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6" r:id="rId2"/>
    <p:sldId id="328" r:id="rId3"/>
    <p:sldId id="329" r:id="rId4"/>
    <p:sldId id="263" r:id="rId5"/>
    <p:sldId id="338" r:id="rId6"/>
    <p:sldId id="272" r:id="rId7"/>
    <p:sldId id="291" r:id="rId8"/>
    <p:sldId id="334" r:id="rId9"/>
    <p:sldId id="333" r:id="rId10"/>
    <p:sldId id="335" r:id="rId11"/>
    <p:sldId id="341" r:id="rId12"/>
    <p:sldId id="348" r:id="rId13"/>
    <p:sldId id="300" r:id="rId14"/>
    <p:sldId id="336" r:id="rId15"/>
    <p:sldId id="344" r:id="rId16"/>
    <p:sldId id="347" r:id="rId17"/>
    <p:sldId id="346" r:id="rId18"/>
    <p:sldId id="3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01" d="100"/>
          <a:sy n="101" d="100"/>
        </p:scale>
        <p:origin x="34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6478A-E60E-4875-9292-B45C5BF9538E}" type="datetimeFigureOut">
              <a:rPr lang="en-US" smtClean="0"/>
              <a:t>2/10/2026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895F2-108C-41BB-B906-FB2D229F491A}" type="slidenum">
              <a:rPr lang="en-US" smtClean="0"/>
              <a:t>‹#›</a:t>
            </a:fld>
            <a:endParaRPr lang="en-US"/>
          </a:p>
        </p:txBody>
      </p:sp>
    </p:spTree>
    <p:extLst>
      <p:ext uri="{BB962C8B-B14F-4D97-AF65-F5344CB8AC3E}">
        <p14:creationId xmlns:p14="http://schemas.microsoft.com/office/powerpoint/2010/main" val="172385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73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7"/>
            <a:ext cx="9144000" cy="16557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23"/>
              </a:spcBef>
              <a:spcAft>
                <a:spcPts val="0"/>
              </a:spcAft>
              <a:buClr>
                <a:schemeClr val="dk1"/>
              </a:buClr>
              <a:buSzPts val="2400"/>
              <a:buNone/>
              <a:defRPr sz="2937"/>
            </a:lvl1pPr>
            <a:lvl2pPr lvl="1" algn="ctr">
              <a:lnSpc>
                <a:spcPct val="90000"/>
              </a:lnSpc>
              <a:spcBef>
                <a:spcPts val="612"/>
              </a:spcBef>
              <a:spcAft>
                <a:spcPts val="0"/>
              </a:spcAft>
              <a:buClr>
                <a:schemeClr val="dk1"/>
              </a:buClr>
              <a:buSzPts val="2000"/>
              <a:buNone/>
              <a:defRPr sz="2447"/>
            </a:lvl2pPr>
            <a:lvl3pPr lvl="2" algn="ctr">
              <a:lnSpc>
                <a:spcPct val="90000"/>
              </a:lnSpc>
              <a:spcBef>
                <a:spcPts val="612"/>
              </a:spcBef>
              <a:spcAft>
                <a:spcPts val="0"/>
              </a:spcAft>
              <a:buClr>
                <a:schemeClr val="dk1"/>
              </a:buClr>
              <a:buSzPts val="1800"/>
              <a:buNone/>
              <a:defRPr sz="2203"/>
            </a:lvl3pPr>
            <a:lvl4pPr lvl="3" algn="ctr">
              <a:lnSpc>
                <a:spcPct val="90000"/>
              </a:lnSpc>
              <a:spcBef>
                <a:spcPts val="612"/>
              </a:spcBef>
              <a:spcAft>
                <a:spcPts val="0"/>
              </a:spcAft>
              <a:buClr>
                <a:schemeClr val="dk1"/>
              </a:buClr>
              <a:buSzPts val="1600"/>
              <a:buNone/>
              <a:defRPr sz="1957"/>
            </a:lvl4pPr>
            <a:lvl5pPr lvl="4" algn="ctr">
              <a:lnSpc>
                <a:spcPct val="90000"/>
              </a:lnSpc>
              <a:spcBef>
                <a:spcPts val="612"/>
              </a:spcBef>
              <a:spcAft>
                <a:spcPts val="0"/>
              </a:spcAft>
              <a:buClr>
                <a:schemeClr val="dk1"/>
              </a:buClr>
              <a:buSzPts val="1600"/>
              <a:buNone/>
              <a:defRPr sz="1957"/>
            </a:lvl5pPr>
            <a:lvl6pPr lvl="5" algn="ctr">
              <a:lnSpc>
                <a:spcPct val="90000"/>
              </a:lnSpc>
              <a:spcBef>
                <a:spcPts val="612"/>
              </a:spcBef>
              <a:spcAft>
                <a:spcPts val="0"/>
              </a:spcAft>
              <a:buClr>
                <a:schemeClr val="dk1"/>
              </a:buClr>
              <a:buSzPts val="1600"/>
              <a:buNone/>
              <a:defRPr sz="1957"/>
            </a:lvl6pPr>
            <a:lvl7pPr lvl="6" algn="ctr">
              <a:lnSpc>
                <a:spcPct val="90000"/>
              </a:lnSpc>
              <a:spcBef>
                <a:spcPts val="612"/>
              </a:spcBef>
              <a:spcAft>
                <a:spcPts val="0"/>
              </a:spcAft>
              <a:buClr>
                <a:schemeClr val="dk1"/>
              </a:buClr>
              <a:buSzPts val="1600"/>
              <a:buNone/>
              <a:defRPr sz="1957"/>
            </a:lvl7pPr>
            <a:lvl8pPr lvl="7" algn="ctr">
              <a:lnSpc>
                <a:spcPct val="90000"/>
              </a:lnSpc>
              <a:spcBef>
                <a:spcPts val="612"/>
              </a:spcBef>
              <a:spcAft>
                <a:spcPts val="0"/>
              </a:spcAft>
              <a:buClr>
                <a:schemeClr val="dk1"/>
              </a:buClr>
              <a:buSzPts val="1600"/>
              <a:buNone/>
              <a:defRPr sz="1957"/>
            </a:lvl8pPr>
            <a:lvl9pPr lvl="8" algn="ctr">
              <a:lnSpc>
                <a:spcPct val="90000"/>
              </a:lnSpc>
              <a:spcBef>
                <a:spcPts val="612"/>
              </a:spcBef>
              <a:spcAft>
                <a:spcPts val="0"/>
              </a:spcAft>
              <a:buClr>
                <a:schemeClr val="dk1"/>
              </a:buClr>
              <a:buSzPts val="1600"/>
              <a:buNone/>
              <a:defRPr sz="1957"/>
            </a:lvl9pPr>
          </a:lstStyle>
          <a:p>
            <a:endParaRPr/>
          </a:p>
        </p:txBody>
      </p:sp>
      <p:sp>
        <p:nvSpPr>
          <p:cNvPr id="14" name="Google Shape;14;p14"/>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r>
              <a:rPr lang="en-US" dirty="0"/>
              <a:t>1</a:t>
            </a:r>
          </a:p>
        </p:txBody>
      </p:sp>
    </p:spTree>
    <p:extLst>
      <p:ext uri="{BB962C8B-B14F-4D97-AF65-F5344CB8AC3E}">
        <p14:creationId xmlns:p14="http://schemas.microsoft.com/office/powerpoint/2010/main" val="273989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2" y="170974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73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2" y="4589464"/>
            <a:ext cx="10515600" cy="1500187"/>
          </a:xfrm>
          <a:prstGeom prst="rect">
            <a:avLst/>
          </a:prstGeom>
          <a:noFill/>
          <a:ln>
            <a:noFill/>
          </a:ln>
        </p:spPr>
        <p:txBody>
          <a:bodyPr spcFirstLastPara="1" wrap="square" lIns="91425" tIns="45700" rIns="91425" bIns="45700" anchor="t" anchorCtr="0">
            <a:normAutofit/>
          </a:bodyPr>
          <a:lstStyle>
            <a:lvl1pPr marL="559281" lvl="0" indent="-279640" algn="l">
              <a:lnSpc>
                <a:spcPct val="90000"/>
              </a:lnSpc>
              <a:spcBef>
                <a:spcPts val="1223"/>
              </a:spcBef>
              <a:spcAft>
                <a:spcPts val="0"/>
              </a:spcAft>
              <a:buClr>
                <a:srgbClr val="888888"/>
              </a:buClr>
              <a:buSzPts val="2400"/>
              <a:buNone/>
              <a:defRPr sz="2937">
                <a:solidFill>
                  <a:srgbClr val="888888"/>
                </a:solidFill>
              </a:defRPr>
            </a:lvl1pPr>
            <a:lvl2pPr marL="1118561" lvl="1" indent="-279640" algn="l">
              <a:lnSpc>
                <a:spcPct val="90000"/>
              </a:lnSpc>
              <a:spcBef>
                <a:spcPts val="612"/>
              </a:spcBef>
              <a:spcAft>
                <a:spcPts val="0"/>
              </a:spcAft>
              <a:buClr>
                <a:srgbClr val="888888"/>
              </a:buClr>
              <a:buSzPts val="2000"/>
              <a:buNone/>
              <a:defRPr sz="2447">
                <a:solidFill>
                  <a:srgbClr val="888888"/>
                </a:solidFill>
              </a:defRPr>
            </a:lvl2pPr>
            <a:lvl3pPr marL="1677839" lvl="2" indent="-279640" algn="l">
              <a:lnSpc>
                <a:spcPct val="90000"/>
              </a:lnSpc>
              <a:spcBef>
                <a:spcPts val="612"/>
              </a:spcBef>
              <a:spcAft>
                <a:spcPts val="0"/>
              </a:spcAft>
              <a:buClr>
                <a:srgbClr val="888888"/>
              </a:buClr>
              <a:buSzPts val="1800"/>
              <a:buNone/>
              <a:defRPr sz="2203">
                <a:solidFill>
                  <a:srgbClr val="888888"/>
                </a:solidFill>
              </a:defRPr>
            </a:lvl3pPr>
            <a:lvl4pPr marL="2237120" lvl="3" indent="-279640" algn="l">
              <a:lnSpc>
                <a:spcPct val="90000"/>
              </a:lnSpc>
              <a:spcBef>
                <a:spcPts val="612"/>
              </a:spcBef>
              <a:spcAft>
                <a:spcPts val="0"/>
              </a:spcAft>
              <a:buClr>
                <a:srgbClr val="888888"/>
              </a:buClr>
              <a:buSzPts val="1600"/>
              <a:buNone/>
              <a:defRPr sz="1957">
                <a:solidFill>
                  <a:srgbClr val="888888"/>
                </a:solidFill>
              </a:defRPr>
            </a:lvl4pPr>
            <a:lvl5pPr marL="2796401" lvl="4" indent="-279640" algn="l">
              <a:lnSpc>
                <a:spcPct val="90000"/>
              </a:lnSpc>
              <a:spcBef>
                <a:spcPts val="612"/>
              </a:spcBef>
              <a:spcAft>
                <a:spcPts val="0"/>
              </a:spcAft>
              <a:buClr>
                <a:srgbClr val="888888"/>
              </a:buClr>
              <a:buSzPts val="1600"/>
              <a:buNone/>
              <a:defRPr sz="1957">
                <a:solidFill>
                  <a:srgbClr val="888888"/>
                </a:solidFill>
              </a:defRPr>
            </a:lvl5pPr>
            <a:lvl6pPr marL="3355681" lvl="5" indent="-279640" algn="l">
              <a:lnSpc>
                <a:spcPct val="90000"/>
              </a:lnSpc>
              <a:spcBef>
                <a:spcPts val="612"/>
              </a:spcBef>
              <a:spcAft>
                <a:spcPts val="0"/>
              </a:spcAft>
              <a:buClr>
                <a:srgbClr val="888888"/>
              </a:buClr>
              <a:buSzPts val="1600"/>
              <a:buNone/>
              <a:defRPr sz="1957">
                <a:solidFill>
                  <a:srgbClr val="888888"/>
                </a:solidFill>
              </a:defRPr>
            </a:lvl6pPr>
            <a:lvl7pPr marL="3914959" lvl="6" indent="-279640" algn="l">
              <a:lnSpc>
                <a:spcPct val="90000"/>
              </a:lnSpc>
              <a:spcBef>
                <a:spcPts val="612"/>
              </a:spcBef>
              <a:spcAft>
                <a:spcPts val="0"/>
              </a:spcAft>
              <a:buClr>
                <a:srgbClr val="888888"/>
              </a:buClr>
              <a:buSzPts val="1600"/>
              <a:buNone/>
              <a:defRPr sz="1957">
                <a:solidFill>
                  <a:srgbClr val="888888"/>
                </a:solidFill>
              </a:defRPr>
            </a:lvl7pPr>
            <a:lvl8pPr marL="4474240" lvl="7" indent="-279640" algn="l">
              <a:lnSpc>
                <a:spcPct val="90000"/>
              </a:lnSpc>
              <a:spcBef>
                <a:spcPts val="612"/>
              </a:spcBef>
              <a:spcAft>
                <a:spcPts val="0"/>
              </a:spcAft>
              <a:buClr>
                <a:srgbClr val="888888"/>
              </a:buClr>
              <a:buSzPts val="1600"/>
              <a:buNone/>
              <a:defRPr sz="1957">
                <a:solidFill>
                  <a:srgbClr val="888888"/>
                </a:solidFill>
              </a:defRPr>
            </a:lvl8pPr>
            <a:lvl9pPr marL="5033521" lvl="8" indent="-279640" algn="l">
              <a:lnSpc>
                <a:spcPct val="90000"/>
              </a:lnSpc>
              <a:spcBef>
                <a:spcPts val="612"/>
              </a:spcBef>
              <a:spcAft>
                <a:spcPts val="0"/>
              </a:spcAft>
              <a:buClr>
                <a:srgbClr val="888888"/>
              </a:buClr>
              <a:buSzPts val="1600"/>
              <a:buNone/>
              <a:defRPr sz="1957">
                <a:solidFill>
                  <a:srgbClr val="888888"/>
                </a:solidFill>
              </a:defRPr>
            </a:lvl9pPr>
          </a:lstStyle>
          <a:p>
            <a:endParaRPr/>
          </a:p>
        </p:txBody>
      </p:sp>
      <p:sp>
        <p:nvSpPr>
          <p:cNvPr id="26" name="Google Shape;26;p16"/>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453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1" y="1825625"/>
            <a:ext cx="5181600" cy="4351339"/>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1" y="1825625"/>
            <a:ext cx="5181600" cy="4351339"/>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97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559281" lvl="0" indent="-279640" algn="l">
              <a:lnSpc>
                <a:spcPct val="90000"/>
              </a:lnSpc>
              <a:spcBef>
                <a:spcPts val="1223"/>
              </a:spcBef>
              <a:spcAft>
                <a:spcPts val="0"/>
              </a:spcAft>
              <a:buClr>
                <a:schemeClr val="dk1"/>
              </a:buClr>
              <a:buSzPts val="2400"/>
              <a:buNone/>
              <a:defRPr sz="2937" b="1"/>
            </a:lvl1pPr>
            <a:lvl2pPr marL="1118561" lvl="1" indent="-279640" algn="l">
              <a:lnSpc>
                <a:spcPct val="90000"/>
              </a:lnSpc>
              <a:spcBef>
                <a:spcPts val="612"/>
              </a:spcBef>
              <a:spcAft>
                <a:spcPts val="0"/>
              </a:spcAft>
              <a:buClr>
                <a:schemeClr val="dk1"/>
              </a:buClr>
              <a:buSzPts val="2000"/>
              <a:buNone/>
              <a:defRPr sz="2447" b="1"/>
            </a:lvl2pPr>
            <a:lvl3pPr marL="1677839" lvl="2" indent="-279640" algn="l">
              <a:lnSpc>
                <a:spcPct val="90000"/>
              </a:lnSpc>
              <a:spcBef>
                <a:spcPts val="612"/>
              </a:spcBef>
              <a:spcAft>
                <a:spcPts val="0"/>
              </a:spcAft>
              <a:buClr>
                <a:schemeClr val="dk1"/>
              </a:buClr>
              <a:buSzPts val="1800"/>
              <a:buNone/>
              <a:defRPr sz="2203" b="1"/>
            </a:lvl3pPr>
            <a:lvl4pPr marL="2237120" lvl="3" indent="-279640" algn="l">
              <a:lnSpc>
                <a:spcPct val="90000"/>
              </a:lnSpc>
              <a:spcBef>
                <a:spcPts val="612"/>
              </a:spcBef>
              <a:spcAft>
                <a:spcPts val="0"/>
              </a:spcAft>
              <a:buClr>
                <a:schemeClr val="dk1"/>
              </a:buClr>
              <a:buSzPts val="1600"/>
              <a:buNone/>
              <a:defRPr sz="1957" b="1"/>
            </a:lvl4pPr>
            <a:lvl5pPr marL="2796401" lvl="4" indent="-279640" algn="l">
              <a:lnSpc>
                <a:spcPct val="90000"/>
              </a:lnSpc>
              <a:spcBef>
                <a:spcPts val="612"/>
              </a:spcBef>
              <a:spcAft>
                <a:spcPts val="0"/>
              </a:spcAft>
              <a:buClr>
                <a:schemeClr val="dk1"/>
              </a:buClr>
              <a:buSzPts val="1600"/>
              <a:buNone/>
              <a:defRPr sz="1957" b="1"/>
            </a:lvl5pPr>
            <a:lvl6pPr marL="3355681" lvl="5" indent="-279640" algn="l">
              <a:lnSpc>
                <a:spcPct val="90000"/>
              </a:lnSpc>
              <a:spcBef>
                <a:spcPts val="612"/>
              </a:spcBef>
              <a:spcAft>
                <a:spcPts val="0"/>
              </a:spcAft>
              <a:buClr>
                <a:schemeClr val="dk1"/>
              </a:buClr>
              <a:buSzPts val="1600"/>
              <a:buNone/>
              <a:defRPr sz="1957" b="1"/>
            </a:lvl6pPr>
            <a:lvl7pPr marL="3914959" lvl="6" indent="-279640" algn="l">
              <a:lnSpc>
                <a:spcPct val="90000"/>
              </a:lnSpc>
              <a:spcBef>
                <a:spcPts val="612"/>
              </a:spcBef>
              <a:spcAft>
                <a:spcPts val="0"/>
              </a:spcAft>
              <a:buClr>
                <a:schemeClr val="dk1"/>
              </a:buClr>
              <a:buSzPts val="1600"/>
              <a:buNone/>
              <a:defRPr sz="1957" b="1"/>
            </a:lvl7pPr>
            <a:lvl8pPr marL="4474240" lvl="7" indent="-279640" algn="l">
              <a:lnSpc>
                <a:spcPct val="90000"/>
              </a:lnSpc>
              <a:spcBef>
                <a:spcPts val="612"/>
              </a:spcBef>
              <a:spcAft>
                <a:spcPts val="0"/>
              </a:spcAft>
              <a:buClr>
                <a:schemeClr val="dk1"/>
              </a:buClr>
              <a:buSzPts val="1600"/>
              <a:buNone/>
              <a:defRPr sz="1957" b="1"/>
            </a:lvl8pPr>
            <a:lvl9pPr marL="5033521" lvl="8" indent="-279640" algn="l">
              <a:lnSpc>
                <a:spcPct val="90000"/>
              </a:lnSpc>
              <a:spcBef>
                <a:spcPts val="612"/>
              </a:spcBef>
              <a:spcAft>
                <a:spcPts val="0"/>
              </a:spcAft>
              <a:buClr>
                <a:schemeClr val="dk1"/>
              </a:buClr>
              <a:buSzPts val="1600"/>
              <a:buNone/>
              <a:defRPr sz="1957" b="1"/>
            </a:lvl9pPr>
          </a:lstStyle>
          <a:p>
            <a:endParaRPr/>
          </a:p>
        </p:txBody>
      </p:sp>
      <p:sp>
        <p:nvSpPr>
          <p:cNvPr id="39" name="Google Shape;39;p18"/>
          <p:cNvSpPr txBox="1">
            <a:spLocks noGrp="1"/>
          </p:cNvSpPr>
          <p:nvPr>
            <p:ph type="body" idx="2"/>
          </p:nvPr>
        </p:nvSpPr>
        <p:spPr>
          <a:xfrm>
            <a:off x="839789" y="2505077"/>
            <a:ext cx="5157787" cy="3684588"/>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559281" lvl="0" indent="-279640" algn="l">
              <a:lnSpc>
                <a:spcPct val="90000"/>
              </a:lnSpc>
              <a:spcBef>
                <a:spcPts val="1223"/>
              </a:spcBef>
              <a:spcAft>
                <a:spcPts val="0"/>
              </a:spcAft>
              <a:buClr>
                <a:schemeClr val="dk1"/>
              </a:buClr>
              <a:buSzPts val="2400"/>
              <a:buNone/>
              <a:defRPr sz="2937" b="1"/>
            </a:lvl1pPr>
            <a:lvl2pPr marL="1118561" lvl="1" indent="-279640" algn="l">
              <a:lnSpc>
                <a:spcPct val="90000"/>
              </a:lnSpc>
              <a:spcBef>
                <a:spcPts val="612"/>
              </a:spcBef>
              <a:spcAft>
                <a:spcPts val="0"/>
              </a:spcAft>
              <a:buClr>
                <a:schemeClr val="dk1"/>
              </a:buClr>
              <a:buSzPts val="2000"/>
              <a:buNone/>
              <a:defRPr sz="2447" b="1"/>
            </a:lvl2pPr>
            <a:lvl3pPr marL="1677839" lvl="2" indent="-279640" algn="l">
              <a:lnSpc>
                <a:spcPct val="90000"/>
              </a:lnSpc>
              <a:spcBef>
                <a:spcPts val="612"/>
              </a:spcBef>
              <a:spcAft>
                <a:spcPts val="0"/>
              </a:spcAft>
              <a:buClr>
                <a:schemeClr val="dk1"/>
              </a:buClr>
              <a:buSzPts val="1800"/>
              <a:buNone/>
              <a:defRPr sz="2203" b="1"/>
            </a:lvl3pPr>
            <a:lvl4pPr marL="2237120" lvl="3" indent="-279640" algn="l">
              <a:lnSpc>
                <a:spcPct val="90000"/>
              </a:lnSpc>
              <a:spcBef>
                <a:spcPts val="612"/>
              </a:spcBef>
              <a:spcAft>
                <a:spcPts val="0"/>
              </a:spcAft>
              <a:buClr>
                <a:schemeClr val="dk1"/>
              </a:buClr>
              <a:buSzPts val="1600"/>
              <a:buNone/>
              <a:defRPr sz="1957" b="1"/>
            </a:lvl4pPr>
            <a:lvl5pPr marL="2796401" lvl="4" indent="-279640" algn="l">
              <a:lnSpc>
                <a:spcPct val="90000"/>
              </a:lnSpc>
              <a:spcBef>
                <a:spcPts val="612"/>
              </a:spcBef>
              <a:spcAft>
                <a:spcPts val="0"/>
              </a:spcAft>
              <a:buClr>
                <a:schemeClr val="dk1"/>
              </a:buClr>
              <a:buSzPts val="1600"/>
              <a:buNone/>
              <a:defRPr sz="1957" b="1"/>
            </a:lvl5pPr>
            <a:lvl6pPr marL="3355681" lvl="5" indent="-279640" algn="l">
              <a:lnSpc>
                <a:spcPct val="90000"/>
              </a:lnSpc>
              <a:spcBef>
                <a:spcPts val="612"/>
              </a:spcBef>
              <a:spcAft>
                <a:spcPts val="0"/>
              </a:spcAft>
              <a:buClr>
                <a:schemeClr val="dk1"/>
              </a:buClr>
              <a:buSzPts val="1600"/>
              <a:buNone/>
              <a:defRPr sz="1957" b="1"/>
            </a:lvl6pPr>
            <a:lvl7pPr marL="3914959" lvl="6" indent="-279640" algn="l">
              <a:lnSpc>
                <a:spcPct val="90000"/>
              </a:lnSpc>
              <a:spcBef>
                <a:spcPts val="612"/>
              </a:spcBef>
              <a:spcAft>
                <a:spcPts val="0"/>
              </a:spcAft>
              <a:buClr>
                <a:schemeClr val="dk1"/>
              </a:buClr>
              <a:buSzPts val="1600"/>
              <a:buNone/>
              <a:defRPr sz="1957" b="1"/>
            </a:lvl7pPr>
            <a:lvl8pPr marL="4474240" lvl="7" indent="-279640" algn="l">
              <a:lnSpc>
                <a:spcPct val="90000"/>
              </a:lnSpc>
              <a:spcBef>
                <a:spcPts val="612"/>
              </a:spcBef>
              <a:spcAft>
                <a:spcPts val="0"/>
              </a:spcAft>
              <a:buClr>
                <a:schemeClr val="dk1"/>
              </a:buClr>
              <a:buSzPts val="1600"/>
              <a:buNone/>
              <a:defRPr sz="1957" b="1"/>
            </a:lvl8pPr>
            <a:lvl9pPr marL="5033521" lvl="8" indent="-279640" algn="l">
              <a:lnSpc>
                <a:spcPct val="90000"/>
              </a:lnSpc>
              <a:spcBef>
                <a:spcPts val="612"/>
              </a:spcBef>
              <a:spcAft>
                <a:spcPts val="0"/>
              </a:spcAft>
              <a:buClr>
                <a:schemeClr val="dk1"/>
              </a:buClr>
              <a:buSzPts val="1600"/>
              <a:buNone/>
              <a:defRPr sz="1957" b="1"/>
            </a:lvl9pPr>
          </a:lstStyle>
          <a:p>
            <a:endParaRPr/>
          </a:p>
        </p:txBody>
      </p:sp>
      <p:sp>
        <p:nvSpPr>
          <p:cNvPr id="41" name="Google Shape;41;p18"/>
          <p:cNvSpPr txBox="1">
            <a:spLocks noGrp="1"/>
          </p:cNvSpPr>
          <p:nvPr>
            <p:ph type="body" idx="4"/>
          </p:nvPr>
        </p:nvSpPr>
        <p:spPr>
          <a:xfrm>
            <a:off x="6172202" y="2505077"/>
            <a:ext cx="5183188" cy="3684588"/>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3339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462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064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69258" y="136523"/>
            <a:ext cx="9335729" cy="54451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solidFill>
                  <a:srgbClr val="01007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Font typeface="NTR"/>
              <a:buChar char="–"/>
              <a:defRPr/>
            </a:lvl2pPr>
            <a:lvl3pPr marL="1371600" lvl="2" indent="-342900" algn="l">
              <a:lnSpc>
                <a:spcPct val="100000"/>
              </a:lnSpc>
              <a:spcBef>
                <a:spcPts val="500"/>
              </a:spcBef>
              <a:spcAft>
                <a:spcPts val="0"/>
              </a:spcAft>
              <a:buClr>
                <a:schemeClr val="dk1"/>
              </a:buClr>
              <a:buSzPts val="1800"/>
              <a:buFont typeface="Courier New"/>
              <a:buChar char="o"/>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Google Shape;73;p2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252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1"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4"/>
            <a:ext cx="4351339" cy="10515600"/>
          </a:xfrm>
          <a:prstGeom prst="rect">
            <a:avLst/>
          </a:prstGeom>
          <a:noFill/>
          <a:ln>
            <a:noFill/>
          </a:ln>
        </p:spPr>
        <p:txBody>
          <a:bodyPr spcFirstLastPara="1" wrap="square" lIns="91425" tIns="45700" rIns="91425" bIns="45700" anchor="t" anchorCtr="0">
            <a:normAutofit/>
          </a:bodyPr>
          <a:lstStyle>
            <a:lvl1pPr marL="559281" lvl="0" indent="-419460" algn="l">
              <a:lnSpc>
                <a:spcPct val="90000"/>
              </a:lnSpc>
              <a:spcBef>
                <a:spcPts val="1223"/>
              </a:spcBef>
              <a:spcAft>
                <a:spcPts val="0"/>
              </a:spcAft>
              <a:buClr>
                <a:schemeClr val="dk1"/>
              </a:buClr>
              <a:buSzPts val="1800"/>
              <a:buChar char="•"/>
              <a:defRPr/>
            </a:lvl1pPr>
            <a:lvl2pPr marL="1118561" lvl="1" indent="-419460" algn="l">
              <a:lnSpc>
                <a:spcPct val="90000"/>
              </a:lnSpc>
              <a:spcBef>
                <a:spcPts val="612"/>
              </a:spcBef>
              <a:spcAft>
                <a:spcPts val="0"/>
              </a:spcAft>
              <a:buClr>
                <a:schemeClr val="dk1"/>
              </a:buClr>
              <a:buSzPts val="1800"/>
              <a:buChar char="•"/>
              <a:defRPr/>
            </a:lvl2pPr>
            <a:lvl3pPr marL="1677839" lvl="2" indent="-419460" algn="l">
              <a:lnSpc>
                <a:spcPct val="90000"/>
              </a:lnSpc>
              <a:spcBef>
                <a:spcPts val="612"/>
              </a:spcBef>
              <a:spcAft>
                <a:spcPts val="0"/>
              </a:spcAft>
              <a:buClr>
                <a:schemeClr val="dk1"/>
              </a:buClr>
              <a:buSzPts val="1800"/>
              <a:buChar char="•"/>
              <a:defRPr/>
            </a:lvl3pPr>
            <a:lvl4pPr marL="2237120" lvl="3" indent="-419460" algn="l">
              <a:lnSpc>
                <a:spcPct val="90000"/>
              </a:lnSpc>
              <a:spcBef>
                <a:spcPts val="612"/>
              </a:spcBef>
              <a:spcAft>
                <a:spcPts val="0"/>
              </a:spcAft>
              <a:buClr>
                <a:schemeClr val="dk1"/>
              </a:buClr>
              <a:buSzPts val="1800"/>
              <a:buChar char="•"/>
              <a:defRPr/>
            </a:lvl4pPr>
            <a:lvl5pPr marL="2796401" lvl="4" indent="-419460" algn="l">
              <a:lnSpc>
                <a:spcPct val="90000"/>
              </a:lnSpc>
              <a:spcBef>
                <a:spcPts val="612"/>
              </a:spcBef>
              <a:spcAft>
                <a:spcPts val="0"/>
              </a:spcAft>
              <a:buClr>
                <a:schemeClr val="dk1"/>
              </a:buClr>
              <a:buSzPts val="1800"/>
              <a:buChar char="•"/>
              <a:defRPr/>
            </a:lvl5pPr>
            <a:lvl6pPr marL="3355681" lvl="5" indent="-419460" algn="l">
              <a:lnSpc>
                <a:spcPct val="90000"/>
              </a:lnSpc>
              <a:spcBef>
                <a:spcPts val="612"/>
              </a:spcBef>
              <a:spcAft>
                <a:spcPts val="0"/>
              </a:spcAft>
              <a:buClr>
                <a:schemeClr val="dk1"/>
              </a:buClr>
              <a:buSzPts val="1800"/>
              <a:buChar char="•"/>
              <a:defRPr/>
            </a:lvl6pPr>
            <a:lvl7pPr marL="3914959" lvl="6" indent="-419460" algn="l">
              <a:lnSpc>
                <a:spcPct val="90000"/>
              </a:lnSpc>
              <a:spcBef>
                <a:spcPts val="612"/>
              </a:spcBef>
              <a:spcAft>
                <a:spcPts val="0"/>
              </a:spcAft>
              <a:buClr>
                <a:schemeClr val="dk1"/>
              </a:buClr>
              <a:buSzPts val="1800"/>
              <a:buChar char="•"/>
              <a:defRPr/>
            </a:lvl7pPr>
            <a:lvl8pPr marL="4474240" lvl="7" indent="-419460" algn="l">
              <a:lnSpc>
                <a:spcPct val="90000"/>
              </a:lnSpc>
              <a:spcBef>
                <a:spcPts val="612"/>
              </a:spcBef>
              <a:spcAft>
                <a:spcPts val="0"/>
              </a:spcAft>
              <a:buClr>
                <a:schemeClr val="dk1"/>
              </a:buClr>
              <a:buSzPts val="1800"/>
              <a:buChar char="•"/>
              <a:defRPr/>
            </a:lvl8pPr>
            <a:lvl9pPr marL="5033521" lvl="8" indent="-419460" algn="l">
              <a:lnSpc>
                <a:spcPct val="90000"/>
              </a:lnSpc>
              <a:spcBef>
                <a:spcPts val="612"/>
              </a:spcBef>
              <a:spcAft>
                <a:spcPts val="0"/>
              </a:spcAft>
              <a:buClr>
                <a:schemeClr val="dk1"/>
              </a:buClr>
              <a:buSzPts val="1800"/>
              <a:buChar char="•"/>
              <a:defRPr/>
            </a:lvl9pPr>
          </a:lstStyle>
          <a:p>
            <a:endParaRPr dirty="0"/>
          </a:p>
        </p:txBody>
      </p:sp>
      <p:sp>
        <p:nvSpPr>
          <p:cNvPr id="71" name="Google Shape;71;p2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23"/>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362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13" name="Shape 14">
            <a:extLst>
              <a:ext uri="{FF2B5EF4-FFF2-40B4-BE49-F238E27FC236}">
                <a16:creationId xmlns:a16="http://schemas.microsoft.com/office/drawing/2014/main" id="{587C4601-62FB-46A0-9358-DA83D009546F}"/>
              </a:ext>
            </a:extLst>
          </p:cNvPr>
          <p:cNvSpPr/>
          <p:nvPr userDrawn="1"/>
        </p:nvSpPr>
        <p:spPr>
          <a:xfrm>
            <a:off x="0" y="-64643"/>
            <a:ext cx="12192000" cy="947588"/>
          </a:xfrm>
          <a:prstGeom prst="rect">
            <a:avLst/>
          </a:prstGeom>
          <a:gradFill>
            <a:gsLst>
              <a:gs pos="0">
                <a:srgbClr val="5487BD"/>
              </a:gs>
              <a:gs pos="100000">
                <a:schemeClr val="lt1"/>
              </a:gs>
            </a:gsLst>
            <a:lin ang="0" scaled="0"/>
          </a:gradFill>
          <a:ln>
            <a:noFill/>
          </a:ln>
        </p:spPr>
        <p:txBody>
          <a:bodyPr lIns="111841" tIns="55905" rIns="111841" bIns="55905" anchor="ctr" anchorCtr="0">
            <a:noAutofit/>
          </a:bodyPr>
          <a:lstStyle/>
          <a:p>
            <a:pPr marL="0" marR="0" lvl="0" indent="0" algn="l" rtl="0">
              <a:spcBef>
                <a:spcPts val="0"/>
              </a:spcBef>
              <a:buNone/>
            </a:pPr>
            <a:endParaRPr sz="2203" b="0" i="0" u="none" strike="noStrike" cap="none">
              <a:solidFill>
                <a:schemeClr val="dk1"/>
              </a:solidFill>
              <a:latin typeface="Calibri"/>
              <a:ea typeface="Calibri"/>
              <a:cs typeface="Calibri"/>
              <a:sym typeface="Calibri"/>
            </a:endParaRPr>
          </a:p>
        </p:txBody>
      </p:sp>
      <p:sp>
        <p:nvSpPr>
          <p:cNvPr id="6" name="Google Shape;6;p13"/>
          <p:cNvSpPr txBox="1">
            <a:spLocks noGrp="1"/>
          </p:cNvSpPr>
          <p:nvPr>
            <p:ph type="title"/>
          </p:nvPr>
        </p:nvSpPr>
        <p:spPr>
          <a:xfrm>
            <a:off x="1039826" y="-64644"/>
            <a:ext cx="9536085" cy="82276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 </a:t>
            </a:r>
            <a:endParaRPr dirty="0"/>
          </a:p>
        </p:txBody>
      </p:sp>
      <p:sp>
        <p:nvSpPr>
          <p:cNvPr id="7" name="Google Shape;7;p13"/>
          <p:cNvSpPr txBox="1">
            <a:spLocks noGrp="1"/>
          </p:cNvSpPr>
          <p:nvPr>
            <p:ph type="body" idx="1"/>
          </p:nvPr>
        </p:nvSpPr>
        <p:spPr>
          <a:xfrm>
            <a:off x="838201" y="1847849"/>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6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1"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468"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203"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68" b="0" i="0" u="none" strike="noStrike" cap="none">
                <a:solidFill>
                  <a:srgbClr val="888888"/>
                </a:solidFill>
                <a:latin typeface="Calibri"/>
                <a:ea typeface="Calibri"/>
                <a:cs typeface="Calibri"/>
                <a:sym typeface="Calibri"/>
              </a:defRPr>
            </a:lvl1pPr>
            <a:lvl2pPr marL="0" marR="0" lvl="1" indent="0" algn="r" rtl="0">
              <a:spcBef>
                <a:spcPts val="0"/>
              </a:spcBef>
              <a:buNone/>
              <a:defRPr sz="1468" b="0" i="0" u="none" strike="noStrike" cap="none">
                <a:solidFill>
                  <a:srgbClr val="888888"/>
                </a:solidFill>
                <a:latin typeface="Calibri"/>
                <a:ea typeface="Calibri"/>
                <a:cs typeface="Calibri"/>
                <a:sym typeface="Calibri"/>
              </a:defRPr>
            </a:lvl2pPr>
            <a:lvl3pPr marL="0" marR="0" lvl="2" indent="0" algn="r" rtl="0">
              <a:spcBef>
                <a:spcPts val="0"/>
              </a:spcBef>
              <a:buNone/>
              <a:defRPr sz="1468" b="0" i="0" u="none" strike="noStrike" cap="none">
                <a:solidFill>
                  <a:srgbClr val="888888"/>
                </a:solidFill>
                <a:latin typeface="Calibri"/>
                <a:ea typeface="Calibri"/>
                <a:cs typeface="Calibri"/>
                <a:sym typeface="Calibri"/>
              </a:defRPr>
            </a:lvl3pPr>
            <a:lvl4pPr marL="0" marR="0" lvl="3" indent="0" algn="r" rtl="0">
              <a:spcBef>
                <a:spcPts val="0"/>
              </a:spcBef>
              <a:buNone/>
              <a:defRPr sz="1468" b="0" i="0" u="none" strike="noStrike" cap="none">
                <a:solidFill>
                  <a:srgbClr val="888888"/>
                </a:solidFill>
                <a:latin typeface="Calibri"/>
                <a:ea typeface="Calibri"/>
                <a:cs typeface="Calibri"/>
                <a:sym typeface="Calibri"/>
              </a:defRPr>
            </a:lvl4pPr>
            <a:lvl5pPr marL="0" marR="0" lvl="4" indent="0" algn="r" rtl="0">
              <a:spcBef>
                <a:spcPts val="0"/>
              </a:spcBef>
              <a:buNone/>
              <a:defRPr sz="1468" b="0" i="0" u="none" strike="noStrike" cap="none">
                <a:solidFill>
                  <a:srgbClr val="888888"/>
                </a:solidFill>
                <a:latin typeface="Calibri"/>
                <a:ea typeface="Calibri"/>
                <a:cs typeface="Calibri"/>
                <a:sym typeface="Calibri"/>
              </a:defRPr>
            </a:lvl5pPr>
            <a:lvl6pPr marL="0" marR="0" lvl="5" indent="0" algn="r" rtl="0">
              <a:spcBef>
                <a:spcPts val="0"/>
              </a:spcBef>
              <a:buNone/>
              <a:defRPr sz="1468" b="0" i="0" u="none" strike="noStrike" cap="none">
                <a:solidFill>
                  <a:srgbClr val="888888"/>
                </a:solidFill>
                <a:latin typeface="Calibri"/>
                <a:ea typeface="Calibri"/>
                <a:cs typeface="Calibri"/>
                <a:sym typeface="Calibri"/>
              </a:defRPr>
            </a:lvl6pPr>
            <a:lvl7pPr marL="0" marR="0" lvl="6" indent="0" algn="r" rtl="0">
              <a:spcBef>
                <a:spcPts val="0"/>
              </a:spcBef>
              <a:buNone/>
              <a:defRPr sz="1468" b="0" i="0" u="none" strike="noStrike" cap="none">
                <a:solidFill>
                  <a:srgbClr val="888888"/>
                </a:solidFill>
                <a:latin typeface="Calibri"/>
                <a:ea typeface="Calibri"/>
                <a:cs typeface="Calibri"/>
                <a:sym typeface="Calibri"/>
              </a:defRPr>
            </a:lvl7pPr>
            <a:lvl8pPr marL="0" marR="0" lvl="7" indent="0" algn="r" rtl="0">
              <a:spcBef>
                <a:spcPts val="0"/>
              </a:spcBef>
              <a:buNone/>
              <a:defRPr sz="1468" b="0" i="0" u="none" strike="noStrike" cap="none">
                <a:solidFill>
                  <a:srgbClr val="888888"/>
                </a:solidFill>
                <a:latin typeface="Calibri"/>
                <a:ea typeface="Calibri"/>
                <a:cs typeface="Calibri"/>
                <a:sym typeface="Calibri"/>
              </a:defRPr>
            </a:lvl8pPr>
            <a:lvl9pPr marL="0" marR="0" lvl="8" indent="0" algn="r" rtl="0">
              <a:spcBef>
                <a:spcPts val="0"/>
              </a:spcBef>
              <a:buNone/>
              <a:defRPr sz="1468"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8" name="Picture 17">
            <a:extLst>
              <a:ext uri="{FF2B5EF4-FFF2-40B4-BE49-F238E27FC236}">
                <a16:creationId xmlns:a16="http://schemas.microsoft.com/office/drawing/2014/main" id="{B368DC7C-D6C5-4BA9-8778-05670A4C7F68}"/>
              </a:ext>
            </a:extLst>
          </p:cNvPr>
          <p:cNvPicPr>
            <a:picLocks noChangeAspect="1"/>
          </p:cNvPicPr>
          <p:nvPr userDrawn="1"/>
        </p:nvPicPr>
        <p:blipFill>
          <a:blip r:embed="rId10"/>
          <a:stretch>
            <a:fillRect/>
          </a:stretch>
        </p:blipFill>
        <p:spPr>
          <a:xfrm>
            <a:off x="10575913" y="15144"/>
            <a:ext cx="1529543" cy="841248"/>
          </a:xfrm>
          <a:prstGeom prst="rect">
            <a:avLst/>
          </a:prstGeom>
        </p:spPr>
      </p:pic>
      <p:cxnSp>
        <p:nvCxnSpPr>
          <p:cNvPr id="19" name="Shape 15">
            <a:extLst>
              <a:ext uri="{FF2B5EF4-FFF2-40B4-BE49-F238E27FC236}">
                <a16:creationId xmlns:a16="http://schemas.microsoft.com/office/drawing/2014/main" id="{F0EFD5F5-4077-47E7-870D-6206D70AF96E}"/>
              </a:ext>
            </a:extLst>
          </p:cNvPr>
          <p:cNvCxnSpPr/>
          <p:nvPr userDrawn="1"/>
        </p:nvCxnSpPr>
        <p:spPr>
          <a:xfrm>
            <a:off x="0" y="885825"/>
            <a:ext cx="12192000" cy="0"/>
          </a:xfrm>
          <a:prstGeom prst="straightConnector1">
            <a:avLst/>
          </a:prstGeom>
          <a:noFill/>
          <a:ln w="28575" cap="flat" cmpd="sng">
            <a:solidFill>
              <a:srgbClr val="FF0000"/>
            </a:solidFill>
            <a:prstDash val="solid"/>
            <a:round/>
            <a:headEnd type="none" w="med" len="med"/>
            <a:tailEnd type="none" w="med" len="med"/>
          </a:ln>
        </p:spPr>
      </p:cxnSp>
      <p:pic>
        <p:nvPicPr>
          <p:cNvPr id="12" name="Picture 11">
            <a:extLst>
              <a:ext uri="{FF2B5EF4-FFF2-40B4-BE49-F238E27FC236}">
                <a16:creationId xmlns:a16="http://schemas.microsoft.com/office/drawing/2014/main" id="{4D8CE81E-7A6A-45ED-B585-5A65F491B205}"/>
              </a:ext>
            </a:extLst>
          </p:cNvPr>
          <p:cNvPicPr>
            <a:picLocks noChangeAspect="1"/>
          </p:cNvPicPr>
          <p:nvPr userDrawn="1"/>
        </p:nvPicPr>
        <p:blipFill>
          <a:blip r:embed="rId11"/>
          <a:stretch>
            <a:fillRect/>
          </a:stretch>
        </p:blipFill>
        <p:spPr>
          <a:xfrm>
            <a:off x="86548" y="-67525"/>
            <a:ext cx="923909" cy="923909"/>
          </a:xfrm>
          <a:prstGeom prst="rect">
            <a:avLst/>
          </a:prstGeom>
        </p:spPr>
      </p:pic>
    </p:spTree>
    <p:extLst>
      <p:ext uri="{BB962C8B-B14F-4D97-AF65-F5344CB8AC3E}">
        <p14:creationId xmlns:p14="http://schemas.microsoft.com/office/powerpoint/2010/main" val="13303721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1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D2F3-C61A-4C0D-954C-AE1037903E02}"/>
              </a:ext>
            </a:extLst>
          </p:cNvPr>
          <p:cNvSpPr>
            <a:spLocks noGrp="1"/>
          </p:cNvSpPr>
          <p:nvPr>
            <p:ph type="ctrTitle"/>
          </p:nvPr>
        </p:nvSpPr>
        <p:spPr>
          <a:xfrm>
            <a:off x="1524000" y="483592"/>
            <a:ext cx="9144000" cy="2387600"/>
          </a:xfrm>
        </p:spPr>
        <p:txBody>
          <a:bodyPr>
            <a:noAutofit/>
          </a:bodyPr>
          <a:lstStyle/>
          <a:p>
            <a:pPr marL="0" marR="0">
              <a:lnSpc>
                <a:spcPct val="107000"/>
              </a:lnSpc>
              <a:spcBef>
                <a:spcPts val="0"/>
              </a:spcBef>
              <a:spcAft>
                <a:spcPts val="800"/>
              </a:spcAf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Improving the Deep Convective Cloud (DCC) BRDF Model Using AI/ML for VIIRS Reflective Solar Bands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C300A2D-E6FF-41D0-8BE8-C611B40F5994}"/>
              </a:ext>
            </a:extLst>
          </p:cNvPr>
          <p:cNvSpPr>
            <a:spLocks noGrp="1"/>
          </p:cNvSpPr>
          <p:nvPr>
            <p:ph type="subTitle" idx="1"/>
          </p:nvPr>
        </p:nvSpPr>
        <p:spPr>
          <a:xfrm>
            <a:off x="1450848" y="3063265"/>
            <a:ext cx="9144000" cy="2321312"/>
          </a:xfrm>
        </p:spPr>
        <p:txBody>
          <a:bodyPr>
            <a:normAutofit fontScale="25000" lnSpcReduction="20000"/>
          </a:bodyPr>
          <a:lstStyle/>
          <a:p>
            <a:r>
              <a:rPr lang="en-US" sz="11200" dirty="0"/>
              <a:t>Wenhui Wang</a:t>
            </a:r>
          </a:p>
          <a:p>
            <a:endParaRPr lang="en-US" sz="9600" dirty="0"/>
          </a:p>
          <a:p>
            <a:r>
              <a:rPr lang="en-US" sz="8000" dirty="0"/>
              <a:t>CISESS/ESSIC, University of Maryland – College Park</a:t>
            </a:r>
          </a:p>
          <a:p>
            <a:r>
              <a:rPr lang="en-US" sz="8000" dirty="0"/>
              <a:t>NOAA STAR VIIRS SDR Team</a:t>
            </a:r>
          </a:p>
          <a:p>
            <a:endParaRPr lang="en-US" sz="8000" dirty="0"/>
          </a:p>
          <a:p>
            <a:pPr lvl="0">
              <a:lnSpc>
                <a:spcPct val="90000"/>
              </a:lnSpc>
              <a:buClr>
                <a:schemeClr val="lt1"/>
              </a:buClr>
              <a:buSzPts val="1400"/>
            </a:pPr>
            <a:r>
              <a:rPr lang="en-US" sz="8000" dirty="0">
                <a:solidFill>
                  <a:schemeClr val="tx1"/>
                </a:solidFill>
              </a:rPr>
              <a:t>The GSICS VIS/NIR Monthly Web Meeting </a:t>
            </a:r>
          </a:p>
          <a:p>
            <a:pPr lvl="0">
              <a:lnSpc>
                <a:spcPct val="90000"/>
              </a:lnSpc>
              <a:buClr>
                <a:schemeClr val="lt1"/>
              </a:buClr>
              <a:buSzPts val="1400"/>
            </a:pPr>
            <a:r>
              <a:rPr lang="en-US" sz="8000" dirty="0">
                <a:solidFill>
                  <a:schemeClr val="tx1"/>
                </a:solidFill>
              </a:rPr>
              <a:t>February 12, 2026</a:t>
            </a:r>
          </a:p>
          <a:p>
            <a:pPr lvl="0">
              <a:lnSpc>
                <a:spcPct val="90000"/>
              </a:lnSpc>
              <a:buClr>
                <a:schemeClr val="lt1"/>
              </a:buClr>
              <a:buSzPts val="1400"/>
            </a:pPr>
            <a:r>
              <a:rPr lang="en-US" sz="7200" i="1" dirty="0">
                <a:solidFill>
                  <a:schemeClr val="tx1"/>
                </a:solidFill>
              </a:rPr>
              <a:t>Originally presented at The 106</a:t>
            </a:r>
            <a:r>
              <a:rPr lang="en-US" sz="7200" i="1" baseline="30000" dirty="0">
                <a:solidFill>
                  <a:schemeClr val="tx1"/>
                </a:solidFill>
              </a:rPr>
              <a:t>th</a:t>
            </a:r>
            <a:r>
              <a:rPr lang="en-US" sz="7200" i="1" dirty="0">
                <a:solidFill>
                  <a:schemeClr val="tx1"/>
                </a:solidFill>
              </a:rPr>
              <a:t> AMS Annual Meeting (January 27, 2026  Houston, TX)</a:t>
            </a:r>
          </a:p>
          <a:p>
            <a:endParaRPr lang="en-US" dirty="0"/>
          </a:p>
        </p:txBody>
      </p:sp>
    </p:spTree>
    <p:extLst>
      <p:ext uri="{BB962C8B-B14F-4D97-AF65-F5344CB8AC3E}">
        <p14:creationId xmlns:p14="http://schemas.microsoft.com/office/powerpoint/2010/main" val="288781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B1AE-C488-4F21-9962-C9237D8667FB}"/>
              </a:ext>
            </a:extLst>
          </p:cNvPr>
          <p:cNvSpPr>
            <a:spLocks noGrp="1"/>
          </p:cNvSpPr>
          <p:nvPr>
            <p:ph type="title"/>
          </p:nvPr>
        </p:nvSpPr>
        <p:spPr/>
        <p:txBody>
          <a:bodyPr/>
          <a:lstStyle/>
          <a:p>
            <a:r>
              <a:rPr lang="en-US" sz="4000" dirty="0"/>
              <a:t>Validation Results: NOAA-20 SWIRs</a:t>
            </a:r>
          </a:p>
        </p:txBody>
      </p:sp>
      <p:sp>
        <p:nvSpPr>
          <p:cNvPr id="3" name="Content Placeholder 2">
            <a:extLst>
              <a:ext uri="{FF2B5EF4-FFF2-40B4-BE49-F238E27FC236}">
                <a16:creationId xmlns:a16="http://schemas.microsoft.com/office/drawing/2014/main" id="{76514B9E-63CA-4E5E-9E59-9705145E544B}"/>
              </a:ext>
            </a:extLst>
          </p:cNvPr>
          <p:cNvSpPr>
            <a:spLocks noGrp="1"/>
          </p:cNvSpPr>
          <p:nvPr>
            <p:ph type="body" idx="1"/>
          </p:nvPr>
        </p:nvSpPr>
        <p:spPr>
          <a:xfrm>
            <a:off x="219427" y="1056435"/>
            <a:ext cx="5571773" cy="2857499"/>
          </a:xfrm>
        </p:spPr>
        <p:txBody>
          <a:bodyPr>
            <a:normAutofit fontScale="62500" lnSpcReduction="20000"/>
          </a:bodyPr>
          <a:lstStyle/>
          <a:p>
            <a:pPr>
              <a:buFont typeface="Wingdings" panose="05000000000000000000" pitchFamily="2" charset="2"/>
              <a:buChar char="Ø"/>
            </a:pPr>
            <a:r>
              <a:rPr lang="en-US" dirty="0"/>
              <a:t>Monthly land ocean AI/ML DCC BRDF models perform the best.</a:t>
            </a:r>
          </a:p>
          <a:p>
            <a:pPr lvl="1"/>
            <a:r>
              <a:rPr lang="en-US" dirty="0"/>
              <a:t>Effectively reduce the uncertainty of SWIR DCC trends, with </a:t>
            </a:r>
            <a:r>
              <a:rPr lang="en-US" b="1" dirty="0"/>
              <a:t>95%CI reduced</a:t>
            </a:r>
            <a:r>
              <a:rPr lang="en-US" dirty="0"/>
              <a:t> and </a:t>
            </a:r>
            <a:r>
              <a:rPr lang="en-US" b="1" dirty="0"/>
              <a:t>|</a:t>
            </a:r>
            <a:r>
              <a:rPr lang="en-US" b="1" dirty="0" err="1"/>
              <a:t>Zm</a:t>
            </a:r>
            <a:r>
              <a:rPr lang="en-US" b="1" dirty="0"/>
              <a:t>-k| increased</a:t>
            </a:r>
            <a:r>
              <a:rPr lang="en-US" dirty="0"/>
              <a:t>.</a:t>
            </a:r>
          </a:p>
          <a:p>
            <a:pPr lvl="1"/>
            <a:r>
              <a:rPr lang="en-US" dirty="0"/>
              <a:t>Outperform annual cycle correction.</a:t>
            </a:r>
          </a:p>
          <a:p>
            <a:pPr lvl="1"/>
            <a:r>
              <a:rPr lang="en-US" dirty="0"/>
              <a:t>The performances of AI/ML and Angular Bin methods are close to each other.</a:t>
            </a:r>
          </a:p>
          <a:p>
            <a:pPr lvl="2"/>
            <a:r>
              <a:rPr lang="en-US" dirty="0"/>
              <a:t>The impacts of additional annual cycle correction are very small. </a:t>
            </a:r>
          </a:p>
          <a:p>
            <a:pPr lvl="1"/>
            <a:r>
              <a:rPr lang="en-US" b="1" dirty="0">
                <a:solidFill>
                  <a:srgbClr val="00B050"/>
                </a:solidFill>
              </a:rPr>
              <a:t>AI/ML-based BRDF correction runs faster than the Angular Bin-based correction (~1 time faster).</a:t>
            </a:r>
          </a:p>
        </p:txBody>
      </p:sp>
      <p:sp>
        <p:nvSpPr>
          <p:cNvPr id="4" name="Slide Number Placeholder 3">
            <a:extLst>
              <a:ext uri="{FF2B5EF4-FFF2-40B4-BE49-F238E27FC236}">
                <a16:creationId xmlns:a16="http://schemas.microsoft.com/office/drawing/2014/main" id="{881BF681-0393-4A6E-A163-DDF3A937298F}"/>
              </a:ext>
            </a:extLst>
          </p:cNvPr>
          <p:cNvSpPr>
            <a:spLocks noGrp="1"/>
          </p:cNvSpPr>
          <p:nvPr>
            <p:ph type="sldNum" idx="12"/>
          </p:nvPr>
        </p:nvSpPr>
        <p:spPr/>
        <p:txBody>
          <a:bodyPr/>
          <a:lstStyle/>
          <a:p>
            <a:fld id="{CE5DEDCB-ACBD-4DF6-B59A-3D50E4AF77EE}" type="slidenum">
              <a:rPr lang="en-US" smtClean="0"/>
              <a:t>10</a:t>
            </a:fld>
            <a:endParaRPr lang="en-US"/>
          </a:p>
        </p:txBody>
      </p:sp>
      <p:grpSp>
        <p:nvGrpSpPr>
          <p:cNvPr id="14" name="Group 13">
            <a:extLst>
              <a:ext uri="{FF2B5EF4-FFF2-40B4-BE49-F238E27FC236}">
                <a16:creationId xmlns:a16="http://schemas.microsoft.com/office/drawing/2014/main" id="{9A9D96A7-4735-476A-B920-D6C74F96F88E}"/>
              </a:ext>
            </a:extLst>
          </p:cNvPr>
          <p:cNvGrpSpPr/>
          <p:nvPr/>
        </p:nvGrpSpPr>
        <p:grpSpPr>
          <a:xfrm>
            <a:off x="6096000" y="1037570"/>
            <a:ext cx="5876572" cy="2820755"/>
            <a:chOff x="6096000" y="1037570"/>
            <a:chExt cx="5876572" cy="2820755"/>
          </a:xfrm>
        </p:grpSpPr>
        <p:pic>
          <p:nvPicPr>
            <p:cNvPr id="7" name="Picture 6">
              <a:extLst>
                <a:ext uri="{FF2B5EF4-FFF2-40B4-BE49-F238E27FC236}">
                  <a16:creationId xmlns:a16="http://schemas.microsoft.com/office/drawing/2014/main" id="{9A97A8B9-9325-418D-997A-AB2D19F585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00" y="1037570"/>
              <a:ext cx="5876572" cy="2820755"/>
            </a:xfrm>
            <a:prstGeom prst="rect">
              <a:avLst/>
            </a:prstGeom>
          </p:spPr>
        </p:pic>
        <p:sp>
          <p:nvSpPr>
            <p:cNvPr id="8" name="TextBox 7">
              <a:extLst>
                <a:ext uri="{FF2B5EF4-FFF2-40B4-BE49-F238E27FC236}">
                  <a16:creationId xmlns:a16="http://schemas.microsoft.com/office/drawing/2014/main" id="{9AA922D5-4690-404F-8416-76B0B41FB4B7}"/>
                </a:ext>
              </a:extLst>
            </p:cNvPr>
            <p:cNvSpPr txBox="1"/>
            <p:nvPr/>
          </p:nvSpPr>
          <p:spPr>
            <a:xfrm>
              <a:off x="6989463" y="1699696"/>
              <a:ext cx="4039439" cy="646331"/>
            </a:xfrm>
            <a:prstGeom prst="rect">
              <a:avLst/>
            </a:prstGeom>
            <a:noFill/>
          </p:spPr>
          <p:txBody>
            <a:bodyPr wrap="none" rtlCol="0">
              <a:spAutoFit/>
            </a:bodyPr>
            <a:lstStyle/>
            <a:p>
              <a:r>
                <a:rPr lang="en-US" b="1" dirty="0"/>
                <a:t>Empirical-based Annual Cycle Correction</a:t>
              </a:r>
            </a:p>
            <a:p>
              <a:pPr algn="ctr"/>
              <a:r>
                <a:rPr lang="en-US" b="1" dirty="0"/>
                <a:t>(baseline)</a:t>
              </a:r>
            </a:p>
          </p:txBody>
        </p:sp>
      </p:grpSp>
      <p:pic>
        <p:nvPicPr>
          <p:cNvPr id="15" name="Picture 14">
            <a:extLst>
              <a:ext uri="{FF2B5EF4-FFF2-40B4-BE49-F238E27FC236}">
                <a16:creationId xmlns:a16="http://schemas.microsoft.com/office/drawing/2014/main" id="{691645DF-7031-4101-8176-5057D4BDB9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32" y="3858325"/>
            <a:ext cx="5893962" cy="2829102"/>
          </a:xfrm>
          <a:prstGeom prst="rect">
            <a:avLst/>
          </a:prstGeom>
        </p:spPr>
      </p:pic>
      <p:pic>
        <p:nvPicPr>
          <p:cNvPr id="13" name="Picture 12">
            <a:extLst>
              <a:ext uri="{FF2B5EF4-FFF2-40B4-BE49-F238E27FC236}">
                <a16:creationId xmlns:a16="http://schemas.microsoft.com/office/drawing/2014/main" id="{1FC9930E-51BF-4C40-90ED-049589E54D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5084" y="3829927"/>
            <a:ext cx="5953124" cy="2857499"/>
          </a:xfrm>
          <a:prstGeom prst="rect">
            <a:avLst/>
          </a:prstGeom>
        </p:spPr>
      </p:pic>
      <p:sp>
        <p:nvSpPr>
          <p:cNvPr id="5" name="TextBox 4">
            <a:extLst>
              <a:ext uri="{FF2B5EF4-FFF2-40B4-BE49-F238E27FC236}">
                <a16:creationId xmlns:a16="http://schemas.microsoft.com/office/drawing/2014/main" id="{8AF79498-A501-44C9-9FAE-7DDBC7951F19}"/>
              </a:ext>
            </a:extLst>
          </p:cNvPr>
          <p:cNvSpPr txBox="1"/>
          <p:nvPr/>
        </p:nvSpPr>
        <p:spPr>
          <a:xfrm>
            <a:off x="1448907" y="4718877"/>
            <a:ext cx="3185487" cy="369332"/>
          </a:xfrm>
          <a:prstGeom prst="rect">
            <a:avLst/>
          </a:prstGeom>
          <a:noFill/>
        </p:spPr>
        <p:txBody>
          <a:bodyPr wrap="none" rtlCol="0">
            <a:spAutoFit/>
          </a:bodyPr>
          <a:lstStyle/>
          <a:p>
            <a:r>
              <a:rPr lang="en-US" b="1" dirty="0">
                <a:solidFill>
                  <a:srgbClr val="00B050"/>
                </a:solidFill>
              </a:rPr>
              <a:t>Angular Bin-based Method </a:t>
            </a:r>
          </a:p>
        </p:txBody>
      </p:sp>
      <p:sp>
        <p:nvSpPr>
          <p:cNvPr id="24" name="TextBox 23">
            <a:extLst>
              <a:ext uri="{FF2B5EF4-FFF2-40B4-BE49-F238E27FC236}">
                <a16:creationId xmlns:a16="http://schemas.microsoft.com/office/drawing/2014/main" id="{A0117EF5-A80B-4F4D-93AA-B9748809DCF0}"/>
              </a:ext>
            </a:extLst>
          </p:cNvPr>
          <p:cNvSpPr txBox="1"/>
          <p:nvPr/>
        </p:nvSpPr>
        <p:spPr>
          <a:xfrm>
            <a:off x="7843415" y="4659387"/>
            <a:ext cx="2505814" cy="369332"/>
          </a:xfrm>
          <a:prstGeom prst="rect">
            <a:avLst/>
          </a:prstGeom>
          <a:noFill/>
        </p:spPr>
        <p:txBody>
          <a:bodyPr wrap="none" rtlCol="0">
            <a:spAutoFit/>
          </a:bodyPr>
          <a:lstStyle/>
          <a:p>
            <a:r>
              <a:rPr lang="en-US" b="1" dirty="0">
                <a:solidFill>
                  <a:srgbClr val="00B050"/>
                </a:solidFill>
              </a:rPr>
              <a:t>AI/ML-based Method </a:t>
            </a:r>
          </a:p>
        </p:txBody>
      </p:sp>
    </p:spTree>
    <p:extLst>
      <p:ext uri="{BB962C8B-B14F-4D97-AF65-F5344CB8AC3E}">
        <p14:creationId xmlns:p14="http://schemas.microsoft.com/office/powerpoint/2010/main" val="240942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ADAE00-0B5C-4957-B8CE-2C4F6C9966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5741" y="3359150"/>
            <a:ext cx="5953128" cy="2857502"/>
          </a:xfrm>
          <a:prstGeom prst="rect">
            <a:avLst/>
          </a:prstGeom>
        </p:spPr>
      </p:pic>
      <p:sp>
        <p:nvSpPr>
          <p:cNvPr id="2" name="Title 1">
            <a:extLst>
              <a:ext uri="{FF2B5EF4-FFF2-40B4-BE49-F238E27FC236}">
                <a16:creationId xmlns:a16="http://schemas.microsoft.com/office/drawing/2014/main" id="{3926B1AE-C488-4F21-9962-C9237D8667FB}"/>
              </a:ext>
            </a:extLst>
          </p:cNvPr>
          <p:cNvSpPr>
            <a:spLocks noGrp="1"/>
          </p:cNvSpPr>
          <p:nvPr>
            <p:ph type="title"/>
          </p:nvPr>
        </p:nvSpPr>
        <p:spPr/>
        <p:txBody>
          <a:bodyPr/>
          <a:lstStyle/>
          <a:p>
            <a:r>
              <a:rPr lang="en-US" dirty="0"/>
              <a:t>Validation Results:NOAA-21 SWIRs</a:t>
            </a:r>
          </a:p>
        </p:txBody>
      </p:sp>
      <p:sp>
        <p:nvSpPr>
          <p:cNvPr id="3" name="Content Placeholder 2">
            <a:extLst>
              <a:ext uri="{FF2B5EF4-FFF2-40B4-BE49-F238E27FC236}">
                <a16:creationId xmlns:a16="http://schemas.microsoft.com/office/drawing/2014/main" id="{76514B9E-63CA-4E5E-9E59-9705145E544B}"/>
              </a:ext>
            </a:extLst>
          </p:cNvPr>
          <p:cNvSpPr>
            <a:spLocks noGrp="1"/>
          </p:cNvSpPr>
          <p:nvPr>
            <p:ph type="body" idx="1"/>
          </p:nvPr>
        </p:nvSpPr>
        <p:spPr>
          <a:xfrm>
            <a:off x="355151" y="1056726"/>
            <a:ext cx="11481698" cy="1939435"/>
          </a:xfrm>
        </p:spPr>
        <p:txBody>
          <a:bodyPr>
            <a:normAutofit lnSpcReduction="10000"/>
          </a:bodyPr>
          <a:lstStyle/>
          <a:p>
            <a:pPr>
              <a:buFont typeface="Wingdings" panose="05000000000000000000" pitchFamily="2" charset="2"/>
              <a:buChar char="Ø"/>
            </a:pPr>
            <a:r>
              <a:rPr lang="en-US" sz="2400" dirty="0"/>
              <a:t>Monthly land ocean AI/ML DCC BRDF models trained using NOAA-20 DCC data were applied to NOAA-21 SWIRs.</a:t>
            </a:r>
          </a:p>
          <a:p>
            <a:pPr>
              <a:buFont typeface="Wingdings" panose="05000000000000000000" pitchFamily="2" charset="2"/>
              <a:buChar char="Ø"/>
            </a:pPr>
            <a:r>
              <a:rPr lang="en-US" sz="2400" dirty="0"/>
              <a:t>Preliminary results suggest the models also work well for NOAA-21.</a:t>
            </a:r>
          </a:p>
          <a:p>
            <a:pPr lvl="1"/>
            <a:r>
              <a:rPr lang="en-US" sz="2000" dirty="0"/>
              <a:t>The uncertainties of trends were generally reduced compared to the empirical annual cycle correction.</a:t>
            </a:r>
          </a:p>
        </p:txBody>
      </p:sp>
      <p:sp>
        <p:nvSpPr>
          <p:cNvPr id="4" name="Slide Number Placeholder 3">
            <a:extLst>
              <a:ext uri="{FF2B5EF4-FFF2-40B4-BE49-F238E27FC236}">
                <a16:creationId xmlns:a16="http://schemas.microsoft.com/office/drawing/2014/main" id="{881BF681-0393-4A6E-A163-DDF3A937298F}"/>
              </a:ext>
            </a:extLst>
          </p:cNvPr>
          <p:cNvSpPr>
            <a:spLocks noGrp="1"/>
          </p:cNvSpPr>
          <p:nvPr>
            <p:ph type="sldNum" idx="12"/>
          </p:nvPr>
        </p:nvSpPr>
        <p:spPr/>
        <p:txBody>
          <a:bodyPr/>
          <a:lstStyle/>
          <a:p>
            <a:fld id="{CE5DEDCB-ACBD-4DF6-B59A-3D50E4AF77EE}" type="slidenum">
              <a:rPr lang="en-US" smtClean="0"/>
              <a:t>11</a:t>
            </a:fld>
            <a:endParaRPr lang="en-US"/>
          </a:p>
        </p:txBody>
      </p:sp>
      <p:grpSp>
        <p:nvGrpSpPr>
          <p:cNvPr id="5" name="Group 4">
            <a:extLst>
              <a:ext uri="{FF2B5EF4-FFF2-40B4-BE49-F238E27FC236}">
                <a16:creationId xmlns:a16="http://schemas.microsoft.com/office/drawing/2014/main" id="{A209C069-2B08-4717-9968-07899A1021CB}"/>
              </a:ext>
            </a:extLst>
          </p:cNvPr>
          <p:cNvGrpSpPr/>
          <p:nvPr/>
        </p:nvGrpSpPr>
        <p:grpSpPr>
          <a:xfrm>
            <a:off x="6188870" y="3061808"/>
            <a:ext cx="5953126" cy="3154844"/>
            <a:chOff x="6139987" y="3131657"/>
            <a:chExt cx="5953126" cy="3154844"/>
          </a:xfrm>
        </p:grpSpPr>
        <p:pic>
          <p:nvPicPr>
            <p:cNvPr id="9" name="Picture 8">
              <a:extLst>
                <a:ext uri="{FF2B5EF4-FFF2-40B4-BE49-F238E27FC236}">
                  <a16:creationId xmlns:a16="http://schemas.microsoft.com/office/drawing/2014/main" id="{8DB68153-34AF-44C3-9B2D-D480AED1DB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39987" y="3429000"/>
              <a:ext cx="5953126" cy="2857501"/>
            </a:xfrm>
            <a:prstGeom prst="rect">
              <a:avLst/>
            </a:prstGeom>
          </p:spPr>
        </p:pic>
        <p:sp>
          <p:nvSpPr>
            <p:cNvPr id="12" name="TextBox 11">
              <a:extLst>
                <a:ext uri="{FF2B5EF4-FFF2-40B4-BE49-F238E27FC236}">
                  <a16:creationId xmlns:a16="http://schemas.microsoft.com/office/drawing/2014/main" id="{4CF050CC-1890-4B85-A0A3-4A0F0EA9137A}"/>
                </a:ext>
              </a:extLst>
            </p:cNvPr>
            <p:cNvSpPr txBox="1"/>
            <p:nvPr/>
          </p:nvSpPr>
          <p:spPr>
            <a:xfrm>
              <a:off x="7959916" y="3131657"/>
              <a:ext cx="2505814" cy="369332"/>
            </a:xfrm>
            <a:prstGeom prst="rect">
              <a:avLst/>
            </a:prstGeom>
            <a:noFill/>
          </p:spPr>
          <p:txBody>
            <a:bodyPr wrap="none" rtlCol="0">
              <a:spAutoFit/>
            </a:bodyPr>
            <a:lstStyle/>
            <a:p>
              <a:r>
                <a:rPr lang="en-US" b="1" dirty="0"/>
                <a:t>AI/ML-based Method </a:t>
              </a:r>
            </a:p>
          </p:txBody>
        </p:sp>
      </p:grpSp>
      <p:sp>
        <p:nvSpPr>
          <p:cNvPr id="14" name="TextBox 13">
            <a:extLst>
              <a:ext uri="{FF2B5EF4-FFF2-40B4-BE49-F238E27FC236}">
                <a16:creationId xmlns:a16="http://schemas.microsoft.com/office/drawing/2014/main" id="{10C6B3FE-8018-470E-B129-50E3DA52C26D}"/>
              </a:ext>
            </a:extLst>
          </p:cNvPr>
          <p:cNvSpPr txBox="1"/>
          <p:nvPr/>
        </p:nvSpPr>
        <p:spPr>
          <a:xfrm>
            <a:off x="790575" y="3030022"/>
            <a:ext cx="5113323" cy="369332"/>
          </a:xfrm>
          <a:prstGeom prst="rect">
            <a:avLst/>
          </a:prstGeom>
          <a:noFill/>
        </p:spPr>
        <p:txBody>
          <a:bodyPr wrap="none" rtlCol="0">
            <a:spAutoFit/>
          </a:bodyPr>
          <a:lstStyle/>
          <a:p>
            <a:r>
              <a:rPr lang="en-US" b="1" dirty="0"/>
              <a:t>Empirical Annual Cycle Correction (baseline)</a:t>
            </a:r>
          </a:p>
        </p:txBody>
      </p:sp>
    </p:spTree>
    <p:extLst>
      <p:ext uri="{BB962C8B-B14F-4D97-AF65-F5344CB8AC3E}">
        <p14:creationId xmlns:p14="http://schemas.microsoft.com/office/powerpoint/2010/main" val="153236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A45B4A0-409F-46D5-BBFC-129A24FAC3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46544" y="3609335"/>
            <a:ext cx="2377616" cy="2184069"/>
          </a:xfrm>
          <a:prstGeom prst="rect">
            <a:avLst/>
          </a:prstGeom>
        </p:spPr>
      </p:pic>
      <p:pic>
        <p:nvPicPr>
          <p:cNvPr id="34" name="Picture 33">
            <a:extLst>
              <a:ext uri="{FF2B5EF4-FFF2-40B4-BE49-F238E27FC236}">
                <a16:creationId xmlns:a16="http://schemas.microsoft.com/office/drawing/2014/main" id="{C118D570-A8B8-4430-9BC6-C118D0A51C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1392" y="1433928"/>
            <a:ext cx="2819108" cy="2150129"/>
          </a:xfrm>
          <a:prstGeom prst="rect">
            <a:avLst/>
          </a:prstGeom>
        </p:spPr>
      </p:pic>
      <p:sp>
        <p:nvSpPr>
          <p:cNvPr id="2" name="Title 1">
            <a:extLst>
              <a:ext uri="{FF2B5EF4-FFF2-40B4-BE49-F238E27FC236}">
                <a16:creationId xmlns:a16="http://schemas.microsoft.com/office/drawing/2014/main" id="{3926B1AE-C488-4F21-9962-C9237D8667FB}"/>
              </a:ext>
            </a:extLst>
          </p:cNvPr>
          <p:cNvSpPr>
            <a:spLocks noGrp="1"/>
          </p:cNvSpPr>
          <p:nvPr>
            <p:ph type="title"/>
          </p:nvPr>
        </p:nvSpPr>
        <p:spPr>
          <a:xfrm>
            <a:off x="73400" y="59263"/>
            <a:ext cx="11155841" cy="754821"/>
          </a:xfrm>
        </p:spPr>
        <p:txBody>
          <a:bodyPr/>
          <a:lstStyle/>
          <a:p>
            <a:r>
              <a:rPr lang="en-US" dirty="0"/>
              <a:t>Comparison of VisNIR DCC BRDF Models</a:t>
            </a:r>
          </a:p>
        </p:txBody>
      </p:sp>
      <p:sp>
        <p:nvSpPr>
          <p:cNvPr id="4" name="Slide Number Placeholder 3">
            <a:extLst>
              <a:ext uri="{FF2B5EF4-FFF2-40B4-BE49-F238E27FC236}">
                <a16:creationId xmlns:a16="http://schemas.microsoft.com/office/drawing/2014/main" id="{881BF681-0393-4A6E-A163-DDF3A937298F}"/>
              </a:ext>
            </a:extLst>
          </p:cNvPr>
          <p:cNvSpPr>
            <a:spLocks noGrp="1"/>
          </p:cNvSpPr>
          <p:nvPr>
            <p:ph type="sldNum" idx="12"/>
          </p:nvPr>
        </p:nvSpPr>
        <p:spPr/>
        <p:txBody>
          <a:bodyPr/>
          <a:lstStyle/>
          <a:p>
            <a:fld id="{CE5DEDCB-ACBD-4DF6-B59A-3D50E4AF77EE}" type="slidenum">
              <a:rPr lang="en-US" smtClean="0"/>
              <a:t>12</a:t>
            </a:fld>
            <a:endParaRPr lang="en-US"/>
          </a:p>
        </p:txBody>
      </p:sp>
      <p:pic>
        <p:nvPicPr>
          <p:cNvPr id="23" name="Content Placeholder 6">
            <a:extLst>
              <a:ext uri="{FF2B5EF4-FFF2-40B4-BE49-F238E27FC236}">
                <a16:creationId xmlns:a16="http://schemas.microsoft.com/office/drawing/2014/main" id="{FA3E4007-736E-45AF-ADF5-6D1D21D99B8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1089" y="1684441"/>
            <a:ext cx="2666667" cy="2000000"/>
          </a:xfrm>
          <a:prstGeom prst="rect">
            <a:avLst/>
          </a:prstGeom>
        </p:spPr>
      </p:pic>
      <p:pic>
        <p:nvPicPr>
          <p:cNvPr id="24" name="Picture 23">
            <a:extLst>
              <a:ext uri="{FF2B5EF4-FFF2-40B4-BE49-F238E27FC236}">
                <a16:creationId xmlns:a16="http://schemas.microsoft.com/office/drawing/2014/main" id="{73F3AC7A-63E8-4D50-B10A-A449087B999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75638" y="3853784"/>
            <a:ext cx="2666667" cy="2000000"/>
          </a:xfrm>
          <a:prstGeom prst="rect">
            <a:avLst/>
          </a:prstGeom>
        </p:spPr>
      </p:pic>
      <p:pic>
        <p:nvPicPr>
          <p:cNvPr id="25" name="Content Placeholder 4">
            <a:extLst>
              <a:ext uri="{FF2B5EF4-FFF2-40B4-BE49-F238E27FC236}">
                <a16:creationId xmlns:a16="http://schemas.microsoft.com/office/drawing/2014/main" id="{B15B4C24-B87E-41AE-A98E-6B82F54918D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023978" y="1330477"/>
            <a:ext cx="2790360" cy="2333717"/>
          </a:xfrm>
          <a:prstGeom prst="rect">
            <a:avLst/>
          </a:prstGeom>
        </p:spPr>
      </p:pic>
      <p:pic>
        <p:nvPicPr>
          <p:cNvPr id="26" name="Picture 25">
            <a:extLst>
              <a:ext uri="{FF2B5EF4-FFF2-40B4-BE49-F238E27FC236}">
                <a16:creationId xmlns:a16="http://schemas.microsoft.com/office/drawing/2014/main" id="{5D78ABFD-F825-4391-982A-51C15D8EFF9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47126" y="3543301"/>
            <a:ext cx="2840164" cy="2281278"/>
          </a:xfrm>
          <a:prstGeom prst="rect">
            <a:avLst/>
          </a:prstGeom>
        </p:spPr>
      </p:pic>
      <p:sp>
        <p:nvSpPr>
          <p:cNvPr id="30" name="TextBox 29">
            <a:extLst>
              <a:ext uri="{FF2B5EF4-FFF2-40B4-BE49-F238E27FC236}">
                <a16:creationId xmlns:a16="http://schemas.microsoft.com/office/drawing/2014/main" id="{FC67B971-02B1-400A-9315-9C65F19D0B09}"/>
              </a:ext>
            </a:extLst>
          </p:cNvPr>
          <p:cNvSpPr txBox="1"/>
          <p:nvPr/>
        </p:nvSpPr>
        <p:spPr>
          <a:xfrm>
            <a:off x="1622298" y="1051658"/>
            <a:ext cx="1444626" cy="369332"/>
          </a:xfrm>
          <a:prstGeom prst="rect">
            <a:avLst/>
          </a:prstGeom>
          <a:noFill/>
        </p:spPr>
        <p:txBody>
          <a:bodyPr wrap="none" rtlCol="0">
            <a:spAutoFit/>
          </a:bodyPr>
          <a:lstStyle/>
          <a:p>
            <a:r>
              <a:rPr lang="en-US" dirty="0"/>
              <a:t>Hu2004 ADM</a:t>
            </a:r>
          </a:p>
        </p:txBody>
      </p:sp>
      <p:sp>
        <p:nvSpPr>
          <p:cNvPr id="31" name="TextBox 30">
            <a:extLst>
              <a:ext uri="{FF2B5EF4-FFF2-40B4-BE49-F238E27FC236}">
                <a16:creationId xmlns:a16="http://schemas.microsoft.com/office/drawing/2014/main" id="{6CED9C5F-161B-48DE-8FEC-930CEDB417D6}"/>
              </a:ext>
            </a:extLst>
          </p:cNvPr>
          <p:cNvSpPr txBox="1"/>
          <p:nvPr/>
        </p:nvSpPr>
        <p:spPr>
          <a:xfrm>
            <a:off x="4531571" y="961145"/>
            <a:ext cx="1774845" cy="369332"/>
          </a:xfrm>
          <a:prstGeom prst="rect">
            <a:avLst/>
          </a:prstGeom>
          <a:noFill/>
        </p:spPr>
        <p:txBody>
          <a:bodyPr wrap="none" rtlCol="0">
            <a:spAutoFit/>
          </a:bodyPr>
          <a:lstStyle/>
          <a:p>
            <a:r>
              <a:rPr lang="en-US" dirty="0"/>
              <a:t>Angular Bin (M5)</a:t>
            </a:r>
          </a:p>
        </p:txBody>
      </p:sp>
      <p:sp>
        <p:nvSpPr>
          <p:cNvPr id="32" name="TextBox 31">
            <a:extLst>
              <a:ext uri="{FF2B5EF4-FFF2-40B4-BE49-F238E27FC236}">
                <a16:creationId xmlns:a16="http://schemas.microsoft.com/office/drawing/2014/main" id="{2A904CBF-DC45-4BED-90DB-60CC40320C51}"/>
              </a:ext>
            </a:extLst>
          </p:cNvPr>
          <p:cNvSpPr txBox="1"/>
          <p:nvPr/>
        </p:nvSpPr>
        <p:spPr>
          <a:xfrm>
            <a:off x="8546798" y="961145"/>
            <a:ext cx="1268296" cy="369332"/>
          </a:xfrm>
          <a:prstGeom prst="rect">
            <a:avLst/>
          </a:prstGeom>
          <a:noFill/>
        </p:spPr>
        <p:txBody>
          <a:bodyPr wrap="none" rtlCol="0">
            <a:spAutoFit/>
          </a:bodyPr>
          <a:lstStyle/>
          <a:p>
            <a:r>
              <a:rPr lang="en-US" dirty="0"/>
              <a:t>AI/ML (M5)</a:t>
            </a:r>
          </a:p>
        </p:txBody>
      </p:sp>
      <p:sp>
        <p:nvSpPr>
          <p:cNvPr id="5" name="TextBox 4">
            <a:extLst>
              <a:ext uri="{FF2B5EF4-FFF2-40B4-BE49-F238E27FC236}">
                <a16:creationId xmlns:a16="http://schemas.microsoft.com/office/drawing/2014/main" id="{EE2EB28C-041E-465F-98DB-0CDED4EAD80B}"/>
              </a:ext>
            </a:extLst>
          </p:cNvPr>
          <p:cNvSpPr txBox="1"/>
          <p:nvPr/>
        </p:nvSpPr>
        <p:spPr>
          <a:xfrm>
            <a:off x="7105650" y="279086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902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D530C0-1B36-4953-8AC0-84F932AB89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7319" y="4149727"/>
            <a:ext cx="5357812" cy="2571749"/>
          </a:xfrm>
          <a:prstGeom prst="rect">
            <a:avLst/>
          </a:prstGeom>
        </p:spPr>
      </p:pic>
      <p:sp>
        <p:nvSpPr>
          <p:cNvPr id="11" name="Title 1">
            <a:extLst>
              <a:ext uri="{FF2B5EF4-FFF2-40B4-BE49-F238E27FC236}">
                <a16:creationId xmlns:a16="http://schemas.microsoft.com/office/drawing/2014/main" id="{1C454F1C-7225-4EFC-B850-1C088C3F96A7}"/>
              </a:ext>
            </a:extLst>
          </p:cNvPr>
          <p:cNvSpPr>
            <a:spLocks noGrp="1"/>
          </p:cNvSpPr>
          <p:nvPr>
            <p:ph type="title"/>
          </p:nvPr>
        </p:nvSpPr>
        <p:spPr>
          <a:xfrm>
            <a:off x="2039092" y="-120653"/>
            <a:ext cx="7812078" cy="1144587"/>
          </a:xfrm>
        </p:spPr>
        <p:txBody>
          <a:bodyPr>
            <a:normAutofit/>
          </a:bodyPr>
          <a:lstStyle/>
          <a:p>
            <a:r>
              <a:rPr lang="en-US" sz="4000" dirty="0"/>
              <a:t>Validation Results:  NOAA-20 VisNIRs</a:t>
            </a:r>
          </a:p>
        </p:txBody>
      </p:sp>
      <p:sp>
        <p:nvSpPr>
          <p:cNvPr id="4" name="Slide Number Placeholder 3">
            <a:extLst>
              <a:ext uri="{FF2B5EF4-FFF2-40B4-BE49-F238E27FC236}">
                <a16:creationId xmlns:a16="http://schemas.microsoft.com/office/drawing/2014/main" id="{B77D3605-4C7E-4264-A5C4-E06505EC33FB}"/>
              </a:ext>
            </a:extLst>
          </p:cNvPr>
          <p:cNvSpPr>
            <a:spLocks noGrp="1"/>
          </p:cNvSpPr>
          <p:nvPr>
            <p:ph type="sldNum" idx="12"/>
          </p:nvPr>
        </p:nvSpPr>
        <p:spPr/>
        <p:txBody>
          <a:bodyPr/>
          <a:lstStyle/>
          <a:p>
            <a:fld id="{CE5DEDCB-ACBD-4DF6-B59A-3D50E4AF77EE}" type="slidenum">
              <a:rPr lang="en-US" smtClean="0"/>
              <a:t>13</a:t>
            </a:fld>
            <a:endParaRPr lang="en-US"/>
          </a:p>
        </p:txBody>
      </p:sp>
      <p:pic>
        <p:nvPicPr>
          <p:cNvPr id="7" name="Picture 6">
            <a:extLst>
              <a:ext uri="{FF2B5EF4-FFF2-40B4-BE49-F238E27FC236}">
                <a16:creationId xmlns:a16="http://schemas.microsoft.com/office/drawing/2014/main" id="{3E0E9483-3E5A-4FBD-9100-B142B00B69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7701" y="1088787"/>
            <a:ext cx="5357812" cy="2571750"/>
          </a:xfrm>
          <a:prstGeom prst="rect">
            <a:avLst/>
          </a:prstGeom>
        </p:spPr>
      </p:pic>
      <p:pic>
        <p:nvPicPr>
          <p:cNvPr id="12" name="Picture 11">
            <a:extLst>
              <a:ext uri="{FF2B5EF4-FFF2-40B4-BE49-F238E27FC236}">
                <a16:creationId xmlns:a16="http://schemas.microsoft.com/office/drawing/2014/main" id="{AA0E7D24-5F92-477F-9CA4-6CC5A0041D3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36887" y="3761156"/>
            <a:ext cx="5357812" cy="2571750"/>
          </a:xfrm>
          <a:prstGeom prst="rect">
            <a:avLst/>
          </a:prstGeom>
        </p:spPr>
      </p:pic>
      <p:sp>
        <p:nvSpPr>
          <p:cNvPr id="14" name="TextBox 13">
            <a:extLst>
              <a:ext uri="{FF2B5EF4-FFF2-40B4-BE49-F238E27FC236}">
                <a16:creationId xmlns:a16="http://schemas.microsoft.com/office/drawing/2014/main" id="{0ADC2A4A-E346-48AF-8482-4478673D95A6}"/>
              </a:ext>
            </a:extLst>
          </p:cNvPr>
          <p:cNvSpPr txBox="1"/>
          <p:nvPr/>
        </p:nvSpPr>
        <p:spPr>
          <a:xfrm>
            <a:off x="221870" y="1023934"/>
            <a:ext cx="6585831" cy="3600986"/>
          </a:xfrm>
          <a:prstGeom prst="rect">
            <a:avLst/>
          </a:prstGeom>
          <a:noFill/>
        </p:spPr>
        <p:txBody>
          <a:bodyPr wrap="square">
            <a:spAutoFit/>
          </a:bodyPr>
          <a:lstStyle/>
          <a:p>
            <a:pPr marL="285750" indent="-285750">
              <a:buFont typeface="Wingdings" panose="05000000000000000000" pitchFamily="2" charset="2"/>
              <a:buChar char="Ø"/>
            </a:pPr>
            <a:r>
              <a:rPr lang="en-US" sz="2200" dirty="0"/>
              <a:t>The Hu2004 ADM still performs the best.</a:t>
            </a:r>
          </a:p>
          <a:p>
            <a:pPr marL="285750" indent="-285750">
              <a:buFont typeface="Wingdings" panose="05000000000000000000" pitchFamily="2" charset="2"/>
              <a:buChar char="Ø"/>
            </a:pPr>
            <a:r>
              <a:rPr lang="en-US" sz="2200" dirty="0"/>
              <a:t>The performance of AI/ML and Angular Bin-based BRDF models are similar.</a:t>
            </a:r>
          </a:p>
          <a:p>
            <a:pPr marL="742950" lvl="1" indent="-285750">
              <a:buFont typeface="Arial" panose="020B0604020202020204" pitchFamily="34" charset="0"/>
              <a:buChar char="•"/>
            </a:pPr>
            <a:r>
              <a:rPr lang="en-US" dirty="0"/>
              <a:t>Both can reduce the uncertainty of VisNIR DCC trends. </a:t>
            </a:r>
          </a:p>
          <a:p>
            <a:pPr marL="742950" lvl="1" indent="-285750">
              <a:buFont typeface="Arial" panose="020B0604020202020204" pitchFamily="34" charset="0"/>
              <a:buChar char="•"/>
            </a:pPr>
            <a:r>
              <a:rPr lang="en-US" dirty="0"/>
              <a:t>But less effective than the Hu2004 ADM. </a:t>
            </a:r>
          </a:p>
          <a:p>
            <a:pPr marL="742950" lvl="1" indent="-285750">
              <a:buFont typeface="Arial" panose="020B0604020202020204" pitchFamily="34" charset="0"/>
              <a:buChar char="•"/>
            </a:pPr>
            <a:r>
              <a:rPr lang="en-US" sz="1800" dirty="0"/>
              <a:t>May be caused by the gaps and non-uniform distribution of VIIRS DCCs, limitations of the MLP neural network framework</a:t>
            </a:r>
            <a:r>
              <a:rPr lang="en-US" dirty="0"/>
              <a:t>. </a:t>
            </a:r>
          </a:p>
          <a:p>
            <a:pPr marL="742950" lvl="1" indent="-285750">
              <a:buFont typeface="Arial" panose="020B0604020202020204" pitchFamily="34" charset="0"/>
              <a:buChar char="•"/>
            </a:pPr>
            <a:r>
              <a:rPr lang="en-US" dirty="0"/>
              <a:t>Separate ocean &amp; land does not help much.</a:t>
            </a:r>
          </a:p>
          <a:p>
            <a:pPr marL="742950" lvl="1" indent="-285750">
              <a:buFont typeface="Arial" panose="020B0604020202020204" pitchFamily="34" charset="0"/>
              <a:buChar char="•"/>
            </a:pPr>
            <a:r>
              <a:rPr lang="en-US" dirty="0"/>
              <a:t>Will be further investigated.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p:txBody>
      </p:sp>
      <p:sp>
        <p:nvSpPr>
          <p:cNvPr id="18" name="TextBox 17">
            <a:extLst>
              <a:ext uri="{FF2B5EF4-FFF2-40B4-BE49-F238E27FC236}">
                <a16:creationId xmlns:a16="http://schemas.microsoft.com/office/drawing/2014/main" id="{9868E3CE-F3AC-44D1-9200-1FCD5D107B80}"/>
              </a:ext>
            </a:extLst>
          </p:cNvPr>
          <p:cNvSpPr txBox="1"/>
          <p:nvPr/>
        </p:nvSpPr>
        <p:spPr>
          <a:xfrm>
            <a:off x="8323621" y="1791901"/>
            <a:ext cx="2941684" cy="369332"/>
          </a:xfrm>
          <a:prstGeom prst="rect">
            <a:avLst/>
          </a:prstGeom>
          <a:noFill/>
        </p:spPr>
        <p:txBody>
          <a:bodyPr wrap="square">
            <a:spAutoFit/>
          </a:bodyPr>
          <a:lstStyle/>
          <a:p>
            <a:r>
              <a:rPr lang="en-US" b="1" dirty="0">
                <a:solidFill>
                  <a:srgbClr val="00B050"/>
                </a:solidFill>
              </a:rPr>
              <a:t>Hu2004 ADM (baseline)</a:t>
            </a:r>
          </a:p>
        </p:txBody>
      </p:sp>
    </p:spTree>
    <p:extLst>
      <p:ext uri="{BB962C8B-B14F-4D97-AF65-F5344CB8AC3E}">
        <p14:creationId xmlns:p14="http://schemas.microsoft.com/office/powerpoint/2010/main" val="2134702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FB43-6148-470E-B784-A46E01503C9A}"/>
              </a:ext>
            </a:extLst>
          </p:cNvPr>
          <p:cNvSpPr>
            <a:spLocks noGrp="1"/>
          </p:cNvSpPr>
          <p:nvPr>
            <p:ph type="title"/>
          </p:nvPr>
        </p:nvSpPr>
        <p:spPr>
          <a:xfrm>
            <a:off x="433754" y="-109659"/>
            <a:ext cx="10515600" cy="1015267"/>
          </a:xfrm>
        </p:spPr>
        <p:txBody>
          <a:bodyPr/>
          <a:lstStyle/>
          <a:p>
            <a:pPr algn="ctr"/>
            <a:r>
              <a:rPr lang="en-US" dirty="0"/>
              <a:t>Summary</a:t>
            </a:r>
          </a:p>
        </p:txBody>
      </p:sp>
      <p:sp>
        <p:nvSpPr>
          <p:cNvPr id="3" name="Content Placeholder 2">
            <a:extLst>
              <a:ext uri="{FF2B5EF4-FFF2-40B4-BE49-F238E27FC236}">
                <a16:creationId xmlns:a16="http://schemas.microsoft.com/office/drawing/2014/main" id="{34C66B65-8131-4F37-A902-ECAD6BF47B17}"/>
              </a:ext>
            </a:extLst>
          </p:cNvPr>
          <p:cNvSpPr>
            <a:spLocks noGrp="1"/>
          </p:cNvSpPr>
          <p:nvPr>
            <p:ph type="body" idx="1"/>
          </p:nvPr>
        </p:nvSpPr>
        <p:spPr>
          <a:xfrm>
            <a:off x="622570" y="982494"/>
            <a:ext cx="11196536" cy="5738982"/>
          </a:xfrm>
        </p:spPr>
        <p:txBody>
          <a:bodyPr>
            <a:normAutofit fontScale="47500" lnSpcReduction="20000"/>
          </a:bodyPr>
          <a:lstStyle/>
          <a:p>
            <a:pPr>
              <a:buFont typeface="Wingdings" panose="05000000000000000000" pitchFamily="2" charset="2"/>
              <a:buChar char="Ø"/>
            </a:pPr>
            <a:r>
              <a:rPr lang="en-US" sz="5100" dirty="0"/>
              <a:t>This study investigated the feasibility of using AI/ML </a:t>
            </a:r>
            <a:r>
              <a:rPr lang="en-US" sz="5100" dirty="0" err="1"/>
              <a:t>PyTorch</a:t>
            </a:r>
            <a:r>
              <a:rPr lang="en-US" sz="5100" dirty="0"/>
              <a:t> MLP neural network to develop DCC BRDF models for improving the DCC method for VIIRS.</a:t>
            </a:r>
          </a:p>
          <a:p>
            <a:pPr marL="571500" lvl="1" indent="0">
              <a:buNone/>
            </a:pPr>
            <a:endParaRPr lang="en-US" dirty="0"/>
          </a:p>
          <a:p>
            <a:pPr>
              <a:buFont typeface="Wingdings" panose="05000000000000000000" pitchFamily="2" charset="2"/>
              <a:buChar char="Ø"/>
            </a:pPr>
            <a:r>
              <a:rPr lang="en-US" sz="5100" dirty="0">
                <a:solidFill>
                  <a:schemeClr val="tx1"/>
                </a:solidFill>
              </a:rPr>
              <a:t>VIIRS SWIRs: monthly land ocean AI/ML-based models perform well.</a:t>
            </a:r>
          </a:p>
          <a:p>
            <a:pPr lvl="1">
              <a:buFont typeface="Arial" panose="020B0604020202020204" pitchFamily="34" charset="0"/>
              <a:buChar char="•"/>
            </a:pPr>
            <a:r>
              <a:rPr lang="en-US" sz="3600" dirty="0">
                <a:solidFill>
                  <a:schemeClr val="tx1"/>
                </a:solidFill>
              </a:rPr>
              <a:t>Uncertainty of trends comparable to the Angular Bin models, both outperforming the annual cycle corr. </a:t>
            </a:r>
          </a:p>
          <a:p>
            <a:pPr lvl="1">
              <a:buFont typeface="Arial" panose="020B0604020202020204" pitchFamily="34" charset="0"/>
              <a:buChar char="•"/>
            </a:pPr>
            <a:r>
              <a:rPr lang="en-US" sz="3600" dirty="0">
                <a:solidFill>
                  <a:schemeClr val="tx1"/>
                </a:solidFill>
              </a:rPr>
              <a:t>AI/ML-based BRDF models are smoother and run faster for BRDF correction. </a:t>
            </a:r>
          </a:p>
          <a:p>
            <a:pPr lvl="1">
              <a:buFont typeface="Arial" panose="020B0604020202020204" pitchFamily="34" charset="0"/>
              <a:buChar char="•"/>
            </a:pPr>
            <a:r>
              <a:rPr lang="en-US" sz="3600" dirty="0">
                <a:solidFill>
                  <a:schemeClr val="tx1"/>
                </a:solidFill>
              </a:rPr>
              <a:t>The models developed using NOAA-20 data can also be applied to NOAA-21 SWIRs. </a:t>
            </a:r>
          </a:p>
          <a:p>
            <a:pPr marL="571500" lvl="1" indent="0">
              <a:buNone/>
            </a:pPr>
            <a:endParaRPr lang="en-US" sz="3600" dirty="0"/>
          </a:p>
          <a:p>
            <a:pPr>
              <a:buFont typeface="Wingdings" panose="05000000000000000000" pitchFamily="2" charset="2"/>
              <a:buChar char="Ø"/>
            </a:pPr>
            <a:r>
              <a:rPr lang="en-US" sz="5100" dirty="0"/>
              <a:t>VIIRS VisNIRs: the Hu2004 ADM still performs the best. </a:t>
            </a:r>
          </a:p>
          <a:p>
            <a:pPr lvl="1">
              <a:buFont typeface="Arial" panose="020B0604020202020204" pitchFamily="34" charset="0"/>
              <a:buChar char="•"/>
            </a:pPr>
            <a:r>
              <a:rPr lang="en-US" sz="3800" dirty="0"/>
              <a:t>The AI/ML and Angular Bin based BRDF models can reduce the annual cycles, but less effective.</a:t>
            </a:r>
          </a:p>
          <a:p>
            <a:pPr lvl="1">
              <a:buFont typeface="Arial" panose="020B0604020202020204" pitchFamily="34" charset="0"/>
              <a:buChar char="•"/>
            </a:pPr>
            <a:r>
              <a:rPr lang="en-US" sz="3800" dirty="0"/>
              <a:t>Potential causes: gaps and non-uniform/skewed distribution of VIIRS DCCs, limitations of the MLP neural network framework, catastrophic forgetting,  …</a:t>
            </a:r>
          </a:p>
          <a:p>
            <a:pPr marL="571500" lvl="1" indent="0">
              <a:buNone/>
            </a:pPr>
            <a:endParaRPr lang="en-US" sz="3200" dirty="0"/>
          </a:p>
          <a:p>
            <a:pPr>
              <a:buFont typeface="Wingdings" panose="05000000000000000000" pitchFamily="2" charset="2"/>
              <a:buChar char="Ø"/>
            </a:pPr>
            <a:r>
              <a:rPr lang="en-US" sz="5100" dirty="0"/>
              <a:t>Future Works</a:t>
            </a:r>
          </a:p>
          <a:p>
            <a:pPr lvl="1">
              <a:buFont typeface="Arial" panose="020B0604020202020204" pitchFamily="34" charset="0"/>
              <a:buChar char="•"/>
            </a:pPr>
            <a:r>
              <a:rPr lang="en-US" sz="3800" dirty="0"/>
              <a:t>Explore more AI/ML techniques that can better handle the VIIRS DCC data (with gaps and non-uniformly sampled).</a:t>
            </a:r>
          </a:p>
          <a:p>
            <a:pPr lvl="1">
              <a:buFont typeface="Arial" panose="020B0604020202020204" pitchFamily="34" charset="0"/>
              <a:buChar char="•"/>
            </a:pPr>
            <a:r>
              <a:rPr lang="en-US" sz="3800" dirty="0"/>
              <a:t>Explore more input parameters (such as M15 BT</a:t>
            </a:r>
            <a:r>
              <a:rPr lang="en-US" sz="3800"/>
              <a:t>, geolocation, …)</a:t>
            </a:r>
            <a:endParaRPr lang="en-US" sz="3800" dirty="0"/>
          </a:p>
          <a:p>
            <a:pPr lvl="1">
              <a:buFont typeface="Arial" panose="020B0604020202020204" pitchFamily="34" charset="0"/>
              <a:buChar char="•"/>
            </a:pPr>
            <a:r>
              <a:rPr lang="en-US" sz="3800" dirty="0"/>
              <a:t>Further improve the quality control of train data.</a:t>
            </a:r>
          </a:p>
        </p:txBody>
      </p:sp>
      <p:sp>
        <p:nvSpPr>
          <p:cNvPr id="4" name="Slide Number Placeholder 3">
            <a:extLst>
              <a:ext uri="{FF2B5EF4-FFF2-40B4-BE49-F238E27FC236}">
                <a16:creationId xmlns:a16="http://schemas.microsoft.com/office/drawing/2014/main" id="{8683C8C2-6F3B-418B-BF6E-681A80FC1FDF}"/>
              </a:ext>
            </a:extLst>
          </p:cNvPr>
          <p:cNvSpPr>
            <a:spLocks noGrp="1"/>
          </p:cNvSpPr>
          <p:nvPr>
            <p:ph type="sldNum" idx="12"/>
          </p:nvPr>
        </p:nvSpPr>
        <p:spPr/>
        <p:txBody>
          <a:bodyPr/>
          <a:lstStyle/>
          <a:p>
            <a:fld id="{CE5DEDCB-ACBD-4DF6-B59A-3D50E4AF77EE}" type="slidenum">
              <a:rPr lang="en-US" smtClean="0"/>
              <a:t>14</a:t>
            </a:fld>
            <a:endParaRPr lang="en-US"/>
          </a:p>
        </p:txBody>
      </p:sp>
    </p:spTree>
    <p:extLst>
      <p:ext uri="{BB962C8B-B14F-4D97-AF65-F5344CB8AC3E}">
        <p14:creationId xmlns:p14="http://schemas.microsoft.com/office/powerpoint/2010/main" val="163766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C325B-CE10-447E-A73F-DEB1B7453B93}"/>
              </a:ext>
            </a:extLst>
          </p:cNvPr>
          <p:cNvSpPr>
            <a:spLocks noGrp="1"/>
          </p:cNvSpPr>
          <p:nvPr>
            <p:ph type="title"/>
          </p:nvPr>
        </p:nvSpPr>
        <p:spPr/>
        <p:txBody>
          <a:bodyPr/>
          <a:lstStyle/>
          <a:p>
            <a:r>
              <a:rPr lang="en-US" b="0" i="0" dirty="0">
                <a:solidFill>
                  <a:srgbClr val="010078"/>
                </a:solidFill>
                <a:effectLst/>
                <a:latin typeface="Calibri" panose="020F0502020204030204" pitchFamily="34" charset="0"/>
              </a:rPr>
              <a:t>Acknowledgement and Disclaimer</a:t>
            </a:r>
            <a:endParaRPr lang="en-US" dirty="0"/>
          </a:p>
        </p:txBody>
      </p:sp>
      <p:sp>
        <p:nvSpPr>
          <p:cNvPr id="3" name="Text Placeholder 2">
            <a:extLst>
              <a:ext uri="{FF2B5EF4-FFF2-40B4-BE49-F238E27FC236}">
                <a16:creationId xmlns:a16="http://schemas.microsoft.com/office/drawing/2014/main" id="{F416561E-AD23-4FCB-9BBC-40DAE6A67C57}"/>
              </a:ext>
            </a:extLst>
          </p:cNvPr>
          <p:cNvSpPr>
            <a:spLocks noGrp="1"/>
          </p:cNvSpPr>
          <p:nvPr>
            <p:ph type="body" idx="1"/>
          </p:nvPr>
        </p:nvSpPr>
        <p:spPr>
          <a:xfrm>
            <a:off x="838200" y="1323975"/>
            <a:ext cx="10515600" cy="4852988"/>
          </a:xfrm>
        </p:spPr>
        <p:txBody>
          <a:bodyPr/>
          <a:lstStyle/>
          <a:p>
            <a:pPr algn="l">
              <a:buFont typeface="Wingdings" panose="05000000000000000000" pitchFamily="2" charset="2"/>
              <a:buChar char="Ø"/>
            </a:pPr>
            <a:r>
              <a:rPr lang="en-US" b="0" dirty="0">
                <a:solidFill>
                  <a:srgbClr val="000000"/>
                </a:solidFill>
                <a:effectLst/>
                <a:latin typeface="Calibri" panose="020F0502020204030204" pitchFamily="34" charset="0"/>
              </a:rPr>
              <a:t>The author would like to thank Dr. Changyong Cao of NOAA/NESDIS/STAR for the inspiring and insightful guidance and discussions.</a:t>
            </a:r>
            <a:endParaRPr lang="en-US" b="0" dirty="0">
              <a:solidFill>
                <a:srgbClr val="222222"/>
              </a:solidFill>
              <a:effectLst/>
              <a:latin typeface="Arial" panose="020B0604020202020204" pitchFamily="34" charset="0"/>
            </a:endParaRPr>
          </a:p>
          <a:p>
            <a:pPr algn="l">
              <a:buFont typeface="Wingdings" panose="05000000000000000000" pitchFamily="2" charset="2"/>
              <a:buChar char="Ø"/>
            </a:pPr>
            <a:endParaRPr lang="en-US" b="0" dirty="0">
              <a:solidFill>
                <a:srgbClr val="000000"/>
              </a:solidFill>
              <a:effectLst/>
              <a:latin typeface="Calibri" panose="020F0502020204030204" pitchFamily="34" charset="0"/>
            </a:endParaRPr>
          </a:p>
          <a:p>
            <a:pPr algn="l">
              <a:buFont typeface="Wingdings" panose="05000000000000000000" pitchFamily="2" charset="2"/>
              <a:buChar char="Ø"/>
            </a:pPr>
            <a:r>
              <a:rPr lang="en-US" b="0" dirty="0">
                <a:solidFill>
                  <a:srgbClr val="000000"/>
                </a:solidFill>
                <a:effectLst/>
                <a:latin typeface="Calibri" panose="020F0502020204030204" pitchFamily="34" charset="0"/>
              </a:rPr>
              <a:t>The scientific results and conclusions, as well as any views or opinions expressed herein, are those of the author(s) and do not necessarily reflect those of NOAA or the Department of Commerce.</a:t>
            </a:r>
            <a:endParaRPr lang="en-US" b="0" dirty="0">
              <a:solidFill>
                <a:srgbClr val="222222"/>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AF62582-4A6A-4686-B142-F4F6720674A1}"/>
              </a:ext>
            </a:extLst>
          </p:cNvPr>
          <p:cNvSpPr>
            <a:spLocks noGrp="1"/>
          </p:cNvSpPr>
          <p:nvPr>
            <p:ph type="sldNum" idx="12"/>
          </p:nvPr>
        </p:nvSpPr>
        <p:spPr/>
        <p:txBody>
          <a:bodyPr/>
          <a:lstStyle/>
          <a:p>
            <a:fld id="{00000000-1234-1234-1234-123412341234}" type="slidenum">
              <a:rPr lang="en-US" smtClean="0"/>
              <a:pPr/>
              <a:t>15</a:t>
            </a:fld>
            <a:endParaRPr lang="en-US"/>
          </a:p>
        </p:txBody>
      </p:sp>
    </p:spTree>
    <p:extLst>
      <p:ext uri="{BB962C8B-B14F-4D97-AF65-F5344CB8AC3E}">
        <p14:creationId xmlns:p14="http://schemas.microsoft.com/office/powerpoint/2010/main" val="240466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2C75-D377-4FFA-B71F-5340BC87F7BF}"/>
              </a:ext>
            </a:extLst>
          </p:cNvPr>
          <p:cNvSpPr>
            <a:spLocks noGrp="1"/>
          </p:cNvSpPr>
          <p:nvPr>
            <p:ph type="title"/>
          </p:nvPr>
        </p:nvSpPr>
        <p:spPr>
          <a:xfrm>
            <a:off x="1428135" y="3156743"/>
            <a:ext cx="9335729" cy="544513"/>
          </a:xfrm>
        </p:spPr>
        <p:txBody>
          <a:bodyPr/>
          <a:lstStyle/>
          <a:p>
            <a:r>
              <a:rPr lang="en-US" dirty="0"/>
              <a:t>Backups</a:t>
            </a:r>
          </a:p>
        </p:txBody>
      </p:sp>
      <p:sp>
        <p:nvSpPr>
          <p:cNvPr id="4" name="Slide Number Placeholder 3">
            <a:extLst>
              <a:ext uri="{FF2B5EF4-FFF2-40B4-BE49-F238E27FC236}">
                <a16:creationId xmlns:a16="http://schemas.microsoft.com/office/drawing/2014/main" id="{DF53628B-0927-42EF-90D3-0124CFDDD8D0}"/>
              </a:ext>
            </a:extLst>
          </p:cNvPr>
          <p:cNvSpPr>
            <a:spLocks noGrp="1"/>
          </p:cNvSpPr>
          <p:nvPr>
            <p:ph type="sldNum" idx="12"/>
          </p:nvPr>
        </p:nvSpPr>
        <p:spPr/>
        <p:txBody>
          <a:bodyPr/>
          <a:lstStyle/>
          <a:p>
            <a:fld id="{00000000-1234-1234-1234-123412341234}" type="slidenum">
              <a:rPr lang="en-US" smtClean="0"/>
              <a:pPr/>
              <a:t>16</a:t>
            </a:fld>
            <a:endParaRPr lang="en-US"/>
          </a:p>
        </p:txBody>
      </p:sp>
    </p:spTree>
    <p:extLst>
      <p:ext uri="{BB962C8B-B14F-4D97-AF65-F5344CB8AC3E}">
        <p14:creationId xmlns:p14="http://schemas.microsoft.com/office/powerpoint/2010/main" val="1713903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A720-E73D-4184-9B26-C2B891E8D54D}"/>
              </a:ext>
            </a:extLst>
          </p:cNvPr>
          <p:cNvSpPr>
            <a:spLocks noGrp="1"/>
          </p:cNvSpPr>
          <p:nvPr>
            <p:ph type="title"/>
          </p:nvPr>
        </p:nvSpPr>
        <p:spPr>
          <a:xfrm>
            <a:off x="1069258" y="198067"/>
            <a:ext cx="9335729" cy="544513"/>
          </a:xfrm>
        </p:spPr>
        <p:txBody>
          <a:bodyPr/>
          <a:lstStyle/>
          <a:p>
            <a:r>
              <a:rPr lang="en-US" sz="4000" dirty="0"/>
              <a:t>The Hu2004 DCC BRDF Model </a:t>
            </a:r>
            <a:br>
              <a:rPr lang="en-US" dirty="0"/>
            </a:br>
            <a:r>
              <a:rPr lang="en-US" sz="3200" i="1" dirty="0"/>
              <a:t>(Hu et al. 2004)</a:t>
            </a:r>
          </a:p>
        </p:txBody>
      </p:sp>
      <p:sp>
        <p:nvSpPr>
          <p:cNvPr id="3" name="Slide Number Placeholder 2">
            <a:extLst>
              <a:ext uri="{FF2B5EF4-FFF2-40B4-BE49-F238E27FC236}">
                <a16:creationId xmlns:a16="http://schemas.microsoft.com/office/drawing/2014/main" id="{95B1EB4C-CB02-4946-BE22-6CB4EAB3CCF2}"/>
              </a:ext>
            </a:extLst>
          </p:cNvPr>
          <p:cNvSpPr>
            <a:spLocks noGrp="1"/>
          </p:cNvSpPr>
          <p:nvPr>
            <p:ph type="sldNum" idx="12"/>
          </p:nvPr>
        </p:nvSpPr>
        <p:spPr/>
        <p:txBody>
          <a:bodyPr/>
          <a:lstStyle/>
          <a:p>
            <a:fld id="{CE5DEDCB-ACBD-4DF6-B59A-3D50E4AF77EE}" type="slidenum">
              <a:rPr lang="en-US" smtClean="0"/>
              <a:t>17</a:t>
            </a:fld>
            <a:endParaRPr lang="en-US"/>
          </a:p>
        </p:txBody>
      </p:sp>
      <p:sp>
        <p:nvSpPr>
          <p:cNvPr id="10" name="TextBox 9">
            <a:extLst>
              <a:ext uri="{FF2B5EF4-FFF2-40B4-BE49-F238E27FC236}">
                <a16:creationId xmlns:a16="http://schemas.microsoft.com/office/drawing/2014/main" id="{713B13E6-8401-4AA3-8CAF-AFB8975F74B8}"/>
              </a:ext>
            </a:extLst>
          </p:cNvPr>
          <p:cNvSpPr txBox="1"/>
          <p:nvPr/>
        </p:nvSpPr>
        <p:spPr>
          <a:xfrm>
            <a:off x="5486401" y="1229700"/>
            <a:ext cx="6410324" cy="489364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Developed using TRMM (Tropical Rainfall Measuring Mission) CERES data</a:t>
            </a:r>
          </a:p>
          <a:p>
            <a:pPr marL="800100" lvl="1" indent="-342900">
              <a:buFont typeface="Arial" panose="020B0604020202020204" pitchFamily="34" charset="0"/>
              <a:buChar char="•"/>
            </a:pPr>
            <a:r>
              <a:rPr lang="en-US" sz="2000" dirty="0"/>
              <a:t>Low-inclination, non-sun-synchronous circular orbit, able to observe diurnal cycle.</a:t>
            </a:r>
          </a:p>
          <a:p>
            <a:pPr marL="800100" lvl="1" indent="-342900">
              <a:buFont typeface="Arial" panose="020B0604020202020204" pitchFamily="34" charset="0"/>
              <a:buChar char="•"/>
            </a:pPr>
            <a:r>
              <a:rPr lang="en-US" sz="2000" dirty="0"/>
              <a:t>Spatial coverage: tropical zone </a:t>
            </a:r>
            <a:endParaRPr lang="en-US" dirty="0"/>
          </a:p>
          <a:p>
            <a:pPr marL="800100" lvl="1" indent="-342900">
              <a:buFont typeface="Arial" panose="020B0604020202020204" pitchFamily="34" charset="0"/>
              <a:buChar char="•"/>
            </a:pPr>
            <a:r>
              <a:rPr lang="en-US" sz="2000" dirty="0"/>
              <a:t>Using CERES shortwave broad spectral band (0.3 – 5 </a:t>
            </a:r>
            <a:r>
              <a:rPr lang="en-US" dirty="0"/>
              <a:t>µm</a:t>
            </a:r>
            <a:r>
              <a:rPr lang="en-US" sz="2000" dirty="0"/>
              <a:t>) observations.</a:t>
            </a:r>
          </a:p>
          <a:p>
            <a:pPr marL="800100" lvl="1" indent="-342900">
              <a:buFont typeface="Arial" panose="020B0604020202020204" pitchFamily="34" charset="0"/>
              <a:buChar char="•"/>
            </a:pPr>
            <a:r>
              <a:rPr lang="en-US" sz="2000" dirty="0"/>
              <a:t>DCCs are brighter toward solar/view zeniths.</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Performs well for VIIRS VisNIRs, used for operational trending. </a:t>
            </a:r>
          </a:p>
          <a:p>
            <a:pPr marL="285750" indent="-285750">
              <a:buFont typeface="Wingdings" panose="05000000000000000000" pitchFamily="2" charset="2"/>
              <a:buChar char="Ø"/>
            </a:pPr>
            <a:r>
              <a:rPr lang="en-US" sz="2400" dirty="0"/>
              <a:t>Not effective in the VIIRS SWIR spectrum.</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Used for comparison purpose.</a:t>
            </a:r>
          </a:p>
        </p:txBody>
      </p:sp>
      <p:pic>
        <p:nvPicPr>
          <p:cNvPr id="5" name="Picture 4">
            <a:extLst>
              <a:ext uri="{FF2B5EF4-FFF2-40B4-BE49-F238E27FC236}">
                <a16:creationId xmlns:a16="http://schemas.microsoft.com/office/drawing/2014/main" id="{E1341688-055D-4F15-84D3-C43C3B72BB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486" y="3893638"/>
            <a:ext cx="3770449" cy="2827836"/>
          </a:xfrm>
          <a:prstGeom prst="rect">
            <a:avLst/>
          </a:prstGeom>
        </p:spPr>
      </p:pic>
      <p:pic>
        <p:nvPicPr>
          <p:cNvPr id="11" name="Picture 10">
            <a:extLst>
              <a:ext uri="{FF2B5EF4-FFF2-40B4-BE49-F238E27FC236}">
                <a16:creationId xmlns:a16="http://schemas.microsoft.com/office/drawing/2014/main" id="{B778568D-8893-4B08-9D88-6E94008D49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4651" y="1160340"/>
            <a:ext cx="4062121" cy="3046590"/>
          </a:xfrm>
          <a:prstGeom prst="rect">
            <a:avLst/>
          </a:prstGeom>
        </p:spPr>
      </p:pic>
    </p:spTree>
    <p:extLst>
      <p:ext uri="{BB962C8B-B14F-4D97-AF65-F5344CB8AC3E}">
        <p14:creationId xmlns:p14="http://schemas.microsoft.com/office/powerpoint/2010/main" val="366433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4126-955E-4E1B-87EB-E3B09C7E88D5}"/>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BFBA9D81-2402-44FA-8E43-02FF14390CB6}"/>
              </a:ext>
            </a:extLst>
          </p:cNvPr>
          <p:cNvSpPr>
            <a:spLocks noGrp="1"/>
          </p:cNvSpPr>
          <p:nvPr>
            <p:ph type="body" idx="1"/>
          </p:nvPr>
        </p:nvSpPr>
        <p:spPr>
          <a:xfrm>
            <a:off x="762000" y="1073150"/>
            <a:ext cx="10515600" cy="5365750"/>
          </a:xfrm>
        </p:spPr>
        <p:txBody>
          <a:bodyPr>
            <a:normAutofit/>
          </a:bodyPr>
          <a:lstStyle/>
          <a:p>
            <a:pPr>
              <a:buFont typeface="Wingdings" panose="05000000000000000000" pitchFamily="2" charset="2"/>
              <a:buChar char="Ø"/>
            </a:pPr>
            <a:r>
              <a:rPr lang="en-US" sz="2800" dirty="0"/>
              <a:t>VIIRS DCC Identification Criteria</a:t>
            </a:r>
          </a:p>
          <a:p>
            <a:pPr lvl="1"/>
            <a:r>
              <a:rPr lang="en-US" sz="1800" b="0" i="0" u="none" strike="noStrike" baseline="0" dirty="0">
                <a:latin typeface="URWPalladioL-Roma"/>
              </a:rPr>
              <a:t>Latitude: ±25°</a:t>
            </a:r>
          </a:p>
          <a:p>
            <a:pPr lvl="1"/>
            <a:r>
              <a:rPr lang="en-US" sz="1800" b="0" i="0" u="none" strike="noStrike" baseline="0" dirty="0">
                <a:latin typeface="URWPalladioL-Roma"/>
              </a:rPr>
              <a:t>TB11 (M15, center wavelength 10.7 m) ≤ 205 K</a:t>
            </a:r>
          </a:p>
          <a:p>
            <a:pPr lvl="1"/>
            <a:r>
              <a:rPr lang="en-US" sz="1800" b="0" i="0" u="none" strike="noStrike" baseline="0" dirty="0" err="1">
                <a:latin typeface="URWPalladioL-Roma"/>
              </a:rPr>
              <a:t>sd</a:t>
            </a:r>
            <a:r>
              <a:rPr lang="en-US" sz="1800" b="0" i="0" u="none" strike="noStrike" baseline="0" dirty="0">
                <a:latin typeface="URWPalladioL-Roma"/>
              </a:rPr>
              <a:t>(TB11) of the subject pixel and its eight adjacent pixels 1 K</a:t>
            </a:r>
          </a:p>
          <a:p>
            <a:pPr lvl="1"/>
            <a:r>
              <a:rPr lang="en-US" sz="1800" b="0" i="0" u="none" strike="noStrike" baseline="0" dirty="0" err="1">
                <a:latin typeface="URWPalladioL-Roma"/>
              </a:rPr>
              <a:t>sd</a:t>
            </a:r>
            <a:r>
              <a:rPr lang="en-US" sz="1800" b="0" i="0" u="none" strike="noStrike" baseline="0" dirty="0">
                <a:latin typeface="URWPalladioL-Roma"/>
              </a:rPr>
              <a:t>(ref) of the subject pixel and its eight adjacent pixels 3%</a:t>
            </a:r>
          </a:p>
          <a:p>
            <a:pPr lvl="1"/>
            <a:r>
              <a:rPr lang="en-US" sz="1800" b="0" i="0" u="none" strike="noStrike" baseline="0" dirty="0">
                <a:latin typeface="URWPalladioL-Roma"/>
              </a:rPr>
              <a:t>View zenith angle (VZA) ≤ 35°</a:t>
            </a:r>
            <a:endParaRPr lang="en-US" sz="1800" dirty="0"/>
          </a:p>
          <a:p>
            <a:pPr>
              <a:buFont typeface="Wingdings" panose="05000000000000000000" pitchFamily="2" charset="2"/>
              <a:buChar char="Ø"/>
            </a:pPr>
            <a:r>
              <a:rPr lang="en-US" sz="2600" dirty="0"/>
              <a:t>Major Characteristics of VIIRS DCCs</a:t>
            </a:r>
          </a:p>
          <a:p>
            <a:pPr lvl="1"/>
            <a:r>
              <a:rPr lang="en-US" sz="2000" dirty="0"/>
              <a:t>There are abundant of DCCs over the tropics, ~400 million pixels each year.</a:t>
            </a:r>
          </a:p>
          <a:p>
            <a:pPr lvl="1"/>
            <a:r>
              <a:rPr lang="en-US" sz="2000" dirty="0"/>
              <a:t>The mode of daily/monthly DCC reflectance is more stable for VisNIRs.</a:t>
            </a:r>
          </a:p>
          <a:p>
            <a:pPr lvl="1"/>
            <a:r>
              <a:rPr lang="en-US" sz="2000" dirty="0"/>
              <a:t>The mean of daily/monthly DCC reflectance is more stable for SWIRs</a:t>
            </a:r>
          </a:p>
          <a:p>
            <a:pPr lvl="1"/>
            <a:r>
              <a:rPr lang="en-US" sz="2000" dirty="0"/>
              <a:t>VisNIRs: highly reflective (mode: ~0.9 or higher), mainly a function of cloud optical depth (COD).</a:t>
            </a:r>
          </a:p>
          <a:p>
            <a:pPr lvl="1"/>
            <a:r>
              <a:rPr lang="en-US" sz="2000" dirty="0"/>
              <a:t>SWIRs: band-dependent (mean: 0.2-0.7), varying with COD and cloud effective radius.</a:t>
            </a:r>
          </a:p>
          <a:p>
            <a:pPr lvl="1"/>
            <a:r>
              <a:rPr lang="en-US" sz="2000" dirty="0"/>
              <a:t>DCCs migrate over time; land DCCs are brighter than those over oceans.</a:t>
            </a:r>
          </a:p>
          <a:p>
            <a:pPr marL="571500" lvl="1" indent="0">
              <a:buNone/>
            </a:pPr>
            <a:endParaRPr lang="en-US" sz="2000" dirty="0">
              <a:solidFill>
                <a:schemeClr val="accent2">
                  <a:lumMod val="75000"/>
                </a:schemeClr>
              </a:solidFill>
            </a:endParaRPr>
          </a:p>
          <a:p>
            <a:pPr lvl="1"/>
            <a:endParaRPr lang="en-US" dirty="0"/>
          </a:p>
        </p:txBody>
      </p:sp>
      <p:sp>
        <p:nvSpPr>
          <p:cNvPr id="6" name="Slide Number Placeholder 5">
            <a:extLst>
              <a:ext uri="{FF2B5EF4-FFF2-40B4-BE49-F238E27FC236}">
                <a16:creationId xmlns:a16="http://schemas.microsoft.com/office/drawing/2014/main" id="{C732EDA9-1031-409B-A47C-CA41B0FDB90F}"/>
              </a:ext>
            </a:extLst>
          </p:cNvPr>
          <p:cNvSpPr>
            <a:spLocks noGrp="1"/>
          </p:cNvSpPr>
          <p:nvPr>
            <p:ph type="sldNum" idx="12"/>
          </p:nvPr>
        </p:nvSpPr>
        <p:spPr/>
        <p:txBody>
          <a:bodyPr/>
          <a:lstStyle/>
          <a:p>
            <a:fld id="{CE5DEDCB-ACBD-4DF6-B59A-3D50E4AF77EE}" type="slidenum">
              <a:rPr lang="en-US" smtClean="0"/>
              <a:t>18</a:t>
            </a:fld>
            <a:endParaRPr lang="en-US"/>
          </a:p>
        </p:txBody>
      </p:sp>
    </p:spTree>
    <p:extLst>
      <p:ext uri="{BB962C8B-B14F-4D97-AF65-F5344CB8AC3E}">
        <p14:creationId xmlns:p14="http://schemas.microsoft.com/office/powerpoint/2010/main" val="94331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6B21-326A-410C-9F5D-F8C47311C39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57B2B5F-DBCB-47AD-BAB0-5645586FF233}"/>
              </a:ext>
            </a:extLst>
          </p:cNvPr>
          <p:cNvSpPr>
            <a:spLocks noGrp="1"/>
          </p:cNvSpPr>
          <p:nvPr>
            <p:ph type="body" idx="1"/>
          </p:nvPr>
        </p:nvSpPr>
        <p:spPr>
          <a:xfrm>
            <a:off x="838200" y="1040860"/>
            <a:ext cx="10515600" cy="5136103"/>
          </a:xfrm>
        </p:spPr>
        <p:txBody>
          <a:bodyPr/>
          <a:lstStyle/>
          <a:p>
            <a:pPr>
              <a:buFont typeface="Wingdings" panose="05000000000000000000" pitchFamily="2" charset="2"/>
              <a:buChar char="Ø"/>
            </a:pPr>
            <a:r>
              <a:rPr lang="en-US" dirty="0"/>
              <a:t>Background</a:t>
            </a:r>
          </a:p>
          <a:p>
            <a:pPr>
              <a:buFont typeface="Wingdings" panose="05000000000000000000" pitchFamily="2" charset="2"/>
              <a:buChar char="Ø"/>
            </a:pPr>
            <a:r>
              <a:rPr lang="en-US" dirty="0"/>
              <a:t>VIIRS Data Used </a:t>
            </a:r>
          </a:p>
          <a:p>
            <a:pPr lvl="1"/>
            <a:r>
              <a:rPr lang="en-US" sz="2000" dirty="0"/>
              <a:t>Data used for training and validation</a:t>
            </a:r>
          </a:p>
          <a:p>
            <a:pPr lvl="1"/>
            <a:r>
              <a:rPr lang="en-US" sz="2000" dirty="0"/>
              <a:t>Characteristics of VIIRS Deep Convective Cloud (DCC) observations</a:t>
            </a:r>
          </a:p>
          <a:p>
            <a:pPr>
              <a:buFont typeface="Wingdings" panose="05000000000000000000" pitchFamily="2" charset="2"/>
              <a:buChar char="Ø"/>
            </a:pPr>
            <a:r>
              <a:rPr lang="en-US" sz="2800" dirty="0"/>
              <a:t>Methodology</a:t>
            </a:r>
            <a:endParaRPr lang="en-US" dirty="0"/>
          </a:p>
          <a:p>
            <a:pPr lvl="1"/>
            <a:r>
              <a:rPr lang="en-US" sz="2000" dirty="0"/>
              <a:t>AI/ML </a:t>
            </a:r>
            <a:r>
              <a:rPr lang="en-US" sz="2000" dirty="0" err="1"/>
              <a:t>PyTorch</a:t>
            </a:r>
            <a:r>
              <a:rPr lang="en-US" sz="2000" dirty="0"/>
              <a:t> Multilayer Perceptron (MLP)-based method</a:t>
            </a:r>
          </a:p>
          <a:p>
            <a:pPr lvl="1"/>
            <a:r>
              <a:rPr lang="en-US" sz="2000" dirty="0"/>
              <a:t>Angular Bin-based method</a:t>
            </a:r>
          </a:p>
          <a:p>
            <a:pPr lvl="1"/>
            <a:r>
              <a:rPr lang="en-US" sz="2000" dirty="0"/>
              <a:t>Method for Validation</a:t>
            </a:r>
          </a:p>
          <a:p>
            <a:pPr>
              <a:buFont typeface="Wingdings" panose="05000000000000000000" pitchFamily="2" charset="2"/>
              <a:buChar char="Ø"/>
            </a:pPr>
            <a:r>
              <a:rPr lang="en-US" dirty="0"/>
              <a:t>DCC BRDF Models and Validation Results</a:t>
            </a:r>
          </a:p>
          <a:p>
            <a:pPr lvl="1"/>
            <a:r>
              <a:rPr lang="en-US" sz="2000" dirty="0"/>
              <a:t>Shortwave infrared (SWIR) bands</a:t>
            </a:r>
          </a:p>
          <a:p>
            <a:pPr lvl="1"/>
            <a:r>
              <a:rPr lang="en-US" sz="2000" dirty="0"/>
              <a:t>Visible and near infrared (VisNIR) bands </a:t>
            </a:r>
          </a:p>
          <a:p>
            <a:pPr>
              <a:buFont typeface="Wingdings" panose="05000000000000000000" pitchFamily="2" charset="2"/>
              <a:buChar char="Ø"/>
            </a:pPr>
            <a:r>
              <a:rPr lang="en-US" dirty="0"/>
              <a:t>Summary</a:t>
            </a:r>
          </a:p>
        </p:txBody>
      </p:sp>
      <p:sp>
        <p:nvSpPr>
          <p:cNvPr id="4" name="Slide Number Placeholder 3">
            <a:extLst>
              <a:ext uri="{FF2B5EF4-FFF2-40B4-BE49-F238E27FC236}">
                <a16:creationId xmlns:a16="http://schemas.microsoft.com/office/drawing/2014/main" id="{90D7AD44-F004-41C0-A410-1EEF51CCE463}"/>
              </a:ext>
            </a:extLst>
          </p:cNvPr>
          <p:cNvSpPr>
            <a:spLocks noGrp="1"/>
          </p:cNvSpPr>
          <p:nvPr>
            <p:ph type="sldNum" idx="12"/>
          </p:nvPr>
        </p:nvSpPr>
        <p:spPr/>
        <p:txBody>
          <a:bodyPr/>
          <a:lstStyle/>
          <a:p>
            <a:fld id="{CE5DEDCB-ACBD-4DF6-B59A-3D50E4AF77EE}" type="slidenum">
              <a:rPr lang="en-US" smtClean="0"/>
              <a:t>2</a:t>
            </a:fld>
            <a:endParaRPr lang="en-US"/>
          </a:p>
        </p:txBody>
      </p:sp>
    </p:spTree>
    <p:extLst>
      <p:ext uri="{BB962C8B-B14F-4D97-AF65-F5344CB8AC3E}">
        <p14:creationId xmlns:p14="http://schemas.microsoft.com/office/powerpoint/2010/main" val="355004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9C5C-1314-492B-BEBE-23F23EEA09C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4FA2D7EB-7A5F-4BB1-9D21-AC06352C6C78}"/>
              </a:ext>
            </a:extLst>
          </p:cNvPr>
          <p:cNvSpPr>
            <a:spLocks noGrp="1"/>
          </p:cNvSpPr>
          <p:nvPr>
            <p:ph type="body" idx="1"/>
          </p:nvPr>
        </p:nvSpPr>
        <p:spPr>
          <a:xfrm>
            <a:off x="625603" y="1119380"/>
            <a:ext cx="5785624" cy="5738619"/>
          </a:xfrm>
        </p:spPr>
        <p:txBody>
          <a:bodyPr>
            <a:normAutofit fontScale="70000" lnSpcReduction="20000"/>
          </a:bodyPr>
          <a:lstStyle/>
          <a:p>
            <a:pPr algn="l">
              <a:buFont typeface="Wingdings" panose="05000000000000000000" pitchFamily="2" charset="2"/>
              <a:buChar char="Ø"/>
            </a:pPr>
            <a:r>
              <a:rPr lang="en-US" sz="3100" dirty="0"/>
              <a:t>The DCC technique has been widely used for </a:t>
            </a:r>
            <a:r>
              <a:rPr lang="en-US" sz="3100" b="0" i="0" u="none" strike="noStrike" baseline="0" dirty="0"/>
              <a:t>the on-orbit calibration stability monitoring of satellite radiometers in the solar reflective spectrum.</a:t>
            </a:r>
          </a:p>
          <a:p>
            <a:pPr lvl="1"/>
            <a:r>
              <a:rPr lang="en-US" sz="2600" dirty="0"/>
              <a:t>Statistics-based, using large # of DCC observations over the tropics. </a:t>
            </a:r>
          </a:p>
          <a:p>
            <a:pPr>
              <a:buFont typeface="Wingdings" panose="05000000000000000000" pitchFamily="2" charset="2"/>
              <a:buChar char="Ø"/>
            </a:pPr>
            <a:r>
              <a:rPr lang="en-US" sz="3100" dirty="0"/>
              <a:t>The DCC methods for NOAA VIIRS solar band calibration performance monitoring.</a:t>
            </a:r>
          </a:p>
          <a:p>
            <a:pPr lvl="1"/>
            <a:r>
              <a:rPr lang="en-US" sz="2600" dirty="0"/>
              <a:t>VisNIRs: </a:t>
            </a:r>
            <a:r>
              <a:rPr lang="en-US" sz="2600" dirty="0">
                <a:sym typeface="Wingdings" panose="05000000000000000000" pitchFamily="2" charset="2"/>
              </a:rPr>
              <a:t>Hu2004 Angular Distribution Model (ADM) + residual annual cycle for Bidirectional Reflectance Distribution Function (BRDF) correction; uncertainties of trends are small.</a:t>
            </a:r>
          </a:p>
          <a:p>
            <a:pPr lvl="1"/>
            <a:r>
              <a:rPr lang="en-US" sz="2600" dirty="0">
                <a:sym typeface="Wingdings" panose="05000000000000000000" pitchFamily="2" charset="2"/>
              </a:rPr>
              <a:t>SWIRs: annual cycle correction only; uncertainties </a:t>
            </a:r>
            <a:r>
              <a:rPr lang="en-US" sz="2600">
                <a:sym typeface="Wingdings" panose="05000000000000000000" pitchFamily="2" charset="2"/>
              </a:rPr>
              <a:t>of trends </a:t>
            </a:r>
            <a:r>
              <a:rPr lang="en-US" sz="2600" dirty="0">
                <a:sym typeface="Wingdings" panose="05000000000000000000" pitchFamily="2" charset="2"/>
              </a:rPr>
              <a:t>are ~2 times as large as that of VisNIRs. Hu2004 ADM does not work.</a:t>
            </a:r>
          </a:p>
          <a:p>
            <a:pPr lvl="1"/>
            <a:r>
              <a:rPr lang="en-US" sz="2600" dirty="0">
                <a:sym typeface="Wingdings" panose="05000000000000000000" pitchFamily="2" charset="2"/>
              </a:rPr>
              <a:t>Larger amount of data is processed daily, requiring considerable computing resources. </a:t>
            </a:r>
          </a:p>
          <a:p>
            <a:pPr>
              <a:buFont typeface="Wingdings" panose="05000000000000000000" pitchFamily="2" charset="2"/>
              <a:buChar char="Ø"/>
            </a:pPr>
            <a:r>
              <a:rPr lang="en-US" sz="2900" b="1" dirty="0">
                <a:sym typeface="Wingdings" panose="05000000000000000000" pitchFamily="2" charset="2"/>
              </a:rPr>
              <a:t>The purpose of this study is to investigate the feasibility of using AI/ML-based technique to improve the DCC method for VIIRS, especially for SWIR bands.</a:t>
            </a:r>
            <a:endParaRPr lang="en-US" dirty="0"/>
          </a:p>
        </p:txBody>
      </p:sp>
      <p:sp>
        <p:nvSpPr>
          <p:cNvPr id="10" name="Slide Number Placeholder 9">
            <a:extLst>
              <a:ext uri="{FF2B5EF4-FFF2-40B4-BE49-F238E27FC236}">
                <a16:creationId xmlns:a16="http://schemas.microsoft.com/office/drawing/2014/main" id="{65C0FE55-F7A3-45C7-9463-5FD72D88BA03}"/>
              </a:ext>
            </a:extLst>
          </p:cNvPr>
          <p:cNvSpPr>
            <a:spLocks noGrp="1"/>
          </p:cNvSpPr>
          <p:nvPr>
            <p:ph type="sldNum" idx="12"/>
          </p:nvPr>
        </p:nvSpPr>
        <p:spPr/>
        <p:txBody>
          <a:bodyPr/>
          <a:lstStyle/>
          <a:p>
            <a:fld id="{CE5DEDCB-ACBD-4DF6-B59A-3D50E4AF77EE}" type="slidenum">
              <a:rPr lang="en-US" smtClean="0"/>
              <a:t>3</a:t>
            </a:fld>
            <a:endParaRPr lang="en-US"/>
          </a:p>
        </p:txBody>
      </p:sp>
      <p:pic>
        <p:nvPicPr>
          <p:cNvPr id="7" name="Picture 6">
            <a:extLst>
              <a:ext uri="{FF2B5EF4-FFF2-40B4-BE49-F238E27FC236}">
                <a16:creationId xmlns:a16="http://schemas.microsoft.com/office/drawing/2014/main" id="{2145113D-0593-4D1A-A4E9-86DA64B101A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889506" y="1027906"/>
            <a:ext cx="5018941" cy="2409092"/>
          </a:xfrm>
          <a:prstGeom prst="rect">
            <a:avLst/>
          </a:prstGeom>
        </p:spPr>
      </p:pic>
      <p:pic>
        <p:nvPicPr>
          <p:cNvPr id="9" name="Picture 8">
            <a:extLst>
              <a:ext uri="{FF2B5EF4-FFF2-40B4-BE49-F238E27FC236}">
                <a16:creationId xmlns:a16="http://schemas.microsoft.com/office/drawing/2014/main" id="{D6220565-5C4D-4D66-81BE-869FDCBA51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89506" y="3967526"/>
            <a:ext cx="5018941" cy="2409092"/>
          </a:xfrm>
          <a:prstGeom prst="rect">
            <a:avLst/>
          </a:prstGeom>
        </p:spPr>
      </p:pic>
      <p:sp>
        <p:nvSpPr>
          <p:cNvPr id="11" name="TextBox 10">
            <a:extLst>
              <a:ext uri="{FF2B5EF4-FFF2-40B4-BE49-F238E27FC236}">
                <a16:creationId xmlns:a16="http://schemas.microsoft.com/office/drawing/2014/main" id="{23F74FC3-030C-4B42-B4A2-6836CE4EAC15}"/>
              </a:ext>
            </a:extLst>
          </p:cNvPr>
          <p:cNvSpPr txBox="1"/>
          <p:nvPr/>
        </p:nvSpPr>
        <p:spPr>
          <a:xfrm>
            <a:off x="10889673" y="4322618"/>
            <a:ext cx="676724" cy="369332"/>
          </a:xfrm>
          <a:prstGeom prst="rect">
            <a:avLst/>
          </a:prstGeom>
          <a:noFill/>
        </p:spPr>
        <p:txBody>
          <a:bodyPr wrap="none" rtlCol="0">
            <a:spAutoFit/>
          </a:bodyPr>
          <a:lstStyle/>
          <a:p>
            <a:r>
              <a:rPr lang="en-US" dirty="0"/>
              <a:t>SWIR</a:t>
            </a:r>
          </a:p>
        </p:txBody>
      </p:sp>
      <p:sp>
        <p:nvSpPr>
          <p:cNvPr id="12" name="TextBox 11">
            <a:extLst>
              <a:ext uri="{FF2B5EF4-FFF2-40B4-BE49-F238E27FC236}">
                <a16:creationId xmlns:a16="http://schemas.microsoft.com/office/drawing/2014/main" id="{665B8596-9864-4F7E-825F-C0A386643965}"/>
              </a:ext>
            </a:extLst>
          </p:cNvPr>
          <p:cNvSpPr txBox="1"/>
          <p:nvPr/>
        </p:nvSpPr>
        <p:spPr>
          <a:xfrm>
            <a:off x="10924994" y="1375694"/>
            <a:ext cx="790601" cy="369332"/>
          </a:xfrm>
          <a:prstGeom prst="rect">
            <a:avLst/>
          </a:prstGeom>
          <a:noFill/>
        </p:spPr>
        <p:txBody>
          <a:bodyPr wrap="none" rtlCol="0">
            <a:spAutoFit/>
          </a:bodyPr>
          <a:lstStyle/>
          <a:p>
            <a:r>
              <a:rPr lang="en-US" dirty="0"/>
              <a:t>VisNIR</a:t>
            </a:r>
          </a:p>
        </p:txBody>
      </p:sp>
      <p:sp>
        <p:nvSpPr>
          <p:cNvPr id="4" name="TextBox 3">
            <a:extLst>
              <a:ext uri="{FF2B5EF4-FFF2-40B4-BE49-F238E27FC236}">
                <a16:creationId xmlns:a16="http://schemas.microsoft.com/office/drawing/2014/main" id="{EAF2E078-A350-4A97-91F3-4D667C49CCE7}"/>
              </a:ext>
            </a:extLst>
          </p:cNvPr>
          <p:cNvSpPr txBox="1"/>
          <p:nvPr/>
        </p:nvSpPr>
        <p:spPr>
          <a:xfrm>
            <a:off x="8103140" y="1964987"/>
            <a:ext cx="2762295" cy="369332"/>
          </a:xfrm>
          <a:prstGeom prst="rect">
            <a:avLst/>
          </a:prstGeom>
          <a:noFill/>
        </p:spPr>
        <p:txBody>
          <a:bodyPr wrap="none" rtlCol="0">
            <a:spAutoFit/>
          </a:bodyPr>
          <a:lstStyle/>
          <a:p>
            <a:r>
              <a:rPr lang="en-US" dirty="0"/>
              <a:t>95%CI: 0.02-0.03%/year </a:t>
            </a:r>
          </a:p>
        </p:txBody>
      </p:sp>
      <p:sp>
        <p:nvSpPr>
          <p:cNvPr id="13" name="TextBox 12">
            <a:extLst>
              <a:ext uri="{FF2B5EF4-FFF2-40B4-BE49-F238E27FC236}">
                <a16:creationId xmlns:a16="http://schemas.microsoft.com/office/drawing/2014/main" id="{9140DA8A-F489-47B3-8819-22EEF2229D58}"/>
              </a:ext>
            </a:extLst>
          </p:cNvPr>
          <p:cNvSpPr txBox="1"/>
          <p:nvPr/>
        </p:nvSpPr>
        <p:spPr>
          <a:xfrm>
            <a:off x="8187708" y="4607941"/>
            <a:ext cx="2762295" cy="369332"/>
          </a:xfrm>
          <a:prstGeom prst="rect">
            <a:avLst/>
          </a:prstGeom>
          <a:noFill/>
        </p:spPr>
        <p:txBody>
          <a:bodyPr wrap="none" rtlCol="0">
            <a:spAutoFit/>
          </a:bodyPr>
          <a:lstStyle/>
          <a:p>
            <a:r>
              <a:rPr lang="en-US" dirty="0"/>
              <a:t>95%CI: 0.03-0.07%/year </a:t>
            </a:r>
          </a:p>
        </p:txBody>
      </p:sp>
    </p:spTree>
    <p:extLst>
      <p:ext uri="{BB962C8B-B14F-4D97-AF65-F5344CB8AC3E}">
        <p14:creationId xmlns:p14="http://schemas.microsoft.com/office/powerpoint/2010/main" val="2198252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4126-955E-4E1B-87EB-E3B09C7E88D5}"/>
              </a:ext>
            </a:extLst>
          </p:cNvPr>
          <p:cNvSpPr>
            <a:spLocks noGrp="1"/>
          </p:cNvSpPr>
          <p:nvPr>
            <p:ph type="title"/>
          </p:nvPr>
        </p:nvSpPr>
        <p:spPr>
          <a:xfrm>
            <a:off x="1095635" y="136524"/>
            <a:ext cx="9335729" cy="544513"/>
          </a:xfrm>
        </p:spPr>
        <p:txBody>
          <a:bodyPr/>
          <a:lstStyle/>
          <a:p>
            <a:pPr algn="ctr"/>
            <a:r>
              <a:rPr lang="en-US" sz="4000" dirty="0"/>
              <a:t>VIIRS Data Used</a:t>
            </a:r>
          </a:p>
        </p:txBody>
      </p:sp>
      <p:sp>
        <p:nvSpPr>
          <p:cNvPr id="3" name="Content Placeholder 2">
            <a:extLst>
              <a:ext uri="{FF2B5EF4-FFF2-40B4-BE49-F238E27FC236}">
                <a16:creationId xmlns:a16="http://schemas.microsoft.com/office/drawing/2014/main" id="{BFBA9D81-2402-44FA-8E43-02FF14390CB6}"/>
              </a:ext>
            </a:extLst>
          </p:cNvPr>
          <p:cNvSpPr>
            <a:spLocks noGrp="1"/>
          </p:cNvSpPr>
          <p:nvPr>
            <p:ph type="body" idx="1"/>
          </p:nvPr>
        </p:nvSpPr>
        <p:spPr>
          <a:xfrm>
            <a:off x="762000" y="1073150"/>
            <a:ext cx="10515600" cy="5365750"/>
          </a:xfrm>
        </p:spPr>
        <p:txBody>
          <a:bodyPr>
            <a:normAutofit/>
          </a:bodyPr>
          <a:lstStyle/>
          <a:p>
            <a:pPr>
              <a:buFont typeface="Wingdings" panose="05000000000000000000" pitchFamily="2" charset="2"/>
              <a:buChar char="Ø"/>
            </a:pPr>
            <a:r>
              <a:rPr lang="en-US" sz="2400" dirty="0"/>
              <a:t>NOAA operational NOAA-20 VIIRS M-Band RSB (M1-M11) DCC observations were used for BRDF model training/development.</a:t>
            </a:r>
          </a:p>
          <a:p>
            <a:pPr lvl="1"/>
            <a:r>
              <a:rPr lang="en-US" sz="2000" dirty="0"/>
              <a:t>On-orbit degradations very small based on existing studies: lunar, PICS, and DCC.</a:t>
            </a:r>
          </a:p>
          <a:p>
            <a:pPr lvl="1"/>
            <a:r>
              <a:rPr lang="en-US" sz="2000" dirty="0"/>
              <a:t>The small degradations have been well accounted for by the on-orbit calibration updates</a:t>
            </a:r>
          </a:p>
          <a:p>
            <a:pPr lvl="1"/>
            <a:r>
              <a:rPr lang="en-US" sz="2000" dirty="0"/>
              <a:t>Trends less than 0.06%/year.</a:t>
            </a:r>
          </a:p>
          <a:p>
            <a:pPr lvl="1"/>
            <a:r>
              <a:rPr lang="en-US" sz="2000" dirty="0"/>
              <a:t>2022-2024 (3 years), </a:t>
            </a:r>
            <a:r>
              <a:rPr lang="en-US" sz="1800" dirty="0"/>
              <a:t>with complete DCC pixels extracted at all VZAs (0-70°), were used for model training/development.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VIIRS DCC Data for validation purposes:</a:t>
            </a:r>
          </a:p>
          <a:p>
            <a:pPr lvl="1"/>
            <a:r>
              <a:rPr lang="en-US" sz="2000" dirty="0"/>
              <a:t>NOAA-20: 2018-2021 and 2025</a:t>
            </a:r>
          </a:p>
          <a:p>
            <a:pPr lvl="1"/>
            <a:r>
              <a:rPr lang="en-US" sz="2000" dirty="0"/>
              <a:t>NOAA-21: 2023-2025</a:t>
            </a:r>
          </a:p>
          <a:p>
            <a:pPr lvl="1"/>
            <a:endParaRPr lang="en-US" sz="2000" dirty="0"/>
          </a:p>
          <a:p>
            <a:pPr lvl="1"/>
            <a:endParaRPr lang="en-US" sz="2000" dirty="0">
              <a:solidFill>
                <a:schemeClr val="accent2">
                  <a:lumMod val="75000"/>
                </a:schemeClr>
              </a:solidFill>
            </a:endParaRPr>
          </a:p>
          <a:p>
            <a:pPr lvl="1"/>
            <a:endParaRPr lang="en-US" dirty="0"/>
          </a:p>
        </p:txBody>
      </p:sp>
      <p:sp>
        <p:nvSpPr>
          <p:cNvPr id="6" name="Slide Number Placeholder 5">
            <a:extLst>
              <a:ext uri="{FF2B5EF4-FFF2-40B4-BE49-F238E27FC236}">
                <a16:creationId xmlns:a16="http://schemas.microsoft.com/office/drawing/2014/main" id="{C732EDA9-1031-409B-A47C-CA41B0FDB90F}"/>
              </a:ext>
            </a:extLst>
          </p:cNvPr>
          <p:cNvSpPr>
            <a:spLocks noGrp="1"/>
          </p:cNvSpPr>
          <p:nvPr>
            <p:ph type="sldNum" idx="12"/>
          </p:nvPr>
        </p:nvSpPr>
        <p:spPr/>
        <p:txBody>
          <a:bodyPr/>
          <a:lstStyle/>
          <a:p>
            <a:fld id="{CE5DEDCB-ACBD-4DF6-B59A-3D50E4AF77EE}" type="slidenum">
              <a:rPr lang="en-US" smtClean="0"/>
              <a:t>4</a:t>
            </a:fld>
            <a:endParaRPr lang="en-US"/>
          </a:p>
        </p:txBody>
      </p:sp>
    </p:spTree>
    <p:extLst>
      <p:ext uri="{BB962C8B-B14F-4D97-AF65-F5344CB8AC3E}">
        <p14:creationId xmlns:p14="http://schemas.microsoft.com/office/powerpoint/2010/main" val="360651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4126-955E-4E1B-87EB-E3B09C7E88D5}"/>
              </a:ext>
            </a:extLst>
          </p:cNvPr>
          <p:cNvSpPr>
            <a:spLocks noGrp="1"/>
          </p:cNvSpPr>
          <p:nvPr>
            <p:ph type="title"/>
          </p:nvPr>
        </p:nvSpPr>
        <p:spPr/>
        <p:txBody>
          <a:bodyPr/>
          <a:lstStyle/>
          <a:p>
            <a:pPr algn="ctr"/>
            <a:r>
              <a:rPr lang="en-US" sz="3600" dirty="0"/>
              <a:t>Characteristics of VIIRS DCC Observations</a:t>
            </a:r>
          </a:p>
        </p:txBody>
      </p:sp>
      <p:sp>
        <p:nvSpPr>
          <p:cNvPr id="8" name="Slide Number Placeholder 7">
            <a:extLst>
              <a:ext uri="{FF2B5EF4-FFF2-40B4-BE49-F238E27FC236}">
                <a16:creationId xmlns:a16="http://schemas.microsoft.com/office/drawing/2014/main" id="{6F54DD41-C684-40A4-A875-190F7A5A7B76}"/>
              </a:ext>
            </a:extLst>
          </p:cNvPr>
          <p:cNvSpPr>
            <a:spLocks noGrp="1"/>
          </p:cNvSpPr>
          <p:nvPr>
            <p:ph type="sldNum" idx="12"/>
          </p:nvPr>
        </p:nvSpPr>
        <p:spPr/>
        <p:txBody>
          <a:bodyPr/>
          <a:lstStyle/>
          <a:p>
            <a:fld id="{CE5DEDCB-ACBD-4DF6-B59A-3D50E4AF77EE}" type="slidenum">
              <a:rPr lang="en-US" smtClean="0"/>
              <a:t>5</a:t>
            </a:fld>
            <a:endParaRPr lang="en-US"/>
          </a:p>
        </p:txBody>
      </p:sp>
      <p:pic>
        <p:nvPicPr>
          <p:cNvPr id="5" name="Picture 4">
            <a:extLst>
              <a:ext uri="{FF2B5EF4-FFF2-40B4-BE49-F238E27FC236}">
                <a16:creationId xmlns:a16="http://schemas.microsoft.com/office/drawing/2014/main" id="{A9D9A4C9-3826-4A67-96E3-F648956E8F08}"/>
              </a:ext>
            </a:extLst>
          </p:cNvPr>
          <p:cNvPicPr>
            <a:picLocks noChangeAspect="1"/>
          </p:cNvPicPr>
          <p:nvPr/>
        </p:nvPicPr>
        <p:blipFill>
          <a:blip r:embed="rId2"/>
          <a:stretch>
            <a:fillRect/>
          </a:stretch>
        </p:blipFill>
        <p:spPr>
          <a:xfrm>
            <a:off x="104486" y="2905305"/>
            <a:ext cx="6460788" cy="3512590"/>
          </a:xfrm>
          <a:prstGeom prst="rect">
            <a:avLst/>
          </a:prstGeom>
        </p:spPr>
      </p:pic>
      <p:sp>
        <p:nvSpPr>
          <p:cNvPr id="6" name="Content Placeholder 2">
            <a:extLst>
              <a:ext uri="{FF2B5EF4-FFF2-40B4-BE49-F238E27FC236}">
                <a16:creationId xmlns:a16="http://schemas.microsoft.com/office/drawing/2014/main" id="{C5BBC458-28D0-4B68-87C7-5405663B5680}"/>
              </a:ext>
            </a:extLst>
          </p:cNvPr>
          <p:cNvSpPr txBox="1">
            <a:spLocks/>
          </p:cNvSpPr>
          <p:nvPr/>
        </p:nvSpPr>
        <p:spPr>
          <a:xfrm>
            <a:off x="589084" y="1002724"/>
            <a:ext cx="11148647" cy="20643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200" dirty="0"/>
              <a:t>Potential challenges of using VIIRS data to model DCC BRDF effects</a:t>
            </a:r>
          </a:p>
          <a:p>
            <a:pPr lvl="1"/>
            <a:r>
              <a:rPr lang="en-US" sz="1800" dirty="0"/>
              <a:t>Not uniformly distributed at different solar/view geometries, with large solar zenith angle (SZA)  and relative azimuth angle (RAA) gaps due to VIIRS’s  orbital configuration.</a:t>
            </a:r>
          </a:p>
          <a:p>
            <a:pPr lvl="1"/>
            <a:r>
              <a:rPr lang="en-US" sz="1800" dirty="0"/>
              <a:t>DCCs exhibit a range instead of a constant reflectance at a given solar/view geometry, and usually negative skewed.</a:t>
            </a:r>
          </a:p>
          <a:p>
            <a:pPr lvl="1"/>
            <a:r>
              <a:rPr lang="en-US" sz="1800" dirty="0"/>
              <a:t>False DCC detections exist due to the use of simple 205 K M15 BT threshold. </a:t>
            </a:r>
          </a:p>
          <a:p>
            <a:pPr marL="457200" lvl="1" indent="0">
              <a:buNone/>
            </a:pPr>
            <a:endParaRPr lang="en-US" sz="1800" dirty="0"/>
          </a:p>
          <a:p>
            <a:pPr marL="457200" lvl="1" indent="0">
              <a:buNone/>
            </a:pPr>
            <a:endParaRPr lang="en-US" sz="1800" dirty="0">
              <a:solidFill>
                <a:schemeClr val="accent2">
                  <a:lumMod val="75000"/>
                </a:schemeClr>
              </a:solidFill>
            </a:endParaRPr>
          </a:p>
          <a:p>
            <a:pPr lvl="1"/>
            <a:endParaRPr lang="en-US" sz="1900" dirty="0">
              <a:solidFill>
                <a:schemeClr val="accent2">
                  <a:lumMod val="75000"/>
                </a:schemeClr>
              </a:solidFill>
            </a:endParaRPr>
          </a:p>
          <a:p>
            <a:pPr lvl="1"/>
            <a:endParaRPr lang="en-US" dirty="0"/>
          </a:p>
        </p:txBody>
      </p:sp>
      <p:pic>
        <p:nvPicPr>
          <p:cNvPr id="11" name="Picture 10">
            <a:extLst>
              <a:ext uri="{FF2B5EF4-FFF2-40B4-BE49-F238E27FC236}">
                <a16:creationId xmlns:a16="http://schemas.microsoft.com/office/drawing/2014/main" id="{219C13FD-C334-405D-AEE4-34674C30E1A8}"/>
              </a:ext>
            </a:extLst>
          </p:cNvPr>
          <p:cNvPicPr>
            <a:picLocks noChangeAspect="1"/>
          </p:cNvPicPr>
          <p:nvPr/>
        </p:nvPicPr>
        <p:blipFill>
          <a:blip r:embed="rId3"/>
          <a:stretch>
            <a:fillRect/>
          </a:stretch>
        </p:blipFill>
        <p:spPr>
          <a:xfrm>
            <a:off x="6749260" y="3226247"/>
            <a:ext cx="4804484" cy="3202989"/>
          </a:xfrm>
          <a:prstGeom prst="rect">
            <a:avLst/>
          </a:prstGeom>
        </p:spPr>
      </p:pic>
      <p:sp>
        <p:nvSpPr>
          <p:cNvPr id="13" name="TextBox 12">
            <a:extLst>
              <a:ext uri="{FF2B5EF4-FFF2-40B4-BE49-F238E27FC236}">
                <a16:creationId xmlns:a16="http://schemas.microsoft.com/office/drawing/2014/main" id="{12007BD2-4198-4103-85A7-581CC6560451}"/>
              </a:ext>
            </a:extLst>
          </p:cNvPr>
          <p:cNvSpPr txBox="1"/>
          <p:nvPr/>
        </p:nvSpPr>
        <p:spPr>
          <a:xfrm>
            <a:off x="-114300" y="6398310"/>
            <a:ext cx="11468101" cy="369332"/>
          </a:xfrm>
          <a:prstGeom prst="rect">
            <a:avLst/>
          </a:prstGeom>
          <a:noFill/>
        </p:spPr>
        <p:txBody>
          <a:bodyPr wrap="square">
            <a:spAutoFit/>
          </a:bodyPr>
          <a:lstStyle/>
          <a:p>
            <a:pPr lvl="1"/>
            <a:r>
              <a:rPr lang="en-US" sz="1800" dirty="0"/>
              <a:t> </a:t>
            </a:r>
          </a:p>
        </p:txBody>
      </p:sp>
      <p:sp>
        <p:nvSpPr>
          <p:cNvPr id="3" name="TextBox 2">
            <a:extLst>
              <a:ext uri="{FF2B5EF4-FFF2-40B4-BE49-F238E27FC236}">
                <a16:creationId xmlns:a16="http://schemas.microsoft.com/office/drawing/2014/main" id="{1818256B-18D1-462B-A306-2FA8D445B89A}"/>
              </a:ext>
            </a:extLst>
          </p:cNvPr>
          <p:cNvSpPr txBox="1"/>
          <p:nvPr/>
        </p:nvSpPr>
        <p:spPr>
          <a:xfrm>
            <a:off x="2070985" y="6275188"/>
            <a:ext cx="2492990" cy="369332"/>
          </a:xfrm>
          <a:prstGeom prst="rect">
            <a:avLst/>
          </a:prstGeom>
          <a:noFill/>
        </p:spPr>
        <p:txBody>
          <a:bodyPr wrap="none" rtlCol="0">
            <a:spAutoFit/>
          </a:bodyPr>
          <a:lstStyle/>
          <a:p>
            <a:r>
              <a:rPr lang="en-US" dirty="0"/>
              <a:t>NOAA-20 (2022-2024)</a:t>
            </a:r>
          </a:p>
        </p:txBody>
      </p:sp>
    </p:spTree>
    <p:extLst>
      <p:ext uri="{BB962C8B-B14F-4D97-AF65-F5344CB8AC3E}">
        <p14:creationId xmlns:p14="http://schemas.microsoft.com/office/powerpoint/2010/main" val="11035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6758-929F-41F2-927C-CBAA65C7A305}"/>
              </a:ext>
            </a:extLst>
          </p:cNvPr>
          <p:cNvSpPr>
            <a:spLocks noGrp="1"/>
          </p:cNvSpPr>
          <p:nvPr>
            <p:ph type="title"/>
          </p:nvPr>
        </p:nvSpPr>
        <p:spPr>
          <a:xfrm>
            <a:off x="679580" y="59941"/>
            <a:ext cx="10515600" cy="883971"/>
          </a:xfrm>
        </p:spPr>
        <p:txBody>
          <a:bodyPr>
            <a:normAutofit/>
          </a:bodyPr>
          <a:lstStyle/>
          <a:p>
            <a:pPr algn="ctr"/>
            <a:r>
              <a:rPr lang="en-US" sz="3600" dirty="0"/>
              <a:t>Methodology (2-1)</a:t>
            </a:r>
          </a:p>
        </p:txBody>
      </p:sp>
      <p:sp>
        <p:nvSpPr>
          <p:cNvPr id="3" name="Slide Number Placeholder 2">
            <a:extLst>
              <a:ext uri="{FF2B5EF4-FFF2-40B4-BE49-F238E27FC236}">
                <a16:creationId xmlns:a16="http://schemas.microsoft.com/office/drawing/2014/main" id="{F9C1A2E5-AF9D-4E35-A166-D12B9B715804}"/>
              </a:ext>
            </a:extLst>
          </p:cNvPr>
          <p:cNvSpPr>
            <a:spLocks noGrp="1"/>
          </p:cNvSpPr>
          <p:nvPr>
            <p:ph type="sldNum" idx="12"/>
          </p:nvPr>
        </p:nvSpPr>
        <p:spPr/>
        <p:txBody>
          <a:bodyPr/>
          <a:lstStyle/>
          <a:p>
            <a:fld id="{CE5DEDCB-ACBD-4DF6-B59A-3D50E4AF77EE}" type="slidenum">
              <a:rPr lang="en-US" smtClean="0"/>
              <a:t>6</a:t>
            </a:fld>
            <a:endParaRPr lang="en-US"/>
          </a:p>
        </p:txBody>
      </p:sp>
      <p:pic>
        <p:nvPicPr>
          <p:cNvPr id="9" name="Content Placeholder 8">
            <a:extLst>
              <a:ext uri="{FF2B5EF4-FFF2-40B4-BE49-F238E27FC236}">
                <a16:creationId xmlns:a16="http://schemas.microsoft.com/office/drawing/2014/main" id="{6606BAF2-3FB3-4F20-8868-D18CF5F298D7}"/>
              </a:ext>
            </a:extLst>
          </p:cNvPr>
          <p:cNvPicPr>
            <a:picLocks noGrp="1" noChangeAspect="1"/>
          </p:cNvPicPr>
          <p:nvPr>
            <p:ph idx="4294967295"/>
          </p:nvPr>
        </p:nvPicPr>
        <p:blipFill>
          <a:blip r:embed="rId2"/>
          <a:stretch>
            <a:fillRect/>
          </a:stretch>
        </p:blipFill>
        <p:spPr>
          <a:xfrm>
            <a:off x="1191730" y="3980692"/>
            <a:ext cx="5895975" cy="2628900"/>
          </a:xfrm>
        </p:spPr>
      </p:pic>
      <p:sp>
        <p:nvSpPr>
          <p:cNvPr id="5" name="TextBox 4">
            <a:extLst>
              <a:ext uri="{FF2B5EF4-FFF2-40B4-BE49-F238E27FC236}">
                <a16:creationId xmlns:a16="http://schemas.microsoft.com/office/drawing/2014/main" id="{6B461371-DE24-4A6F-ABCB-C22757173617}"/>
              </a:ext>
            </a:extLst>
          </p:cNvPr>
          <p:cNvSpPr txBox="1"/>
          <p:nvPr/>
        </p:nvSpPr>
        <p:spPr>
          <a:xfrm>
            <a:off x="570034" y="943912"/>
            <a:ext cx="11051931" cy="3293209"/>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a:t>The AI/ML-based Method</a:t>
            </a:r>
          </a:p>
          <a:p>
            <a:pPr marL="800100" lvl="1" indent="-342900">
              <a:buFont typeface="Arial" panose="020B0604020202020204" pitchFamily="34" charset="0"/>
              <a:buChar char="•"/>
            </a:pPr>
            <a:r>
              <a:rPr lang="en-US" sz="2000" dirty="0" err="1"/>
              <a:t>PyTorch</a:t>
            </a:r>
            <a:r>
              <a:rPr lang="en-US" sz="2000" dirty="0"/>
              <a:t> Multilayer Perceptron (MLP) artificial neural network was used.</a:t>
            </a:r>
          </a:p>
          <a:p>
            <a:pPr marL="800100" lvl="1" indent="-342900">
              <a:buFont typeface="Arial" panose="020B0604020202020204" pitchFamily="34" charset="0"/>
              <a:buChar char="•"/>
            </a:pPr>
            <a:r>
              <a:rPr lang="en-US" sz="2000" dirty="0"/>
              <a:t>Different subsets of data were experimented to train the BRDF models:</a:t>
            </a:r>
          </a:p>
          <a:p>
            <a:pPr marL="1084263" lvl="3" indent="-279400">
              <a:buFont typeface="Arial" panose="020B0604020202020204" pitchFamily="34" charset="0"/>
              <a:buChar char="•"/>
            </a:pPr>
            <a:r>
              <a:rPr lang="en-US" dirty="0"/>
              <a:t>Train one model for each band using all training data, fitting month by month continuously due to RAM constrains.</a:t>
            </a:r>
          </a:p>
          <a:p>
            <a:pPr marL="1084263" lvl="3" indent="-279400">
              <a:buFont typeface="Arial" panose="020B0604020202020204" pitchFamily="34" charset="0"/>
              <a:buChar char="•"/>
            </a:pPr>
            <a:r>
              <a:rPr lang="en-US" dirty="0"/>
              <a:t>Train one model for each band using every n</a:t>
            </a:r>
            <a:r>
              <a:rPr lang="en-US" baseline="30000" dirty="0"/>
              <a:t>th</a:t>
            </a:r>
            <a:r>
              <a:rPr lang="en-US" dirty="0"/>
              <a:t> DCC pixels</a:t>
            </a:r>
          </a:p>
          <a:p>
            <a:pPr marL="1084263" lvl="3" indent="-279400">
              <a:buFont typeface="Arial" panose="020B0604020202020204" pitchFamily="34" charset="0"/>
              <a:buChar char="•"/>
            </a:pPr>
            <a:r>
              <a:rPr lang="en-US" dirty="0"/>
              <a:t>Train monthly (12) models for each band</a:t>
            </a:r>
          </a:p>
          <a:p>
            <a:pPr marL="1084263" lvl="3" indent="-279400">
              <a:buFont typeface="Arial" panose="020B0604020202020204" pitchFamily="34" charset="0"/>
              <a:buChar char="•"/>
            </a:pPr>
            <a:r>
              <a:rPr lang="en-US" dirty="0"/>
              <a:t>Use data at all view zenith angles (VZA)  versus VZA ≤ 35° only</a:t>
            </a:r>
          </a:p>
          <a:p>
            <a:pPr marL="1084263" lvl="3" indent="-279400">
              <a:buFont typeface="Arial" panose="020B0604020202020204" pitchFamily="34" charset="0"/>
              <a:buChar char="•"/>
            </a:pPr>
            <a:r>
              <a:rPr lang="en-US" dirty="0"/>
              <a:t>w/wo the Land Mask Layer</a:t>
            </a:r>
          </a:p>
          <a:p>
            <a:pPr marL="800100" lvl="1" indent="-342900">
              <a:buFont typeface="Arial" panose="020B0604020202020204" pitchFamily="34" charset="0"/>
              <a:buChar char="•"/>
            </a:pPr>
            <a:r>
              <a:rPr lang="en-US" dirty="0"/>
              <a:t>Different configuration of hidden layers and number of neurons were also explored. </a:t>
            </a:r>
          </a:p>
          <a:p>
            <a:pPr lvl="1"/>
            <a:endParaRPr lang="en-US" dirty="0"/>
          </a:p>
        </p:txBody>
      </p:sp>
      <p:sp>
        <p:nvSpPr>
          <p:cNvPr id="13" name="TextBox 12">
            <a:extLst>
              <a:ext uri="{FF2B5EF4-FFF2-40B4-BE49-F238E27FC236}">
                <a16:creationId xmlns:a16="http://schemas.microsoft.com/office/drawing/2014/main" id="{866AAF4D-7DFF-4ABA-A947-2B87A0B87355}"/>
              </a:ext>
            </a:extLst>
          </p:cNvPr>
          <p:cNvSpPr txBox="1"/>
          <p:nvPr/>
        </p:nvSpPr>
        <p:spPr>
          <a:xfrm>
            <a:off x="7253074" y="4551174"/>
            <a:ext cx="3942105" cy="1477328"/>
          </a:xfrm>
          <a:prstGeom prst="rect">
            <a:avLst/>
          </a:prstGeom>
          <a:noFill/>
        </p:spPr>
        <p:txBody>
          <a:bodyPr wrap="square">
            <a:spAutoFit/>
          </a:bodyPr>
          <a:lstStyle/>
          <a:p>
            <a:r>
              <a:rPr lang="en-US" sz="1800" dirty="0"/>
              <a:t>Computing resources used: </a:t>
            </a:r>
          </a:p>
          <a:p>
            <a:pPr lvl="1"/>
            <a:r>
              <a:rPr lang="en-US" dirty="0"/>
              <a:t> ~20 CPUs </a:t>
            </a:r>
          </a:p>
          <a:p>
            <a:pPr lvl="1"/>
            <a:r>
              <a:rPr lang="en-US" dirty="0"/>
              <a:t> ~20 GB of RAM.</a:t>
            </a:r>
          </a:p>
          <a:p>
            <a:endParaRPr lang="en-US" dirty="0"/>
          </a:p>
          <a:p>
            <a:r>
              <a:rPr lang="en-US" dirty="0"/>
              <a:t>Required 2-3 hours/band/subset</a:t>
            </a:r>
          </a:p>
        </p:txBody>
      </p:sp>
      <p:sp>
        <p:nvSpPr>
          <p:cNvPr id="6" name="Speech Bubble: Rectangle 5">
            <a:extLst>
              <a:ext uri="{FF2B5EF4-FFF2-40B4-BE49-F238E27FC236}">
                <a16:creationId xmlns:a16="http://schemas.microsoft.com/office/drawing/2014/main" id="{B2E28123-3EAF-4B75-88BF-88E559B55681}"/>
              </a:ext>
            </a:extLst>
          </p:cNvPr>
          <p:cNvSpPr/>
          <p:nvPr/>
        </p:nvSpPr>
        <p:spPr>
          <a:xfrm>
            <a:off x="209725" y="5207629"/>
            <a:ext cx="1191729" cy="431454"/>
          </a:xfrm>
          <a:prstGeom prst="wedgeRectCallout">
            <a:avLst>
              <a:gd name="adj1" fmla="val 79167"/>
              <a:gd name="adj2" fmla="val -265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LandMask</a:t>
            </a:r>
            <a:endParaRPr lang="en-US" sz="1600" dirty="0">
              <a:solidFill>
                <a:schemeClr val="tx1"/>
              </a:solidFill>
            </a:endParaRPr>
          </a:p>
        </p:txBody>
      </p:sp>
    </p:spTree>
    <p:extLst>
      <p:ext uri="{BB962C8B-B14F-4D97-AF65-F5344CB8AC3E}">
        <p14:creationId xmlns:p14="http://schemas.microsoft.com/office/powerpoint/2010/main" val="355937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AD307-62B7-419B-8652-31F3A622D5D8}"/>
              </a:ext>
            </a:extLst>
          </p:cNvPr>
          <p:cNvSpPr>
            <a:spLocks noGrp="1"/>
          </p:cNvSpPr>
          <p:nvPr>
            <p:ph type="title"/>
          </p:nvPr>
        </p:nvSpPr>
        <p:spPr/>
        <p:txBody>
          <a:bodyPr/>
          <a:lstStyle/>
          <a:p>
            <a:pPr algn="ctr"/>
            <a:r>
              <a:rPr lang="en-US" sz="4400" dirty="0"/>
              <a:t>Methodology  (2-2)</a:t>
            </a:r>
            <a:endParaRPr lang="en-US" dirty="0"/>
          </a:p>
        </p:txBody>
      </p:sp>
      <p:sp>
        <p:nvSpPr>
          <p:cNvPr id="3" name="Content Placeholder 2">
            <a:extLst>
              <a:ext uri="{FF2B5EF4-FFF2-40B4-BE49-F238E27FC236}">
                <a16:creationId xmlns:a16="http://schemas.microsoft.com/office/drawing/2014/main" id="{5D7788CC-4802-4B8A-8AC4-0B1DED79E16C}"/>
              </a:ext>
            </a:extLst>
          </p:cNvPr>
          <p:cNvSpPr>
            <a:spLocks noGrp="1"/>
          </p:cNvSpPr>
          <p:nvPr>
            <p:ph type="body" idx="1"/>
          </p:nvPr>
        </p:nvSpPr>
        <p:spPr>
          <a:xfrm>
            <a:off x="579607" y="1010140"/>
            <a:ext cx="10515600" cy="2268081"/>
          </a:xfrm>
        </p:spPr>
        <p:txBody>
          <a:bodyPr>
            <a:normAutofit/>
          </a:bodyPr>
          <a:lstStyle/>
          <a:p>
            <a:pPr marL="285750" indent="-285750">
              <a:buFont typeface="Wingdings" panose="05000000000000000000" pitchFamily="2" charset="2"/>
              <a:buChar char="Ø"/>
            </a:pPr>
            <a:r>
              <a:rPr lang="en-US" sz="2400" u="sng" dirty="0">
                <a:latin typeface="+mn-lt"/>
              </a:rPr>
              <a:t>Angular Bin-based Method </a:t>
            </a:r>
          </a:p>
          <a:p>
            <a:pPr marL="800100" lvl="1">
              <a:buFont typeface="Arial" panose="020B0604020202020204" pitchFamily="34" charset="0"/>
              <a:buChar char="•"/>
            </a:pPr>
            <a:r>
              <a:rPr lang="en-US" sz="2000" dirty="0">
                <a:latin typeface="+mn-lt"/>
              </a:rPr>
              <a:t>Similar to </a:t>
            </a:r>
            <a:r>
              <a:rPr lang="en-US" sz="2000" i="1" dirty="0">
                <a:solidFill>
                  <a:srgbClr val="0070C0"/>
                </a:solidFill>
                <a:latin typeface="+mn-lt"/>
              </a:rPr>
              <a:t>Bhatt et al., 201</a:t>
            </a:r>
            <a:r>
              <a:rPr lang="en-US" sz="2000" dirty="0">
                <a:solidFill>
                  <a:srgbClr val="0070C0"/>
                </a:solidFill>
                <a:latin typeface="+mn-lt"/>
              </a:rPr>
              <a:t>7</a:t>
            </a:r>
            <a:r>
              <a:rPr lang="en-US" sz="2000" dirty="0">
                <a:latin typeface="+mn-lt"/>
              </a:rPr>
              <a:t>.</a:t>
            </a:r>
          </a:p>
          <a:p>
            <a:pPr marL="800100" lvl="1">
              <a:buFont typeface="Arial" panose="020B0604020202020204" pitchFamily="34" charset="0"/>
              <a:buChar char="•"/>
            </a:pPr>
            <a:r>
              <a:rPr lang="en-US" sz="2000" dirty="0">
                <a:latin typeface="+mn-lt"/>
              </a:rPr>
              <a:t>Different subsets of data were also experimented to develop Angular Bin-based DCC BRDF models, similar to the AI/ML-based method. </a:t>
            </a:r>
          </a:p>
          <a:p>
            <a:pPr marL="800100" lvl="1">
              <a:buFont typeface="Arial" panose="020B0604020202020204" pitchFamily="34" charset="0"/>
              <a:buChar char="•"/>
            </a:pPr>
            <a:r>
              <a:rPr lang="en-US" sz="2000" dirty="0">
                <a:latin typeface="+mn-lt"/>
              </a:rPr>
              <a:t>Angular Bin – based BRDF models were compared to the AI/ML-based models.</a:t>
            </a:r>
          </a:p>
          <a:p>
            <a:pPr marL="914400" lvl="2" indent="0">
              <a:buNone/>
            </a:pPr>
            <a:endParaRPr lang="en-US" dirty="0"/>
          </a:p>
        </p:txBody>
      </p:sp>
      <p:sp>
        <p:nvSpPr>
          <p:cNvPr id="4" name="Slide Number Placeholder 3">
            <a:extLst>
              <a:ext uri="{FF2B5EF4-FFF2-40B4-BE49-F238E27FC236}">
                <a16:creationId xmlns:a16="http://schemas.microsoft.com/office/drawing/2014/main" id="{3525A5B2-D136-4C66-81B7-8030C53D5A41}"/>
              </a:ext>
            </a:extLst>
          </p:cNvPr>
          <p:cNvSpPr>
            <a:spLocks noGrp="1"/>
          </p:cNvSpPr>
          <p:nvPr>
            <p:ph type="sldNum" idx="12"/>
          </p:nvPr>
        </p:nvSpPr>
        <p:spPr/>
        <p:txBody>
          <a:bodyPr/>
          <a:lstStyle/>
          <a:p>
            <a:fld id="{CE5DEDCB-ACBD-4DF6-B59A-3D50E4AF77EE}" type="slidenum">
              <a:rPr lang="en-US" smtClean="0"/>
              <a:t>7</a:t>
            </a:fld>
            <a:endParaRPr lang="en-US"/>
          </a:p>
        </p:txBody>
      </p:sp>
      <p:sp>
        <p:nvSpPr>
          <p:cNvPr id="6" name="TextBox 5">
            <a:extLst>
              <a:ext uri="{FF2B5EF4-FFF2-40B4-BE49-F238E27FC236}">
                <a16:creationId xmlns:a16="http://schemas.microsoft.com/office/drawing/2014/main" id="{1D1F168D-51F0-4C26-AD68-722A77EDDBFA}"/>
              </a:ext>
            </a:extLst>
          </p:cNvPr>
          <p:cNvSpPr txBox="1"/>
          <p:nvPr/>
        </p:nvSpPr>
        <p:spPr>
          <a:xfrm>
            <a:off x="204280" y="3509235"/>
            <a:ext cx="10515599" cy="2616101"/>
          </a:xfrm>
          <a:prstGeom prst="rect">
            <a:avLst/>
          </a:prstGeom>
          <a:noFill/>
        </p:spPr>
        <p:txBody>
          <a:bodyPr wrap="square">
            <a:spAutoFit/>
          </a:bodyPr>
          <a:lstStyle/>
          <a:p>
            <a:pPr marL="742950" lvl="1" indent="-285750">
              <a:buFont typeface="Wingdings" panose="05000000000000000000" pitchFamily="2" charset="2"/>
              <a:buChar char="Ø"/>
            </a:pPr>
            <a:r>
              <a:rPr lang="en-US" sz="2400" u="sng" dirty="0">
                <a:ea typeface="Calibri" panose="020F0502020204030204" pitchFamily="34" charset="0"/>
                <a:cs typeface="Calibri" panose="020F0502020204030204" pitchFamily="34" charset="0"/>
              </a:rPr>
              <a:t>Validation Method</a:t>
            </a:r>
          </a:p>
          <a:p>
            <a:pPr marL="1200150" lvl="2" indent="-285750">
              <a:buFont typeface="Arial" panose="020B0604020202020204" pitchFamily="34" charset="0"/>
              <a:buChar char="•"/>
            </a:pPr>
            <a:r>
              <a:rPr lang="en-US" sz="2000" dirty="0"/>
              <a:t>Monthly DCC statistics (mode or mean) are usually used for calibration stability monitoring </a:t>
            </a:r>
            <a:r>
              <a:rPr lang="en-US" sz="2000" dirty="0">
                <a:sym typeface="Wingdings" panose="05000000000000000000" pitchFamily="2" charset="2"/>
              </a:rPr>
              <a:t> </a:t>
            </a:r>
            <a:r>
              <a:rPr lang="en-US" sz="2000" dirty="0"/>
              <a:t>dividing data (e.g., 80-90% for training and 10-20% for validation) does not work well.</a:t>
            </a:r>
          </a:p>
          <a:p>
            <a:pPr marL="1200150" lvl="2" indent="-285750">
              <a:buFont typeface="Arial" panose="020B0604020202020204" pitchFamily="34" charset="0"/>
              <a:buChar char="•"/>
            </a:pPr>
            <a:r>
              <a:rPr lang="en-US" sz="2000" dirty="0"/>
              <a:t>The uncertainty of long-term trend and computational costs will be used as the criteria for validation.</a:t>
            </a:r>
          </a:p>
          <a:p>
            <a:pPr marL="1203325" lvl="3"/>
            <a:r>
              <a:rPr lang="en-US" sz="2000" dirty="0">
                <a:solidFill>
                  <a:srgbClr val="00B050"/>
                </a:solidFill>
                <a:sym typeface="Wingdings" panose="05000000000000000000" pitchFamily="2" charset="2"/>
              </a:rPr>
              <a:t>Successful</a:t>
            </a:r>
            <a:r>
              <a:rPr lang="en-US" sz="2000" dirty="0">
                <a:solidFill>
                  <a:srgbClr val="00B050"/>
                </a:solidFill>
              </a:rPr>
              <a:t> models are expected to reduce the uncertainty of DCC trends and/or speed up data processing. </a:t>
            </a:r>
          </a:p>
        </p:txBody>
      </p:sp>
    </p:spTree>
    <p:extLst>
      <p:ext uri="{BB962C8B-B14F-4D97-AF65-F5344CB8AC3E}">
        <p14:creationId xmlns:p14="http://schemas.microsoft.com/office/powerpoint/2010/main" val="258702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7113-1C90-4A71-B787-C42B0B315B84}"/>
              </a:ext>
            </a:extLst>
          </p:cNvPr>
          <p:cNvSpPr>
            <a:spLocks noGrp="1"/>
          </p:cNvSpPr>
          <p:nvPr>
            <p:ph type="title"/>
          </p:nvPr>
        </p:nvSpPr>
        <p:spPr>
          <a:xfrm>
            <a:off x="471398" y="-208397"/>
            <a:ext cx="10515600" cy="1325563"/>
          </a:xfrm>
        </p:spPr>
        <p:txBody>
          <a:bodyPr>
            <a:normAutofit/>
          </a:bodyPr>
          <a:lstStyle/>
          <a:p>
            <a:pPr algn="ctr"/>
            <a:r>
              <a:rPr lang="en-US" sz="4000" dirty="0"/>
              <a:t>Examples of AI/ML-based DCC BRDF Models</a:t>
            </a:r>
            <a:br>
              <a:rPr lang="en-US" sz="4000" dirty="0"/>
            </a:br>
            <a:r>
              <a:rPr lang="en-US" sz="3200" dirty="0"/>
              <a:t>(M10, Monthly Land/Ocean, VZA&lt;=35°)</a:t>
            </a:r>
          </a:p>
        </p:txBody>
      </p:sp>
      <p:sp>
        <p:nvSpPr>
          <p:cNvPr id="19" name="Slide Number Placeholder 18">
            <a:extLst>
              <a:ext uri="{FF2B5EF4-FFF2-40B4-BE49-F238E27FC236}">
                <a16:creationId xmlns:a16="http://schemas.microsoft.com/office/drawing/2014/main" id="{AD54EDE1-01F9-4322-AC88-18CE6B3FB302}"/>
              </a:ext>
            </a:extLst>
          </p:cNvPr>
          <p:cNvSpPr>
            <a:spLocks noGrp="1"/>
          </p:cNvSpPr>
          <p:nvPr>
            <p:ph type="sldNum" idx="12"/>
          </p:nvPr>
        </p:nvSpPr>
        <p:spPr>
          <a:xfrm>
            <a:off x="8610600" y="5995864"/>
            <a:ext cx="2743200" cy="365125"/>
          </a:xfrm>
        </p:spPr>
        <p:txBody>
          <a:bodyPr/>
          <a:lstStyle/>
          <a:p>
            <a:fld id="{CE5DEDCB-ACBD-4DF6-B59A-3D50E4AF77EE}" type="slidenum">
              <a:rPr lang="en-US" smtClean="0"/>
              <a:t>8</a:t>
            </a:fld>
            <a:endParaRPr lang="en-US" dirty="0"/>
          </a:p>
        </p:txBody>
      </p:sp>
      <p:sp>
        <p:nvSpPr>
          <p:cNvPr id="15" name="Rectangle 14">
            <a:extLst>
              <a:ext uri="{FF2B5EF4-FFF2-40B4-BE49-F238E27FC236}">
                <a16:creationId xmlns:a16="http://schemas.microsoft.com/office/drawing/2014/main" id="{6AFFCE4D-76A8-4596-9FCD-6B7C80DDAEB0}"/>
              </a:ext>
            </a:extLst>
          </p:cNvPr>
          <p:cNvSpPr/>
          <p:nvPr/>
        </p:nvSpPr>
        <p:spPr>
          <a:xfrm>
            <a:off x="1528357" y="4585090"/>
            <a:ext cx="1709981" cy="4072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t>Ocean</a:t>
            </a:r>
          </a:p>
        </p:txBody>
      </p:sp>
      <p:sp>
        <p:nvSpPr>
          <p:cNvPr id="16" name="Rectangle 15">
            <a:extLst>
              <a:ext uri="{FF2B5EF4-FFF2-40B4-BE49-F238E27FC236}">
                <a16:creationId xmlns:a16="http://schemas.microsoft.com/office/drawing/2014/main" id="{C57C2679-F590-4AC7-B28B-02A0AD1706FA}"/>
              </a:ext>
            </a:extLst>
          </p:cNvPr>
          <p:cNvSpPr/>
          <p:nvPr/>
        </p:nvSpPr>
        <p:spPr>
          <a:xfrm>
            <a:off x="5546080" y="4595705"/>
            <a:ext cx="1709981" cy="4072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Land</a:t>
            </a:r>
          </a:p>
        </p:txBody>
      </p:sp>
      <p:sp>
        <p:nvSpPr>
          <p:cNvPr id="18" name="Rectangle 17">
            <a:extLst>
              <a:ext uri="{FF2B5EF4-FFF2-40B4-BE49-F238E27FC236}">
                <a16:creationId xmlns:a16="http://schemas.microsoft.com/office/drawing/2014/main" id="{7C7AB5D6-5EE4-4B2B-9644-D691DF2950A1}"/>
              </a:ext>
            </a:extLst>
          </p:cNvPr>
          <p:cNvSpPr/>
          <p:nvPr/>
        </p:nvSpPr>
        <p:spPr>
          <a:xfrm>
            <a:off x="673135" y="5474756"/>
            <a:ext cx="10920047" cy="6452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Ø"/>
            </a:pPr>
            <a:r>
              <a:rPr lang="en-US" sz="2000" dirty="0"/>
              <a:t>Reflectance differences between land and ocean DCCs  are ~5% for SWIRs. </a:t>
            </a:r>
          </a:p>
          <a:p>
            <a:pPr marL="342900" indent="-342900">
              <a:buFont typeface="Wingdings" panose="05000000000000000000" pitchFamily="2" charset="2"/>
              <a:buChar char="Ø"/>
            </a:pPr>
            <a:r>
              <a:rPr lang="en-US" sz="2000" dirty="0"/>
              <a:t>Only results at VIIRS solar/view geometries for VIIRS calibration monitoring will be used for BRDF effect correction.</a:t>
            </a:r>
          </a:p>
        </p:txBody>
      </p:sp>
      <p:pic>
        <p:nvPicPr>
          <p:cNvPr id="27" name="Picture 26">
            <a:extLst>
              <a:ext uri="{FF2B5EF4-FFF2-40B4-BE49-F238E27FC236}">
                <a16:creationId xmlns:a16="http://schemas.microsoft.com/office/drawing/2014/main" id="{7979CBA2-F0D5-4B3F-8248-B9FC496A9EA4}"/>
              </a:ext>
            </a:extLst>
          </p:cNvPr>
          <p:cNvPicPr>
            <a:picLocks noChangeAspect="1"/>
          </p:cNvPicPr>
          <p:nvPr/>
        </p:nvPicPr>
        <p:blipFill>
          <a:blip r:embed="rId2"/>
          <a:stretch>
            <a:fillRect/>
          </a:stretch>
        </p:blipFill>
        <p:spPr>
          <a:xfrm>
            <a:off x="9092998" y="1117166"/>
            <a:ext cx="2886968" cy="2165226"/>
          </a:xfrm>
          <a:prstGeom prst="rect">
            <a:avLst/>
          </a:prstGeom>
        </p:spPr>
      </p:pic>
      <p:pic>
        <p:nvPicPr>
          <p:cNvPr id="29" name="Picture 28">
            <a:extLst>
              <a:ext uri="{FF2B5EF4-FFF2-40B4-BE49-F238E27FC236}">
                <a16:creationId xmlns:a16="http://schemas.microsoft.com/office/drawing/2014/main" id="{40D940A7-92BB-4925-8A3F-E50D755AC560}"/>
              </a:ext>
            </a:extLst>
          </p:cNvPr>
          <p:cNvPicPr>
            <a:picLocks noChangeAspect="1"/>
          </p:cNvPicPr>
          <p:nvPr/>
        </p:nvPicPr>
        <p:blipFill>
          <a:blip r:embed="rId3"/>
          <a:stretch>
            <a:fillRect/>
          </a:stretch>
        </p:blipFill>
        <p:spPr>
          <a:xfrm>
            <a:off x="9086530" y="3104405"/>
            <a:ext cx="2893436" cy="2170077"/>
          </a:xfrm>
          <a:prstGeom prst="rect">
            <a:avLst/>
          </a:prstGeom>
        </p:spPr>
      </p:pic>
      <p:sp>
        <p:nvSpPr>
          <p:cNvPr id="30" name="TextBox 29">
            <a:extLst>
              <a:ext uri="{FF2B5EF4-FFF2-40B4-BE49-F238E27FC236}">
                <a16:creationId xmlns:a16="http://schemas.microsoft.com/office/drawing/2014/main" id="{CC79BFFC-9444-498A-818C-B7E4F7F43B82}"/>
              </a:ext>
            </a:extLst>
          </p:cNvPr>
          <p:cNvSpPr txBox="1"/>
          <p:nvPr/>
        </p:nvSpPr>
        <p:spPr>
          <a:xfrm>
            <a:off x="10449606" y="1935178"/>
            <a:ext cx="1261884" cy="646331"/>
          </a:xfrm>
          <a:prstGeom prst="rect">
            <a:avLst/>
          </a:prstGeom>
          <a:noFill/>
        </p:spPr>
        <p:txBody>
          <a:bodyPr wrap="none" rtlCol="0">
            <a:spAutoFit/>
          </a:bodyPr>
          <a:lstStyle/>
          <a:p>
            <a:r>
              <a:rPr lang="en-US" dirty="0"/>
              <a:t>Loss</a:t>
            </a:r>
          </a:p>
          <a:p>
            <a:r>
              <a:rPr lang="en-US" dirty="0"/>
              <a:t>(February)</a:t>
            </a:r>
          </a:p>
        </p:txBody>
      </p:sp>
      <p:sp>
        <p:nvSpPr>
          <p:cNvPr id="31" name="TextBox 30">
            <a:extLst>
              <a:ext uri="{FF2B5EF4-FFF2-40B4-BE49-F238E27FC236}">
                <a16:creationId xmlns:a16="http://schemas.microsoft.com/office/drawing/2014/main" id="{F490D400-4AC1-42ED-879A-D0AF6BBFB087}"/>
              </a:ext>
            </a:extLst>
          </p:cNvPr>
          <p:cNvSpPr txBox="1"/>
          <p:nvPr/>
        </p:nvSpPr>
        <p:spPr>
          <a:xfrm>
            <a:off x="10536482" y="3938759"/>
            <a:ext cx="1056700" cy="646331"/>
          </a:xfrm>
          <a:prstGeom prst="rect">
            <a:avLst/>
          </a:prstGeom>
          <a:noFill/>
        </p:spPr>
        <p:txBody>
          <a:bodyPr wrap="none" rtlCol="0">
            <a:spAutoFit/>
          </a:bodyPr>
          <a:lstStyle/>
          <a:p>
            <a:r>
              <a:rPr lang="en-US" dirty="0"/>
              <a:t>Loss</a:t>
            </a:r>
          </a:p>
          <a:p>
            <a:r>
              <a:rPr lang="en-US" dirty="0"/>
              <a:t>(August)</a:t>
            </a:r>
          </a:p>
        </p:txBody>
      </p:sp>
      <p:pic>
        <p:nvPicPr>
          <p:cNvPr id="8" name="Picture 7">
            <a:extLst>
              <a:ext uri="{FF2B5EF4-FFF2-40B4-BE49-F238E27FC236}">
                <a16:creationId xmlns:a16="http://schemas.microsoft.com/office/drawing/2014/main" id="{8BE29C26-1434-4554-8992-ADB390017B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490" y="1217563"/>
            <a:ext cx="8082064" cy="3367527"/>
          </a:xfrm>
          <a:prstGeom prst="rect">
            <a:avLst/>
          </a:prstGeom>
        </p:spPr>
      </p:pic>
    </p:spTree>
    <p:extLst>
      <p:ext uri="{BB962C8B-B14F-4D97-AF65-F5344CB8AC3E}">
        <p14:creationId xmlns:p14="http://schemas.microsoft.com/office/powerpoint/2010/main" val="830777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7113-1C90-4A71-B787-C42B0B315B84}"/>
              </a:ext>
            </a:extLst>
          </p:cNvPr>
          <p:cNvSpPr>
            <a:spLocks noGrp="1"/>
          </p:cNvSpPr>
          <p:nvPr>
            <p:ph type="title"/>
          </p:nvPr>
        </p:nvSpPr>
        <p:spPr>
          <a:xfrm>
            <a:off x="434821" y="-261389"/>
            <a:ext cx="10829698" cy="1325563"/>
          </a:xfrm>
        </p:spPr>
        <p:txBody>
          <a:bodyPr>
            <a:normAutofit/>
          </a:bodyPr>
          <a:lstStyle/>
          <a:p>
            <a:pPr algn="ctr"/>
            <a:r>
              <a:rPr lang="en-US" sz="3600" dirty="0"/>
              <a:t>Examples of Angular Bin–based DCC BRDF Models </a:t>
            </a:r>
            <a:br>
              <a:rPr lang="en-US" sz="3600" dirty="0"/>
            </a:br>
            <a:r>
              <a:rPr lang="en-US" sz="3200" dirty="0"/>
              <a:t>(M10, Monthly, Ocean, Land, </a:t>
            </a:r>
            <a:r>
              <a:rPr lang="en-US" sz="3200" dirty="0" err="1"/>
              <a:t>Ocean+Land</a:t>
            </a:r>
            <a:r>
              <a:rPr lang="en-US" sz="3200" dirty="0"/>
              <a:t>)</a:t>
            </a:r>
          </a:p>
        </p:txBody>
      </p:sp>
      <p:sp>
        <p:nvSpPr>
          <p:cNvPr id="26" name="Slide Number Placeholder 25">
            <a:extLst>
              <a:ext uri="{FF2B5EF4-FFF2-40B4-BE49-F238E27FC236}">
                <a16:creationId xmlns:a16="http://schemas.microsoft.com/office/drawing/2014/main" id="{D18D6621-9F7E-4ECF-B7C6-AD86062531A5}"/>
              </a:ext>
            </a:extLst>
          </p:cNvPr>
          <p:cNvSpPr>
            <a:spLocks noGrp="1"/>
          </p:cNvSpPr>
          <p:nvPr>
            <p:ph type="sldNum" idx="12"/>
          </p:nvPr>
        </p:nvSpPr>
        <p:spPr>
          <a:xfrm>
            <a:off x="8612188" y="6091482"/>
            <a:ext cx="2743200" cy="365125"/>
          </a:xfrm>
        </p:spPr>
        <p:txBody>
          <a:bodyPr/>
          <a:lstStyle/>
          <a:p>
            <a:fld id="{CE5DEDCB-ACBD-4DF6-B59A-3D50E4AF77EE}" type="slidenum">
              <a:rPr lang="en-US" smtClean="0"/>
              <a:t>9</a:t>
            </a:fld>
            <a:endParaRPr lang="en-US" dirty="0"/>
          </a:p>
        </p:txBody>
      </p:sp>
      <p:sp>
        <p:nvSpPr>
          <p:cNvPr id="22" name="Rectangle 21">
            <a:extLst>
              <a:ext uri="{FF2B5EF4-FFF2-40B4-BE49-F238E27FC236}">
                <a16:creationId xmlns:a16="http://schemas.microsoft.com/office/drawing/2014/main" id="{BC07632A-B804-45EF-ABA2-98694A9D3322}"/>
              </a:ext>
            </a:extLst>
          </p:cNvPr>
          <p:cNvSpPr/>
          <p:nvPr/>
        </p:nvSpPr>
        <p:spPr>
          <a:xfrm>
            <a:off x="1541505" y="5525038"/>
            <a:ext cx="1709981" cy="4072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t>Ocean</a:t>
            </a:r>
          </a:p>
        </p:txBody>
      </p:sp>
      <p:sp>
        <p:nvSpPr>
          <p:cNvPr id="23" name="Rectangle 22">
            <a:extLst>
              <a:ext uri="{FF2B5EF4-FFF2-40B4-BE49-F238E27FC236}">
                <a16:creationId xmlns:a16="http://schemas.microsoft.com/office/drawing/2014/main" id="{6B765020-B92B-480E-ADEB-3B76E22A0939}"/>
              </a:ext>
            </a:extLst>
          </p:cNvPr>
          <p:cNvSpPr/>
          <p:nvPr/>
        </p:nvSpPr>
        <p:spPr>
          <a:xfrm>
            <a:off x="5241009" y="5525038"/>
            <a:ext cx="1709981" cy="4072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t>Land</a:t>
            </a:r>
          </a:p>
        </p:txBody>
      </p:sp>
      <p:sp>
        <p:nvSpPr>
          <p:cNvPr id="25" name="Rectangle 24">
            <a:extLst>
              <a:ext uri="{FF2B5EF4-FFF2-40B4-BE49-F238E27FC236}">
                <a16:creationId xmlns:a16="http://schemas.microsoft.com/office/drawing/2014/main" id="{D9EED667-2336-4B46-AAA6-9A9D7C598F68}"/>
              </a:ext>
            </a:extLst>
          </p:cNvPr>
          <p:cNvSpPr/>
          <p:nvPr/>
        </p:nvSpPr>
        <p:spPr>
          <a:xfrm>
            <a:off x="8940513" y="5505310"/>
            <a:ext cx="1943457" cy="40727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err="1"/>
              <a:t>Ocean+Land</a:t>
            </a:r>
            <a:endParaRPr lang="en-US" sz="2000" b="1" dirty="0"/>
          </a:p>
        </p:txBody>
      </p:sp>
      <p:pic>
        <p:nvPicPr>
          <p:cNvPr id="8" name="Picture 7">
            <a:extLst>
              <a:ext uri="{FF2B5EF4-FFF2-40B4-BE49-F238E27FC236}">
                <a16:creationId xmlns:a16="http://schemas.microsoft.com/office/drawing/2014/main" id="{A53E3145-1A0F-438C-A6C4-CFC9A9AD3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15" y="2112186"/>
            <a:ext cx="10829698" cy="3386667"/>
          </a:xfrm>
          <a:prstGeom prst="rect">
            <a:avLst/>
          </a:prstGeom>
        </p:spPr>
      </p:pic>
      <p:sp>
        <p:nvSpPr>
          <p:cNvPr id="3" name="TextBox 2">
            <a:extLst>
              <a:ext uri="{FF2B5EF4-FFF2-40B4-BE49-F238E27FC236}">
                <a16:creationId xmlns:a16="http://schemas.microsoft.com/office/drawing/2014/main" id="{FE9CB529-2B94-4170-8A93-660160F12F52}"/>
              </a:ext>
            </a:extLst>
          </p:cNvPr>
          <p:cNvSpPr txBox="1"/>
          <p:nvPr/>
        </p:nvSpPr>
        <p:spPr>
          <a:xfrm>
            <a:off x="824754" y="1143713"/>
            <a:ext cx="10439766" cy="707886"/>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The magnitudes and spatial patterns of the AI/ML and Angular Bin – based DCC BRDF models are similar at VIIRS solar/view geometries.  </a:t>
            </a:r>
          </a:p>
        </p:txBody>
      </p:sp>
    </p:spTree>
    <p:extLst>
      <p:ext uri="{BB962C8B-B14F-4D97-AF65-F5344CB8AC3E}">
        <p14:creationId xmlns:p14="http://schemas.microsoft.com/office/powerpoint/2010/main" val="457425485"/>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79911</TotalTime>
  <Words>1644</Words>
  <Application>Microsoft Office PowerPoint</Application>
  <PresentationFormat>Widescreen</PresentationFormat>
  <Paragraphs>186</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NTR</vt:lpstr>
      <vt:lpstr>Times New Roman</vt:lpstr>
      <vt:lpstr>URWPalladioL-Roma</vt:lpstr>
      <vt:lpstr>Wingdings</vt:lpstr>
      <vt:lpstr>1_Office Theme</vt:lpstr>
      <vt:lpstr>Improving the Deep Convective Cloud (DCC) BRDF Model Using AI/ML for VIIRS Reflective Solar Bands</vt:lpstr>
      <vt:lpstr>Outline</vt:lpstr>
      <vt:lpstr>Background</vt:lpstr>
      <vt:lpstr>VIIRS Data Used</vt:lpstr>
      <vt:lpstr>Characteristics of VIIRS DCC Observations</vt:lpstr>
      <vt:lpstr>Methodology (2-1)</vt:lpstr>
      <vt:lpstr>Methodology  (2-2)</vt:lpstr>
      <vt:lpstr>Examples of AI/ML-based DCC BRDF Models (M10, Monthly Land/Ocean, VZA&lt;=35°)</vt:lpstr>
      <vt:lpstr>Examples of Angular Bin–based DCC BRDF Models  (M10, Monthly, Ocean, Land, Ocean+Land)</vt:lpstr>
      <vt:lpstr>Validation Results: NOAA-20 SWIRs</vt:lpstr>
      <vt:lpstr>Validation Results:NOAA-21 SWIRs</vt:lpstr>
      <vt:lpstr>Comparison of VisNIR DCC BRDF Models</vt:lpstr>
      <vt:lpstr>Validation Results:  NOAA-20 VisNIRs</vt:lpstr>
      <vt:lpstr>Summary</vt:lpstr>
      <vt:lpstr>Acknowledgement and Disclaimer</vt:lpstr>
      <vt:lpstr>Backups</vt:lpstr>
      <vt:lpstr>The Hu2004 DCC BRDF Model  (Hu et al. 2004)</vt:lpstr>
      <vt:lpstr>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DCC BRDF</dc:title>
  <dc:creator>Wenhui Wang</dc:creator>
  <cp:lastModifiedBy>Wenhui Wang</cp:lastModifiedBy>
  <cp:revision>428</cp:revision>
  <dcterms:created xsi:type="dcterms:W3CDTF">2025-09-04T19:39:18Z</dcterms:created>
  <dcterms:modified xsi:type="dcterms:W3CDTF">2026-02-11T20:20:20Z</dcterms:modified>
</cp:coreProperties>
</file>