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9" r:id="rId6"/>
    <p:sldMasterId id="2147483690" r:id="rId7"/>
  </p:sldMasterIdLst>
  <p:notesMasterIdLst>
    <p:notesMasterId r:id="rId16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7"/>
      <p:bold r:id="rId18"/>
      <p:italic r:id="rId19"/>
      <p:boldItalic r:id="rId20"/>
    </p:embeddedFont>
    <p:embeddedFont>
      <p:font typeface="Roboto Condensed" panose="02000000000000000000" pitchFamily="2" charset="0"/>
      <p:regular r:id="rId21"/>
      <p:bold r:id="rId22"/>
      <p:italic r:id="rId23"/>
      <p:boldItalic r:id="rId24"/>
    </p:embeddedFont>
    <p:embeddedFont>
      <p:font typeface="Roboto Condensed Light" panose="02000000000000000000" pitchFamily="2" charset="0"/>
      <p:regular r:id="rId25"/>
      <p:bold r:id="rId26"/>
      <p:italic r:id="rId27"/>
      <p:boldItalic r:id="rId28"/>
    </p:embeddedFont>
    <p:embeddedFont>
      <p:font typeface="Roboto Condensed SemiBold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ABC061-0921-A76B-866C-94E6F76E89DC}" v="5" dt="2026-03-23T15:21:21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microsoft.com/office/2016/11/relationships/changesInfo" Target="changesInfos/changesInfo1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eaa6be54-4687-40c4-9827-c044bd8e8d3c::" providerId="AD" clId="Web-{C9ABC061-0921-A76B-866C-94E6F76E89DC}"/>
    <pc:docChg chg="modSld">
      <pc:chgData name="Guest User" userId="S::urn:spo:tenantanon#eaa6be54-4687-40c4-9827-c044bd8e8d3c::" providerId="AD" clId="Web-{C9ABC061-0921-A76B-866C-94E6F76E89DC}" dt="2026-03-23T15:21:21.420" v="2" actId="20577"/>
      <pc:docMkLst>
        <pc:docMk/>
      </pc:docMkLst>
      <pc:sldChg chg="modSp">
        <pc:chgData name="Guest User" userId="S::urn:spo:tenantanon#eaa6be54-4687-40c4-9827-c044bd8e8d3c::" providerId="AD" clId="Web-{C9ABC061-0921-A76B-866C-94E6F76E89DC}" dt="2026-03-23T14:45:32.553" v="0" actId="20577"/>
        <pc:sldMkLst>
          <pc:docMk/>
          <pc:sldMk cId="0" sldId="256"/>
        </pc:sldMkLst>
        <pc:spChg chg="mod">
          <ac:chgData name="Guest User" userId="S::urn:spo:tenantanon#eaa6be54-4687-40c4-9827-c044bd8e8d3c::" providerId="AD" clId="Web-{C9ABC061-0921-A76B-866C-94E6F76E89DC}" dt="2026-03-23T14:45:32.553" v="0" actId="20577"/>
          <ac:spMkLst>
            <pc:docMk/>
            <pc:sldMk cId="0" sldId="256"/>
            <ac:spMk id="250" creationId="{00000000-0000-0000-0000-000000000000}"/>
          </ac:spMkLst>
        </pc:spChg>
      </pc:sldChg>
      <pc:sldChg chg="modSp">
        <pc:chgData name="Guest User" userId="S::urn:spo:tenantanon#eaa6be54-4687-40c4-9827-c044bd8e8d3c::" providerId="AD" clId="Web-{C9ABC061-0921-A76B-866C-94E6F76E89DC}" dt="2026-03-23T15:21:21.420" v="2" actId="20577"/>
        <pc:sldMkLst>
          <pc:docMk/>
          <pc:sldMk cId="0" sldId="257"/>
        </pc:sldMkLst>
        <pc:spChg chg="mod">
          <ac:chgData name="Guest User" userId="S::urn:spo:tenantanon#eaa6be54-4687-40c4-9827-c044bd8e8d3c::" providerId="AD" clId="Web-{C9ABC061-0921-A76B-866C-94E6F76E89DC}" dt="2026-03-23T15:21:21.420" v="2" actId="20577"/>
          <ac:spMkLst>
            <pc:docMk/>
            <pc:sldMk cId="0" sldId="257"/>
            <ac:spMk id="27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cc96d7aff1_0_4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cc96d7aff1_0_44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d11bd12d1c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d11bd12d1c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cfeece5864_0_18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cfeece5864_0_18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cfeece5864_0_18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cfeece5864_0_18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cfeece5864_0_18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cfeece5864_0_18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d0dadc8ee6_0_4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d0dadc8ee6_0_4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cfeece5864_0_18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cfeece5864_0_18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cc96d7aff1_0_69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cc96d7aff1_0_69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Grey">
  <p:cSld name="BLANK_1_4">
    <p:bg>
      <p:bgPr>
        <a:solidFill>
          <a:srgbClr val="F4F4F4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Google Shape;12;p2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- Title and Subtitle">
  <p:cSld name="BLANK_1_4_2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343125" y="674052"/>
            <a:ext cx="8458200" cy="19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Roboto"/>
              <a:buNone/>
              <a:defRPr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pic>
        <p:nvPicPr>
          <p:cNvPr id="15" name="Google Shape;1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Google Shape;17;p3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43125" y="278775"/>
            <a:ext cx="8457600" cy="267300"/>
          </a:xfrm>
          <a:prstGeom prst="rect">
            <a:avLst/>
          </a:prstGeom>
        </p:spPr>
        <p:txBody>
          <a:bodyPr spcFirstLastPara="1" wrap="square" lIns="0" tIns="0" rIns="45725" bIns="457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 Condensed SemiBold"/>
              <a:buNone/>
              <a:defRPr sz="24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- Title and Subtitle">
  <p:cSld name="BLANK_1_4_2_1_2">
    <p:bg>
      <p:bgPr>
        <a:solidFill>
          <a:schemeClr val="dk2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subTitle" idx="1"/>
          </p:nvPr>
        </p:nvSpPr>
        <p:spPr>
          <a:xfrm>
            <a:off x="343125" y="597852"/>
            <a:ext cx="8458200" cy="19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Roboto"/>
              <a:buNone/>
              <a:defRPr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pic>
        <p:nvPicPr>
          <p:cNvPr id="21" name="Google Shape;2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" name="Google Shape;23;p4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43125" y="278775"/>
            <a:ext cx="8457600" cy="267300"/>
          </a:xfrm>
          <a:prstGeom prst="rect">
            <a:avLst/>
          </a:prstGeom>
        </p:spPr>
        <p:txBody>
          <a:bodyPr spcFirstLastPara="1" wrap="square" lIns="0" tIns="0" rIns="45725" bIns="457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 Condensed SemiBold"/>
              <a:buNone/>
              <a:defRPr sz="24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- Title">
  <p:cSld name="BLANK_1_4_2_1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" name="Google Shape;28;p5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43125" y="257625"/>
            <a:ext cx="8457600" cy="319200"/>
          </a:xfrm>
          <a:prstGeom prst="rect">
            <a:avLst/>
          </a:prstGeom>
        </p:spPr>
        <p:txBody>
          <a:bodyPr spcFirstLastPara="1" wrap="square" lIns="0" tIns="0" rIns="45725" bIns="457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 Condensed SemiBold"/>
              <a:buNone/>
              <a:defRPr sz="24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- Title and Subtitle">
  <p:cSld name="BLANK_1_4_2_1_1_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" name="Google Shape;33;p6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42900" y="1126725"/>
            <a:ext cx="3583200" cy="740400"/>
          </a:xfrm>
          <a:prstGeom prst="rect">
            <a:avLst/>
          </a:prstGeom>
        </p:spPr>
        <p:txBody>
          <a:bodyPr spcFirstLastPara="1" wrap="square" lIns="0" tIns="0" rIns="45725" bIns="457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Roboto Condensed SemiBold"/>
              <a:buNone/>
              <a:defRPr sz="30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ubTitle" idx="1"/>
          </p:nvPr>
        </p:nvSpPr>
        <p:spPr>
          <a:xfrm>
            <a:off x="342900" y="2072088"/>
            <a:ext cx="8458200" cy="128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None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- title+sub+body">
  <p:cSld name="BLANK_1_4_1">
    <p:bg>
      <p:bgPr>
        <a:solidFill>
          <a:srgbClr val="FFFFFF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7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" name="Google Shape;39;p7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342900" y="278775"/>
            <a:ext cx="3583200" cy="778200"/>
          </a:xfrm>
          <a:prstGeom prst="rect">
            <a:avLst/>
          </a:prstGeom>
        </p:spPr>
        <p:txBody>
          <a:bodyPr spcFirstLastPara="1" wrap="square" lIns="0" tIns="0" rIns="45725" bIns="457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Roboto Condensed SemiBold"/>
              <a:buNone/>
              <a:defRPr sz="30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ubTitle" idx="1"/>
          </p:nvPr>
        </p:nvSpPr>
        <p:spPr>
          <a:xfrm>
            <a:off x="342900" y="1256600"/>
            <a:ext cx="8458200" cy="19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Roboto Condensed SemiBold"/>
              <a:buNone/>
              <a:defRPr sz="11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ubTitle" idx="2"/>
          </p:nvPr>
        </p:nvSpPr>
        <p:spPr>
          <a:xfrm>
            <a:off x="342900" y="1496150"/>
            <a:ext cx="8458200" cy="65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➔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Char char="◆"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Char char="●"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Char char="○"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Char char="◆"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Char char="●"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Char char="○"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Char char="◆"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Char char="●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- Title, body and Link">
  <p:cSld name="BLANK_1_4_1_1_3">
    <p:bg>
      <p:bgPr>
        <a:solidFill>
          <a:srgbClr val="FFFF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8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" name="Google Shape;46;p8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342900" y="1126725"/>
            <a:ext cx="3583200" cy="730800"/>
          </a:xfrm>
          <a:prstGeom prst="rect">
            <a:avLst/>
          </a:prstGeom>
        </p:spPr>
        <p:txBody>
          <a:bodyPr spcFirstLastPara="1" wrap="square" lIns="0" tIns="0" rIns="45725" bIns="457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Roboto Condensed SemiBold"/>
              <a:buNone/>
              <a:defRPr sz="30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ubTitle" idx="1"/>
          </p:nvPr>
        </p:nvSpPr>
        <p:spPr>
          <a:xfrm>
            <a:off x="342900" y="2072088"/>
            <a:ext cx="8458200" cy="128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None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ubTitle" idx="2"/>
          </p:nvPr>
        </p:nvSpPr>
        <p:spPr>
          <a:xfrm>
            <a:off x="342900" y="3489725"/>
            <a:ext cx="8458200" cy="128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 Medium"/>
              <a:buNone/>
              <a:defRPr sz="900" u="sng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- Title, Subtitle and Body">
  <p:cSld name="BLANK_1_4_1_1_2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9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" name="Google Shape;53;p9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343125" y="278775"/>
            <a:ext cx="3583200" cy="731100"/>
          </a:xfrm>
          <a:prstGeom prst="rect">
            <a:avLst/>
          </a:prstGeom>
        </p:spPr>
        <p:txBody>
          <a:bodyPr spcFirstLastPara="1" wrap="square" lIns="0" tIns="0" rIns="45725" bIns="457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Roboto Condensed SemiBold"/>
              <a:buNone/>
              <a:defRPr sz="30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343125" y="1056975"/>
            <a:ext cx="8458200" cy="19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Roboto"/>
              <a:buNone/>
              <a:defRPr sz="12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subTitle" idx="2"/>
          </p:nvPr>
        </p:nvSpPr>
        <p:spPr>
          <a:xfrm>
            <a:off x="343125" y="1382225"/>
            <a:ext cx="8458200" cy="128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None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- Title and Subtitle">
  <p:cSld name="BLANK_1_4_1_1_1"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0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" name="Google Shape;60;p10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343125" y="1823696"/>
            <a:ext cx="8458200" cy="6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Font typeface="Roboto Condensed SemiBold"/>
              <a:buNone/>
              <a:defRPr sz="36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subTitle" idx="1"/>
          </p:nvPr>
        </p:nvSpPr>
        <p:spPr>
          <a:xfrm>
            <a:off x="343125" y="1677551"/>
            <a:ext cx="8458200" cy="17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"/>
              <a:buNone/>
              <a:defRPr sz="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subTitle" idx="2"/>
          </p:nvPr>
        </p:nvSpPr>
        <p:spPr>
          <a:xfrm>
            <a:off x="343125" y="2578713"/>
            <a:ext cx="8458200" cy="186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Roboto"/>
              <a:buNone/>
              <a:defRPr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 ">
  <p:cSld name="BLANK_1_3">
    <p:bg>
      <p:bgPr>
        <a:solidFill>
          <a:schemeClr val="dk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1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" name="Google Shape;67;p11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- Title and Subtitle">
  <p:cSld name="BLANK_1_3_2">
    <p:bg>
      <p:bgPr>
        <a:solidFill>
          <a:schemeClr val="dk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2"/>
          <p:cNvSpPr txBox="1">
            <a:spLocks noGrp="1"/>
          </p:cNvSpPr>
          <p:nvPr>
            <p:ph type="title"/>
          </p:nvPr>
        </p:nvSpPr>
        <p:spPr>
          <a:xfrm>
            <a:off x="336863" y="1475213"/>
            <a:ext cx="8828100" cy="620700"/>
          </a:xfrm>
          <a:prstGeom prst="rect">
            <a:avLst/>
          </a:prstGeom>
        </p:spPr>
        <p:txBody>
          <a:bodyPr spcFirstLastPara="1" wrap="square" lIns="0" tIns="137150" rIns="45725" bIns="457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Condensed SemiBold"/>
              <a:buNone/>
              <a:defRPr sz="2400">
                <a:solidFill>
                  <a:schemeClr val="dk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ubTitle" idx="1"/>
          </p:nvPr>
        </p:nvSpPr>
        <p:spPr>
          <a:xfrm>
            <a:off x="343125" y="2095763"/>
            <a:ext cx="8821800" cy="186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A8A8A8"/>
              </a:buClr>
              <a:buSzPts val="900"/>
              <a:buFont typeface="Roboto"/>
              <a:buNone/>
              <a:defRPr sz="9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12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- Title">
  <p:cSld name="BLANK_1_3_2_1">
    <p:bg>
      <p:bgPr>
        <a:solidFill>
          <a:schemeClr val="dk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>
            <a:off x="336863" y="1974700"/>
            <a:ext cx="8828100" cy="620700"/>
          </a:xfrm>
          <a:prstGeom prst="rect">
            <a:avLst/>
          </a:prstGeom>
        </p:spPr>
        <p:txBody>
          <a:bodyPr spcFirstLastPara="1" wrap="square" lIns="0" tIns="137150" rIns="45725" bIns="457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Condensed SemiBold"/>
              <a:buNone/>
              <a:defRPr sz="2400">
                <a:solidFill>
                  <a:schemeClr val="dk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Slide">
  <p:cSld name="BLANK_1_3_1">
    <p:bg>
      <p:bgPr>
        <a:solidFill>
          <a:schemeClr val="dk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14"/>
          <p:cNvSpPr txBox="1">
            <a:spLocks noGrp="1"/>
          </p:cNvSpPr>
          <p:nvPr>
            <p:ph type="title"/>
          </p:nvPr>
        </p:nvSpPr>
        <p:spPr>
          <a:xfrm>
            <a:off x="0" y="2090850"/>
            <a:ext cx="9165000" cy="6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Roboto Condensed SemiBold"/>
              <a:buNone/>
              <a:defRPr sz="4400">
                <a:solidFill>
                  <a:srgbClr val="FFFFFF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ubTitle" idx="1"/>
          </p:nvPr>
        </p:nvSpPr>
        <p:spPr>
          <a:xfrm>
            <a:off x="342900" y="2775312"/>
            <a:ext cx="8458200" cy="186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Roboto"/>
              <a:buNone/>
              <a:defRPr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ck Blank">
  <p:cSld name="BLANK_1_1">
    <p:bg>
      <p:bgPr>
        <a:solidFill>
          <a:schemeClr val="dk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BLANK_1_1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/>
        </p:nvSpPr>
        <p:spPr>
          <a:xfrm>
            <a:off x="6331013" y="4907363"/>
            <a:ext cx="23310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434343"/>
                </a:solidFill>
                <a:latin typeface="Muli"/>
                <a:ea typeface="Muli"/>
                <a:cs typeface="Muli"/>
                <a:sym typeface="Muli"/>
              </a:rPr>
              <a:t>The Tomorrow Companies Inc. Proprietary &amp; Confidential</a:t>
            </a:r>
            <a:endParaRPr sz="600">
              <a:solidFill>
                <a:srgbClr val="434343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434343"/>
                </a:solidFill>
                <a:latin typeface="Muli"/>
                <a:ea typeface="Muli"/>
                <a:cs typeface="Muli"/>
                <a:sym typeface="Muli"/>
              </a:rPr>
              <a:t>‹#›</a:t>
            </a:fld>
            <a:endParaRPr sz="800">
              <a:solidFill>
                <a:srgbClr val="434343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1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94" name="Google Shape;94;p16" title="Horizen-strom-8.jpg"/>
          <p:cNvPicPr preferRelativeResize="0"/>
          <p:nvPr/>
        </p:nvPicPr>
        <p:blipFill rotWithShape="1">
          <a:blip r:embed="rId3">
            <a:alphaModFix/>
          </a:blip>
          <a:srcRect l="5168" t="1961" r="1878" b="5085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 title="tomorrow logo wh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125" y="4700870"/>
            <a:ext cx="1136671" cy="26251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/>
        </p:nvSpPr>
        <p:spPr>
          <a:xfrm>
            <a:off x="6615100" y="4758250"/>
            <a:ext cx="22752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4F4F4"/>
                </a:solidFill>
                <a:latin typeface="Roboto"/>
                <a:ea typeface="Roboto"/>
                <a:cs typeface="Roboto"/>
                <a:sym typeface="Roboto"/>
              </a:rPr>
              <a:t>The World’s Leading Resilience Platform</a:t>
            </a:r>
            <a:endParaRPr sz="900">
              <a:solidFill>
                <a:srgbClr val="F4F4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Slide 1">
  <p:cSld name="BLANK_1_1_2_1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17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1" name="Google Shape;101;p17" title="Globe-Hero-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350" y="-19784"/>
            <a:ext cx="9158702" cy="5183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Slide 2">
  <p:cSld name="BLANK_1_1_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1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 title="Horizen-Gradient.jpg"/>
          <p:cNvPicPr preferRelativeResize="0"/>
          <p:nvPr/>
        </p:nvPicPr>
        <p:blipFill rotWithShape="1">
          <a:blip r:embed="rId3">
            <a:alphaModFix/>
          </a:blip>
          <a:srcRect l="7766" b="7766"/>
          <a:stretch/>
        </p:blipFill>
        <p:spPr>
          <a:xfrm rot="10800000"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slide_2">
  <p:cSld name="BLANK_1_1_1_1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9" title="bck-10.jpg"/>
          <p:cNvPicPr preferRelativeResize="0"/>
          <p:nvPr/>
        </p:nvPicPr>
        <p:blipFill rotWithShape="1">
          <a:blip r:embed="rId2">
            <a:alphaModFix/>
          </a:blip>
          <a:srcRect l="1694" t="1277" r="2069" b="1277"/>
          <a:stretch/>
        </p:blipFill>
        <p:spPr>
          <a:xfrm>
            <a:off x="-9524" y="-9525"/>
            <a:ext cx="9163049" cy="51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9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">
  <p:cSld name="BLANK_1_2">
    <p:bg>
      <p:bgPr>
        <a:solidFill>
          <a:schemeClr val="dk2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Grey">
  <p:cSld name="BLANK_1_4">
    <p:bg>
      <p:bgPr>
        <a:solidFill>
          <a:srgbClr val="F4F4F4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22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- Title and Subtitle">
  <p:cSld name="BLANK_1_4_2_1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>
            <a:spLocks noGrp="1"/>
          </p:cNvSpPr>
          <p:nvPr>
            <p:ph type="subTitle" idx="1"/>
          </p:nvPr>
        </p:nvSpPr>
        <p:spPr>
          <a:xfrm>
            <a:off x="343125" y="674052"/>
            <a:ext cx="8458200" cy="19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Roboto"/>
              <a:buNone/>
              <a:defRPr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3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23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23"/>
          <p:cNvSpPr txBox="1">
            <a:spLocks noGrp="1"/>
          </p:cNvSpPr>
          <p:nvPr>
            <p:ph type="title"/>
          </p:nvPr>
        </p:nvSpPr>
        <p:spPr>
          <a:xfrm>
            <a:off x="343125" y="278775"/>
            <a:ext cx="8457600" cy="267300"/>
          </a:xfrm>
          <a:prstGeom prst="rect">
            <a:avLst/>
          </a:prstGeom>
        </p:spPr>
        <p:txBody>
          <a:bodyPr spcFirstLastPara="1" wrap="square" lIns="0" tIns="0" rIns="45725" bIns="457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 Condensed SemiBold"/>
              <a:buNone/>
              <a:defRPr sz="24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- Title and Subtitle">
  <p:cSld name="BLANK_1_4_2_1_2">
    <p:bg>
      <p:bgPr>
        <a:solidFill>
          <a:schemeClr val="dk2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>
            <a:spLocks noGrp="1"/>
          </p:cNvSpPr>
          <p:nvPr>
            <p:ph type="subTitle" idx="1"/>
          </p:nvPr>
        </p:nvSpPr>
        <p:spPr>
          <a:xfrm>
            <a:off x="343125" y="597852"/>
            <a:ext cx="8458200" cy="19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Roboto"/>
              <a:buNone/>
              <a:defRPr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4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24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p24"/>
          <p:cNvSpPr txBox="1">
            <a:spLocks noGrp="1"/>
          </p:cNvSpPr>
          <p:nvPr>
            <p:ph type="title"/>
          </p:nvPr>
        </p:nvSpPr>
        <p:spPr>
          <a:xfrm>
            <a:off x="343125" y="278775"/>
            <a:ext cx="8457600" cy="267300"/>
          </a:xfrm>
          <a:prstGeom prst="rect">
            <a:avLst/>
          </a:prstGeom>
        </p:spPr>
        <p:txBody>
          <a:bodyPr spcFirstLastPara="1" wrap="square" lIns="0" tIns="0" rIns="45725" bIns="457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 Condensed SemiBold"/>
              <a:buNone/>
              <a:defRPr sz="24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- Title">
  <p:cSld name="BLANK_1_4_2_1_1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" name="Google Shape;140;p25"/>
          <p:cNvSpPr txBox="1">
            <a:spLocks noGrp="1"/>
          </p:cNvSpPr>
          <p:nvPr>
            <p:ph type="title"/>
          </p:nvPr>
        </p:nvSpPr>
        <p:spPr>
          <a:xfrm>
            <a:off x="343125" y="257625"/>
            <a:ext cx="8457600" cy="319200"/>
          </a:xfrm>
          <a:prstGeom prst="rect">
            <a:avLst/>
          </a:prstGeom>
        </p:spPr>
        <p:txBody>
          <a:bodyPr spcFirstLastPara="1" wrap="square" lIns="0" tIns="0" rIns="45725" bIns="457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 Condensed SemiBold"/>
              <a:buNone/>
              <a:defRPr sz="24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  <p:pic>
        <p:nvPicPr>
          <p:cNvPr id="141" name="Google Shape;141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- Title and Subtitle">
  <p:cSld name="BLANK_1_4_2_1_1_1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p26"/>
          <p:cNvSpPr txBox="1">
            <a:spLocks noGrp="1"/>
          </p:cNvSpPr>
          <p:nvPr>
            <p:ph type="title"/>
          </p:nvPr>
        </p:nvSpPr>
        <p:spPr>
          <a:xfrm>
            <a:off x="342900" y="1126725"/>
            <a:ext cx="3583200" cy="740400"/>
          </a:xfrm>
          <a:prstGeom prst="rect">
            <a:avLst/>
          </a:prstGeom>
        </p:spPr>
        <p:txBody>
          <a:bodyPr spcFirstLastPara="1" wrap="square" lIns="0" tIns="0" rIns="45725" bIns="457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Roboto Condensed SemiBold"/>
              <a:buNone/>
              <a:defRPr sz="30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  <p:sp>
        <p:nvSpPr>
          <p:cNvPr id="146" name="Google Shape;146;p26"/>
          <p:cNvSpPr txBox="1">
            <a:spLocks noGrp="1"/>
          </p:cNvSpPr>
          <p:nvPr>
            <p:ph type="subTitle" idx="1"/>
          </p:nvPr>
        </p:nvSpPr>
        <p:spPr>
          <a:xfrm>
            <a:off x="342900" y="2072088"/>
            <a:ext cx="8458200" cy="128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None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pic>
        <p:nvPicPr>
          <p:cNvPr id="147" name="Google Shape;147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- title+sub+body">
  <p:cSld name="BLANK_1_4_1">
    <p:bg>
      <p:bgPr>
        <a:solidFill>
          <a:srgbClr val="FFFFFF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27"/>
          <p:cNvSpPr txBox="1">
            <a:spLocks noGrp="1"/>
          </p:cNvSpPr>
          <p:nvPr>
            <p:ph type="title"/>
          </p:nvPr>
        </p:nvSpPr>
        <p:spPr>
          <a:xfrm>
            <a:off x="342900" y="278775"/>
            <a:ext cx="3583200" cy="778200"/>
          </a:xfrm>
          <a:prstGeom prst="rect">
            <a:avLst/>
          </a:prstGeom>
        </p:spPr>
        <p:txBody>
          <a:bodyPr spcFirstLastPara="1" wrap="square" lIns="0" tIns="0" rIns="45725" bIns="457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Roboto Condensed SemiBold"/>
              <a:buNone/>
              <a:defRPr sz="30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  <p:sp>
        <p:nvSpPr>
          <p:cNvPr id="153" name="Google Shape;153;p27"/>
          <p:cNvSpPr txBox="1">
            <a:spLocks noGrp="1"/>
          </p:cNvSpPr>
          <p:nvPr>
            <p:ph type="subTitle" idx="1"/>
          </p:nvPr>
        </p:nvSpPr>
        <p:spPr>
          <a:xfrm>
            <a:off x="342900" y="1256600"/>
            <a:ext cx="8458200" cy="19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Roboto Condensed SemiBold"/>
              <a:buNone/>
              <a:defRPr sz="11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7"/>
          <p:cNvSpPr txBox="1">
            <a:spLocks noGrp="1"/>
          </p:cNvSpPr>
          <p:nvPr>
            <p:ph type="subTitle" idx="2"/>
          </p:nvPr>
        </p:nvSpPr>
        <p:spPr>
          <a:xfrm>
            <a:off x="342900" y="1496150"/>
            <a:ext cx="8458200" cy="65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➔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Char char="◆"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Char char="●"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Char char="○"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Char char="◆"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Char char="●"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Char char="○"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Char char="◆"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Char char="●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- Title, body and Link">
  <p:cSld name="BLANK_1_4_1_1_3">
    <p:bg>
      <p:bgPr>
        <a:solidFill>
          <a:srgbClr val="FFFFFF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8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28"/>
          <p:cNvSpPr txBox="1">
            <a:spLocks noGrp="1"/>
          </p:cNvSpPr>
          <p:nvPr>
            <p:ph type="title"/>
          </p:nvPr>
        </p:nvSpPr>
        <p:spPr>
          <a:xfrm>
            <a:off x="342900" y="1126725"/>
            <a:ext cx="3583200" cy="730800"/>
          </a:xfrm>
          <a:prstGeom prst="rect">
            <a:avLst/>
          </a:prstGeom>
        </p:spPr>
        <p:txBody>
          <a:bodyPr spcFirstLastPara="1" wrap="square" lIns="0" tIns="0" rIns="45725" bIns="457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Roboto Condensed SemiBold"/>
              <a:buNone/>
              <a:defRPr sz="30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  <p:sp>
        <p:nvSpPr>
          <p:cNvPr id="160" name="Google Shape;160;p28"/>
          <p:cNvSpPr txBox="1">
            <a:spLocks noGrp="1"/>
          </p:cNvSpPr>
          <p:nvPr>
            <p:ph type="subTitle" idx="1"/>
          </p:nvPr>
        </p:nvSpPr>
        <p:spPr>
          <a:xfrm>
            <a:off x="342900" y="2072088"/>
            <a:ext cx="8458200" cy="128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None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8"/>
          <p:cNvSpPr txBox="1">
            <a:spLocks noGrp="1"/>
          </p:cNvSpPr>
          <p:nvPr>
            <p:ph type="subTitle" idx="2"/>
          </p:nvPr>
        </p:nvSpPr>
        <p:spPr>
          <a:xfrm>
            <a:off x="342900" y="3489725"/>
            <a:ext cx="8458200" cy="128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 Medium"/>
              <a:buNone/>
              <a:defRPr sz="900" u="sng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- Title, Subtitle and Body">
  <p:cSld name="BLANK_1_4_1_1_2">
    <p:bg>
      <p:bgPr>
        <a:solidFill>
          <a:srgbClr val="FFFFFF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9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29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29"/>
          <p:cNvSpPr txBox="1">
            <a:spLocks noGrp="1"/>
          </p:cNvSpPr>
          <p:nvPr>
            <p:ph type="title"/>
          </p:nvPr>
        </p:nvSpPr>
        <p:spPr>
          <a:xfrm>
            <a:off x="343125" y="278775"/>
            <a:ext cx="3583200" cy="731100"/>
          </a:xfrm>
          <a:prstGeom prst="rect">
            <a:avLst/>
          </a:prstGeom>
        </p:spPr>
        <p:txBody>
          <a:bodyPr spcFirstLastPara="1" wrap="square" lIns="0" tIns="0" rIns="45725" bIns="457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000"/>
              <a:buFont typeface="Roboto Condensed SemiBold"/>
              <a:buNone/>
              <a:defRPr sz="30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Font typeface="Roboto Condensed SemiBold"/>
              <a:buNone/>
              <a:defRPr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9pPr>
          </a:lstStyle>
          <a:p>
            <a:endParaRPr/>
          </a:p>
        </p:txBody>
      </p:sp>
      <p:sp>
        <p:nvSpPr>
          <p:cNvPr id="167" name="Google Shape;167;p29"/>
          <p:cNvSpPr txBox="1">
            <a:spLocks noGrp="1"/>
          </p:cNvSpPr>
          <p:nvPr>
            <p:ph type="subTitle" idx="1"/>
          </p:nvPr>
        </p:nvSpPr>
        <p:spPr>
          <a:xfrm>
            <a:off x="343125" y="1056975"/>
            <a:ext cx="8458200" cy="19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Roboto"/>
              <a:buNone/>
              <a:defRPr sz="12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9"/>
          <p:cNvSpPr txBox="1">
            <a:spLocks noGrp="1"/>
          </p:cNvSpPr>
          <p:nvPr>
            <p:ph type="subTitle" idx="2"/>
          </p:nvPr>
        </p:nvSpPr>
        <p:spPr>
          <a:xfrm>
            <a:off x="343125" y="1382225"/>
            <a:ext cx="8458200" cy="128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None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- Title and Subtitle">
  <p:cSld name="BLANK_1_4_1_1_1">
    <p:bg>
      <p:bgPr>
        <a:solidFill>
          <a:srgbClr val="FFFFFF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0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30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30"/>
          <p:cNvSpPr txBox="1">
            <a:spLocks noGrp="1"/>
          </p:cNvSpPr>
          <p:nvPr>
            <p:ph type="title"/>
          </p:nvPr>
        </p:nvSpPr>
        <p:spPr>
          <a:xfrm>
            <a:off x="343125" y="1823696"/>
            <a:ext cx="8458200" cy="6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3600"/>
              <a:buFont typeface="Roboto Condensed SemiBold"/>
              <a:buNone/>
              <a:defRPr sz="3600">
                <a:solidFill>
                  <a:srgbClr val="22222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0"/>
          <p:cNvSpPr txBox="1">
            <a:spLocks noGrp="1"/>
          </p:cNvSpPr>
          <p:nvPr>
            <p:ph type="subTitle" idx="1"/>
          </p:nvPr>
        </p:nvSpPr>
        <p:spPr>
          <a:xfrm>
            <a:off x="343125" y="1677551"/>
            <a:ext cx="8458200" cy="17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"/>
              <a:buNone/>
              <a:defRPr sz="8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30"/>
          <p:cNvSpPr txBox="1">
            <a:spLocks noGrp="1"/>
          </p:cNvSpPr>
          <p:nvPr>
            <p:ph type="subTitle" idx="2"/>
          </p:nvPr>
        </p:nvSpPr>
        <p:spPr>
          <a:xfrm>
            <a:off x="343125" y="2578713"/>
            <a:ext cx="8458200" cy="186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Roboto"/>
              <a:buNone/>
              <a:defRPr sz="12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 ">
  <p:cSld name="BLANK_1_3">
    <p:bg>
      <p:bgPr>
        <a:solidFill>
          <a:schemeClr val="dk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31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9" name="Google Shape;179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  1">
  <p:cSld name="BLANK_1_3_3">
    <p:bg>
      <p:bgPr>
        <a:solidFill>
          <a:schemeClr val="dk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2" title="At-Glance.png"/>
          <p:cNvPicPr preferRelativeResize="0"/>
          <p:nvPr/>
        </p:nvPicPr>
        <p:blipFill rotWithShape="1">
          <a:blip r:embed="rId2">
            <a:alphaModFix/>
          </a:blip>
          <a:srcRect l="2695" t="705" r="2076" b="4066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2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32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- Title and Subtitle">
  <p:cSld name="BLANK_1_3_2">
    <p:bg>
      <p:bgPr>
        <a:solidFill>
          <a:schemeClr val="dk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>
            <a:spLocks noGrp="1"/>
          </p:cNvSpPr>
          <p:nvPr>
            <p:ph type="title"/>
          </p:nvPr>
        </p:nvSpPr>
        <p:spPr>
          <a:xfrm>
            <a:off x="336863" y="1475213"/>
            <a:ext cx="8828100" cy="620700"/>
          </a:xfrm>
          <a:prstGeom prst="rect">
            <a:avLst/>
          </a:prstGeom>
        </p:spPr>
        <p:txBody>
          <a:bodyPr spcFirstLastPara="1" wrap="square" lIns="0" tIns="137150" rIns="45725" bIns="457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Condensed SemiBold"/>
              <a:buNone/>
              <a:defRPr sz="2400">
                <a:solidFill>
                  <a:schemeClr val="dk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3"/>
          <p:cNvSpPr txBox="1">
            <a:spLocks noGrp="1"/>
          </p:cNvSpPr>
          <p:nvPr>
            <p:ph type="subTitle" idx="1"/>
          </p:nvPr>
        </p:nvSpPr>
        <p:spPr>
          <a:xfrm>
            <a:off x="343125" y="2095763"/>
            <a:ext cx="8821800" cy="186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A8A8A8"/>
              </a:buClr>
              <a:buSzPts val="900"/>
              <a:buFont typeface="Roboto"/>
              <a:buNone/>
              <a:defRPr sz="9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3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33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0" name="Google Shape;190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- Title">
  <p:cSld name="BLANK_1_3_2_1">
    <p:bg>
      <p:bgPr>
        <a:solidFill>
          <a:schemeClr val="dk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"/>
          <p:cNvSpPr txBox="1">
            <a:spLocks noGrp="1"/>
          </p:cNvSpPr>
          <p:nvPr>
            <p:ph type="title"/>
          </p:nvPr>
        </p:nvSpPr>
        <p:spPr>
          <a:xfrm>
            <a:off x="336863" y="1974700"/>
            <a:ext cx="8828100" cy="620700"/>
          </a:xfrm>
          <a:prstGeom prst="rect">
            <a:avLst/>
          </a:prstGeom>
        </p:spPr>
        <p:txBody>
          <a:bodyPr spcFirstLastPara="1" wrap="square" lIns="0" tIns="137150" rIns="45725" bIns="457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Condensed SemiBold"/>
              <a:buNone/>
              <a:defRPr sz="2400">
                <a:solidFill>
                  <a:schemeClr val="dk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4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34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5" name="Google Shape;195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- Title 1">
  <p:cSld name="BLANK_1_3_2_1_1">
    <p:bg>
      <p:bgPr>
        <a:solidFill>
          <a:srgbClr val="000000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5"/>
          <p:cNvSpPr txBox="1">
            <a:spLocks noGrp="1"/>
          </p:cNvSpPr>
          <p:nvPr>
            <p:ph type="title"/>
          </p:nvPr>
        </p:nvSpPr>
        <p:spPr>
          <a:xfrm>
            <a:off x="336863" y="222100"/>
            <a:ext cx="8828100" cy="620700"/>
          </a:xfrm>
          <a:prstGeom prst="rect">
            <a:avLst/>
          </a:prstGeom>
        </p:spPr>
        <p:txBody>
          <a:bodyPr spcFirstLastPara="1" wrap="square" lIns="0" tIns="137150" rIns="45725" bIns="457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Condensed SemiBold"/>
              <a:buNone/>
              <a:defRPr sz="2400">
                <a:solidFill>
                  <a:schemeClr val="dk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5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35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- Title 1">
  <p:cSld name="BLANK_1_3_2_1_1_1">
    <p:bg>
      <p:bgPr>
        <a:solidFill>
          <a:schemeClr val="dk2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6"/>
          <p:cNvSpPr txBox="1">
            <a:spLocks noGrp="1"/>
          </p:cNvSpPr>
          <p:nvPr>
            <p:ph type="title"/>
          </p:nvPr>
        </p:nvSpPr>
        <p:spPr>
          <a:xfrm>
            <a:off x="336863" y="222100"/>
            <a:ext cx="8828100" cy="620700"/>
          </a:xfrm>
          <a:prstGeom prst="rect">
            <a:avLst/>
          </a:prstGeom>
        </p:spPr>
        <p:txBody>
          <a:bodyPr spcFirstLastPara="1" wrap="square" lIns="0" tIns="137150" rIns="45725" bIns="457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boto Condensed SemiBold"/>
              <a:buNone/>
              <a:defRPr sz="2400">
                <a:solidFill>
                  <a:schemeClr val="lt1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3" name="Google Shape;203;p36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36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5" name="Google Shape;205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Slide">
  <p:cSld name="BLANK_1_3_1">
    <p:bg>
      <p:bgPr>
        <a:solidFill>
          <a:srgbClr val="000000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7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37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37"/>
          <p:cNvSpPr txBox="1">
            <a:spLocks noGrp="1"/>
          </p:cNvSpPr>
          <p:nvPr>
            <p:ph type="title"/>
          </p:nvPr>
        </p:nvSpPr>
        <p:spPr>
          <a:xfrm>
            <a:off x="0" y="2090850"/>
            <a:ext cx="9165000" cy="6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Roboto Condensed SemiBold"/>
              <a:buNone/>
              <a:defRPr sz="4400">
                <a:solidFill>
                  <a:srgbClr val="FFFFFF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7"/>
          <p:cNvSpPr txBox="1">
            <a:spLocks noGrp="1"/>
          </p:cNvSpPr>
          <p:nvPr>
            <p:ph type="subTitle" idx="1"/>
          </p:nvPr>
        </p:nvSpPr>
        <p:spPr>
          <a:xfrm>
            <a:off x="342900" y="2775312"/>
            <a:ext cx="8458200" cy="186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Roboto"/>
              <a:buNone/>
              <a:defRPr sz="12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500"/>
              </a:spcBef>
              <a:spcAft>
                <a:spcPts val="500"/>
              </a:spcAft>
              <a:buSzPts val="900"/>
              <a:buNone/>
              <a:defRPr/>
            </a:lvl9pPr>
          </a:lstStyle>
          <a:p>
            <a:endParaRPr/>
          </a:p>
        </p:txBody>
      </p:sp>
      <p:pic>
        <p:nvPicPr>
          <p:cNvPr id="211" name="Google Shape;211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ck Blank">
  <p:cSld name="BLANK_1_1">
    <p:bg>
      <p:bgPr>
        <a:solidFill>
          <a:schemeClr val="dk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8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" name="Google Shape;214;p38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5" name="Google Shape;215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BLANK_1_1_2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9"/>
          <p:cNvSpPr txBox="1"/>
          <p:nvPr/>
        </p:nvSpPr>
        <p:spPr>
          <a:xfrm>
            <a:off x="6331013" y="4907363"/>
            <a:ext cx="23310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434343"/>
                </a:solidFill>
                <a:latin typeface="Muli"/>
                <a:ea typeface="Muli"/>
                <a:cs typeface="Muli"/>
                <a:sym typeface="Muli"/>
              </a:rPr>
              <a:t>The Tomorrow Companies Inc. Proprietary &amp; Confidential</a:t>
            </a:r>
            <a:endParaRPr sz="600">
              <a:solidFill>
                <a:srgbClr val="434343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18" name="Google Shape;218;p39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434343"/>
                </a:solidFill>
                <a:latin typeface="Muli"/>
                <a:ea typeface="Muli"/>
                <a:cs typeface="Muli"/>
                <a:sym typeface="Muli"/>
              </a:rPr>
              <a:t>‹#›</a:t>
            </a:fld>
            <a:endParaRPr sz="800">
              <a:solidFill>
                <a:srgbClr val="434343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19" name="Google Shape;219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1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21" name="Google Shape;221;p39" title="Horizen-strom-8.jpg"/>
          <p:cNvPicPr preferRelativeResize="0"/>
          <p:nvPr/>
        </p:nvPicPr>
        <p:blipFill rotWithShape="1">
          <a:blip r:embed="rId3">
            <a:alphaModFix/>
          </a:blip>
          <a:srcRect l="5168" t="1961" r="1878" b="5085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9" title="tomorrow logo wh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125" y="4700870"/>
            <a:ext cx="1136671" cy="26251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9"/>
          <p:cNvSpPr txBox="1"/>
          <p:nvPr/>
        </p:nvSpPr>
        <p:spPr>
          <a:xfrm>
            <a:off x="6615100" y="4758250"/>
            <a:ext cx="22752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4F4F4"/>
                </a:solidFill>
                <a:latin typeface="Roboto"/>
                <a:ea typeface="Roboto"/>
                <a:cs typeface="Roboto"/>
                <a:sym typeface="Roboto"/>
              </a:rPr>
              <a:t>The World’s Leading Resilience Platform</a:t>
            </a:r>
            <a:endParaRPr sz="900">
              <a:solidFill>
                <a:srgbClr val="F4F4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Slide 1">
  <p:cSld name="BLANK_1_1_2_1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40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40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8" name="Google Shape;228;p40" title="Globe-Hero-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350" y="-19784"/>
            <a:ext cx="9158702" cy="5183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Slide 2">
  <p:cSld name="BLANK_1_1_1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1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41" title="Horizen-Gradient.jpg"/>
          <p:cNvPicPr preferRelativeResize="0"/>
          <p:nvPr/>
        </p:nvPicPr>
        <p:blipFill rotWithShape="1">
          <a:blip r:embed="rId3">
            <a:alphaModFix/>
          </a:blip>
          <a:srcRect l="7766" b="7766"/>
          <a:stretch/>
        </p:blipFill>
        <p:spPr>
          <a:xfrm rot="10800000"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1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41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slide_2">
  <p:cSld name="BLANK_1_1_1_1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42" title="bck-10.jpg"/>
          <p:cNvPicPr preferRelativeResize="0"/>
          <p:nvPr/>
        </p:nvPicPr>
        <p:blipFill rotWithShape="1">
          <a:blip r:embed="rId2">
            <a:alphaModFix/>
          </a:blip>
          <a:srcRect l="1694" t="1277" r="2069" b="1277"/>
          <a:stretch/>
        </p:blipFill>
        <p:spPr>
          <a:xfrm>
            <a:off x="-9524" y="-9525"/>
            <a:ext cx="9163049" cy="51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062" y="4819893"/>
            <a:ext cx="801621" cy="267207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2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" name="Google Shape;239;p42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">
  <p:cSld name="BLANK_1_2">
    <p:bg>
      <p:bgPr>
        <a:solidFill>
          <a:schemeClr val="dk2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025" y="4819882"/>
            <a:ext cx="801675" cy="267219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3"/>
          <p:cNvSpPr txBox="1"/>
          <p:nvPr/>
        </p:nvSpPr>
        <p:spPr>
          <a:xfrm>
            <a:off x="6349950" y="4907363"/>
            <a:ext cx="2202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The Tomorrow Companies Inc. Proprietary &amp; Confidential</a:t>
            </a:r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3" name="Google Shape;243;p43"/>
          <p:cNvSpPr txBox="1"/>
          <p:nvPr/>
        </p:nvSpPr>
        <p:spPr>
          <a:xfrm>
            <a:off x="8538150" y="4893525"/>
            <a:ext cx="2631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0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6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6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3125" y="343125"/>
            <a:ext cx="8457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 SemiBold"/>
              <a:buNone/>
              <a:defRPr sz="2400">
                <a:solidFill>
                  <a:schemeClr val="dk1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3125" y="915750"/>
            <a:ext cx="8457600" cy="17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  <a:defRPr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○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■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●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○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■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●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○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8575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rgbClr val="666666"/>
              </a:buClr>
              <a:buSzPts val="900"/>
              <a:buFont typeface="Roboto"/>
              <a:buChar char="■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9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">
          <p15:clr>
            <a:srgbClr val="EA4335"/>
          </p15:clr>
        </p15:guide>
        <p15:guide id="2" pos="216">
          <p15:clr>
            <a:srgbClr val="EA4335"/>
          </p15:clr>
        </p15:guide>
        <p15:guide id="3" pos="5544">
          <p15:clr>
            <a:srgbClr val="EA4335"/>
          </p15:clr>
        </p15:guide>
        <p15:guide id="4" orient="horz" pos="2970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343125" y="343125"/>
            <a:ext cx="8457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Condensed SemiBold"/>
              <a:buNone/>
              <a:defRPr sz="2400">
                <a:solidFill>
                  <a:schemeClr val="dk1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uli"/>
              <a:buNone/>
              <a:defRPr sz="2300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343125" y="915750"/>
            <a:ext cx="8457600" cy="17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Char char="●"/>
              <a:defRPr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○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■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●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○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■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●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Roboto"/>
              <a:buChar char="○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8575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rgbClr val="666666"/>
              </a:buClr>
              <a:buSzPts val="900"/>
              <a:buFont typeface="Roboto"/>
              <a:buChar char="■"/>
              <a:defRPr sz="9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9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">
          <p15:clr>
            <a:srgbClr val="EA4335"/>
          </p15:clr>
        </p15:guide>
        <p15:guide id="2" pos="216">
          <p15:clr>
            <a:srgbClr val="EA4335"/>
          </p15:clr>
        </p15:guide>
        <p15:guide id="3" pos="5544">
          <p15:clr>
            <a:srgbClr val="EA4335"/>
          </p15:clr>
        </p15:guide>
        <p15:guide id="4" orient="horz" pos="297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2541/essoar.175250254.43121152/v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doi.org/10.1175/JHM-D-25-0007.1" TargetMode="External"/><Relationship Id="rId4" Type="http://schemas.openxmlformats.org/officeDocument/2006/relationships/hyperlink" Target="https://doi.org/10.1002/qj.70106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44" title="At-Glance.png"/>
          <p:cNvPicPr preferRelativeResize="0"/>
          <p:nvPr/>
        </p:nvPicPr>
        <p:blipFill rotWithShape="1">
          <a:blip r:embed="rId3">
            <a:alphaModFix/>
          </a:blip>
          <a:srcRect l="2695" t="705" r="2076" b="4066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44"/>
          <p:cNvSpPr txBox="1"/>
          <p:nvPr/>
        </p:nvSpPr>
        <p:spPr>
          <a:xfrm>
            <a:off x="0" y="257625"/>
            <a:ext cx="9144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rPr>
              <a:t>TOMORROW.IO AT A GLANCE</a:t>
            </a:r>
            <a:endParaRPr sz="3000">
              <a:solidFill>
                <a:schemeClr val="dk2"/>
              </a:solidFill>
              <a:latin typeface="Roboto Condensed SemiBold"/>
              <a:ea typeface="Roboto Condensed SemiBold"/>
              <a:cs typeface="Roboto Condensed SemiBold"/>
              <a:sym typeface="Roboto Condensed SemiBold"/>
            </a:endParaRPr>
          </a:p>
        </p:txBody>
      </p:sp>
      <p:sp>
        <p:nvSpPr>
          <p:cNvPr id="250" name="Google Shape;250;p44"/>
          <p:cNvSpPr txBox="1"/>
          <p:nvPr/>
        </p:nvSpPr>
        <p:spPr>
          <a:xfrm>
            <a:off x="-1150" y="691291"/>
            <a:ext cx="9144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R. Honeyager, S. J. Munchak; GSICS 2026 Annual Meeting</a:t>
            </a:r>
            <a:endParaRPr sz="1200" dirty="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1" name="Google Shape;251;p44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2493162" y="4463437"/>
            <a:ext cx="234601" cy="22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4"/>
          <p:cNvPicPr preferRelativeResize="0"/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3084025" y="4437975"/>
            <a:ext cx="286760" cy="27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4"/>
          <p:cNvPicPr preferRelativeResize="0"/>
          <p:nvPr/>
        </p:nvPicPr>
        <p:blipFill>
          <a:blip r:embed="rId6">
            <a:alphaModFix amt="30000"/>
          </a:blip>
          <a:stretch>
            <a:fillRect/>
          </a:stretch>
        </p:blipFill>
        <p:spPr>
          <a:xfrm>
            <a:off x="5716990" y="4403632"/>
            <a:ext cx="310001" cy="299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44"/>
          <p:cNvPicPr preferRelativeResize="0"/>
          <p:nvPr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7562765" y="4431187"/>
            <a:ext cx="548026" cy="279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44"/>
          <p:cNvPicPr preferRelativeResize="0"/>
          <p:nvPr/>
        </p:nvPicPr>
        <p:blipFill>
          <a:blip r:embed="rId8">
            <a:alphaModFix amt="30000"/>
          </a:blip>
          <a:stretch>
            <a:fillRect/>
          </a:stretch>
        </p:blipFill>
        <p:spPr>
          <a:xfrm>
            <a:off x="6947500" y="4451601"/>
            <a:ext cx="263438" cy="24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44"/>
          <p:cNvPicPr preferRelativeResize="0"/>
          <p:nvPr/>
        </p:nvPicPr>
        <p:blipFill>
          <a:blip r:embed="rId9">
            <a:alphaModFix amt="30000"/>
          </a:blip>
          <a:stretch>
            <a:fillRect/>
          </a:stretch>
        </p:blipFill>
        <p:spPr>
          <a:xfrm>
            <a:off x="5101737" y="4432149"/>
            <a:ext cx="286764" cy="263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44"/>
          <p:cNvPicPr preferRelativeResize="0"/>
          <p:nvPr/>
        </p:nvPicPr>
        <p:blipFill>
          <a:blip r:embed="rId10">
            <a:alphaModFix amt="30000"/>
          </a:blip>
          <a:stretch>
            <a:fillRect/>
          </a:stretch>
        </p:blipFill>
        <p:spPr>
          <a:xfrm>
            <a:off x="1697700" y="4479481"/>
            <a:ext cx="513749" cy="196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44"/>
          <p:cNvPicPr preferRelativeResize="0"/>
          <p:nvPr/>
        </p:nvPicPr>
        <p:blipFill>
          <a:blip r:embed="rId11">
            <a:alphaModFix amt="30000"/>
          </a:blip>
          <a:stretch>
            <a:fillRect/>
          </a:stretch>
        </p:blipFill>
        <p:spPr>
          <a:xfrm>
            <a:off x="4363825" y="4487789"/>
            <a:ext cx="374063" cy="155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44"/>
          <p:cNvPicPr preferRelativeResize="0"/>
          <p:nvPr/>
        </p:nvPicPr>
        <p:blipFill>
          <a:blip r:embed="rId12">
            <a:alphaModFix amt="30000"/>
          </a:blip>
          <a:stretch>
            <a:fillRect/>
          </a:stretch>
        </p:blipFill>
        <p:spPr>
          <a:xfrm>
            <a:off x="6332250" y="4444774"/>
            <a:ext cx="263433" cy="263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4" title="Nasa white.png"/>
          <p:cNvPicPr preferRelativeResize="0"/>
          <p:nvPr/>
        </p:nvPicPr>
        <p:blipFill>
          <a:blip r:embed="rId13">
            <a:alphaModFix amt="30000"/>
          </a:blip>
          <a:stretch>
            <a:fillRect/>
          </a:stretch>
        </p:blipFill>
        <p:spPr>
          <a:xfrm>
            <a:off x="3723925" y="4473792"/>
            <a:ext cx="263438" cy="21805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4"/>
          <p:cNvSpPr/>
          <p:nvPr/>
        </p:nvSpPr>
        <p:spPr>
          <a:xfrm>
            <a:off x="3341837" y="1169483"/>
            <a:ext cx="2454000" cy="1481400"/>
          </a:xfrm>
          <a:prstGeom prst="roundRect">
            <a:avLst>
              <a:gd name="adj" fmla="val 2356"/>
            </a:avLst>
          </a:prstGeom>
          <a:solidFill>
            <a:srgbClr val="191919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rPr>
              <a:t>150+</a:t>
            </a:r>
            <a:br>
              <a:rPr lang="en" sz="1300">
                <a:solidFill>
                  <a:srgbClr val="F4F4F4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lang="en" sz="8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Employees</a:t>
            </a:r>
            <a:br>
              <a:rPr lang="en" sz="8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8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Worldwide</a:t>
            </a:r>
            <a:endParaRPr sz="8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2" name="Google Shape;262;p44"/>
          <p:cNvSpPr/>
          <p:nvPr/>
        </p:nvSpPr>
        <p:spPr>
          <a:xfrm>
            <a:off x="849549" y="1169475"/>
            <a:ext cx="2454000" cy="1481400"/>
          </a:xfrm>
          <a:prstGeom prst="roundRect">
            <a:avLst>
              <a:gd name="adj" fmla="val 2404"/>
            </a:avLst>
          </a:prstGeom>
          <a:solidFill>
            <a:srgbClr val="191919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rPr>
              <a:t>2016</a:t>
            </a:r>
            <a:r>
              <a:rPr lang="en" sz="1800">
                <a:solidFill>
                  <a:srgbClr val="0072F5"/>
                </a:solidFill>
                <a:latin typeface="Muli"/>
                <a:ea typeface="Muli"/>
                <a:cs typeface="Muli"/>
                <a:sym typeface="Muli"/>
              </a:rPr>
              <a:t> </a:t>
            </a:r>
            <a:br>
              <a:rPr lang="en" sz="1300">
                <a:solidFill>
                  <a:srgbClr val="F4F4F4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lang="en" sz="8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Founded </a:t>
            </a:r>
            <a:br>
              <a:rPr lang="en" sz="8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8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in Boston</a:t>
            </a:r>
            <a:endParaRPr sz="8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3" name="Google Shape;263;p44"/>
          <p:cNvSpPr/>
          <p:nvPr/>
        </p:nvSpPr>
        <p:spPr>
          <a:xfrm>
            <a:off x="849538" y="2686206"/>
            <a:ext cx="2454000" cy="1457400"/>
          </a:xfrm>
          <a:prstGeom prst="roundRect">
            <a:avLst>
              <a:gd name="adj" fmla="val 2858"/>
            </a:avLst>
          </a:prstGeom>
          <a:solidFill>
            <a:srgbClr val="191919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rPr>
              <a:t>11</a:t>
            </a:r>
            <a:br>
              <a:rPr lang="en" sz="1800">
                <a:solidFill>
                  <a:srgbClr val="F4F4F4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lang="en" sz="8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Microwave Sounders Launched</a:t>
            </a:r>
            <a:endParaRPr sz="8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4" name="Google Shape;264;p44"/>
          <p:cNvSpPr/>
          <p:nvPr/>
        </p:nvSpPr>
        <p:spPr>
          <a:xfrm>
            <a:off x="3341839" y="2686217"/>
            <a:ext cx="2454000" cy="1457400"/>
          </a:xfrm>
          <a:prstGeom prst="roundRect">
            <a:avLst>
              <a:gd name="adj" fmla="val 3036"/>
            </a:avLst>
          </a:prstGeom>
          <a:solidFill>
            <a:srgbClr val="191919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4F4F4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rPr>
              <a:t>2</a:t>
            </a:r>
            <a:br>
              <a:rPr lang="en" sz="1300">
                <a:solidFill>
                  <a:srgbClr val="F4F4F4"/>
                </a:solidFill>
                <a:latin typeface="Muli"/>
                <a:ea typeface="Muli"/>
                <a:cs typeface="Muli"/>
                <a:sym typeface="Muli"/>
              </a:rPr>
            </a:br>
            <a:r>
              <a:rPr lang="en" sz="800">
                <a:solidFill>
                  <a:srgbClr val="A8A8A8"/>
                </a:solidFill>
                <a:latin typeface="Roboto"/>
                <a:ea typeface="Roboto"/>
                <a:cs typeface="Roboto"/>
                <a:sym typeface="Roboto"/>
              </a:rPr>
              <a:t>Ka-band Radars Launched</a:t>
            </a:r>
            <a:endParaRPr sz="800">
              <a:solidFill>
                <a:srgbClr val="A8A8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5" name="Google Shape;265;p44"/>
          <p:cNvSpPr txBox="1"/>
          <p:nvPr/>
        </p:nvSpPr>
        <p:spPr>
          <a:xfrm>
            <a:off x="936481" y="4499494"/>
            <a:ext cx="513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A8A8A8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rPr>
              <a:t>TRUSTED BY</a:t>
            </a:r>
            <a:endParaRPr sz="700">
              <a:solidFill>
                <a:srgbClr val="A8A8A8"/>
              </a:solidFill>
              <a:latin typeface="Roboto Condensed SemiBold"/>
              <a:ea typeface="Roboto Condensed SemiBold"/>
              <a:cs typeface="Roboto Condensed SemiBold"/>
              <a:sym typeface="Roboto Condensed SemiBold"/>
            </a:endParaRPr>
          </a:p>
        </p:txBody>
      </p:sp>
      <p:pic>
        <p:nvPicPr>
          <p:cNvPr id="266" name="Google Shape;266;p4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499834">
            <a:off x="6434428" y="2299975"/>
            <a:ext cx="2228917" cy="1572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44"/>
          <p:cNvPicPr preferRelativeResize="0"/>
          <p:nvPr/>
        </p:nvPicPr>
        <p:blipFill rotWithShape="1">
          <a:blip r:embed="rId15">
            <a:alphaModFix/>
          </a:blip>
          <a:srcRect l="2516" t="3793" r="3587" b="5463"/>
          <a:stretch/>
        </p:blipFill>
        <p:spPr>
          <a:xfrm rot="-3653715">
            <a:off x="6868338" y="770469"/>
            <a:ext cx="1639732" cy="148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5"/>
          <p:cNvSpPr txBox="1">
            <a:spLocks noGrp="1"/>
          </p:cNvSpPr>
          <p:nvPr>
            <p:ph type="title"/>
          </p:nvPr>
        </p:nvSpPr>
        <p:spPr>
          <a:xfrm>
            <a:off x="336863" y="222100"/>
            <a:ext cx="8828100" cy="620700"/>
          </a:xfrm>
          <a:prstGeom prst="rect">
            <a:avLst/>
          </a:prstGeom>
        </p:spPr>
        <p:txBody>
          <a:bodyPr spcFirstLastPara="1" wrap="square" lIns="0" tIns="137150" rIns="45725" bIns="45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Tomorrow.io’s First-Generation Constellation</a:t>
            </a:r>
            <a:endParaRPr lang="en-US"/>
          </a:p>
        </p:txBody>
      </p:sp>
      <p:sp>
        <p:nvSpPr>
          <p:cNvPr id="273" name="Google Shape;273;p45"/>
          <p:cNvSpPr/>
          <p:nvPr/>
        </p:nvSpPr>
        <p:spPr>
          <a:xfrm>
            <a:off x="7414350" y="703962"/>
            <a:ext cx="1538400" cy="1277400"/>
          </a:xfrm>
          <a:prstGeom prst="roundRect">
            <a:avLst>
              <a:gd name="adj" fmla="val 5932"/>
            </a:avLst>
          </a:prstGeom>
          <a:noFill/>
          <a:ln w="7150" cap="flat" cmpd="sng">
            <a:solidFill>
              <a:srgbClr val="9E9E9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74" name="Google Shape;274;p45"/>
          <p:cNvSpPr/>
          <p:nvPr/>
        </p:nvSpPr>
        <p:spPr>
          <a:xfrm>
            <a:off x="7414341" y="3413380"/>
            <a:ext cx="1538400" cy="1277400"/>
          </a:xfrm>
          <a:prstGeom prst="roundRect">
            <a:avLst>
              <a:gd name="adj" fmla="val 5932"/>
            </a:avLst>
          </a:prstGeom>
          <a:noFill/>
          <a:ln w="7150" cap="flat" cmpd="sng">
            <a:solidFill>
              <a:srgbClr val="9E9E9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275" name="Google Shape;275;p45"/>
          <p:cNvPicPr preferRelativeResize="0"/>
          <p:nvPr/>
        </p:nvPicPr>
        <p:blipFill rotWithShape="1">
          <a:blip r:embed="rId3">
            <a:alphaModFix/>
          </a:blip>
          <a:srcRect t="259" b="259"/>
          <a:stretch/>
        </p:blipFill>
        <p:spPr>
          <a:xfrm>
            <a:off x="4015262" y="1028475"/>
            <a:ext cx="3284212" cy="344605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45"/>
          <p:cNvSpPr/>
          <p:nvPr/>
        </p:nvSpPr>
        <p:spPr>
          <a:xfrm>
            <a:off x="343125" y="1112288"/>
            <a:ext cx="5217900" cy="9258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89150" tIns="89150" rIns="89150" bIns="89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Goal:  Hybrid constellation of satellites in Low Earth Orbit</a:t>
            </a:r>
            <a:endParaRPr sz="1100" b="1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342900" lvl="0" indent="-228600" algn="l" rtl="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 Condensed Light"/>
              <a:buChar char="●"/>
            </a:pPr>
            <a:r>
              <a:rPr lang="en" sz="10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18+ Microwave Sounders (11 currently on orbit)</a:t>
            </a:r>
            <a:endParaRPr sz="10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342900" lvl="0" indent="-228600" algn="l" rtl="0">
              <a:spcBef>
                <a:spcPts val="500"/>
              </a:spcBef>
              <a:spcAft>
                <a:spcPts val="500"/>
              </a:spcAft>
              <a:buClr>
                <a:srgbClr val="FFFFFF"/>
              </a:buClr>
              <a:buSzPts val="1000"/>
              <a:buFont typeface="Roboto Condensed Light"/>
              <a:buChar char="●"/>
            </a:pPr>
            <a:r>
              <a:rPr lang="en" sz="10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2 Precipitation Radars (2 launched; 1 currently on orbit)</a:t>
            </a:r>
            <a:endParaRPr sz="10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77" name="Google Shape;277;p45"/>
          <p:cNvSpPr/>
          <p:nvPr/>
        </p:nvSpPr>
        <p:spPr>
          <a:xfrm>
            <a:off x="343125" y="3669263"/>
            <a:ext cx="4514700" cy="1131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89150" tIns="89150" rIns="89150" bIns="8915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F4F4F4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Outlook:</a:t>
            </a:r>
            <a:endParaRPr sz="1100" b="1">
              <a:solidFill>
                <a:srgbClr val="F4F4F4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342900" lvl="0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4F4F4"/>
              </a:buClr>
              <a:buSzPts val="1000"/>
              <a:buFont typeface="Roboto Condensed Light"/>
              <a:buChar char="●"/>
            </a:pPr>
            <a:r>
              <a:rPr lang="en" sz="1000">
                <a:solidFill>
                  <a:srgbClr val="F4F4F4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Full Operational Capability (FOC) Microwave Sounder constellation achieved in January 2026. Continuing to launch for margin, end of life replenishment and upgrades.</a:t>
            </a:r>
            <a:endParaRPr sz="1000">
              <a:solidFill>
                <a:srgbClr val="F4F4F4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342900" lvl="0" indent="-25400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F4F4F4"/>
              </a:buClr>
              <a:buSzPts val="1400"/>
              <a:buFont typeface="Roboto Condensed Light"/>
              <a:buChar char="●"/>
            </a:pPr>
            <a:r>
              <a:rPr lang="en" sz="1000">
                <a:solidFill>
                  <a:srgbClr val="F4F4F4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Enhanced Precipitation Radars are in development with target deployment in 2029</a:t>
            </a:r>
            <a:endParaRPr sz="1000">
              <a:solidFill>
                <a:srgbClr val="F4F4F4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78" name="Google Shape;278;p45"/>
          <p:cNvSpPr/>
          <p:nvPr/>
        </p:nvSpPr>
        <p:spPr>
          <a:xfrm>
            <a:off x="343125" y="1915838"/>
            <a:ext cx="3918300" cy="1753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89150" tIns="89150" rIns="89150" bIns="89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Fully Deployed Constellation Capabilities: </a:t>
            </a:r>
            <a:endParaRPr sz="1100" b="1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342900" lvl="0" indent="-228600" algn="l" rtl="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 Condensed Light"/>
              <a:buChar char="●"/>
            </a:pPr>
            <a:r>
              <a:rPr lang="en" sz="10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Full Global Coverage</a:t>
            </a:r>
            <a:endParaRPr sz="10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342900" lvl="0" indent="-228600" algn="l" rtl="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 Condensed Light"/>
              <a:buChar char="●"/>
            </a:pPr>
            <a:r>
              <a:rPr lang="en" sz="10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&lt;1 hour average revisit rate </a:t>
            </a:r>
            <a:endParaRPr sz="10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342900" lvl="0" indent="-228600" algn="l" rtl="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 Condensed Light"/>
              <a:buChar char="●"/>
            </a:pPr>
            <a:r>
              <a:rPr lang="en" sz="10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Vastly improved coverage of near real-time precipitation estimates and 3D atmospheric profiles </a:t>
            </a:r>
            <a:endParaRPr sz="10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marL="342900" lvl="0" indent="-228600" algn="l" rtl="0">
              <a:spcBef>
                <a:spcPts val="500"/>
              </a:spcBef>
              <a:spcAft>
                <a:spcPts val="500"/>
              </a:spcAft>
              <a:buClr>
                <a:srgbClr val="FFFFFF"/>
              </a:buClr>
              <a:buSzPts val="1000"/>
              <a:buFont typeface="Roboto Condensed Light"/>
              <a:buChar char="●"/>
            </a:pPr>
            <a:r>
              <a:rPr lang="en" sz="1000">
                <a:solidFill>
                  <a:srgbClr val="FFFFFF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Regular collection of valuable data for precipitation nowcasts, rapid-refresh forecast models, tropical cyclone warnings, and flood alerts </a:t>
            </a:r>
            <a:endParaRPr sz="1000">
              <a:solidFill>
                <a:srgbClr val="FFFFFF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279" name="Google Shape;279;p45"/>
          <p:cNvPicPr preferRelativeResize="0"/>
          <p:nvPr/>
        </p:nvPicPr>
        <p:blipFill rotWithShape="1">
          <a:blip r:embed="rId4">
            <a:alphaModFix/>
          </a:blip>
          <a:srcRect l="2516" t="3793" r="3587" b="5463"/>
          <a:stretch/>
        </p:blipFill>
        <p:spPr>
          <a:xfrm>
            <a:off x="7746881" y="969396"/>
            <a:ext cx="955627" cy="863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26644" y="3548882"/>
            <a:ext cx="1313751" cy="9256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1" name="Google Shape;281;p45"/>
          <p:cNvCxnSpPr/>
          <p:nvPr/>
        </p:nvCxnSpPr>
        <p:spPr>
          <a:xfrm rot="10800000" flipH="1">
            <a:off x="5520169" y="758156"/>
            <a:ext cx="1839900" cy="432900"/>
          </a:xfrm>
          <a:prstGeom prst="bentConnector3">
            <a:avLst>
              <a:gd name="adj1" fmla="val -163"/>
            </a:avLst>
          </a:prstGeom>
          <a:noFill/>
          <a:ln w="7150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2" name="Google Shape;282;p45"/>
          <p:cNvCxnSpPr/>
          <p:nvPr/>
        </p:nvCxnSpPr>
        <p:spPr>
          <a:xfrm>
            <a:off x="5524013" y="4282950"/>
            <a:ext cx="1836300" cy="377100"/>
          </a:xfrm>
          <a:prstGeom prst="bentConnector3">
            <a:avLst>
              <a:gd name="adj1" fmla="val 544"/>
            </a:avLst>
          </a:prstGeom>
          <a:noFill/>
          <a:ln w="7150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6"/>
          <p:cNvSpPr txBox="1">
            <a:spLocks noGrp="1"/>
          </p:cNvSpPr>
          <p:nvPr>
            <p:ph type="title"/>
          </p:nvPr>
        </p:nvSpPr>
        <p:spPr>
          <a:xfrm>
            <a:off x="343125" y="278775"/>
            <a:ext cx="8457600" cy="267300"/>
          </a:xfrm>
          <a:prstGeom prst="rect">
            <a:avLst/>
          </a:prstGeom>
        </p:spPr>
        <p:txBody>
          <a:bodyPr spcFirstLastPara="1" wrap="square" lIns="0" tIns="0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we were early last year…</a:t>
            </a:r>
            <a:endParaRPr/>
          </a:p>
        </p:txBody>
      </p:sp>
      <p:pic>
        <p:nvPicPr>
          <p:cNvPr id="288" name="Google Shape;288;p46" title="20250105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9675" y="501985"/>
            <a:ext cx="8243859" cy="4121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7"/>
          <p:cNvSpPr txBox="1">
            <a:spLocks noGrp="1"/>
          </p:cNvSpPr>
          <p:nvPr>
            <p:ph type="title"/>
          </p:nvPr>
        </p:nvSpPr>
        <p:spPr>
          <a:xfrm>
            <a:off x="343125" y="278775"/>
            <a:ext cx="8457600" cy="267300"/>
          </a:xfrm>
          <a:prstGeom prst="rect">
            <a:avLst/>
          </a:prstGeom>
        </p:spPr>
        <p:txBody>
          <a:bodyPr spcFirstLastPara="1" wrap="square" lIns="0" tIns="0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… to where we are now</a:t>
            </a:r>
            <a:endParaRPr/>
          </a:p>
        </p:txBody>
      </p:sp>
      <p:pic>
        <p:nvPicPr>
          <p:cNvPr id="294" name="Google Shape;294;p47" title="TMS_2026-01-19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900" y="495075"/>
            <a:ext cx="8271501" cy="4135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48" descr="Beautify this slide"/>
          <p:cNvPicPr preferRelativeResize="0"/>
          <p:nvPr/>
        </p:nvPicPr>
        <p:blipFill rotWithShape="1">
          <a:blip r:embed="rId3">
            <a:alphaModFix/>
          </a:blip>
          <a:srcRect b="7167"/>
          <a:stretch/>
        </p:blipFill>
        <p:spPr>
          <a:xfrm>
            <a:off x="-35700" y="0"/>
            <a:ext cx="9210675" cy="479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9"/>
          <p:cNvSpPr txBox="1">
            <a:spLocks noGrp="1"/>
          </p:cNvSpPr>
          <p:nvPr>
            <p:ph type="title"/>
          </p:nvPr>
        </p:nvSpPr>
        <p:spPr>
          <a:xfrm>
            <a:off x="343125" y="278775"/>
            <a:ext cx="8457600" cy="267300"/>
          </a:xfrm>
          <a:prstGeom prst="rect">
            <a:avLst/>
          </a:prstGeom>
        </p:spPr>
        <p:txBody>
          <a:bodyPr spcFirstLastPara="1" wrap="square" lIns="0" tIns="0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NOAA Commercial Pilot Cal/Val Assessments are Ongoing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05" name="Google Shape;305;p49" title="Screenshot 2026-01-14 at 2.40.1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425" y="950207"/>
            <a:ext cx="2171548" cy="1212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9" title="Screenshot 2026-01-14 at 2.40.2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6077" y="957842"/>
            <a:ext cx="2171548" cy="1212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9" title="Screenshot 2026-01-14 at 2.41.10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9755" y="948575"/>
            <a:ext cx="2171543" cy="1215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9" title="Screenshot 2026-01-14 at 2.41.21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425" y="2254527"/>
            <a:ext cx="2171543" cy="121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49" title="Screenshot 2026-01-14 at 2.41.31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56090" y="2256160"/>
            <a:ext cx="2171543" cy="1215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9" title="Screenshot 2026-01-14 at 2.41.40 P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19755" y="2256160"/>
            <a:ext cx="2171543" cy="1215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9" title="Screenshot 2026-01-14 at 2.41.48 PM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2425" y="3573925"/>
            <a:ext cx="2171523" cy="1215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49" title="Screenshot 2026-01-14 at 2.42.08 PM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358311" y="3565340"/>
            <a:ext cx="2167126" cy="121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9" title="Screenshot 2026-01-14 at 2.42.15 PM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19771" y="3563715"/>
            <a:ext cx="2167126" cy="1213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9" title="Screenshot 2026-01-14 at 2.42.45 PM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883405" y="950208"/>
            <a:ext cx="2167130" cy="120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9" title="Screenshot 2026-01-14 at 2.42.53 PM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83406" y="2254533"/>
            <a:ext cx="2167130" cy="1206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9" title="Screenshot 2026-01-14 at 2.47.30 PM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883411" y="3569431"/>
            <a:ext cx="2167125" cy="1215476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9"/>
          <p:cNvSpPr txBox="1">
            <a:spLocks noGrp="1"/>
          </p:cNvSpPr>
          <p:nvPr>
            <p:ph type="subTitle" idx="1"/>
          </p:nvPr>
        </p:nvSpPr>
        <p:spPr>
          <a:xfrm>
            <a:off x="343125" y="674052"/>
            <a:ext cx="8458200" cy="19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500"/>
              </a:spcAft>
              <a:buNone/>
            </a:pPr>
            <a:r>
              <a:rPr lang="en"/>
              <a:t>NOAA-specific talk this Wednesday at 10:30; at AMS over twenty presentations discussed TMS evaluations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0"/>
          <p:cNvSpPr txBox="1">
            <a:spLocks noGrp="1"/>
          </p:cNvSpPr>
          <p:nvPr>
            <p:ph type="title"/>
          </p:nvPr>
        </p:nvSpPr>
        <p:spPr>
          <a:xfrm>
            <a:off x="343125" y="257625"/>
            <a:ext cx="8457600" cy="319200"/>
          </a:xfrm>
          <a:prstGeom prst="rect">
            <a:avLst/>
          </a:prstGeom>
        </p:spPr>
        <p:txBody>
          <a:bodyPr spcFirstLastPara="1" wrap="square" lIns="0" tIns="0" rIns="45725" bIns="457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Recent Publications on TMS</a:t>
            </a:r>
            <a:endParaRPr/>
          </a:p>
        </p:txBody>
      </p:sp>
      <p:sp>
        <p:nvSpPr>
          <p:cNvPr id="323" name="Google Shape;323;p50"/>
          <p:cNvSpPr txBox="1">
            <a:spLocks noGrp="1"/>
          </p:cNvSpPr>
          <p:nvPr>
            <p:ph type="subTitle" idx="4294967295"/>
          </p:nvPr>
        </p:nvSpPr>
        <p:spPr>
          <a:xfrm>
            <a:off x="343125" y="876588"/>
            <a:ext cx="8549400" cy="37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uli"/>
              <a:buAutoNum type="arabicPeriod"/>
            </a:pPr>
            <a:r>
              <a:rPr lang="en" sz="1500">
                <a:latin typeface="Muli"/>
                <a:ea typeface="Muli"/>
                <a:cs typeface="Muli"/>
                <a:sym typeface="Muli"/>
              </a:rPr>
              <a:t>S. J. Munchak, E. Nelson, E. Watson, S. Williams, M. DiLiberto, R. V. Leslie, R. Keenan, and W. Blackwell (2026): On-orbit calibration of the Tomorrow.io Microwave Sounders, Journal of Atmospheric and Oceanic Technology, preprint. doi: </a:t>
            </a:r>
            <a:r>
              <a:rPr lang="en" sz="1500" u="sng">
                <a:solidFill>
                  <a:srgbClr val="0072F5"/>
                </a:solidFill>
                <a:latin typeface="Muli"/>
                <a:ea typeface="Muli"/>
                <a:cs typeface="Muli"/>
                <a:sym typeface="Mul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10.22541/essoar.175250254.43121152/v1</a:t>
            </a:r>
            <a:r>
              <a:rPr lang="en" sz="1500">
                <a:latin typeface="Muli"/>
                <a:ea typeface="Muli"/>
                <a:cs typeface="Muli"/>
                <a:sym typeface="Muli"/>
              </a:rPr>
              <a:t>.</a:t>
            </a:r>
            <a:br>
              <a:rPr lang="en" sz="1500">
                <a:latin typeface="Muli"/>
                <a:ea typeface="Muli"/>
                <a:cs typeface="Muli"/>
                <a:sym typeface="Muli"/>
              </a:rPr>
            </a:br>
            <a:endParaRPr sz="1500">
              <a:latin typeface="Muli"/>
              <a:ea typeface="Muli"/>
              <a:cs typeface="Muli"/>
              <a:sym typeface="Muli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uli"/>
              <a:buAutoNum type="arabicPeriod"/>
            </a:pPr>
            <a:r>
              <a:rPr lang="en" sz="1500">
                <a:latin typeface="Muli"/>
                <a:ea typeface="Muli"/>
                <a:cs typeface="Muli"/>
                <a:sym typeface="Muli"/>
              </a:rPr>
              <a:t>J. Guerrette, R. Honeyager, S. J. Munchak, and X. Tian (2026): All-sky assimilation impacts of the Tomorrow.io Microwave Sounder constellation on global weather forecasts, Quarterly Journal of the Royal Meteorological Society, e70106. doi: </a:t>
            </a:r>
            <a:r>
              <a:rPr lang="en" sz="1500" u="sng">
                <a:solidFill>
                  <a:srgbClr val="0072F5"/>
                </a:solidFill>
                <a:latin typeface="Muli"/>
                <a:ea typeface="Muli"/>
                <a:cs typeface="Muli"/>
                <a:sym typeface="Mul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10.1002/qj.70106</a:t>
            </a:r>
            <a:r>
              <a:rPr lang="en" sz="1500">
                <a:latin typeface="Muli"/>
                <a:ea typeface="Muli"/>
                <a:cs typeface="Muli"/>
                <a:sym typeface="Muli"/>
              </a:rPr>
              <a:t>.</a:t>
            </a:r>
            <a:br>
              <a:rPr lang="en" sz="1500">
                <a:latin typeface="Muli"/>
                <a:ea typeface="Muli"/>
                <a:cs typeface="Muli"/>
                <a:sym typeface="Muli"/>
              </a:rPr>
            </a:br>
            <a:endParaRPr sz="1500">
              <a:latin typeface="Muli"/>
              <a:ea typeface="Muli"/>
              <a:cs typeface="Muli"/>
              <a:sym typeface="Muli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uli"/>
              <a:buAutoNum type="arabicPeriod"/>
            </a:pPr>
            <a:r>
              <a:rPr lang="en" sz="1500">
                <a:latin typeface="Muli"/>
                <a:ea typeface="Muli"/>
                <a:cs typeface="Muli"/>
                <a:sym typeface="Muli"/>
              </a:rPr>
              <a:t>F. Cannon et al. (2026): Deep learning for multi-satellite precipitation retrievals: impact of Tomorrow.io’s Microwave Sounders, J. Hydromet., e250007. doi: </a:t>
            </a:r>
            <a:r>
              <a:rPr lang="en" sz="1500" u="sng">
                <a:solidFill>
                  <a:srgbClr val="0072F5"/>
                </a:solidFill>
                <a:latin typeface="Muli"/>
                <a:ea typeface="Muli"/>
                <a:cs typeface="Muli"/>
                <a:sym typeface="Mul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10.1175/JHM-D-25-0007.1</a:t>
            </a:r>
            <a:r>
              <a:rPr lang="en" sz="1500">
                <a:latin typeface="Muli"/>
                <a:ea typeface="Muli"/>
                <a:cs typeface="Muli"/>
                <a:sym typeface="Muli"/>
              </a:rPr>
              <a:t>.</a:t>
            </a:r>
            <a:br>
              <a:rPr lang="en" sz="1500">
                <a:latin typeface="Muli"/>
                <a:ea typeface="Muli"/>
                <a:cs typeface="Muli"/>
                <a:sym typeface="Muli"/>
              </a:rPr>
            </a:br>
            <a:endParaRPr sz="1500">
              <a:latin typeface="Muli"/>
              <a:ea typeface="Muli"/>
              <a:cs typeface="Muli"/>
              <a:sym typeface="Muli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uli"/>
              <a:buChar char="●"/>
            </a:pPr>
            <a:r>
              <a:rPr lang="en" sz="1500">
                <a:latin typeface="Muli"/>
                <a:ea typeface="Muli"/>
                <a:cs typeface="Muli"/>
                <a:sym typeface="Muli"/>
              </a:rPr>
              <a:t>We have many white papers &amp; calibration reports; we want to engage with GSICS to see how we can share these and how we can collaborate with the community.</a:t>
            </a:r>
            <a:endParaRPr sz="1500">
              <a:latin typeface="Muli"/>
              <a:ea typeface="Muli"/>
              <a:cs typeface="Muli"/>
              <a:sym typeface="Mul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1"/>
          <p:cNvSpPr txBox="1"/>
          <p:nvPr/>
        </p:nvSpPr>
        <p:spPr>
          <a:xfrm>
            <a:off x="0" y="2246800"/>
            <a:ext cx="914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Roboto Condensed SemiBold"/>
                <a:ea typeface="Roboto Condensed SemiBold"/>
                <a:cs typeface="Roboto Condensed SemiBold"/>
                <a:sym typeface="Roboto Condensed SemiBold"/>
              </a:rPr>
              <a:t>THANK YOU</a:t>
            </a:r>
            <a:endParaRPr sz="3000">
              <a:solidFill>
                <a:schemeClr val="dk2"/>
              </a:solidFill>
              <a:latin typeface="Roboto Condensed SemiBold"/>
              <a:ea typeface="Roboto Condensed SemiBold"/>
              <a:cs typeface="Roboto Condensed SemiBold"/>
              <a:sym typeface="Roboto Condensed SemiBold"/>
            </a:endParaRPr>
          </a:p>
        </p:txBody>
      </p:sp>
      <p:pic>
        <p:nvPicPr>
          <p:cNvPr id="329" name="Google Shape;329;p51" title="Stars_heart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2294" y="1825638"/>
            <a:ext cx="319413" cy="319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omorrow.io">
  <a:themeElements>
    <a:clrScheme name="Simple Light">
      <a:dk1>
        <a:srgbClr val="000000"/>
      </a:dk1>
      <a:lt1>
        <a:srgbClr val="F4F4F4"/>
      </a:lt1>
      <a:dk2>
        <a:srgbClr val="FFFFFF"/>
      </a:dk2>
      <a:lt2>
        <a:srgbClr val="A8A8A8"/>
      </a:lt2>
      <a:accent1>
        <a:srgbClr val="0100FF"/>
      </a:accent1>
      <a:accent2>
        <a:srgbClr val="66666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2222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omorrow.io">
  <a:themeElements>
    <a:clrScheme name="Simple Light">
      <a:dk1>
        <a:srgbClr val="F4F4F4"/>
      </a:dk1>
      <a:lt1>
        <a:srgbClr val="000000"/>
      </a:lt1>
      <a:dk2>
        <a:srgbClr val="FFFFFF"/>
      </a:dk2>
      <a:lt2>
        <a:srgbClr val="A8A8A8"/>
      </a:lt2>
      <a:accent1>
        <a:srgbClr val="0100FF"/>
      </a:accent1>
      <a:accent2>
        <a:srgbClr val="66666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72F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X6PPVAVDZMSZ-613157859-13501</_dlc_DocId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https://wmoomm.sharepoint.com/sites/Collaboration/_layouts/15/DocIdRedir.aspx?ID=X6PPVAVDZMSZ-613157859-13501</Url>
      <Description>X6PPVAVDZMSZ-613157859-13501</Description>
    </_dlc_DocIdUrl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SharedContentType xmlns="Microsoft.SharePoint.Taxonomy.ContentTypeSync" SourceId="92a3b380-abf6-46f2-87bb-c2c114de1c9e" ContentTypeId="0x01" PreviousValue="false"/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E5F286-1FCE-478A-A704-AB4FF381EDD1}">
  <ds:schemaRefs>
    <ds:schemaRef ds:uri="http://schemas.microsoft.com/office/2006/metadata/properties"/>
    <ds:schemaRef ds:uri="http://schemas.microsoft.com/office/infopath/2007/PartnerControls"/>
    <ds:schemaRef ds:uri="cfab5f87-ed30-4dbb-a820-4234a14babf6"/>
    <ds:schemaRef ds:uri="715fcdb6-58ff-4d84-993c-bb26a5b54815"/>
    <ds:schemaRef ds:uri="b872a7c1-ed7f-4c06-9e7d-9181e1c04fc6"/>
  </ds:schemaRefs>
</ds:datastoreItem>
</file>

<file path=customXml/itemProps2.xml><?xml version="1.0" encoding="utf-8"?>
<ds:datastoreItem xmlns:ds="http://schemas.openxmlformats.org/officeDocument/2006/customXml" ds:itemID="{7978C29F-06FA-4FB7-8D0D-FBFAA608C2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FAFF9D-3DE9-4EC9-92C8-FAF9032A1AB3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8045F11F-0417-472B-8D82-AFDB24EC2DE5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38453D37-78AF-4A42-B906-AD5783A2F0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8</Slides>
  <Notes>8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Tomorrow.io</vt:lpstr>
      <vt:lpstr>Tomorrow.io</vt:lpstr>
      <vt:lpstr>PowerPoint Presentation</vt:lpstr>
      <vt:lpstr>Tomorrow.io’s First-Generation Constellation</vt:lpstr>
      <vt:lpstr>Where we were early last year…</vt:lpstr>
      <vt:lpstr>… to where we are now</vt:lpstr>
      <vt:lpstr>PowerPoint Presentation</vt:lpstr>
      <vt:lpstr>NOAA Commercial Pilot Cal/Val Assessments are Ongoing</vt:lpstr>
      <vt:lpstr>Recent Publications on TMS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terms:modified xsi:type="dcterms:W3CDTF">2026-03-23T15:21:22Z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d9d06f84-9bdb-42a0-8754-c4e5b135f070</vt:lpwstr>
  </property>
  <property fmtid="{D5CDD505-2E9C-101B-9397-08002B2CF9AE}" pid="4" name="MediaServiceImageTags">
    <vt:lpwstr/>
  </property>
</Properties>
</file>