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1"/>
    <p:restoredTop sz="94703"/>
  </p:normalViewPr>
  <p:slideViewPr>
    <p:cSldViewPr snapToGrid="0">
      <p:cViewPr varScale="1">
        <p:scale>
          <a:sx n="79" d="100"/>
          <a:sy n="79" d="100"/>
        </p:scale>
        <p:origin x="208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5.xml"/><Relationship Id="rId2" Type="http://schemas.openxmlformats.org/officeDocument/2006/relationships/slide" Target="slides/slide1.xml"/><Relationship Id="rId16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GB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Executive Panel Chair Address</a:t>
            </a:r>
            <a:br>
              <a:rPr lang="en-GB" dirty="0"/>
            </a:br>
            <a:r>
              <a:rPr lang="en-GB" sz="2800" dirty="0"/>
              <a:t>(Agenda item 1c)</a:t>
            </a: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Dr. Bojan R. Bojkov</a:t>
            </a:r>
          </a:p>
          <a:p>
            <a:r>
              <a:rPr lang="en-GB" sz="1800" dirty="0"/>
              <a:t>(EUMETSAT)</a:t>
            </a:r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CEBB95A-7CDE-1A31-B588-628C1013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Welcome to Ottawa!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E4F854-F739-A1EE-FD30-43937CA82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5515897"/>
            <a:ext cx="11338560" cy="889623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Special thanks to our local hosts from NRC, Mr. Thomas Puestow and Ms. Nour </a:t>
            </a:r>
            <a:r>
              <a:rPr lang="en-GB" dirty="0" err="1"/>
              <a:t>Oudni</a:t>
            </a:r>
            <a:r>
              <a:rPr lang="en-GB" dirty="0"/>
              <a:t>!</a:t>
            </a:r>
          </a:p>
          <a:p>
            <a:r>
              <a:rPr lang="en-GB" dirty="0"/>
              <a:t>A big thank you to Global Affairs Canada, Mr. Majid Dellah, for facilitating the visa process!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2E1B85-B90A-6AFC-3D64-1EC174001485}"/>
              </a:ext>
            </a:extLst>
          </p:cNvPr>
          <p:cNvGrpSpPr/>
          <p:nvPr/>
        </p:nvGrpSpPr>
        <p:grpSpPr>
          <a:xfrm>
            <a:off x="212271" y="1440076"/>
            <a:ext cx="11551365" cy="3779520"/>
            <a:chOff x="212271" y="1440076"/>
            <a:chExt cx="11551365" cy="3779520"/>
          </a:xfrm>
          <a:solidFill>
            <a:schemeClr val="accent1"/>
          </a:solidFill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5E3768D4-BE55-2AF1-447A-BF63D2644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076" y="1440076"/>
              <a:ext cx="11338560" cy="3779520"/>
            </a:xfrm>
            <a:prstGeom prst="rect">
              <a:avLst/>
            </a:prstGeom>
            <a:grp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F1BFB8-4930-66CF-E396-18D2B6B0CE91}"/>
                </a:ext>
              </a:extLst>
            </p:cNvPr>
            <p:cNvSpPr/>
            <p:nvPr/>
          </p:nvSpPr>
          <p:spPr>
            <a:xfrm>
              <a:off x="212271" y="1440076"/>
              <a:ext cx="2106386" cy="666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2774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8817-DE9B-4848-E8BA-154CC39D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Canadian interests in GSICS…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F622C-19DE-2507-BBC5-BBEFB6972F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4985628" cy="4865956"/>
          </a:xfrm>
        </p:spPr>
        <p:txBody>
          <a:bodyPr>
            <a:noAutofit/>
          </a:bodyPr>
          <a:lstStyle/>
          <a:p>
            <a:r>
              <a:rPr lang="en-GB" sz="2400" b="1" dirty="0"/>
              <a:t>NRC activities: </a:t>
            </a:r>
          </a:p>
          <a:p>
            <a:pPr lvl="1"/>
            <a:r>
              <a:rPr lang="en-GB" sz="2000" dirty="0"/>
              <a:t>Aerospace Research Centre and Mer Bleu Vicarious Calibration</a:t>
            </a:r>
          </a:p>
          <a:p>
            <a:pPr lvl="1"/>
            <a:r>
              <a:rPr lang="en-GB" sz="2000" dirty="0"/>
              <a:t>Ocean, Coastal and River Engineering use of EO data</a:t>
            </a:r>
          </a:p>
          <a:p>
            <a:pPr lvl="1"/>
            <a:endParaRPr lang="en-GB" sz="2000" dirty="0"/>
          </a:p>
          <a:p>
            <a:r>
              <a:rPr lang="en-GB" sz="2400" b="1" dirty="0"/>
              <a:t>Canadian Earth Observation missions:</a:t>
            </a:r>
            <a:r>
              <a:rPr lang="en-GB" sz="2400" dirty="0"/>
              <a:t> </a:t>
            </a:r>
          </a:p>
          <a:p>
            <a:pPr lvl="1"/>
            <a:r>
              <a:rPr lang="en-GB" sz="2000" dirty="0" err="1"/>
              <a:t>NRCan</a:t>
            </a:r>
            <a:r>
              <a:rPr lang="en-GB" sz="2000" dirty="0"/>
              <a:t> </a:t>
            </a:r>
            <a:r>
              <a:rPr lang="en-GB" sz="2000" dirty="0" err="1"/>
              <a:t>WildFireSat</a:t>
            </a:r>
            <a:r>
              <a:rPr lang="en-GB" sz="2000" dirty="0"/>
              <a:t>: a constellation of 7 fire monitoring microsatellites</a:t>
            </a:r>
          </a:p>
          <a:p>
            <a:pPr lvl="1"/>
            <a:r>
              <a:rPr lang="en-GB" sz="2000" dirty="0"/>
              <a:t>ECCC’s Arctic Observing Mission (AOM)</a:t>
            </a:r>
          </a:p>
          <a:p>
            <a:pPr lvl="1"/>
            <a:endParaRPr lang="en-GB" sz="2000" dirty="0"/>
          </a:p>
          <a:p>
            <a:r>
              <a:rPr lang="en-GB" sz="2400" b="1" dirty="0"/>
              <a:t>Learning from GSICS activities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20F2EBF-5F00-85DC-26DF-38AB26974739}"/>
              </a:ext>
            </a:extLst>
          </p:cNvPr>
          <p:cNvGrpSpPr/>
          <p:nvPr/>
        </p:nvGrpSpPr>
        <p:grpSpPr>
          <a:xfrm>
            <a:off x="5138641" y="117203"/>
            <a:ext cx="6933013" cy="3197499"/>
            <a:chOff x="5269273" y="100874"/>
            <a:chExt cx="6933013" cy="31974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FB9312-73C4-978D-EF94-484135667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77291" y="100874"/>
              <a:ext cx="4324995" cy="1743058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457DBAA9-DC4B-DAF2-B1E6-EB61B8F3A0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9273" y="1555316"/>
              <a:ext cx="6798721" cy="1743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4300F66A-5F3E-F1AC-47C2-3CB54F8B8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348" y="3134648"/>
            <a:ext cx="3673029" cy="275238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lanet earth with text and words&#10;&#10;Description automatically generated with medium confidence">
            <a:extLst>
              <a:ext uri="{FF2B5EF4-FFF2-40B4-BE49-F238E27FC236}">
                <a16:creationId xmlns:a16="http://schemas.microsoft.com/office/drawing/2014/main" id="{B88F2562-E237-07D6-842D-A386A5D395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300" y="4088318"/>
            <a:ext cx="3673029" cy="262081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89381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70C24F-54CF-0795-FB14-570243E9B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Welcome commercial EO activities to GSICS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CF5EB5-CEB2-D589-8C00-EE74FCE20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endParaRPr lang="en-GB" dirty="0"/>
          </a:p>
          <a:p>
            <a:r>
              <a:rPr lang="en-GB" dirty="0"/>
              <a:t>Increasing commercial EO and PPP, also in the field of meteorology and environmental monitoring across the globe</a:t>
            </a:r>
          </a:p>
          <a:p>
            <a:pPr lvl="1"/>
            <a:endParaRPr lang="en-GB" dirty="0"/>
          </a:p>
          <a:p>
            <a:r>
              <a:rPr lang="en-GB" dirty="0"/>
              <a:t>WMO and the GSICS EP have reached out to numerous companies over the last 6 months</a:t>
            </a:r>
          </a:p>
          <a:p>
            <a:pPr lvl="1"/>
            <a:endParaRPr lang="en-GB" dirty="0"/>
          </a:p>
          <a:p>
            <a:r>
              <a:rPr lang="en-GB" dirty="0"/>
              <a:t>We welcome commercial participants this week (and their invited presentations this morning)</a:t>
            </a:r>
          </a:p>
          <a:p>
            <a:pPr lvl="1"/>
            <a:endParaRPr lang="en-GB" dirty="0"/>
          </a:p>
          <a:p>
            <a:r>
              <a:rPr lang="en-GB" dirty="0"/>
              <a:t>Looking forward to close cooperation with commercial entities on the development and implementation of GSICS intercalibration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0197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50E18CA-313D-F4CF-1F1F-0DDF7E9AE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Intercalibration in the frame of CGMS: microwave sounders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2F1E3A1-3237-7BBA-450F-13DB16739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56" y="1282803"/>
            <a:ext cx="9160332" cy="528128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01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4BF5D-4686-A15C-AA71-A3E3AF6D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wish you a good and </a:t>
            </a:r>
            <a:r>
              <a:rPr lang="en-GB"/>
              <a:t>a very productive </a:t>
            </a:r>
            <a:r>
              <a:rPr lang="en-GB" dirty="0"/>
              <a:t>week!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799DB4-F055-305E-E34E-F89B53465009}"/>
              </a:ext>
            </a:extLst>
          </p:cNvPr>
          <p:cNvGrpSpPr>
            <a:grpSpLocks noChangeAspect="1"/>
          </p:cNvGrpSpPr>
          <p:nvPr/>
        </p:nvGrpSpPr>
        <p:grpSpPr>
          <a:xfrm>
            <a:off x="310234" y="1266104"/>
            <a:ext cx="8040722" cy="2630864"/>
            <a:chOff x="212271" y="1440076"/>
            <a:chExt cx="11551365" cy="3779520"/>
          </a:xfrm>
          <a:solidFill>
            <a:schemeClr val="accent1"/>
          </a:solidFill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A9C031-700F-FCFF-FBE6-154EC2A374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076" y="1440076"/>
              <a:ext cx="11338560" cy="3779520"/>
            </a:xfrm>
            <a:prstGeom prst="rect">
              <a:avLst/>
            </a:prstGeom>
            <a:grp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28CF0F-51AC-AC16-E299-BBF3E7D80C00}"/>
                </a:ext>
              </a:extLst>
            </p:cNvPr>
            <p:cNvSpPr/>
            <p:nvPr/>
          </p:nvSpPr>
          <p:spPr>
            <a:xfrm>
              <a:off x="212271" y="1440076"/>
              <a:ext cx="2106386" cy="6663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098" name="Picture 2" descr="Download Majestic view of the Parliament Hill, Ottawa, Canada Wallpaper ...">
            <a:extLst>
              <a:ext uri="{FF2B5EF4-FFF2-40B4-BE49-F238E27FC236}">
                <a16:creationId xmlns:a16="http://schemas.microsoft.com/office/drawing/2014/main" id="{74879113-407A-F949-5451-BF4C03782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082" y="3135083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393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X6PPVAVDZMSZ-613157859-13514</_dlc_DocId>
    <_dlc_DocIdUrl xmlns="cfab5f87-ed30-4dbb-a820-4234a14babf6">
      <Url>https://wmoomm.sharepoint.com/sites/Collaboration/_layouts/15/DocIdRedir.aspx?ID=X6PPVAVDZMSZ-613157859-13514</Url>
      <Description>X6PPVAVDZMSZ-613157859-13514</Description>
    </_dlc_DocIdUrl>
  </documentManagement>
</p:properties>
</file>

<file path=customXml/itemProps1.xml><?xml version="1.0" encoding="utf-8"?>
<ds:datastoreItem xmlns:ds="http://schemas.openxmlformats.org/officeDocument/2006/customXml" ds:itemID="{F4E79595-9712-4464-9ECA-6315907CDBFE}"/>
</file>

<file path=customXml/itemProps2.xml><?xml version="1.0" encoding="utf-8"?>
<ds:datastoreItem xmlns:ds="http://schemas.openxmlformats.org/officeDocument/2006/customXml" ds:itemID="{BBD9F7B7-FE4E-4827-BD07-4499C86DDB5E}"/>
</file>

<file path=customXml/itemProps3.xml><?xml version="1.0" encoding="utf-8"?>
<ds:datastoreItem xmlns:ds="http://schemas.openxmlformats.org/officeDocument/2006/customXml" ds:itemID="{82EE273D-ADA6-46DE-A5CD-B057DD892ABB}"/>
</file>

<file path=customXml/itemProps4.xml><?xml version="1.0" encoding="utf-8"?>
<ds:datastoreItem xmlns:ds="http://schemas.openxmlformats.org/officeDocument/2006/customXml" ds:itemID="{684CAD47-D506-4765-9D3E-9A41FCD0BA3C}"/>
</file>

<file path=customXml/itemProps5.xml><?xml version="1.0" encoding="utf-8"?>
<ds:datastoreItem xmlns:ds="http://schemas.openxmlformats.org/officeDocument/2006/customXml" ds:itemID="{355B813F-4A4C-4D23-B5F6-735243A8A3D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</TotalTime>
  <Words>206</Words>
  <Application>Microsoft Macintosh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Office Theme</vt:lpstr>
      <vt:lpstr>Executive Panel Chair Address (Agenda item 1c)</vt:lpstr>
      <vt:lpstr>Welcome to Ottawa!</vt:lpstr>
      <vt:lpstr>Canadian interests in GSICS…</vt:lpstr>
      <vt:lpstr>Welcome commercial EO activities to GSICS</vt:lpstr>
      <vt:lpstr>Intercalibration in the frame of CGMS: microwave sounders</vt:lpstr>
      <vt:lpstr>I wish you a good and a very productive week!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Bojan Bojkov</dc:creator>
  <cp:lastModifiedBy>Bojan Bojkov</cp:lastModifiedBy>
  <cp:revision>5</cp:revision>
  <dcterms:created xsi:type="dcterms:W3CDTF">2026-03-23T06:48:19Z</dcterms:created>
  <dcterms:modified xsi:type="dcterms:W3CDTF">2026-03-23T11:29:52Z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582a4797-707f-4977-8ec3-4411200b6f60</vt:lpwstr>
  </property>
</Properties>
</file>