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5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5" r:id="rId1"/>
    <p:sldMasterId id="2147483742" r:id="rId2"/>
    <p:sldMasterId id="2147483747" r:id="rId3"/>
  </p:sldMasterIdLst>
  <p:notesMasterIdLst>
    <p:notesMasterId r:id="rId8"/>
  </p:notesMasterIdLst>
  <p:handoutMasterIdLst>
    <p:handoutMasterId r:id="rId9"/>
  </p:handoutMasterIdLst>
  <p:sldIdLst>
    <p:sldId id="572" r:id="rId4"/>
    <p:sldId id="580" r:id="rId5"/>
    <p:sldId id="584" r:id="rId6"/>
    <p:sldId id="585" r:id="rId7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1">
          <p15:clr>
            <a:srgbClr val="A4A3A4"/>
          </p15:clr>
        </p15:guide>
        <p15:guide id="2" pos="268">
          <p15:clr>
            <a:srgbClr val="A4A3A4"/>
          </p15:clr>
        </p15:guide>
        <p15:guide id="3" orient="horz" pos="2051">
          <p15:clr>
            <a:srgbClr val="A4A3A4"/>
          </p15:clr>
        </p15:guide>
        <p15:guide id="4" pos="271">
          <p15:clr>
            <a:srgbClr val="A4A3A4"/>
          </p15:clr>
        </p15:guide>
        <p15:guide id="5" orient="horz" pos="861">
          <p15:clr>
            <a:srgbClr val="A4A3A4"/>
          </p15:clr>
        </p15:guide>
        <p15:guide id="6" orient="horz" pos="1497">
          <p15:clr>
            <a:srgbClr val="A4A3A4"/>
          </p15:clr>
        </p15:guide>
        <p15:guide id="7" orient="horz" pos="1558">
          <p15:clr>
            <a:srgbClr val="A4A3A4"/>
          </p15:clr>
        </p15:guide>
        <p15:guide id="8" orient="horz" pos="2172">
          <p15:clr>
            <a:srgbClr val="A4A3A4"/>
          </p15:clr>
        </p15:guide>
        <p15:guide id="9" orient="horz" pos="2271">
          <p15:clr>
            <a:srgbClr val="A4A3A4"/>
          </p15:clr>
        </p15:guide>
        <p15:guide id="10" orient="horz" pos="2842">
          <p15:clr>
            <a:srgbClr val="A4A3A4"/>
          </p15:clr>
        </p15:guide>
        <p15:guide id="11" pos="54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2" userDrawn="1">
          <p15:clr>
            <a:srgbClr val="A4A3A4"/>
          </p15:clr>
        </p15:guide>
        <p15:guide id="2" pos="1360" userDrawn="1">
          <p15:clr>
            <a:srgbClr val="A4A3A4"/>
          </p15:clr>
        </p15:guide>
        <p15:guide id="3" orient="horz" pos="2208" userDrawn="1">
          <p15:clr>
            <a:srgbClr val="A4A3A4"/>
          </p15:clr>
        </p15:guide>
        <p15:guide id="4" pos="2928" userDrawn="1">
          <p15:clr>
            <a:srgbClr val="A4A3A4"/>
          </p15:clr>
        </p15:guide>
        <p15:guide id="5" orient="horz" pos="2880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pos="1026">
          <p15:clr>
            <a:srgbClr val="A4A3A4"/>
          </p15:clr>
        </p15:guide>
        <p15:guide id="8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6"/>
    <a:srgbClr val="93F5FF"/>
    <a:srgbClr val="DE101F"/>
    <a:srgbClr val="E4E4E4"/>
    <a:srgbClr val="223344"/>
    <a:srgbClr val="920057"/>
    <a:srgbClr val="EE2277"/>
    <a:srgbClr val="F03441"/>
    <a:srgbClr val="21303F"/>
    <a:srgbClr val="151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59" autoAdjust="0"/>
    <p:restoredTop sz="93690" autoAdjust="0"/>
  </p:normalViewPr>
  <p:slideViewPr>
    <p:cSldViewPr snapToGrid="0">
      <p:cViewPr>
        <p:scale>
          <a:sx n="87" d="100"/>
          <a:sy n="87" d="100"/>
        </p:scale>
        <p:origin x="600" y="52"/>
      </p:cViewPr>
      <p:guideLst>
        <p:guide orient="horz" pos="901"/>
        <p:guide pos="268"/>
        <p:guide orient="horz" pos="2051"/>
        <p:guide pos="271"/>
        <p:guide orient="horz" pos="861"/>
        <p:guide orient="horz" pos="1497"/>
        <p:guide orient="horz" pos="1558"/>
        <p:guide orient="horz" pos="2172"/>
        <p:guide orient="horz" pos="2271"/>
        <p:guide orient="horz" pos="2842"/>
        <p:guide pos="5489"/>
      </p:guideLst>
    </p:cSldViewPr>
  </p:slideViewPr>
  <p:outlineViewPr>
    <p:cViewPr>
      <p:scale>
        <a:sx n="33" d="100"/>
        <a:sy n="33" d="100"/>
      </p:scale>
      <p:origin x="0" y="256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-4400" y="-57"/>
      </p:cViewPr>
      <p:guideLst>
        <p:guide orient="horz" pos="2172"/>
        <p:guide pos="1360"/>
        <p:guide orient="horz" pos="2208"/>
        <p:guide pos="2928"/>
        <p:guide orient="horz" pos="2880"/>
        <p:guide orient="horz" pos="2928"/>
        <p:guide pos="1026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1.xml"/><Relationship Id="rId10" Type="http://schemas.openxmlformats.org/officeDocument/2006/relationships/commentAuthors" Target="commentAuthors.xml"/><Relationship Id="rId19" Type="http://schemas.openxmlformats.org/officeDocument/2006/relationships/customXml" Target="../customXml/item5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>
              <a:defRPr sz="1200"/>
            </a:lvl1pPr>
          </a:lstStyle>
          <a:p>
            <a:fld id="{5FCFCA14-135A-4363-843C-AA286323A8BD}" type="datetimeFigureOut">
              <a:rPr lang="en-US" smtClean="0"/>
              <a:t>3/22/2026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>
              <a:defRPr sz="1200"/>
            </a:lvl1pPr>
          </a:lstStyle>
          <a:p>
            <a:fld id="{7BDDE0B4-CF2C-4708-8D33-D8F4C0E3DE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64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>
              <a:defRPr sz="1200"/>
            </a:lvl1pPr>
          </a:lstStyle>
          <a:p>
            <a:fld id="{0E5E2725-1224-49A5-AC9B-A3CAEE34741D}" type="datetimeFigureOut">
              <a:rPr lang="en-US" smtClean="0"/>
              <a:t>3/22/2026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8" tIns="46584" rIns="93168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>
              <a:defRPr sz="1200"/>
            </a:lvl1pPr>
          </a:lstStyle>
          <a:p>
            <a:fld id="{7B9E8BFE-F454-44CF-A2A9-F0A1EE63C1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45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These are the major lines of enquiry/research related to the Resilient Shores strategic pillar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Significant amount of coastal/riverine infrastructure (e.g. dams, port infrastructures, coastal defenses) in Canada has been designed for extreme environmental conditions without taking into account climate change; OCRE examines approaches to make existing infrastructure more climate resilient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Climate change impacts patterns of extreme events, OCRE provides predictive tools for decision makers that take into account climate change impacts on surges and waves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Temporary flood barriers/building retrofits are an emerging industry in Canada, OCRE is the only facility in Canada capable of testing temporary flood protection technologies according to existing international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In addition to their utility in climate change adaptation, nature-based solutions can provide a multiple co-benefits; this includes hybrid solutions, comprising conventional infrastructure paired with nature-based approaches; nature-based approached seek to harness the resilience inherent in natural systems, such as wetlands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7E2C5-3FF0-9249-B2F6-4F906AF2CD6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7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These are the major lines of enquiry/research related to the Resilient Shores strategic pillar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Significant amount of coastal/riverine infrastructure (e.g. dams, port infrastructures, coastal defenses) in Canada has been designed for extreme environmental conditions without taking into account climate change; OCRE examines approaches to make existing infrastructure more climate resilient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Climate change impacts patterns of extreme events, OCRE provides predictive tools for decision makers that take into account climate change impacts on surges and waves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Temporary flood barriers/building retrofits are an emerging industry in Canada, OCRE is the only facility in Canada capable of testing temporary flood protection technologies according to existing international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In addition to their utility in climate change adaptation, nature-based solutions can provide a multiple co-benefits; this includes hybrid solutions, comprising conventional infrastructure paired with nature-based approaches; nature-based approached seek to harness the resilience inherent in natural systems, such as wetlands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7E2C5-3FF0-9249-B2F6-4F906AF2CD6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5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These are the major lines of enquiry/research related to the Resilient Shores strategic pillar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Significant amount of coastal/riverine infrastructure (e.g. dams, port infrastructures, coastal defenses) in Canada has been designed for extreme environmental conditions without taking into account climate change; OCRE examines approaches to make existing infrastructure more climate resilient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Climate change impacts patterns of extreme events, OCRE provides predictive tools for decision makers that take into account climate change impacts on surges and waves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Temporary flood barriers/building retrofits are an emerging industry in Canada, OCRE is the only facility in Canada capable of testing temporary flood protection technologies according to existing international standards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In addition to their utility in climate change adaptation, nature-based solutions can provide a multiple co-benefits; this includes hybrid solutions, comprising conventional infrastructure paired with nature-based approaches; nature-based approached seek to harness the resilience inherent in natural systems, such as wetlands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7E2C5-3FF0-9249-B2F6-4F906AF2CD6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569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450" y="1597819"/>
            <a:ext cx="6477000" cy="1102519"/>
          </a:xfrm>
        </p:spPr>
        <p:txBody>
          <a:bodyPr lIns="0" tIns="0" rIns="0" bIns="0"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450" y="2914650"/>
            <a:ext cx="6400800" cy="131445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25449" y="189598"/>
            <a:ext cx="941877" cy="149844"/>
          </a:xfrm>
          <a:prstGeom prst="rect">
            <a:avLst/>
          </a:prstGeom>
        </p:spPr>
      </p:pic>
      <p:grpSp>
        <p:nvGrpSpPr>
          <p:cNvPr id="4" name="Group 3"/>
          <p:cNvGrpSpPr>
            <a:grpSpLocks noChangeAspect="1"/>
          </p:cNvGrpSpPr>
          <p:nvPr userDrawn="1"/>
        </p:nvGrpSpPr>
        <p:grpSpPr>
          <a:xfrm>
            <a:off x="7296413" y="187685"/>
            <a:ext cx="1411134" cy="103602"/>
            <a:chOff x="7339138" y="244638"/>
            <a:chExt cx="1370040" cy="100584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9138" y="244638"/>
              <a:ext cx="351144" cy="10058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black">
            <a:xfrm>
              <a:off x="7750384" y="251723"/>
              <a:ext cx="958794" cy="86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820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/ Agenda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0213" y="290513"/>
            <a:ext cx="6726237" cy="4476750"/>
          </a:xfrm>
        </p:spPr>
        <p:txBody>
          <a:bodyPr anchor="ctr"/>
          <a:lstStyle>
            <a:lvl1pPr marL="342900" indent="-342900"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NATIONAL RESEARCH COUNCIL CANADA</a:t>
            </a:r>
          </a:p>
        </p:txBody>
      </p:sp>
    </p:spTree>
    <p:extLst>
      <p:ext uri="{BB962C8B-B14F-4D97-AF65-F5344CB8AC3E}">
        <p14:creationId xmlns:p14="http://schemas.microsoft.com/office/powerpoint/2010/main" val="385166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450" y="1143160"/>
            <a:ext cx="6477001" cy="1555028"/>
          </a:xfrm>
        </p:spPr>
        <p:txBody>
          <a:bodyPr lIns="0" tIns="0" rIns="0" bIns="0" anchor="b">
            <a:noAutofit/>
          </a:bodyPr>
          <a:lstStyle>
            <a:lvl1pPr algn="l">
              <a:defRPr sz="2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5450" y="2804492"/>
            <a:ext cx="6477001" cy="112514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7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NATIONAL RESEARCH COUNCIL CANADA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1513" y="0"/>
            <a:ext cx="18339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1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8136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3653" y="0"/>
            <a:ext cx="2881706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99" y="256358"/>
            <a:ext cx="8557954" cy="4356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09599" y="946799"/>
            <a:ext cx="8557954" cy="3884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2pPr>
            <a:lvl3pPr marL="252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432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612000" marR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99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3B495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252000" marR="0" lvl="2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B495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432000" marR="0" lvl="3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B495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612000" marR="0" lvl="4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B495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4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10"/>
          <p:cNvSpPr>
            <a:spLocks noGrp="1" noChangeAspect="1"/>
          </p:cNvSpPr>
          <p:nvPr>
            <p:ph type="pic" sz="quarter" idx="13"/>
          </p:nvPr>
        </p:nvSpPr>
        <p:spPr>
          <a:xfrm>
            <a:off x="5984081" y="1438397"/>
            <a:ext cx="2762924" cy="2959772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30213" y="1430338"/>
            <a:ext cx="5351462" cy="297338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5" y="256358"/>
            <a:ext cx="8184969" cy="7534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264" y="1431925"/>
            <a:ext cx="8185913" cy="29733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41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5" y="256358"/>
            <a:ext cx="8184969" cy="7534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38943" y="1440657"/>
            <a:ext cx="8183621" cy="29765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9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5" y="256358"/>
            <a:ext cx="8184969" cy="7534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38944" y="1440657"/>
            <a:ext cx="4021138" cy="2976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691063" y="1440657"/>
            <a:ext cx="3931501" cy="2976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1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450" y="1706136"/>
            <a:ext cx="5642841" cy="1102519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450" y="2914650"/>
            <a:ext cx="5179343" cy="131445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425449" y="189598"/>
            <a:ext cx="941877" cy="1498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1576" y="193830"/>
            <a:ext cx="1551737" cy="14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5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blue 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873" y="0"/>
            <a:ext cx="2887266" cy="51435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1"/>
            <a:ext cx="9144000" cy="1141111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266" y="1431926"/>
            <a:ext cx="6886935" cy="29733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3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icture - blue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873" y="0"/>
            <a:ext cx="2887266" cy="51435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E68ECE-59D7-452D-8595-BBB947F3BD2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265" y="1431925"/>
            <a:ext cx="5624319" cy="29733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0"/>
          <p:cNvSpPr>
            <a:spLocks noGrp="1" noChangeAspect="1"/>
          </p:cNvSpPr>
          <p:nvPr>
            <p:ph type="pic" sz="quarter" idx="13"/>
          </p:nvPr>
        </p:nvSpPr>
        <p:spPr>
          <a:xfrm>
            <a:off x="6186685" y="1641001"/>
            <a:ext cx="2560320" cy="2560320"/>
          </a:xfrm>
          <a:prstGeom prst="ellipse">
            <a:avLst/>
          </a:prstGeom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3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no curved line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"/>
            <a:ext cx="9144000" cy="723084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400" y="206717"/>
            <a:ext cx="8274833" cy="383683"/>
          </a:xfrm>
        </p:spPr>
        <p:txBody>
          <a:bodyPr/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E68ECE-59D7-452D-8595-BBB947F3BD2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66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668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38400" y="864000"/>
            <a:ext cx="8275777" cy="3835787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80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600"/>
            </a:lvl3pPr>
            <a:lvl4pPr>
              <a:lnSpc>
                <a:spcPct val="100000"/>
              </a:lnSpc>
              <a:spcBef>
                <a:spcPts val="300"/>
              </a:spcBef>
              <a:defRPr/>
            </a:lvl4pPr>
            <a:lvl5pPr>
              <a:lnSpc>
                <a:spcPct val="100000"/>
              </a:lnSpc>
              <a:spcBef>
                <a:spcPts val="3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3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97FEE8-28F0-2C74-A426-CEE4288A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">
            <a:extLst>
              <a:ext uri="{FF2B5EF4-FFF2-40B4-BE49-F238E27FC236}">
                <a16:creationId xmlns:a16="http://schemas.microsoft.com/office/drawing/2014/main" id="{550BCE50-0D5E-6192-A79D-1D7E4C017A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152000"/>
            <a:ext cx="8280400" cy="3420000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2C100019-311F-26CA-893A-14EF8FE66CB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662DA2D2-C90E-ED79-EB2B-A0211D1D4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8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no curved lines - blue 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1"/>
            <a:ext cx="9144000" cy="1141111"/>
          </a:xfrm>
          <a:prstGeom prst="rect">
            <a:avLst/>
          </a:prstGeom>
          <a:solidFill>
            <a:srgbClr val="005D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6" y="256359"/>
            <a:ext cx="8191657" cy="753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265" y="1431926"/>
            <a:ext cx="8185912" cy="2973388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blue ">
    <p:bg>
      <p:bgPr>
        <a:solidFill>
          <a:srgbClr val="004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873" y="0"/>
            <a:ext cx="2887266" cy="51435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1"/>
            <a:ext cx="9144000" cy="1141111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E68ECE-59D7-452D-8595-BBB947F3BD2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28266" y="1431926"/>
            <a:ext cx="6886935" cy="29733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825" y="4832472"/>
            <a:ext cx="493740" cy="14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ne">
            <a:extLst>
              <a:ext uri="{FF2B5EF4-FFF2-40B4-BE49-F238E27FC236}">
                <a16:creationId xmlns:a16="http://schemas.microsoft.com/office/drawing/2014/main" id="{B920676C-B752-62EF-919A-DB880D1D8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9" y="1280880"/>
            <a:ext cx="8280000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">
            <a:extLst>
              <a:ext uri="{FF2B5EF4-FFF2-40B4-BE49-F238E27FC236}">
                <a16:creationId xmlns:a16="http://schemas.microsoft.com/office/drawing/2014/main" id="{4FD70314-BDCF-A8BC-CEE2-A13C6555D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296000"/>
            <a:ext cx="8280000" cy="188904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85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DE75DAD6-89EA-84B1-ACC6-352A64CE2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309393"/>
            <a:ext cx="8280000" cy="4464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71D1A495-3648-1A07-BE75-6FDE0779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3175" y="4527900"/>
            <a:ext cx="9144000" cy="61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54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1" pos="27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6E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32000" y="501108"/>
            <a:ext cx="8280000" cy="406613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BD7A9ACB-9D25-1871-1CB0-F16FF2AEA0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">
            <a:extLst>
              <a:ext uri="{FF2B5EF4-FFF2-40B4-BE49-F238E27FC236}">
                <a16:creationId xmlns:a16="http://schemas.microsoft.com/office/drawing/2014/main" id="{CBC6A920-2232-F9AF-66E5-7993B6528E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9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-intro">
    <p:bg>
      <p:bgPr>
        <a:solidFill>
          <a:srgbClr val="006E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32000" y="547576"/>
            <a:ext cx="8280000" cy="4024423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280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5FFDD452-8192-12B4-151D-7878F5DF6E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F274A782-ED68-2BBD-52AB-004A58E22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17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97FEE8-28F0-2C74-A426-CEE4288A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">
            <a:extLst>
              <a:ext uri="{FF2B5EF4-FFF2-40B4-BE49-F238E27FC236}">
                <a16:creationId xmlns:a16="http://schemas.microsoft.com/office/drawing/2014/main" id="{550BCE50-0D5E-6192-A79D-1D7E4C017A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152000"/>
            <a:ext cx="8280400" cy="3420000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2C100019-311F-26CA-893A-14EF8FE66CB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662DA2D2-C90E-ED79-EB2B-A0211D1D4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rgbClr val="27292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Line">
            <a:extLst>
              <a:ext uri="{FF2B5EF4-FFF2-40B4-BE49-F238E27FC236}">
                <a16:creationId xmlns:a16="http://schemas.microsoft.com/office/drawing/2014/main" id="{49AFEBAD-7E02-072F-2F88-E4D23730D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999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"/>
          <p:cNvSpPr>
            <a:spLocks noGrp="1"/>
          </p:cNvSpPr>
          <p:nvPr>
            <p:ph type="body" sz="quarter" idx="14"/>
          </p:nvPr>
        </p:nvSpPr>
        <p:spPr>
          <a:xfrm>
            <a:off x="430213" y="1150937"/>
            <a:ext cx="5580000" cy="342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" descr="Photo placeholder"/>
          <p:cNvSpPr>
            <a:spLocks noGrp="1" noChangeAspect="1"/>
          </p:cNvSpPr>
          <p:nvPr>
            <p:ph type="pic" sz="quarter" idx="13"/>
          </p:nvPr>
        </p:nvSpPr>
        <p:spPr>
          <a:xfrm>
            <a:off x="6151880" y="1150937"/>
            <a:ext cx="2560320" cy="3419989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BF1E221E-9228-124B-EB4A-DA618B3D5F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87900498-41D8-F305-F15D-F769EBF0D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71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7" orient="horz" pos="1620">
          <p15:clr>
            <a:srgbClr val="FBAE40"/>
          </p15:clr>
        </p15:guide>
        <p15:guide id="8" pos="2880">
          <p15:clr>
            <a:srgbClr val="FBAE40"/>
          </p15:clr>
        </p15:guide>
        <p15:guide id="9" pos="27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8749F131-92EE-3B6E-7187-41840E3D2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999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"/>
          <p:cNvSpPr>
            <a:spLocks noGrp="1"/>
          </p:cNvSpPr>
          <p:nvPr>
            <p:ph type="body" sz="quarter" idx="12"/>
          </p:nvPr>
        </p:nvSpPr>
        <p:spPr>
          <a:xfrm>
            <a:off x="431999" y="1150881"/>
            <a:ext cx="3852000" cy="3420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">
            <a:extLst>
              <a:ext uri="{FF2B5EF4-FFF2-40B4-BE49-F238E27FC236}">
                <a16:creationId xmlns:a16="http://schemas.microsoft.com/office/drawing/2014/main" id="{C717F819-B82C-AF3A-6453-0CE063599D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62743" y="1150939"/>
            <a:ext cx="3852000" cy="3420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FDAF51F7-9E59-DD5B-AFF2-E915C376BB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5756FD-DA35-07F4-A76C-1B88D30AA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ext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F1FA97D-1915-980C-EDA0-7C0DE6958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">
            <a:extLst>
              <a:ext uri="{FF2B5EF4-FFF2-40B4-BE49-F238E27FC236}">
                <a16:creationId xmlns:a16="http://schemas.microsoft.com/office/drawing/2014/main" id="{489831BE-C352-59DC-4490-205C8E18B1C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150938"/>
            <a:ext cx="8280400" cy="3416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FEB2467D-029E-692A-AD8A-0BCC1A30C4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A6E3B0D-6D75-0784-861A-4B67DEEF9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1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2 columns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"/>
          <p:cNvSpPr>
            <a:spLocks noGrp="1"/>
          </p:cNvSpPr>
          <p:nvPr>
            <p:ph type="body" sz="quarter" idx="12"/>
          </p:nvPr>
        </p:nvSpPr>
        <p:spPr>
          <a:xfrm>
            <a:off x="431999" y="1150939"/>
            <a:ext cx="3852000" cy="3420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">
            <a:extLst>
              <a:ext uri="{FF2B5EF4-FFF2-40B4-BE49-F238E27FC236}">
                <a16:creationId xmlns:a16="http://schemas.microsoft.com/office/drawing/2014/main" id="{C717F819-B82C-AF3A-6453-0CE063599D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3283" y="1150939"/>
            <a:ext cx="3852000" cy="3420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C3D189EF-CB28-6A5C-2284-A77E3424F0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D9D24826-FC55-1FC1-A439-D833688BA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52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">
            <a:extLst>
              <a:ext uri="{FF2B5EF4-FFF2-40B4-BE49-F238E27FC236}">
                <a16:creationId xmlns:a16="http://schemas.microsoft.com/office/drawing/2014/main" id="{3207DF38-B204-ADED-90BB-E701A0256E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lIns="360000" tIns="360000" rIns="360000" bIns="360000" anchor="ctr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your photos, graphs or video here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6A75855-9C79-D817-2354-7AF1931C9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9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ll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">
            <a:extLst>
              <a:ext uri="{FF2B5EF4-FFF2-40B4-BE49-F238E27FC236}">
                <a16:creationId xmlns:a16="http://schemas.microsoft.com/office/drawing/2014/main" id="{3207DF38-B204-ADED-90BB-E701A0256E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lIns="360000" tIns="360000" rIns="360000" bIns="360000" anchor="t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your photos, graphs or video here</a:t>
            </a:r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21787A8D-FB80-FD7B-A6E9-805B25C750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393825"/>
            <a:ext cx="3757246" cy="2355850"/>
          </a:xfrm>
          <a:solidFill>
            <a:schemeClr val="accent2"/>
          </a:solidFill>
        </p:spPr>
        <p:txBody>
          <a:bodyPr lIns="251999" rIns="251999" anchor="ctr" anchorCtr="0"/>
          <a:lstStyle>
            <a:lvl1pPr>
              <a:lnSpc>
                <a:spcPct val="8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E9D7E557-4DCF-882A-5EED-4AEC85C40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5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06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32000" y="501108"/>
            <a:ext cx="8280000" cy="406613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95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246" y="256358"/>
            <a:ext cx="6891768" cy="7534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246" y="1431925"/>
            <a:ext cx="6891768" cy="3162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331840" y="4767263"/>
            <a:ext cx="355436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NATIONAL RESEARCH COUNCIL CANADA</a:t>
            </a:r>
          </a:p>
        </p:txBody>
      </p:sp>
    </p:spTree>
    <p:extLst>
      <p:ext uri="{BB962C8B-B14F-4D97-AF65-F5344CB8AC3E}">
        <p14:creationId xmlns:p14="http://schemas.microsoft.com/office/powerpoint/2010/main" val="159647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33" r:id="rId2"/>
    <p:sldLayoutId id="2147483687" r:id="rId3"/>
    <p:sldLayoutId id="2147483715" r:id="rId4"/>
    <p:sldLayoutId id="2147483716" r:id="rId5"/>
    <p:sldLayoutId id="2147483717" r:id="rId6"/>
    <p:sldLayoutId id="2147483735" r:id="rId7"/>
    <p:sldLayoutId id="2147483736" r:id="rId8"/>
    <p:sldLayoutId id="2147483737" r:id="rId9"/>
    <p:sldLayoutId id="2147483700" r:id="rId10"/>
    <p:sldLayoutId id="2147483741" r:id="rId11"/>
    <p:sldLayoutId id="2147483744" r:id="rId12"/>
    <p:sldLayoutId id="2147483745" r:id="rId13"/>
    <p:sldLayoutId id="2147483746" r:id="rId14"/>
    <p:sldLayoutId id="2147483760" r:id="rId15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700" b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7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7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15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•"/>
        <a:defRPr sz="14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7113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•"/>
        <a:defRPr sz="14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246" y="256358"/>
            <a:ext cx="6891768" cy="7534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246" y="1431925"/>
            <a:ext cx="6891768" cy="31626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E68ECE-59D7-452D-8595-BBB947F3BD2D}" type="slidenum">
              <a:rPr lang="en-US" smtClean="0">
                <a:solidFill>
                  <a:srgbClr val="006688"/>
                </a:solidFill>
              </a:rPr>
              <a:pPr/>
              <a:t>‹#›</a:t>
            </a:fld>
            <a:endParaRPr lang="en-US" dirty="0">
              <a:solidFill>
                <a:srgbClr val="0066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0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Char char="•"/>
        <a:defRPr sz="2400" b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94360" indent="-2857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Wingdings" panose="05000000000000000000" pitchFamily="2" charset="2"/>
        <a:buChar char="§"/>
        <a:defRPr sz="17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7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715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Wingdings" panose="05000000000000000000" pitchFamily="2" charset="2"/>
        <a:buChar char="§"/>
        <a:defRPr sz="18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7113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rgbClr val="3B495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800" y="216000"/>
            <a:ext cx="8280000" cy="72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431800" y="1152000"/>
            <a:ext cx="8280200" cy="34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6F820E78-E455-CF4C-7C72-78A044AF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4710113"/>
            <a:ext cx="7200000" cy="43338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DADF50E3-DC5B-290F-17B2-CCB2D7DD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3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94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rgbClr val="27292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4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marR="0" indent="-166688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80000"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spcBef>
          <a:spcPts val="1200"/>
        </a:spcBef>
        <a:buFont typeface="Arial" panose="020B0604020202020204" pitchFamily="34" charset="0"/>
        <a:buNone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272">
          <p15:clr>
            <a:srgbClr val="F26B43"/>
          </p15:clr>
        </p15:guide>
        <p15:guide id="4" pos="5488">
          <p15:clr>
            <a:srgbClr val="F26B43"/>
          </p15:clr>
        </p15:guide>
        <p15:guide id="5" orient="horz" pos="585">
          <p15:clr>
            <a:srgbClr val="F26B43"/>
          </p15:clr>
        </p15:guide>
        <p15:guide id="8" orient="horz" pos="2967">
          <p15:clr>
            <a:srgbClr val="F26B43"/>
          </p15:clr>
        </p15:guide>
        <p15:guide id="9" orient="horz" pos="725">
          <p15:clr>
            <a:srgbClr val="F26B43"/>
          </p15:clr>
        </p15:guide>
        <p15:guide id="10" orient="horz" pos="2877">
          <p15:clr>
            <a:srgbClr val="F26B43"/>
          </p15:clr>
        </p15:guide>
        <p15:guide id="11" orient="horz" pos="100">
          <p15:clr>
            <a:srgbClr val="F26B43"/>
          </p15:clr>
        </p15:guide>
        <p15:guide id="12" orient="horz" pos="3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ational Research Council Canada logo" descr="National Research Council Canada logo">
            <a:extLst>
              <a:ext uri="{FF2B5EF4-FFF2-40B4-BE49-F238E27FC236}">
                <a16:creationId xmlns:a16="http://schemas.microsoft.com/office/drawing/2014/main" id="{80E9B67B-5117-F8E9-92BD-0FE506D6E9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16" y="917264"/>
            <a:ext cx="1122428" cy="386335"/>
          </a:xfrm>
          <a:prstGeom prst="rect">
            <a:avLst/>
          </a:prstGeom>
        </p:spPr>
      </p:pic>
      <p:sp>
        <p:nvSpPr>
          <p:cNvPr id="21" name="Title">
            <a:extLst>
              <a:ext uri="{FF2B5EF4-FFF2-40B4-BE49-F238E27FC236}">
                <a16:creationId xmlns:a16="http://schemas.microsoft.com/office/drawing/2014/main" id="{D1807AF9-6CBF-21DB-3A30-56814BE59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450" y="1280880"/>
            <a:ext cx="8286750" cy="1889040"/>
          </a:xfrm>
        </p:spPr>
        <p:txBody>
          <a:bodyPr>
            <a:normAutofit/>
          </a:bodyPr>
          <a:lstStyle/>
          <a:p>
            <a:r>
              <a:rPr lang="en-CA" dirty="0"/>
              <a:t>GSICS 2026 Logistics</a:t>
            </a:r>
            <a:endParaRPr lang="en-US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F4D6435F-95E1-9E53-87D6-B4C7FE5C4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450" y="3309393"/>
            <a:ext cx="8286750" cy="447268"/>
          </a:xfrm>
        </p:spPr>
        <p:txBody>
          <a:bodyPr/>
          <a:lstStyle/>
          <a:p>
            <a:r>
              <a:rPr lang="en-US" dirty="0"/>
              <a:t>March 23, 2026</a:t>
            </a:r>
          </a:p>
        </p:txBody>
      </p:sp>
      <p:cxnSp>
        <p:nvCxnSpPr>
          <p:cNvPr id="6" name="Line">
            <a:extLst>
              <a:ext uri="{FF2B5EF4-FFF2-40B4-BE49-F238E27FC236}">
                <a16:creationId xmlns:a16="http://schemas.microsoft.com/office/drawing/2014/main" id="{0BA5D106-F7E3-609C-2190-AFBCED34F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1798" y="3304273"/>
            <a:ext cx="8280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ne">
            <a:extLst>
              <a:ext uri="{FF2B5EF4-FFF2-40B4-BE49-F238E27FC236}">
                <a16:creationId xmlns:a16="http://schemas.microsoft.com/office/drawing/2014/main" id="{EF7F3B59-07EF-4BE6-A2C2-AEEF77EC9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1798" y="3757188"/>
            <a:ext cx="8280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National Research Council Canada" descr="National Research Council Canada">
            <a:extLst>
              <a:ext uri="{FF2B5EF4-FFF2-40B4-BE49-F238E27FC236}">
                <a16:creationId xmlns:a16="http://schemas.microsoft.com/office/drawing/2014/main" id="{9F8FDFBD-0C18-61F4-CDAD-8305FE0FD2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09" y="4661626"/>
            <a:ext cx="2143907" cy="414651"/>
          </a:xfrm>
          <a:prstGeom prst="rect">
            <a:avLst/>
          </a:prstGeom>
        </p:spPr>
      </p:pic>
      <p:pic>
        <p:nvPicPr>
          <p:cNvPr id="8" name="Symbol of the Government of Canada" descr="Symbol of the Government of Canada">
            <a:extLst>
              <a:ext uri="{FF2B5EF4-FFF2-40B4-BE49-F238E27FC236}">
                <a16:creationId xmlns:a16="http://schemas.microsoft.com/office/drawing/2014/main" id="{EA550554-E383-4660-E81C-C44CF4C546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8859" y="4756033"/>
            <a:ext cx="806987" cy="19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4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9971-989F-4B39-B881-44DED293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Building 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F4D6B-66CA-4189-8F40-1CA62EDF68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114002"/>
            <a:ext cx="3028290" cy="3384845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No fire drills planned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Always wear your badge when inside the building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Food will be served in the cafeteria downstairs during breaks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D77B2-5A74-456C-81BE-5D3F770C6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E190-9BCB-4756-B9E2-49E272B58E5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A6A4B3-E000-4975-B9E2-3243D3000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360" y="0"/>
            <a:ext cx="5359270" cy="51435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9E2B1A-E2B1-476C-87CF-F0372C0D1F95}"/>
              </a:ext>
            </a:extLst>
          </p:cNvPr>
          <p:cNvCxnSpPr/>
          <p:nvPr/>
        </p:nvCxnSpPr>
        <p:spPr>
          <a:xfrm>
            <a:off x="3772360" y="928685"/>
            <a:ext cx="535927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7244254-1152-4684-8CA8-B66F84FBA13F}"/>
              </a:ext>
            </a:extLst>
          </p:cNvPr>
          <p:cNvCxnSpPr/>
          <p:nvPr/>
        </p:nvCxnSpPr>
        <p:spPr>
          <a:xfrm>
            <a:off x="3772360" y="2258832"/>
            <a:ext cx="535927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BEA8EC2-6925-4056-81C0-50745CCCE248}"/>
              </a:ext>
            </a:extLst>
          </p:cNvPr>
          <p:cNvCxnSpPr/>
          <p:nvPr/>
        </p:nvCxnSpPr>
        <p:spPr>
          <a:xfrm>
            <a:off x="3772360" y="2953776"/>
            <a:ext cx="535927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E132B0-E6B7-4E43-A61E-EA068BE866A2}"/>
              </a:ext>
            </a:extLst>
          </p:cNvPr>
          <p:cNvCxnSpPr/>
          <p:nvPr/>
        </p:nvCxnSpPr>
        <p:spPr>
          <a:xfrm>
            <a:off x="3772360" y="4350980"/>
            <a:ext cx="535927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75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9971-989F-4B39-B881-44DED293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Icebreaker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F4D6B-66CA-4189-8F40-1CA62EDF68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114002"/>
            <a:ext cx="3028290" cy="3384845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Monday, March 23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Beckta, 150 Elgin Street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Start at 18:45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Bus leaves NRC at 18:30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D77B2-5A74-456C-81BE-5D3F770C6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E190-9BCB-4756-B9E2-49E272B58E5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7046C0-A233-42C5-8EB8-1B4C5E43D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861" y="9317"/>
            <a:ext cx="5457139" cy="51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9971-989F-4B39-B881-44DED293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Mer </a:t>
            </a:r>
            <a:r>
              <a:rPr lang="en-CA" dirty="0" err="1"/>
              <a:t>Bleue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F4D6B-66CA-4189-8F40-1CA62EDF68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0" y="1055482"/>
            <a:ext cx="2472334" cy="3813498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Wednesday, March 25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Bus leaves NRC at 13:15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Bus leaves Mer </a:t>
            </a:r>
            <a:r>
              <a:rPr lang="en-CA" sz="2400" dirty="0" err="1"/>
              <a:t>Bleue</a:t>
            </a:r>
            <a:r>
              <a:rPr lang="en-CA" sz="2400" dirty="0"/>
              <a:t> at 17:00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dirty="0"/>
              <a:t>Snow/wet conditions</a:t>
            </a:r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  <a:p>
            <a:pPr marL="0" lvl="2" indent="0">
              <a:spcBef>
                <a:spcPts val="0"/>
              </a:spcBef>
              <a:spcAft>
                <a:spcPts val="0"/>
              </a:spcAft>
              <a:buNone/>
            </a:pPr>
            <a:endParaRPr lang="en-CA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D77B2-5A74-456C-81BE-5D3F770C6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E190-9BCB-4756-B9E2-49E272B58E5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E20ECA-4DD8-4AE5-AEB6-24571511E9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43" t="29692" r="5489" b="25508"/>
          <a:stretch/>
        </p:blipFill>
        <p:spPr>
          <a:xfrm>
            <a:off x="2904134" y="1055482"/>
            <a:ext cx="6154407" cy="343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8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PowerPoint_basic_2">
  <a:themeElements>
    <a:clrScheme name="2018 NRC-CNRC PPT">
      <a:dk1>
        <a:srgbClr val="000000"/>
      </a:dk1>
      <a:lt1>
        <a:srgbClr val="FFFFFF"/>
      </a:lt1>
      <a:dk2>
        <a:srgbClr val="0099AA"/>
      </a:dk2>
      <a:lt2>
        <a:srgbClr val="004411"/>
      </a:lt2>
      <a:accent1>
        <a:srgbClr val="003353"/>
      </a:accent1>
      <a:accent2>
        <a:srgbClr val="006688"/>
      </a:accent2>
      <a:accent3>
        <a:srgbClr val="550033"/>
      </a:accent3>
      <a:accent4>
        <a:srgbClr val="AA0011"/>
      </a:accent4>
      <a:accent5>
        <a:srgbClr val="669933"/>
      </a:accent5>
      <a:accent6>
        <a:srgbClr val="FF8822"/>
      </a:accent6>
      <a:hlink>
        <a:srgbClr val="595959"/>
      </a:hlink>
      <a:folHlink>
        <a:srgbClr val="0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owerPoint_basic_2">
  <a:themeElements>
    <a:clrScheme name="2018 NRC-CNRC PPT">
      <a:dk1>
        <a:srgbClr val="000000"/>
      </a:dk1>
      <a:lt1>
        <a:srgbClr val="FFFFFF"/>
      </a:lt1>
      <a:dk2>
        <a:srgbClr val="0099AA"/>
      </a:dk2>
      <a:lt2>
        <a:srgbClr val="004411"/>
      </a:lt2>
      <a:accent1>
        <a:srgbClr val="003353"/>
      </a:accent1>
      <a:accent2>
        <a:srgbClr val="006688"/>
      </a:accent2>
      <a:accent3>
        <a:srgbClr val="550033"/>
      </a:accent3>
      <a:accent4>
        <a:srgbClr val="AA0011"/>
      </a:accent4>
      <a:accent5>
        <a:srgbClr val="669933"/>
      </a:accent5>
      <a:accent6>
        <a:srgbClr val="FF8822"/>
      </a:accent6>
      <a:hlink>
        <a:srgbClr val="595959"/>
      </a:hlink>
      <a:folHlink>
        <a:srgbClr val="0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RC-CNRC">
  <a:themeElements>
    <a:clrScheme name="NRC-custom 1">
      <a:dk1>
        <a:srgbClr val="000000"/>
      </a:dk1>
      <a:lt1>
        <a:sysClr val="window" lastClr="FFFFFF"/>
      </a:lt1>
      <a:dk2>
        <a:srgbClr val="000000"/>
      </a:dk2>
      <a:lt2>
        <a:srgbClr val="E8E8E8"/>
      </a:lt2>
      <a:accent1>
        <a:srgbClr val="006E84"/>
      </a:accent1>
      <a:accent2>
        <a:srgbClr val="003C57"/>
      </a:accent2>
      <a:accent3>
        <a:srgbClr val="005228"/>
      </a:accent3>
      <a:accent4>
        <a:srgbClr val="4D822E"/>
      </a:accent4>
      <a:accent5>
        <a:srgbClr val="233E4A"/>
      </a:accent5>
      <a:accent6>
        <a:srgbClr val="5D0B3C"/>
      </a:accent6>
      <a:hlink>
        <a:srgbClr val="0070C0"/>
      </a:hlink>
      <a:folHlink>
        <a:srgbClr val="0070C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t" anchorCtr="0">
        <a:noAutofit/>
      </a:bodyPr>
      <a:lstStyle>
        <a:defPPr algn="l">
          <a:lnSpc>
            <a:spcPct val="90000"/>
          </a:lnSpc>
          <a:defRPr dirty="0" smtClean="0"/>
        </a:defPPr>
      </a:lstStyle>
    </a:txDef>
  </a:objectDefaults>
  <a:extraClrSchemeLst/>
  <a:custClrLst>
    <a:custClr name="Red">
      <a:srgbClr val="A70D13"/>
    </a:custClr>
    <a:custClr name="Yellow">
      <a:srgbClr val="FFBB11"/>
    </a:custClr>
    <a:custClr name="Magenta">
      <a:srgbClr val="E2146E"/>
    </a:custClr>
    <a:custClr name="Canada red">
      <a:srgbClr val="EE1122"/>
    </a:custClr>
    <a:custClr name="Light blue">
      <a:srgbClr val="00AABB"/>
    </a:custClr>
    <a:custClr name="Medium blue">
      <a:srgbClr val="007799"/>
    </a:custClr>
    <a:custClr name="Blue">
      <a:srgbClr val="004466"/>
    </a:custClr>
    <a:custClr name="Grey">
      <a:srgbClr val="223344"/>
    </a:custClr>
    <a:custClr name="Green">
      <a:srgbClr val="006633"/>
    </a:custClr>
    <a:custClr name="Lime green">
      <a:srgbClr val="87BB33"/>
    </a:custClr>
    <a:custClr name="Orange">
      <a:srgbClr val="FF8822"/>
    </a:custClr>
    <a:custClr name="Red">
      <a:srgbClr val="DD2222"/>
    </a:custClr>
    <a:custClr name="Eggplant">
      <a:srgbClr val="662244"/>
    </a:custClr>
    <a:custClr name="Purple">
      <a:srgbClr val="664477"/>
    </a:custClr>
    <a:custClr name="Yellow">
      <a:srgbClr val="FFBB11"/>
    </a:custClr>
    <a:custClr name="Bright Red">
      <a:srgbClr val="EE1122"/>
    </a:custClr>
    <a:custClr name="Magenta">
      <a:srgbClr val="EE2277"/>
    </a:custClr>
    <a:custClr name="Dark magenta">
      <a:srgbClr val="C92668"/>
    </a:custClr>
    <a:custClr name="Dark light blue">
      <a:srgbClr val="0099AA"/>
    </a:custClr>
    <a:custClr name="Dark medium blue">
      <a:srgbClr val="006688"/>
    </a:custClr>
    <a:custClr name="Dark blue">
      <a:srgbClr val="003355"/>
    </a:custClr>
    <a:custClr name="Dark grey">
      <a:srgbClr val="112233"/>
    </a:custClr>
    <a:custClr name="Dark green">
      <a:srgbClr val="005522"/>
    </a:custClr>
    <a:custClr name="Dark lime green">
      <a:srgbClr val="669933"/>
    </a:custClr>
    <a:custClr name="Dark orange">
      <a:srgbClr val="EE6611"/>
    </a:custClr>
    <a:custClr name="Dark red">
      <a:srgbClr val="AA0011"/>
    </a:custClr>
    <a:custClr name="Dark eggplant">
      <a:srgbClr val="550033"/>
    </a:custClr>
    <a:custClr name="Dark purple">
      <a:srgbClr val="553366"/>
    </a:custClr>
  </a:custClrLst>
  <a:extLst>
    <a:ext uri="{05A4C25C-085E-4340-85A3-A5531E510DB2}">
      <thm15:themeFamily xmlns:thm15="http://schemas.microsoft.com/office/thememl/2012/main" name="NRC2024_PowerPoint-Template_Blue_EN-v1" id="{597DE65A-E778-DB4C-ACD2-BE0DC4259FC4}" vid="{60091DF5-3195-7443-927B-935E8E4EC08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X6PPVAVDZMSZ-613157859-13509</_dlc_DocId>
    <_dlc_DocIdUrl xmlns="cfab5f87-ed30-4dbb-a820-4234a14babf6">
      <Url>https://wmoomm.sharepoint.com/sites/Collaboration/_layouts/15/DocIdRedir.aspx?ID=X6PPVAVDZMSZ-613157859-13509</Url>
      <Description>X6PPVAVDZMSZ-613157859-13509</Description>
    </_dlc_DocIdUrl>
  </documentManagement>
</p:properties>
</file>

<file path=customXml/itemProps1.xml><?xml version="1.0" encoding="utf-8"?>
<ds:datastoreItem xmlns:ds="http://schemas.openxmlformats.org/officeDocument/2006/customXml" ds:itemID="{54F06296-127F-4E50-AEC7-77ADA493D675}"/>
</file>

<file path=customXml/itemProps2.xml><?xml version="1.0" encoding="utf-8"?>
<ds:datastoreItem xmlns:ds="http://schemas.openxmlformats.org/officeDocument/2006/customXml" ds:itemID="{B0EE3E9B-9CAF-4445-A8DB-A6E15DDBE671}"/>
</file>

<file path=customXml/itemProps3.xml><?xml version="1.0" encoding="utf-8"?>
<ds:datastoreItem xmlns:ds="http://schemas.openxmlformats.org/officeDocument/2006/customXml" ds:itemID="{272337E0-90C9-45CF-9179-F635D957E89C}"/>
</file>

<file path=customXml/itemProps4.xml><?xml version="1.0" encoding="utf-8"?>
<ds:datastoreItem xmlns:ds="http://schemas.openxmlformats.org/officeDocument/2006/customXml" ds:itemID="{D95E5324-B48E-410D-ABA9-0058907DFF6F}"/>
</file>

<file path=customXml/itemProps5.xml><?xml version="1.0" encoding="utf-8"?>
<ds:datastoreItem xmlns:ds="http://schemas.openxmlformats.org/officeDocument/2006/customXml" ds:itemID="{0DF908DC-8794-4E21-B181-169657FC888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574</Words>
  <Application>Microsoft Office PowerPoint</Application>
  <PresentationFormat>On-screen Show (16:9)</PresentationFormat>
  <Paragraphs>54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Wingdings</vt:lpstr>
      <vt:lpstr>PowerPoint_basic_2</vt:lpstr>
      <vt:lpstr>1_PowerPoint_basic_2</vt:lpstr>
      <vt:lpstr>NRC-CNRC</vt:lpstr>
      <vt:lpstr>GSICS 2026 Logistics</vt:lpstr>
      <vt:lpstr>Building Logistics</vt:lpstr>
      <vt:lpstr>Icebreaker</vt:lpstr>
      <vt:lpstr>Mer Bleue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Examples of NbS versus traditional (grey) infrastructure solutions</dc:title>
  <dc:creator/>
  <cp:lastModifiedBy/>
  <cp:revision>1</cp:revision>
  <dcterms:created xsi:type="dcterms:W3CDTF">2018-10-22T15:18:20Z</dcterms:created>
  <dcterms:modified xsi:type="dcterms:W3CDTF">2026-03-23T09:30:49Z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5cc33c96-0354-4155-97a4-9118c463fb33</vt:lpwstr>
  </property>
</Properties>
</file>