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5" r:id="rId5"/>
    <p:sldMasterId id="2147483685" r:id="rId6"/>
  </p:sldMasterIdLst>
  <p:notesMasterIdLst>
    <p:notesMasterId r:id="rId27"/>
  </p:notesMasterIdLst>
  <p:sldIdLst>
    <p:sldId id="264" r:id="rId7"/>
    <p:sldId id="603" r:id="rId8"/>
    <p:sldId id="607" r:id="rId9"/>
    <p:sldId id="465" r:id="rId10"/>
    <p:sldId id="610" r:id="rId11"/>
    <p:sldId id="616" r:id="rId12"/>
    <p:sldId id="625" r:id="rId13"/>
    <p:sldId id="618" r:id="rId14"/>
    <p:sldId id="626" r:id="rId15"/>
    <p:sldId id="614" r:id="rId16"/>
    <p:sldId id="628" r:id="rId17"/>
    <p:sldId id="613" r:id="rId18"/>
    <p:sldId id="629" r:id="rId19"/>
    <p:sldId id="606" r:id="rId20"/>
    <p:sldId id="609" r:id="rId21"/>
    <p:sldId id="601" r:id="rId22"/>
    <p:sldId id="360" r:id="rId23"/>
    <p:sldId id="624" r:id="rId24"/>
    <p:sldId id="623" r:id="rId25"/>
    <p:sldId id="62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4650C63-9409-4846-8E83-7F856F29C4F0}">
          <p14:sldIdLst>
            <p14:sldId id="264"/>
            <p14:sldId id="603"/>
            <p14:sldId id="607"/>
            <p14:sldId id="465"/>
            <p14:sldId id="610"/>
            <p14:sldId id="616"/>
            <p14:sldId id="625"/>
            <p14:sldId id="618"/>
            <p14:sldId id="626"/>
            <p14:sldId id="614"/>
            <p14:sldId id="628"/>
            <p14:sldId id="613"/>
            <p14:sldId id="629"/>
            <p14:sldId id="606"/>
            <p14:sldId id="609"/>
            <p14:sldId id="601"/>
            <p14:sldId id="360"/>
            <p14:sldId id="624"/>
            <p14:sldId id="623"/>
            <p14:sldId id="62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3E220E-6D95-AB96-434C-1F2B66633008}" name="Arkett,Matt (il, le, lui | he, him, his) (ECCC)" initials="A(ll|hhh(" userId="S::Matt.Arkett@ec.gc.ca::876fa3b6-c7ce-4e61-89d0-95621e0e767b" providerId="AD"/>
  <p188:author id="{3D7AC32A-9AD3-985D-8555-71A83A34E1A9}" name="Nassar,Ray (il | he, him) (ECCC)" initials="RN" userId="S::Ray.Nassar@ec.gc.ca::b9927234-0833-449b-83f9-b1e866cfc4ee" providerId="AD"/>
  <p188:author id="{2095CA45-72F6-4F9F-A636-FADCED79B56E}" name="Plourde, Myriam (ASC/CSA)" initials="PM(" userId="S::myriam.plourde@asc-csa.gc.ca::c19134aa-12f1-4a41-8033-144db758aa37" providerId="AD"/>
  <p188:author id="{C9A82F99-8711-657E-3FE7-ECDF9725AF3C}" name="Casey,Alec (il, lui | he, him) (ECCC)" initials="AC" userId="S::Alec.Casey@ec.gc.ca::47a0f7e3-eec7-4faa-87a9-03275c25a22a" providerId="AD"/>
  <p188:author id="{C24CE6A1-AF4E-B908-834C-E5588ADAFBFA}" name="McClelland, Kiernan (ASC/CSA)" initials="MK(" userId="S::Kiernan.mcclelland@asc-csa.gc.ca::3ae645e8-5d5e-447c-b5b6-cedfa309f7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B213EB-2377-4CC9-8A6D-227828814C07}" v="19" dt="2026-03-22T22:24:56.376"/>
    <p1510:client id="{A0D972F9-1D0C-4DF6-BBD8-D662668C03A1}" v="4" dt="2026-03-23T12:25:43.611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545" autoAdjust="0"/>
  </p:normalViewPr>
  <p:slideViewPr>
    <p:cSldViewPr snapToGrid="0">
      <p:cViewPr varScale="1">
        <p:scale>
          <a:sx n="83" d="100"/>
          <a:sy n="83" d="100"/>
        </p:scale>
        <p:origin x="16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36" Type="http://schemas.openxmlformats.org/officeDocument/2006/relationships/customXml" Target="../customXml/item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35" Type="http://schemas.openxmlformats.org/officeDocument/2006/relationships/customXml" Target="../customXml/item4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ey,Alec (il | he, him) (ECCC)" userId="47a0f7e3-eec7-4faa-87a9-03275c25a22a" providerId="ADAL" clId="{2D56C11A-1D7B-4493-85B5-D844287C54AA}"/>
    <pc:docChg chg="delSld modSld modSection">
      <pc:chgData name="Casey,Alec (il | he, him) (ECCC)" userId="47a0f7e3-eec7-4faa-87a9-03275c25a22a" providerId="ADAL" clId="{2D56C11A-1D7B-4493-85B5-D844287C54AA}" dt="2026-03-23T12:25:53.438" v="3" actId="729"/>
      <pc:docMkLst>
        <pc:docMk/>
      </pc:docMkLst>
      <pc:sldChg chg="modNotesTx">
        <pc:chgData name="Casey,Alec (il | he, him) (ECCC)" userId="47a0f7e3-eec7-4faa-87a9-03275c25a22a" providerId="ADAL" clId="{2D56C11A-1D7B-4493-85B5-D844287C54AA}" dt="2026-03-23T12:25:33.817" v="1" actId="20577"/>
        <pc:sldMkLst>
          <pc:docMk/>
          <pc:sldMk cId="497612569" sldId="601"/>
        </pc:sldMkLst>
      </pc:sldChg>
      <pc:sldChg chg="del">
        <pc:chgData name="Casey,Alec (il | he, him) (ECCC)" userId="47a0f7e3-eec7-4faa-87a9-03275c25a22a" providerId="ADAL" clId="{2D56C11A-1D7B-4493-85B5-D844287C54AA}" dt="2026-03-23T12:25:45.278" v="2" actId="47"/>
        <pc:sldMkLst>
          <pc:docMk/>
          <pc:sldMk cId="1392085390" sldId="605"/>
        </pc:sldMkLst>
      </pc:sldChg>
      <pc:sldChg chg="mod modShow">
        <pc:chgData name="Casey,Alec (il | he, him) (ECCC)" userId="47a0f7e3-eec7-4faa-87a9-03275c25a22a" providerId="ADAL" clId="{2D56C11A-1D7B-4493-85B5-D844287C54AA}" dt="2026-03-23T12:25:53.438" v="3" actId="729"/>
        <pc:sldMkLst>
          <pc:docMk/>
          <pc:sldMk cId="3150658270" sldId="6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599BC-F448-4712-A29D-DA84E6C209D1}" type="datetimeFigureOut">
              <a:rPr lang="en-CA" smtClean="0"/>
              <a:t>2026-03-23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F70DF-88CF-4447-8823-A9A0B70D56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891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C1C10-AE1B-40B9-A64F-FDB8F1078E1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575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CA" sz="18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C1C10-AE1B-40B9-A64F-FDB8F1078E1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426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C1C10-AE1B-40B9-A64F-FDB8F1078E1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27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F70DF-88CF-4447-8823-A9A0B70D565A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285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F70DF-88CF-4447-8823-A9A0B70D565A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3699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ED3B8-2E60-C29C-70B0-94CC8C454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F9EAA-F546-AD96-FAE6-A8BB495678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C49EDE-5FED-1495-D855-08FB44A24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E2252-0551-0B11-2B3D-7B7375CD30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C1C10-AE1B-40B9-A64F-FDB8F1078E1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191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B6329-21D8-F3BB-90EC-07AB00118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49D1FE-B2FD-7461-E0B7-B70259FD2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39EB5D-C7ED-49C7-3E66-2090B42BD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C43A2-426A-E478-945C-AEEB7F7A7F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C1C10-AE1B-40B9-A64F-FDB8F1078E1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894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F013A-FA0F-716E-E860-A2F08F934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A3FFFB-143A-EE25-7616-0F3EB90B83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517959-3988-4B8B-3B10-BE4C4695A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>
                <a:solidFill>
                  <a:schemeClr val="tx1"/>
                </a:solidFill>
              </a:rPr>
              <a:t>Select Phase 0 deliverables:</a:t>
            </a: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GHG instrument sub-orbital demonstration stratospheric balloon flight:  August 2022</a:t>
            </a: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  <a:highlight>
                  <a:srgbClr val="FFFF00"/>
                </a:highlight>
              </a:rPr>
              <a:t>NOAA-funded meteorological imager adaptation study with L3Harris: Completed December 2022</a:t>
            </a: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Socio-economic benefits study (</a:t>
            </a:r>
            <a:r>
              <a:rPr lang="en-US" sz="1200" dirty="0" err="1">
                <a:solidFill>
                  <a:schemeClr val="tx1"/>
                </a:solidFill>
              </a:rPr>
              <a:t>EuroConsult</a:t>
            </a:r>
            <a:r>
              <a:rPr lang="en-US" sz="1200" dirty="0">
                <a:solidFill>
                  <a:schemeClr val="tx1"/>
                </a:solidFill>
              </a:rPr>
              <a:t>):  Completed June 2023</a:t>
            </a: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GHG observing strategy (</a:t>
            </a:r>
            <a:r>
              <a:rPr lang="en-US" sz="1200" dirty="0"/>
              <a:t>intelligent pointing) </a:t>
            </a:r>
            <a:r>
              <a:rPr lang="en-US" sz="1200" dirty="0">
                <a:solidFill>
                  <a:schemeClr val="tx1"/>
                </a:solidFill>
              </a:rPr>
              <a:t>manuscript: Published October 2023</a:t>
            </a: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AOM CO</a:t>
            </a:r>
            <a:r>
              <a:rPr lang="en-US" sz="1200" baseline="-25000" dirty="0">
                <a:solidFill>
                  <a:schemeClr val="tx1"/>
                </a:solidFill>
              </a:rPr>
              <a:t>2</a:t>
            </a:r>
            <a:r>
              <a:rPr lang="en-US" sz="1200" dirty="0">
                <a:solidFill>
                  <a:schemeClr val="tx1"/>
                </a:solidFill>
              </a:rPr>
              <a:t>/NO</a:t>
            </a:r>
            <a:r>
              <a:rPr lang="en-US" sz="1200" baseline="-25000" dirty="0">
                <a:solidFill>
                  <a:schemeClr val="tx1"/>
                </a:solidFill>
              </a:rPr>
              <a:t>2 </a:t>
            </a:r>
            <a:r>
              <a:rPr lang="en-US" sz="1200" dirty="0">
                <a:solidFill>
                  <a:schemeClr val="tx1"/>
                </a:solidFill>
              </a:rPr>
              <a:t>science study (Univ. of Toronto):  Completed </a:t>
            </a:r>
            <a:r>
              <a:rPr lang="en-US" sz="1200" dirty="0"/>
              <a:t>March </a:t>
            </a:r>
            <a:r>
              <a:rPr lang="en-US" sz="1200" dirty="0">
                <a:solidFill>
                  <a:schemeClr val="tx1"/>
                </a:solidFill>
              </a:rPr>
              <a:t>2024</a:t>
            </a: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AOM Mission Design Contract (MDA, ABB, Airbus): Completed March 2025</a:t>
            </a:r>
            <a:endParaRPr lang="en-US" sz="105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GHG instrument Focal Plane Array (FPA) study: </a:t>
            </a:r>
            <a:r>
              <a:rPr lang="en-US" sz="1200" dirty="0">
                <a:solidFill>
                  <a:schemeClr val="tx1"/>
                </a:solidFill>
                <a:highlight>
                  <a:srgbClr val="FFFF00"/>
                </a:highlight>
              </a:rPr>
              <a:t>Started Fall 2023, </a:t>
            </a:r>
            <a:r>
              <a:rPr lang="en-US" sz="1200" dirty="0">
                <a:highlight>
                  <a:srgbClr val="FFFF00"/>
                </a:highlight>
              </a:rPr>
              <a:t>ongoing</a:t>
            </a:r>
            <a:endParaRPr lang="en-US" sz="12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Various other science/application studies (AOM OSSE, orbit studies, </a:t>
            </a:r>
            <a:r>
              <a:rPr lang="en-US" sz="1200" dirty="0" err="1">
                <a:solidFill>
                  <a:schemeClr val="tx1"/>
                </a:solidFill>
              </a:rPr>
              <a:t>etc</a:t>
            </a:r>
            <a:r>
              <a:rPr lang="en-US" sz="1200" dirty="0">
                <a:solidFill>
                  <a:schemeClr val="tx1"/>
                </a:solidFill>
              </a:rPr>
              <a:t>): </a:t>
            </a:r>
            <a:r>
              <a:rPr lang="en-US" sz="1200" dirty="0">
                <a:solidFill>
                  <a:schemeClr val="tx1"/>
                </a:solidFill>
                <a:highlight>
                  <a:srgbClr val="FFFF00"/>
                </a:highlight>
              </a:rPr>
              <a:t>in progress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7EC6A-B3EF-AD2B-11A2-D2905E6664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C1C10-AE1B-40B9-A64F-FDB8F1078E1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278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C1C10-AE1B-40B9-A64F-FDB8F1078E1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672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Also note: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- WMO Vision for WIGOS in 2040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- Complementarity with other Canadian missions (RADARSAT+, </a:t>
            </a:r>
            <a:r>
              <a:rPr lang="en-CA" sz="1200" dirty="0" err="1"/>
              <a:t>WildFireSat</a:t>
            </a:r>
            <a:r>
              <a:rPr lang="en-CA" sz="1200" dirty="0"/>
              <a:t>, HAWC on AOS, TSMM)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F70DF-88CF-4447-8823-A9A0B70D565A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4581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Improve operations and service delivery in areas of weather, climate, air quality, and space weather</a:t>
            </a: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Collect authoritative data on greenhouse gases over northern latitudes to inform decision-making and support policies around climate change adaptation, mitigation and resilience</a:t>
            </a: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Improve the quality of life for Arctic and Northern communities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Enhance Canada’s contributions to Arctic monitoring and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the international pool of satellite data</a:t>
            </a: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C1C10-AE1B-40B9-A64F-FDB8F1078E1C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1716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F70DF-88CF-4447-8823-A9A0B70D565A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6364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118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0024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0908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441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638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915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305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077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0554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735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1638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" y="2820"/>
            <a:ext cx="12181973" cy="68523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8874" y="1783968"/>
            <a:ext cx="3573132" cy="2387600"/>
          </a:xfrm>
        </p:spPr>
        <p:txBody>
          <a:bodyPr anchor="b">
            <a:normAutofit/>
          </a:bodyPr>
          <a:lstStyle>
            <a:lvl1pPr algn="l">
              <a:defRPr sz="3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err="1"/>
              <a:t>Cliquez</a:t>
            </a:r>
            <a:r>
              <a:rPr lang="en-US"/>
              <a:t> </a:t>
            </a:r>
            <a:r>
              <a:rPr lang="en-US" err="1"/>
              <a:t>ici</a:t>
            </a:r>
            <a:r>
              <a:rPr lang="en-US"/>
              <a:t> pour </a:t>
            </a:r>
            <a:r>
              <a:rPr lang="en-US" err="1"/>
              <a:t>inscrire</a:t>
            </a:r>
            <a:r>
              <a:rPr lang="en-US"/>
              <a:t> le </a:t>
            </a:r>
            <a:r>
              <a:rPr lang="en-US" err="1"/>
              <a:t>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8874" y="4268560"/>
            <a:ext cx="3573132" cy="799793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Sous-</a:t>
            </a:r>
            <a:r>
              <a:rPr lang="en-US" err="1"/>
              <a:t>titre</a:t>
            </a:r>
            <a:r>
              <a:rPr lang="en-US"/>
              <a:t> </a:t>
            </a:r>
            <a:r>
              <a:rPr lang="en-US" err="1"/>
              <a:t>ici</a:t>
            </a:r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348874" y="5218932"/>
            <a:ext cx="3441700" cy="643024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Nom </a:t>
            </a:r>
            <a:r>
              <a:rPr lang="en-US" err="1"/>
              <a:t>ici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62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" y="2820"/>
            <a:ext cx="12181973" cy="685236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348874" y="1783968"/>
            <a:ext cx="3573132" cy="2387600"/>
          </a:xfrm>
        </p:spPr>
        <p:txBody>
          <a:bodyPr anchor="b">
            <a:normAutofit/>
          </a:bodyPr>
          <a:lstStyle>
            <a:lvl1pPr algn="l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8874" y="4268560"/>
            <a:ext cx="3573132" cy="799793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Subtitle here</a:t>
            </a:r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348874" y="5218932"/>
            <a:ext cx="3441700" cy="643024"/>
          </a:xfrm>
        </p:spPr>
        <p:txBody>
          <a:bodyPr anchor="b">
            <a:normAutofit/>
          </a:bodyPr>
          <a:lstStyle>
            <a:lvl1pPr marL="0" indent="0">
              <a:buNone/>
              <a:defRPr sz="1600" b="0" cap="all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</p:spTree>
    <p:extLst>
      <p:ext uri="{BB962C8B-B14F-4D97-AF65-F5344CB8AC3E}">
        <p14:creationId xmlns:p14="http://schemas.microsoft.com/office/powerpoint/2010/main" val="1626268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652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164"/>
            <a:ext cx="10515600" cy="986280"/>
          </a:xfrm>
        </p:spPr>
        <p:txBody>
          <a:bodyPr anchor="b">
            <a:normAutofit/>
          </a:bodyPr>
          <a:lstStyle>
            <a:lvl1pPr>
              <a:defRPr sz="3733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3421"/>
            <a:ext cx="10515600" cy="4351339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13505" y="6356351"/>
            <a:ext cx="2743200" cy="365125"/>
          </a:xfrm>
        </p:spPr>
        <p:txBody>
          <a:bodyPr/>
          <a:lstStyle>
            <a:lvl1pPr>
              <a:defRPr sz="1067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7EB10CD-02C9-4DE9-AF92-58549932B0A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290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Top title No Ear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652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164"/>
            <a:ext cx="10515600" cy="986280"/>
          </a:xfrm>
        </p:spPr>
        <p:txBody>
          <a:bodyPr anchor="b">
            <a:normAutofit/>
          </a:bodyPr>
          <a:lstStyle>
            <a:lvl1pPr>
              <a:defRPr sz="3733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3421"/>
            <a:ext cx="10515600" cy="4351339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16000" y="6356351"/>
            <a:ext cx="2743200" cy="365125"/>
          </a:xfrm>
        </p:spPr>
        <p:txBody>
          <a:bodyPr/>
          <a:lstStyle>
            <a:lvl1pPr>
              <a:defRPr sz="1067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7EB10CD-02C9-4DE9-AF92-58549932B0A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987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uvelle section / New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18972" y="1509485"/>
            <a:ext cx="6308877" cy="3676953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3733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2257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558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- Noir /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87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- Blanc /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290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0856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Dark - Top title">
    <p:bg>
      <p:bgPr>
        <a:gradFill rotWithShape="1">
          <a:gsLst>
            <a:gs pos="0">
              <a:schemeClr val="tx1">
                <a:lumMod val="85000"/>
                <a:lumOff val="1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5520"/>
            <a:ext cx="1219200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390"/>
          <a:stretch/>
        </p:blipFill>
        <p:spPr>
          <a:xfrm>
            <a:off x="-1" y="-15321"/>
            <a:ext cx="12250756" cy="11744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4164"/>
            <a:ext cx="10515600" cy="986280"/>
          </a:xfrm>
        </p:spPr>
        <p:txBody>
          <a:bodyPr anchor="b">
            <a:normAutofit/>
          </a:bodyPr>
          <a:lstStyle>
            <a:lvl1pPr>
              <a:defRPr sz="3733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3421"/>
            <a:ext cx="10515600" cy="435133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16000" y="6356351"/>
            <a:ext cx="2743200" cy="365125"/>
          </a:xfrm>
        </p:spPr>
        <p:txBody>
          <a:bodyPr/>
          <a:lstStyle>
            <a:lvl1pPr>
              <a:defRPr sz="1067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7EB10CD-02C9-4DE9-AF92-58549932B0A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2042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12E26-B57C-4D77-BEC2-69DFE65B76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822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7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7EB10CD-02C9-4DE9-AF92-58549932B0A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053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783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2971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160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349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7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7EB10CD-02C9-4DE9-AF92-58549932B0A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858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783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2971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160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349" indent="-228594" algn="l" defTabSz="914377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11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51.png"/><Relationship Id="rId18" Type="http://schemas.openxmlformats.org/officeDocument/2006/relationships/image" Target="../media/image56.jpeg"/><Relationship Id="rId3" Type="http://schemas.openxmlformats.org/officeDocument/2006/relationships/image" Target="../media/image41.png"/><Relationship Id="rId21" Type="http://schemas.openxmlformats.org/officeDocument/2006/relationships/image" Target="../media/image59.jpeg"/><Relationship Id="rId7" Type="http://schemas.openxmlformats.org/officeDocument/2006/relationships/image" Target="../media/image45.png"/><Relationship Id="rId12" Type="http://schemas.openxmlformats.org/officeDocument/2006/relationships/image" Target="../media/image50.sv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4.png"/><Relationship Id="rId20" Type="http://schemas.openxmlformats.org/officeDocument/2006/relationships/image" Target="../media/image5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svg"/><Relationship Id="rId19" Type="http://schemas.openxmlformats.org/officeDocument/2006/relationships/image" Target="../media/image57.jpeg"/><Relationship Id="rId4" Type="http://schemas.openxmlformats.org/officeDocument/2006/relationships/image" Target="../media/image42.svg"/><Relationship Id="rId9" Type="http://schemas.openxmlformats.org/officeDocument/2006/relationships/image" Target="../media/image47.png"/><Relationship Id="rId14" Type="http://schemas.openxmlformats.org/officeDocument/2006/relationships/image" Target="../media/image52.svg"/><Relationship Id="rId22" Type="http://schemas.openxmlformats.org/officeDocument/2006/relationships/image" Target="../media/image6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225D25-D0C7-5905-423E-6B29BB5A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`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B886FB-FD17-45C1-A5D6-78132635426E}"/>
              </a:ext>
            </a:extLst>
          </p:cNvPr>
          <p:cNvSpPr/>
          <p:nvPr/>
        </p:nvSpPr>
        <p:spPr>
          <a:xfrm>
            <a:off x="0" y="0"/>
            <a:ext cx="12192000" cy="1261533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31CF571-6514-4505-BA5D-103080465488}"/>
              </a:ext>
            </a:extLst>
          </p:cNvPr>
          <p:cNvGrpSpPr/>
          <p:nvPr/>
        </p:nvGrpSpPr>
        <p:grpSpPr>
          <a:xfrm>
            <a:off x="479374" y="1261534"/>
            <a:ext cx="11712626" cy="4139142"/>
            <a:chOff x="214933" y="439211"/>
            <a:chExt cx="7000697" cy="3235563"/>
          </a:xfrm>
        </p:grpSpPr>
        <p:sp>
          <p:nvSpPr>
            <p:cNvPr id="6" name="Title 6">
              <a:extLst>
                <a:ext uri="{FF2B5EF4-FFF2-40B4-BE49-F238E27FC236}">
                  <a16:creationId xmlns:a16="http://schemas.microsoft.com/office/drawing/2014/main" id="{87079BAD-415E-4062-8D4B-CC137AFFB8D0}"/>
                </a:ext>
              </a:extLst>
            </p:cNvPr>
            <p:cNvSpPr txBox="1">
              <a:spLocks/>
            </p:cNvSpPr>
            <p:nvPr/>
          </p:nvSpPr>
          <p:spPr>
            <a:xfrm>
              <a:off x="214933" y="439211"/>
              <a:ext cx="7000697" cy="986139"/>
            </a:xfrm>
            <a:prstGeom prst="rect">
              <a:avLst/>
            </a:prstGeom>
          </p:spPr>
          <p:txBody>
            <a:bodyPr vert="horz" lIns="121920" tIns="60960" rIns="121920" bIns="60960" rtlCol="0" anchor="b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1pPr>
            </a:lstStyle>
            <a:p>
              <a:pPr marL="0" marR="0" lvl="0" indent="0" algn="l" defTabSz="914377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 Overview of The Arctic Observing Mission (AOM)</a:t>
              </a:r>
              <a:endParaRPr lang="en-US" sz="320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Subtitle 7">
              <a:extLst>
                <a:ext uri="{FF2B5EF4-FFF2-40B4-BE49-F238E27FC236}">
                  <a16:creationId xmlns:a16="http://schemas.microsoft.com/office/drawing/2014/main" id="{237C5084-A18B-4F25-9CA5-A87B3C56C2E6}"/>
                </a:ext>
              </a:extLst>
            </p:cNvPr>
            <p:cNvSpPr txBox="1">
              <a:spLocks/>
            </p:cNvSpPr>
            <p:nvPr/>
          </p:nvSpPr>
          <p:spPr>
            <a:xfrm>
              <a:off x="261656" y="1644881"/>
              <a:ext cx="5249704" cy="2029893"/>
            </a:xfrm>
            <a:prstGeom prst="rect">
              <a:avLst/>
            </a:prstGeom>
          </p:spPr>
          <p:txBody>
            <a:bodyPr vert="horz" lIns="121920" tIns="60960" rIns="121920" bIns="60960" rtlCol="0">
              <a:normAutofit fontScale="92500" lnSpcReduction="10000"/>
            </a:bodyPr>
            <a:lstStyle>
              <a:lvl1pPr marL="171450" indent="-171450" algn="l" defTabSz="6858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100" kern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1pPr>
              <a:lvl2pPr marL="514350" indent="-171450" algn="l" defTabSz="6858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2pPr>
              <a:lvl3pPr marL="857250" indent="-171450" algn="l" defTabSz="6858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500" kern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3pPr>
              <a:lvl4pPr marL="1200150" indent="-171450" algn="l" defTabSz="6858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350" kern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4pPr>
              <a:lvl5pPr marL="1543050" indent="-171450" algn="l" defTabSz="685800" rtl="0" eaLnBrk="1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350" kern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4377">
                <a:spcAft>
                  <a:spcPts val="0"/>
                </a:spcAft>
                <a:buNone/>
                <a:defRPr/>
              </a:pPr>
              <a:r>
                <a:rPr kumimoji="0" lang="en-CA" sz="16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Ray Nassar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</a:t>
              </a:r>
              <a:r>
                <a:rPr kumimoji="0" lang="en-CA" sz="1600" b="1" i="0" u="sng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Alec Casey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John Evans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Dan-Tam Nguyen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Matt Arkett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Chris Sioris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Chris McLinden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Joseph Mendonca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Josep Aparicio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Shen-En Qian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Isabelle Jean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Mary-Anne Fobert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Alexander Trishchenko</a:t>
              </a:r>
              <a:r>
                <a:rPr kumimoji="0" lang="en-CA" sz="16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b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b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CA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1)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Environment and Climate Change Canada (ECCC)</a:t>
              </a:r>
            </a:p>
            <a:p>
              <a:pPr marL="0" indent="0" defTabSz="914377">
                <a:spcAft>
                  <a:spcPts val="0"/>
                </a:spcAft>
                <a:buNone/>
                <a:defRPr/>
              </a:pPr>
              <a:r>
                <a:rPr lang="en-CA" sz="1200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2)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Canadian Space Agency (CSA)</a:t>
              </a:r>
            </a:p>
            <a:p>
              <a:pPr marL="0" indent="0" defTabSz="914377">
                <a:spcAft>
                  <a:spcPts val="0"/>
                </a:spcAft>
                <a:buNone/>
                <a:defRPr/>
              </a:pPr>
              <a:r>
                <a:rPr lang="en-CA" sz="1200" b="1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3)</a:t>
              </a:r>
              <a:r>
                <a:rPr kumimoji="0" lang="en-CA" sz="1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Natural Resources Canada (NRCan)</a:t>
              </a:r>
            </a:p>
            <a:p>
              <a:pPr marL="0" marR="0" lvl="0" indent="0" algn="l" defTabSz="914377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L="0" marR="0" lvl="0" indent="0" algn="l" defTabSz="914377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i-FI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GSICS Annual Meeting</a:t>
              </a:r>
            </a:p>
            <a:p>
              <a:pPr marL="0" marR="0" lvl="0" indent="0" algn="l" defTabSz="914377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i-FI" sz="19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Mini-Conference: Highlights from Canada</a:t>
              </a:r>
            </a:p>
            <a:p>
              <a:pPr marL="0" marR="0" lvl="0" indent="0" algn="l" defTabSz="914377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CA" sz="19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March 2</a:t>
              </a:r>
              <a:r>
                <a:rPr lang="en-CA" sz="19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r>
                <a:rPr kumimoji="0" lang="en-CA" sz="19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 2026</a:t>
              </a:r>
            </a:p>
          </p:txBody>
        </p:sp>
      </p:grpSp>
      <p:pic>
        <p:nvPicPr>
          <p:cNvPr id="1028" name="Picture 4" descr="Dark backgrounds vertical monochromatic logo">
            <a:extLst>
              <a:ext uri="{FF2B5EF4-FFF2-40B4-BE49-F238E27FC236}">
                <a16:creationId xmlns:a16="http://schemas.microsoft.com/office/drawing/2014/main" id="{86E1C013-2B29-46A8-9DC7-A92FCBD5FB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9" t="6816" r="33589" b="25447"/>
          <a:stretch/>
        </p:blipFill>
        <p:spPr bwMode="auto">
          <a:xfrm>
            <a:off x="174821" y="229319"/>
            <a:ext cx="803081" cy="96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1CB0BA-E0E4-9C08-E0BD-31CE758B11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413" y="6404355"/>
            <a:ext cx="905304" cy="27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25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The Changing Arctic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7EB10CD-02C9-4DE9-AF92-58549932B0AC}" type="slidenum">
              <a:rPr lang="en-CA">
                <a:solidFill>
                  <a:prstClr val="black">
                    <a:tint val="75000"/>
                  </a:prstClr>
                </a:solidFill>
              </a:rPr>
              <a:pPr defTabSz="609585"/>
              <a:t>2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AF6C9A78-0301-E875-2C7C-2A1D5170A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936" y="4668232"/>
            <a:ext cx="11637712" cy="17851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SzPct val="120000"/>
              <a:buChar char="•"/>
              <a:defRPr kumimoji="1" sz="24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A601B"/>
              </a:buClr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C8A200"/>
              </a:buClr>
              <a:buFont typeface="Arial" charset="0"/>
              <a:buChar char="▪"/>
              <a:defRPr kumimoji="1" sz="24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16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14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4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ClrTx/>
              <a:buSzTx/>
              <a:defRPr/>
            </a:pPr>
            <a:r>
              <a:rPr lang="en-US" altLang="en-US" sz="2000">
                <a:cs typeface="Arial" charset="0"/>
              </a:rPr>
              <a:t>Arctic temperatures have increased 3-4 times global average and this trend is expected to continue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defRPr/>
            </a:pPr>
            <a:r>
              <a:rPr lang="en-US" altLang="en-US" sz="2000">
                <a:cs typeface="Arial" charset="0"/>
              </a:rPr>
              <a:t>Changes occurring in multiple Arctic systems (land, atmosphere, ocean, cryosphere) are linked to climate and other anthropogenic drivers</a:t>
            </a:r>
          </a:p>
          <a:p>
            <a:pPr marL="285750" indent="-285750" eaLnBrk="1" hangingPunct="1">
              <a:spcBef>
                <a:spcPct val="0"/>
              </a:spcBef>
              <a:buSzTx/>
              <a:defRPr/>
            </a:pPr>
            <a:endParaRPr lang="en-US" altLang="en-US" sz="1000">
              <a:cs typeface="Arial" charset="0"/>
            </a:endParaRPr>
          </a:p>
          <a:p>
            <a:pPr marL="285750" indent="-285750" eaLnBrk="1" hangingPunct="1">
              <a:spcBef>
                <a:spcPct val="0"/>
              </a:spcBef>
              <a:buSzTx/>
              <a:defRPr/>
            </a:pPr>
            <a:r>
              <a:rPr lang="en-US" altLang="en-US" sz="2000">
                <a:solidFill>
                  <a:srgbClr val="FF0000"/>
                </a:solidFill>
                <a:cs typeface="Arial" charset="0"/>
              </a:rPr>
              <a:t>New, enhanced observations are needed over the Northern high latitudes to improve weather prediction, situational awareness and environmental science and monitoring for societal benefit</a:t>
            </a:r>
            <a:endParaRPr lang="en-CA" altLang="en-US" sz="200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261BA80-A1DE-B179-883F-B5D621B8405A}"/>
              </a:ext>
            </a:extLst>
          </p:cNvPr>
          <p:cNvGrpSpPr/>
          <p:nvPr/>
        </p:nvGrpSpPr>
        <p:grpSpPr>
          <a:xfrm>
            <a:off x="156115" y="1788580"/>
            <a:ext cx="4150326" cy="2525815"/>
            <a:chOff x="156115" y="1786523"/>
            <a:chExt cx="4150326" cy="25258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8FFEF6-F16A-30E9-A4FA-C1564F419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115" y="2186032"/>
              <a:ext cx="4150326" cy="212630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737C74B-2F46-B498-89F6-ED901C3410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0232" b="41074"/>
            <a:stretch/>
          </p:blipFill>
          <p:spPr>
            <a:xfrm>
              <a:off x="285816" y="1786523"/>
              <a:ext cx="3890925" cy="38544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6B2245-95D0-FE7A-EF21-436F5CF0794C}"/>
              </a:ext>
            </a:extLst>
          </p:cNvPr>
          <p:cNvGrpSpPr/>
          <p:nvPr/>
        </p:nvGrpSpPr>
        <p:grpSpPr>
          <a:xfrm>
            <a:off x="4349059" y="2110940"/>
            <a:ext cx="3979189" cy="1881095"/>
            <a:chOff x="4276378" y="1892276"/>
            <a:chExt cx="5075923" cy="2126306"/>
          </a:xfrm>
        </p:grpSpPr>
        <p:pic>
          <p:nvPicPr>
            <p:cNvPr id="8" name="Picture 7" descr="Map&#10;&#10;Description automatically generated">
              <a:extLst>
                <a:ext uri="{FF2B5EF4-FFF2-40B4-BE49-F238E27FC236}">
                  <a16:creationId xmlns:a16="http://schemas.microsoft.com/office/drawing/2014/main" id="{4C3747F9-4490-BA7E-C56A-1DF0AD8E30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777" b="66655"/>
            <a:stretch/>
          </p:blipFill>
          <p:spPr>
            <a:xfrm>
              <a:off x="4276378" y="1892276"/>
              <a:ext cx="4991017" cy="2126306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E694F03-E8E3-7728-FFD3-8F80F9A82901}"/>
                </a:ext>
              </a:extLst>
            </p:cNvPr>
            <p:cNvSpPr/>
            <p:nvPr/>
          </p:nvSpPr>
          <p:spPr>
            <a:xfrm>
              <a:off x="8920253" y="2227932"/>
              <a:ext cx="432048" cy="12961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7B2353E-4BDB-2A27-52F1-35011A0B0E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9010" y="1772828"/>
            <a:ext cx="3593381" cy="25573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DC358B-CD07-17BB-1A8A-F9ED09868359}"/>
              </a:ext>
            </a:extLst>
          </p:cNvPr>
          <p:cNvSpPr txBox="1"/>
          <p:nvPr/>
        </p:nvSpPr>
        <p:spPr>
          <a:xfrm>
            <a:off x="9552384" y="2639407"/>
            <a:ext cx="120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</a:rPr>
              <a:t>Permafrost Carbon</a:t>
            </a:r>
            <a:endParaRPr lang="en-CA" sz="12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F55D02-A9BB-D0D2-779D-6EEC88FB50BD}"/>
              </a:ext>
            </a:extLst>
          </p:cNvPr>
          <p:cNvSpPr txBox="1"/>
          <p:nvPr/>
        </p:nvSpPr>
        <p:spPr>
          <a:xfrm>
            <a:off x="877382" y="1340780"/>
            <a:ext cx="2707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Weather &amp; Climate </a:t>
            </a:r>
            <a:endParaRPr lang="en-CA" b="1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161BC2-B9C1-39CC-BD2E-32148C65BB9C}"/>
              </a:ext>
            </a:extLst>
          </p:cNvPr>
          <p:cNvSpPr txBox="1"/>
          <p:nvPr/>
        </p:nvSpPr>
        <p:spPr>
          <a:xfrm>
            <a:off x="4941476" y="1340780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Resource Extraction</a:t>
            </a:r>
            <a:endParaRPr lang="en-CA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AC3D2A-35AC-4422-C5DD-703C1AE8AD23}"/>
              </a:ext>
            </a:extLst>
          </p:cNvPr>
          <p:cNvSpPr txBox="1"/>
          <p:nvPr/>
        </p:nvSpPr>
        <p:spPr>
          <a:xfrm>
            <a:off x="8951497" y="1340780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Climate Feedbacks</a:t>
            </a:r>
            <a:endParaRPr lang="en-CA" b="1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3C4E9D-A84D-4715-241D-1DA0E445FFBC}"/>
              </a:ext>
            </a:extLst>
          </p:cNvPr>
          <p:cNvSpPr txBox="1"/>
          <p:nvPr/>
        </p:nvSpPr>
        <p:spPr>
          <a:xfrm>
            <a:off x="4650732" y="4183590"/>
            <a:ext cx="28905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err="1"/>
              <a:t>Hanaček</a:t>
            </a:r>
            <a:r>
              <a:rPr lang="en-US" sz="1100" dirty="0"/>
              <a:t> et al. 2022, Ecological Economics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A98CD5-B88C-EC7F-E12B-59177AC7E83F}"/>
              </a:ext>
            </a:extLst>
          </p:cNvPr>
          <p:cNvSpPr txBox="1"/>
          <p:nvPr/>
        </p:nvSpPr>
        <p:spPr>
          <a:xfrm>
            <a:off x="9341828" y="4423959"/>
            <a:ext cx="18277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/>
              <a:t>Schuur et al. 2015, Nature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A070CA-5AFB-4A05-DBFA-058E18696901}"/>
              </a:ext>
            </a:extLst>
          </p:cNvPr>
          <p:cNvSpPr txBox="1"/>
          <p:nvPr/>
        </p:nvSpPr>
        <p:spPr>
          <a:xfrm>
            <a:off x="610482" y="4423959"/>
            <a:ext cx="32415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err="1"/>
              <a:t>Rantanen</a:t>
            </a:r>
            <a:r>
              <a:rPr lang="en-US" sz="1100"/>
              <a:t> et al. 2022, Comm. Earth &amp; Env.</a:t>
            </a:r>
          </a:p>
        </p:txBody>
      </p:sp>
    </p:spTree>
    <p:extLst>
      <p:ext uri="{BB962C8B-B14F-4D97-AF65-F5344CB8AC3E}">
        <p14:creationId xmlns:p14="http://schemas.microsoft.com/office/powerpoint/2010/main" val="2110353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" t="3776" r="2138" b="34173"/>
          <a:stretch/>
        </p:blipFill>
        <p:spPr>
          <a:xfrm>
            <a:off x="6096000" y="974811"/>
            <a:ext cx="5256583" cy="38799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" t="71862" r="2138" b="3318"/>
          <a:stretch/>
        </p:blipFill>
        <p:spPr>
          <a:xfrm>
            <a:off x="6096000" y="5026515"/>
            <a:ext cx="5256583" cy="1551996"/>
          </a:xfrm>
          <a:prstGeom prst="rect">
            <a:avLst/>
          </a:prstGeom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839416" y="2996952"/>
            <a:ext cx="4328257" cy="1200329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CA" alt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 panose="020B0604020202020204" pitchFamily="34" charset="-128"/>
                <a:cs typeface="Arial Unicode MS" panose="020B0604020202020204" pitchFamily="34" charset="-128"/>
              </a:rPr>
              <a:t>Geostationary Orbit (GEO) </a:t>
            </a:r>
            <a:r>
              <a:rPr kumimoji="1" lang="en-CA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 panose="020B0604020202020204" pitchFamily="34" charset="-128"/>
                <a:cs typeface="Arial Unicode MS" panose="020B0604020202020204" pitchFamily="34" charset="-128"/>
              </a:rPr>
              <a:t>gives rapid revisit, but satellite coverage is limited to ~</a:t>
            </a:r>
            <a:r>
              <a:rPr kumimoji="1" lang="en-CA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60</a:t>
            </a:r>
            <a:r>
              <a:rPr kumimoji="1" lang="en-C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º</a:t>
            </a:r>
            <a:r>
              <a:rPr kumimoji="1" lang="en-CA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S-</a:t>
            </a:r>
            <a:r>
              <a:rPr kumimoji="1" lang="en-CA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 panose="020B0604020202020204" pitchFamily="34" charset="-128"/>
                <a:cs typeface="Arial Unicode MS" panose="020B0604020202020204" pitchFamily="34" charset="-128"/>
              </a:rPr>
              <a:t>60</a:t>
            </a:r>
            <a:r>
              <a:rPr kumimoji="1" lang="en-CA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º</a:t>
            </a:r>
            <a:r>
              <a:rPr kumimoji="1" lang="en-CA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 panose="020B0604020202020204" pitchFamily="34" charset="-128"/>
                <a:cs typeface="Arial Unicode MS" panose="020B0604020202020204" pitchFamily="34" charset="-128"/>
              </a:rPr>
              <a:t>N due to viewing geometry from equatorial orbit</a:t>
            </a:r>
            <a:endParaRPr kumimoji="1" lang="en-US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839417" y="1658535"/>
            <a:ext cx="4294378" cy="923330"/>
          </a:xfrm>
          <a:prstGeom prst="rect">
            <a:avLst/>
          </a:prstGeom>
          <a:solidFill>
            <a:srgbClr val="9ABCE6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CA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 panose="020B0604020202020204" pitchFamily="34" charset="-128"/>
                <a:cs typeface="Arial Unicode MS" panose="020B0604020202020204" pitchFamily="34" charset="-128"/>
              </a:rPr>
              <a:t>Low Earth Orbit (LEO) </a:t>
            </a:r>
            <a:r>
              <a:rPr kumimoji="1" lang="en-CA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Arial Unicode MS" panose="020B0604020202020204" pitchFamily="34" charset="-128"/>
                <a:cs typeface="Arial Unicode MS" panose="020B0604020202020204" pitchFamily="34" charset="-128"/>
              </a:rPr>
              <a:t>satellites give global coverage but with low temporal revisit rates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839416" y="4643527"/>
            <a:ext cx="4328256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kumimoji="1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Highly Elliptical Orbit (HEO) </a:t>
            </a:r>
            <a:r>
              <a:rPr kumimoji="1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can address the spatial/temporal gap over one circumpolar region, here the North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512" y="279488"/>
            <a:ext cx="8427368" cy="706791"/>
          </a:xfrm>
        </p:spPr>
        <p:txBody>
          <a:bodyPr>
            <a:normAutofit/>
          </a:bodyPr>
          <a:lstStyle/>
          <a:p>
            <a:pPr algn="ctr"/>
            <a:r>
              <a:rPr lang="en-US" sz="3600">
                <a:solidFill>
                  <a:schemeClr val="accent1">
                    <a:lumMod val="60000"/>
                    <a:lumOff val="40000"/>
                  </a:schemeClr>
                </a:solidFill>
              </a:rPr>
              <a:t>Satellite Orbits </a:t>
            </a:r>
          </a:p>
        </p:txBody>
      </p:sp>
    </p:spTree>
    <p:extLst>
      <p:ext uri="{BB962C8B-B14F-4D97-AF65-F5344CB8AC3E}">
        <p14:creationId xmlns:p14="http://schemas.microsoft.com/office/powerpoint/2010/main" val="267485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7EB10CD-02C9-4DE9-AF92-58549932B0AC}" type="slidenum">
              <a:rPr lang="en-CA">
                <a:solidFill>
                  <a:prstClr val="black">
                    <a:tint val="75000"/>
                  </a:prstClr>
                </a:solidFill>
              </a:rPr>
              <a:pPr defTabSz="609585"/>
              <a:t>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EE05D6-9B11-5052-18D3-803F57D86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6656DB-139B-6F40-1534-AF503CCAC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2F7600-C88F-E620-4DE7-73748C8517A1}"/>
              </a:ext>
            </a:extLst>
          </p:cNvPr>
          <p:cNvSpPr/>
          <p:nvPr/>
        </p:nvSpPr>
        <p:spPr>
          <a:xfrm>
            <a:off x="-1" y="0"/>
            <a:ext cx="12192001" cy="68805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DE9991A-417A-B6F2-3C19-1DC5C39C8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334" y="0"/>
            <a:ext cx="9181333" cy="688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45C548-E21D-8BFD-CACB-73593663FAF3}"/>
              </a:ext>
            </a:extLst>
          </p:cNvPr>
          <p:cNvSpPr txBox="1"/>
          <p:nvPr/>
        </p:nvSpPr>
        <p:spPr>
          <a:xfrm>
            <a:off x="2696326" y="2346791"/>
            <a:ext cx="2269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Observations north of ~40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en-US" sz="1600" b="1" dirty="0">
                <a:solidFill>
                  <a:schemeClr val="bg1"/>
                </a:solidFill>
              </a:rPr>
              <a:t>N</a:t>
            </a:r>
            <a:endParaRPr lang="en-CA" sz="16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033816-DC66-BB23-5965-59F43F614D06}"/>
              </a:ext>
            </a:extLst>
          </p:cNvPr>
          <p:cNvSpPr txBox="1"/>
          <p:nvPr/>
        </p:nvSpPr>
        <p:spPr>
          <a:xfrm>
            <a:off x="5018453" y="970815"/>
            <a:ext cx="5515463" cy="52322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/>
                <a:ea typeface="Calibri"/>
                <a:cs typeface="Calibri"/>
              </a:rPr>
              <a:t>Proposed Canadian-led international satellite mission to provide improved environmental monitoring and situational awareness in the Arctic region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5C6BF7-184B-11E5-27D7-135EDCCDC0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8" t="1" r="-1" b="9630"/>
          <a:stretch/>
        </p:blipFill>
        <p:spPr>
          <a:xfrm>
            <a:off x="3762443" y="6561164"/>
            <a:ext cx="1962590" cy="1239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96D4BC-F957-536F-41CB-5296874A91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07" b="11065"/>
          <a:stretch/>
        </p:blipFill>
        <p:spPr>
          <a:xfrm>
            <a:off x="3522920" y="6561963"/>
            <a:ext cx="308313" cy="12753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C18C1B8E-5A33-22B8-0F65-79226D8BBC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3"/>
          <a:stretch/>
        </p:blipFill>
        <p:spPr bwMode="auto">
          <a:xfrm>
            <a:off x="6063203" y="6557934"/>
            <a:ext cx="1352432" cy="12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E5CFE5-EDD4-E1A7-8825-19FF16903C2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07" b="11065"/>
          <a:stretch/>
        </p:blipFill>
        <p:spPr>
          <a:xfrm>
            <a:off x="5817647" y="6557934"/>
            <a:ext cx="308313" cy="1275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FC1230-CFC6-FD88-26ED-97469BA6553B}"/>
              </a:ext>
            </a:extLst>
          </p:cNvPr>
          <p:cNvSpPr txBox="1"/>
          <p:nvPr/>
        </p:nvSpPr>
        <p:spPr>
          <a:xfrm>
            <a:off x="762588" y="154096"/>
            <a:ext cx="2165978" cy="101566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6000" b="1">
                <a:solidFill>
                  <a:srgbClr val="7030A0"/>
                </a:solidFill>
              </a:rPr>
              <a:t>AOM</a:t>
            </a:r>
          </a:p>
        </p:txBody>
      </p:sp>
    </p:spTree>
    <p:extLst>
      <p:ext uri="{BB962C8B-B14F-4D97-AF65-F5344CB8AC3E}">
        <p14:creationId xmlns:p14="http://schemas.microsoft.com/office/powerpoint/2010/main" val="4224571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DFB52-1029-71AE-00D2-8A16D05A8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164"/>
            <a:ext cx="10515600" cy="756476"/>
          </a:xfrm>
        </p:spPr>
        <p:txBody>
          <a:bodyPr>
            <a:normAutofit/>
          </a:bodyPr>
          <a:lstStyle/>
          <a:p>
            <a:r>
              <a:rPr lang="en-CA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AOM Orbit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1B7D8-1462-E83A-AC1B-9DA2B8D72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5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FC0A21-1CF4-6FAC-6C8D-9C7F553CAF59}"/>
              </a:ext>
            </a:extLst>
          </p:cNvPr>
          <p:cNvSpPr txBox="1"/>
          <p:nvPr/>
        </p:nvSpPr>
        <p:spPr>
          <a:xfrm>
            <a:off x="3699630" y="3656811"/>
            <a:ext cx="239637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Three Apogee (TAP)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Orbit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DE7446C-A499-585C-7516-5C9548DFC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00" y="971823"/>
            <a:ext cx="12048108" cy="4155715"/>
          </a:xfrm>
        </p:spPr>
        <p:txBody>
          <a:bodyPr>
            <a:normAutofit/>
          </a:bodyPr>
          <a:lstStyle/>
          <a:p>
            <a:r>
              <a:rPr lang="en-US" sz="1800" dirty="0"/>
              <a:t>Many science and technical implementation factors considered &amp; weighed in orbit selection process.</a:t>
            </a:r>
          </a:p>
          <a:p>
            <a:r>
              <a:rPr lang="en-US" sz="1800" b="1" dirty="0"/>
              <a:t>Three-Apogee (TAP) orbit selected </a:t>
            </a:r>
            <a:r>
              <a:rPr lang="en-US" sz="1800" dirty="0"/>
              <a:t>to optimize apogee height (SNR and spatial resolution performance) while meeting geographic coverage requirements (for continuous meteorological observations down to at least 65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°</a:t>
            </a:r>
            <a:r>
              <a:rPr lang="en-US" sz="1800" dirty="0"/>
              <a:t>N).</a:t>
            </a:r>
          </a:p>
          <a:p>
            <a:r>
              <a:rPr lang="en-US" sz="1800" b="1" dirty="0"/>
              <a:t>Ground stations in both North America and Europe are required </a:t>
            </a:r>
            <a:r>
              <a:rPr lang="en-US" sz="1800" dirty="0"/>
              <a:t>to enable continuous access to the AOM spacecraft throughout their operational period (apogee±1/3 orbital period).</a:t>
            </a:r>
          </a:p>
          <a:p>
            <a:endParaRPr lang="en-CA" sz="1800" dirty="0"/>
          </a:p>
        </p:txBody>
      </p:sp>
      <p:pic>
        <p:nvPicPr>
          <p:cNvPr id="3" name="Picture 18">
            <a:extLst>
              <a:ext uri="{FF2B5EF4-FFF2-40B4-BE49-F238E27FC236}">
                <a16:creationId xmlns:a16="http://schemas.microsoft.com/office/drawing/2014/main" id="{EEE0F8E5-81F3-9FDE-29FC-8611CDF14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01" y="3261468"/>
            <a:ext cx="5269642" cy="266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9D25B825-6B63-EF8D-5765-5284E85AE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770" y="5910487"/>
            <a:ext cx="3974303" cy="77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108947-4BF0-D22B-AEEA-25D4CA1F8A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57" y="3066974"/>
            <a:ext cx="3087916" cy="286038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AE53F0-9F79-2EE3-7F40-ABD42710F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780235"/>
              </p:ext>
            </p:extLst>
          </p:nvPr>
        </p:nvGraphicFramePr>
        <p:xfrm>
          <a:off x="317279" y="5927360"/>
          <a:ext cx="598077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3089752028"/>
                    </a:ext>
                  </a:extLst>
                </a:gridCol>
                <a:gridCol w="1818005">
                  <a:extLst>
                    <a:ext uri="{9D8B030D-6E8A-4147-A177-3AD203B41FA5}">
                      <a16:colId xmlns:a16="http://schemas.microsoft.com/office/drawing/2014/main" val="893613900"/>
                    </a:ext>
                  </a:extLst>
                </a:gridCol>
                <a:gridCol w="1410018">
                  <a:extLst>
                    <a:ext uri="{9D8B030D-6E8A-4147-A177-3AD203B41FA5}">
                      <a16:colId xmlns:a16="http://schemas.microsoft.com/office/drawing/2014/main" val="2963715539"/>
                    </a:ext>
                  </a:extLst>
                </a:gridCol>
                <a:gridCol w="1240581">
                  <a:extLst>
                    <a:ext uri="{9D8B030D-6E8A-4147-A177-3AD203B41FA5}">
                      <a16:colId xmlns:a16="http://schemas.microsoft.com/office/drawing/2014/main" val="1329764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Eccentricity</a:t>
                      </a:r>
                      <a:endParaRPr lang="en-CA" sz="1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Apogee Height</a:t>
                      </a:r>
                      <a:endParaRPr lang="en-CA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Inclination</a:t>
                      </a:r>
                      <a:endParaRPr lang="en-CA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Period</a:t>
                      </a:r>
                      <a:endParaRPr lang="en-CA" sz="1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4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0.50</a:t>
                      </a:r>
                      <a:endParaRPr lang="en-CA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/>
                        <a:t>41,885 km</a:t>
                      </a:r>
                      <a:endParaRPr lang="en-CA" sz="1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63.435</a:t>
                      </a:r>
                      <a:r>
                        <a:rPr lang="en-US" sz="15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°</a:t>
                      </a:r>
                      <a:endParaRPr lang="en-CA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16 hours</a:t>
                      </a:r>
                      <a:endParaRPr lang="en-CA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281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524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1357F-87E0-EA38-68AE-B671DF84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164"/>
            <a:ext cx="11049000" cy="653485"/>
          </a:xfrm>
        </p:spPr>
        <p:txBody>
          <a:bodyPr>
            <a:normAutofit fontScale="90000"/>
          </a:bodyPr>
          <a:lstStyle/>
          <a:p>
            <a:r>
              <a:rPr lang="en-US" sz="4000">
                <a:ea typeface="Tahoma" panose="020B0604030504040204" pitchFamily="34" charset="0"/>
                <a:cs typeface="Tahoma" panose="020B0604030504040204" pitchFamily="34" charset="0"/>
              </a:rPr>
              <a:t>Proposed AOM Payloads and Partnerships</a:t>
            </a:r>
            <a:endParaRPr lang="en-US"/>
          </a:p>
        </p:txBody>
      </p:sp>
      <p:cxnSp>
        <p:nvCxnSpPr>
          <p:cNvPr id="5" name="Straight Connector 95">
            <a:extLst>
              <a:ext uri="{FF2B5EF4-FFF2-40B4-BE49-F238E27FC236}">
                <a16:creationId xmlns:a16="http://schemas.microsoft.com/office/drawing/2014/main" id="{8B7611C6-18B8-876E-3C22-BB0DF9B401B1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1305483" y="5143624"/>
            <a:ext cx="228600" cy="150812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152A460-C10F-5A84-689B-7124CE10D2D8}"/>
              </a:ext>
            </a:extLst>
          </p:cNvPr>
          <p:cNvSpPr txBox="1"/>
          <p:nvPr/>
        </p:nvSpPr>
        <p:spPr>
          <a:xfrm>
            <a:off x="413987" y="5394272"/>
            <a:ext cx="328166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b="1">
                <a:solidFill>
                  <a:srgbClr val="FF0000"/>
                </a:solidFill>
              </a:rPr>
              <a:t>Space Weather Payload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99B59F-CE54-DD3F-F22D-2171042EC1C3}"/>
              </a:ext>
            </a:extLst>
          </p:cNvPr>
          <p:cNvSpPr txBox="1"/>
          <p:nvPr/>
        </p:nvSpPr>
        <p:spPr>
          <a:xfrm>
            <a:off x="454093" y="6003994"/>
            <a:ext cx="2951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400"/>
              <a:t>Auroral Imager, Particle Detectors, Magnetometer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A6A3D9-E874-0447-CAA4-5544D9DA6506}"/>
              </a:ext>
            </a:extLst>
          </p:cNvPr>
          <p:cNvSpPr txBox="1"/>
          <p:nvPr/>
        </p:nvSpPr>
        <p:spPr>
          <a:xfrm>
            <a:off x="5739896" y="5306481"/>
            <a:ext cx="6452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Varying levels of potential partnership are under discussion</a:t>
            </a:r>
            <a:endParaRPr lang="en-CA" dirty="0">
              <a:solidFill>
                <a:srgbClr val="00B050"/>
              </a:solidFill>
            </a:endParaRPr>
          </a:p>
        </p:txBody>
      </p:sp>
      <p:pic>
        <p:nvPicPr>
          <p:cNvPr id="10" name="Picture 9" descr="Black text on a white background&#10;&#10;Description automatically generated">
            <a:extLst>
              <a:ext uri="{FF2B5EF4-FFF2-40B4-BE49-F238E27FC236}">
                <a16:creationId xmlns:a16="http://schemas.microsoft.com/office/drawing/2014/main" id="{1E00EDCC-3501-7117-0531-A4ABD35F1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742" y="6135083"/>
            <a:ext cx="1394555" cy="4038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E02CA7-95BF-0AC9-E085-8F83322F5A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40" y="6162089"/>
            <a:ext cx="1182725" cy="365125"/>
          </a:xfrm>
          <a:prstGeom prst="rect">
            <a:avLst/>
          </a:prstGeom>
        </p:spPr>
      </p:pic>
      <p:pic>
        <p:nvPicPr>
          <p:cNvPr id="12" name="Picture 11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E7599574-5A65-6869-2786-CF834F2EC3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961" y="6120808"/>
            <a:ext cx="2072120" cy="379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E9D2A1-7396-395B-BC75-5F3D6F96EA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295" y="6126043"/>
            <a:ext cx="469477" cy="4694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3795E4A-C038-0994-0D38-E82BE7AD0816}"/>
              </a:ext>
            </a:extLst>
          </p:cNvPr>
          <p:cNvSpPr/>
          <p:nvPr/>
        </p:nvSpPr>
        <p:spPr>
          <a:xfrm>
            <a:off x="4288871" y="973256"/>
            <a:ext cx="7520178" cy="40789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1F90E6-8BCF-DB3C-6CED-6569E608B0DB}"/>
              </a:ext>
            </a:extLst>
          </p:cNvPr>
          <p:cNvSpPr txBox="1"/>
          <p:nvPr/>
        </p:nvSpPr>
        <p:spPr>
          <a:xfrm>
            <a:off x="4337537" y="1061250"/>
            <a:ext cx="739943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b="1">
                <a:solidFill>
                  <a:srgbClr val="FF0000"/>
                </a:solidFill>
              </a:rPr>
              <a:t>Infrared Sounder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35379394-2EBF-82E1-E4B1-186659EA8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537" y="1776119"/>
            <a:ext cx="4754464" cy="3205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47672FA-B970-7FFD-EF01-D0D55E1D77F6}"/>
              </a:ext>
            </a:extLst>
          </p:cNvPr>
          <p:cNvGrpSpPr/>
          <p:nvPr/>
        </p:nvGrpSpPr>
        <p:grpSpPr>
          <a:xfrm>
            <a:off x="271604" y="973548"/>
            <a:ext cx="3874883" cy="4070240"/>
            <a:chOff x="335551" y="1963473"/>
            <a:chExt cx="3774724" cy="330710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A7D7DCB-5019-F5F1-7050-DFC0B29A33B5}"/>
                </a:ext>
              </a:extLst>
            </p:cNvPr>
            <p:cNvSpPr txBox="1"/>
            <p:nvPr/>
          </p:nvSpPr>
          <p:spPr>
            <a:xfrm>
              <a:off x="474255" y="1990177"/>
              <a:ext cx="349731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CA" b="1">
                  <a:solidFill>
                    <a:srgbClr val="FF0000"/>
                  </a:solidFill>
                </a:rPr>
                <a:t>Meteorological Imager</a:t>
              </a:r>
              <a:endParaRPr lang="en-CA" b="1">
                <a:solidFill>
                  <a:srgbClr val="FF0000"/>
                </a:solidFill>
                <a:cs typeface="Calibri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5C4DAE1-1252-1BBC-D098-99BA2485A99A}"/>
                </a:ext>
              </a:extLst>
            </p:cNvPr>
            <p:cNvSpPr txBox="1"/>
            <p:nvPr/>
          </p:nvSpPr>
          <p:spPr>
            <a:xfrm>
              <a:off x="335552" y="4743659"/>
              <a:ext cx="3723964" cy="425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Multi-spectral VIS-IR Imager (16+ bands - e.g. FCI, GXI, Canadian MSI)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E35223A-3125-80C5-D280-6C56E2C4D4A5}"/>
                </a:ext>
              </a:extLst>
            </p:cNvPr>
            <p:cNvSpPr/>
            <p:nvPr/>
          </p:nvSpPr>
          <p:spPr>
            <a:xfrm>
              <a:off x="335551" y="1963473"/>
              <a:ext cx="3774724" cy="330710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DF07512B-0F89-3DD6-EC69-C44872CDF1AF}"/>
              </a:ext>
            </a:extLst>
          </p:cNvPr>
          <p:cNvSpPr/>
          <p:nvPr/>
        </p:nvSpPr>
        <p:spPr>
          <a:xfrm>
            <a:off x="271603" y="5289231"/>
            <a:ext cx="5468294" cy="14634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5" name="Picture 18" descr="Graphical user interface&#10;&#10;Description automatically generated">
            <a:extLst>
              <a:ext uri="{FF2B5EF4-FFF2-40B4-BE49-F238E27FC236}">
                <a16:creationId xmlns:a16="http://schemas.microsoft.com/office/drawing/2014/main" id="{4BF785E2-AB52-1A79-A4E8-C985E7006C9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109" r="329" b="3070"/>
          <a:stretch/>
        </p:blipFill>
        <p:spPr>
          <a:xfrm>
            <a:off x="3786691" y="5326110"/>
            <a:ext cx="1862168" cy="1361244"/>
          </a:xfrm>
          <a:prstGeom prst="rect">
            <a:avLst/>
          </a:prstGeom>
        </p:spPr>
      </p:pic>
      <p:pic>
        <p:nvPicPr>
          <p:cNvPr id="26" name="Picture 19" descr="Diagram, engineering drawing&#10;&#10;Description automatically generated">
            <a:extLst>
              <a:ext uri="{FF2B5EF4-FFF2-40B4-BE49-F238E27FC236}">
                <a16:creationId xmlns:a16="http://schemas.microsoft.com/office/drawing/2014/main" id="{54CB8EBD-2B82-BB16-85E0-A1364125D9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45780" y="5853970"/>
            <a:ext cx="731081" cy="777479"/>
          </a:xfrm>
          <a:prstGeom prst="rect">
            <a:avLst/>
          </a:prstGeom>
        </p:spPr>
      </p:pic>
      <p:pic>
        <p:nvPicPr>
          <p:cNvPr id="1026" name="Picture 2" descr="Europe's weather satellites MTG taking shape">
            <a:extLst>
              <a:ext uri="{FF2B5EF4-FFF2-40B4-BE49-F238E27FC236}">
                <a16:creationId xmlns:a16="http://schemas.microsoft.com/office/drawing/2014/main" id="{B79B3E54-597E-CF9D-1778-7C3D5FF2E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b="7314"/>
          <a:stretch>
            <a:fillRect/>
          </a:stretch>
        </p:blipFill>
        <p:spPr bwMode="auto">
          <a:xfrm>
            <a:off x="960780" y="1439305"/>
            <a:ext cx="2444426" cy="281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6A1143-B92F-A672-63C8-ADD4A165E99D}"/>
              </a:ext>
            </a:extLst>
          </p:cNvPr>
          <p:cNvSpPr txBox="1"/>
          <p:nvPr/>
        </p:nvSpPr>
        <p:spPr>
          <a:xfrm>
            <a:off x="4810041" y="1406786"/>
            <a:ext cx="6566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/>
              <a:t>Imaging Fourier Transform Spectrometer (IFTS)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EA6738-EB8A-24D0-AAA4-872C9DFD9DC4}"/>
              </a:ext>
            </a:extLst>
          </p:cNvPr>
          <p:cNvSpPr txBox="1"/>
          <p:nvPr/>
        </p:nvSpPr>
        <p:spPr>
          <a:xfrm>
            <a:off x="9021510" y="1823641"/>
            <a:ext cx="2593049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6 hyperspectral bands: </a:t>
            </a:r>
          </a:p>
          <a:p>
            <a:pPr algn="ctr">
              <a:spcAft>
                <a:spcPts val="1000"/>
              </a:spcAft>
            </a:pP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NIR and 3 SWIR for retrieval of CO</a:t>
            </a:r>
            <a:r>
              <a:rPr lang="en-US" sz="1400" baseline="-25000" dirty="0"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, CH</a:t>
            </a:r>
            <a:r>
              <a:rPr lang="en-US" sz="1400" baseline="-25000" dirty="0"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, CO and solar induced fluorescence (SIF)</a:t>
            </a:r>
          </a:p>
          <a:p>
            <a:pPr algn="ctr">
              <a:spcAft>
                <a:spcPts val="1000"/>
              </a:spcAft>
            </a:pP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MWIR and LWIR for enhanced vertical information (temperature, water </a:t>
            </a:r>
            <a:r>
              <a:rPr lang="en-US" sz="1400" dirty="0" err="1">
                <a:ea typeface="Calibri" panose="020F0502020204030204" pitchFamily="34" charset="0"/>
                <a:cs typeface="Calibri" panose="020F0502020204030204" pitchFamily="34" charset="0"/>
              </a:rPr>
              <a:t>vapour</a:t>
            </a: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, ozone, 3D winds) and other trace gas profiles for meteorology, air quality and climate.</a:t>
            </a:r>
          </a:p>
        </p:txBody>
      </p:sp>
    </p:spTree>
    <p:extLst>
      <p:ext uri="{BB962C8B-B14F-4D97-AF65-F5344CB8AC3E}">
        <p14:creationId xmlns:p14="http://schemas.microsoft.com/office/powerpoint/2010/main" val="2551713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AFF0F-B077-1786-B4EB-A9BF73A4D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52E67-C5C0-AE47-E609-B9D08F56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3" y="766156"/>
            <a:ext cx="8216963" cy="1034345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00000"/>
              </a:lnSpc>
              <a:spcAft>
                <a:spcPts val="200"/>
              </a:spcAft>
              <a:buNone/>
            </a:pPr>
            <a:r>
              <a:rPr lang="en-US" sz="1600"/>
              <a:t>If observing mainly clear sky areas using a cloud mask from the Met imager, the IFTS can obtain hourly column-averaged CO</a:t>
            </a:r>
            <a:r>
              <a:rPr lang="en-US" sz="1600" baseline="-25000"/>
              <a:t>2</a:t>
            </a:r>
            <a:r>
              <a:rPr lang="en-US" sz="1600"/>
              <a:t>, CH</a:t>
            </a:r>
            <a:r>
              <a:rPr lang="en-US" sz="1600" baseline="-25000"/>
              <a:t>4</a:t>
            </a:r>
            <a:r>
              <a:rPr lang="en-US" sz="1600"/>
              <a:t> and CO observations and solar induced fluorescence (SIF) observations over cloud-free land north of 40°N during daylight. CO</a:t>
            </a:r>
            <a:r>
              <a:rPr lang="en-US" sz="1600" baseline="-25000"/>
              <a:t>2</a:t>
            </a:r>
            <a:r>
              <a:rPr lang="en-US" sz="1600"/>
              <a:t> and CH</a:t>
            </a:r>
            <a:r>
              <a:rPr lang="en-US" sz="1600" baseline="-25000"/>
              <a:t>4</a:t>
            </a:r>
            <a:r>
              <a:rPr lang="en-US" sz="1600"/>
              <a:t> will be assimilated in a model to obtain surface fluxes.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270615-5485-4291-BA52-C9E5265A0AA2}"/>
              </a:ext>
            </a:extLst>
          </p:cNvPr>
          <p:cNvSpPr txBox="1"/>
          <p:nvPr/>
        </p:nvSpPr>
        <p:spPr>
          <a:xfrm rot="16200000">
            <a:off x="4522638" y="2757340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00"/>
              <a:t>Pixel size (km)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031A77D-004A-98F1-00B8-B1CB7BFF38FA}"/>
              </a:ext>
            </a:extLst>
          </p:cNvPr>
          <p:cNvSpPr txBox="1"/>
          <p:nvPr/>
        </p:nvSpPr>
        <p:spPr>
          <a:xfrm>
            <a:off x="8342021" y="3774480"/>
            <a:ext cx="3835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*Only binned pixels meet threshold precision &amp; accuracy</a:t>
            </a:r>
            <a:endParaRPr lang="en-CA" sz="100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65AC8F2-03C2-6846-8635-C942A93025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2"/>
          <a:stretch/>
        </p:blipFill>
        <p:spPr>
          <a:xfrm>
            <a:off x="8287696" y="458385"/>
            <a:ext cx="3743110" cy="1890071"/>
          </a:xfrm>
          <a:prstGeom prst="rect">
            <a:avLst/>
          </a:prstGeom>
        </p:spPr>
      </p:pic>
      <p:pic>
        <p:nvPicPr>
          <p:cNvPr id="49" name="Picture 5">
            <a:extLst>
              <a:ext uri="{FF2B5EF4-FFF2-40B4-BE49-F238E27FC236}">
                <a16:creationId xmlns:a16="http://schemas.microsoft.com/office/drawing/2014/main" id="{41FD2446-F2C1-2984-BEBA-B7606A40E8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6230" y="2139193"/>
            <a:ext cx="325136" cy="13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106D249-DA31-BBC6-907A-E4EBEBFD07FB}"/>
              </a:ext>
            </a:extLst>
          </p:cNvPr>
          <p:cNvGraphicFramePr>
            <a:graphicFrameLocks noGrp="1"/>
          </p:cNvGraphicFramePr>
          <p:nvPr/>
        </p:nvGraphicFramePr>
        <p:xfrm>
          <a:off x="5976085" y="5211454"/>
          <a:ext cx="2174219" cy="14630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92578">
                  <a:extLst>
                    <a:ext uri="{9D8B030D-6E8A-4147-A177-3AD203B41FA5}">
                      <a16:colId xmlns:a16="http://schemas.microsoft.com/office/drawing/2014/main" val="18458223"/>
                    </a:ext>
                  </a:extLst>
                </a:gridCol>
                <a:gridCol w="1581641">
                  <a:extLst>
                    <a:ext uri="{9D8B030D-6E8A-4147-A177-3AD203B41FA5}">
                      <a16:colId xmlns:a16="http://schemas.microsoft.com/office/drawing/2014/main" val="1407439935"/>
                    </a:ext>
                  </a:extLst>
                </a:gridCol>
              </a:tblGrid>
              <a:tr h="39946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/>
                        <a:t>Expected precision (1</a:t>
                      </a:r>
                      <a:r>
                        <a:rPr lang="en-US" sz="1100">
                          <a:latin typeface="Symbol" panose="05050102010706020507" pitchFamily="18" charset="2"/>
                        </a:rPr>
                        <a:t>s</a:t>
                      </a:r>
                      <a:r>
                        <a:rPr lang="en-US" sz="1100"/>
                        <a:t>)</a:t>
                      </a:r>
                    </a:p>
                    <a:p>
                      <a:pPr algn="ctr"/>
                      <a:r>
                        <a:rPr lang="en-US" sz="1100"/>
                        <a:t>for binned pixel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432983"/>
                  </a:ext>
                </a:extLst>
              </a:tr>
              <a:tr h="243033">
                <a:tc>
                  <a:txBody>
                    <a:bodyPr/>
                    <a:lstStyle/>
                    <a:p>
                      <a:r>
                        <a:rPr lang="en-US" sz="1100"/>
                        <a:t>XCO</a:t>
                      </a:r>
                      <a:r>
                        <a:rPr lang="en-US" sz="1100" baseline="-25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~2 ppm (~0.5%)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807987"/>
                  </a:ext>
                </a:extLst>
              </a:tr>
              <a:tr h="243033">
                <a:tc>
                  <a:txBody>
                    <a:bodyPr/>
                    <a:lstStyle/>
                    <a:p>
                      <a:r>
                        <a:rPr lang="en-US" sz="1100"/>
                        <a:t>XCH</a:t>
                      </a:r>
                      <a:r>
                        <a:rPr lang="en-US" sz="1100" baseline="-25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~18 ppb (~1.0%)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17655"/>
                  </a:ext>
                </a:extLst>
              </a:tr>
              <a:tr h="243033">
                <a:tc>
                  <a:txBody>
                    <a:bodyPr/>
                    <a:lstStyle/>
                    <a:p>
                      <a:r>
                        <a:rPr lang="en-US" sz="1100"/>
                        <a:t>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~ 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3941"/>
                  </a:ext>
                </a:extLst>
              </a:tr>
              <a:tr h="243033">
                <a:tc>
                  <a:txBody>
                    <a:bodyPr/>
                    <a:lstStyle/>
                    <a:p>
                      <a:r>
                        <a:rPr lang="en-US" sz="1100"/>
                        <a:t>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~1.5 Wm</a:t>
                      </a:r>
                      <a:r>
                        <a:rPr lang="en-US" sz="1100" baseline="30000"/>
                        <a:t>-2 </a:t>
                      </a:r>
                      <a:r>
                        <a:rPr lang="en-US" sz="1100"/>
                        <a:t>sr</a:t>
                      </a:r>
                      <a:r>
                        <a:rPr lang="en-US" sz="1100" baseline="30000"/>
                        <a:t>-1 </a:t>
                      </a:r>
                      <a:r>
                        <a:rPr lang="en-US" sz="1100"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US" sz="1100"/>
                        <a:t>m</a:t>
                      </a:r>
                      <a:r>
                        <a:rPr lang="en-US" sz="1100" baseline="3000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6611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81D4A9E-B549-1EBA-9E41-81498F535E4A}"/>
              </a:ext>
            </a:extLst>
          </p:cNvPr>
          <p:cNvGraphicFramePr>
            <a:graphicFrameLocks noGrp="1"/>
          </p:cNvGraphicFramePr>
          <p:nvPr/>
        </p:nvGraphicFramePr>
        <p:xfrm>
          <a:off x="237414" y="5211454"/>
          <a:ext cx="5650971" cy="14630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024255">
                  <a:extLst>
                    <a:ext uri="{9D8B030D-6E8A-4147-A177-3AD203B41FA5}">
                      <a16:colId xmlns:a16="http://schemas.microsoft.com/office/drawing/2014/main" val="204442417"/>
                    </a:ext>
                  </a:extLst>
                </a:gridCol>
                <a:gridCol w="1232217">
                  <a:extLst>
                    <a:ext uri="{9D8B030D-6E8A-4147-A177-3AD203B41FA5}">
                      <a16:colId xmlns:a16="http://schemas.microsoft.com/office/drawing/2014/main" val="3795856072"/>
                    </a:ext>
                  </a:extLst>
                </a:gridCol>
                <a:gridCol w="1319530">
                  <a:extLst>
                    <a:ext uri="{9D8B030D-6E8A-4147-A177-3AD203B41FA5}">
                      <a16:colId xmlns:a16="http://schemas.microsoft.com/office/drawing/2014/main" val="1097024"/>
                    </a:ext>
                  </a:extLst>
                </a:gridCol>
                <a:gridCol w="1171892">
                  <a:extLst>
                    <a:ext uri="{9D8B030D-6E8A-4147-A177-3AD203B41FA5}">
                      <a16:colId xmlns:a16="http://schemas.microsoft.com/office/drawing/2014/main" val="434512889"/>
                    </a:ext>
                  </a:extLst>
                </a:gridCol>
                <a:gridCol w="903077">
                  <a:extLst>
                    <a:ext uri="{9D8B030D-6E8A-4147-A177-3AD203B41FA5}">
                      <a16:colId xmlns:a16="http://schemas.microsoft.com/office/drawing/2014/main" val="841623453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lang="en-US" sz="1100"/>
                        <a:t>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Wavelength </a:t>
                      </a:r>
                    </a:p>
                    <a:p>
                      <a:pPr algn="ctr"/>
                      <a:r>
                        <a:rPr lang="en-US" sz="1100"/>
                        <a:t>(</a:t>
                      </a:r>
                      <a:r>
                        <a:rPr lang="en-US" sz="1100"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US" sz="1100"/>
                        <a:t>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Wavenumber </a:t>
                      </a:r>
                    </a:p>
                    <a:p>
                      <a:pPr algn="ctr"/>
                      <a:r>
                        <a:rPr lang="en-US" sz="1100"/>
                        <a:t>(cm</a:t>
                      </a:r>
                      <a:r>
                        <a:rPr lang="en-US" sz="1100" baseline="30000"/>
                        <a:t>-1</a:t>
                      </a:r>
                      <a:r>
                        <a:rPr lang="en-US" sz="110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SNR Goal &amp; </a:t>
                      </a:r>
                    </a:p>
                    <a:p>
                      <a:pPr algn="ctr"/>
                      <a:r>
                        <a:rPr lang="en-US" sz="1100"/>
                        <a:t>Threshold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Expected </a:t>
                      </a:r>
                    </a:p>
                    <a:p>
                      <a:pPr algn="ctr"/>
                      <a:r>
                        <a:rPr lang="en-US" sz="1100"/>
                        <a:t>SNR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982948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r>
                        <a:rPr lang="en-US" sz="1100"/>
                        <a:t>1) O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 A</a:t>
                      </a:r>
                      <a:endParaRPr lang="en-US" sz="11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0.758 – 0.772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12953–13192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54 /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757908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r>
                        <a:rPr lang="en-US" sz="1100"/>
                        <a:t>2) CO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 –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1.598 – 1.618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6180–6258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119 /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1195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r>
                        <a:rPr lang="en-US" sz="1100"/>
                        <a:t>3) CO</a:t>
                      </a:r>
                      <a:r>
                        <a:rPr lang="en-US" sz="1100" baseline="-25000"/>
                        <a:t>2</a:t>
                      </a:r>
                      <a:r>
                        <a:rPr lang="en-US" sz="1100"/>
                        <a:t> –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2.042 – 2.079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4810–4897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116 /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217579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r>
                        <a:rPr lang="en-US" sz="1100"/>
                        <a:t>4) CH</a:t>
                      </a:r>
                      <a:r>
                        <a:rPr lang="en-US" sz="1100" baseline="-25000"/>
                        <a:t>4</a:t>
                      </a:r>
                      <a:r>
                        <a:rPr lang="en-US" sz="1100"/>
                        <a:t>, 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2.301 – 2.380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4195–4345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140 / 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433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1520A3A-50B2-B7E4-1C61-1A0285B32304}"/>
              </a:ext>
            </a:extLst>
          </p:cNvPr>
          <p:cNvSpPr txBox="1"/>
          <p:nvPr/>
        </p:nvSpPr>
        <p:spPr>
          <a:xfrm>
            <a:off x="1700391" y="4942647"/>
            <a:ext cx="3390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Baseline spectral sampling interval 0.30 cm</a:t>
            </a:r>
            <a:r>
              <a:rPr lang="en-US" sz="1100" baseline="30000"/>
              <a:t>-1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55BF44-7917-B7B0-314C-88106B0931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15" t="10448"/>
          <a:stretch/>
        </p:blipFill>
        <p:spPr>
          <a:xfrm>
            <a:off x="5256904" y="2121292"/>
            <a:ext cx="3042387" cy="1801751"/>
          </a:xfrm>
          <a:prstGeom prst="rect">
            <a:avLst/>
          </a:prstGeom>
        </p:spPr>
      </p:pic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4FB6C66D-3F80-42B0-7C92-6C9D65579382}"/>
              </a:ext>
            </a:extLst>
          </p:cNvPr>
          <p:cNvGraphicFramePr>
            <a:graphicFrameLocks noGrp="1"/>
          </p:cNvGraphicFramePr>
          <p:nvPr/>
        </p:nvGraphicFramePr>
        <p:xfrm>
          <a:off x="8630976" y="2840545"/>
          <a:ext cx="3120390" cy="883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389380">
                  <a:extLst>
                    <a:ext uri="{9D8B030D-6E8A-4147-A177-3AD203B41FA5}">
                      <a16:colId xmlns:a16="http://schemas.microsoft.com/office/drawing/2014/main" val="3617563644"/>
                    </a:ext>
                  </a:extLst>
                </a:gridCol>
                <a:gridCol w="825817">
                  <a:extLst>
                    <a:ext uri="{9D8B030D-6E8A-4147-A177-3AD203B41FA5}">
                      <a16:colId xmlns:a16="http://schemas.microsoft.com/office/drawing/2014/main" val="472176682"/>
                    </a:ext>
                  </a:extLst>
                </a:gridCol>
                <a:gridCol w="905193">
                  <a:extLst>
                    <a:ext uri="{9D8B030D-6E8A-4147-A177-3AD203B41FA5}">
                      <a16:colId xmlns:a16="http://schemas.microsoft.com/office/drawing/2014/main" val="1357422452"/>
                    </a:ext>
                  </a:extLst>
                </a:gridCol>
              </a:tblGrid>
              <a:tr h="368913">
                <a:tc>
                  <a:txBody>
                    <a:bodyPr/>
                    <a:lstStyle/>
                    <a:p>
                      <a:pPr algn="ctr"/>
                      <a:endParaRPr lang="en-CA" sz="1000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/>
                        <a:t>Binned </a:t>
                      </a:r>
                    </a:p>
                    <a:p>
                      <a:pPr algn="ctr"/>
                      <a:r>
                        <a:rPr lang="en-US" sz="1000" baseline="0"/>
                        <a:t>Pixel</a:t>
                      </a:r>
                      <a:endParaRPr lang="en-CA" sz="1000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/>
                        <a:t>Unbinned</a:t>
                      </a:r>
                    </a:p>
                    <a:p>
                      <a:pPr algn="ctr"/>
                      <a:r>
                        <a:rPr lang="en-US" sz="1000" baseline="0"/>
                        <a:t> Pixel</a:t>
                      </a:r>
                      <a:endParaRPr lang="en-CA" sz="1000" baseline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97633"/>
                  </a:ext>
                </a:extLst>
              </a:tr>
              <a:tr h="227023"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/>
                        <a:t>At 40,000 km</a:t>
                      </a:r>
                      <a:endParaRPr lang="en-CA" sz="1000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/>
                        <a:t>3.6 km</a:t>
                      </a:r>
                      <a:endParaRPr lang="en-CA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/>
                        <a:t>1.2 km</a:t>
                      </a:r>
                      <a:endParaRPr lang="en-CA" sz="1000" baseline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8835064"/>
                  </a:ext>
                </a:extLst>
              </a:tr>
              <a:tr h="227023"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/>
                        <a:t>TAP orbit average</a:t>
                      </a:r>
                      <a:endParaRPr lang="en-CA" sz="1000" baseline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/>
                        <a:t>~ 3.0 km</a:t>
                      </a:r>
                      <a:endParaRPr lang="en-CA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/>
                        <a:t>~ 1.0 km</a:t>
                      </a:r>
                      <a:endParaRPr lang="en-CA" sz="1000" baseline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6783646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05C30386-6E89-AE10-1330-08C052A539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139" y="2037814"/>
            <a:ext cx="4484574" cy="266858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19D4030-EED2-4DB5-77B0-B68A239F0E47}"/>
              </a:ext>
            </a:extLst>
          </p:cNvPr>
          <p:cNvSpPr txBox="1"/>
          <p:nvPr/>
        </p:nvSpPr>
        <p:spPr>
          <a:xfrm>
            <a:off x="2861611" y="1955436"/>
            <a:ext cx="216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0070C0"/>
                </a:solidFill>
              </a:rPr>
              <a:t>Using 2D focal plane arrays (FPAs), IFTS will record interferograms in a 128x128 (binned) pixel field-of-view (FOV) every 60 seconds.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8D8101-7447-9A4D-833A-14BE4F81A127}"/>
              </a:ext>
            </a:extLst>
          </p:cNvPr>
          <p:cNvSpPr txBox="1"/>
          <p:nvPr/>
        </p:nvSpPr>
        <p:spPr>
          <a:xfrm>
            <a:off x="2777212" y="4330924"/>
            <a:ext cx="165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0070C0"/>
                </a:solidFill>
              </a:rPr>
              <a:t>54 FOVs observed per hour (due to repointing time).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381145-8E7C-93D1-3533-BD061D6C558D}"/>
              </a:ext>
            </a:extLst>
          </p:cNvPr>
          <p:cNvSpPr txBox="1"/>
          <p:nvPr/>
        </p:nvSpPr>
        <p:spPr>
          <a:xfrm>
            <a:off x="213282" y="4774259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Level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D0CE6D-839F-A5DA-9F9C-CAF694557B3F}"/>
              </a:ext>
            </a:extLst>
          </p:cNvPr>
          <p:cNvSpPr txBox="1"/>
          <p:nvPr/>
        </p:nvSpPr>
        <p:spPr>
          <a:xfrm>
            <a:off x="5904151" y="4774259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Level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399ABF-670C-0370-6FE3-9CA67B00E2E5}"/>
              </a:ext>
            </a:extLst>
          </p:cNvPr>
          <p:cNvSpPr txBox="1"/>
          <p:nvPr/>
        </p:nvSpPr>
        <p:spPr>
          <a:xfrm>
            <a:off x="4224222" y="3981625"/>
            <a:ext cx="4198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0070C0"/>
                </a:solidFill>
              </a:rPr>
              <a:t>Each binned pixel is made up of 9 ‘unbinned’ pixels, which can potentially be available for applications that </a:t>
            </a:r>
            <a:r>
              <a:rPr lang="en-US" sz="1200" err="1">
                <a:solidFill>
                  <a:srgbClr val="0070C0"/>
                </a:solidFill>
              </a:rPr>
              <a:t>favour</a:t>
            </a:r>
            <a:r>
              <a:rPr lang="en-US" sz="1200">
                <a:solidFill>
                  <a:srgbClr val="0070C0"/>
                </a:solidFill>
              </a:rPr>
              <a:t> spatial resolution over precision (if pointing stability goal can be achieved).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10BD14-1692-038D-F6A0-1C11746103F2}"/>
              </a:ext>
            </a:extLst>
          </p:cNvPr>
          <p:cNvSpPr txBox="1"/>
          <p:nvPr/>
        </p:nvSpPr>
        <p:spPr>
          <a:xfrm>
            <a:off x="5469444" y="3022167"/>
            <a:ext cx="2829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0070C0"/>
                </a:solidFill>
              </a:rPr>
              <a:t>Due to changing satellite altitude, pixel size varies during orbit.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372E82-6BB4-7A16-54F3-3C393C5912FD}"/>
              </a:ext>
            </a:extLst>
          </p:cNvPr>
          <p:cNvSpPr txBox="1"/>
          <p:nvPr/>
        </p:nvSpPr>
        <p:spPr>
          <a:xfrm>
            <a:off x="6018503" y="2695784"/>
            <a:ext cx="610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FF"/>
                </a:solidFill>
              </a:rPr>
              <a:t>TAP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EB3E74-C37C-7036-108E-19C92EE63D9D}"/>
              </a:ext>
            </a:extLst>
          </p:cNvPr>
          <p:cNvSpPr txBox="1"/>
          <p:nvPr/>
        </p:nvSpPr>
        <p:spPr>
          <a:xfrm>
            <a:off x="7177922" y="2491394"/>
            <a:ext cx="972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B0F0"/>
                </a:solidFill>
              </a:rPr>
              <a:t>Tundra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5253C5-7CC0-7F2F-2EA6-5121D0BD4B7E}"/>
              </a:ext>
            </a:extLst>
          </p:cNvPr>
          <p:cNvSpPr txBox="1"/>
          <p:nvPr/>
        </p:nvSpPr>
        <p:spPr>
          <a:xfrm>
            <a:off x="8441205" y="4154944"/>
            <a:ext cx="36068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Level 3</a:t>
            </a:r>
          </a:p>
          <a:p>
            <a:r>
              <a:rPr lang="en-US" sz="1200"/>
              <a:t>Hourly 3D CO</a:t>
            </a:r>
            <a:r>
              <a:rPr lang="en-US" sz="1200" baseline="-25000"/>
              <a:t>2</a:t>
            </a:r>
            <a:r>
              <a:rPr lang="en-US" sz="1200"/>
              <a:t> and CH</a:t>
            </a:r>
            <a:r>
              <a:rPr lang="en-US" sz="1200" baseline="-25000"/>
              <a:t>4</a:t>
            </a:r>
            <a:r>
              <a:rPr lang="en-US" sz="1200"/>
              <a:t> fields (1°x1°)</a:t>
            </a:r>
          </a:p>
          <a:p>
            <a:r>
              <a:rPr lang="en-US" b="1"/>
              <a:t>Level 4</a:t>
            </a:r>
          </a:p>
          <a:p>
            <a:r>
              <a:rPr lang="en-US" sz="1200"/>
              <a:t>Monthly CO</a:t>
            </a:r>
            <a:r>
              <a:rPr lang="en-US" sz="1200" baseline="-25000"/>
              <a:t>2</a:t>
            </a:r>
            <a:r>
              <a:rPr lang="en-US" sz="1200"/>
              <a:t> and CH</a:t>
            </a:r>
            <a:r>
              <a:rPr lang="en-US" sz="1200" baseline="-25000"/>
              <a:t>4</a:t>
            </a:r>
            <a:r>
              <a:rPr lang="en-US" sz="1200"/>
              <a:t> surface fluxes (1°x1°)</a:t>
            </a:r>
          </a:p>
          <a:p>
            <a:endParaRPr lang="en-US" sz="12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582778-E118-02D3-6667-F64FD2B146B4}"/>
              </a:ext>
            </a:extLst>
          </p:cNvPr>
          <p:cNvSpPr txBox="1"/>
          <p:nvPr/>
        </p:nvSpPr>
        <p:spPr>
          <a:xfrm>
            <a:off x="8377213" y="2370935"/>
            <a:ext cx="362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Level 0 </a:t>
            </a:r>
            <a:r>
              <a:rPr lang="en-US" sz="1200">
                <a:latin typeface="Arial Narrow" panose="020B0606020202030204" pitchFamily="34" charset="0"/>
              </a:rPr>
              <a:t>Interferograms, later transformed to spectra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4217D7-E819-4B77-B39C-471684A2F1C6}"/>
              </a:ext>
            </a:extLst>
          </p:cNvPr>
          <p:cNvSpPr txBox="1"/>
          <p:nvPr/>
        </p:nvSpPr>
        <p:spPr>
          <a:xfrm>
            <a:off x="8224732" y="5315162"/>
            <a:ext cx="393287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FF0000"/>
                </a:solidFill>
              </a:rPr>
              <a:t>IFTS+</a:t>
            </a:r>
          </a:p>
          <a:p>
            <a:pPr algn="ctr"/>
            <a:r>
              <a:rPr lang="en-US" sz="1200">
                <a:solidFill>
                  <a:srgbClr val="FF0000"/>
                </a:solidFill>
              </a:rPr>
              <a:t>Possible addition of longwave and mid-wave infrared bands (LWIR, MWIR) would also enable measurements of N</a:t>
            </a:r>
            <a:r>
              <a:rPr lang="en-US" sz="1200" baseline="-25000">
                <a:solidFill>
                  <a:srgbClr val="FF0000"/>
                </a:solidFill>
              </a:rPr>
              <a:t>2</a:t>
            </a:r>
            <a:r>
              <a:rPr lang="en-US" sz="1200">
                <a:solidFill>
                  <a:srgbClr val="FF0000"/>
                </a:solidFill>
              </a:rPr>
              <a:t>O along with vertical profiles of CO</a:t>
            </a:r>
            <a:r>
              <a:rPr lang="en-US" sz="1200" baseline="-25000">
                <a:solidFill>
                  <a:srgbClr val="FF0000"/>
                </a:solidFill>
              </a:rPr>
              <a:t>2</a:t>
            </a:r>
            <a:r>
              <a:rPr lang="en-US" sz="1200">
                <a:solidFill>
                  <a:srgbClr val="FF0000"/>
                </a:solidFill>
              </a:rPr>
              <a:t>, CH</a:t>
            </a:r>
            <a:r>
              <a:rPr lang="en-US" sz="1200" baseline="-25000">
                <a:solidFill>
                  <a:srgbClr val="FF0000"/>
                </a:solidFill>
              </a:rPr>
              <a:t>4</a:t>
            </a:r>
            <a:r>
              <a:rPr lang="en-US" sz="1200">
                <a:solidFill>
                  <a:srgbClr val="FF0000"/>
                </a:solidFill>
              </a:rPr>
              <a:t> and CO during day/night, summer/winter and over land/water. </a:t>
            </a:r>
          </a:p>
        </p:txBody>
      </p:sp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C406D040-4CA6-B1EB-8328-7E8A99A05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000" y="6356351"/>
            <a:ext cx="2743200" cy="365125"/>
          </a:xfrm>
        </p:spPr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EB10CD-02C9-4DE9-AF92-58549932B0AC}" type="slidenum">
              <a:rPr kumimoji="0" lang="en-CA" sz="1067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067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B8210C-8730-B5B8-E474-E10B8C454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50" y="183506"/>
            <a:ext cx="10515600" cy="397119"/>
          </a:xfrm>
        </p:spPr>
        <p:txBody>
          <a:bodyPr>
            <a:noAutofit/>
          </a:bodyPr>
          <a:lstStyle/>
          <a:p>
            <a:r>
              <a:rPr lang="en-US" sz="2800">
                <a:solidFill>
                  <a:srgbClr val="0070C0"/>
                </a:solidFill>
              </a:rPr>
              <a:t>Imaging Fourier Transform Spectrometer (IFTS)</a:t>
            </a:r>
          </a:p>
        </p:txBody>
      </p:sp>
    </p:spTree>
    <p:extLst>
      <p:ext uri="{BB962C8B-B14F-4D97-AF65-F5344CB8AC3E}">
        <p14:creationId xmlns:p14="http://schemas.microsoft.com/office/powerpoint/2010/main" val="2224862661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61783-BF3C-7A33-8140-C0B3A4D1A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9DE9D-B713-F720-C3C7-EAAA98E4E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03" y="47762"/>
            <a:ext cx="10317429" cy="561802"/>
          </a:xfrm>
        </p:spPr>
        <p:txBody>
          <a:bodyPr>
            <a:normAutofit/>
          </a:bodyPr>
          <a:lstStyle/>
          <a:p>
            <a:r>
              <a:rPr lang="en-CA" sz="2800" dirty="0">
                <a:solidFill>
                  <a:srgbClr val="0070C0"/>
                </a:solidFill>
              </a:rPr>
              <a:t>IFTS+ HEO IR Sounder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D1377D-9D29-5ACB-61FD-9AB699ED4579}"/>
              </a:ext>
            </a:extLst>
          </p:cNvPr>
          <p:cNvSpPr txBox="1"/>
          <p:nvPr/>
        </p:nvSpPr>
        <p:spPr>
          <a:xfrm>
            <a:off x="6877360" y="58497"/>
            <a:ext cx="5081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Imaging Fourier Transform Spectrometer (IFTS)</a:t>
            </a:r>
          </a:p>
        </p:txBody>
      </p:sp>
      <p:sp>
        <p:nvSpPr>
          <p:cNvPr id="8" name="Slide Number Placeholder 14">
            <a:extLst>
              <a:ext uri="{FF2B5EF4-FFF2-40B4-BE49-F238E27FC236}">
                <a16:creationId xmlns:a16="http://schemas.microsoft.com/office/drawing/2014/main" id="{37F16429-F7D9-A720-ADD8-BFDA094F1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6000" y="6356351"/>
            <a:ext cx="2743200" cy="365125"/>
          </a:xfrm>
        </p:spPr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EB10CD-02C9-4DE9-AF92-58549932B0AC}" type="slidenum">
              <a:rPr kumimoji="0" lang="en-CA" sz="1067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067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E79721B-6D48-4024-B9B5-84DE16B28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42065"/>
              </p:ext>
            </p:extLst>
          </p:nvPr>
        </p:nvGraphicFramePr>
        <p:xfrm>
          <a:off x="352304" y="726148"/>
          <a:ext cx="6096002" cy="2136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026">
                  <a:extLst>
                    <a:ext uri="{9D8B030D-6E8A-4147-A177-3AD203B41FA5}">
                      <a16:colId xmlns:a16="http://schemas.microsoft.com/office/drawing/2014/main" val="204442417"/>
                    </a:ext>
                  </a:extLst>
                </a:gridCol>
                <a:gridCol w="2295423">
                  <a:extLst>
                    <a:ext uri="{9D8B030D-6E8A-4147-A177-3AD203B41FA5}">
                      <a16:colId xmlns:a16="http://schemas.microsoft.com/office/drawing/2014/main" val="3795856072"/>
                    </a:ext>
                  </a:extLst>
                </a:gridCol>
                <a:gridCol w="2369553">
                  <a:extLst>
                    <a:ext uri="{9D8B030D-6E8A-4147-A177-3AD203B41FA5}">
                      <a16:colId xmlns:a16="http://schemas.microsoft.com/office/drawing/2014/main" val="1097024"/>
                    </a:ext>
                  </a:extLst>
                </a:gridCol>
              </a:tblGrid>
              <a:tr h="308144">
                <a:tc>
                  <a:txBody>
                    <a:bodyPr/>
                    <a:lstStyle/>
                    <a:p>
                      <a:r>
                        <a:rPr lang="en-US" sz="1400"/>
                        <a:t>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Wavelength (</a:t>
                      </a:r>
                      <a:r>
                        <a:rPr lang="en-US" sz="1400"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en-US" sz="1400"/>
                        <a:t>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Wavenumber (cm</a:t>
                      </a:r>
                      <a:r>
                        <a:rPr lang="en-US" sz="1400" baseline="30000"/>
                        <a:t>-1</a:t>
                      </a:r>
                      <a:r>
                        <a:rPr lang="en-US" sz="1400"/>
                        <a:t>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9829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/>
                        <a:t>1) O</a:t>
                      </a:r>
                      <a:r>
                        <a:rPr lang="en-US" sz="1400" baseline="-25000"/>
                        <a:t>2</a:t>
                      </a:r>
                      <a:r>
                        <a:rPr lang="en-US" sz="1400"/>
                        <a:t> </a:t>
                      </a:r>
                      <a:r>
                        <a:rPr lang="en-US" sz="1400" i="1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0.758 – 0.772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12,953 – 13.192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757908"/>
                  </a:ext>
                </a:extLst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/>
                        <a:t>2) CO</a:t>
                      </a:r>
                      <a:r>
                        <a:rPr lang="en-US" sz="1400" baseline="-25000"/>
                        <a:t>2</a:t>
                      </a:r>
                      <a:r>
                        <a:rPr lang="en-US" sz="1400"/>
                        <a:t> –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1.598 – 1.618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6180 – 6258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11955"/>
                  </a:ext>
                </a:extLst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/>
                        <a:t>3) CO</a:t>
                      </a:r>
                      <a:r>
                        <a:rPr lang="en-US" sz="1400" baseline="-25000"/>
                        <a:t>2</a:t>
                      </a:r>
                      <a:r>
                        <a:rPr lang="en-US" sz="1400"/>
                        <a:t> –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2.042 – 2.079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4810 – 4897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217579"/>
                  </a:ext>
                </a:extLst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/>
                        <a:t>4) CH</a:t>
                      </a:r>
                      <a:r>
                        <a:rPr lang="en-US" sz="1400" baseline="-25000"/>
                        <a:t>4</a:t>
                      </a:r>
                      <a:r>
                        <a:rPr lang="en-US" sz="1400"/>
                        <a:t> &amp; 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2.301 – 2.380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4195 - 4345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43386"/>
                  </a:ext>
                </a:extLst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FF0000"/>
                          </a:solidFill>
                        </a:rPr>
                        <a:t>5) LWIR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~7.1 - 14.7 (goal)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~680 - 1400 (goal)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593327"/>
                  </a:ext>
                </a:extLst>
              </a:tr>
              <a:tr h="300251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FF0000"/>
                          </a:solidFill>
                        </a:rPr>
                        <a:t>6) MWIR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~4.44 - 6.25 (goal)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~1600 - 2250 (goal)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5701"/>
                  </a:ext>
                </a:extLst>
              </a:tr>
            </a:tbl>
          </a:graphicData>
        </a:graphic>
      </p:graphicFrame>
      <p:pic>
        <p:nvPicPr>
          <p:cNvPr id="22" name="Picture 2">
            <a:extLst>
              <a:ext uri="{FF2B5EF4-FFF2-40B4-BE49-F238E27FC236}">
                <a16:creationId xmlns:a16="http://schemas.microsoft.com/office/drawing/2014/main" id="{46A7BD20-DEDE-ACC3-4FBD-F8BF0C670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577" y="460215"/>
            <a:ext cx="5672856" cy="337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A652447-C90E-AAE3-9BBF-910C0A16FF56}"/>
              </a:ext>
            </a:extLst>
          </p:cNvPr>
          <p:cNvSpPr txBox="1"/>
          <p:nvPr/>
        </p:nvSpPr>
        <p:spPr>
          <a:xfrm>
            <a:off x="7159829" y="4316199"/>
            <a:ext cx="49853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B050"/>
                </a:solidFill>
              </a:rPr>
              <a:t>Baseline 20 cm aperture. Dual interferometer design adds ~50 kg, no added volume compared with 4-band IFTS. Each beamsplitter is optimized for its spectral region so SNR for NIR-SWIR is maintained. Interferometers can operate at different spectral sampling/resolution. Spacious 2</a:t>
            </a:r>
            <a:r>
              <a:rPr lang="en-US" sz="1600" baseline="30000" dirty="0">
                <a:solidFill>
                  <a:srgbClr val="00B050"/>
                </a:solidFill>
              </a:rPr>
              <a:t>nd</a:t>
            </a:r>
            <a:r>
              <a:rPr lang="en-US" sz="1600" dirty="0">
                <a:solidFill>
                  <a:srgbClr val="00B050"/>
                </a:solidFill>
              </a:rPr>
              <a:t> level has room for 5</a:t>
            </a:r>
            <a:r>
              <a:rPr lang="en-US" sz="1600" baseline="30000" dirty="0">
                <a:solidFill>
                  <a:srgbClr val="00B050"/>
                </a:solidFill>
              </a:rPr>
              <a:t>th</a:t>
            </a:r>
            <a:r>
              <a:rPr lang="en-US" sz="1600" dirty="0">
                <a:solidFill>
                  <a:srgbClr val="00B050"/>
                </a:solidFill>
              </a:rPr>
              <a:t> and 6</a:t>
            </a:r>
            <a:r>
              <a:rPr lang="en-US" sz="1600" baseline="30000" dirty="0">
                <a:solidFill>
                  <a:srgbClr val="00B050"/>
                </a:solidFill>
              </a:rPr>
              <a:t>th</a:t>
            </a:r>
            <a:r>
              <a:rPr lang="en-US" sz="1600" dirty="0">
                <a:solidFill>
                  <a:srgbClr val="00B050"/>
                </a:solidFill>
              </a:rPr>
              <a:t> band (MWIR+ LWIR) delivering the most benefits.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7CC403-C521-46D9-8159-AC0660208361}"/>
              </a:ext>
            </a:extLst>
          </p:cNvPr>
          <p:cNvSpPr txBox="1"/>
          <p:nvPr/>
        </p:nvSpPr>
        <p:spPr>
          <a:xfrm>
            <a:off x="7357947" y="3839387"/>
            <a:ext cx="4808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5-band dual-interferometer IFTS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B9FFD5-2DE0-CD7F-262C-A32923688F33}"/>
              </a:ext>
            </a:extLst>
          </p:cNvPr>
          <p:cNvSpPr txBox="1"/>
          <p:nvPr/>
        </p:nvSpPr>
        <p:spPr>
          <a:xfrm>
            <a:off x="107878" y="3063142"/>
            <a:ext cx="6920451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IFTS+ adds 2 new spectral bands (LWIR &amp; MWIR) for vertical info on temperature, water </a:t>
            </a:r>
            <a:r>
              <a:rPr lang="en-US" dirty="0" err="1"/>
              <a:t>vapour</a:t>
            </a:r>
            <a:r>
              <a:rPr lang="en-US" dirty="0"/>
              <a:t> and 3D winds for meteorology, along with retrieval of trace gas profiles (O</a:t>
            </a:r>
            <a:r>
              <a:rPr lang="en-US" baseline="-25000" dirty="0"/>
              <a:t>3</a:t>
            </a:r>
            <a:r>
              <a:rPr lang="en-US" dirty="0"/>
              <a:t>, NH</a:t>
            </a:r>
            <a:r>
              <a:rPr lang="en-US" baseline="-25000" dirty="0"/>
              <a:t>3</a:t>
            </a:r>
            <a:r>
              <a:rPr lang="en-US" dirty="0"/>
              <a:t>, N</a:t>
            </a:r>
            <a:r>
              <a:rPr lang="en-US" baseline="-25000" dirty="0"/>
              <a:t>2</a:t>
            </a:r>
            <a:r>
              <a:rPr lang="en-US" dirty="0"/>
              <a:t>O, CO, CO</a:t>
            </a:r>
            <a:r>
              <a:rPr lang="en-US" baseline="-25000" dirty="0"/>
              <a:t>2</a:t>
            </a:r>
            <a:r>
              <a:rPr lang="en-US" dirty="0"/>
              <a:t>, CH</a:t>
            </a:r>
            <a:r>
              <a:rPr lang="en-US" baseline="-25000" dirty="0"/>
              <a:t>4</a:t>
            </a:r>
            <a:r>
              <a:rPr lang="en-US" dirty="0"/>
              <a:t>...).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Alternate scan patterns to intelligent pointing are now being studied at ECCC to optimize coverage for meteorological applications.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/>
              <a:t>“Resizing” IFTS: e.g. 0.625 cm</a:t>
            </a:r>
            <a:r>
              <a:rPr lang="en-US" baseline="30000" dirty="0"/>
              <a:t>-1</a:t>
            </a:r>
            <a:r>
              <a:rPr lang="en-US" dirty="0"/>
              <a:t> spectral sampling to match IRS, GIIRS, GXS and Himawari Sounder; 160x160 pixels to improve instantaneous coverage and revisit, optical design changes to improve SNR / reduce dwell time.</a:t>
            </a:r>
          </a:p>
        </p:txBody>
      </p:sp>
      <p:pic>
        <p:nvPicPr>
          <p:cNvPr id="28" name="Picture 5">
            <a:extLst>
              <a:ext uri="{FF2B5EF4-FFF2-40B4-BE49-F238E27FC236}">
                <a16:creationId xmlns:a16="http://schemas.microsoft.com/office/drawing/2014/main" id="{160C3428-B3DF-F48D-D6D5-ACF67AC8D9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92" y="3310658"/>
            <a:ext cx="559708" cy="236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004154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8DC5-91E1-CD0A-F253-8A0F93FCC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74" y="73806"/>
            <a:ext cx="11217613" cy="558247"/>
          </a:xfrm>
        </p:spPr>
        <p:txBody>
          <a:bodyPr>
            <a:normAutofit/>
          </a:bodyPr>
          <a:lstStyle/>
          <a:p>
            <a:pPr algn="ctr"/>
            <a:r>
              <a:rPr lang="en-US" sz="2800"/>
              <a:t>Studies on IR Sounder Scanning, Coverage and Revisit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0B84CA-0351-5DC3-7D47-BEDEFC04F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-1810"/>
          <a:stretch>
            <a:fillRect/>
          </a:stretch>
        </p:blipFill>
        <p:spPr>
          <a:xfrm>
            <a:off x="6801466" y="632053"/>
            <a:ext cx="4688828" cy="47332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43599D-13F2-05D9-CC19-F776D1FC28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11934" r="10000" b="10979"/>
          <a:stretch>
            <a:fillRect/>
          </a:stretch>
        </p:blipFill>
        <p:spPr>
          <a:xfrm>
            <a:off x="1028206" y="665752"/>
            <a:ext cx="4599183" cy="4565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D0728B-A65E-3612-37ED-794ABE2356F7}"/>
              </a:ext>
            </a:extLst>
          </p:cNvPr>
          <p:cNvSpPr txBox="1"/>
          <p:nvPr/>
        </p:nvSpPr>
        <p:spPr>
          <a:xfrm>
            <a:off x="65682" y="5361251"/>
            <a:ext cx="6121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From apogee ~116 Fields of View (160x160) are needed for circumpolar coverage north of 45°N and the rest of Canada, with view zenith angles ≤60°.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FBF11E-AA9C-8287-DE97-452AB2B1D223}"/>
              </a:ext>
            </a:extLst>
          </p:cNvPr>
          <p:cNvSpPr txBox="1"/>
          <p:nvPr/>
        </p:nvSpPr>
        <p:spPr>
          <a:xfrm>
            <a:off x="6349448" y="5361251"/>
            <a:ext cx="562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About one third of the time, dual satellite viewing is possible, giving ~105 FOVs/satellite, improving the revisit rate.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D326-936C-45C6-8F5D-ED67CEBC2DFD}"/>
              </a:ext>
            </a:extLst>
          </p:cNvPr>
          <p:cNvSpPr txBox="1"/>
          <p:nvPr/>
        </p:nvSpPr>
        <p:spPr>
          <a:xfrm>
            <a:off x="191356" y="4646421"/>
            <a:ext cx="3183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One satellite at apogee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887B3ED-E8E8-BCDF-658B-7E0E1611D331}"/>
              </a:ext>
            </a:extLst>
          </p:cNvPr>
          <p:cNvSpPr/>
          <p:nvPr/>
        </p:nvSpPr>
        <p:spPr>
          <a:xfrm>
            <a:off x="6759388" y="4670612"/>
            <a:ext cx="331694" cy="690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12DD58-5B05-785A-6506-B9264DA02EA5}"/>
              </a:ext>
            </a:extLst>
          </p:cNvPr>
          <p:cNvSpPr txBox="1"/>
          <p:nvPr/>
        </p:nvSpPr>
        <p:spPr>
          <a:xfrm>
            <a:off x="5453518" y="4759766"/>
            <a:ext cx="2943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Two satellite viewing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74FCAF-BA04-B54F-BEC0-09EDF896D913}"/>
              </a:ext>
            </a:extLst>
          </p:cNvPr>
          <p:cNvSpPr txBox="1"/>
          <p:nvPr/>
        </p:nvSpPr>
        <p:spPr>
          <a:xfrm>
            <a:off x="281536" y="6321787"/>
            <a:ext cx="11466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</a:rPr>
              <a:t>IFTS design changes to reduce dwell time from 60 s to ~20-23 s would enable ≤ 40 min. revisit 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134CD881-4B3F-1FF3-7D3A-FDA412D31D3C}"/>
              </a:ext>
            </a:extLst>
          </p:cNvPr>
          <p:cNvSpPr/>
          <p:nvPr/>
        </p:nvSpPr>
        <p:spPr>
          <a:xfrm>
            <a:off x="3238150" y="2859341"/>
            <a:ext cx="179294" cy="178782"/>
          </a:xfrm>
          <a:prstGeom prst="flowChartConnector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39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DEFB0-7E42-46BD-39C5-D757AD12B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53B8653-6BE4-7193-A5FA-ED9E8CD1E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04259"/>
              </p:ext>
            </p:extLst>
          </p:nvPr>
        </p:nvGraphicFramePr>
        <p:xfrm>
          <a:off x="2892337" y="1557687"/>
          <a:ext cx="5135699" cy="4895850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716652">
                  <a:extLst>
                    <a:ext uri="{9D8B030D-6E8A-4147-A177-3AD203B41FA5}">
                      <a16:colId xmlns:a16="http://schemas.microsoft.com/office/drawing/2014/main" val="1793734416"/>
                    </a:ext>
                  </a:extLst>
                </a:gridCol>
                <a:gridCol w="967245">
                  <a:extLst>
                    <a:ext uri="{9D8B030D-6E8A-4147-A177-3AD203B41FA5}">
                      <a16:colId xmlns:a16="http://schemas.microsoft.com/office/drawing/2014/main" val="423029540"/>
                    </a:ext>
                  </a:extLst>
                </a:gridCol>
                <a:gridCol w="1340427">
                  <a:extLst>
                    <a:ext uri="{9D8B030D-6E8A-4147-A177-3AD203B41FA5}">
                      <a16:colId xmlns:a16="http://schemas.microsoft.com/office/drawing/2014/main" val="2243476889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1389435405"/>
                    </a:ext>
                  </a:extLst>
                </a:gridCol>
                <a:gridCol w="590550">
                  <a:extLst>
                    <a:ext uri="{9D8B030D-6E8A-4147-A177-3AD203B41FA5}">
                      <a16:colId xmlns:a16="http://schemas.microsoft.com/office/drawing/2014/main" val="1357621030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802995676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Channel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Colloquial</a:t>
                      </a:r>
                      <a:br>
                        <a:rPr lang="en-US" sz="1000" b="1" u="none" strike="noStrike" dirty="0">
                          <a:effectLst/>
                        </a:rPr>
                      </a:br>
                      <a:r>
                        <a:rPr lang="en-US" sz="1000" b="1" u="none" strike="noStrike" dirty="0">
                          <a:effectLst/>
                        </a:rPr>
                        <a:t>Name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Applications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Central </a:t>
                      </a:r>
                      <a:r>
                        <a:rPr lang="el-GR" sz="1000" b="1" u="none" strike="noStrike" dirty="0">
                          <a:effectLst/>
                        </a:rPr>
                        <a:t>λ</a:t>
                      </a:r>
                      <a:br>
                        <a:rPr lang="el-GR" sz="1000" b="1" u="none" strike="noStrike" dirty="0">
                          <a:effectLst/>
                        </a:rPr>
                      </a:br>
                      <a:r>
                        <a:rPr lang="el-GR" sz="1000" b="1" u="none" strike="noStrike" dirty="0">
                          <a:effectLst/>
                        </a:rPr>
                        <a:t>(µ</a:t>
                      </a:r>
                      <a:r>
                        <a:rPr lang="en-US" sz="1000" b="1" u="none" strike="noStrike" dirty="0">
                          <a:effectLst/>
                        </a:rPr>
                        <a:t>m)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000" b="1" u="none" strike="noStrike" dirty="0">
                          <a:effectLst/>
                        </a:rPr>
                        <a:t>λ </a:t>
                      </a:r>
                      <a:r>
                        <a:rPr lang="en-US" sz="1000" b="1" u="none" strike="noStrike" dirty="0">
                          <a:effectLst/>
                        </a:rPr>
                        <a:t>width</a:t>
                      </a:r>
                      <a:br>
                        <a:rPr lang="en-US" sz="1000" b="1" u="none" strike="noStrike" dirty="0">
                          <a:effectLst/>
                        </a:rPr>
                      </a:br>
                      <a:r>
                        <a:rPr lang="en-US" sz="1000" b="1" u="none" strike="noStrike" dirty="0">
                          <a:effectLst/>
                        </a:rPr>
                        <a:t>(µm)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Resolution</a:t>
                      </a:r>
                      <a:br>
                        <a:rPr lang="en-US" sz="1000" b="1" u="none" strike="noStrike" dirty="0">
                          <a:effectLst/>
                        </a:rPr>
                      </a:br>
                      <a:r>
                        <a:rPr lang="en-US" sz="1000" b="1" u="none" strike="noStrike" dirty="0">
                          <a:effectLst/>
                        </a:rPr>
                        <a:t>(km)*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046983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VIS 0.4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Blue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clouds, aerosol, surface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0.444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0.06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287451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VIS 0.5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Green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clouds, aerosol, vegetation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0.510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0.04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60220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VIS 0.6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Red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clouds &amp; fog, snow/ice, winds</a:t>
                      </a:r>
                      <a:endParaRPr lang="en-US" sz="1000" b="0" i="0" u="none" strike="noStrike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0.640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0.05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41606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VIS 0.8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Veggie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vegetation, winds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0.865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0.05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1816699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VIS 0.9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Low-Level WV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water vapour (WV)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0.914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0.02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138823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NIR 1.3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Cirrus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Cirrus detection</a:t>
                      </a:r>
                      <a:endParaRPr lang="en-US" sz="1000" b="0" i="0" u="none" strike="noStrike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1.38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0.03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611577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NIR 1.6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Snow/Ice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cloud phase, snow/ice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1.61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0.05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694630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NIR 2.2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Particle Size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particle size, cloud phase, smoke</a:t>
                      </a:r>
                      <a:endParaRPr lang="en-US" sz="1000" b="0" i="0" u="none" strike="noStrike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2.25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0.05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418251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IR 3.8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Fire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fires, microphysics, winds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3.80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0.40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65979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WV 6.3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Upper-Level WV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WV, winds, rainfall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6.30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1.00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005799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WV 7.3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Lower-level WV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WV, winds</a:t>
                      </a:r>
                      <a:endParaRPr lang="en-US" sz="1000" b="0" i="0" u="none" strike="noStrike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7.35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0.50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11031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IR 8.7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Cloud-Top Phase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cloud phase, TPW</a:t>
                      </a:r>
                      <a:endParaRPr lang="en-US" sz="1000" b="0" i="0" u="none" strike="noStrike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8.70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0.40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565098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IR 9.7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Ozone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turbulence, total O</a:t>
                      </a:r>
                      <a:r>
                        <a:rPr lang="en-US" sz="1000" u="none" strike="noStrike" baseline="-25000" dirty="0">
                          <a:effectLst/>
                        </a:rPr>
                        <a:t>3</a:t>
                      </a:r>
                      <a:endParaRPr lang="en-US" sz="1000" b="0" i="0" u="none" strike="noStrike" baseline="-25000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9.66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0.30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031638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IR 10.5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Clean IR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SST, clouds temp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10.50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0.70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358191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IR 12.3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Dirty IR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TPW, dust, ash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12.30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0.50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2.0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671283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IR 13.3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CO2</a:t>
                      </a:r>
                      <a:endParaRPr lang="en-US" sz="1000" b="0" i="0" u="none" strike="noStrike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air temp, cloud height</a:t>
                      </a:r>
                      <a:endParaRPr lang="en-US" sz="1000" b="0" i="0" u="none" strike="noStrike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13.30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0.60</a:t>
                      </a:r>
                      <a:endParaRPr lang="en-US" sz="1000" b="0" i="0" u="none" strike="noStrike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2.0</a:t>
                      </a:r>
                      <a:endParaRPr lang="en-US" sz="1000" b="0" i="0" u="none" strike="noStrike" dirty="0">
                        <a:solidFill>
                          <a:srgbClr val="21252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349893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A91BF8F-F0ED-5F8D-F280-3831BC994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VIS-IR Imager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FC2C4-CF29-AF62-5DC2-86E13161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10</a:t>
            </a:fld>
            <a:endParaRPr lang="en-CA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5E6352-E0FF-28A0-BBBF-4B8EA9890808}"/>
              </a:ext>
            </a:extLst>
          </p:cNvPr>
          <p:cNvSpPr txBox="1">
            <a:spLocks/>
          </p:cNvSpPr>
          <p:nvPr/>
        </p:nvSpPr>
        <p:spPr>
          <a:xfrm>
            <a:off x="241229" y="1187688"/>
            <a:ext cx="11300914" cy="4679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594" indent="-228594" algn="l" defTabSz="91437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783" indent="-228594" algn="l" defTabSz="91437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2971" indent="-228594" algn="l" defTabSz="91437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160" indent="-228594" algn="l" defTabSz="91437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349" indent="-228594" algn="l" defTabSz="914377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Each AOM satellite will carry a meteorological imager with 16 or more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image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channels.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1C4B29-8D2F-E3BC-3425-F3C95C954FB8}"/>
              </a:ext>
            </a:extLst>
          </p:cNvPr>
          <p:cNvSpPr txBox="1"/>
          <p:nvPr/>
        </p:nvSpPr>
        <p:spPr>
          <a:xfrm>
            <a:off x="127180" y="3574637"/>
            <a:ext cx="2838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View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fro</a:t>
            </a:r>
            <a:r>
              <a:rPr lang="en-US" sz="1400" dirty="0">
                <a:solidFill>
                  <a:srgbClr val="0070C0"/>
                </a:solidFill>
                <a:latin typeface="Verdana"/>
              </a:rPr>
              <a:t>m the TAP Orbit’s North American Apogee: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C2B53A1-3A0B-93D2-3AD0-D4D308229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44" y="4073473"/>
            <a:ext cx="2441763" cy="23588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B84E362-2E47-EC23-391E-95429D8A802A}"/>
              </a:ext>
            </a:extLst>
          </p:cNvPr>
          <p:cNvSpPr txBox="1"/>
          <p:nvPr/>
        </p:nvSpPr>
        <p:spPr>
          <a:xfrm>
            <a:off x="46840" y="6432296"/>
            <a:ext cx="11714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*Resolutions are for FCI in GEO</a:t>
            </a: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Verdana"/>
              </a:rPr>
              <a:t>, but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AOM resolution will vary throughout its elliptical orbit. AOM resolution will be ~17% coarser near apogee of the proposed TAP orbit, but will be finer than above when AOM is acquiring imagery at altitudes lower than GEO (35,786 km; AOM will be at GEO altitude at ±3.3 h from apogee).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2F69B9-B26B-B463-1D05-CF51AFC249B5}"/>
              </a:ext>
            </a:extLst>
          </p:cNvPr>
          <p:cNvSpPr txBox="1"/>
          <p:nvPr/>
        </p:nvSpPr>
        <p:spPr>
          <a:xfrm>
            <a:off x="8028036" y="4184192"/>
            <a:ext cx="40119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The hyperspectral LWIR and MWIR band of the IR Sounder also provide observations of significant meteorological value, specifically temperature and humidity data with much more vertical information than from a VIS-IR imager, and possibly 3D winds. Assimilation of LWIR and MWIR radiances and 3D winds in NWP </a:t>
            </a:r>
            <a:r>
              <a:rPr lang="en-US" sz="1400" dirty="0">
                <a:solidFill>
                  <a:srgbClr val="FF0000"/>
                </a:solidFill>
                <a:latin typeface="Verdana"/>
              </a:rPr>
              <a:t>are expected to substantially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improve forecast skill in northern regions.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E5D5EA-2D22-80B3-6967-25512D8D6478}"/>
              </a:ext>
            </a:extLst>
          </p:cNvPr>
          <p:cNvSpPr txBox="1"/>
          <p:nvPr/>
        </p:nvSpPr>
        <p:spPr>
          <a:xfrm>
            <a:off x="8028036" y="1589861"/>
            <a:ext cx="393116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Near real-time </a:t>
            </a:r>
            <a:r>
              <a:rPr kumimoji="0" lang="en-CA" sz="1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Level 1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imagery can be used directly by meteorologists to improve short-range forecasts and can be assimilated in numerical weather prediction (NWP) systems.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 wide range of </a:t>
            </a:r>
            <a:r>
              <a:rPr kumimoji="0" lang="en-CA" sz="1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Level 2</a:t>
            </a:r>
            <a:r>
              <a: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data products can also be retrieved including: aerosol, cloud, wind, rain, snow, surface albedo, skin temperature, fire hotspot, and sea/lake ice parameters.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9A074E-E50B-3560-5027-48B11AC6DD4E}"/>
              </a:ext>
            </a:extLst>
          </p:cNvPr>
          <p:cNvSpPr txBox="1"/>
          <p:nvPr/>
        </p:nvSpPr>
        <p:spPr>
          <a:xfrm>
            <a:off x="458474" y="1520943"/>
            <a:ext cx="2175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FCI Instrument:</a:t>
            </a:r>
          </a:p>
        </p:txBody>
      </p:sp>
      <p:pic>
        <p:nvPicPr>
          <p:cNvPr id="28" name="Picture 2" descr="Europe's weather satellites MTG taking shape">
            <a:extLst>
              <a:ext uri="{FF2B5EF4-FFF2-40B4-BE49-F238E27FC236}">
                <a16:creationId xmlns:a16="http://schemas.microsoft.com/office/drawing/2014/main" id="{0BCF0B48-9102-9C7E-6521-FE9748A04C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 b="7314"/>
          <a:stretch>
            <a:fillRect/>
          </a:stretch>
        </p:blipFill>
        <p:spPr bwMode="auto">
          <a:xfrm>
            <a:off x="767676" y="1791993"/>
            <a:ext cx="1557098" cy="179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027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A461F-29E1-DE03-36F5-50ECB6540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BD03-D56B-6C2B-D02A-33110808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Key Meteorological Benefits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A67C8-4A93-9475-61A1-2697345C9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00" y="1257299"/>
            <a:ext cx="7498036" cy="509905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600" b="1" dirty="0"/>
              <a:t>Transformative data sets for nowcasting operations: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Increased temporal (≤ 15 mins) and spatial resolution (~1 to 2 km at nadir) over the pan-Arctic domain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Reduction of parallax effects at mid to high latitudes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Significant gains will be made in the IR channels (e.g. cloud top temperature)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Enhanced observations of:</a:t>
            </a:r>
          </a:p>
          <a:p>
            <a:pPr lvl="1">
              <a:lnSpc>
                <a:spcPct val="100000"/>
              </a:lnSpc>
            </a:pPr>
            <a:r>
              <a:rPr lang="en-US" sz="1100" dirty="0"/>
              <a:t>Wildland fires and smoke	</a:t>
            </a:r>
            <a:r>
              <a:rPr lang="en-US" sz="1100" dirty="0">
                <a:cs typeface="Segoe UI" panose="020B0502040204020203" pitchFamily="34" charset="0"/>
              </a:rPr>
              <a:t>▪  </a:t>
            </a:r>
            <a:r>
              <a:rPr lang="en-US" sz="1100" dirty="0"/>
              <a:t>Tracking of high Arctic systems </a:t>
            </a:r>
          </a:p>
          <a:p>
            <a:pPr lvl="1">
              <a:lnSpc>
                <a:spcPct val="100000"/>
              </a:lnSpc>
            </a:pPr>
            <a:r>
              <a:rPr lang="en-US" sz="1100" dirty="0"/>
              <a:t>Blowing snow/blizzards	</a:t>
            </a:r>
            <a:r>
              <a:rPr lang="en-US" sz="1100" dirty="0">
                <a:cs typeface="Segoe UI" panose="020B0502040204020203" pitchFamily="34" charset="0"/>
              </a:rPr>
              <a:t>▪  </a:t>
            </a:r>
            <a:r>
              <a:rPr lang="en-US" sz="1100" dirty="0"/>
              <a:t>More details and tracking of polar lows</a:t>
            </a:r>
          </a:p>
          <a:p>
            <a:pPr lvl="1">
              <a:lnSpc>
                <a:spcPct val="100000"/>
              </a:lnSpc>
            </a:pPr>
            <a:r>
              <a:rPr lang="en-US" sz="1100" dirty="0"/>
              <a:t>Thunderstorm activity 	</a:t>
            </a:r>
            <a:r>
              <a:rPr lang="en-US" sz="1100" dirty="0">
                <a:cs typeface="Segoe UI" panose="020B0502040204020203" pitchFamily="34" charset="0"/>
              </a:rPr>
              <a:t>▪  </a:t>
            </a:r>
            <a:r>
              <a:rPr lang="en-US" sz="1100" dirty="0"/>
              <a:t>Continuous ice motion (in cloud free areas)</a:t>
            </a:r>
          </a:p>
          <a:p>
            <a:pPr lvl="1">
              <a:lnSpc>
                <a:spcPct val="100000"/>
              </a:lnSpc>
            </a:pPr>
            <a:r>
              <a:rPr lang="en-US" sz="1100" dirty="0"/>
              <a:t>Sea spray and better observations for marine regions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Support METAREAs, VAAC, Aviation &amp; </a:t>
            </a:r>
            <a:r>
              <a:rPr lang="en-US" sz="1400" dirty="0" err="1"/>
              <a:t>Defence</a:t>
            </a:r>
            <a:r>
              <a:rPr lang="en-US" sz="1400" dirty="0"/>
              <a:t> services etc.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Address capability gaps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600" b="1" dirty="0"/>
              <a:t>Substantial contributions to NWP skill anticipated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Improved coverage of atmospheric motion vectors, particularly from 50-70 N (between dense GEO and LEO coverage)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Continuous radiance observations at pan-Arctic scale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LWIR and MWIR bands on GHG instrument will complement coverage of planned GEO IR sounders, with possibility for 3D wind products if sufficiently short revisit time can be achieved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87DC9-4F81-CBA9-E6B8-2C4C6D21C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11</a:t>
            </a:fld>
            <a:endParaRPr lang="en-CA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B63F538-5CD8-5355-3BEF-D6D3AD298A1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363" y="1602248"/>
            <a:ext cx="3667990" cy="366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EC1C8360-9FC7-A754-99FB-4E75B3598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0580" y="5270238"/>
            <a:ext cx="3863556" cy="14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altLang="en-US" sz="1400" dirty="0">
                <a:latin typeface="Tahoma" panose="020B0604030504040204" pitchFamily="34" charset="0"/>
              </a:rPr>
              <a:t>TOA modeled radiative fluxes (24-h @ 15 min) at 30 km spatial resolution.</a:t>
            </a:r>
          </a:p>
          <a:p>
            <a:r>
              <a:rPr lang="en-CA" altLang="en-US" sz="1400" dirty="0">
                <a:latin typeface="Tahoma" panose="020B0604030504040204" pitchFamily="34" charset="0"/>
              </a:rPr>
              <a:t>Daytime images	Nighttime images</a:t>
            </a:r>
          </a:p>
          <a:p>
            <a:r>
              <a:rPr lang="en-CA" altLang="en-US" sz="1400" b="1" dirty="0">
                <a:solidFill>
                  <a:srgbClr val="FF0000"/>
                </a:solidFill>
                <a:latin typeface="Tahoma" panose="020B0604030504040204" pitchFamily="34" charset="0"/>
              </a:rPr>
              <a:t>Red</a:t>
            </a:r>
            <a:r>
              <a:rPr lang="en-CA" altLang="en-US" sz="1400" dirty="0">
                <a:latin typeface="Tahoma" panose="020B0604030504040204" pitchFamily="34" charset="0"/>
              </a:rPr>
              <a:t> – 1.6 </a:t>
            </a:r>
            <a:r>
              <a:rPr lang="en-CA" altLang="en-US" sz="1400" dirty="0">
                <a:latin typeface="Symbol" panose="05050102010706020507" pitchFamily="18" charset="2"/>
              </a:rPr>
              <a:t>m</a:t>
            </a:r>
            <a:r>
              <a:rPr lang="en-CA" altLang="en-US" sz="1400" dirty="0">
                <a:latin typeface="Tahoma" panose="020B0604030504040204" pitchFamily="34" charset="0"/>
              </a:rPr>
              <a:t>m	</a:t>
            </a:r>
            <a:r>
              <a:rPr lang="en-CA" altLang="en-US" sz="1400" b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</a:rPr>
              <a:t>Greyscale</a:t>
            </a:r>
            <a:r>
              <a:rPr lang="en-CA" altLang="en-US" sz="1400" dirty="0">
                <a:latin typeface="Tahoma" panose="020B0604030504040204" pitchFamily="34" charset="0"/>
              </a:rPr>
              <a:t> - 11 </a:t>
            </a:r>
            <a:r>
              <a:rPr lang="en-CA" altLang="en-US" sz="1400" dirty="0">
                <a:latin typeface="Symbol" panose="05050102010706020507" pitchFamily="18" charset="2"/>
              </a:rPr>
              <a:t>m</a:t>
            </a:r>
            <a:r>
              <a:rPr lang="en-CA" altLang="en-US" sz="1400" dirty="0">
                <a:latin typeface="Tahoma" panose="020B0604030504040204" pitchFamily="34" charset="0"/>
              </a:rPr>
              <a:t>m</a:t>
            </a:r>
          </a:p>
          <a:p>
            <a:r>
              <a:rPr lang="en-CA" altLang="en-US" sz="1400" b="1" dirty="0">
                <a:solidFill>
                  <a:srgbClr val="339933"/>
                </a:solidFill>
                <a:latin typeface="Tahoma" panose="020B0604030504040204" pitchFamily="34" charset="0"/>
              </a:rPr>
              <a:t>Green</a:t>
            </a:r>
            <a:r>
              <a:rPr lang="en-CA" altLang="en-US" sz="1400" dirty="0">
                <a:latin typeface="Tahoma" panose="020B0604030504040204" pitchFamily="34" charset="0"/>
              </a:rPr>
              <a:t> – 0.85 </a:t>
            </a:r>
            <a:r>
              <a:rPr lang="en-CA" altLang="en-US" sz="1400" dirty="0">
                <a:latin typeface="Symbol" panose="05050102010706020507" pitchFamily="18" charset="2"/>
              </a:rPr>
              <a:t>m</a:t>
            </a:r>
            <a:r>
              <a:rPr lang="en-CA" altLang="en-US" sz="1400" dirty="0">
                <a:latin typeface="Tahoma" panose="020B0604030504040204" pitchFamily="34" charset="0"/>
              </a:rPr>
              <a:t>m</a:t>
            </a:r>
          </a:p>
          <a:p>
            <a:r>
              <a:rPr lang="en-CA" altLang="en-US" sz="14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</a:rPr>
              <a:t>Blue</a:t>
            </a:r>
            <a:r>
              <a:rPr lang="en-CA" altLang="en-US" sz="1400" dirty="0">
                <a:latin typeface="Tahoma" panose="020B0604030504040204" pitchFamily="34" charset="0"/>
              </a:rPr>
              <a:t> – 0.63 </a:t>
            </a:r>
            <a:r>
              <a:rPr lang="en-CA" altLang="en-US" sz="1400" dirty="0">
                <a:latin typeface="Symbol" panose="05050102010706020507" pitchFamily="18" charset="2"/>
              </a:rPr>
              <a:t>m</a:t>
            </a:r>
            <a:r>
              <a:rPr lang="en-CA" altLang="en-US" sz="1400" dirty="0">
                <a:latin typeface="Tahoma" panose="020B0604030504040204" pitchFamily="34" charset="0"/>
              </a:rPr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0D8036-646F-F1AA-B8B6-B0F6570990B8}"/>
              </a:ext>
            </a:extLst>
          </p:cNvPr>
          <p:cNvSpPr txBox="1"/>
          <p:nvPr/>
        </p:nvSpPr>
        <p:spPr>
          <a:xfrm>
            <a:off x="8020580" y="1232916"/>
            <a:ext cx="3863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altLang="en-US" b="1" dirty="0"/>
              <a:t>Earth view from TAP orbit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0849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E74FC-201D-62E9-88FB-4FF2B7F02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98FC1-153A-155A-DCE1-53137475F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Space Weather Instrument Suite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FFF1E-ADE3-773D-188F-F26A3BA08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1671" y="1806845"/>
            <a:ext cx="6952129" cy="4351339"/>
          </a:xfrm>
        </p:spPr>
        <p:txBody>
          <a:bodyPr>
            <a:normAutofit/>
          </a:bodyPr>
          <a:lstStyle/>
          <a:p>
            <a:r>
              <a:rPr lang="en-US" sz="2000" dirty="0"/>
              <a:t>HEO provides a unique vantage point for both </a:t>
            </a:r>
            <a:r>
              <a:rPr lang="en-US" sz="2000" i="1" dirty="0"/>
              <a:t>in situ </a:t>
            </a:r>
            <a:r>
              <a:rPr lang="en-US" sz="2000" dirty="0"/>
              <a:t>and remote sensing of space weather.</a:t>
            </a:r>
          </a:p>
          <a:p>
            <a:r>
              <a:rPr lang="en-US" sz="2000" dirty="0"/>
              <a:t>Space weather is outside of ECCC’s mandate, but of interest to OGDs: especially </a:t>
            </a:r>
            <a:r>
              <a:rPr lang="en-US" sz="2000" dirty="0" err="1"/>
              <a:t>NRCan</a:t>
            </a:r>
            <a:r>
              <a:rPr lang="en-US" sz="2000" dirty="0"/>
              <a:t> and DND.</a:t>
            </a:r>
          </a:p>
          <a:p>
            <a:r>
              <a:rPr lang="en-US" sz="2000" dirty="0"/>
              <a:t>AOM space weather instrument suite is less mature than other payloads, but could consist of: </a:t>
            </a:r>
          </a:p>
          <a:p>
            <a:pPr lvl="1"/>
            <a:r>
              <a:rPr lang="en-US" sz="1600" dirty="0"/>
              <a:t>an Auroral Imager observing in the far-UV</a:t>
            </a:r>
          </a:p>
          <a:p>
            <a:pPr lvl="1"/>
            <a:r>
              <a:rPr lang="en-US" sz="1600" dirty="0"/>
              <a:t>a magnetometer on a 1-2 m boom</a:t>
            </a:r>
          </a:p>
          <a:p>
            <a:pPr lvl="1"/>
            <a:r>
              <a:rPr lang="en-US" sz="1600" dirty="0"/>
              <a:t>an energetic particle (electron, proton, ion) detector</a:t>
            </a:r>
          </a:p>
          <a:p>
            <a:pPr lvl="1"/>
            <a:r>
              <a:rPr lang="en-US" sz="1600" dirty="0"/>
              <a:t>plasma analyzers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B3828-6359-7816-2FB1-BDF380A0D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12</a:t>
            </a:fld>
            <a:endParaRPr lang="en-CA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4BFD45B2-F4DE-B90A-2D3A-398515BB5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>
            <a:fillRect/>
          </a:stretch>
        </p:blipFill>
        <p:spPr bwMode="auto">
          <a:xfrm>
            <a:off x="669589" y="2005012"/>
            <a:ext cx="3280224" cy="301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BC6A5B-B375-C01B-3DA8-AE0D715CEDB8}"/>
              </a:ext>
            </a:extLst>
          </p:cNvPr>
          <p:cNvSpPr txBox="1"/>
          <p:nvPr/>
        </p:nvSpPr>
        <p:spPr>
          <a:xfrm>
            <a:off x="586190" y="5224341"/>
            <a:ext cx="34470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e.g. Auroral imaging from the past NASA Image mission</a:t>
            </a:r>
          </a:p>
        </p:txBody>
      </p:sp>
    </p:spTree>
    <p:extLst>
      <p:ext uri="{BB962C8B-B14F-4D97-AF65-F5344CB8AC3E}">
        <p14:creationId xmlns:p14="http://schemas.microsoft.com/office/powerpoint/2010/main" val="1903186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AC1F5-4060-B848-065E-09C61CD04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B50EA-0964-A872-F3A3-5ECA7CE5BB15}"/>
              </a:ext>
            </a:extLst>
          </p:cNvPr>
          <p:cNvSpPr txBox="1"/>
          <p:nvPr/>
        </p:nvSpPr>
        <p:spPr>
          <a:xfrm>
            <a:off x="5946917" y="4269413"/>
            <a:ext cx="58320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CA">
              <a:solidFill>
                <a:srgbClr val="0070C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D5B016-4CBB-0995-BA90-DC4C5F723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cap="none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AOM Timeline</a:t>
            </a:r>
            <a:endParaRPr lang="en-CA" sz="3600">
              <a:latin typeface="+mj-lt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85BC17-317B-0D76-83C1-D16D6204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7EB10CD-02C9-4DE9-AF92-58549932B0AC}" type="slidenum">
              <a:rPr lang="en-CA">
                <a:solidFill>
                  <a:prstClr val="black">
                    <a:tint val="75000"/>
                  </a:prstClr>
                </a:solidFill>
              </a:rPr>
              <a:pPr defTabSz="609585"/>
              <a:t>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5F58CE-71D3-876E-0A35-A2EBBA1E6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2382"/>
            <a:ext cx="11121000" cy="529145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200" b="1" dirty="0"/>
              <a:t>2022-2025: </a:t>
            </a:r>
            <a:r>
              <a:rPr lang="en-US" sz="2200" b="1" dirty="0">
                <a:solidFill>
                  <a:srgbClr val="0070C0"/>
                </a:solidFill>
              </a:rPr>
              <a:t>Pre-formulation Studies – Phase 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chemeClr val="tx1"/>
                </a:solidFill>
              </a:rPr>
              <a:t>2025-2026: </a:t>
            </a:r>
            <a:r>
              <a:rPr lang="en-US" sz="2200" dirty="0">
                <a:solidFill>
                  <a:schemeClr val="tx1"/>
                </a:solidFill>
              </a:rPr>
              <a:t>Working to secure funding for mission development and implementation as well as support from international partners.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200" dirty="0">
              <a:highlight>
                <a:srgbClr val="FFFF00"/>
              </a:highlight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200" dirty="0"/>
              <a:t>Letters of Support from: EUMETSAT, FMI, </a:t>
            </a:r>
            <a:r>
              <a:rPr lang="en-US" sz="2200" dirty="0" err="1"/>
              <a:t>NordMet</a:t>
            </a:r>
            <a:r>
              <a:rPr lang="en-US" sz="2200" dirty="0"/>
              <a:t> Council, CEOS, WMO, …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200" dirty="0">
              <a:highlight>
                <a:srgbClr val="FFFF00"/>
              </a:highlight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200" dirty="0">
                <a:solidFill>
                  <a:schemeClr val="tx1"/>
                </a:solidFill>
              </a:rPr>
              <a:t>If successful: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/>
              <a:t>2028-2033: </a:t>
            </a:r>
            <a:r>
              <a:rPr lang="en-US" sz="2200" b="1" dirty="0">
                <a:solidFill>
                  <a:srgbClr val="0070C0"/>
                </a:solidFill>
              </a:rPr>
              <a:t>Phases A-C (Definition and Design)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chemeClr val="tx1"/>
                </a:solidFill>
              </a:rPr>
              <a:t>2033-2038: </a:t>
            </a:r>
            <a:r>
              <a:rPr lang="en-US" sz="2200" b="1" dirty="0">
                <a:solidFill>
                  <a:srgbClr val="0070C0"/>
                </a:solidFill>
              </a:rPr>
              <a:t>Phase D (Build, integrate, launch, commissioning)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b="1" dirty="0">
                <a:solidFill>
                  <a:schemeClr val="tx1"/>
                </a:solidFill>
              </a:rPr>
              <a:t>2038-2048: </a:t>
            </a:r>
            <a:r>
              <a:rPr lang="en-US" sz="2200" b="1" dirty="0">
                <a:solidFill>
                  <a:srgbClr val="0070C0"/>
                </a:solidFill>
              </a:rPr>
              <a:t>Phase E (Operations)</a:t>
            </a:r>
          </a:p>
        </p:txBody>
      </p:sp>
    </p:spTree>
    <p:extLst>
      <p:ext uri="{BB962C8B-B14F-4D97-AF65-F5344CB8AC3E}">
        <p14:creationId xmlns:p14="http://schemas.microsoft.com/office/powerpoint/2010/main" val="2033472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cap="none"/>
              <a:t>Anticipated Benefits</a:t>
            </a:r>
            <a:endParaRPr lang="en-CA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1321"/>
            <a:ext cx="10515600" cy="435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1800"/>
              <a:t>Obtaining high density and high frequency observations of weather, climate, air quality and space weather over northern latitudes would benefit Arctic and northern communities in many profound ways, including: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7EB10CD-02C9-4DE9-AF92-58549932B0AC}" type="slidenum">
              <a:rPr lang="en-CA">
                <a:solidFill>
                  <a:prstClr val="black">
                    <a:tint val="75000"/>
                  </a:prstClr>
                </a:solidFill>
              </a:rPr>
              <a:pPr defTabSz="609585"/>
              <a:t>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7627A43-BEF7-5545-5486-02BC5DAE50CF}"/>
              </a:ext>
            </a:extLst>
          </p:cNvPr>
          <p:cNvSpPr/>
          <p:nvPr/>
        </p:nvSpPr>
        <p:spPr>
          <a:xfrm>
            <a:off x="924791" y="2411847"/>
            <a:ext cx="3240000" cy="14859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CA"/>
              <a:t>Improved</a:t>
            </a:r>
          </a:p>
          <a:p>
            <a:pPr algn="just"/>
            <a:r>
              <a:rPr lang="en-CA"/>
              <a:t>Weather</a:t>
            </a:r>
          </a:p>
          <a:p>
            <a:pPr algn="just"/>
            <a:r>
              <a:rPr lang="en-CA"/>
              <a:t>Forecasting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4834F0D-4C67-855F-CA87-86BC88CE6E4D}"/>
              </a:ext>
            </a:extLst>
          </p:cNvPr>
          <p:cNvSpPr/>
          <p:nvPr/>
        </p:nvSpPr>
        <p:spPr>
          <a:xfrm>
            <a:off x="4358618" y="2411847"/>
            <a:ext cx="3240000" cy="14859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/>
              <a:t>Infrastructure</a:t>
            </a:r>
          </a:p>
          <a:p>
            <a:r>
              <a:rPr lang="en-CA"/>
              <a:t>&amp; Transport</a:t>
            </a:r>
          </a:p>
          <a:p>
            <a:r>
              <a:rPr lang="en-CA"/>
              <a:t>Networks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5FFCBD-94A2-828C-D170-9CCB9E2CDBBB}"/>
              </a:ext>
            </a:extLst>
          </p:cNvPr>
          <p:cNvSpPr/>
          <p:nvPr/>
        </p:nvSpPr>
        <p:spPr>
          <a:xfrm>
            <a:off x="7792444" y="2411847"/>
            <a:ext cx="3240000" cy="14859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/>
              <a:t>Hazard </a:t>
            </a:r>
            <a:br>
              <a:rPr lang="en-CA"/>
            </a:br>
            <a:r>
              <a:rPr lang="en-CA"/>
              <a:t>Identification</a:t>
            </a:r>
            <a:br>
              <a:rPr lang="en-CA"/>
            </a:br>
            <a:r>
              <a:rPr lang="en-CA"/>
              <a:t>&amp; Response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DE4436C-6E39-212F-542C-A7BB78DE11F4}"/>
              </a:ext>
            </a:extLst>
          </p:cNvPr>
          <p:cNvSpPr/>
          <p:nvPr/>
        </p:nvSpPr>
        <p:spPr>
          <a:xfrm>
            <a:off x="924791" y="4000221"/>
            <a:ext cx="3240000" cy="14859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/>
              <a:t>Climate Change Adaptation</a:t>
            </a:r>
          </a:p>
          <a:p>
            <a:r>
              <a:rPr lang="en-CA"/>
              <a:t>&amp; Resilience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BEFAF52-B75C-54AE-F585-0E06F33217F0}"/>
              </a:ext>
            </a:extLst>
          </p:cNvPr>
          <p:cNvSpPr/>
          <p:nvPr/>
        </p:nvSpPr>
        <p:spPr>
          <a:xfrm>
            <a:off x="4358618" y="4000221"/>
            <a:ext cx="3240000" cy="14859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/>
              <a:t>Reducing GHG</a:t>
            </a:r>
          </a:p>
          <a:p>
            <a:r>
              <a:rPr lang="en-CA"/>
              <a:t>Emissions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D6A1F9E-CB2E-775D-70A0-21B6F43D4BD5}"/>
              </a:ext>
            </a:extLst>
          </p:cNvPr>
          <p:cNvSpPr/>
          <p:nvPr/>
        </p:nvSpPr>
        <p:spPr>
          <a:xfrm>
            <a:off x="7792444" y="4000221"/>
            <a:ext cx="3240000" cy="14859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/>
              <a:t>Arctic</a:t>
            </a:r>
            <a:br>
              <a:rPr lang="en-CA"/>
            </a:br>
            <a:r>
              <a:rPr lang="en-CA"/>
              <a:t>Environmental Stewardship</a:t>
            </a:r>
          </a:p>
        </p:txBody>
      </p:sp>
      <p:pic>
        <p:nvPicPr>
          <p:cNvPr id="24" name="Graphic 23" descr="Partial sun with solid fill">
            <a:extLst>
              <a:ext uri="{FF2B5EF4-FFF2-40B4-BE49-F238E27FC236}">
                <a16:creationId xmlns:a16="http://schemas.microsoft.com/office/drawing/2014/main" id="{2FE0B527-370D-24F0-40FC-4140A0621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3869" y="2697597"/>
            <a:ext cx="914400" cy="914400"/>
          </a:xfrm>
          <a:prstGeom prst="rect">
            <a:avLst/>
          </a:prstGeom>
        </p:spPr>
      </p:pic>
      <p:pic>
        <p:nvPicPr>
          <p:cNvPr id="26" name="Graphic 25" descr="Thermometer with solid fill">
            <a:extLst>
              <a:ext uri="{FF2B5EF4-FFF2-40B4-BE49-F238E27FC236}">
                <a16:creationId xmlns:a16="http://schemas.microsoft.com/office/drawing/2014/main" id="{40AC87F8-C654-86FA-BE6E-B4F85DC7B1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3869" y="4285971"/>
            <a:ext cx="914400" cy="914400"/>
          </a:xfrm>
          <a:prstGeom prst="rect">
            <a:avLst/>
          </a:prstGeom>
        </p:spPr>
      </p:pic>
      <p:pic>
        <p:nvPicPr>
          <p:cNvPr id="28" name="Graphic 27" descr="Low temperature with solid fill">
            <a:extLst>
              <a:ext uri="{FF2B5EF4-FFF2-40B4-BE49-F238E27FC236}">
                <a16:creationId xmlns:a16="http://schemas.microsoft.com/office/drawing/2014/main" id="{772C60C8-7849-AC06-4062-6FC67559CA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6916" y="2697597"/>
            <a:ext cx="914400" cy="914400"/>
          </a:xfrm>
          <a:prstGeom prst="rect">
            <a:avLst/>
          </a:prstGeom>
        </p:spPr>
      </p:pic>
      <p:pic>
        <p:nvPicPr>
          <p:cNvPr id="30" name="Graphic 29" descr="Freight with solid fill">
            <a:extLst>
              <a:ext uri="{FF2B5EF4-FFF2-40B4-BE49-F238E27FC236}">
                <a16:creationId xmlns:a16="http://schemas.microsoft.com/office/drawing/2014/main" id="{C7E144E3-BC43-BCBE-1C6B-D6B738A473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0036" y="2697597"/>
            <a:ext cx="914400" cy="914400"/>
          </a:xfrm>
          <a:prstGeom prst="rect">
            <a:avLst/>
          </a:prstGeom>
        </p:spPr>
      </p:pic>
      <p:pic>
        <p:nvPicPr>
          <p:cNvPr id="32" name="Graphic 31" descr="Open hand with plant with solid fill">
            <a:extLst>
              <a:ext uri="{FF2B5EF4-FFF2-40B4-BE49-F238E27FC236}">
                <a16:creationId xmlns:a16="http://schemas.microsoft.com/office/drawing/2014/main" id="{A03566A7-9E87-8D7A-F5E3-20E51322D6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06916" y="4285971"/>
            <a:ext cx="914400" cy="914400"/>
          </a:xfrm>
          <a:prstGeom prst="rect">
            <a:avLst/>
          </a:prstGeom>
        </p:spPr>
      </p:pic>
      <p:pic>
        <p:nvPicPr>
          <p:cNvPr id="36" name="Graphic 35" descr="Power Plant with solid fill">
            <a:extLst>
              <a:ext uri="{FF2B5EF4-FFF2-40B4-BE49-F238E27FC236}">
                <a16:creationId xmlns:a16="http://schemas.microsoft.com/office/drawing/2014/main" id="{22243162-10CE-08CF-89BB-54B12677B43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00036" y="4285971"/>
            <a:ext cx="914400" cy="9144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5D95129-306A-666A-F797-CF3F9C54CD00}"/>
              </a:ext>
            </a:extLst>
          </p:cNvPr>
          <p:cNvGrpSpPr/>
          <p:nvPr/>
        </p:nvGrpSpPr>
        <p:grpSpPr>
          <a:xfrm>
            <a:off x="645449" y="5511017"/>
            <a:ext cx="10901101" cy="1276478"/>
            <a:chOff x="334757" y="4542761"/>
            <a:chExt cx="10901101" cy="12764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C7C91FE-135E-2776-A38C-FC3F3DBC76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4757" y="4630519"/>
              <a:ext cx="1222572" cy="10972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  <a:softEdge rad="63500"/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DAE6C90-07EA-BF3E-D68C-1E73A205F4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79913" y="4542761"/>
              <a:ext cx="1097280" cy="124934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7ED8FAB-73BA-C5DF-292E-B876CC536D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61087" t="5568" r="9473" b="20257"/>
            <a:stretch/>
          </p:blipFill>
          <p:spPr>
            <a:xfrm>
              <a:off x="2777155" y="4612814"/>
              <a:ext cx="1207269" cy="11887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 descr="Canada's Tar Sands: Destruction So Vast and Deep It Challenges the  Existence of Land and People - Inside Climate News">
              <a:extLst>
                <a:ext uri="{FF2B5EF4-FFF2-40B4-BE49-F238E27FC236}">
                  <a16:creationId xmlns:a16="http://schemas.microsoft.com/office/drawing/2014/main" id="{A1A61ADC-F7B0-8989-15FF-E01A9130E47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6768" y="4586830"/>
              <a:ext cx="1463040" cy="118872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Our Forests Are on the Move | Harrowsmith Magazine">
              <a:extLst>
                <a:ext uri="{FF2B5EF4-FFF2-40B4-BE49-F238E27FC236}">
                  <a16:creationId xmlns:a16="http://schemas.microsoft.com/office/drawing/2014/main" id="{620343C9-7A19-A016-1C60-66E71FA673E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5646" y="4630519"/>
              <a:ext cx="1463040" cy="118872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What happens if the Arctic permafrost melts?">
              <a:extLst>
                <a:ext uri="{FF2B5EF4-FFF2-40B4-BE49-F238E27FC236}">
                  <a16:creationId xmlns:a16="http://schemas.microsoft.com/office/drawing/2014/main" id="{B5B000C5-BE9F-C9C2-DD3C-411D125F7C2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207" y="4586830"/>
              <a:ext cx="1463040" cy="118872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160,574 Traffic Jam Images, Stock Photos &amp; Vectors ...">
              <a:extLst>
                <a:ext uri="{FF2B5EF4-FFF2-40B4-BE49-F238E27FC236}">
                  <a16:creationId xmlns:a16="http://schemas.microsoft.com/office/drawing/2014/main" id="{CAFE9751-9613-F3FB-A45C-DD89FACAC3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10" r="691" b="6523"/>
            <a:stretch/>
          </p:blipFill>
          <p:spPr bwMode="auto">
            <a:xfrm>
              <a:off x="8423883" y="4586830"/>
              <a:ext cx="1358538" cy="1188720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C:\Users\siorisc\AppData\Local\Microsoft\Windows\INetCache\Content.MSO\1517632A.tmp">
              <a:extLst>
                <a:ext uri="{FF2B5EF4-FFF2-40B4-BE49-F238E27FC236}">
                  <a16:creationId xmlns:a16="http://schemas.microsoft.com/office/drawing/2014/main" id="{9CDBD525-10B7-639E-7815-1DCE50CC993A}"/>
                </a:ext>
              </a:extLst>
            </p:cNvPr>
            <p:cNvPicPr/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72818" y="4578386"/>
              <a:ext cx="1463040" cy="1188720"/>
            </a:xfrm>
            <a:prstGeom prst="rect">
              <a:avLst/>
            </a:prstGeom>
            <a:noFill/>
            <a:ln>
              <a:noFill/>
            </a:ln>
            <a:effectLst>
              <a:softEdge rad="127000"/>
            </a:effectLst>
          </p:spPr>
        </p:pic>
      </p:grpSp>
    </p:spTree>
    <p:extLst>
      <p:ext uri="{BB962C8B-B14F-4D97-AF65-F5344CB8AC3E}">
        <p14:creationId xmlns:p14="http://schemas.microsoft.com/office/powerpoint/2010/main" val="2678456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392CE-3CC7-6B05-93B1-675D2CA59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6515"/>
            <a:ext cx="10515600" cy="4990415"/>
          </a:xfrm>
        </p:spPr>
        <p:txBody>
          <a:bodyPr>
            <a:normAutofit/>
          </a:bodyPr>
          <a:lstStyle/>
          <a:p>
            <a:r>
              <a:rPr lang="en-CA" sz="2000" dirty="0"/>
              <a:t>AOM could contribute to many international priorities including:</a:t>
            </a:r>
          </a:p>
          <a:p>
            <a:endParaRPr lang="en-CA" sz="2000" dirty="0"/>
          </a:p>
          <a:p>
            <a:endParaRPr lang="en-CA" sz="2000" dirty="0"/>
          </a:p>
          <a:p>
            <a:pPr marL="0" indent="0">
              <a:buNone/>
            </a:pPr>
            <a:endParaRPr lang="en-CA" sz="2000" dirty="0"/>
          </a:p>
          <a:p>
            <a:endParaRPr lang="en-CA" sz="2000" dirty="0"/>
          </a:p>
          <a:p>
            <a:r>
              <a:rPr lang="en-CA" sz="2000" dirty="0"/>
              <a:t>AOM could provide complementarity with many international missions:</a:t>
            </a:r>
          </a:p>
          <a:p>
            <a:pPr lvl="1"/>
            <a:r>
              <a:rPr lang="en-CA" sz="2000" b="1" dirty="0"/>
              <a:t>Extend the GEO ring </a:t>
            </a:r>
            <a:r>
              <a:rPr lang="en-CA" sz="2000" dirty="0"/>
              <a:t>to high northern latitudes (MTG/M4G, </a:t>
            </a:r>
            <a:r>
              <a:rPr lang="en-CA" sz="2000" dirty="0" err="1"/>
              <a:t>GeoXO</a:t>
            </a:r>
            <a:r>
              <a:rPr lang="en-CA" sz="2000" dirty="0"/>
              <a:t>, </a:t>
            </a:r>
            <a:r>
              <a:rPr lang="en-CA" sz="2000" dirty="0" err="1"/>
              <a:t>etc</a:t>
            </a:r>
            <a:r>
              <a:rPr lang="en-CA" sz="2000" dirty="0"/>
              <a:t>)</a:t>
            </a:r>
          </a:p>
          <a:p>
            <a:pPr lvl="1"/>
            <a:r>
              <a:rPr lang="en-CA" sz="2000" b="1" dirty="0"/>
              <a:t>Contribute to the CEOS Atmospheric Composition Virtual Constellation (AC-VC)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International partnership remains essential for AOM’s business case and to ensure overall mission success</a:t>
            </a:r>
          </a:p>
        </p:txBody>
      </p:sp>
      <p:pic>
        <p:nvPicPr>
          <p:cNvPr id="10" name="Picture 9" descr="A colorful text on a black background&#10;&#10;Description automatically generated">
            <a:extLst>
              <a:ext uri="{FF2B5EF4-FFF2-40B4-BE49-F238E27FC236}">
                <a16:creationId xmlns:a16="http://schemas.microsoft.com/office/drawing/2014/main" id="{9052DB55-8BD8-A4C1-6EE6-D51D7EFCA7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204" y="2166044"/>
            <a:ext cx="2134802" cy="1262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72E4B1-F37B-18A8-FD0D-CD03B020C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International Perspectives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BFC63-7647-D93D-C364-8EC73182C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15</a:t>
            </a:fld>
            <a:endParaRPr lang="en-CA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F9119D0-BB23-5D07-F76F-5DFDF70FC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091" y="1877378"/>
            <a:ext cx="2959238" cy="197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110F31E-F138-09B4-D07E-66B0DD26A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255" y="2324248"/>
            <a:ext cx="3604173" cy="121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6D39D5-0962-161D-436A-61447AD0E530}"/>
              </a:ext>
            </a:extLst>
          </p:cNvPr>
          <p:cNvSpPr txBox="1"/>
          <p:nvPr/>
        </p:nvSpPr>
        <p:spPr>
          <a:xfrm>
            <a:off x="6795632" y="2115008"/>
            <a:ext cx="4758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Global Greenhouse Gas Watch (G3W)</a:t>
            </a:r>
          </a:p>
        </p:txBody>
      </p:sp>
    </p:spTree>
    <p:extLst>
      <p:ext uri="{BB962C8B-B14F-4D97-AF65-F5344CB8AC3E}">
        <p14:creationId xmlns:p14="http://schemas.microsoft.com/office/powerpoint/2010/main" val="376346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cap="none"/>
              <a:t>Summary</a:t>
            </a:r>
            <a:endParaRPr lang="en-CA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E4A645-E5D7-35C6-8178-F0A8ED1D9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AOM is a high-priority initiative that Canada continues to advance​ with input from key international partners</a:t>
            </a:r>
          </a:p>
          <a:p>
            <a:pPr>
              <a:lnSpc>
                <a:spcPct val="100000"/>
              </a:lnSpc>
            </a:pPr>
            <a:r>
              <a:rPr lang="en-US" dirty="0"/>
              <a:t>AOM responds to ECCC, Government of Canada, and international priorities in the domains of meteorology, climate, air quality and space weather</a:t>
            </a:r>
          </a:p>
          <a:p>
            <a:pPr>
              <a:lnSpc>
                <a:spcPct val="100000"/>
              </a:lnSpc>
            </a:pPr>
            <a:r>
              <a:rPr lang="en-US" dirty="0"/>
              <a:t>AOM would deliver new observational capacity across these domains at unprecedented frequency over Canada and other Northern regions (above ~40° N)</a:t>
            </a:r>
          </a:p>
          <a:p>
            <a:endParaRPr lang="en-US" dirty="0"/>
          </a:p>
          <a:p>
            <a:r>
              <a:rPr lang="en-US" dirty="0"/>
              <a:t>Attending GSICS to learn more about this group and prepare for future participation.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fld id="{47EB10CD-02C9-4DE9-AF92-58549932B0AC}" type="slidenum">
              <a:rPr lang="en-CA">
                <a:solidFill>
                  <a:prstClr val="black">
                    <a:tint val="75000"/>
                  </a:prstClr>
                </a:solidFill>
              </a:rPr>
              <a:pPr defTabSz="609585"/>
              <a:t>16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612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33CD2-4EDF-33D5-5D22-EA8149FF2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D3BBF-C469-4FCC-BE6A-1F0E7C1CB663}" type="slidenum">
              <a:rPr lang="en-CA" smtClean="0"/>
              <a:t>17</a:t>
            </a:fld>
            <a:endParaRPr lang="en-CA"/>
          </a:p>
        </p:txBody>
      </p:sp>
      <p:pic>
        <p:nvPicPr>
          <p:cNvPr id="10" name="Picture 9" descr="A logo with red and white stars&#10;&#10;Description automatically generated">
            <a:extLst>
              <a:ext uri="{FF2B5EF4-FFF2-40B4-BE49-F238E27FC236}">
                <a16:creationId xmlns:a16="http://schemas.microsoft.com/office/drawing/2014/main" id="{2C280279-FFA2-01DE-1B36-9AD188AA2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964" y="2035333"/>
            <a:ext cx="2358572" cy="2369101"/>
          </a:xfrm>
          <a:prstGeom prst="rect">
            <a:avLst/>
          </a:prstGeom>
        </p:spPr>
      </p:pic>
      <p:pic>
        <p:nvPicPr>
          <p:cNvPr id="14" name="Picture 13" descr="A black and white rectangular object with text&#10;&#10;Description automatically generated">
            <a:extLst>
              <a:ext uri="{FF2B5EF4-FFF2-40B4-BE49-F238E27FC236}">
                <a16:creationId xmlns:a16="http://schemas.microsoft.com/office/drawing/2014/main" id="{5E898B2A-EF78-6C75-734E-92E4F50E80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305" y="2048141"/>
            <a:ext cx="5321244" cy="12603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297955-A1BB-A8F0-4514-2503AFE616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305" y="3930018"/>
            <a:ext cx="6501730" cy="49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3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088D9-E28C-B2E3-C235-62F7E0AD8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871" y="136524"/>
            <a:ext cx="11219329" cy="98628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AOM IFTS Calibration Sub-system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BB68B-8F17-A0DC-4A89-91DA27C3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101C3-311D-AF7E-C3DA-2C3371690B98}"/>
              </a:ext>
            </a:extLst>
          </p:cNvPr>
          <p:cNvSpPr txBox="1"/>
          <p:nvPr/>
        </p:nvSpPr>
        <p:spPr>
          <a:xfrm>
            <a:off x="463596" y="5061585"/>
            <a:ext cx="1132463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Open:</a:t>
            </a:r>
            <a:r>
              <a:rPr lang="en-US"/>
              <a:t> For observations or for Lunar calibration</a:t>
            </a:r>
          </a:p>
          <a:p>
            <a:r>
              <a:rPr lang="en-US" b="1"/>
              <a:t>Diffuser 1:</a:t>
            </a:r>
            <a:r>
              <a:rPr lang="en-US"/>
              <a:t> Primary solar diffuser for Solar calibration</a:t>
            </a:r>
          </a:p>
          <a:p>
            <a:r>
              <a:rPr lang="en-US" b="1"/>
              <a:t>Diffuser 2:</a:t>
            </a:r>
            <a:r>
              <a:rPr lang="en-US"/>
              <a:t> Secondary solar diffuser for Solar calibration and tracking degradation of </a:t>
            </a:r>
            <a:r>
              <a:rPr lang="en-US" i="1"/>
              <a:t>Diffuser 1</a:t>
            </a:r>
          </a:p>
          <a:p>
            <a:r>
              <a:rPr lang="en-US" b="1"/>
              <a:t>Diffuser 3 (reflective): </a:t>
            </a:r>
            <a:r>
              <a:rPr lang="en-US"/>
              <a:t>would work with onboard LED calibration sources</a:t>
            </a:r>
          </a:p>
          <a:p>
            <a:r>
              <a:rPr lang="en-US" b="1"/>
              <a:t>Blackbody &amp; shutter:</a:t>
            </a:r>
            <a:r>
              <a:rPr lang="en-US"/>
              <a:t> For calibration of LWIR/MWIR bands, acts as a shutter for other bands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0940E4-8054-1D74-F899-2FB9448D9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913" y="1315345"/>
            <a:ext cx="8337244" cy="356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58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BB9BB-1967-1686-FF66-7639C1124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7399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IFTS Onboard Calibration Light Source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3D389-EC8A-FBF8-CC86-24C0F2B8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19</a:t>
            </a:fld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18B28D-6F49-8B94-BC57-7146D5CC5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81" y="1726695"/>
            <a:ext cx="5363739" cy="3045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DCC825-EE02-D8E6-DDA7-DD3F6F281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720" y="1172524"/>
            <a:ext cx="5958578" cy="45129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6112FC-EC92-2235-56B8-FD662DAD232F}"/>
              </a:ext>
            </a:extLst>
          </p:cNvPr>
          <p:cNvSpPr txBox="1"/>
          <p:nvPr/>
        </p:nvSpPr>
        <p:spPr>
          <a:xfrm>
            <a:off x="519237" y="4966856"/>
            <a:ext cx="5576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70C0"/>
                </a:solidFill>
              </a:rPr>
              <a:t>At least 4 LEDs needed for 4 NIR-SWIR bands, but some redundancy would better enable detection of degradation to onboard sources.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D63772-4274-3ED9-B2F5-27B2AF9C0087}"/>
              </a:ext>
            </a:extLst>
          </p:cNvPr>
          <p:cNvSpPr txBox="1"/>
          <p:nvPr/>
        </p:nvSpPr>
        <p:spPr>
          <a:xfrm>
            <a:off x="2196353" y="6169581"/>
            <a:ext cx="7103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Potential topic for technology development prior to Phase B</a:t>
            </a:r>
          </a:p>
        </p:txBody>
      </p:sp>
    </p:spTree>
    <p:extLst>
      <p:ext uri="{BB962C8B-B14F-4D97-AF65-F5344CB8AC3E}">
        <p14:creationId xmlns:p14="http://schemas.microsoft.com/office/powerpoint/2010/main" val="1439957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4FB4-034E-24E1-FF9C-2082110DE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VIS-IR Imager: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54028-1768-BDB0-E6F2-71897557A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965"/>
            <a:ext cx="11121000" cy="435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AOM Mission requirements stipulate that the VIS-IR imager provide full disc imagery every 15 minutes or less, with continuous coverage above 65N and a goal for regional/mesoscale scan capability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3A456-1EB5-5CFE-8510-2A9247BCB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10CD-02C9-4DE9-AF92-58549932B0AC}" type="slidenum">
              <a:rPr lang="en-CA" smtClean="0"/>
              <a:pPr/>
              <a:t>20</a:t>
            </a:fld>
            <a:endParaRPr lang="en-CA" dirty="0"/>
          </a:p>
        </p:txBody>
      </p:sp>
      <p:pic>
        <p:nvPicPr>
          <p:cNvPr id="5" name="Picture 18">
            <a:extLst>
              <a:ext uri="{FF2B5EF4-FFF2-40B4-BE49-F238E27FC236}">
                <a16:creationId xmlns:a16="http://schemas.microsoft.com/office/drawing/2014/main" id="{D706FFD4-84C4-515F-34D8-A9CFC0C44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98805"/>
            <a:ext cx="6801581" cy="3440894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screen shot of a map&#10;&#10;Description automatically generated">
            <a:extLst>
              <a:ext uri="{FF2B5EF4-FFF2-40B4-BE49-F238E27FC236}">
                <a16:creationId xmlns:a16="http://schemas.microsoft.com/office/drawing/2014/main" id="{6FCC692C-1A9B-52AD-28ED-A28A5E5E0A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781" y="2698805"/>
            <a:ext cx="3380932" cy="3440894"/>
          </a:xfrm>
          <a:prstGeom prst="rect">
            <a:avLst/>
          </a:prstGeom>
          <a:ln w="2540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340210-866E-56CC-56CC-AC6AFC9AC19D}"/>
              </a:ext>
            </a:extLst>
          </p:cNvPr>
          <p:cNvSpPr txBox="1"/>
          <p:nvPr/>
        </p:nvSpPr>
        <p:spPr>
          <a:xfrm>
            <a:off x="838200" y="6185211"/>
            <a:ext cx="1018251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Figures illustrate the % of time in a 48-hour ground track repeat period that a given location can be imaged by the VIS-IR Imager with acceptable viewing geometry (View Zenith Angle &lt; 70°)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3A9036-59E6-0241-BD6C-D1F7064BA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6142" y="2698805"/>
            <a:ext cx="2974778" cy="5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58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SA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SA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X6PPVAVDZMSZ-613157859-13518</_dlc_DocId>
    <_dlc_DocIdUrl xmlns="cfab5f87-ed30-4dbb-a820-4234a14babf6">
      <Url>https://wmoomm.sharepoint.com/sites/Collaboration/_layouts/15/DocIdRedir.aspx?ID=X6PPVAVDZMSZ-613157859-13518</Url>
      <Description>X6PPVAVDZMSZ-613157859-13518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5A42E30B-A6F2-4D94-B110-1F9496FF40D5}">
  <ds:schemaRefs>
    <ds:schemaRef ds:uri="http://purl.org/dc/dcmitype/"/>
    <ds:schemaRef ds:uri="http://purl.org/dc/elements/1.1/"/>
    <ds:schemaRef ds:uri="http://schemas.microsoft.com/office/2006/metadata/properties"/>
    <ds:schemaRef ds:uri="ce543f26-bbe4-4f66-8280-ad85fe1aa3f5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aec2aae-90b5-4191-b10e-bb4eaa4d519a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28CCC2A-CA8B-44EB-9ABD-1E65AEA22B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B6CE31-9236-439E-80CC-9618901DE428}"/>
</file>

<file path=customXml/itemProps4.xml><?xml version="1.0" encoding="utf-8"?>
<ds:datastoreItem xmlns:ds="http://schemas.openxmlformats.org/officeDocument/2006/customXml" ds:itemID="{F91C131B-1307-4A42-8225-EAFD14E81CBB}"/>
</file>

<file path=customXml/itemProps5.xml><?xml version="1.0" encoding="utf-8"?>
<ds:datastoreItem xmlns:ds="http://schemas.openxmlformats.org/officeDocument/2006/customXml" ds:itemID="{7D6B5C6E-DF31-450D-831B-1FD7C25AB13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</TotalTime>
  <Words>2675</Words>
  <Application>Microsoft Office PowerPoint</Application>
  <PresentationFormat>Widescreen</PresentationFormat>
  <Paragraphs>395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Aptos</vt:lpstr>
      <vt:lpstr>Arial</vt:lpstr>
      <vt:lpstr>Arial Black</vt:lpstr>
      <vt:lpstr>Arial Narrow</vt:lpstr>
      <vt:lpstr>Calibri</vt:lpstr>
      <vt:lpstr>Calibri Light</vt:lpstr>
      <vt:lpstr>Segoe UI</vt:lpstr>
      <vt:lpstr>Symbol</vt:lpstr>
      <vt:lpstr>Tahoma</vt:lpstr>
      <vt:lpstr>Verdana</vt:lpstr>
      <vt:lpstr>Office Theme</vt:lpstr>
      <vt:lpstr>2_Office Theme</vt:lpstr>
      <vt:lpstr>3_Office Theme</vt:lpstr>
      <vt:lpstr>`</vt:lpstr>
      <vt:lpstr>The Changing Arctic</vt:lpstr>
      <vt:lpstr>Satellite Orbits </vt:lpstr>
      <vt:lpstr>PowerPoint Presentation</vt:lpstr>
      <vt:lpstr>AOM Orbit</vt:lpstr>
      <vt:lpstr>Proposed AOM Payloads and Partnerships</vt:lpstr>
      <vt:lpstr>Imaging Fourier Transform Spectrometer (IFTS)</vt:lpstr>
      <vt:lpstr>IFTS+ HEO IR Sounder</vt:lpstr>
      <vt:lpstr>Studies on IR Sounder Scanning, Coverage and Revisit</vt:lpstr>
      <vt:lpstr>VIS-IR Imager</vt:lpstr>
      <vt:lpstr>Key Meteorological Benefits</vt:lpstr>
      <vt:lpstr>Space Weather Instrument Suite</vt:lpstr>
      <vt:lpstr>AOM Timeline</vt:lpstr>
      <vt:lpstr>Anticipated Benefits</vt:lpstr>
      <vt:lpstr>International Perspectives</vt:lpstr>
      <vt:lpstr>Summary</vt:lpstr>
      <vt:lpstr>PowerPoint Presentation</vt:lpstr>
      <vt:lpstr>AOM IFTS Calibration Sub-system</vt:lpstr>
      <vt:lpstr>IFTS Onboard Calibration Light Source</vt:lpstr>
      <vt:lpstr>VIS-IR Imager: Coverage</vt:lpstr>
    </vt:vector>
  </TitlesOfParts>
  <Company>ASC-CSA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20240912 AOM and other Canadian SEO missions</dc:title>
  <dc:creator>Canada</dc:creator>
  <cp:lastModifiedBy>Casey,Alec (il | he, him) (ECCC)</cp:lastModifiedBy>
  <cp:revision>2</cp:revision>
  <dcterms:created xsi:type="dcterms:W3CDTF">2023-03-03T15:01:43Z</dcterms:created>
  <dcterms:modified xsi:type="dcterms:W3CDTF">2026-03-23T12:25:53Z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58a8773-bcd3-476c-8adc-f986a36f2c00_Enabled">
    <vt:lpwstr>true</vt:lpwstr>
  </property>
  <property fmtid="{D5CDD505-2E9C-101B-9397-08002B2CF9AE}" pid="3" name="MSIP_Label_658a8773-bcd3-476c-8adc-f986a36f2c00_SetDate">
    <vt:lpwstr>2024-02-08T15:40:40Z</vt:lpwstr>
  </property>
  <property fmtid="{D5CDD505-2E9C-101B-9397-08002B2CF9AE}" pid="4" name="MSIP_Label_658a8773-bcd3-476c-8adc-f986a36f2c00_Method">
    <vt:lpwstr>Privileged</vt:lpwstr>
  </property>
  <property fmtid="{D5CDD505-2E9C-101B-9397-08002B2CF9AE}" pid="5" name="MSIP_Label_658a8773-bcd3-476c-8adc-f986a36f2c00_Name">
    <vt:lpwstr>NON-CLASSIFIÉ NON VISIBLE - UNCLASSIFIED NOT VISIBLE</vt:lpwstr>
  </property>
  <property fmtid="{D5CDD505-2E9C-101B-9397-08002B2CF9AE}" pid="6" name="MSIP_Label_658a8773-bcd3-476c-8adc-f986a36f2c00_SiteId">
    <vt:lpwstr>ea59922f-ea3d-4e45-ba97-caf826fb9335</vt:lpwstr>
  </property>
  <property fmtid="{D5CDD505-2E9C-101B-9397-08002B2CF9AE}" pid="7" name="MSIP_Label_658a8773-bcd3-476c-8adc-f986a36f2c00_ActionId">
    <vt:lpwstr>e65b3009-1e35-4e65-b86b-f3adc53dee28</vt:lpwstr>
  </property>
  <property fmtid="{D5CDD505-2E9C-101B-9397-08002B2CF9AE}" pid="8" name="MSIP_Label_658a8773-bcd3-476c-8adc-f986a36f2c00_ContentBits">
    <vt:lpwstr>0</vt:lpwstr>
  </property>
  <property fmtid="{D5CDD505-2E9C-101B-9397-08002B2CF9AE}" pid="9" name="ContentTypeId">
    <vt:lpwstr>0x01010074A2E87CC028834B9BA9E2783CC7F26B</vt:lpwstr>
  </property>
  <property fmtid="{D5CDD505-2E9C-101B-9397-08002B2CF9AE}" pid="10" name="MediaServiceImageTags">
    <vt:lpwstr/>
  </property>
  <property fmtid="{D5CDD505-2E9C-101B-9397-08002B2CF9AE}" pid="11" name="_dlc_DocIdItemGuid">
    <vt:lpwstr>85717103-c496-4cea-b283-1ae287641ebf</vt:lpwstr>
  </property>
</Properties>
</file>