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9" r:id="rId1"/>
    <p:sldMasterId id="2147483803" r:id="rId2"/>
  </p:sldMasterIdLst>
  <p:notesMasterIdLst>
    <p:notesMasterId r:id="rId24"/>
  </p:notesMasterIdLst>
  <p:sldIdLst>
    <p:sldId id="319" r:id="rId3"/>
    <p:sldId id="367" r:id="rId4"/>
    <p:sldId id="372" r:id="rId5"/>
    <p:sldId id="588" r:id="rId6"/>
    <p:sldId id="580" r:id="rId7"/>
    <p:sldId id="333" r:id="rId8"/>
    <p:sldId id="378" r:id="rId9"/>
    <p:sldId id="574" r:id="rId10"/>
    <p:sldId id="379" r:id="rId11"/>
    <p:sldId id="579" r:id="rId12"/>
    <p:sldId id="324" r:id="rId13"/>
    <p:sldId id="592" r:id="rId14"/>
    <p:sldId id="593" r:id="rId15"/>
    <p:sldId id="587" r:id="rId16"/>
    <p:sldId id="590" r:id="rId17"/>
    <p:sldId id="591" r:id="rId18"/>
    <p:sldId id="577" r:id="rId19"/>
    <p:sldId id="594" r:id="rId20"/>
    <p:sldId id="582" r:id="rId21"/>
    <p:sldId id="586" r:id="rId22"/>
    <p:sldId id="595" r:id="rId2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172">
          <p15:clr>
            <a:srgbClr val="A4A3A4"/>
          </p15:clr>
        </p15:guide>
        <p15:guide id="2" pos="1360">
          <p15:clr>
            <a:srgbClr val="A4A3A4"/>
          </p15:clr>
        </p15:guide>
        <p15:guide id="3" orient="horz" pos="2208">
          <p15:clr>
            <a:srgbClr val="A4A3A4"/>
          </p15:clr>
        </p15:guide>
        <p15:guide id="4" pos="2928">
          <p15:clr>
            <a:srgbClr val="A4A3A4"/>
          </p15:clr>
        </p15:guide>
        <p15:guide id="5" orient="horz" pos="2880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pos="1026">
          <p15:clr>
            <a:srgbClr val="A4A3A4"/>
          </p15:clr>
        </p15:guide>
        <p15:guide id="8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thier, Pierre-Yves" initials="LPY" lastIdx="6" clrIdx="0">
    <p:extLst>
      <p:ext uri="{19B8F6BF-5375-455C-9EA6-DF929625EA0E}">
        <p15:presenceInfo xmlns:p15="http://schemas.microsoft.com/office/powerpoint/2012/main" userId="S-1-5-21-1188878811-2444635114-3648244913-51079" providerId="AD"/>
      </p:ext>
    </p:extLst>
  </p:cmAuthor>
  <p:cmAuthor id="2" name="Lisa Rickenbacher" initials="LR" lastIdx="1" clrIdx="1">
    <p:extLst>
      <p:ext uri="{19B8F6BF-5375-455C-9EA6-DF929625EA0E}">
        <p15:presenceInfo xmlns:p15="http://schemas.microsoft.com/office/powerpoint/2012/main" userId="Lisa Rickenbach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5" autoAdjust="0"/>
    <p:restoredTop sz="96370" autoAdjust="0"/>
  </p:normalViewPr>
  <p:slideViewPr>
    <p:cSldViewPr snapToGrid="0" snapToObjects="1">
      <p:cViewPr varScale="1">
        <p:scale>
          <a:sx n="149" d="100"/>
          <a:sy n="149" d="100"/>
        </p:scale>
        <p:origin x="483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>
        <p:guide orient="horz" pos="2172"/>
        <p:guide pos="1360"/>
        <p:guide orient="horz" pos="2208"/>
        <p:guide pos="2928"/>
        <p:guide orient="horz" pos="2880"/>
        <p:guide orient="horz" pos="2928"/>
        <p:guide pos="1026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5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33" Type="http://schemas.openxmlformats.org/officeDocument/2006/relationships/customXml" Target="../customXml/item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0AAC39-3A28-4D7F-B4E1-B9F5AE0F0D7E}" type="doc">
      <dgm:prSet loTypeId="urn:microsoft.com/office/officeart/2011/layout/RadialPicture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08508B-E0D6-411B-AB69-E758936FCC94}">
      <dgm:prSet phldrT="[Text]" phldr="0"/>
      <dgm:spPr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000" r="-5000"/>
          </a:stretch>
        </a:blipFill>
      </dgm:spPr>
      <dgm:t>
        <a:bodyPr/>
        <a:lstStyle/>
        <a:p>
          <a:r>
            <a:rPr lang="en-CA" noProof="0" dirty="0"/>
            <a:t> </a:t>
          </a:r>
        </a:p>
      </dgm:t>
    </dgm:pt>
    <dgm:pt modelId="{36565D6F-3958-40F7-8375-2968AB6B2055}" type="parTrans" cxnId="{876E76D3-10C8-402D-853A-AB83E50FB94C}">
      <dgm:prSet/>
      <dgm:spPr/>
      <dgm:t>
        <a:bodyPr/>
        <a:lstStyle/>
        <a:p>
          <a:endParaRPr lang="en-US"/>
        </a:p>
      </dgm:t>
    </dgm:pt>
    <dgm:pt modelId="{4765F74C-4986-4BC3-88B2-89BF62FA3CA6}" type="sibTrans" cxnId="{876E76D3-10C8-402D-853A-AB83E50FB94C}">
      <dgm:prSet/>
      <dgm:spPr/>
      <dgm:t>
        <a:bodyPr/>
        <a:lstStyle/>
        <a:p>
          <a:endParaRPr lang="en-US"/>
        </a:p>
      </dgm:t>
    </dgm:pt>
    <dgm:pt modelId="{8F4E9B9A-8A19-40D0-AD5B-A5C64891BBEF}">
      <dgm:prSet phldrT="[Text]" phldr="0"/>
      <dgm:spPr/>
      <dgm:t>
        <a:bodyPr/>
        <a:lstStyle/>
        <a:p>
          <a:r>
            <a:rPr lang="en-CA" noProof="0" dirty="0"/>
            <a:t> </a:t>
          </a:r>
        </a:p>
      </dgm:t>
    </dgm:pt>
    <dgm:pt modelId="{F9A25F2E-38D2-4519-B565-B2548D82D8A9}" type="parTrans" cxnId="{2633FC66-4D4C-4FFB-9CF6-3B9E4D71BADF}">
      <dgm:prSet/>
      <dgm:spPr/>
      <dgm:t>
        <a:bodyPr/>
        <a:lstStyle/>
        <a:p>
          <a:endParaRPr lang="en-US"/>
        </a:p>
      </dgm:t>
    </dgm:pt>
    <dgm:pt modelId="{875C56E6-5D0D-4913-99A8-C9CC69920DE8}" type="sibTrans" cxnId="{2633FC66-4D4C-4FFB-9CF6-3B9E4D71BADF}">
      <dgm:prSet/>
      <dgm:spPr/>
      <dgm:t>
        <a:bodyPr/>
        <a:lstStyle/>
        <a:p>
          <a:endParaRPr lang="en-US"/>
        </a:p>
      </dgm:t>
    </dgm:pt>
    <dgm:pt modelId="{E6C08BDD-E7B6-43C4-A344-8065DA96B5CB}">
      <dgm:prSet phldrT="[Text]" phldr="0"/>
      <dgm:spPr/>
      <dgm:t>
        <a:bodyPr/>
        <a:lstStyle/>
        <a:p>
          <a:r>
            <a:rPr lang="en-CA" noProof="0" dirty="0"/>
            <a:t> </a:t>
          </a:r>
        </a:p>
      </dgm:t>
    </dgm:pt>
    <dgm:pt modelId="{C502BDE8-ADCA-4CB7-BE34-96B9CB680DA6}" type="parTrans" cxnId="{90E3B156-FAAD-4896-895C-44EEBF985D99}">
      <dgm:prSet/>
      <dgm:spPr/>
      <dgm:t>
        <a:bodyPr/>
        <a:lstStyle/>
        <a:p>
          <a:endParaRPr lang="en-US"/>
        </a:p>
      </dgm:t>
    </dgm:pt>
    <dgm:pt modelId="{F07294CE-3BC7-46FC-939F-C967B3C0F1C6}" type="sibTrans" cxnId="{90E3B156-FAAD-4896-895C-44EEBF985D99}">
      <dgm:prSet/>
      <dgm:spPr/>
      <dgm:t>
        <a:bodyPr/>
        <a:lstStyle/>
        <a:p>
          <a:endParaRPr lang="en-US"/>
        </a:p>
      </dgm:t>
    </dgm:pt>
    <dgm:pt modelId="{6EC21241-249A-46DE-9E1C-1D3685638260}">
      <dgm:prSet phldrT="[Text]" phldr="0"/>
      <dgm:spPr/>
      <dgm:t>
        <a:bodyPr/>
        <a:lstStyle/>
        <a:p>
          <a:r>
            <a:rPr lang="en-CA" noProof="0" dirty="0"/>
            <a:t> </a:t>
          </a:r>
        </a:p>
      </dgm:t>
    </dgm:pt>
    <dgm:pt modelId="{362E7790-4C92-4126-B9D4-84985431ADBF}" type="parTrans" cxnId="{82750720-0A6D-4965-922C-7E126906347D}">
      <dgm:prSet/>
      <dgm:spPr/>
      <dgm:t>
        <a:bodyPr/>
        <a:lstStyle/>
        <a:p>
          <a:endParaRPr lang="en-US"/>
        </a:p>
      </dgm:t>
    </dgm:pt>
    <dgm:pt modelId="{8096DBD9-EDD3-4A35-A521-C093F036F0A2}" type="sibTrans" cxnId="{82750720-0A6D-4965-922C-7E126906347D}">
      <dgm:prSet/>
      <dgm:spPr/>
      <dgm:t>
        <a:bodyPr/>
        <a:lstStyle/>
        <a:p>
          <a:endParaRPr lang="en-US"/>
        </a:p>
      </dgm:t>
    </dgm:pt>
    <dgm:pt modelId="{309ECCA6-C29D-46AC-A2ED-135DB37F32E3}">
      <dgm:prSet phldrT="[Text]" phldr="0"/>
      <dgm:spPr/>
      <dgm:t>
        <a:bodyPr/>
        <a:lstStyle/>
        <a:p>
          <a:endParaRPr lang="en-CA" noProof="0" dirty="0"/>
        </a:p>
      </dgm:t>
    </dgm:pt>
    <dgm:pt modelId="{7334625B-D58B-46D3-A2B4-D627B64D2F1C}" type="parTrans" cxnId="{A5166F3D-F2B5-4DA0-8FF3-222EBB44F920}">
      <dgm:prSet/>
      <dgm:spPr/>
      <dgm:t>
        <a:bodyPr/>
        <a:lstStyle/>
        <a:p>
          <a:endParaRPr lang="en-US"/>
        </a:p>
      </dgm:t>
    </dgm:pt>
    <dgm:pt modelId="{515263C6-26F8-49C6-925E-F40CEF2C516C}" type="sibTrans" cxnId="{A5166F3D-F2B5-4DA0-8FF3-222EBB44F920}">
      <dgm:prSet/>
      <dgm:spPr/>
      <dgm:t>
        <a:bodyPr/>
        <a:lstStyle/>
        <a:p>
          <a:endParaRPr lang="en-US"/>
        </a:p>
      </dgm:t>
    </dgm:pt>
    <dgm:pt modelId="{DCCE8650-7D0E-42F7-9B47-623CB95E8243}" type="pres">
      <dgm:prSet presAssocID="{D10AAC39-3A28-4D7F-B4E1-B9F5AE0F0D7E}" presName="Name0" presStyleCnt="0">
        <dgm:presLayoutVars>
          <dgm:chMax val="1"/>
          <dgm:chPref val="1"/>
          <dgm:dir/>
          <dgm:resizeHandles/>
        </dgm:presLayoutVars>
      </dgm:prSet>
      <dgm:spPr/>
    </dgm:pt>
    <dgm:pt modelId="{93370066-B90A-47E7-BB5A-17E91D7D8CDE}" type="pres">
      <dgm:prSet presAssocID="{6108508B-E0D6-411B-AB69-E758936FCC94}" presName="Parent" presStyleLbl="node1" presStyleIdx="0" presStyleCnt="2" custScaleX="110000" custScaleY="110000">
        <dgm:presLayoutVars>
          <dgm:chMax val="4"/>
          <dgm:chPref val="3"/>
        </dgm:presLayoutVars>
      </dgm:prSet>
      <dgm:spPr/>
    </dgm:pt>
    <dgm:pt modelId="{A45BB61A-AAD2-40E7-B073-51F129B9AD87}" type="pres">
      <dgm:prSet presAssocID="{8F4E9B9A-8A19-40D0-AD5B-A5C64891BBEF}" presName="Accent" presStyleLbl="node1" presStyleIdx="1" presStyleCnt="2" custScaleX="133100" custScaleY="133100" custLinFactNeighborX="-8449" custLinFactNeighborY="2920"/>
      <dgm:spPr/>
    </dgm:pt>
    <dgm:pt modelId="{3A769624-CA98-483B-832A-D5BF816B5D77}" type="pres">
      <dgm:prSet presAssocID="{8F4E9B9A-8A19-40D0-AD5B-A5C64891BBEF}" presName="Image1" presStyleLbl="fgImgPlace1" presStyleIdx="0" presStyleCnt="4" custScaleX="110000" custScaleY="110000" custLinFactNeighborX="30345" custLinFactNeighborY="289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9C276D5-29F6-4D74-9868-B95F02CA2B59}" type="pres">
      <dgm:prSet presAssocID="{8F4E9B9A-8A19-40D0-AD5B-A5C64891BBEF}" presName="Child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C3B08EE1-0D54-4317-99B3-458CF33709F1}" type="pres">
      <dgm:prSet presAssocID="{E6C08BDD-E7B6-43C4-A344-8065DA96B5CB}" presName="Image2" presStyleCnt="0"/>
      <dgm:spPr/>
    </dgm:pt>
    <dgm:pt modelId="{0B7D6E33-EABF-4BFF-904F-3D961CB25ABD}" type="pres">
      <dgm:prSet presAssocID="{E6C08BDD-E7B6-43C4-A344-8065DA96B5CB}" presName="Image" presStyleLbl="fgImgPlace1" presStyleIdx="1" presStyleCnt="4" custScaleX="110000" custScaleY="110000" custLinFactNeighborX="30345" custLinFactNeighborY="289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CEE1D6C-85DB-4424-8F1D-FB74BD90F0E5}" type="pres">
      <dgm:prSet presAssocID="{E6C08BDD-E7B6-43C4-A344-8065DA96B5CB}" presName="Child2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BEE7A002-9238-43CF-A96D-5787171CBDE8}" type="pres">
      <dgm:prSet presAssocID="{6EC21241-249A-46DE-9E1C-1D3685638260}" presName="Image3" presStyleCnt="0"/>
      <dgm:spPr/>
    </dgm:pt>
    <dgm:pt modelId="{05DE3290-9C7A-4EEE-9552-0E8554AE340B}" type="pres">
      <dgm:prSet presAssocID="{6EC21241-249A-46DE-9E1C-1D3685638260}" presName="Image" presStyleLbl="fgImgPlace1" presStyleIdx="2" presStyleCnt="4" custScaleX="110000" custScaleY="110000" custLinFactNeighborX="30345" custLinFactNeighborY="289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60D089C-6C6A-4789-BE4E-20E3E20DD24D}" type="pres">
      <dgm:prSet presAssocID="{6EC21241-249A-46DE-9E1C-1D3685638260}" presName="Child3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2472AC8-3473-4142-BAC8-2838168EBF27}" type="pres">
      <dgm:prSet presAssocID="{309ECCA6-C29D-46AC-A2ED-135DB37F32E3}" presName="Image4" presStyleCnt="0"/>
      <dgm:spPr/>
    </dgm:pt>
    <dgm:pt modelId="{05AE9FE7-1984-4958-B9F9-9187ED8C7017}" type="pres">
      <dgm:prSet presAssocID="{309ECCA6-C29D-46AC-A2ED-135DB37F32E3}" presName="Image" presStyleLbl="fgImgPlace1" presStyleIdx="3" presStyleCnt="4" custScaleX="110000" custScaleY="110000" custLinFactNeighborX="29832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C28C92E-AC6D-4D7E-B62D-B3B7E952410A}" type="pres">
      <dgm:prSet presAssocID="{309ECCA6-C29D-46AC-A2ED-135DB37F32E3}" presName="Child4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2750720-0A6D-4965-922C-7E126906347D}" srcId="{6108508B-E0D6-411B-AB69-E758936FCC94}" destId="{6EC21241-249A-46DE-9E1C-1D3685638260}" srcOrd="2" destOrd="0" parTransId="{362E7790-4C92-4126-B9D4-84985431ADBF}" sibTransId="{8096DBD9-EDD3-4A35-A521-C093F036F0A2}"/>
    <dgm:cxn modelId="{A5166F3D-F2B5-4DA0-8FF3-222EBB44F920}" srcId="{6108508B-E0D6-411B-AB69-E758936FCC94}" destId="{309ECCA6-C29D-46AC-A2ED-135DB37F32E3}" srcOrd="3" destOrd="0" parTransId="{7334625B-D58B-46D3-A2B4-D627B64D2F1C}" sibTransId="{515263C6-26F8-49C6-925E-F40CEF2C516C}"/>
    <dgm:cxn modelId="{2633FC66-4D4C-4FFB-9CF6-3B9E4D71BADF}" srcId="{6108508B-E0D6-411B-AB69-E758936FCC94}" destId="{8F4E9B9A-8A19-40D0-AD5B-A5C64891BBEF}" srcOrd="0" destOrd="0" parTransId="{F9A25F2E-38D2-4519-B565-B2548D82D8A9}" sibTransId="{875C56E6-5D0D-4913-99A8-C9CC69920DE8}"/>
    <dgm:cxn modelId="{90E3B156-FAAD-4896-895C-44EEBF985D99}" srcId="{6108508B-E0D6-411B-AB69-E758936FCC94}" destId="{E6C08BDD-E7B6-43C4-A344-8065DA96B5CB}" srcOrd="1" destOrd="0" parTransId="{C502BDE8-ADCA-4CB7-BE34-96B9CB680DA6}" sibTransId="{F07294CE-3BC7-46FC-939F-C967B3C0F1C6}"/>
    <dgm:cxn modelId="{07912957-8348-4FB0-BC94-B0A71F5CC545}" type="presOf" srcId="{309ECCA6-C29D-46AC-A2ED-135DB37F32E3}" destId="{7C28C92E-AC6D-4D7E-B62D-B3B7E952410A}" srcOrd="0" destOrd="0" presId="urn:microsoft.com/office/officeart/2011/layout/RadialPictureList"/>
    <dgm:cxn modelId="{7718A98B-B7F2-4284-A931-F2EED7A277D7}" type="presOf" srcId="{D10AAC39-3A28-4D7F-B4E1-B9F5AE0F0D7E}" destId="{DCCE8650-7D0E-42F7-9B47-623CB95E8243}" srcOrd="0" destOrd="0" presId="urn:microsoft.com/office/officeart/2011/layout/RadialPictureList"/>
    <dgm:cxn modelId="{6D051CAE-C001-46A3-8693-6987BDCC1A41}" type="presOf" srcId="{E6C08BDD-E7B6-43C4-A344-8065DA96B5CB}" destId="{7CEE1D6C-85DB-4424-8F1D-FB74BD90F0E5}" srcOrd="0" destOrd="0" presId="urn:microsoft.com/office/officeart/2011/layout/RadialPictureList"/>
    <dgm:cxn modelId="{D3E56EAF-0133-4F23-A1FE-53E635354E76}" type="presOf" srcId="{8F4E9B9A-8A19-40D0-AD5B-A5C64891BBEF}" destId="{B9C276D5-29F6-4D74-9868-B95F02CA2B59}" srcOrd="0" destOrd="0" presId="urn:microsoft.com/office/officeart/2011/layout/RadialPictureList"/>
    <dgm:cxn modelId="{AC8A93C7-98A6-4127-93B9-025420EC0CAA}" type="presOf" srcId="{6EC21241-249A-46DE-9E1C-1D3685638260}" destId="{F60D089C-6C6A-4789-BE4E-20E3E20DD24D}" srcOrd="0" destOrd="0" presId="urn:microsoft.com/office/officeart/2011/layout/RadialPictureList"/>
    <dgm:cxn modelId="{876E76D3-10C8-402D-853A-AB83E50FB94C}" srcId="{D10AAC39-3A28-4D7F-B4E1-B9F5AE0F0D7E}" destId="{6108508B-E0D6-411B-AB69-E758936FCC94}" srcOrd="0" destOrd="0" parTransId="{36565D6F-3958-40F7-8375-2968AB6B2055}" sibTransId="{4765F74C-4986-4BC3-88B2-89BF62FA3CA6}"/>
    <dgm:cxn modelId="{F67477F9-E223-454A-8440-72ED223CE4E8}" type="presOf" srcId="{6108508B-E0D6-411B-AB69-E758936FCC94}" destId="{93370066-B90A-47E7-BB5A-17E91D7D8CDE}" srcOrd="0" destOrd="0" presId="urn:microsoft.com/office/officeart/2011/layout/RadialPictureList"/>
    <dgm:cxn modelId="{7BE2A8BB-3CE7-4E2D-9B48-A56F21A29940}" type="presParOf" srcId="{DCCE8650-7D0E-42F7-9B47-623CB95E8243}" destId="{93370066-B90A-47E7-BB5A-17E91D7D8CDE}" srcOrd="0" destOrd="0" presId="urn:microsoft.com/office/officeart/2011/layout/RadialPictureList"/>
    <dgm:cxn modelId="{9DD8E977-68C2-4911-8280-3A87F5D2CE50}" type="presParOf" srcId="{DCCE8650-7D0E-42F7-9B47-623CB95E8243}" destId="{A45BB61A-AAD2-40E7-B073-51F129B9AD87}" srcOrd="1" destOrd="0" presId="urn:microsoft.com/office/officeart/2011/layout/RadialPictureList"/>
    <dgm:cxn modelId="{39ECA058-30F0-48F1-8EBC-FF9BFFF6B679}" type="presParOf" srcId="{DCCE8650-7D0E-42F7-9B47-623CB95E8243}" destId="{3A769624-CA98-483B-832A-D5BF816B5D77}" srcOrd="2" destOrd="0" presId="urn:microsoft.com/office/officeart/2011/layout/RadialPictureList"/>
    <dgm:cxn modelId="{E3002EA5-C21A-4113-84F5-1C91E3390A1B}" type="presParOf" srcId="{DCCE8650-7D0E-42F7-9B47-623CB95E8243}" destId="{B9C276D5-29F6-4D74-9868-B95F02CA2B59}" srcOrd="3" destOrd="0" presId="urn:microsoft.com/office/officeart/2011/layout/RadialPictureList"/>
    <dgm:cxn modelId="{67CC2CFB-F66E-4F59-92B2-6B79F91F5DB3}" type="presParOf" srcId="{DCCE8650-7D0E-42F7-9B47-623CB95E8243}" destId="{C3B08EE1-0D54-4317-99B3-458CF33709F1}" srcOrd="4" destOrd="0" presId="urn:microsoft.com/office/officeart/2011/layout/RadialPictureList"/>
    <dgm:cxn modelId="{5C49EAB6-44C6-41C0-9B59-E0A9BC07CCF3}" type="presParOf" srcId="{C3B08EE1-0D54-4317-99B3-458CF33709F1}" destId="{0B7D6E33-EABF-4BFF-904F-3D961CB25ABD}" srcOrd="0" destOrd="0" presId="urn:microsoft.com/office/officeart/2011/layout/RadialPictureList"/>
    <dgm:cxn modelId="{C186D430-7C3F-43A6-B8C7-8F620BDBFB3A}" type="presParOf" srcId="{DCCE8650-7D0E-42F7-9B47-623CB95E8243}" destId="{7CEE1D6C-85DB-4424-8F1D-FB74BD90F0E5}" srcOrd="5" destOrd="0" presId="urn:microsoft.com/office/officeart/2011/layout/RadialPictureList"/>
    <dgm:cxn modelId="{646A7540-821F-40F8-8F73-CBBC6158F961}" type="presParOf" srcId="{DCCE8650-7D0E-42F7-9B47-623CB95E8243}" destId="{BEE7A002-9238-43CF-A96D-5787171CBDE8}" srcOrd="6" destOrd="0" presId="urn:microsoft.com/office/officeart/2011/layout/RadialPictureList"/>
    <dgm:cxn modelId="{57BB8DDA-5FB1-48EA-8979-B2798A22EFD2}" type="presParOf" srcId="{BEE7A002-9238-43CF-A96D-5787171CBDE8}" destId="{05DE3290-9C7A-4EEE-9552-0E8554AE340B}" srcOrd="0" destOrd="0" presId="urn:microsoft.com/office/officeart/2011/layout/RadialPictureList"/>
    <dgm:cxn modelId="{279322DD-3806-4EE7-A7AA-55855DEAE0EA}" type="presParOf" srcId="{DCCE8650-7D0E-42F7-9B47-623CB95E8243}" destId="{F60D089C-6C6A-4789-BE4E-20E3E20DD24D}" srcOrd="7" destOrd="0" presId="urn:microsoft.com/office/officeart/2011/layout/RadialPictureList"/>
    <dgm:cxn modelId="{1D4869AF-BC1B-45DE-9FC3-7631265B8D36}" type="presParOf" srcId="{DCCE8650-7D0E-42F7-9B47-623CB95E8243}" destId="{F2472AC8-3473-4142-BAC8-2838168EBF27}" srcOrd="8" destOrd="0" presId="urn:microsoft.com/office/officeart/2011/layout/RadialPictureList"/>
    <dgm:cxn modelId="{874E45B3-FCFE-44CF-8A88-12260B153E01}" type="presParOf" srcId="{F2472AC8-3473-4142-BAC8-2838168EBF27}" destId="{05AE9FE7-1984-4958-B9F9-9187ED8C7017}" srcOrd="0" destOrd="0" presId="urn:microsoft.com/office/officeart/2011/layout/RadialPictureList"/>
    <dgm:cxn modelId="{6926D3DE-63EF-47B7-BCDF-CD8B74B20C8E}" type="presParOf" srcId="{DCCE8650-7D0E-42F7-9B47-623CB95E8243}" destId="{7C28C92E-AC6D-4D7E-B62D-B3B7E952410A}" srcOrd="9" destOrd="0" presId="urn:microsoft.com/office/officeart/2011/layout/RadialPictur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70066-B90A-47E7-BB5A-17E91D7D8CDE}">
      <dsp:nvSpPr>
        <dsp:cNvPr id="0" name=""/>
        <dsp:cNvSpPr/>
      </dsp:nvSpPr>
      <dsp:spPr>
        <a:xfrm>
          <a:off x="736816" y="771083"/>
          <a:ext cx="1281726" cy="1281611"/>
        </a:xfrm>
        <a:prstGeom prst="ellipse">
          <a:avLst/>
        </a:prstGeom>
        <a:blipFill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000" r="-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5700" kern="1200" noProof="0" dirty="0"/>
            <a:t> </a:t>
          </a:r>
        </a:p>
      </dsp:txBody>
      <dsp:txXfrm>
        <a:off x="924520" y="958771"/>
        <a:ext cx="906318" cy="906235"/>
      </dsp:txXfrm>
    </dsp:sp>
    <dsp:sp modelId="{A45BB61A-AAD2-40E7-B073-51F129B9AD87}">
      <dsp:nvSpPr>
        <dsp:cNvPr id="0" name=""/>
        <dsp:cNvSpPr/>
      </dsp:nvSpPr>
      <dsp:spPr>
        <a:xfrm>
          <a:off x="-392770" y="-152240"/>
          <a:ext cx="3125911" cy="3258453"/>
        </a:xfrm>
        <a:prstGeom prst="blockArc">
          <a:avLst>
            <a:gd name="adj1" fmla="val 16509444"/>
            <a:gd name="adj2" fmla="val 5088054"/>
            <a:gd name="adj3" fmla="val 52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69624-CA98-483B-832A-D5BF816B5D77}">
      <dsp:nvSpPr>
        <dsp:cNvPr id="0" name=""/>
        <dsp:cNvSpPr/>
      </dsp:nvSpPr>
      <dsp:spPr>
        <a:xfrm>
          <a:off x="1806522" y="72174"/>
          <a:ext cx="686773" cy="686630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276D5-29F6-4D74-9868-B95F02CA2B59}">
      <dsp:nvSpPr>
        <dsp:cNvPr id="0" name=""/>
        <dsp:cNvSpPr/>
      </dsp:nvSpPr>
      <dsp:spPr>
        <a:xfrm>
          <a:off x="2320175" y="93330"/>
          <a:ext cx="835759" cy="604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CA" sz="3800" kern="1200" noProof="0" dirty="0"/>
            <a:t> </a:t>
          </a:r>
        </a:p>
      </dsp:txBody>
      <dsp:txXfrm>
        <a:off x="2320175" y="93330"/>
        <a:ext cx="835759" cy="604245"/>
      </dsp:txXfrm>
    </dsp:sp>
    <dsp:sp modelId="{0B7D6E33-EABF-4BFF-904F-3D961CB25ABD}">
      <dsp:nvSpPr>
        <dsp:cNvPr id="0" name=""/>
        <dsp:cNvSpPr/>
      </dsp:nvSpPr>
      <dsp:spPr>
        <a:xfrm>
          <a:off x="2267678" y="653527"/>
          <a:ext cx="686773" cy="686630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EE1D6C-85DB-4424-8F1D-FB74BD90F0E5}">
      <dsp:nvSpPr>
        <dsp:cNvPr id="0" name=""/>
        <dsp:cNvSpPr/>
      </dsp:nvSpPr>
      <dsp:spPr>
        <a:xfrm>
          <a:off x="2779621" y="677611"/>
          <a:ext cx="835759" cy="604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CA" sz="3800" kern="1200" noProof="0" dirty="0"/>
            <a:t> </a:t>
          </a:r>
        </a:p>
      </dsp:txBody>
      <dsp:txXfrm>
        <a:off x="2779621" y="677611"/>
        <a:ext cx="835759" cy="604245"/>
      </dsp:txXfrm>
    </dsp:sp>
    <dsp:sp modelId="{05DE3290-9C7A-4EEE-9552-0E8554AE340B}">
      <dsp:nvSpPr>
        <dsp:cNvPr id="0" name=""/>
        <dsp:cNvSpPr/>
      </dsp:nvSpPr>
      <dsp:spPr>
        <a:xfrm>
          <a:off x="2265283" y="1508254"/>
          <a:ext cx="686773" cy="68663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D089C-6C6A-4789-BE4E-20E3E20DD24D}">
      <dsp:nvSpPr>
        <dsp:cNvPr id="0" name=""/>
        <dsp:cNvSpPr/>
      </dsp:nvSpPr>
      <dsp:spPr>
        <a:xfrm>
          <a:off x="2779621" y="1531540"/>
          <a:ext cx="835759" cy="604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r>
            <a:rPr lang="en-CA" sz="3800" kern="1200" noProof="0" dirty="0"/>
            <a:t> </a:t>
          </a:r>
        </a:p>
      </dsp:txBody>
      <dsp:txXfrm>
        <a:off x="2779621" y="1531540"/>
        <a:ext cx="835759" cy="604245"/>
      </dsp:txXfrm>
    </dsp:sp>
    <dsp:sp modelId="{05AE9FE7-1984-4958-B9F9-9187ED8C7017}">
      <dsp:nvSpPr>
        <dsp:cNvPr id="0" name=""/>
        <dsp:cNvSpPr/>
      </dsp:nvSpPr>
      <dsp:spPr>
        <a:xfrm>
          <a:off x="1803319" y="2091798"/>
          <a:ext cx="686773" cy="68663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28C92E-AC6D-4D7E-B62D-B3B7E952410A}">
      <dsp:nvSpPr>
        <dsp:cNvPr id="0" name=""/>
        <dsp:cNvSpPr/>
      </dsp:nvSpPr>
      <dsp:spPr>
        <a:xfrm>
          <a:off x="2320175" y="2135785"/>
          <a:ext cx="835759" cy="6042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10000"/>
            </a:spcAft>
            <a:buNone/>
          </a:pPr>
          <a:endParaRPr lang="en-CA" sz="3800" kern="1200" noProof="0" dirty="0"/>
        </a:p>
      </dsp:txBody>
      <dsp:txXfrm>
        <a:off x="2320175" y="2135785"/>
        <a:ext cx="835759" cy="604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RadialPictureList">
  <dgm:title val="Radial Picture List"/>
  <dgm:desc val="Use to show relationships to a central idea. The Level 1 shape contains text and all Level 2 shapes contain a picture with corresponding text. Limited to four Level 2 pictures.  Unused pictures do not appear, but remain available if you switch layouts. Works best with a small amount of Level 2 text."/>
  <dgm:catLst>
    <dgm:cat type="picture" pri="2500"/>
    <dgm:cat type="officeonline" pri="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10" destId="14" srcOrd="3" destOrd="0"/>
      </dgm:cxnLst>
      <dgm:bg/>
      <dgm:whole/>
    </dgm:dataModel>
  </dgm:clrData>
  <dgm:layoutNode name="Name0">
    <dgm:varLst>
      <dgm:chMax val="1"/>
      <dgm:chPref val="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Child1" refType="w" fact="0.76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5661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6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l" for="ch" forName="Parent" refType="w" fact="0.1777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l" for="ch" forName="Image1" refType="w" fact="0.5531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l" for="ch" forName="Image2" refType="w" fact="0.5531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l" for="ch" forName="Child1" refType="w" fact="0.7529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l" for="ch" forName="Child2" refType="w" fact="0.7529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7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" refType="w" fact="0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l" for="ch" forName="Parent" refType="w" fact="0.1726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l" for="ch" forName="Image1" refType="w" fact="0.4968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l" for="ch" forName="Image2" refType="w" fact="0.5661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l" for="ch" forName="Image3" refType="w" fact="0.4968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l" for="ch" forName="Child1" refType="w" fact="0.6897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l" for="ch" forName="Child2" refType="w" fact="0.76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l" for="ch" forName="Child3" refType="w" fact="0.6897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8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" refType="w" fact="0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l" for="ch" forName="Parent" refType="w" fact="0.1756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l" for="ch" forName="Image1" refType="w" fact="0.42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l" for="ch" forName="Image2" refType="w" fact="0.5598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l" for="ch" forName="Image3" refType="w" fact="0.5591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l" for="ch" forName="Image4" refType="w" fact="0.42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l" for="ch" forName="Child1" refType="w" fact="0.6214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l" for="ch" forName="Child2" refType="w" fact="0.7557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l" for="ch" forName="Child3" refType="w" fact="0.7557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l" for="ch" forName="Child4" refType="w" fact="0.6214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if>
      <dgm:else name="Name9">
        <dgm:choose name="Name10">
          <dgm:if name="Name11" axis="ch ch" ptType="node node" st="1 1" cnt="1 0" func="cnt" op="equ" val="0">
            <dgm:alg type="composite">
              <dgm:param type="ar" val="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2" axis="ch ch" ptType="node node" st="1 1" cnt="1 0" func="cnt" op="equ" val="1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Child1" refType="w" fact="0.24"/>
              <dgm:constr type="t" for="ch" forName="Child1" refType="h" fact="0.3739"/>
              <dgm:constr type="w" for="ch" forName="Child1" refType="w" fact="0.24"/>
              <dgm:constr type="h" for="ch" forName="Child1" refType="h" fact="0.255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4339"/>
              <dgm:constr type="t" for="ch" forName="Image1" refType="h" fact="0.3744"/>
              <dgm:constr type="w" for="ch" forName="Image1" refType="w" fact="0.1793"/>
              <dgm:constr type="h" for="ch" forName="Image1" refType="h" fact="0.255"/>
            </dgm:constrLst>
          </dgm:if>
          <dgm:if name="Name13" axis="ch ch" ptType="node node" st="1 1" cnt="1 0" func="cnt" op="equ" val="2">
            <dgm:alg type="composite">
              <dgm:param type="ar" val="1.381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946"/>
              <dgm:constr type="h" for="ch" forName="Accent" refType="h"/>
              <dgm:constr type="r" for="ch" forName="Parent" refType="w" fact="0.8223"/>
              <dgm:constr type="t" for="ch" forName="Parent" refType="h" fact="0.2646"/>
              <dgm:constr type="w" for="ch" forName="Parent" refType="w" fact="0.3446"/>
              <dgm:constr type="h" for="ch" forName="Parent" refType="h" fact="0.4759"/>
              <dgm:constr type="r" for="ch" forName="Image1" refType="w" fact="0.4469"/>
              <dgm:constr type="t" for="ch" forName="Image1" refType="h" fact="0.1585"/>
              <dgm:constr type="w" for="ch" forName="Image1" refType="w" fact="0.1846"/>
              <dgm:constr type="h" for="ch" forName="Image1" refType="h" fact="0.255"/>
              <dgm:constr type="r" for="ch" forName="Image2" refType="w" fact="0.4469"/>
              <dgm:constr type="t" for="ch" forName="Image2" refType="h" fact="0.5624"/>
              <dgm:constr type="w" for="ch" forName="Image2" refType="w" fact="0.1846"/>
              <dgm:constr type="h" for="ch" forName="Image2" refType="h" fact="0.255"/>
              <dgm:constr type="r" for="ch" forName="Child1" refType="w" fact="0.2471"/>
              <dgm:constr type="t" for="ch" forName="Child1" refType="h" fact="0.1618"/>
              <dgm:constr type="w" for="ch" forName="Child1" refType="w" fact="0.2471"/>
              <dgm:constr type="h" for="ch" forName="Child1" refType="h" fact="0.2468"/>
              <dgm:constr type="r" for="ch" forName="Child2" refType="w" fact="0.2471"/>
              <dgm:constr type="t" for="ch" forName="Child2" refType="h" fact="0.5657"/>
              <dgm:constr type="w" for="ch" forName="Child2" refType="w" fact="0.2471"/>
              <dgm:constr type="h" for="ch" forName="Child2" refType="h" fact="0.2468"/>
            </dgm:constrLst>
          </dgm:if>
          <dgm:if name="Name14" axis="ch ch" ptType="node node" st="1 1" cnt="1 0" func="cnt" op="equ" val="3">
            <dgm:alg type="composite">
              <dgm:param type="ar" val="1.4218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" refType="w"/>
              <dgm:constr type="t" for="ch" forName="Accent" refType="h" fact="0"/>
              <dgm:constr type="w" for="ch" forName="Accent" refType="w" fact="0.6747"/>
              <dgm:constr type="h" for="ch" forName="Accent" refType="h"/>
              <dgm:constr type="r" for="ch" forName="Parent" refType="w" fact="0.8274"/>
              <dgm:constr type="t" for="ch" forName="Parent" refType="h" fact="0.2646"/>
              <dgm:constr type="w" for="ch" forName="Parent" refType="w" fact="0.3347"/>
              <dgm:constr type="h" for="ch" forName="Parent" refType="h" fact="0.4759"/>
              <dgm:constr type="r" for="ch" forName="Image1" refType="w" fact="0.5032"/>
              <dgm:constr type="t" for="ch" forName="Image1" refType="h" fact="0.0843"/>
              <dgm:constr type="w" for="ch" forName="Image1" refType="w" fact="0.1793"/>
              <dgm:constr type="h" for="ch" forName="Image1" refType="h" fact="0.255"/>
              <dgm:constr type="r" for="ch" forName="Image2" refType="w" fact="0.4339"/>
              <dgm:constr type="t" for="ch" forName="Image2" refType="h" fact="0.3744"/>
              <dgm:constr type="w" for="ch" forName="Image2" refType="w" fact="0.1793"/>
              <dgm:constr type="h" for="ch" forName="Image2" refType="h" fact="0.255"/>
              <dgm:constr type="r" for="ch" forName="Image3" refType="w" fact="0.5032"/>
              <dgm:constr type="t" for="ch" forName="Image3" refType="h" fact="0.6686"/>
              <dgm:constr type="w" for="ch" forName="Image3" refType="w" fact="0.1793"/>
              <dgm:constr type="h" for="ch" forName="Image3" refType="h" fact="0.255"/>
              <dgm:constr type="r" for="ch" forName="Child1" refType="w" fact="0.3103"/>
              <dgm:constr type="t" for="ch" forName="Child1" refType="h" fact="0.0884"/>
              <dgm:constr type="w" for="ch" forName="Child1" refType="w" fact="0.24"/>
              <dgm:constr type="h" for="ch" forName="Child1" refType="h" fact="0.2468"/>
              <dgm:constr type="r" for="ch" forName="Child2" refType="w" fact="0.24"/>
              <dgm:constr type="t" for="ch" forName="Child2" refType="h" fact="0.378"/>
              <dgm:constr type="w" for="ch" forName="Child2" refType="w" fact="0.24"/>
              <dgm:constr type="h" for="ch" forName="Child2" refType="h" fact="0.2468"/>
              <dgm:constr type="r" for="ch" forName="Child3" refType="w" fact="0.3103"/>
              <dgm:constr type="t" for="ch" forName="Child3" refType="h" fact="0.6738"/>
              <dgm:constr type="w" for="ch" forName="Child3" refType="w" fact="0.24"/>
              <dgm:constr type="h" for="ch" forName="Child3" refType="h" fact="0.2468"/>
            </dgm:constrLst>
          </dgm:if>
          <dgm:else name="Name15">
            <dgm:alg type="composite">
              <dgm:param type="ar" val="1.2852"/>
            </dgm:alg>
            <dgm:constrLst>
              <dgm:constr type="primFontSz" for="des" forName="Child1" val="65"/>
              <dgm:constr type="primFontSz" for="des" forName="Parent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" refType="w"/>
              <dgm:constr type="t" for="ch" forName="Accent" refType="h" fact="0.0361"/>
              <dgm:constr type="w" for="ch" forName="Accent" refType="w" fact="0.6865"/>
              <dgm:constr type="h" for="ch" forName="Accent" refType="h" fact="0.9197"/>
              <dgm:constr type="r" for="ch" forName="Parent" refType="w" fact="0.8244"/>
              <dgm:constr type="t" for="ch" forName="Parent" refType="h" fact="0.2795"/>
              <dgm:constr type="w" for="ch" forName="Parent" refType="w" fact="0.3406"/>
              <dgm:constr type="h" for="ch" forName="Parent" refType="h" fact="0.4377"/>
              <dgm:constr type="r" for="ch" forName="Image1" refType="w" fact="0.575"/>
              <dgm:constr type="t" for="ch" forName="Image1" refType="h" fact="0"/>
              <dgm:constr type="w" for="ch" forName="Image1" refType="w" fact="0.1825"/>
              <dgm:constr type="h" for="ch" forName="Image1" refType="h" fact="0.2345"/>
              <dgm:constr type="r" for="ch" forName="Image2" refType="w" fact="0.4402"/>
              <dgm:constr type="t" for="ch" forName="Image2" refType="h" fact="0.2184"/>
              <dgm:constr type="w" for="ch" forName="Image2" refType="w" fact="0.1825"/>
              <dgm:constr type="h" for="ch" forName="Image2" refType="h" fact="0.2345"/>
              <dgm:constr type="r" for="ch" forName="Image3" refType="w" fact="0.4409"/>
              <dgm:constr type="t" for="ch" forName="Image3" refType="h" fact="0.5395"/>
              <dgm:constr type="w" for="ch" forName="Image3" refType="w" fact="0.1825"/>
              <dgm:constr type="h" for="ch" forName="Image3" refType="h" fact="0.2345"/>
              <dgm:constr type="r" for="ch" forName="Image4" refType="w" fact="0.575"/>
              <dgm:constr type="t" for="ch" forName="Image4" refType="h" fact="0.7655"/>
              <dgm:constr type="w" for="ch" forName="Image4" refType="w" fact="0.1825"/>
              <dgm:constr type="h" for="ch" forName="Image4" refType="h" fact="0.2345"/>
              <dgm:constr type="r" for="ch" forName="Child1" refType="w" fact="0.3786"/>
              <dgm:constr type="t" for="ch" forName="Child1" refType="h" fact="0.003"/>
              <dgm:constr type="w" for="ch" forName="Child1" refType="w" fact="0.2443"/>
              <dgm:constr type="h" for="ch" forName="Child1" refType="h" fact="0.227"/>
              <dgm:constr type="r" for="ch" forName="Child2" refType="w" fact="0.2443"/>
              <dgm:constr type="t" for="ch" forName="Child2" refType="h" fact="0.2225"/>
              <dgm:constr type="w" for="ch" forName="Child2" refType="w" fact="0.2443"/>
              <dgm:constr type="h" for="ch" forName="Child2" refType="h" fact="0.227"/>
              <dgm:constr type="r" for="ch" forName="Child3" refType="w" fact="0.2443"/>
              <dgm:constr type="t" for="ch" forName="Child3" refType="h" fact="0.5433"/>
              <dgm:constr type="w" for="ch" forName="Child3" refType="w" fact="0.2443"/>
              <dgm:constr type="h" for="ch" forName="Child3" refType="h" fact="0.227"/>
              <dgm:constr type="r" for="ch" forName="Child4" refType="w" fact="0.3786"/>
              <dgm:constr type="t" for="ch" forName="Child4" refType="h" fact="0.7703"/>
              <dgm:constr type="w" for="ch" forName="Child4" refType="w" fact="0.2443"/>
              <dgm:constr type="h" for="ch" forName="Child4" refType="h" fact="0.227"/>
            </dgm:constrLst>
          </dgm:else>
        </dgm:choose>
      </dgm:else>
    </dgm:choose>
    <dgm:forEach name="wrapper" axis="self" ptType="parTrans">
      <dgm:forEach name="ImageRepeat" axis="self">
        <dgm:layoutNode name="Image" styleLbl="fgImgPlace1">
          <dgm:alg type="sp"/>
          <dgm:shape xmlns:r="http://schemas.openxmlformats.org/officeDocument/2006/relationships" type="ellipse" r:blip="" blipPhldr="1">
            <dgm:adjLst/>
          </dgm:shape>
          <dgm:presOf/>
        </dgm:layoutNode>
      </dgm:forEach>
    </dgm:forEach>
    <dgm:forEach name="Name16" axis="ch" ptType="node" cnt="1">
      <dgm:layoutNode name="Parent" styleLbl="node1">
        <dgm:varLst>
          <dgm:chMax val="4"/>
          <dgm:chPref val="3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7" axis="ch ch" ptType="node node" st="1 1" cnt="1 1">
      <dgm:layoutNode name="Accent" styleLbl="node1">
        <dgm:alg type="sp"/>
        <dgm:choose name="Name18">
          <dgm:if name="Name19" func="var" arg="dir" op="equ" val="norm">
            <dgm:choose name="Name20">
              <dgm:if name="Name21" axis="followSib" ptType="node" func="cnt" op="equ" val="0">
                <dgm:shape xmlns:r="http://schemas.openxmlformats.org/officeDocument/2006/relationships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2" axis="followSib" ptType="node" func="cnt" op="equ" val="1">
                <dgm:shape xmlns:r="http://schemas.openxmlformats.org/officeDocument/2006/relationships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3" axis="followSib" ptType="node" func="cnt" op="equ" val="2">
                <dgm:shape xmlns:r="http://schemas.openxmlformats.org/officeDocument/2006/relationships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24">
                <dgm:shape xmlns:r="http://schemas.openxmlformats.org/officeDocument/2006/relationships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if>
          <dgm:else name="Name25">
            <dgm:choose name="Name26">
              <dgm:if name="Name27" axis="followSib" ptType="node" func="cnt" op="equ" val="0">
                <dgm:shape xmlns:r="http://schemas.openxmlformats.org/officeDocument/2006/relationships" rot="180" type="blockArc" r:blip="">
                  <dgm:adjLst>
                    <dgm:adj idx="1" val="-49.0368"/>
                    <dgm:adj idx="2" val="49.4265"/>
                    <dgm:adj idx="3" val="0.0564"/>
                  </dgm:adjLst>
                </dgm:shape>
              </dgm:if>
              <dgm:if name="Name28" axis="followSib" ptType="node" func="cnt" op="equ" val="1">
                <dgm:shape xmlns:r="http://schemas.openxmlformats.org/officeDocument/2006/relationships" rot="180" type="blockArc" r:blip="">
                  <dgm:adjLst>
                    <dgm:adj idx="1" val="-64.2028"/>
                    <dgm:adj idx="2" val="64.5456"/>
                    <dgm:adj idx="3" val="0.0558"/>
                  </dgm:adjLst>
                </dgm:shape>
              </dgm:if>
              <dgm:if name="Name29" axis="followSib" ptType="node" func="cnt" op="equ" val="2">
                <dgm:shape xmlns:r="http://schemas.openxmlformats.org/officeDocument/2006/relationships" rot="180" type="blockArc" r:blip="">
                  <dgm:adjLst>
                    <dgm:adj idx="1" val="-67.8702"/>
                    <dgm:adj idx="2" val="68.6519"/>
                    <dgm:adj idx="3" val="0.0575"/>
                  </dgm:adjLst>
                </dgm:shape>
              </dgm:if>
              <dgm:else name="Name30">
                <dgm:shape xmlns:r="http://schemas.openxmlformats.org/officeDocument/2006/relationships" rot="180" type="blockArc" r:blip="">
                  <dgm:adjLst>
                    <dgm:adj idx="1" val="-84.8426"/>
                    <dgm:adj idx="2" val="84.8009"/>
                    <dgm:adj idx="3" val="0.0524"/>
                  </dgm:adjLst>
                </dgm:shape>
              </dgm:else>
            </dgm:choose>
          </dgm:else>
        </dgm:choose>
        <dgm:presOf/>
      </dgm:layoutNode>
      <dgm:layoutNode name="Image1" styleLbl="fgImgPlace1">
        <dgm:alg type="sp"/>
        <dgm:shape xmlns:r="http://schemas.openxmlformats.org/officeDocument/2006/relationships" type="ellipse" r:blip="" blipPhldr="1">
          <dgm:adjLst/>
        </dgm:shape>
        <dgm:presOf/>
      </dgm:layoutNode>
      <dgm:layoutNode name="Child1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4" axis="ch ch" ptType="node node" st="1 2" cnt="1 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35" ref="ImageRepeat"/>
      </dgm:layoutNode>
      <dgm:layoutNode name="Child2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3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9" axis="ch ch" ptType="node node" st="1 3" cnt="1 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  <dgm:layoutNode name="Child3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3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4" axis="ch ch" ptType="node node" st="1 4" cnt="1 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45" ref="Image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l"/>
              <dgm:param type="shpTxLTRAlignCh" val="l"/>
              <dgm:param type="parTxRTLAlign" val="l"/>
              <dgm:param type="shpTxRTLAlignCh" val="l"/>
              <dgm:param type="lnSpAfParP" val="10"/>
            </dgm:alg>
          </dgm:if>
          <dgm:else name="Name48">
            <dgm:alg type="tx">
              <dgm:param type="parTxLTRAlign" val="r"/>
              <dgm:param type="shpTxLTRAlignCh" val="r"/>
              <dgm:param type="parTxRTLAlign" val="r"/>
              <dgm:param type="shpTxRTLAlignCh" val="r"/>
              <dgm:param type="lnSpAfParP" val="10"/>
            </dgm:alg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AFD46A00-3AA5-1D4F-BFCA-C21DB3BADA5B}" type="datetimeFigureOut">
              <a:rPr lang="en-US" smtClean="0"/>
              <a:pPr/>
              <a:t>3/22/2026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7B7E2C5-3FF0-9249-B2F6-4F906AF2CD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80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40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011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053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82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909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994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305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292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E8BFE-F454-44CF-A2A9-F0A1EE63C1E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53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5450" y="1970690"/>
            <a:ext cx="6477000" cy="668144"/>
          </a:xfrm>
        </p:spPr>
        <p:txBody>
          <a:bodyPr lIns="0" tIns="0" rIns="0" bIns="0" anchor="b">
            <a:noAutofit/>
          </a:bodyPr>
          <a:lstStyle>
            <a:lvl1pPr algn="l"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450" y="2775992"/>
            <a:ext cx="6477000" cy="524257"/>
          </a:xfrm>
        </p:spPr>
        <p:txBody>
          <a:bodyPr lIns="0" tIns="0" rIns="0" bIns="0" anchor="t">
            <a:noAutofit/>
          </a:bodyPr>
          <a:lstStyle>
            <a:lvl1pPr marL="0" indent="0" algn="l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356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9" orient="horz" pos="1620">
          <p15:clr>
            <a:srgbClr val="FBAE40"/>
          </p15:clr>
        </p15:guide>
        <p15:guide id="10" pos="2880">
          <p15:clr>
            <a:srgbClr val="FBAE40"/>
          </p15:clr>
        </p15:guide>
        <p15:guide id="11" pos="272">
          <p15:clr>
            <a:srgbClr val="FBAE40"/>
          </p15:clr>
        </p15:guide>
        <p15:guide id="12" pos="54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ening / summary">
    <p:bg>
      <p:bgPr>
        <a:solidFill>
          <a:srgbClr val="003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4F36-C02A-5AE6-A02E-07B65FAD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88000"/>
            <a:ext cx="7920000" cy="7200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CC559E-5F76-02AE-0D62-EAF900CC1B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116000"/>
            <a:ext cx="7920000" cy="1440000"/>
          </a:xfrm>
        </p:spPr>
        <p:txBody>
          <a:bodyPr anchor="t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B689B-D7EF-578C-A807-14026023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0886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272" userDrawn="1">
          <p15:clr>
            <a:srgbClr val="FBAE40"/>
          </p15:clr>
        </p15:guide>
        <p15:guide id="4" pos="548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 / Agenda">
    <p:bg>
      <p:bgPr>
        <a:solidFill>
          <a:srgbClr val="006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4F36-C02A-5AE6-A02E-07B65FAD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88000"/>
            <a:ext cx="7920000" cy="720000"/>
          </a:xfrm>
        </p:spPr>
        <p:txBody>
          <a:bodyPr anchor="b">
            <a:no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38C95-3302-D845-A300-57D6F57D88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799" y="1116000"/>
            <a:ext cx="7919999" cy="2880000"/>
          </a:xfrm>
        </p:spPr>
        <p:txBody>
          <a:bodyPr anchor="t"/>
          <a:lstStyle>
            <a:lvl1pPr>
              <a:spcBef>
                <a:spcPts val="300"/>
              </a:spcBef>
              <a:defRPr sz="1800">
                <a:solidFill>
                  <a:schemeClr val="bg1"/>
                </a:solidFill>
              </a:defRPr>
            </a:lvl1pPr>
            <a:lvl2pPr marL="446088" indent="-446088">
              <a:spcBef>
                <a:spcPts val="200"/>
              </a:spcBef>
              <a:buFont typeface="+mj-lt"/>
              <a:buAutoNum type="arabicPeriod"/>
              <a:tabLst/>
              <a:defRPr sz="1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B689B-D7EF-578C-A807-14026023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7714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">
    <p:bg>
      <p:bgPr>
        <a:solidFill>
          <a:srgbClr val="003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1152000"/>
            <a:ext cx="8261350" cy="2700000"/>
          </a:xfrm>
        </p:spPr>
        <p:txBody>
          <a:bodyPr lIns="0" tIns="0" rIns="0" bIns="0" anchor="ctr">
            <a:noAutofit/>
          </a:bodyPr>
          <a:lstStyle>
            <a:lvl1pPr algn="l">
              <a:defRPr sz="4000" b="0" cap="none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33282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30213" y="1439998"/>
            <a:ext cx="5580000" cy="3168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rgbClr val="112233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AABB"/>
              </a:buClr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112233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6"/>
              </a:buClr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rgbClr val="112233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 sz="1800">
                <a:solidFill>
                  <a:srgbClr val="112233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10" descr="Photo placeholder"/>
          <p:cNvSpPr>
            <a:spLocks noGrp="1" noChangeAspect="1"/>
          </p:cNvSpPr>
          <p:nvPr>
            <p:ph type="pic" sz="quarter" idx="13"/>
          </p:nvPr>
        </p:nvSpPr>
        <p:spPr>
          <a:xfrm>
            <a:off x="6186685" y="1641001"/>
            <a:ext cx="2560320" cy="2560320"/>
          </a:xfrm>
          <a:prstGeom prst="ellipse">
            <a:avLst/>
          </a:prstGeom>
        </p:spPr>
        <p:txBody>
          <a:bodyPr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6280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orient="horz" pos="1620">
          <p15:clr>
            <a:srgbClr val="FBAE40"/>
          </p15:clr>
        </p15:guide>
        <p15:guide id="8" pos="2880">
          <p15:clr>
            <a:srgbClr val="FBAE40"/>
          </p15:clr>
        </p15:guide>
        <p15:guide id="9" pos="27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45" y="256358"/>
            <a:ext cx="8184969" cy="75343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411616-3BB0-75B2-2DD5-1ADB6F84DF7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2000" y="1440000"/>
            <a:ext cx="7920000" cy="3168000"/>
          </a:xfrm>
        </p:spPr>
        <p:txBody>
          <a:bodyPr anchor="t" anchorCtr="0"/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1800">
                <a:solidFill>
                  <a:srgbClr val="112233"/>
                </a:solidFill>
              </a:defRPr>
            </a:lvl2pPr>
            <a:lvl3pPr>
              <a:defRPr sz="1800">
                <a:solidFill>
                  <a:srgbClr val="112233"/>
                </a:solidFill>
              </a:defRPr>
            </a:lvl3pPr>
            <a:lvl4pPr>
              <a:defRPr sz="1800">
                <a:solidFill>
                  <a:srgbClr val="112233"/>
                </a:solidFill>
              </a:defRPr>
            </a:lvl4pPr>
            <a:lvl5pPr>
              <a:defRPr sz="1800">
                <a:solidFill>
                  <a:srgbClr val="112233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60362" y="4767263"/>
            <a:ext cx="6850929" cy="2746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rgbClr val="969696"/>
                </a:solidFill>
              </a:defRPr>
            </a:lvl1pPr>
          </a:lstStyle>
          <a:p>
            <a:r>
              <a:rPr lang="en-US" dirty="0"/>
              <a:t>National Research Council of Canada</a:t>
            </a:r>
          </a:p>
        </p:txBody>
      </p:sp>
      <p:sp>
        <p:nvSpPr>
          <p:cNvPr id="4" name="Slide Numb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106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4" orient="horz" pos="1620">
          <p15:clr>
            <a:srgbClr val="FBAE40"/>
          </p15:clr>
        </p15:guide>
        <p15:guide id="5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141111"/>
          </a:xfrm>
          <a:prstGeom prst="rect">
            <a:avLst/>
          </a:prstGeom>
          <a:solidFill>
            <a:srgbClr val="E4E4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45" y="256358"/>
            <a:ext cx="8184969" cy="75343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31999" y="1439999"/>
            <a:ext cx="3852000" cy="3168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112233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AABB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12233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6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12233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rgbClr val="112233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17F819-B82C-AF3A-6453-0CE063599D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850" y="1439999"/>
            <a:ext cx="3852000" cy="3168000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2"/>
                </a:solidFill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112233"/>
                </a:solidFill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AABB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12233"/>
                </a:solidFill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6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rgbClr val="112233"/>
                </a:solidFill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rgbClr val="112233"/>
                </a:solidFill>
              </a:defRPr>
            </a:lvl5pPr>
            <a:lvl6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60362" y="4767263"/>
            <a:ext cx="6850929" cy="2746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National Research Council of Canada</a:t>
            </a:r>
            <a:endParaRPr lang="en-US" dirty="0"/>
          </a:p>
        </p:txBody>
      </p:sp>
      <p:sp>
        <p:nvSpPr>
          <p:cNvPr id="4" name="Slide Numb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3286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 descr="Phot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1435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271" y="890064"/>
            <a:ext cx="3348741" cy="3348741"/>
          </a:xfrm>
          <a:prstGeom prst="ellipse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285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07DF38-B204-ADED-90BB-E701A0256E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143500"/>
          </a:xfrm>
          <a:noFill/>
          <a:ln>
            <a:noFill/>
          </a:ln>
        </p:spPr>
        <p:txBody>
          <a:bodyPr lIns="360000" tIns="360000" rIns="360000" bIns="360000" anchor="t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your photos, graphs or video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62610B-279C-941F-826A-697B8765E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2234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page">
    <p:bg>
      <p:bgPr>
        <a:solidFill>
          <a:srgbClr val="006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4F36-C02A-5AE6-A02E-07B65FAD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52000"/>
            <a:ext cx="7920000" cy="756000"/>
          </a:xfrm>
        </p:spPr>
        <p:txBody>
          <a:bodyPr anchor="b">
            <a:no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721859-2E36-59C7-2119-96C944ABF6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116000"/>
            <a:ext cx="7920000" cy="1440000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B689B-D7EF-578C-A807-140260231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89492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">
    <p:bg>
      <p:bgPr>
        <a:solidFill>
          <a:srgbClr val="0033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5450" y="1771793"/>
            <a:ext cx="7194550" cy="662799"/>
          </a:xfrm>
        </p:spPr>
        <p:txBody>
          <a:bodyPr lIns="0" tIns="0" rIns="0" bIns="0" anchor="t">
            <a:noAutofit/>
          </a:bodyPr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5450" y="2571750"/>
            <a:ext cx="7194550" cy="524257"/>
          </a:xfrm>
        </p:spPr>
        <p:txBody>
          <a:bodyPr lIns="0" tIns="0" rIns="0" bIns="0" anchor="t">
            <a:no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39329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ne">
            <a:extLst>
              <a:ext uri="{FF2B5EF4-FFF2-40B4-BE49-F238E27FC236}">
                <a16:creationId xmlns:a16="http://schemas.microsoft.com/office/drawing/2014/main" id="{B920676C-B752-62EF-919A-DB880D1D8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9" y="1280880"/>
            <a:ext cx="8280000" cy="0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">
            <a:extLst>
              <a:ext uri="{FF2B5EF4-FFF2-40B4-BE49-F238E27FC236}">
                <a16:creationId xmlns:a16="http://schemas.microsoft.com/office/drawing/2014/main" id="{4FD70314-BDCF-A8BC-CEE2-A13C6555D1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296000"/>
            <a:ext cx="8280000" cy="188904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85000"/>
              </a:lnSpc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DE75DAD6-89EA-84B1-ACC6-352A64CE2A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309393"/>
            <a:ext cx="8280000" cy="446400"/>
          </a:xfrm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71D1A495-3648-1A07-BE75-6FDE07791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3175" y="4527900"/>
            <a:ext cx="9144000" cy="61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96846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1" pos="27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6E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32000" y="501109"/>
            <a:ext cx="8280000" cy="406613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">
            <a:extLst>
              <a:ext uri="{FF2B5EF4-FFF2-40B4-BE49-F238E27FC236}">
                <a16:creationId xmlns:a16="http://schemas.microsoft.com/office/drawing/2014/main" id="{BD7A9ACB-9D25-1871-1CB0-F16FF2AEA0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">
            <a:extLst>
              <a:ext uri="{FF2B5EF4-FFF2-40B4-BE49-F238E27FC236}">
                <a16:creationId xmlns:a16="http://schemas.microsoft.com/office/drawing/2014/main" id="{CBC6A920-2232-F9AF-66E5-7993B6528E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1568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-intro">
    <p:bg>
      <p:bgPr>
        <a:solidFill>
          <a:srgbClr val="006E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32000" y="547577"/>
            <a:ext cx="8280000" cy="4024423"/>
          </a:xfr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280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5FFDD452-8192-12B4-151D-7878F5DF6E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F274A782-ED68-2BBD-52AB-004A58E22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4463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ex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97FEE8-28F0-2C74-A426-CEE4288A5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5551CDC0-5740-99F4-5661-5B695A17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8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">
            <a:extLst>
              <a:ext uri="{FF2B5EF4-FFF2-40B4-BE49-F238E27FC236}">
                <a16:creationId xmlns:a16="http://schemas.microsoft.com/office/drawing/2014/main" id="{550BCE50-0D5E-6192-A79D-1D7E4C017A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1801" y="1152000"/>
            <a:ext cx="8280400" cy="3420000"/>
          </a:xfrm>
        </p:spPr>
        <p:txBody>
          <a:bodyPr l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2C100019-311F-26CA-893A-14EF8FE66CB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662DA2D2-C90E-ED79-EB2B-A0211D1D4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9104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 sz="2800">
                <a:solidFill>
                  <a:srgbClr val="27292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Line">
            <a:extLst>
              <a:ext uri="{FF2B5EF4-FFF2-40B4-BE49-F238E27FC236}">
                <a16:creationId xmlns:a16="http://schemas.microsoft.com/office/drawing/2014/main" id="{49AFEBAD-7E02-072F-2F88-E4D23730D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999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"/>
          <p:cNvSpPr>
            <a:spLocks noGrp="1"/>
          </p:cNvSpPr>
          <p:nvPr>
            <p:ph type="body" sz="quarter" idx="14"/>
          </p:nvPr>
        </p:nvSpPr>
        <p:spPr>
          <a:xfrm>
            <a:off x="430213" y="1150937"/>
            <a:ext cx="5580000" cy="3420000"/>
          </a:xfrm>
        </p:spPr>
        <p:txBody>
          <a:bodyPr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3pPr>
            <a:lvl4pPr marL="355591" marR="0" indent="-166684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6"/>
              </a:buClr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</a:defRPr>
            </a:lvl4pPr>
            <a:lvl5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 sz="1800">
                <a:solidFill>
                  <a:schemeClr val="tx1"/>
                </a:solidFill>
              </a:defRPr>
            </a:lvl5pPr>
            <a:lvl6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" descr="Photo placeholder"/>
          <p:cNvSpPr>
            <a:spLocks noGrp="1" noChangeAspect="1"/>
          </p:cNvSpPr>
          <p:nvPr>
            <p:ph type="pic" sz="quarter" idx="13"/>
          </p:nvPr>
        </p:nvSpPr>
        <p:spPr>
          <a:xfrm>
            <a:off x="6151880" y="1150938"/>
            <a:ext cx="2560320" cy="3419989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BF1E221E-9228-124B-EB4A-DA618B3D5F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87900498-41D8-F305-F15D-F769EBF0D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389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7" orient="horz" pos="1620">
          <p15:clr>
            <a:srgbClr val="FBAE40"/>
          </p15:clr>
        </p15:guide>
        <p15:guide id="8" pos="2880">
          <p15:clr>
            <a:srgbClr val="FBAE40"/>
          </p15:clr>
        </p15:guide>
        <p15:guide id="9" pos="27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-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8749F131-92EE-3B6E-7187-41840E3D2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999" y="1008000"/>
            <a:ext cx="828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"/>
          <p:cNvSpPr>
            <a:spLocks noGrp="1"/>
          </p:cNvSpPr>
          <p:nvPr>
            <p:ph type="body" sz="quarter" idx="12"/>
          </p:nvPr>
        </p:nvSpPr>
        <p:spPr>
          <a:xfrm>
            <a:off x="431999" y="1150881"/>
            <a:ext cx="3852000" cy="3420000"/>
          </a:xfrm>
        </p:spPr>
        <p:txBody>
          <a:bodyPr anchor="t" anchorCtr="0"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355591" marR="0" indent="-166684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5pPr>
            <a:lvl6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">
            <a:extLst>
              <a:ext uri="{FF2B5EF4-FFF2-40B4-BE49-F238E27FC236}">
                <a16:creationId xmlns:a16="http://schemas.microsoft.com/office/drawing/2014/main" id="{C717F819-B82C-AF3A-6453-0CE063599D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62743" y="1150939"/>
            <a:ext cx="3852000" cy="3420000"/>
          </a:xfrm>
        </p:spPr>
        <p:txBody>
          <a:bodyPr anchor="t" anchorCtr="0"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3pPr>
            <a:lvl4pPr marL="355591" marR="0" indent="-166684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4pPr>
            <a:lvl5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5pPr>
            <a:lvl6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FDAF51F7-9E59-DD5B-AFF2-E915C376BB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5756FD-DA35-07F4-A76C-1B88D30AA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995626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ext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08049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- 2 columns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Line">
            <a:extLst>
              <a:ext uri="{FF2B5EF4-FFF2-40B4-BE49-F238E27FC236}">
                <a16:creationId xmlns:a16="http://schemas.microsoft.com/office/drawing/2014/main" id="{5551CDC0-5740-99F4-5661-5B695A17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1798" y="1008000"/>
            <a:ext cx="828000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"/>
          <p:cNvSpPr>
            <a:spLocks noGrp="1"/>
          </p:cNvSpPr>
          <p:nvPr>
            <p:ph type="body" sz="quarter" idx="12"/>
          </p:nvPr>
        </p:nvSpPr>
        <p:spPr>
          <a:xfrm>
            <a:off x="431999" y="1150939"/>
            <a:ext cx="3852000" cy="3420000"/>
          </a:xfrm>
        </p:spPr>
        <p:txBody>
          <a:bodyPr anchor="t" anchorCtr="0"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355591" marR="0" indent="-166684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5pPr>
            <a:lvl6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">
            <a:extLst>
              <a:ext uri="{FF2B5EF4-FFF2-40B4-BE49-F238E27FC236}">
                <a16:creationId xmlns:a16="http://schemas.microsoft.com/office/drawing/2014/main" id="{C717F819-B82C-AF3A-6453-0CE063599D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53283" y="1150939"/>
            <a:ext cx="3852000" cy="3420000"/>
          </a:xfrm>
        </p:spPr>
        <p:txBody>
          <a:bodyPr anchor="t" anchorCtr="0"/>
          <a:lstStyle>
            <a:lvl1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  <a:lvl2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2pPr>
            <a:lvl3pPr marL="180971" marR="0" indent="-180971" algn="l" defTabSz="91437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3pPr>
            <a:lvl4pPr marL="355591" marR="0" indent="-166684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5pPr>
            <a:lvl6pPr marL="0" marR="0" indent="0" algn="l" defTabSz="91437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">
            <a:extLst>
              <a:ext uri="{FF2B5EF4-FFF2-40B4-BE49-F238E27FC236}">
                <a16:creationId xmlns:a16="http://schemas.microsoft.com/office/drawing/2014/main" id="{C3D189EF-CB28-6A5C-2284-A77E3424F0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D9D24826-FC55-1FC1-A439-D833688BA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28347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">
            <a:extLst>
              <a:ext uri="{FF2B5EF4-FFF2-40B4-BE49-F238E27FC236}">
                <a16:creationId xmlns:a16="http://schemas.microsoft.com/office/drawing/2014/main" id="{3207DF38-B204-ADED-90BB-E701A0256E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143500"/>
          </a:xfrm>
          <a:noFill/>
          <a:ln>
            <a:noFill/>
          </a:ln>
        </p:spPr>
        <p:txBody>
          <a:bodyPr lIns="360000" tIns="360000" rIns="360000" bIns="360000" anchor="ctr"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your photos, graphs or video here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56A75855-9C79-D817-2354-7AF1931C9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577691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with callou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">
            <a:extLst>
              <a:ext uri="{FF2B5EF4-FFF2-40B4-BE49-F238E27FC236}">
                <a16:creationId xmlns:a16="http://schemas.microsoft.com/office/drawing/2014/main" id="{3207DF38-B204-ADED-90BB-E701A0256E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143500"/>
          </a:xfrm>
          <a:noFill/>
          <a:ln>
            <a:noFill/>
          </a:ln>
        </p:spPr>
        <p:txBody>
          <a:bodyPr lIns="360000" tIns="360000" rIns="360000" bIns="360000" anchor="t"/>
          <a:lstStyle>
            <a:lvl1pPr algn="ctr"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Insert your photos, graphs or video here</a:t>
            </a:r>
          </a:p>
        </p:txBody>
      </p:sp>
      <p:sp>
        <p:nvSpPr>
          <p:cNvPr id="5" name="Content">
            <a:extLst>
              <a:ext uri="{FF2B5EF4-FFF2-40B4-BE49-F238E27FC236}">
                <a16:creationId xmlns:a16="http://schemas.microsoft.com/office/drawing/2014/main" id="{21787A8D-FB80-FD7B-A6E9-805B25C750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393826"/>
            <a:ext cx="3757246" cy="2355850"/>
          </a:xfrm>
          <a:solidFill>
            <a:schemeClr val="accent2"/>
          </a:solidFill>
        </p:spPr>
        <p:txBody>
          <a:bodyPr lIns="251999" rIns="251999" anchor="ctr" anchorCtr="0"/>
          <a:lstStyle>
            <a:lvl1pPr>
              <a:lnSpc>
                <a:spcPct val="80000"/>
              </a:lnSpc>
              <a:spcBef>
                <a:spcPts val="0"/>
              </a:spcBef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E9D7E557-4DCF-882A-5EED-4AEC85C40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303912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61108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rgbClr val="00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 hasCustomPrompt="1"/>
          </p:nvPr>
        </p:nvSpPr>
        <p:spPr>
          <a:xfrm>
            <a:off x="432000" y="501109"/>
            <a:ext cx="8280000" cy="406613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5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319220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86800" y="4767263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7E68ECE-59D7-452D-8595-BBB947F3BD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62" y="4767263"/>
            <a:ext cx="685092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rgbClr val="969696"/>
                </a:solidFill>
              </a:defRPr>
            </a:lvl1pPr>
          </a:lstStyle>
          <a:p>
            <a:r>
              <a:rPr lang="en-US"/>
              <a:t>National Research Council of Canada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0" y="1439999"/>
            <a:ext cx="7920000" cy="31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246" y="256358"/>
            <a:ext cx="7920000" cy="7534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01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2" r:id="rId11"/>
  </p:sldLayoutIdLst>
  <p:transition>
    <p:fade/>
  </p:transition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400" b="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800" kern="1200">
          <a:solidFill>
            <a:srgbClr val="11223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5" marR="0" indent="-180975" algn="l" defTabSz="914400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>
          <a:srgbClr val="00AABB"/>
        </a:buClr>
        <a:buSzTx/>
        <a:buFont typeface="Arial" panose="020B0604020202020204" pitchFamily="34" charset="0"/>
        <a:buChar char="•"/>
        <a:tabLst/>
        <a:defRPr sz="1800" kern="1200">
          <a:solidFill>
            <a:srgbClr val="11223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600" marR="0" indent="-166688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4466"/>
        </a:buClr>
        <a:buSzTx/>
        <a:buFont typeface="Arial" panose="020B0604020202020204" pitchFamily="34" charset="0"/>
        <a:buChar char="•"/>
        <a:tabLst/>
        <a:defRPr sz="1800" kern="1200">
          <a:solidFill>
            <a:srgbClr val="11223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80000"/>
        <a:buFont typeface="Arial" panose="020B0604020202020204" pitchFamily="34" charset="0"/>
        <a:buNone/>
        <a:tabLst/>
        <a:defRPr sz="1800" kern="1200">
          <a:solidFill>
            <a:srgbClr val="11223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400" rtl="0" eaLnBrk="1" latinLnBrk="0" hangingPunct="1">
        <a:spcBef>
          <a:spcPts val="1200"/>
        </a:spcBef>
        <a:buFont typeface="Arial" panose="020B0604020202020204" pitchFamily="34" charset="0"/>
        <a:buNone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2" userDrawn="1">
          <p15:clr>
            <a:srgbClr val="F26B43"/>
          </p15:clr>
        </p15:guide>
        <p15:guide id="4" pos="5488" userDrawn="1">
          <p15:clr>
            <a:srgbClr val="F26B43"/>
          </p15:clr>
        </p15:guide>
        <p15:guide id="5" orient="horz" pos="584" userDrawn="1">
          <p15:clr>
            <a:srgbClr val="F26B43"/>
          </p15:clr>
        </p15:guide>
        <p15:guide id="6" orient="horz" pos="90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31800" y="216000"/>
            <a:ext cx="8280000" cy="72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431800" y="1152000"/>
            <a:ext cx="8280200" cy="34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6F820E78-E455-CF4C-7C72-78A044AF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800" y="4710114"/>
            <a:ext cx="7200000" cy="43338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DADF50E3-DC5B-290F-17B2-CCB2D7DD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6000" y="4710114"/>
            <a:ext cx="936000" cy="433388"/>
          </a:xfrm>
          <a:prstGeom prst="rect">
            <a:avLst/>
          </a:prstGeom>
        </p:spPr>
        <p:txBody>
          <a:bodyPr vert="horz" lIns="91440" tIns="0" rIns="0" bIns="0" rtlCol="0" anchor="t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7E1AE190-9BCB-4756-B9E2-49E272B58E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0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</p:sldLayoutIdLst>
  <p:transition>
    <p:fade/>
  </p:transition>
  <p:hf hdr="0" ftr="0" dt="0"/>
  <p:txStyles>
    <p:titleStyle>
      <a:lvl1pPr algn="l" defTabSz="914378" rtl="0" eaLnBrk="1" latinLnBrk="0" hangingPunct="1">
        <a:spcBef>
          <a:spcPct val="0"/>
        </a:spcBef>
        <a:buNone/>
        <a:defRPr sz="2800" b="0" kern="1200">
          <a:solidFill>
            <a:srgbClr val="27292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378" rtl="0" eaLnBrk="1" fontAlgn="auto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400" b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marR="0" indent="0" algn="l" defTabSz="914378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971" marR="0" indent="-180971" algn="l" defTabSz="914378" rtl="0" eaLnBrk="1" fontAlgn="auto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55591" marR="0" indent="-166684" algn="l" defTabSz="914378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marR="0" indent="0" algn="l" defTabSz="914378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Pct val="80000"/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0" indent="0" algn="l" defTabSz="914378" rtl="0" eaLnBrk="1" latinLnBrk="0" hangingPunct="1">
        <a:spcBef>
          <a:spcPts val="1200"/>
        </a:spcBef>
        <a:buFont typeface="Arial" panose="020B0604020202020204" pitchFamily="34" charset="0"/>
        <a:buNone/>
        <a:tabLst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272">
          <p15:clr>
            <a:srgbClr val="F26B43"/>
          </p15:clr>
        </p15:guide>
        <p15:guide id="4" pos="5488">
          <p15:clr>
            <a:srgbClr val="F26B43"/>
          </p15:clr>
        </p15:guide>
        <p15:guide id="5" orient="horz" pos="585">
          <p15:clr>
            <a:srgbClr val="F26B43"/>
          </p15:clr>
        </p15:guide>
        <p15:guide id="8" orient="horz" pos="2967">
          <p15:clr>
            <a:srgbClr val="F26B43"/>
          </p15:clr>
        </p15:guide>
        <p15:guide id="9" orient="horz" pos="725">
          <p15:clr>
            <a:srgbClr val="F26B43"/>
          </p15:clr>
        </p15:guide>
        <p15:guide id="10" orient="horz" pos="2877">
          <p15:clr>
            <a:srgbClr val="F26B43"/>
          </p15:clr>
        </p15:guide>
        <p15:guide id="11" orient="horz" pos="100">
          <p15:clr>
            <a:srgbClr val="F26B43"/>
          </p15:clr>
        </p15:guide>
        <p15:guide id="12" orient="horz" pos="3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6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63.png"/><Relationship Id="rId10" Type="http://schemas.openxmlformats.org/officeDocument/2006/relationships/image" Target="../media/image67.png"/><Relationship Id="rId4" Type="http://schemas.openxmlformats.org/officeDocument/2006/relationships/image" Target="../media/image62.jpeg"/><Relationship Id="rId9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2.MP4"/><Relationship Id="rId7" Type="http://schemas.openxmlformats.org/officeDocument/2006/relationships/image" Target="../media/image70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1.xml"/><Relationship Id="rId4" Type="http://schemas.openxmlformats.org/officeDocument/2006/relationships/video" Target="../media/media2.MP4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507" y="1220919"/>
            <a:ext cx="7602174" cy="1571740"/>
          </a:xfrm>
        </p:spPr>
        <p:txBody>
          <a:bodyPr/>
          <a:lstStyle/>
          <a:p>
            <a:pPr algn="ctr"/>
            <a:r>
              <a:rPr lang="en-CA" dirty="0">
                <a:effectLst/>
                <a:ea typeface="Calibri" panose="020F0502020204030204" pitchFamily="34" charset="0"/>
              </a:rPr>
              <a:t>NRC Aerospace Validation Activities and Support Infrastructure</a:t>
            </a:r>
          </a:p>
        </p:txBody>
      </p:sp>
      <p:pic>
        <p:nvPicPr>
          <p:cNvPr id="6" name="NRC logo" descr="National Research Council Canada logo.">
            <a:extLst>
              <a:ext uri="{FF2B5EF4-FFF2-40B4-BE49-F238E27FC236}">
                <a16:creationId xmlns:a16="http://schemas.microsoft.com/office/drawing/2014/main" id="{4773AB54-2556-B1D3-53F3-6AC360B77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25449" y="203046"/>
            <a:ext cx="941877" cy="149844"/>
          </a:xfrm>
          <a:prstGeom prst="rect">
            <a:avLst/>
          </a:prstGeom>
        </p:spPr>
      </p:pic>
      <p:pic>
        <p:nvPicPr>
          <p:cNvPr id="5" name="NRC Signature" descr="National Research Council Canada FIP.">
            <a:extLst>
              <a:ext uri="{FF2B5EF4-FFF2-40B4-BE49-F238E27FC236}">
                <a16:creationId xmlns:a16="http://schemas.microsoft.com/office/drawing/2014/main" id="{72D0B9C6-7574-AFED-DE8B-48E4964B42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4" y="4701954"/>
            <a:ext cx="2307081" cy="451577"/>
          </a:xfrm>
          <a:prstGeom prst="rect">
            <a:avLst/>
          </a:prstGeom>
        </p:spPr>
      </p:pic>
      <p:pic>
        <p:nvPicPr>
          <p:cNvPr id="4" name="Canada Wordmark" descr="Symbol of the Government of Canada.">
            <a:extLst>
              <a:ext uri="{FF2B5EF4-FFF2-40B4-BE49-F238E27FC236}">
                <a16:creationId xmlns:a16="http://schemas.microsoft.com/office/drawing/2014/main" id="{E0D7B258-009D-43CF-CB9F-83F82AA60C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9196" y="4541927"/>
            <a:ext cx="1435147" cy="6994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527998-4D5E-4BDE-98B7-69883E8BA4FD}"/>
              </a:ext>
            </a:extLst>
          </p:cNvPr>
          <p:cNvSpPr txBox="1"/>
          <p:nvPr/>
        </p:nvSpPr>
        <p:spPr>
          <a:xfrm>
            <a:off x="67586" y="3587820"/>
            <a:ext cx="59276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>
                <a:solidFill>
                  <a:schemeClr val="bg1"/>
                </a:solidFill>
              </a:rPr>
              <a:t>George Leblanc</a:t>
            </a:r>
          </a:p>
          <a:p>
            <a:r>
              <a:rPr lang="en-CA" sz="1400" dirty="0">
                <a:solidFill>
                  <a:schemeClr val="bg1"/>
                </a:solidFill>
              </a:rPr>
              <a:t>Team Lead: Remote Sensing Imagery Group (RSIG) </a:t>
            </a:r>
          </a:p>
          <a:p>
            <a:r>
              <a:rPr lang="en-CA" sz="1400" dirty="0">
                <a:solidFill>
                  <a:schemeClr val="bg1"/>
                </a:solidFill>
              </a:rPr>
              <a:t>Drone Flight and Autonomy Laboratory (DFAL)</a:t>
            </a:r>
            <a:br>
              <a:rPr lang="en-CA" sz="1400" dirty="0">
                <a:solidFill>
                  <a:schemeClr val="bg1"/>
                </a:solidFill>
              </a:rPr>
            </a:br>
            <a:r>
              <a:rPr lang="en-CA" sz="1400" dirty="0">
                <a:solidFill>
                  <a:schemeClr val="bg1"/>
                </a:solidFill>
              </a:rPr>
              <a:t>National Research Council Canada</a:t>
            </a:r>
          </a:p>
        </p:txBody>
      </p:sp>
    </p:spTree>
    <p:extLst>
      <p:ext uri="{BB962C8B-B14F-4D97-AF65-F5344CB8AC3E}">
        <p14:creationId xmlns:p14="http://schemas.microsoft.com/office/powerpoint/2010/main" val="293809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ck Arc 8">
            <a:extLst>
              <a:ext uri="{FF2B5EF4-FFF2-40B4-BE49-F238E27FC236}">
                <a16:creationId xmlns:a16="http://schemas.microsoft.com/office/drawing/2014/main" id="{2DA95223-953D-4380-B960-6B03270D308D}"/>
              </a:ext>
            </a:extLst>
          </p:cNvPr>
          <p:cNvSpPr/>
          <p:nvPr/>
        </p:nvSpPr>
        <p:spPr>
          <a:xfrm>
            <a:off x="-4803193" y="-719233"/>
            <a:ext cx="6535605" cy="6535605"/>
          </a:xfrm>
          <a:prstGeom prst="blockArc">
            <a:avLst>
              <a:gd name="adj1" fmla="val 18900000"/>
              <a:gd name="adj2" fmla="val 2700000"/>
              <a:gd name="adj3" fmla="val 330"/>
            </a:avLst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dk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dk1">
              <a:hueOff val="0"/>
              <a:satOff val="0"/>
              <a:lumOff val="0"/>
              <a:alphaOff val="0"/>
            </a:schemeClr>
          </a:fillRef>
          <a:effectRef idx="0">
            <a:schemeClr val="dk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E905595-7B8C-44DB-BE9B-B57E3851F7F7}"/>
              </a:ext>
            </a:extLst>
          </p:cNvPr>
          <p:cNvSpPr/>
          <p:nvPr/>
        </p:nvSpPr>
        <p:spPr>
          <a:xfrm>
            <a:off x="1233708" y="494420"/>
            <a:ext cx="7156815" cy="746857"/>
          </a:xfrm>
          <a:custGeom>
            <a:avLst/>
            <a:gdLst>
              <a:gd name="connsiteX0" fmla="*/ 0 w 7156815"/>
              <a:gd name="connsiteY0" fmla="*/ 0 h 746857"/>
              <a:gd name="connsiteX1" fmla="*/ 7156815 w 7156815"/>
              <a:gd name="connsiteY1" fmla="*/ 0 h 746857"/>
              <a:gd name="connsiteX2" fmla="*/ 7156815 w 7156815"/>
              <a:gd name="connsiteY2" fmla="*/ 746857 h 746857"/>
              <a:gd name="connsiteX3" fmla="*/ 0 w 7156815"/>
              <a:gd name="connsiteY3" fmla="*/ 746857 h 746857"/>
              <a:gd name="connsiteX4" fmla="*/ 0 w 7156815"/>
              <a:gd name="connsiteY4" fmla="*/ 0 h 7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56815" h="746857">
                <a:moveTo>
                  <a:pt x="0" y="0"/>
                </a:moveTo>
                <a:lnTo>
                  <a:pt x="7156815" y="0"/>
                </a:lnTo>
                <a:lnTo>
                  <a:pt x="7156815" y="746857"/>
                </a:lnTo>
                <a:lnTo>
                  <a:pt x="0" y="746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2818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dirty="0">
                <a:latin typeface="Century Gothic" panose="020B0502020202020204" pitchFamily="34" charset="0"/>
              </a:rPr>
              <a:t>NRC AERO</a:t>
            </a:r>
            <a:endParaRPr lang="en-CA" sz="1800" kern="1200" dirty="0">
              <a:latin typeface="Century Gothic" panose="020B0502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762AE02-18E1-4C3C-8D34-A9D8260F3B50}"/>
              </a:ext>
            </a:extLst>
          </p:cNvPr>
          <p:cNvSpPr/>
          <p:nvPr/>
        </p:nvSpPr>
        <p:spPr>
          <a:xfrm>
            <a:off x="766922" y="401063"/>
            <a:ext cx="933571" cy="93357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AF36A34-A87D-407C-8251-CCFB3B36F0BD}"/>
              </a:ext>
            </a:extLst>
          </p:cNvPr>
          <p:cNvSpPr/>
          <p:nvPr/>
        </p:nvSpPr>
        <p:spPr>
          <a:xfrm>
            <a:off x="1661898" y="1614900"/>
            <a:ext cx="6728625" cy="746857"/>
          </a:xfrm>
          <a:custGeom>
            <a:avLst/>
            <a:gdLst>
              <a:gd name="connsiteX0" fmla="*/ 0 w 6728625"/>
              <a:gd name="connsiteY0" fmla="*/ 0 h 746857"/>
              <a:gd name="connsiteX1" fmla="*/ 6728625 w 6728625"/>
              <a:gd name="connsiteY1" fmla="*/ 0 h 746857"/>
              <a:gd name="connsiteX2" fmla="*/ 6728625 w 6728625"/>
              <a:gd name="connsiteY2" fmla="*/ 746857 h 746857"/>
              <a:gd name="connsiteX3" fmla="*/ 0 w 6728625"/>
              <a:gd name="connsiteY3" fmla="*/ 746857 h 746857"/>
              <a:gd name="connsiteX4" fmla="*/ 0 w 6728625"/>
              <a:gd name="connsiteY4" fmla="*/ 0 h 7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28625" h="746857">
                <a:moveTo>
                  <a:pt x="0" y="0"/>
                </a:moveTo>
                <a:lnTo>
                  <a:pt x="6728625" y="0"/>
                </a:lnTo>
                <a:lnTo>
                  <a:pt x="6728625" y="746857"/>
                </a:lnTo>
                <a:lnTo>
                  <a:pt x="0" y="746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2818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dirty="0">
                <a:latin typeface="Century Gothic" panose="020B0502020202020204" pitchFamily="34" charset="0"/>
              </a:rPr>
              <a:t>Overview of Our Approach to EO </a:t>
            </a:r>
            <a:r>
              <a:rPr lang="en-CA" dirty="0" err="1">
                <a:latin typeface="Century Gothic" panose="020B0502020202020204" pitchFamily="34" charset="0"/>
              </a:rPr>
              <a:t>Validaiton</a:t>
            </a:r>
            <a:endParaRPr lang="en-CA" sz="1800" kern="1200" dirty="0">
              <a:latin typeface="Century Gothic" panose="020B0502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2ACC313-9BFF-4761-B313-692A3B9B96D5}"/>
              </a:ext>
            </a:extLst>
          </p:cNvPr>
          <p:cNvSpPr/>
          <p:nvPr/>
        </p:nvSpPr>
        <p:spPr>
          <a:xfrm>
            <a:off x="1195113" y="1521543"/>
            <a:ext cx="933571" cy="933571"/>
          </a:xfrm>
          <a:prstGeom prst="ellipse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3F02DBB-AC6E-4670-9E59-22BD4B92314F}"/>
              </a:ext>
            </a:extLst>
          </p:cNvPr>
          <p:cNvSpPr/>
          <p:nvPr/>
        </p:nvSpPr>
        <p:spPr>
          <a:xfrm>
            <a:off x="1660727" y="2758800"/>
            <a:ext cx="6728625" cy="746857"/>
          </a:xfrm>
          <a:custGeom>
            <a:avLst/>
            <a:gdLst>
              <a:gd name="connsiteX0" fmla="*/ 0 w 6728625"/>
              <a:gd name="connsiteY0" fmla="*/ 0 h 746857"/>
              <a:gd name="connsiteX1" fmla="*/ 6728625 w 6728625"/>
              <a:gd name="connsiteY1" fmla="*/ 0 h 746857"/>
              <a:gd name="connsiteX2" fmla="*/ 6728625 w 6728625"/>
              <a:gd name="connsiteY2" fmla="*/ 746857 h 746857"/>
              <a:gd name="connsiteX3" fmla="*/ 0 w 6728625"/>
              <a:gd name="connsiteY3" fmla="*/ 746857 h 746857"/>
              <a:gd name="connsiteX4" fmla="*/ 0 w 6728625"/>
              <a:gd name="connsiteY4" fmla="*/ 0 h 7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28625" h="746857">
                <a:moveTo>
                  <a:pt x="0" y="0"/>
                </a:moveTo>
                <a:lnTo>
                  <a:pt x="6728625" y="0"/>
                </a:lnTo>
                <a:lnTo>
                  <a:pt x="6728625" y="746857"/>
                </a:lnTo>
                <a:lnTo>
                  <a:pt x="0" y="746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2818" tIns="45720" rIns="45720" bIns="45720" numCol="1" spcCol="1270" anchor="ctr" anchorCtr="0">
            <a:noAutofit/>
          </a:bodyPr>
          <a:lstStyle/>
          <a:p>
            <a:pPr marL="0" lvl="0" indent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CA" sz="1800" kern="1200" dirty="0">
                <a:latin typeface="Century Gothic" panose="020B0502020202020204" pitchFamily="34" charset="0"/>
              </a:rPr>
              <a:t>Examples of Activities</a:t>
            </a:r>
            <a:endParaRPr lang="en-CA" kern="1200" dirty="0">
              <a:latin typeface="Century Gothic" panose="020B0502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55DFA37-5AAB-4BF9-8945-5B799D5E5E0F}"/>
              </a:ext>
            </a:extLst>
          </p:cNvPr>
          <p:cNvSpPr/>
          <p:nvPr/>
        </p:nvSpPr>
        <p:spPr>
          <a:xfrm>
            <a:off x="1233708" y="3855860"/>
            <a:ext cx="7156815" cy="746857"/>
          </a:xfrm>
          <a:custGeom>
            <a:avLst/>
            <a:gdLst>
              <a:gd name="connsiteX0" fmla="*/ 0 w 7156815"/>
              <a:gd name="connsiteY0" fmla="*/ 0 h 746857"/>
              <a:gd name="connsiteX1" fmla="*/ 7156815 w 7156815"/>
              <a:gd name="connsiteY1" fmla="*/ 0 h 746857"/>
              <a:gd name="connsiteX2" fmla="*/ 7156815 w 7156815"/>
              <a:gd name="connsiteY2" fmla="*/ 746857 h 746857"/>
              <a:gd name="connsiteX3" fmla="*/ 0 w 7156815"/>
              <a:gd name="connsiteY3" fmla="*/ 746857 h 746857"/>
              <a:gd name="connsiteX4" fmla="*/ 0 w 7156815"/>
              <a:gd name="connsiteY4" fmla="*/ 0 h 74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56815" h="746857">
                <a:moveTo>
                  <a:pt x="0" y="0"/>
                </a:moveTo>
                <a:lnTo>
                  <a:pt x="7156815" y="0"/>
                </a:lnTo>
                <a:lnTo>
                  <a:pt x="7156815" y="746857"/>
                </a:lnTo>
                <a:lnTo>
                  <a:pt x="0" y="7468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92818" tIns="45720" rIns="45720" bIns="45720" numCol="1" spcCol="1270" anchor="ctr" anchorCtr="0">
            <a:noAutofit/>
          </a:bodyPr>
          <a:lstStyle/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CA" dirty="0">
                <a:latin typeface="Century Gothic" panose="020B0502020202020204" pitchFamily="34" charset="0"/>
              </a:rPr>
              <a:t>Future</a:t>
            </a:r>
            <a:endParaRPr lang="en-CA" sz="1800" kern="1200" dirty="0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FB7FD4-3A69-43A7-AE90-288AEC0DBAAE}"/>
              </a:ext>
            </a:extLst>
          </p:cNvPr>
          <p:cNvSpPr/>
          <p:nvPr/>
        </p:nvSpPr>
        <p:spPr>
          <a:xfrm>
            <a:off x="766922" y="3762503"/>
            <a:ext cx="933571" cy="933571"/>
          </a:xfrm>
          <a:prstGeom prst="ellipse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FF4FFF-D469-4AD7-87D1-706BC996C3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113" y="2619161"/>
            <a:ext cx="932400" cy="932400"/>
          </a:xfrm>
          <a:prstGeom prst="ellipse">
            <a:avLst/>
          </a:prstGeom>
          <a:ln w="127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571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>
            <a:extLst>
              <a:ext uri="{FF2B5EF4-FFF2-40B4-BE49-F238E27FC236}">
                <a16:creationId xmlns:a16="http://schemas.microsoft.com/office/drawing/2014/main" id="{55600BE1-73B8-479D-B0AC-725747EED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/>
          <a:p>
            <a:r>
              <a:rPr lang="en-CA" sz="2400" dirty="0">
                <a:latin typeface="Arial"/>
                <a:cs typeface="Arial"/>
              </a:rPr>
              <a:t>NRC Aerospace | </a:t>
            </a:r>
            <a:r>
              <a:rPr lang="en-CA" sz="2400" b="1" dirty="0">
                <a:latin typeface="Arial"/>
                <a:cs typeface="Arial"/>
              </a:rPr>
              <a:t>Laboratories</a:t>
            </a:r>
            <a:endParaRPr lang="en-US" sz="2400" b="1" dirty="0">
              <a:latin typeface="Arial"/>
              <a:cs typeface="Arial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2ACFC10-32EB-4705-B9BD-99FCC90A2F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059" y="1388471"/>
            <a:ext cx="1296000" cy="1296000"/>
          </a:xfrm>
          <a:prstGeom prst="ellipse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A191DB8-BDA8-4048-A7FD-E99436EAA5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11455" y="1393085"/>
            <a:ext cx="1296000" cy="1296000"/>
          </a:xfrm>
          <a:prstGeom prst="ellipse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D6B60B6-700E-4FD5-AEA4-2F1B87689A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1310" y="1430616"/>
            <a:ext cx="1296000" cy="1296000"/>
          </a:xfrm>
          <a:prstGeom prst="ellipse">
            <a:avLst/>
          </a:prstGeom>
        </p:spPr>
      </p:pic>
      <p:pic>
        <p:nvPicPr>
          <p:cNvPr id="41" name="Picture 3" descr="\\imsbm60san1.imsb.nrc.ca\ibp\EO\ccr\Operations\BUSINESS COMMUNICATIONS\Engineering Division\Aerospace\PHOTOS\Photos\Photos 2014\July 2014\CR2_0242_A11N-0949.jpg">
            <a:extLst>
              <a:ext uri="{FF2B5EF4-FFF2-40B4-BE49-F238E27FC236}">
                <a16:creationId xmlns:a16="http://schemas.microsoft.com/office/drawing/2014/main" id="{8222BA47-8A44-40DB-B6D1-5783D31F0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2944" y="1447116"/>
            <a:ext cx="1296000" cy="1296000"/>
          </a:xfrm>
          <a:prstGeom prst="ellipse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733B303-6595-42C1-BFD5-7F74D906BF9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49355" y="1430616"/>
            <a:ext cx="1296000" cy="1296000"/>
          </a:xfrm>
          <a:prstGeom prst="ellipse">
            <a:avLst/>
          </a:prstGeom>
        </p:spPr>
      </p:pic>
      <p:sp>
        <p:nvSpPr>
          <p:cNvPr id="43" name="Text Box 27">
            <a:extLst>
              <a:ext uri="{FF2B5EF4-FFF2-40B4-BE49-F238E27FC236}">
                <a16:creationId xmlns:a16="http://schemas.microsoft.com/office/drawing/2014/main" id="{B128AF2B-4CB7-48B9-8279-A6BE7F1B0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000" y="2759317"/>
            <a:ext cx="1057693" cy="35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rIns="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Aerodynamics Laboratory</a:t>
            </a:r>
          </a:p>
        </p:txBody>
      </p:sp>
      <p:sp>
        <p:nvSpPr>
          <p:cNvPr id="44" name="Text Box 18">
            <a:extLst>
              <a:ext uri="{FF2B5EF4-FFF2-40B4-BE49-F238E27FC236}">
                <a16:creationId xmlns:a16="http://schemas.microsoft.com/office/drawing/2014/main" id="{01A6593E-AEE3-4A06-B874-7F7035E72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1859" y="2755941"/>
            <a:ext cx="1521068" cy="5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rIns="0" bIns="0" anchor="t" anchorCtr="0">
            <a:spAutoFit/>
          </a:bodyPr>
          <a:lstStyle>
            <a:defPPr>
              <a:defRPr lang="en-US"/>
            </a:defPPr>
            <a:lvl1pPr algn="ctr" eaLnBrk="0" hangingPunct="0">
              <a:defRPr sz="16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Aerospace Manufacturing Technology Centre </a:t>
            </a:r>
          </a:p>
        </p:txBody>
      </p:sp>
      <p:sp>
        <p:nvSpPr>
          <p:cNvPr id="45" name="Text Box 27">
            <a:extLst>
              <a:ext uri="{FF2B5EF4-FFF2-40B4-BE49-F238E27FC236}">
                <a16:creationId xmlns:a16="http://schemas.microsoft.com/office/drawing/2014/main" id="{B3545A18-5BC1-4093-9E18-BFCBEA2CB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2814" y="2801748"/>
            <a:ext cx="992534" cy="5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rIns="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Flight Research Laboratory</a:t>
            </a:r>
          </a:p>
        </p:txBody>
      </p:sp>
      <p:sp>
        <p:nvSpPr>
          <p:cNvPr id="46" name="Text Box 9">
            <a:extLst>
              <a:ext uri="{FF2B5EF4-FFF2-40B4-BE49-F238E27FC236}">
                <a16:creationId xmlns:a16="http://schemas.microsoft.com/office/drawing/2014/main" id="{A4E2F224-BDBB-43DC-A041-F35D8F908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6390" y="2808929"/>
            <a:ext cx="1248408" cy="682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rIns="0" bIns="0" anchor="t" anchorCtr="0">
            <a:spAutoFit/>
          </a:bodyPr>
          <a:lstStyle>
            <a:defPPr>
              <a:defRPr lang="en-US"/>
            </a:defPPr>
            <a:lvl1pPr algn="ctr" eaLnBrk="0" hangingPunct="0">
              <a:defRPr sz="16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Structures and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Materials Performance Laboratory</a:t>
            </a:r>
          </a:p>
        </p:txBody>
      </p:sp>
      <p:sp>
        <p:nvSpPr>
          <p:cNvPr id="47" name="Text Box 12">
            <a:extLst>
              <a:ext uri="{FF2B5EF4-FFF2-40B4-BE49-F238E27FC236}">
                <a16:creationId xmlns:a16="http://schemas.microsoft.com/office/drawing/2014/main" id="{F692D17F-1DC9-450B-8113-A4D55AFA3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7663" y="2791593"/>
            <a:ext cx="1057692" cy="5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rIns="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Propulsion and Power Laboratory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EEA9DFF-EC3C-4859-9E7A-A6543FC44762}"/>
              </a:ext>
            </a:extLst>
          </p:cNvPr>
          <p:cNvSpPr txBox="1"/>
          <p:nvPr/>
        </p:nvSpPr>
        <p:spPr>
          <a:xfrm>
            <a:off x="291135" y="3549143"/>
            <a:ext cx="133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>
                <a:solidFill>
                  <a:schemeClr val="bg1"/>
                </a:solidFill>
              </a:rPr>
              <a:t>Subsonic to supersonic wind tunnel testing and aerodynamic evaluation of vehicles and propulsion systems across multiple scales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953C097-1C66-4029-8F0D-027BBB328C68}"/>
              </a:ext>
            </a:extLst>
          </p:cNvPr>
          <p:cNvSpPr txBox="1"/>
          <p:nvPr/>
        </p:nvSpPr>
        <p:spPr>
          <a:xfrm>
            <a:off x="1676541" y="3548363"/>
            <a:ext cx="14240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>
                <a:solidFill>
                  <a:schemeClr val="bg1"/>
                </a:solidFill>
              </a:rPr>
              <a:t>Additive manufacturing for repairing and sustaining CAF, and durable coatings for defence and dual‑use applications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8762047-B10C-4F85-B11D-B143B173B16D}"/>
              </a:ext>
            </a:extLst>
          </p:cNvPr>
          <p:cNvSpPr txBox="1"/>
          <p:nvPr/>
        </p:nvSpPr>
        <p:spPr>
          <a:xfrm>
            <a:off x="5940561" y="3590508"/>
            <a:ext cx="14763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>
                <a:solidFill>
                  <a:schemeClr val="bg1"/>
                </a:solidFill>
              </a:rPr>
              <a:t>Flight testing, Intelligence, surveillance &amp; reconnaissance, Simulation and Training, Human Health and Performance, and Environmental Assessments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DD806A3-744F-4E1E-86FD-A474BD31448B}"/>
              </a:ext>
            </a:extLst>
          </p:cNvPr>
          <p:cNvSpPr txBox="1"/>
          <p:nvPr/>
        </p:nvSpPr>
        <p:spPr>
          <a:xfrm>
            <a:off x="3096097" y="3585611"/>
            <a:ext cx="14938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>
                <a:solidFill>
                  <a:schemeClr val="bg1"/>
                </a:solidFill>
              </a:rPr>
              <a:t>Propulsion systems and engine testing</a:t>
            </a:r>
            <a:endParaRPr lang="en-US" sz="900">
              <a:solidFill>
                <a:schemeClr val="bg1"/>
              </a:solidFill>
            </a:endParaRPr>
          </a:p>
        </p:txBody>
      </p:sp>
      <p:sp>
        <p:nvSpPr>
          <p:cNvPr id="52" name="Text Box 27">
            <a:extLst>
              <a:ext uri="{FF2B5EF4-FFF2-40B4-BE49-F238E27FC236}">
                <a16:creationId xmlns:a16="http://schemas.microsoft.com/office/drawing/2014/main" id="{E92CFCB6-282C-4451-9F83-40B326E14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3568" y="2758948"/>
            <a:ext cx="992534" cy="5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36000" rIns="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5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Drone &amp; Flight Autonomy Laboratory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EC3FEE5-2BE6-432D-8359-14C704A221B5}"/>
              </a:ext>
            </a:extLst>
          </p:cNvPr>
          <p:cNvSpPr txBox="1"/>
          <p:nvPr/>
        </p:nvSpPr>
        <p:spPr>
          <a:xfrm>
            <a:off x="7452420" y="3546176"/>
            <a:ext cx="1558359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CA" sz="900">
                <a:solidFill>
                  <a:schemeClr val="bg1"/>
                </a:solidFill>
              </a:rPr>
              <a:t>Drone &amp; counter-drone technology development, flight experiments, and flight autonomy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3E29C57-33D7-4407-941F-26A2B8DDE1E7}"/>
              </a:ext>
            </a:extLst>
          </p:cNvPr>
          <p:cNvSpPr txBox="1"/>
          <p:nvPr/>
        </p:nvSpPr>
        <p:spPr>
          <a:xfrm>
            <a:off x="4654944" y="3796411"/>
            <a:ext cx="133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900" dirty="0">
                <a:solidFill>
                  <a:schemeClr val="bg1"/>
                </a:solidFill>
              </a:rPr>
              <a:t>Structural health monitoring, fleet sustainment, and life extension</a:t>
            </a:r>
            <a:endParaRPr lang="en-US" sz="900" dirty="0">
              <a:solidFill>
                <a:schemeClr val="bg1"/>
              </a:solidFill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EBA0B6A-6BD1-4501-A374-2A02DEFDAB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6858" y="1430616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63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4">
            <a:extLst>
              <a:ext uri="{FF2B5EF4-FFF2-40B4-BE49-F238E27FC236}">
                <a16:creationId xmlns:a16="http://schemas.microsoft.com/office/drawing/2014/main" id="{AA8BA38C-E394-4492-B195-E8FB743BFE15}"/>
              </a:ext>
            </a:extLst>
          </p:cNvPr>
          <p:cNvSpPr txBox="1">
            <a:spLocks/>
          </p:cNvSpPr>
          <p:nvPr/>
        </p:nvSpPr>
        <p:spPr>
          <a:xfrm>
            <a:off x="93103" y="58264"/>
            <a:ext cx="5939305" cy="43088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CA" altLang="en-US" b="0" dirty="0">
                <a:solidFill>
                  <a:schemeClr val="bg1"/>
                </a:solidFill>
                <a:latin typeface="+mj-lt"/>
              </a:rPr>
              <a:t>The Flight Research Laboratory</a:t>
            </a:r>
            <a:endParaRPr lang="en-US" altLang="en-US" b="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:a16="http://schemas.microsoft.com/office/drawing/2014/main" id="{8C850171-D383-42F8-B42D-6BDF2E20B437}"/>
              </a:ext>
            </a:extLst>
          </p:cNvPr>
          <p:cNvGrpSpPr>
            <a:grpSpLocks/>
          </p:cNvGrpSpPr>
          <p:nvPr/>
        </p:nvGrpSpPr>
        <p:grpSpPr bwMode="auto">
          <a:xfrm>
            <a:off x="37998" y="3589195"/>
            <a:ext cx="2504134" cy="1342236"/>
            <a:chOff x="95260" y="7464838"/>
            <a:chExt cx="5497027" cy="2626444"/>
          </a:xfrm>
        </p:grpSpPr>
        <p:pic>
          <p:nvPicPr>
            <p:cNvPr id="4" name="Picture 6" descr="ASRA">
              <a:extLst>
                <a:ext uri="{FF2B5EF4-FFF2-40B4-BE49-F238E27FC236}">
                  <a16:creationId xmlns:a16="http://schemas.microsoft.com/office/drawing/2014/main" id="{1AECBD72-1EA6-49D2-A481-CE2B8D92D6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227" y="7464838"/>
              <a:ext cx="5300272" cy="2149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2BE072-2081-4F75-8F72-CF88CB4A068B}"/>
                </a:ext>
              </a:extLst>
            </p:cNvPr>
            <p:cNvSpPr txBox="1"/>
            <p:nvPr/>
          </p:nvSpPr>
          <p:spPr>
            <a:xfrm>
              <a:off x="95260" y="9614744"/>
              <a:ext cx="5497027" cy="4765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Bell 412: Flight Control Testbed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Group 18">
            <a:extLst>
              <a:ext uri="{FF2B5EF4-FFF2-40B4-BE49-F238E27FC236}">
                <a16:creationId xmlns:a16="http://schemas.microsoft.com/office/drawing/2014/main" id="{08FE344F-D1A7-4DE2-952A-6D0E815AEAB9}"/>
              </a:ext>
            </a:extLst>
          </p:cNvPr>
          <p:cNvGrpSpPr>
            <a:grpSpLocks/>
          </p:cNvGrpSpPr>
          <p:nvPr/>
        </p:nvGrpSpPr>
        <p:grpSpPr bwMode="auto">
          <a:xfrm>
            <a:off x="86776" y="620279"/>
            <a:ext cx="2473325" cy="1302395"/>
            <a:chOff x="319279" y="4721847"/>
            <a:chExt cx="5405228" cy="2692178"/>
          </a:xfrm>
        </p:grpSpPr>
        <p:pic>
          <p:nvPicPr>
            <p:cNvPr id="7" name="Picture 9" descr="DCP_0086">
              <a:extLst>
                <a:ext uri="{FF2B5EF4-FFF2-40B4-BE49-F238E27FC236}">
                  <a16:creationId xmlns:a16="http://schemas.microsoft.com/office/drawing/2014/main" id="{D8C08A5D-45CD-4BA4-9F84-0FC1BDC087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147"/>
            <a:stretch>
              <a:fillRect/>
            </a:stretch>
          </p:blipFill>
          <p:spPr bwMode="auto">
            <a:xfrm>
              <a:off x="424235" y="4721847"/>
              <a:ext cx="5300272" cy="213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4C884FD-A293-4489-A227-CB3F20495944}"/>
                </a:ext>
              </a:extLst>
            </p:cNvPr>
            <p:cNvSpPr txBox="1"/>
            <p:nvPr/>
          </p:nvSpPr>
          <p:spPr>
            <a:xfrm>
              <a:off x="319279" y="6936873"/>
              <a:ext cx="5141558" cy="47715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Bell 205: Airborne Simulator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21">
            <a:extLst>
              <a:ext uri="{FF2B5EF4-FFF2-40B4-BE49-F238E27FC236}">
                <a16:creationId xmlns:a16="http://schemas.microsoft.com/office/drawing/2014/main" id="{EC57A7C6-EFF6-4395-A4BA-22B1A6968148}"/>
              </a:ext>
            </a:extLst>
          </p:cNvPr>
          <p:cNvGrpSpPr>
            <a:grpSpLocks/>
          </p:cNvGrpSpPr>
          <p:nvPr/>
        </p:nvGrpSpPr>
        <p:grpSpPr bwMode="auto">
          <a:xfrm>
            <a:off x="37998" y="2100416"/>
            <a:ext cx="2505694" cy="1237307"/>
            <a:chOff x="457627" y="7416574"/>
            <a:chExt cx="5271389" cy="2553713"/>
          </a:xfrm>
        </p:grpSpPr>
        <p:pic>
          <p:nvPicPr>
            <p:cNvPr id="10" name="Picture 12" descr="ZUQ">
              <a:extLst>
                <a:ext uri="{FF2B5EF4-FFF2-40B4-BE49-F238E27FC236}">
                  <a16:creationId xmlns:a16="http://schemas.microsoft.com/office/drawing/2014/main" id="{50F2C98D-9137-4ACF-9701-E201951F40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97" b="8727"/>
            <a:stretch>
              <a:fillRect/>
            </a:stretch>
          </p:blipFill>
          <p:spPr bwMode="auto">
            <a:xfrm>
              <a:off x="474592" y="7416574"/>
              <a:ext cx="5254424" cy="1984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525449-1692-409E-B187-E60575B4B8C2}"/>
                </a:ext>
              </a:extLst>
            </p:cNvPr>
            <p:cNvSpPr txBox="1"/>
            <p:nvPr/>
          </p:nvSpPr>
          <p:spPr>
            <a:xfrm>
              <a:off x="457627" y="9493866"/>
              <a:ext cx="5268107" cy="47642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Bell 206: Remote Sensing &amp; Training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Group 24">
            <a:extLst>
              <a:ext uri="{FF2B5EF4-FFF2-40B4-BE49-F238E27FC236}">
                <a16:creationId xmlns:a16="http://schemas.microsoft.com/office/drawing/2014/main" id="{793F8017-D6C0-4F8F-9C18-21EC02A1A2DE}"/>
              </a:ext>
            </a:extLst>
          </p:cNvPr>
          <p:cNvGrpSpPr>
            <a:grpSpLocks/>
          </p:cNvGrpSpPr>
          <p:nvPr/>
        </p:nvGrpSpPr>
        <p:grpSpPr bwMode="auto">
          <a:xfrm>
            <a:off x="5142127" y="618928"/>
            <a:ext cx="2955925" cy="1420257"/>
            <a:chOff x="11890699" y="4581179"/>
            <a:chExt cx="6107346" cy="2934698"/>
          </a:xfrm>
        </p:grpSpPr>
        <p:pic>
          <p:nvPicPr>
            <p:cNvPr id="13" name="Picture 10">
              <a:extLst>
                <a:ext uri="{FF2B5EF4-FFF2-40B4-BE49-F238E27FC236}">
                  <a16:creationId xmlns:a16="http://schemas.microsoft.com/office/drawing/2014/main" id="{B0752595-F91A-4093-8DA6-F333E1118E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77"/>
            <a:stretch>
              <a:fillRect/>
            </a:stretch>
          </p:blipFill>
          <p:spPr bwMode="auto">
            <a:xfrm>
              <a:off x="12039955" y="4581179"/>
              <a:ext cx="4113283" cy="2191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2FAECB-00F3-4147-99CE-09A464DA1A54}"/>
                </a:ext>
              </a:extLst>
            </p:cNvPr>
            <p:cNvSpPr txBox="1"/>
            <p:nvPr/>
          </p:nvSpPr>
          <p:spPr>
            <a:xfrm>
              <a:off x="11890699" y="6752721"/>
              <a:ext cx="6107346" cy="7631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Harvard: Training/Aerobatics and </a:t>
              </a:r>
            </a:p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Alternative Fuels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" name="Group 27">
            <a:extLst>
              <a:ext uri="{FF2B5EF4-FFF2-40B4-BE49-F238E27FC236}">
                <a16:creationId xmlns:a16="http://schemas.microsoft.com/office/drawing/2014/main" id="{BE3A11CB-D354-4097-87AF-30EC9C42E58C}"/>
              </a:ext>
            </a:extLst>
          </p:cNvPr>
          <p:cNvGrpSpPr>
            <a:grpSpLocks/>
          </p:cNvGrpSpPr>
          <p:nvPr/>
        </p:nvGrpSpPr>
        <p:grpSpPr bwMode="auto">
          <a:xfrm>
            <a:off x="2542132" y="3127179"/>
            <a:ext cx="5930307" cy="1804252"/>
            <a:chOff x="5777219" y="3671053"/>
            <a:chExt cx="11936163" cy="3727125"/>
          </a:xfrm>
        </p:grpSpPr>
        <p:pic>
          <p:nvPicPr>
            <p:cNvPr id="16" name="Picture 5" descr="POK in flight">
              <a:extLst>
                <a:ext uri="{FF2B5EF4-FFF2-40B4-BE49-F238E27FC236}">
                  <a16:creationId xmlns:a16="http://schemas.microsoft.com/office/drawing/2014/main" id="{9E4CAAEA-A39C-4992-9352-2FBE043B3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81" b="13446"/>
            <a:stretch>
              <a:fillRect/>
            </a:stretch>
          </p:blipFill>
          <p:spPr bwMode="auto">
            <a:xfrm>
              <a:off x="5890144" y="4648733"/>
              <a:ext cx="4976126" cy="220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6BD97BD-E8E0-4A59-A109-FD66ABA9FF3E}"/>
                </a:ext>
              </a:extLst>
            </p:cNvPr>
            <p:cNvSpPr txBox="1"/>
            <p:nvPr/>
          </p:nvSpPr>
          <p:spPr>
            <a:xfrm>
              <a:off x="5777219" y="6921338"/>
              <a:ext cx="6205125" cy="4768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Twin-Otter: Biospheric &amp; Remote Sensing 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C4C7B83-D849-4723-ABDE-28D22C43EA70}"/>
                </a:ext>
              </a:extLst>
            </p:cNvPr>
            <p:cNvSpPr txBox="1"/>
            <p:nvPr/>
          </p:nvSpPr>
          <p:spPr>
            <a:xfrm>
              <a:off x="11508257" y="3671053"/>
              <a:ext cx="6205125" cy="47684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C337: Hybrid Electric propulsion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Group 30">
            <a:extLst>
              <a:ext uri="{FF2B5EF4-FFF2-40B4-BE49-F238E27FC236}">
                <a16:creationId xmlns:a16="http://schemas.microsoft.com/office/drawing/2014/main" id="{AEF9379E-458D-4C08-977A-3FA74C2347A5}"/>
              </a:ext>
            </a:extLst>
          </p:cNvPr>
          <p:cNvGrpSpPr>
            <a:grpSpLocks/>
          </p:cNvGrpSpPr>
          <p:nvPr/>
        </p:nvGrpSpPr>
        <p:grpSpPr bwMode="auto">
          <a:xfrm>
            <a:off x="2562714" y="2100416"/>
            <a:ext cx="2806218" cy="1230957"/>
            <a:chOff x="5855238" y="7417536"/>
            <a:chExt cx="5510717" cy="2540696"/>
          </a:xfrm>
        </p:grpSpPr>
        <p:pic>
          <p:nvPicPr>
            <p:cNvPr id="20" name="Picture 7" descr="FALCON">
              <a:extLst>
                <a:ext uri="{FF2B5EF4-FFF2-40B4-BE49-F238E27FC236}">
                  <a16:creationId xmlns:a16="http://schemas.microsoft.com/office/drawing/2014/main" id="{31E321F9-C392-4B20-B79B-EBB0AA9E24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1" t="7240" r="6953" b="9428"/>
            <a:stretch>
              <a:fillRect/>
            </a:stretch>
          </p:blipFill>
          <p:spPr bwMode="auto">
            <a:xfrm>
              <a:off x="5881710" y="7417536"/>
              <a:ext cx="4951379" cy="1984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33A2B1F-6E8B-4116-9563-2448C1ECE680}"/>
                </a:ext>
              </a:extLst>
            </p:cNvPr>
            <p:cNvSpPr txBox="1"/>
            <p:nvPr/>
          </p:nvSpPr>
          <p:spPr>
            <a:xfrm>
              <a:off x="5855238" y="9481795"/>
              <a:ext cx="5510717" cy="47643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Falcon 20: Microgravity &amp; Biofuels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2" name="Group 36">
            <a:extLst>
              <a:ext uri="{FF2B5EF4-FFF2-40B4-BE49-F238E27FC236}">
                <a16:creationId xmlns:a16="http://schemas.microsoft.com/office/drawing/2014/main" id="{BD5FF5BE-9EA2-4C69-AA5B-3257456C4D1F}"/>
              </a:ext>
            </a:extLst>
          </p:cNvPr>
          <p:cNvGrpSpPr>
            <a:grpSpLocks/>
          </p:cNvGrpSpPr>
          <p:nvPr/>
        </p:nvGrpSpPr>
        <p:grpSpPr bwMode="auto">
          <a:xfrm>
            <a:off x="2590980" y="620279"/>
            <a:ext cx="2668587" cy="1261120"/>
            <a:chOff x="5818027" y="2117900"/>
            <a:chExt cx="5510717" cy="2607511"/>
          </a:xfrm>
        </p:grpSpPr>
        <p:pic>
          <p:nvPicPr>
            <p:cNvPr id="23" name="Picture 11" descr="CONVAIR_hi_res_new">
              <a:extLst>
                <a:ext uri="{FF2B5EF4-FFF2-40B4-BE49-F238E27FC236}">
                  <a16:creationId xmlns:a16="http://schemas.microsoft.com/office/drawing/2014/main" id="{6F0612E5-2FCC-431F-8B72-CF21A093C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00" b="22025"/>
            <a:stretch>
              <a:fillRect/>
            </a:stretch>
          </p:blipFill>
          <p:spPr bwMode="auto">
            <a:xfrm>
              <a:off x="5890143" y="2117900"/>
              <a:ext cx="5119005" cy="2102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96587C-559C-4E9B-811E-599CFFF41F18}"/>
                </a:ext>
              </a:extLst>
            </p:cNvPr>
            <p:cNvSpPr txBox="1"/>
            <p:nvPr/>
          </p:nvSpPr>
          <p:spPr>
            <a:xfrm>
              <a:off x="5818027" y="4248139"/>
              <a:ext cx="5510717" cy="47727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900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Convair</a:t>
              </a:r>
              <a:r>
                <a:rPr lang="en-US" sz="9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580: Airborne Research</a:t>
              </a:r>
              <a:endParaRPr lang="en-CA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pic>
        <p:nvPicPr>
          <p:cNvPr id="28" name="Picture 3">
            <a:extLst>
              <a:ext uri="{FF2B5EF4-FFF2-40B4-BE49-F238E27FC236}">
                <a16:creationId xmlns:a16="http://schemas.microsoft.com/office/drawing/2014/main" id="{200D8F12-23E5-483F-81CF-EC979F8521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831" y="2100417"/>
            <a:ext cx="1989138" cy="99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">
            <a:extLst>
              <a:ext uri="{FF2B5EF4-FFF2-40B4-BE49-F238E27FC236}">
                <a16:creationId xmlns:a16="http://schemas.microsoft.com/office/drawing/2014/main" id="{1A66B9B9-62E4-4A83-ADA4-69489C1C5B8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5293" y="1453397"/>
            <a:ext cx="1589698" cy="247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D73AA8CF-91CE-4678-85ED-95BF82A7B7A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8272" y="3584290"/>
            <a:ext cx="1382995" cy="1085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666FFC4-EBEA-4049-9FC8-47A69B2F789A}"/>
              </a:ext>
            </a:extLst>
          </p:cNvPr>
          <p:cNvSpPr txBox="1"/>
          <p:nvPr/>
        </p:nvSpPr>
        <p:spPr>
          <a:xfrm>
            <a:off x="7801876" y="3903230"/>
            <a:ext cx="9095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alt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acoustic </a:t>
            </a:r>
            <a:endParaRPr lang="en-CA" sz="12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D88BAA1-C7E5-42A6-8B2C-B8696814FB1C}"/>
              </a:ext>
            </a:extLst>
          </p:cNvPr>
          <p:cNvSpPr txBox="1"/>
          <p:nvPr/>
        </p:nvSpPr>
        <p:spPr>
          <a:xfrm>
            <a:off x="5832904" y="4687753"/>
            <a:ext cx="9095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alt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vibration </a:t>
            </a:r>
            <a:endParaRPr lang="en-CA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6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D815676-F60B-4C2B-A67B-9E70AECFB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16000"/>
            <a:ext cx="8280000" cy="720000"/>
          </a:xfrm>
        </p:spPr>
        <p:txBody>
          <a:bodyPr/>
          <a:lstStyle/>
          <a:p>
            <a:r>
              <a:rPr lang="en-CA" sz="3000" dirty="0">
                <a:latin typeface="+mj-lt"/>
              </a:rPr>
              <a:t>Drone and Flight Autonomy Lab (DFAL)</a:t>
            </a:r>
            <a:endParaRPr lang="en-CA" noProof="0" dirty="0">
              <a:latin typeface="+mj-lt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9EAE86D-A877-4B49-9593-8E064CE364F2}"/>
              </a:ext>
            </a:extLst>
          </p:cNvPr>
          <p:cNvSpPr txBox="1">
            <a:spLocks/>
          </p:cNvSpPr>
          <p:nvPr/>
        </p:nvSpPr>
        <p:spPr>
          <a:xfrm>
            <a:off x="431999" y="1097639"/>
            <a:ext cx="3586545" cy="16207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kern="1200">
                <a:solidFill>
                  <a:srgbClr val="1122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80975" marR="0" indent="-1809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AABB"/>
              </a:buClr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rgbClr val="1122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5600" marR="0" indent="-1666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466"/>
              </a:buClr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rgbClr val="1122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80000"/>
              <a:buFont typeface="Arial" panose="020B0604020202020204" pitchFamily="34" charset="0"/>
              <a:buNone/>
              <a:tabLst/>
              <a:defRPr sz="1800" kern="1200">
                <a:solidFill>
                  <a:srgbClr val="11223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 indent="0" algn="l" defTabSz="914400" rtl="0" eaLnBrk="1" latinLnBrk="0" hangingPunct="1">
              <a:spcBef>
                <a:spcPts val="12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CA" sz="1400" dirty="0">
                <a:solidFill>
                  <a:schemeClr val="bg1"/>
                </a:solidFill>
              </a:rPr>
              <a:t>Centre for Drone Innovation (CDI)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CA" sz="900" dirty="0">
                <a:solidFill>
                  <a:schemeClr val="bg1"/>
                </a:solidFill>
              </a:rPr>
              <a:t>Drone and counter drone R&amp;D capability (0-25kg)</a:t>
            </a:r>
          </a:p>
          <a:p>
            <a:pPr marL="357182" lvl="2" indent="-128588">
              <a:lnSpc>
                <a:spcPct val="90000"/>
              </a:lnSpc>
              <a:spcBef>
                <a:spcPts val="0"/>
              </a:spcBef>
            </a:pPr>
            <a:r>
              <a:rPr lang="en-CA" sz="900" dirty="0">
                <a:solidFill>
                  <a:schemeClr val="bg1"/>
                </a:solidFill>
              </a:rPr>
              <a:t>Focusing on small drones / countering.</a:t>
            </a:r>
          </a:p>
          <a:p>
            <a:pPr marL="357182" lvl="2" indent="-128588">
              <a:lnSpc>
                <a:spcPct val="90000"/>
              </a:lnSpc>
              <a:spcBef>
                <a:spcPts val="0"/>
              </a:spcBef>
            </a:pPr>
            <a:r>
              <a:rPr lang="en-CA" sz="900" dirty="0">
                <a:solidFill>
                  <a:schemeClr val="bg1"/>
                </a:solidFill>
              </a:rPr>
              <a:t>Swarming, drone interception, flight arenas, drone prototyping &amp; controlled environments.</a:t>
            </a:r>
            <a:br>
              <a:rPr lang="en-CA" sz="900" dirty="0">
                <a:solidFill>
                  <a:schemeClr val="bg1"/>
                </a:solidFill>
              </a:rPr>
            </a:br>
            <a:endParaRPr lang="en-CA" sz="9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CA" sz="900" dirty="0">
                <a:solidFill>
                  <a:schemeClr val="bg1"/>
                </a:solidFill>
              </a:rPr>
              <a:t>RPAS and RPAS traffic Management R&amp;D capability (~25-600kg) </a:t>
            </a:r>
          </a:p>
          <a:p>
            <a:pPr marL="357182" lvl="2" indent="-128588">
              <a:lnSpc>
                <a:spcPct val="90000"/>
              </a:lnSpc>
              <a:spcBef>
                <a:spcPts val="0"/>
              </a:spcBef>
            </a:pPr>
            <a:r>
              <a:rPr lang="en-CA" sz="900" dirty="0">
                <a:solidFill>
                  <a:schemeClr val="bg1"/>
                </a:solidFill>
              </a:rPr>
              <a:t>Focusing on medium RPAS R&amp;D, BVLOS capabilities, UTM.</a:t>
            </a:r>
          </a:p>
          <a:p>
            <a:pPr marL="357182" lvl="2" indent="-128588">
              <a:lnSpc>
                <a:spcPct val="90000"/>
              </a:lnSpc>
              <a:spcBef>
                <a:spcPts val="0"/>
              </a:spcBef>
            </a:pPr>
            <a:r>
              <a:rPr lang="en-CA" sz="900" dirty="0">
                <a:solidFill>
                  <a:schemeClr val="bg1"/>
                </a:solidFill>
              </a:rPr>
              <a:t>Sandbox and flight experiments capabilities, fleet of RPAS, Ground Control stations.</a:t>
            </a:r>
            <a:br>
              <a:rPr lang="en-CA" sz="900" dirty="0">
                <a:solidFill>
                  <a:schemeClr val="bg1"/>
                </a:solidFill>
              </a:rPr>
            </a:br>
            <a:endParaRPr lang="en-CA" sz="9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CA" sz="9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CA" sz="900" dirty="0"/>
          </a:p>
        </p:txBody>
      </p:sp>
      <p:pic>
        <p:nvPicPr>
          <p:cNvPr id="14" name="Picture 2" descr="Generated image">
            <a:extLst>
              <a:ext uri="{FF2B5EF4-FFF2-40B4-BE49-F238E27FC236}">
                <a16:creationId xmlns:a16="http://schemas.microsoft.com/office/drawing/2014/main" id="{14270C53-CD3E-41DE-B81C-4837BEE4F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999" y="2740935"/>
            <a:ext cx="2321125" cy="1546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01394ED-ADA9-4DBB-B5A8-2820727040CB}"/>
              </a:ext>
            </a:extLst>
          </p:cNvPr>
          <p:cNvSpPr txBox="1">
            <a:spLocks/>
          </p:cNvSpPr>
          <p:nvPr/>
        </p:nvSpPr>
        <p:spPr>
          <a:xfrm>
            <a:off x="4018545" y="1097639"/>
            <a:ext cx="4255706" cy="241426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1600"/>
              </a:spcBef>
              <a:spcAft>
                <a:spcPts val="800"/>
              </a:spcAft>
              <a:buFont typeface="Arial" panose="020B0604020202020204" pitchFamily="34" charset="0"/>
              <a:buNone/>
              <a:defRPr sz="2267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121917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  <a:defRPr sz="2267" kern="1200">
                <a:solidFill>
                  <a:srgbClr val="3B49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04792" indent="-304792" algn="l" defTabSz="121917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267" kern="1200">
                <a:solidFill>
                  <a:srgbClr val="3B49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61981" indent="-304792" algn="l" defTabSz="121917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67" kern="1200">
                <a:solidFill>
                  <a:srgbClr val="3B49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69450" indent="-304792" algn="l" defTabSz="121917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67" kern="1200">
                <a:solidFill>
                  <a:srgbClr val="3B49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1400" b="0" dirty="0">
                <a:solidFill>
                  <a:schemeClr val="bg1"/>
                </a:solidFill>
              </a:rPr>
              <a:t>Centre for Autonomous Flight Systems (CAFS) </a:t>
            </a:r>
          </a:p>
          <a:p>
            <a:pPr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b="0" dirty="0">
                <a:solidFill>
                  <a:schemeClr val="bg1"/>
                </a:solidFill>
              </a:rPr>
              <a:t>Rotary and Fixed Wing autonomy / teaming R&amp;D</a:t>
            </a:r>
            <a:br>
              <a:rPr lang="en-CA" sz="900" b="0" dirty="0">
                <a:solidFill>
                  <a:schemeClr val="bg1"/>
                </a:solidFill>
              </a:rPr>
            </a:br>
            <a:r>
              <a:rPr lang="en-CA" sz="900" b="0" dirty="0">
                <a:solidFill>
                  <a:schemeClr val="bg1"/>
                </a:solidFill>
              </a:rPr>
              <a:t>capability</a:t>
            </a:r>
            <a:endParaRPr lang="en-CA" sz="900" b="0" u="sng" dirty="0">
              <a:solidFill>
                <a:schemeClr val="bg1"/>
              </a:solidFill>
            </a:endParaRP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Focusing on optionally crewed and large</a:t>
            </a:r>
            <a:br>
              <a:rPr lang="en-CA" sz="900" dirty="0">
                <a:solidFill>
                  <a:schemeClr val="bg1"/>
                </a:solidFill>
              </a:rPr>
            </a:b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uncrewed (surrogate) aircraft.</a:t>
            </a: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Group I, II and III RPAS</a:t>
            </a: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Research, Fixed-wing autonomy, systems integration, </a:t>
            </a: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and teaming technologies, Air Launched Effects.     </a:t>
            </a:r>
            <a:endParaRPr lang="en-CA" sz="1700" dirty="0">
              <a:solidFill>
                <a:schemeClr val="bg1"/>
              </a:solidFill>
            </a:endParaRP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Simulators, telemetry room, aircraft</a:t>
            </a:r>
            <a:br>
              <a:rPr lang="en-CA" sz="900" dirty="0">
                <a:solidFill>
                  <a:schemeClr val="bg1"/>
                </a:solidFill>
              </a:rPr>
            </a:b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integration space.</a:t>
            </a: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Deployable experimentation support</a:t>
            </a:r>
            <a:br>
              <a:rPr lang="en-CA" sz="900" dirty="0">
                <a:solidFill>
                  <a:schemeClr val="bg1"/>
                </a:solidFill>
              </a:rPr>
            </a:b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capability.</a:t>
            </a: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900" dirty="0">
                <a:solidFill>
                  <a:schemeClr val="bg1"/>
                </a:solidFill>
                <a:latin typeface="Arial"/>
                <a:cs typeface="Arial"/>
              </a:rPr>
              <a:t>Advanced ISR capabilities</a:t>
            </a:r>
          </a:p>
          <a:p>
            <a:pPr marL="356711" lvl="2" indent="-128588"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CA" sz="900" dirty="0">
              <a:solidFill>
                <a:schemeClr val="bg1"/>
              </a:solidFill>
            </a:endParaRPr>
          </a:p>
          <a:p>
            <a:pPr defTabSz="91437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CA" sz="900" dirty="0">
              <a:solidFill>
                <a:schemeClr val="bg1"/>
              </a:solidFill>
            </a:endParaRPr>
          </a:p>
        </p:txBody>
      </p:sp>
      <p:pic>
        <p:nvPicPr>
          <p:cNvPr id="16" name="Picture 15" descr="A building with a large hangar&#10;&#10;AI-generated content may be incorrect.">
            <a:extLst>
              <a:ext uri="{FF2B5EF4-FFF2-40B4-BE49-F238E27FC236}">
                <a16:creationId xmlns:a16="http://schemas.microsoft.com/office/drawing/2014/main" id="{7E2F2D6D-CF16-4A03-9EBD-F6C04485F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750" y="3375312"/>
            <a:ext cx="1776942" cy="1004976"/>
          </a:xfrm>
          <a:prstGeom prst="rect">
            <a:avLst/>
          </a:prstGeom>
        </p:spPr>
      </p:pic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A0502F0B-A7AE-479D-8F89-AFCD0D2AE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8456851"/>
              </p:ext>
            </p:extLst>
          </p:nvPr>
        </p:nvGraphicFramePr>
        <p:xfrm>
          <a:off x="5772656" y="1806175"/>
          <a:ext cx="3421039" cy="28110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27E0F1C-2155-4CE4-944C-2D76CDD4FAEB}"/>
              </a:ext>
            </a:extLst>
          </p:cNvPr>
          <p:cNvSpPr txBox="1"/>
          <p:nvPr/>
        </p:nvSpPr>
        <p:spPr>
          <a:xfrm>
            <a:off x="235025" y="4432643"/>
            <a:ext cx="6668878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A full complement of drone and surrogate platforms, sensors  and people providing instrumented access for airborne needs </a:t>
            </a:r>
          </a:p>
        </p:txBody>
      </p:sp>
    </p:spTree>
    <p:extLst>
      <p:ext uri="{BB962C8B-B14F-4D97-AF65-F5344CB8AC3E}">
        <p14:creationId xmlns:p14="http://schemas.microsoft.com/office/powerpoint/2010/main" val="38529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82247-4E3B-46B8-4F33-8A96220E0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EO Validation Process</a:t>
            </a:r>
          </a:p>
        </p:txBody>
      </p:sp>
    </p:spTree>
    <p:extLst>
      <p:ext uri="{BB962C8B-B14F-4D97-AF65-F5344CB8AC3E}">
        <p14:creationId xmlns:p14="http://schemas.microsoft.com/office/powerpoint/2010/main" val="2145950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20B620-040B-4809-9343-E0B47870959C}"/>
              </a:ext>
            </a:extLst>
          </p:cNvPr>
          <p:cNvSpPr/>
          <p:nvPr/>
        </p:nvSpPr>
        <p:spPr>
          <a:xfrm>
            <a:off x="3822370" y="563007"/>
            <a:ext cx="5260158" cy="4454266"/>
          </a:xfrm>
          <a:prstGeom prst="rect">
            <a:avLst/>
          </a:prstGeom>
          <a:solidFill>
            <a:schemeClr val="bg2">
              <a:lumMod val="5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0FDE6F-DFBC-C4FB-8FF5-8BF13C5D0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721" y="22634"/>
            <a:ext cx="5987291" cy="406075"/>
          </a:xfrm>
        </p:spPr>
        <p:txBody>
          <a:bodyPr>
            <a:normAutofit fontScale="90000"/>
          </a:bodyPr>
          <a:lstStyle/>
          <a:p>
            <a:r>
              <a:rPr lang="en-CA" dirty="0"/>
              <a:t>Validation via a bottom-up approach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3148F5-930F-4907-8A82-A498218836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563007"/>
            <a:ext cx="3343275" cy="43171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0D08A1-8EB6-43F5-AD37-60EFFD952794}"/>
              </a:ext>
            </a:extLst>
          </p:cNvPr>
          <p:cNvSpPr txBox="1"/>
          <p:nvPr/>
        </p:nvSpPr>
        <p:spPr>
          <a:xfrm>
            <a:off x="3822370" y="3068665"/>
            <a:ext cx="519100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Best practices for low error measurements &amp; new methodologies.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Uncertainty baseline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Development of IEEE Hyperspectral data standards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EBE553-D088-4A27-8FF8-E1C7356157C9}"/>
              </a:ext>
            </a:extLst>
          </p:cNvPr>
          <p:cNvSpPr txBox="1"/>
          <p:nvPr/>
        </p:nvSpPr>
        <p:spPr>
          <a:xfrm>
            <a:off x="3808151" y="1687727"/>
            <a:ext cx="4990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Sensor: spectral uniformity and stability, calibration, good SNR,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Platform: safety, stability, reliability, quality.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E2CBB7-E131-449F-A6FF-F23792F04339}"/>
              </a:ext>
            </a:extLst>
          </p:cNvPr>
          <p:cNvSpPr txBox="1"/>
          <p:nvPr/>
        </p:nvSpPr>
        <p:spPr>
          <a:xfrm>
            <a:off x="3822370" y="1196201"/>
            <a:ext cx="519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Use of RPAS at the ground level.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C567FC-0904-462B-94FA-118E1FAF2A7C}"/>
              </a:ext>
            </a:extLst>
          </p:cNvPr>
          <p:cNvSpPr txBox="1"/>
          <p:nvPr/>
        </p:nvSpPr>
        <p:spPr>
          <a:xfrm>
            <a:off x="3822369" y="549349"/>
            <a:ext cx="5260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1"/>
                </a:solidFill>
              </a:rPr>
              <a:t>Measurements that are traceability, uncertainty budget, well-developed protocols, etc.</a:t>
            </a:r>
          </a:p>
        </p:txBody>
      </p:sp>
    </p:spTree>
    <p:extLst>
      <p:ext uri="{BB962C8B-B14F-4D97-AF65-F5344CB8AC3E}">
        <p14:creationId xmlns:p14="http://schemas.microsoft.com/office/powerpoint/2010/main" val="353527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A2C892-2283-42AB-A0C7-53B447273D5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0FDE6F-DFBC-C4FB-8FF5-8BF13C5D0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3" y="138174"/>
            <a:ext cx="7216737" cy="406075"/>
          </a:xfrm>
        </p:spPr>
        <p:txBody>
          <a:bodyPr>
            <a:normAutofit fontScale="90000"/>
          </a:bodyPr>
          <a:lstStyle/>
          <a:p>
            <a:r>
              <a:rPr lang="en-CA" dirty="0"/>
              <a:t>Laboratory – Uniformity Measurements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9240B4-59D6-44DF-9F54-4CC11B356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7664" y="577434"/>
            <a:ext cx="1951458" cy="15316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E21294-00A4-4D88-975C-0FAC86619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1316" y="535484"/>
            <a:ext cx="1951458" cy="15493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5C08B3-815A-4D15-A849-2D2E78574C0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4"/>
          <a:stretch/>
        </p:blipFill>
        <p:spPr bwMode="auto">
          <a:xfrm>
            <a:off x="195603" y="604649"/>
            <a:ext cx="3467470" cy="437205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2504256-01D7-443D-984B-620A38916F9B}"/>
              </a:ext>
            </a:extLst>
          </p:cNvPr>
          <p:cNvSpPr txBox="1"/>
          <p:nvPr/>
        </p:nvSpPr>
        <p:spPr>
          <a:xfrm>
            <a:off x="3842651" y="2109937"/>
            <a:ext cx="193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solidFill>
                  <a:schemeClr val="bg1"/>
                </a:solidFill>
              </a:rPr>
              <a:t>Reference Scan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A7ED31-2977-47BB-A887-7F9A55C64180}"/>
              </a:ext>
            </a:extLst>
          </p:cNvPr>
          <p:cNvSpPr txBox="1"/>
          <p:nvPr/>
        </p:nvSpPr>
        <p:spPr>
          <a:xfrm>
            <a:off x="6920234" y="2072630"/>
            <a:ext cx="193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dirty="0">
                <a:solidFill>
                  <a:schemeClr val="bg1"/>
                </a:solidFill>
              </a:rPr>
              <a:t>Target Scan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65D2E6-3DD8-4AFD-B9B9-4ED914DE0E35}"/>
              </a:ext>
            </a:extLst>
          </p:cNvPr>
          <p:cNvSpPr txBox="1"/>
          <p:nvPr/>
        </p:nvSpPr>
        <p:spPr>
          <a:xfrm>
            <a:off x="6472538" y="2353069"/>
            <a:ext cx="2485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NRC40% - 0.5 m Permaflect – 700 nm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710DFA-CB79-413B-9402-D338E1CC4861}"/>
              </a:ext>
            </a:extLst>
          </p:cNvPr>
          <p:cNvSpPr txBox="1"/>
          <p:nvPr/>
        </p:nvSpPr>
        <p:spPr>
          <a:xfrm>
            <a:off x="7580451" y="4192517"/>
            <a:ext cx="16445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Max   = 102.91%</a:t>
            </a:r>
          </a:p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Min    = 99.05%</a:t>
            </a:r>
          </a:p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Mean = 100.54%</a:t>
            </a:r>
          </a:p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SD      = 0.82%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53EC686-ED78-42F4-9D9B-3B8B5E6D71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3407" y="2793473"/>
            <a:ext cx="1644559" cy="129354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651AC75-4A2E-492D-8961-EE87826E4F41}"/>
              </a:ext>
            </a:extLst>
          </p:cNvPr>
          <p:cNvSpPr txBox="1"/>
          <p:nvPr/>
        </p:nvSpPr>
        <p:spPr>
          <a:xfrm>
            <a:off x="5532627" y="3303980"/>
            <a:ext cx="17123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00" dirty="0">
                <a:solidFill>
                  <a:schemeClr val="bg1"/>
                </a:solidFill>
              </a:rPr>
              <a:t>Original  - 25 mm sampling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FAAD3C35-3FFD-4555-BE1B-163A23E0DB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3053" y="2729180"/>
            <a:ext cx="1605670" cy="129354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565C69B7-7F3B-4197-B4F2-8E437BF40A4B}"/>
              </a:ext>
            </a:extLst>
          </p:cNvPr>
          <p:cNvSpPr txBox="1"/>
          <p:nvPr/>
        </p:nvSpPr>
        <p:spPr>
          <a:xfrm>
            <a:off x="3663073" y="2465725"/>
            <a:ext cx="2904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NRC05% - 0.5 m Permaflect – 700 nm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5275B0-297D-4060-8CB1-1C94DAF70810}"/>
              </a:ext>
            </a:extLst>
          </p:cNvPr>
          <p:cNvSpPr txBox="1"/>
          <p:nvPr/>
        </p:nvSpPr>
        <p:spPr>
          <a:xfrm>
            <a:off x="3775147" y="4087020"/>
            <a:ext cx="13580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Max   = 100.02%</a:t>
            </a:r>
          </a:p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Min    = 92.97%</a:t>
            </a:r>
          </a:p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Mean = 96.59%</a:t>
            </a:r>
          </a:p>
          <a:p>
            <a:r>
              <a:rPr lang="en-CA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SD      = 1.534%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C99AC6-743D-4A00-B812-DDE556D27E23}"/>
              </a:ext>
            </a:extLst>
          </p:cNvPr>
          <p:cNvSpPr txBox="1"/>
          <p:nvPr/>
        </p:nvSpPr>
        <p:spPr>
          <a:xfrm>
            <a:off x="5245202" y="4445358"/>
            <a:ext cx="21884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000" dirty="0">
                <a:solidFill>
                  <a:schemeClr val="bg1"/>
                </a:solidFill>
              </a:rPr>
              <a:t>Still not a calibration even in the lab</a:t>
            </a:r>
          </a:p>
        </p:txBody>
      </p:sp>
    </p:spTree>
    <p:extLst>
      <p:ext uri="{BB962C8B-B14F-4D97-AF65-F5344CB8AC3E}">
        <p14:creationId xmlns:p14="http://schemas.microsoft.com/office/powerpoint/2010/main" val="165768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9B049B-B8B7-4669-8E9E-90CE2D5F0A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0FDE6F-DFBC-C4FB-8FF5-8BF13C5D0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4" y="115122"/>
            <a:ext cx="3534013" cy="406075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CA" dirty="0"/>
              <a:t>Validation Site Selection</a:t>
            </a:r>
            <a:endParaRPr lang="en-US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5760792D-F33D-47EF-940E-9DAB793425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6967" y="788492"/>
            <a:ext cx="5659514" cy="4009365"/>
            <a:chOff x="72004" y="644054"/>
            <a:chExt cx="8675994" cy="6145339"/>
          </a:xfrm>
        </p:grpSpPr>
        <p:pic>
          <p:nvPicPr>
            <p:cNvPr id="9" name="Picture 2" descr="E:\Boeing\Phase1_Grounddata_Calibration site\Photos\2016-05-11_13-06-30_NRCC_U61_Sky_005.JPG">
              <a:extLst>
                <a:ext uri="{FF2B5EF4-FFF2-40B4-BE49-F238E27FC236}">
                  <a16:creationId xmlns:a16="http://schemas.microsoft.com/office/drawing/2014/main" id="{B18D9553-4527-4CA3-8CB9-31E2DE8CBE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0"/>
            <a:stretch>
              <a:fillRect/>
            </a:stretch>
          </p:blipFill>
          <p:spPr bwMode="auto">
            <a:xfrm>
              <a:off x="4464270" y="3849219"/>
              <a:ext cx="4283728" cy="289665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3" descr="E:\Boeing\Phase1_Grounddata_Calibration site\Photos\2016-05-11_14-23-07_NRCC_U61_Field_003_v03.jpg">
              <a:extLst>
                <a:ext uri="{FF2B5EF4-FFF2-40B4-BE49-F238E27FC236}">
                  <a16:creationId xmlns:a16="http://schemas.microsoft.com/office/drawing/2014/main" id="{1345B8CB-01E1-4B84-B1AF-0B3B0F7E4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3" t="2" r="12146" b="446"/>
            <a:stretch>
              <a:fillRect/>
            </a:stretch>
          </p:blipFill>
          <p:spPr bwMode="auto">
            <a:xfrm>
              <a:off x="72004" y="3579925"/>
              <a:ext cx="4305433" cy="32094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E:\Boeing\Phase1_Grounddata_Calibration site\Photos\2016-04-20_15-39-09-_NRCC_U61_Field_012.JPG">
              <a:extLst>
                <a:ext uri="{FF2B5EF4-FFF2-40B4-BE49-F238E27FC236}">
                  <a16:creationId xmlns:a16="http://schemas.microsoft.com/office/drawing/2014/main" id="{E313C2E5-8BC1-4EF5-99DF-E2BCADB6D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"/>
            <a:stretch>
              <a:fillRect/>
            </a:stretch>
          </p:blipFill>
          <p:spPr bwMode="auto">
            <a:xfrm>
              <a:off x="4464270" y="661262"/>
              <a:ext cx="4283728" cy="32094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" descr="E:\Boeing\Phase1_Grounddata_Calibration site\Photos\2016-06-23_14-36-10_NRCC_U61_Field_000.JPG">
              <a:extLst>
                <a:ext uri="{FF2B5EF4-FFF2-40B4-BE49-F238E27FC236}">
                  <a16:creationId xmlns:a16="http://schemas.microsoft.com/office/drawing/2014/main" id="{A2B032CD-EF9D-4731-8483-FF0117181B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" t="14" b="32819"/>
            <a:stretch>
              <a:fillRect/>
            </a:stretch>
          </p:blipFill>
          <p:spPr bwMode="auto">
            <a:xfrm>
              <a:off x="72004" y="644054"/>
              <a:ext cx="4305433" cy="289665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2" descr="E:\Boeing\Phase1_Grounddata_Calibration site\Figures\U61_CalValsite_v05.png">
            <a:extLst>
              <a:ext uri="{FF2B5EF4-FFF2-40B4-BE49-F238E27FC236}">
                <a16:creationId xmlns:a16="http://schemas.microsoft.com/office/drawing/2014/main" id="{3463DE2D-64F0-48A5-A341-8F13F8526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19" y="706602"/>
            <a:ext cx="3161657" cy="409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40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31AE500-0F85-44D7-B127-3D18EB6C3D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0FDE6F-DFBC-C4FB-8FF5-8BF13C5D0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63" y="115122"/>
            <a:ext cx="8755945" cy="406075"/>
          </a:xfrm>
        </p:spPr>
        <p:txBody>
          <a:bodyPr>
            <a:normAutofit fontScale="90000"/>
          </a:bodyPr>
          <a:lstStyle/>
          <a:p>
            <a:r>
              <a:rPr lang="en-CA" dirty="0"/>
              <a:t>Flight Planning</a:t>
            </a:r>
            <a:endParaRPr lang="en-US" dirty="0"/>
          </a:p>
        </p:txBody>
      </p:sp>
      <p:graphicFrame>
        <p:nvGraphicFramePr>
          <p:cNvPr id="13" name="Table 6">
            <a:extLst>
              <a:ext uri="{FF2B5EF4-FFF2-40B4-BE49-F238E27FC236}">
                <a16:creationId xmlns:a16="http://schemas.microsoft.com/office/drawing/2014/main" id="{79A399D1-87F4-49B0-829A-28996F621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006431"/>
              </p:ext>
            </p:extLst>
          </p:nvPr>
        </p:nvGraphicFramePr>
        <p:xfrm>
          <a:off x="139564" y="1481131"/>
          <a:ext cx="5059364" cy="2136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61">
                  <a:extLst>
                    <a:ext uri="{9D8B030D-6E8A-4147-A177-3AD203B41FA5}">
                      <a16:colId xmlns:a16="http://schemas.microsoft.com/office/drawing/2014/main" val="2041510624"/>
                    </a:ext>
                  </a:extLst>
                </a:gridCol>
                <a:gridCol w="858738">
                  <a:extLst>
                    <a:ext uri="{9D8B030D-6E8A-4147-A177-3AD203B41FA5}">
                      <a16:colId xmlns:a16="http://schemas.microsoft.com/office/drawing/2014/main" val="1219817679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1106931764"/>
                    </a:ext>
                  </a:extLst>
                </a:gridCol>
                <a:gridCol w="378024">
                  <a:extLst>
                    <a:ext uri="{9D8B030D-6E8A-4147-A177-3AD203B41FA5}">
                      <a16:colId xmlns:a16="http://schemas.microsoft.com/office/drawing/2014/main" val="3119634131"/>
                    </a:ext>
                  </a:extLst>
                </a:gridCol>
                <a:gridCol w="561083">
                  <a:extLst>
                    <a:ext uri="{9D8B030D-6E8A-4147-A177-3AD203B41FA5}">
                      <a16:colId xmlns:a16="http://schemas.microsoft.com/office/drawing/2014/main" val="2238925827"/>
                    </a:ext>
                  </a:extLst>
                </a:gridCol>
                <a:gridCol w="820043">
                  <a:extLst>
                    <a:ext uri="{9D8B030D-6E8A-4147-A177-3AD203B41FA5}">
                      <a16:colId xmlns:a16="http://schemas.microsoft.com/office/drawing/2014/main" val="1352117019"/>
                    </a:ext>
                  </a:extLst>
                </a:gridCol>
                <a:gridCol w="669727">
                  <a:extLst>
                    <a:ext uri="{9D8B030D-6E8A-4147-A177-3AD203B41FA5}">
                      <a16:colId xmlns:a16="http://schemas.microsoft.com/office/drawing/2014/main" val="3814868368"/>
                    </a:ext>
                  </a:extLst>
                </a:gridCol>
                <a:gridCol w="677863">
                  <a:extLst>
                    <a:ext uri="{9D8B030D-6E8A-4147-A177-3AD203B41FA5}">
                      <a16:colId xmlns:a16="http://schemas.microsoft.com/office/drawing/2014/main" val="15597004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Flight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Date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Start Time</a:t>
                      </a:r>
                    </a:p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(UTC)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SZA</a:t>
                      </a:r>
                    </a:p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(°)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SAA</a:t>
                      </a:r>
                    </a:p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(°)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06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VZA(°)</a:t>
                      </a:r>
                    </a:p>
                    <a:p>
                      <a:pPr algn="ctr"/>
                      <a:r>
                        <a:rPr lang="en-CA" sz="7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Cal/Val Targets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Alt</a:t>
                      </a:r>
                    </a:p>
                    <a:p>
                      <a:pPr algn="ctr"/>
                      <a:r>
                        <a:rPr lang="en-CA" sz="100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(m AGL)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Heading</a:t>
                      </a:r>
                    </a:p>
                    <a:p>
                      <a:pPr algn="ctr"/>
                      <a:r>
                        <a:rPr lang="en-CA" sz="1000" dirty="0"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(°)</a:t>
                      </a:r>
                    </a:p>
                  </a:txBody>
                  <a:tcPr marL="57150" marR="57150" marT="28575" marB="28575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01073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19A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2022-07-19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9:11:18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43.2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101.3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1.75 - 4.25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77.3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187.4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863590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20A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2022-07-20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9:13:23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42.9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101.9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&lt; 2.3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75.0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192.7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771989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20B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06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2022-07-20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10:46:36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26.3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128.0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&lt; 2.0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73.5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187.0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225564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20C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06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2022-07-20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16:38:22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58.7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272.2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&lt; 1.3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118.6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191.5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257909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21A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06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2022-07-21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9:29:25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40.0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105.4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&lt; 2.2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114.7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198.8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0721827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21B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06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2022-07-21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13:25:03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24.0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224.1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&lt; 1.9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116.7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189.7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4573526"/>
                  </a:ext>
                </a:extLst>
              </a:tr>
              <a:tr h="231775"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21C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062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2022-07-21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14:35:56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35.5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248.8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&lt; 1.7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117.3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188.1</a:t>
                      </a:r>
                    </a:p>
                  </a:txBody>
                  <a:tcPr marL="57150" marR="57150" marT="28575" marB="28575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762086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1963014F-1354-4EDD-A354-D86D99BA7A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934" y="1189455"/>
            <a:ext cx="3758574" cy="272012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12D2D9-5F3E-43C0-BAE4-789A223CD207}"/>
              </a:ext>
            </a:extLst>
          </p:cNvPr>
          <p:cNvSpPr txBox="1"/>
          <p:nvPr/>
        </p:nvSpPr>
        <p:spPr>
          <a:xfrm>
            <a:off x="146834" y="3787073"/>
            <a:ext cx="4963087" cy="95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125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Each flight included an initial line of the </a:t>
            </a:r>
            <a:r>
              <a:rPr lang="en-CA" sz="1500" dirty="0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cal</a:t>
            </a:r>
            <a:r>
              <a:rPr lang="en-CA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/</a:t>
            </a:r>
            <a:r>
              <a:rPr lang="en-CA" sz="1500" dirty="0" err="1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</a:t>
            </a:r>
            <a:r>
              <a:rPr lang="en-CA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targets and 3 parallel overlapping lines of the corn crop.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740C34-151B-4ADC-A508-A9CF2E7FB1AA}"/>
              </a:ext>
            </a:extLst>
          </p:cNvPr>
          <p:cNvSpPr txBox="1">
            <a:spLocks noChangeAspect="1"/>
          </p:cNvSpPr>
          <p:nvPr/>
        </p:nvSpPr>
        <p:spPr>
          <a:xfrm>
            <a:off x="1010783" y="1063034"/>
            <a:ext cx="2962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Flight Heading as a function of solar azimuth </a:t>
            </a:r>
          </a:p>
          <a:p>
            <a:pPr algn="ctr"/>
            <a:r>
              <a:rPr lang="en-CA" sz="1000" dirty="0">
                <a:solidFill>
                  <a:schemeClr val="bg1"/>
                </a:solidFill>
                <a:latin typeface="Century Gothic" panose="020B0502020202020204" pitchFamily="34" charset="0"/>
              </a:rPr>
              <a:t>(Symmetrical BRDF)</a:t>
            </a:r>
          </a:p>
        </p:txBody>
      </p:sp>
    </p:spTree>
    <p:extLst>
      <p:ext uri="{BB962C8B-B14F-4D97-AF65-F5344CB8AC3E}">
        <p14:creationId xmlns:p14="http://schemas.microsoft.com/office/powerpoint/2010/main" val="31979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25CEBD-DF47-4196-8C45-95FAE517CB2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3EDF2B-DF83-4439-8300-2D1923E06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494" y="884958"/>
            <a:ext cx="2311314" cy="3373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E4DD4A-A4F8-47DE-ADC2-929C99C7F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823612"/>
            <a:ext cx="3409989" cy="18122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BC016D-12FE-493F-A471-9CA485D6C53C}"/>
              </a:ext>
            </a:extLst>
          </p:cNvPr>
          <p:cNvSpPr txBox="1"/>
          <p:nvPr/>
        </p:nvSpPr>
        <p:spPr>
          <a:xfrm>
            <a:off x="-68265" y="116956"/>
            <a:ext cx="8443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bg1"/>
                </a:solidFill>
                <a:latin typeface="+mj-lt"/>
              </a:rPr>
              <a:t>Sensor Considerations: Point Spread Function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46A6EB-2F4C-416B-AF59-C76B83A13E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6289" y="2247039"/>
            <a:ext cx="2790297" cy="2262603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DE328F30-D8BB-4063-8921-1AF6C55BB8A2}"/>
              </a:ext>
            </a:extLst>
          </p:cNvPr>
          <p:cNvSpPr/>
          <p:nvPr/>
        </p:nvSpPr>
        <p:spPr>
          <a:xfrm>
            <a:off x="2726594" y="2424854"/>
            <a:ext cx="978408" cy="484632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61D853-1C7A-46A0-AA29-4B89D31D678E}"/>
              </a:ext>
            </a:extLst>
          </p:cNvPr>
          <p:cNvSpPr txBox="1"/>
          <p:nvPr/>
        </p:nvSpPr>
        <p:spPr>
          <a:xfrm>
            <a:off x="6179300" y="691361"/>
            <a:ext cx="27902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PSF directly affects the energy/pixel of the target.</a:t>
            </a:r>
          </a:p>
          <a:p>
            <a:endParaRPr lang="en-CA" sz="1500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en-CA" sz="1500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Requires detailed flight planning </a:t>
            </a:r>
            <a:endParaRPr lang="en-CA" sz="1125" dirty="0">
              <a:solidFill>
                <a:schemeClr val="bg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39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82247-4E3B-46B8-4F33-8A96220E0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Cal/Val Activities</a:t>
            </a:r>
          </a:p>
        </p:txBody>
      </p:sp>
    </p:spTree>
    <p:extLst>
      <p:ext uri="{BB962C8B-B14F-4D97-AF65-F5344CB8AC3E}">
        <p14:creationId xmlns:p14="http://schemas.microsoft.com/office/powerpoint/2010/main" val="418789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E77C8D-5F56-9D9F-DF03-045F5D932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044" y="1822197"/>
            <a:ext cx="4419609" cy="3212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182122-FA2B-B968-07CB-496AC9FAC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28" y="0"/>
            <a:ext cx="3381466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F8CFE9-BBE3-26CF-4EAF-85226D67B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893" y="1"/>
            <a:ext cx="3239107" cy="1715003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267D54B-2A40-77D7-CECA-C7979E5D34B0}"/>
              </a:ext>
            </a:extLst>
          </p:cNvPr>
          <p:cNvGrpSpPr/>
          <p:nvPr/>
        </p:nvGrpSpPr>
        <p:grpSpPr>
          <a:xfrm>
            <a:off x="4046705" y="12759"/>
            <a:ext cx="1858187" cy="1715003"/>
            <a:chOff x="834804" y="1023041"/>
            <a:chExt cx="4076111" cy="399851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61F3C4E-6C21-4C84-D0E3-1339ACE97486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804" y="1023041"/>
              <a:ext cx="4076111" cy="3998513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9981F-CC40-3F0D-DEE4-6690EE1D9F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904" t="33163" r="13344" b="34733"/>
            <a:stretch/>
          </p:blipFill>
          <p:spPr>
            <a:xfrm rot="5400000">
              <a:off x="2574735" y="3972052"/>
              <a:ext cx="789600" cy="108641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ACB6995-06B7-2596-9494-FCEED84038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155" y="2586189"/>
            <a:ext cx="720000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E0FE7B-B390-DC0F-E01B-BB2CB6EFA1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4009" y="3637385"/>
            <a:ext cx="1092099" cy="3073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88D9FB-9C69-85AD-9B2B-1601A15C909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05" b="35540"/>
          <a:stretch/>
        </p:blipFill>
        <p:spPr>
          <a:xfrm>
            <a:off x="3467688" y="2059798"/>
            <a:ext cx="1102934" cy="312742"/>
          </a:xfrm>
          <a:prstGeom prst="rect">
            <a:avLst/>
          </a:prstGeom>
        </p:spPr>
      </p:pic>
      <p:pic>
        <p:nvPicPr>
          <p:cNvPr id="16" name="Picture 2" descr="Image">
            <a:extLst>
              <a:ext uri="{FF2B5EF4-FFF2-40B4-BE49-F238E27FC236}">
                <a16:creationId xmlns:a16="http://schemas.microsoft.com/office/drawing/2014/main" id="{F6B41697-1379-8ED0-ABB3-ED997D0BB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857" y="4085659"/>
            <a:ext cx="678815" cy="38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2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F3675DD-FAEF-4B83-B7D9-FE0AD76DE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3990"/>
            <a:ext cx="9144000" cy="753439"/>
          </a:xfrm>
        </p:spPr>
        <p:txBody>
          <a:bodyPr/>
          <a:lstStyle/>
          <a:p>
            <a:pPr algn="ctr"/>
            <a:r>
              <a:rPr lang="en-CA" sz="2600" dirty="0"/>
              <a:t>Lightning study </a:t>
            </a:r>
            <a:r>
              <a:rPr lang="en-CA" sz="2400" dirty="0"/>
              <a:t>(ESCAPE,TX, USA 2022) 2 min segment </a:t>
            </a:r>
            <a:r>
              <a:rPr lang="en-CA" sz="2600" dirty="0"/>
              <a:t>:</a:t>
            </a:r>
            <a:br>
              <a:rPr lang="en-CA" sz="2600" dirty="0"/>
            </a:br>
            <a:r>
              <a:rPr lang="en-CA" sz="1800" dirty="0"/>
              <a:t>NEXRAD, GLM(GOES16), HLMA(ground), </a:t>
            </a:r>
            <a:r>
              <a:rPr lang="en-CA" sz="1800" dirty="0" err="1"/>
              <a:t>StormScope</a:t>
            </a:r>
            <a:r>
              <a:rPr lang="en-CA" sz="1800" dirty="0"/>
              <a:t>(aircraft) overlayed </a:t>
            </a:r>
            <a:endParaRPr lang="en-US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7541D4-AA00-4111-AC0A-F2CB1D3F4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054" y="1129330"/>
            <a:ext cx="6393544" cy="396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4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BEC507-F42D-4054-BB7B-FD6C64E40B6E}"/>
              </a:ext>
            </a:extLst>
          </p:cNvPr>
          <p:cNvGrpSpPr/>
          <p:nvPr/>
        </p:nvGrpSpPr>
        <p:grpSpPr>
          <a:xfrm>
            <a:off x="404209" y="0"/>
            <a:ext cx="8783288" cy="985520"/>
            <a:chOff x="538945" y="1"/>
            <a:chExt cx="11711050" cy="131402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8C5887-0BAC-4542-B8D7-676FD3378A7C}"/>
                </a:ext>
              </a:extLst>
            </p:cNvPr>
            <p:cNvSpPr txBox="1"/>
            <p:nvPr/>
          </p:nvSpPr>
          <p:spPr>
            <a:xfrm>
              <a:off x="2257430" y="54589"/>
              <a:ext cx="999256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b="1" dirty="0">
                  <a:solidFill>
                    <a:prstClr val="white"/>
                  </a:solidFill>
                  <a:latin typeface="Arial"/>
                </a:rPr>
                <a:t>EarthCARE Commissioning Cal/Val Campaign in Ottawa (ECALOT)</a:t>
              </a:r>
              <a:endParaRPr lang="en-US" dirty="0">
                <a:solidFill>
                  <a:prstClr val="white"/>
                </a:solidFill>
                <a:latin typeface="Arial"/>
              </a:endParaRPr>
            </a:p>
          </p:txBody>
        </p:sp>
        <p:pic>
          <p:nvPicPr>
            <p:cNvPr id="4" name="Picture 3" descr="A logo with a plane flying over a map&#10;&#10;Description automatically generated">
              <a:extLst>
                <a:ext uri="{FF2B5EF4-FFF2-40B4-BE49-F238E27FC236}">
                  <a16:creationId xmlns:a16="http://schemas.microsoft.com/office/drawing/2014/main" id="{125E4743-CA39-400A-A484-8A5D6F00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945" y="1"/>
              <a:ext cx="1319968" cy="1314026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05FCA86-D27C-41A5-9D20-E963BC2F768F}"/>
                </a:ext>
              </a:extLst>
            </p:cNvPr>
            <p:cNvGrpSpPr/>
            <p:nvPr/>
          </p:nvGrpSpPr>
          <p:grpSpPr>
            <a:xfrm>
              <a:off x="3487271" y="555089"/>
              <a:ext cx="7557247" cy="368444"/>
              <a:chOff x="937025" y="2779214"/>
              <a:chExt cx="10907026" cy="485253"/>
            </a:xfrm>
          </p:grpSpPr>
          <p:pic>
            <p:nvPicPr>
              <p:cNvPr id="6" name="Picture 5" descr="A group of logos with text&#10;&#10;Description automatically generated">
                <a:extLst>
                  <a:ext uri="{FF2B5EF4-FFF2-40B4-BE49-F238E27FC236}">
                    <a16:creationId xmlns:a16="http://schemas.microsoft.com/office/drawing/2014/main" id="{BF3BA6A1-3F87-475A-BF6E-F34EB3D0BD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343" t="30585" b="56557"/>
              <a:stretch/>
            </p:blipFill>
            <p:spPr bwMode="auto">
              <a:xfrm>
                <a:off x="937025" y="2779214"/>
                <a:ext cx="5578681" cy="483184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7" name="Picture 2" descr="Logo – ESA Brand Centre">
                <a:extLst>
                  <a:ext uri="{FF2B5EF4-FFF2-40B4-BE49-F238E27FC236}">
                    <a16:creationId xmlns:a16="http://schemas.microsoft.com/office/drawing/2014/main" id="{FFFD6A24-6E2E-4257-A420-CC2C400AC9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99" t="31733" r="20344" b="32400"/>
              <a:stretch/>
            </p:blipFill>
            <p:spPr bwMode="auto">
              <a:xfrm>
                <a:off x="10453521" y="2784458"/>
                <a:ext cx="1390530" cy="4738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7" descr="A group of logos with text&#10;&#10;Description automatically generated">
                <a:extLst>
                  <a:ext uri="{FF2B5EF4-FFF2-40B4-BE49-F238E27FC236}">
                    <a16:creationId xmlns:a16="http://schemas.microsoft.com/office/drawing/2014/main" id="{1FAB04E6-3389-4D93-B418-109E1930E4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343" t="44193" b="38705"/>
              <a:stretch/>
            </p:blipFill>
            <p:spPr bwMode="auto">
              <a:xfrm>
                <a:off x="6451013" y="2779319"/>
                <a:ext cx="4003645" cy="485148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505BC5-D6C6-4730-91BC-FF2C704BE8E0}"/>
              </a:ext>
            </a:extLst>
          </p:cNvPr>
          <p:cNvGrpSpPr/>
          <p:nvPr/>
        </p:nvGrpSpPr>
        <p:grpSpPr>
          <a:xfrm>
            <a:off x="6077554" y="964428"/>
            <a:ext cx="3066446" cy="4067344"/>
            <a:chOff x="8103405" y="1285905"/>
            <a:chExt cx="4088595" cy="542312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C770B9-6EFB-4783-BAC0-23AF45968515}"/>
                </a:ext>
              </a:extLst>
            </p:cNvPr>
            <p:cNvSpPr txBox="1"/>
            <p:nvPr/>
          </p:nvSpPr>
          <p:spPr>
            <a:xfrm>
              <a:off x="8764142" y="1285905"/>
              <a:ext cx="234508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050" dirty="0">
                  <a:solidFill>
                    <a:prstClr val="white"/>
                  </a:solidFill>
                  <a:latin typeface="Arial"/>
                </a:rPr>
                <a:t>Level 2 - ice water content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5D70222-7F50-4C6A-BBB1-3B1C165C99EB}"/>
                </a:ext>
              </a:extLst>
            </p:cNvPr>
            <p:cNvGrpSpPr/>
            <p:nvPr/>
          </p:nvGrpSpPr>
          <p:grpSpPr>
            <a:xfrm>
              <a:off x="8103405" y="1769014"/>
              <a:ext cx="4088595" cy="2964872"/>
              <a:chOff x="8103405" y="1769014"/>
              <a:chExt cx="4088595" cy="2964872"/>
            </a:xfrm>
          </p:grpSpPr>
          <p:pic>
            <p:nvPicPr>
              <p:cNvPr id="22" name="Picture 21" descr="A group of graphs showing different colors&#10;&#10;AI-generated content may be incorrect.">
                <a:extLst>
                  <a:ext uri="{FF2B5EF4-FFF2-40B4-BE49-F238E27FC236}">
                    <a16:creationId xmlns:a16="http://schemas.microsoft.com/office/drawing/2014/main" id="{47CD364E-930D-49AE-9181-DB74EE216C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00" t="3989" r="56192" b="52147"/>
              <a:stretch/>
            </p:blipFill>
            <p:spPr>
              <a:xfrm>
                <a:off x="8103405" y="1771617"/>
                <a:ext cx="1942164" cy="1103841"/>
              </a:xfrm>
              <a:prstGeom prst="rect">
                <a:avLst/>
              </a:prstGeom>
            </p:spPr>
          </p:pic>
          <p:pic>
            <p:nvPicPr>
              <p:cNvPr id="23" name="Picture 22" descr="A group of graphs showing different colors&#10;&#10;AI-generated content may be incorrect.">
                <a:extLst>
                  <a:ext uri="{FF2B5EF4-FFF2-40B4-BE49-F238E27FC236}">
                    <a16:creationId xmlns:a16="http://schemas.microsoft.com/office/drawing/2014/main" id="{518DF7AA-71D0-4F36-88D4-800208BB8D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386" t="3989" r="9049" b="52147"/>
              <a:stretch/>
            </p:blipFill>
            <p:spPr>
              <a:xfrm>
                <a:off x="10059220" y="1769014"/>
                <a:ext cx="2132780" cy="1103840"/>
              </a:xfrm>
              <a:prstGeom prst="rect">
                <a:avLst/>
              </a:prstGeom>
            </p:spPr>
          </p:pic>
          <p:pic>
            <p:nvPicPr>
              <p:cNvPr id="24" name="Picture 23" descr="A graph of a graph&#10;&#10;AI-generated content may be incorrect.">
                <a:extLst>
                  <a:ext uri="{FF2B5EF4-FFF2-40B4-BE49-F238E27FC236}">
                    <a16:creationId xmlns:a16="http://schemas.microsoft.com/office/drawing/2014/main" id="{A2F2D15D-70CD-43FF-BCB7-2EE19EE7FA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29" t="3352" r="51948" b="2628"/>
              <a:stretch/>
            </p:blipFill>
            <p:spPr>
              <a:xfrm>
                <a:off x="8120385" y="2907313"/>
                <a:ext cx="1908204" cy="1826573"/>
              </a:xfrm>
              <a:prstGeom prst="rect">
                <a:avLst/>
              </a:prstGeom>
            </p:spPr>
          </p:pic>
          <p:pic>
            <p:nvPicPr>
              <p:cNvPr id="25" name="Picture 24" descr="A graph of a graph&#10;&#10;AI-generated content may be incorrect.">
                <a:extLst>
                  <a:ext uri="{FF2B5EF4-FFF2-40B4-BE49-F238E27FC236}">
                    <a16:creationId xmlns:a16="http://schemas.microsoft.com/office/drawing/2014/main" id="{0513A504-E8A7-4DE9-BD86-9E10E5DDA1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392" t="3352" r="7986" b="2628"/>
              <a:stretch/>
            </p:blipFill>
            <p:spPr>
              <a:xfrm>
                <a:off x="10135774" y="2907313"/>
                <a:ext cx="1908204" cy="1826573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3E3493C-C468-49F7-BDD4-00FECAE1DC67}"/>
                  </a:ext>
                </a:extLst>
              </p:cNvPr>
              <p:cNvSpPr txBox="1"/>
              <p:nvPr/>
            </p:nvSpPr>
            <p:spPr>
              <a:xfrm>
                <a:off x="8226814" y="1837471"/>
                <a:ext cx="16034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750" dirty="0">
                    <a:solidFill>
                      <a:prstClr val="white"/>
                    </a:solidFill>
                    <a:latin typeface="Arial"/>
                  </a:rPr>
                  <a:t>Composite (ACM-COM)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374E29-2871-46FC-97E8-98AB0F5419C2}"/>
                  </a:ext>
                </a:extLst>
              </p:cNvPr>
              <p:cNvSpPr txBox="1"/>
              <p:nvPr/>
            </p:nvSpPr>
            <p:spPr>
              <a:xfrm>
                <a:off x="10324749" y="1837471"/>
                <a:ext cx="14260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750" dirty="0">
                    <a:solidFill>
                      <a:prstClr val="white"/>
                    </a:solidFill>
                    <a:latin typeface="Arial"/>
                  </a:rPr>
                  <a:t>Synergy (ACM-CAP)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D9399F4-E2F5-45B9-A5FD-59F514DC5288}"/>
                  </a:ext>
                </a:extLst>
              </p:cNvPr>
              <p:cNvSpPr txBox="1"/>
              <p:nvPr/>
            </p:nvSpPr>
            <p:spPr>
              <a:xfrm>
                <a:off x="8341594" y="2140581"/>
                <a:ext cx="7997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600" dirty="0">
                    <a:solidFill>
                      <a:prstClr val="white"/>
                    </a:solidFill>
                    <a:latin typeface="Arial"/>
                  </a:rPr>
                  <a:t>Aircraft path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22D3E5F-3F06-4121-8B63-487E034982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09125" y="2300615"/>
                <a:ext cx="107185" cy="16208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B5C96B9-6134-4F1B-8284-AAA289D99BAE}"/>
                  </a:ext>
                </a:extLst>
              </p:cNvPr>
              <p:cNvSpPr txBox="1"/>
              <p:nvPr/>
            </p:nvSpPr>
            <p:spPr>
              <a:xfrm>
                <a:off x="8295722" y="3212274"/>
                <a:ext cx="1349087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675" b="1" dirty="0">
                    <a:solidFill>
                      <a:prstClr val="white"/>
                    </a:solidFill>
                    <a:latin typeface="Arial"/>
                  </a:rPr>
                  <a:t>A-ICE (AC)</a:t>
                </a:r>
                <a:r>
                  <a:rPr lang="en-US" sz="675" dirty="0">
                    <a:solidFill>
                      <a:prstClr val="white"/>
                    </a:solidFill>
                    <a:latin typeface="Arial"/>
                  </a:rPr>
                  <a:t> vs. in situ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C28EE16-57E9-4F1F-A5E3-F609FACB14B2}"/>
                  </a:ext>
                </a:extLst>
              </p:cNvPr>
              <p:cNvSpPr txBox="1"/>
              <p:nvPr/>
            </p:nvSpPr>
            <p:spPr>
              <a:xfrm>
                <a:off x="10244439" y="3230525"/>
                <a:ext cx="1304204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675" b="1" dirty="0">
                    <a:solidFill>
                      <a:prstClr val="white"/>
                    </a:solidFill>
                    <a:latin typeface="Arial"/>
                  </a:rPr>
                  <a:t>ACM-CAP</a:t>
                </a:r>
                <a:r>
                  <a:rPr lang="en-US" sz="675" dirty="0">
                    <a:solidFill>
                      <a:prstClr val="white"/>
                    </a:solidFill>
                    <a:latin typeface="Arial"/>
                  </a:rPr>
                  <a:t> vs. in situ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E6FAD7B-7B84-47BA-B643-334DDD54A747}"/>
                </a:ext>
              </a:extLst>
            </p:cNvPr>
            <p:cNvGrpSpPr/>
            <p:nvPr/>
          </p:nvGrpSpPr>
          <p:grpSpPr>
            <a:xfrm>
              <a:off x="8161383" y="4765741"/>
              <a:ext cx="3815562" cy="1943289"/>
              <a:chOff x="8161383" y="4765741"/>
              <a:chExt cx="3815562" cy="1943289"/>
            </a:xfrm>
          </p:grpSpPr>
          <p:pic>
            <p:nvPicPr>
              <p:cNvPr id="15" name="Picture 14" descr="A close-up of a graph&#10;&#10;AI-generated content may be incorrect.">
                <a:extLst>
                  <a:ext uri="{FF2B5EF4-FFF2-40B4-BE49-F238E27FC236}">
                    <a16:creationId xmlns:a16="http://schemas.microsoft.com/office/drawing/2014/main" id="{5D21D6BA-64CF-4130-8C09-33AEE65E5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199" t="3637" r="52294" b="51524"/>
              <a:stretch/>
            </p:blipFill>
            <p:spPr>
              <a:xfrm>
                <a:off x="8161383" y="4765741"/>
                <a:ext cx="3765087" cy="1943289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706539-EFFE-4110-B826-F7227D82AA5F}"/>
                  </a:ext>
                </a:extLst>
              </p:cNvPr>
              <p:cNvSpPr txBox="1"/>
              <p:nvPr/>
            </p:nvSpPr>
            <p:spPr>
              <a:xfrm>
                <a:off x="10749685" y="4949110"/>
                <a:ext cx="1227260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675" dirty="0">
                    <a:solidFill>
                      <a:prstClr val="white"/>
                    </a:solidFill>
                    <a:latin typeface="Arial"/>
                  </a:rPr>
                  <a:t>ACM-COM (A-ICE)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6A70EAC-1799-43EC-AFBA-5F950AA147D1}"/>
                  </a:ext>
                </a:extLst>
              </p:cNvPr>
              <p:cNvSpPr txBox="1"/>
              <p:nvPr/>
            </p:nvSpPr>
            <p:spPr>
              <a:xfrm>
                <a:off x="9796578" y="5540844"/>
                <a:ext cx="778419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675" dirty="0">
                    <a:solidFill>
                      <a:prstClr val="white"/>
                    </a:solidFill>
                    <a:latin typeface="Arial"/>
                  </a:rPr>
                  <a:t>ACM-CAP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471C2E68-299F-4FC7-9CC8-948A556C73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904561" y="5179942"/>
                <a:ext cx="221049" cy="183369"/>
              </a:xfrm>
              <a:prstGeom prst="straightConnector1">
                <a:avLst/>
              </a:prstGeom>
              <a:ln>
                <a:solidFill>
                  <a:schemeClr val="tx2">
                    <a:lumMod val="50000"/>
                    <a:lumOff val="50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2A3FE67-5D18-4F54-87D9-3E40734D34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65981" y="5805806"/>
                <a:ext cx="294233" cy="261716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D9D6516-DBF6-43F1-A011-901CEFB43E4F}"/>
                  </a:ext>
                </a:extLst>
              </p:cNvPr>
              <p:cNvSpPr txBox="1"/>
              <p:nvPr/>
            </p:nvSpPr>
            <p:spPr>
              <a:xfrm>
                <a:off x="8744392" y="5797126"/>
                <a:ext cx="1464504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675" dirty="0">
                    <a:solidFill>
                      <a:prstClr val="white"/>
                    </a:solidFill>
                    <a:latin typeface="Arial"/>
                  </a:rPr>
                  <a:t>In situ (OAP composite)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1E4B130-979A-4532-B386-5735EEF34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1024" y="6013193"/>
                <a:ext cx="206854" cy="2617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999F288-C33E-45F7-BD08-E7E6BB31C771}"/>
              </a:ext>
            </a:extLst>
          </p:cNvPr>
          <p:cNvSpPr txBox="1"/>
          <p:nvPr/>
        </p:nvSpPr>
        <p:spPr>
          <a:xfrm>
            <a:off x="0" y="2592004"/>
            <a:ext cx="25565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defTabSz="685800">
              <a:buClr>
                <a:srgbClr val="000000"/>
              </a:buClr>
              <a:buFont typeface="Wingdings" panose="05000000000000000000" pitchFamily="2" charset="2"/>
              <a:buChar char="v"/>
              <a:defRPr/>
            </a:pPr>
            <a:r>
              <a:rPr lang="en-US" sz="900" b="1" spc="-1" dirty="0">
                <a:solidFill>
                  <a:prstClr val="white"/>
                </a:solidFill>
                <a:latin typeface="Arial"/>
              </a:rPr>
              <a:t>7 Flights </a:t>
            </a:r>
            <a:r>
              <a:rPr lang="en-US" sz="900" spc="-1" dirty="0">
                <a:solidFill>
                  <a:prstClr val="white"/>
                </a:solidFill>
                <a:latin typeface="Arial"/>
              </a:rPr>
              <a:t>(Oct. 2024 – Mar. 2025)</a:t>
            </a:r>
          </a:p>
          <a:p>
            <a:pPr marL="214313" indent="-214313" defTabSz="685800">
              <a:buClr>
                <a:srgbClr val="000000"/>
              </a:buClr>
              <a:buFont typeface="Wingdings" panose="05000000000000000000" pitchFamily="2" charset="2"/>
              <a:buChar char="v"/>
              <a:defRPr/>
            </a:pPr>
            <a:r>
              <a:rPr lang="en-US" sz="900" b="1" spc="-1" dirty="0">
                <a:solidFill>
                  <a:prstClr val="white"/>
                </a:solidFill>
                <a:latin typeface="Arial"/>
              </a:rPr>
              <a:t>Longest flight operation window </a:t>
            </a:r>
            <a:r>
              <a:rPr lang="en-US" sz="900" spc="-1" dirty="0">
                <a:solidFill>
                  <a:prstClr val="white"/>
                </a:solidFill>
                <a:latin typeface="Arial"/>
              </a:rPr>
              <a:t>among all EarthCARE cal/val campaigns (6 months!)</a:t>
            </a:r>
          </a:p>
          <a:p>
            <a:pPr marL="214313" indent="-214313" defTabSz="685800">
              <a:buClr>
                <a:srgbClr val="000000"/>
              </a:buClr>
              <a:buFont typeface="Wingdings" panose="05000000000000000000" pitchFamily="2" charset="2"/>
              <a:buChar char="v"/>
              <a:defRPr/>
            </a:pPr>
            <a:r>
              <a:rPr lang="en-US" sz="900" spc="-1" dirty="0">
                <a:solidFill>
                  <a:prstClr val="white"/>
                </a:solidFill>
                <a:latin typeface="Arial"/>
              </a:rPr>
              <a:t>One of the key campaigns covers </a:t>
            </a:r>
            <a:r>
              <a:rPr lang="en-US" sz="900" b="1" spc="-1" dirty="0">
                <a:solidFill>
                  <a:prstClr val="white"/>
                </a:solidFill>
                <a:latin typeface="Arial"/>
              </a:rPr>
              <a:t>all levels of EarthCARE validation </a:t>
            </a:r>
            <a:r>
              <a:rPr lang="en-US" sz="900" spc="-1" dirty="0">
                <a:solidFill>
                  <a:prstClr val="white"/>
                </a:solidFill>
                <a:latin typeface="Arial"/>
              </a:rPr>
              <a:t>(L1, L2a/b) with both </a:t>
            </a:r>
            <a:r>
              <a:rPr lang="en-US" sz="900" b="1" spc="-1" dirty="0">
                <a:solidFill>
                  <a:prstClr val="white"/>
                </a:solidFill>
                <a:latin typeface="Arial"/>
              </a:rPr>
              <a:t>airborne &amp; surface components</a:t>
            </a:r>
            <a:endParaRPr lang="en-US" sz="900" spc="-1" dirty="0">
              <a:solidFill>
                <a:prstClr val="white"/>
              </a:solidFill>
              <a:latin typeface="Arial"/>
            </a:endParaRPr>
          </a:p>
          <a:p>
            <a:pPr marL="214313" indent="-214313" defTabSz="685800">
              <a:buClr>
                <a:srgbClr val="000000"/>
              </a:buClr>
              <a:buFont typeface="Wingdings" panose="05000000000000000000" pitchFamily="2" charset="2"/>
              <a:buChar char="v"/>
              <a:defRPr/>
            </a:pPr>
            <a:r>
              <a:rPr lang="en-US" sz="900" spc="-1" dirty="0">
                <a:solidFill>
                  <a:prstClr val="white"/>
                </a:solidFill>
                <a:latin typeface="Arial"/>
              </a:rPr>
              <a:t>Data used for </a:t>
            </a:r>
            <a:r>
              <a:rPr lang="en-US" sz="900" b="1" spc="-1" dirty="0">
                <a:solidFill>
                  <a:prstClr val="white"/>
                </a:solidFill>
                <a:latin typeface="Arial"/>
              </a:rPr>
              <a:t>satellite algorithm dev. </a:t>
            </a:r>
            <a:r>
              <a:rPr lang="en-US" sz="900" spc="-1" dirty="0">
                <a:solidFill>
                  <a:prstClr val="white"/>
                </a:solidFill>
                <a:latin typeface="Arial"/>
              </a:rPr>
              <a:t>&amp; </a:t>
            </a:r>
            <a:r>
              <a:rPr lang="en-US" sz="900" b="1" spc="-1" dirty="0">
                <a:solidFill>
                  <a:prstClr val="white"/>
                </a:solidFill>
                <a:latin typeface="Arial"/>
              </a:rPr>
              <a:t>NWP model validation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8F23059-88D0-40E0-B715-97551AB9E71B}"/>
              </a:ext>
            </a:extLst>
          </p:cNvPr>
          <p:cNvGrpSpPr/>
          <p:nvPr/>
        </p:nvGrpSpPr>
        <p:grpSpPr>
          <a:xfrm>
            <a:off x="-3201" y="3747341"/>
            <a:ext cx="2491946" cy="1433396"/>
            <a:chOff x="7624732" y="4247295"/>
            <a:chExt cx="4677310" cy="2698436"/>
          </a:xfrm>
        </p:grpSpPr>
        <p:pic>
          <p:nvPicPr>
            <p:cNvPr id="34" name="Picture 33" descr="A group of people standing in front of a plane&#10;&#10;AI-generated content may be incorrect.">
              <a:extLst>
                <a:ext uri="{FF2B5EF4-FFF2-40B4-BE49-F238E27FC236}">
                  <a16:creationId xmlns:a16="http://schemas.microsoft.com/office/drawing/2014/main" id="{63B30F9D-FD99-4BF9-A294-409F43BC6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8800"/>
                      </a14:imgEffect>
                      <a14:imgEffect>
                        <a14:brightnessContrast brigh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24733" y="4247295"/>
              <a:ext cx="4677309" cy="2632408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54EA8D-26C1-4476-9CAD-1B23031F8168}"/>
                </a:ext>
              </a:extLst>
            </p:cNvPr>
            <p:cNvSpPr txBox="1"/>
            <p:nvPr/>
          </p:nvSpPr>
          <p:spPr>
            <a:xfrm>
              <a:off x="7624732" y="6554634"/>
              <a:ext cx="4161759" cy="3910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750" dirty="0">
                  <a:solidFill>
                    <a:prstClr val="white"/>
                  </a:solidFill>
                  <a:latin typeface="Aptos Light" panose="020B0004020202020204" pitchFamily="34" charset="0"/>
                </a:rPr>
                <a:t>Convair-580 flight crew of Flight 6 (snowy &amp; windy!)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5533C85-C69A-45AD-93F2-39ECA035139A}"/>
              </a:ext>
            </a:extLst>
          </p:cNvPr>
          <p:cNvSpPr txBox="1"/>
          <p:nvPr/>
        </p:nvSpPr>
        <p:spPr>
          <a:xfrm>
            <a:off x="7086901" y="1163150"/>
            <a:ext cx="11304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900" b="1" dirty="0">
                <a:solidFill>
                  <a:prstClr val="white"/>
                </a:solidFill>
                <a:latin typeface="Arial"/>
              </a:rPr>
              <a:t>Flight 5 Nov. 22</a:t>
            </a:r>
            <a:r>
              <a:rPr lang="en-US" sz="900" b="1" baseline="30000" dirty="0">
                <a:solidFill>
                  <a:prstClr val="white"/>
                </a:solidFill>
                <a:latin typeface="Arial"/>
              </a:rPr>
              <a:t>nd</a:t>
            </a:r>
            <a:endParaRPr lang="en-US" sz="900" b="1" dirty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F9EF412-4347-4585-BDE5-9F49B9D966CF}"/>
              </a:ext>
            </a:extLst>
          </p:cNvPr>
          <p:cNvGrpSpPr/>
          <p:nvPr/>
        </p:nvGrpSpPr>
        <p:grpSpPr>
          <a:xfrm>
            <a:off x="2559766" y="1017265"/>
            <a:ext cx="3239099" cy="3990062"/>
            <a:chOff x="3413022" y="1356355"/>
            <a:chExt cx="4318798" cy="532008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91E96C4-BF59-467B-9F45-D2635DA18C97}"/>
                </a:ext>
              </a:extLst>
            </p:cNvPr>
            <p:cNvSpPr txBox="1"/>
            <p:nvPr/>
          </p:nvSpPr>
          <p:spPr>
            <a:xfrm>
              <a:off x="4714740" y="1356355"/>
              <a:ext cx="2214709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050" dirty="0">
                  <a:solidFill>
                    <a:prstClr val="white"/>
                  </a:solidFill>
                  <a:latin typeface="Arial"/>
                </a:rPr>
                <a:t>Level 1 - CPR reflectivity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43CD4F3-EF08-4213-9674-8C3E4901FFC6}"/>
                </a:ext>
              </a:extLst>
            </p:cNvPr>
            <p:cNvGrpSpPr/>
            <p:nvPr/>
          </p:nvGrpSpPr>
          <p:grpSpPr>
            <a:xfrm>
              <a:off x="3413022" y="4128190"/>
              <a:ext cx="4318798" cy="2548247"/>
              <a:chOff x="3413022" y="4128190"/>
              <a:chExt cx="4318798" cy="2548247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073020C9-A70C-40D1-9F87-B1E832342D22}"/>
                  </a:ext>
                </a:extLst>
              </p:cNvPr>
              <p:cNvGrpSpPr/>
              <p:nvPr/>
            </p:nvGrpSpPr>
            <p:grpSpPr>
              <a:xfrm>
                <a:off x="5032396" y="4128190"/>
                <a:ext cx="2699424" cy="2548247"/>
                <a:chOff x="5032396" y="4128190"/>
                <a:chExt cx="2699424" cy="2548247"/>
              </a:xfrm>
            </p:grpSpPr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354873DF-61D7-4C44-B49E-4D2415E7F5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47917"/>
                <a:stretch/>
              </p:blipFill>
              <p:spPr>
                <a:xfrm>
                  <a:off x="5032396" y="4128190"/>
                  <a:ext cx="2699424" cy="2548247"/>
                </a:xfrm>
                <a:prstGeom prst="rect">
                  <a:avLst/>
                </a:prstGeom>
              </p:spPr>
            </p:pic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160DA5B0-75E5-4A86-91BA-03050D46F3AF}"/>
                    </a:ext>
                  </a:extLst>
                </p:cNvPr>
                <p:cNvSpPr txBox="1"/>
                <p:nvPr/>
              </p:nvSpPr>
              <p:spPr>
                <a:xfrm>
                  <a:off x="5438143" y="4558071"/>
                  <a:ext cx="1026351" cy="3385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685800">
                    <a:defRPr/>
                  </a:pPr>
                  <a:r>
                    <a:rPr lang="en-US" sz="1050" dirty="0">
                      <a:solidFill>
                        <a:prstClr val="white"/>
                      </a:solidFill>
                      <a:latin typeface="Arial"/>
                    </a:rPr>
                    <a:t>r</a:t>
                  </a:r>
                  <a:r>
                    <a:rPr lang="en-US" sz="1050" baseline="30000" dirty="0">
                      <a:solidFill>
                        <a:prstClr val="white"/>
                      </a:solidFill>
                      <a:latin typeface="Arial"/>
                    </a:rPr>
                    <a:t>2</a:t>
                  </a:r>
                  <a:r>
                    <a:rPr lang="en-US" sz="1050" dirty="0">
                      <a:solidFill>
                        <a:prstClr val="white"/>
                      </a:solidFill>
                      <a:latin typeface="Arial"/>
                    </a:rPr>
                    <a:t> = 0.967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7DD2884-9208-4CE7-8AA6-04BAC0F33D06}"/>
                  </a:ext>
                </a:extLst>
              </p:cNvPr>
              <p:cNvSpPr txBox="1"/>
              <p:nvPr/>
            </p:nvSpPr>
            <p:spPr>
              <a:xfrm>
                <a:off x="3413022" y="4850151"/>
                <a:ext cx="1768834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28588" indent="-128588" defTabSz="685800">
                  <a:buFont typeface="Arial" panose="020B0604020202020204" pitchFamily="34" charset="0"/>
                  <a:buChar char="•"/>
                  <a:defRPr/>
                </a:pPr>
                <a:r>
                  <a:rPr lang="en-US" sz="900" dirty="0">
                    <a:solidFill>
                      <a:prstClr val="white"/>
                    </a:solidFill>
                    <a:latin typeface="Arial"/>
                  </a:rPr>
                  <a:t>Large validation points (&gt;10 k)</a:t>
                </a:r>
              </a:p>
              <a:p>
                <a:pPr marL="128588" indent="-128588" defTabSz="685800">
                  <a:buFont typeface="Arial" panose="020B0604020202020204" pitchFamily="34" charset="0"/>
                  <a:buChar char="•"/>
                  <a:defRPr/>
                </a:pPr>
                <a:r>
                  <a:rPr lang="en-US" sz="900" dirty="0">
                    <a:solidFill>
                      <a:prstClr val="white"/>
                    </a:solidFill>
                    <a:latin typeface="Arial"/>
                  </a:rPr>
                  <a:t>Good correlation </a:t>
                </a:r>
              </a:p>
              <a:p>
                <a:pPr marL="128588" indent="-128588" defTabSz="685800">
                  <a:buFont typeface="Arial" panose="020B0604020202020204" pitchFamily="34" charset="0"/>
                  <a:buChar char="•"/>
                  <a:defRPr/>
                </a:pPr>
                <a:r>
                  <a:rPr lang="en-US" sz="900" dirty="0">
                    <a:solidFill>
                      <a:prstClr val="white"/>
                    </a:solidFill>
                    <a:latin typeface="Arial"/>
                  </a:rPr>
                  <a:t>CPR offset: </a:t>
                </a:r>
                <a:r>
                  <a:rPr lang="en-US" sz="900" b="1" dirty="0">
                    <a:solidFill>
                      <a:prstClr val="white"/>
                    </a:solidFill>
                    <a:latin typeface="Arial"/>
                  </a:rPr>
                  <a:t>-5 dBZ</a:t>
                </a:r>
              </a:p>
              <a:p>
                <a:pPr marL="128588" indent="-128588" defTabSz="685800">
                  <a:buFont typeface="Arial" panose="020B0604020202020204" pitchFamily="34" charset="0"/>
                  <a:buChar char="•"/>
                  <a:defRPr/>
                </a:pPr>
                <a:r>
                  <a:rPr lang="en-US" sz="900" b="1" dirty="0">
                    <a:solidFill>
                      <a:prstClr val="white"/>
                    </a:solidFill>
                    <a:latin typeface="Arial"/>
                  </a:rPr>
                  <a:t>C-NOM</a:t>
                </a:r>
                <a:r>
                  <a:rPr lang="en-US" sz="900" dirty="0">
                    <a:solidFill>
                      <a:prstClr val="white"/>
                    </a:solidFill>
                    <a:latin typeface="Arial"/>
                  </a:rPr>
                  <a:t> Baseline: BA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B0756FF-E87E-44E2-B185-715695F3F69D}"/>
                </a:ext>
              </a:extLst>
            </p:cNvPr>
            <p:cNvGrpSpPr/>
            <p:nvPr/>
          </p:nvGrpSpPr>
          <p:grpSpPr>
            <a:xfrm>
              <a:off x="3732998" y="1550868"/>
              <a:ext cx="3932095" cy="2539527"/>
              <a:chOff x="3732998" y="1550868"/>
              <a:chExt cx="3932095" cy="2539527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D6F105D-ABFB-4B89-9611-3F6E526FD6C1}"/>
                  </a:ext>
                </a:extLst>
              </p:cNvPr>
              <p:cNvSpPr txBox="1"/>
              <p:nvPr/>
            </p:nvSpPr>
            <p:spPr>
              <a:xfrm>
                <a:off x="5139474" y="1550868"/>
                <a:ext cx="1553548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900" b="1" dirty="0">
                    <a:solidFill>
                      <a:prstClr val="white"/>
                    </a:solidFill>
                    <a:latin typeface="Arial"/>
                  </a:rPr>
                  <a:t>Flight 5 Nov. 22</a:t>
                </a:r>
                <a:r>
                  <a:rPr lang="en-US" sz="900" b="1" baseline="30000" dirty="0">
                    <a:solidFill>
                      <a:prstClr val="white"/>
                    </a:solidFill>
                    <a:latin typeface="Arial"/>
                  </a:rPr>
                  <a:t>nd</a:t>
                </a:r>
                <a:r>
                  <a:rPr lang="en-US" sz="900" b="1" dirty="0">
                    <a:solidFill>
                      <a:prstClr val="white"/>
                    </a:solidFill>
                    <a:latin typeface="Arial"/>
                  </a:rPr>
                  <a:t> </a:t>
                </a:r>
              </a:p>
            </p:txBody>
          </p: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9FB535D8-66E3-406C-B9E9-4CDA969137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32998" y="1777397"/>
                <a:ext cx="3932095" cy="2312998"/>
              </a:xfrm>
              <a:prstGeom prst="rect">
                <a:avLst/>
              </a:prstGeom>
            </p:spPr>
          </p:pic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B7E085C-3F3A-4B08-A853-8E742EEC2F92}"/>
              </a:ext>
            </a:extLst>
          </p:cNvPr>
          <p:cNvGrpSpPr/>
          <p:nvPr/>
        </p:nvGrpSpPr>
        <p:grpSpPr>
          <a:xfrm>
            <a:off x="265359" y="1008209"/>
            <a:ext cx="2315151" cy="1571804"/>
            <a:chOff x="219038" y="1365616"/>
            <a:chExt cx="2981322" cy="209573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40FD75B-24B7-4D2E-8512-828B37FAA7E5}"/>
                </a:ext>
              </a:extLst>
            </p:cNvPr>
            <p:cNvGrpSpPr/>
            <p:nvPr/>
          </p:nvGrpSpPr>
          <p:grpSpPr>
            <a:xfrm>
              <a:off x="219038" y="1365616"/>
              <a:ext cx="2981322" cy="2095739"/>
              <a:chOff x="219037" y="1622370"/>
              <a:chExt cx="2981322" cy="2095739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7F07A4D-E615-47F3-B202-AA0CF4CCE3BB}"/>
                  </a:ext>
                </a:extLst>
              </p:cNvPr>
              <p:cNvGrpSpPr/>
              <p:nvPr/>
            </p:nvGrpSpPr>
            <p:grpSpPr>
              <a:xfrm>
                <a:off x="219037" y="1666272"/>
                <a:ext cx="2981322" cy="2051837"/>
                <a:chOff x="95689" y="1349916"/>
                <a:chExt cx="3112042" cy="2222421"/>
              </a:xfrm>
            </p:grpSpPr>
            <p:pic>
              <p:nvPicPr>
                <p:cNvPr id="39" name="Picture 38" descr="A close-up of a map&#10;&#10;AI-generated content may be incorrect.">
                  <a:extLst>
                    <a:ext uri="{FF2B5EF4-FFF2-40B4-BE49-F238E27FC236}">
                      <a16:creationId xmlns:a16="http://schemas.microsoft.com/office/drawing/2014/main" id="{3A285D2A-2432-466A-90A8-6D39AB2123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799" t="22747" r="26246" b="21466"/>
                <a:stretch/>
              </p:blipFill>
              <p:spPr bwMode="auto">
                <a:xfrm>
                  <a:off x="95689" y="1349916"/>
                  <a:ext cx="3112042" cy="2222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743B22B-1CA1-44B8-BFE8-0C1F7D1E4BF5}"/>
                    </a:ext>
                  </a:extLst>
                </p:cNvPr>
                <p:cNvGrpSpPr/>
                <p:nvPr/>
              </p:nvGrpSpPr>
              <p:grpSpPr>
                <a:xfrm>
                  <a:off x="1430713" y="2618885"/>
                  <a:ext cx="1144612" cy="494568"/>
                  <a:chOff x="1430713" y="2618885"/>
                  <a:chExt cx="1144612" cy="494568"/>
                </a:xfrm>
              </p:grpSpPr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40466EDB-E5A5-4A8F-9994-8192B6543172}"/>
                      </a:ext>
                    </a:extLst>
                  </p:cNvPr>
                  <p:cNvSpPr txBox="1"/>
                  <p:nvPr/>
                </p:nvSpPr>
                <p:spPr>
                  <a:xfrm>
                    <a:off x="1430713" y="2780090"/>
                    <a:ext cx="1144612" cy="33336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defTabSz="685800">
                      <a:defRPr/>
                    </a:pPr>
                    <a:r>
                      <a:rPr lang="en-US" sz="900" dirty="0">
                        <a:solidFill>
                          <a:prstClr val="white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Surface sites</a:t>
                    </a:r>
                  </a:p>
                </p:txBody>
              </p:sp>
              <p:cxnSp>
                <p:nvCxnSpPr>
                  <p:cNvPr id="42" name="Straight Arrow Connector 41">
                    <a:extLst>
                      <a:ext uri="{FF2B5EF4-FFF2-40B4-BE49-F238E27FC236}">
                        <a16:creationId xmlns:a16="http://schemas.microsoft.com/office/drawing/2014/main" id="{5D6749CA-1C1E-40AF-9BC8-C3AF4C5E1A8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682159" y="2618885"/>
                    <a:ext cx="125309" cy="199958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Arrow Connector 42">
                    <a:extLst>
                      <a:ext uri="{FF2B5EF4-FFF2-40B4-BE49-F238E27FC236}">
                        <a16:creationId xmlns:a16="http://schemas.microsoft.com/office/drawing/2014/main" id="{1A3917B3-D1C1-415D-836C-8783B892B34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104791" y="2657353"/>
                    <a:ext cx="104520" cy="182502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tailEnd type="triangle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B3BE13E-206F-4D6F-B539-2354BD648594}"/>
                  </a:ext>
                </a:extLst>
              </p:cNvPr>
              <p:cNvSpPr txBox="1"/>
              <p:nvPr/>
            </p:nvSpPr>
            <p:spPr>
              <a:xfrm>
                <a:off x="2349221" y="1622370"/>
                <a:ext cx="803409" cy="3385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800">
                  <a:defRPr/>
                </a:pPr>
                <a:r>
                  <a:rPr lang="en-US" sz="1050" b="1" dirty="0">
                    <a:solidFill>
                      <a:prstClr val="white"/>
                    </a:solidFill>
                    <a:latin typeface="Arial"/>
                  </a:rPr>
                  <a:t>Flights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715CEBC-1AD9-4014-9084-C3508721D885}"/>
                </a:ext>
              </a:extLst>
            </p:cNvPr>
            <p:cNvSpPr txBox="1"/>
            <p:nvPr/>
          </p:nvSpPr>
          <p:spPr>
            <a:xfrm>
              <a:off x="1262317" y="2116517"/>
              <a:ext cx="42565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525" b="1" dirty="0">
                  <a:solidFill>
                    <a:prstClr val="white"/>
                  </a:solidFill>
                  <a:latin typeface="Arial"/>
                </a:rPr>
                <a:t>&amp; F7</a:t>
              </a: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4117243A-DD76-40AC-AAD7-52575DC56145}"/>
              </a:ext>
            </a:extLst>
          </p:cNvPr>
          <p:cNvSpPr txBox="1"/>
          <p:nvPr/>
        </p:nvSpPr>
        <p:spPr>
          <a:xfrm>
            <a:off x="3287917" y="732105"/>
            <a:ext cx="4642514" cy="22490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 defTabSz="685800">
              <a:lnSpc>
                <a:spcPct val="90000"/>
              </a:lnSpc>
            </a:pPr>
            <a:r>
              <a:rPr lang="en-CA" sz="900" dirty="0" err="1">
                <a:solidFill>
                  <a:prstClr val="white"/>
                </a:solidFill>
                <a:latin typeface="Arial"/>
              </a:rPr>
              <a:t>Zhipeng</a:t>
            </a:r>
            <a:r>
              <a:rPr lang="en-CA" sz="900" dirty="0">
                <a:solidFill>
                  <a:prstClr val="white"/>
                </a:solidFill>
                <a:latin typeface="Arial"/>
              </a:rPr>
              <a:t> Qu (ECCC lead), Cuong Nguyen (NRC PM), Paloma Borque, Keyvan Ranjbar, Kenny Bala, Natalia Bliankinshtein, Leonid Nichman, Mengistu Wolde</a:t>
            </a:r>
            <a:endParaRPr lang="en-US" sz="900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806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875" y="68598"/>
            <a:ext cx="8350250" cy="662799"/>
          </a:xfrm>
        </p:spPr>
        <p:txBody>
          <a:bodyPr/>
          <a:lstStyle/>
          <a:p>
            <a:pPr algn="ctr"/>
            <a:r>
              <a:rPr lang="en-US" dirty="0"/>
              <a:t>NRC – EUMETSAT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0F9FE7-D97C-3585-679E-CF14C9924A1F}"/>
              </a:ext>
            </a:extLst>
          </p:cNvPr>
          <p:cNvSpPr txBox="1"/>
          <p:nvPr/>
        </p:nvSpPr>
        <p:spPr>
          <a:xfrm>
            <a:off x="0" y="828179"/>
            <a:ext cx="87056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AEROSPACE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Wildfire Fire Radiative Power (FRP):	</a:t>
            </a:r>
          </a:p>
          <a:p>
            <a:r>
              <a:rPr lang="en-US" dirty="0">
                <a:solidFill>
                  <a:schemeClr val="bg1"/>
                </a:solidFill>
              </a:rPr>
              <a:t>	1) Validation of underlying assumptions  </a:t>
            </a:r>
          </a:p>
          <a:p>
            <a:r>
              <a:rPr lang="en-US" dirty="0">
                <a:solidFill>
                  <a:schemeClr val="bg1"/>
                </a:solidFill>
              </a:rPr>
              <a:t>	2) Considerations of the space-based data product chain</a:t>
            </a:r>
          </a:p>
          <a:p>
            <a:r>
              <a:rPr lang="en-US" dirty="0">
                <a:solidFill>
                  <a:schemeClr val="bg1"/>
                </a:solidFill>
              </a:rPr>
              <a:t>	3) Variable Biomes (Topical to Boreal to Arctic Peatland)</a:t>
            </a:r>
          </a:p>
          <a:p>
            <a:r>
              <a:rPr lang="en-US" dirty="0">
                <a:solidFill>
                  <a:schemeClr val="bg1"/>
                </a:solidFill>
              </a:rPr>
              <a:t>	4) Personnel exchanges to commence Fall/winter 2026/27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Hyperspectral Microwave work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Wildfire suppression effectiveness – pre/post fire analysis and in-situ active fire data collection for validation</a:t>
            </a:r>
          </a:p>
        </p:txBody>
      </p:sp>
    </p:spTree>
    <p:extLst>
      <p:ext uri="{BB962C8B-B14F-4D97-AF65-F5344CB8AC3E}">
        <p14:creationId xmlns:p14="http://schemas.microsoft.com/office/powerpoint/2010/main" val="13687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450" y="1771793"/>
            <a:ext cx="8350250" cy="662799"/>
          </a:xfrm>
        </p:spPr>
        <p:txBody>
          <a:bodyPr/>
          <a:lstStyle/>
          <a:p>
            <a:pPr algn="ctr"/>
            <a:r>
              <a:rPr lang="en-US" dirty="0"/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357966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875" y="68598"/>
            <a:ext cx="8350250" cy="662799"/>
          </a:xfrm>
        </p:spPr>
        <p:txBody>
          <a:bodyPr/>
          <a:lstStyle/>
          <a:p>
            <a:pPr algn="ctr"/>
            <a:r>
              <a:rPr lang="en-US" dirty="0"/>
              <a:t>Drones</a:t>
            </a:r>
          </a:p>
        </p:txBody>
      </p:sp>
      <p:pic>
        <p:nvPicPr>
          <p:cNvPr id="6" name="T30_VS620_clip2">
            <a:hlinkClick r:id="" action="ppaction://media"/>
            <a:extLst>
              <a:ext uri="{FF2B5EF4-FFF2-40B4-BE49-F238E27FC236}">
                <a16:creationId xmlns:a16="http://schemas.microsoft.com/office/drawing/2014/main" id="{429FEE1A-8ADA-F446-3FE3-780FCFD7F4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838" y="818941"/>
            <a:ext cx="4270513" cy="4222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DJI_0535_T">
            <a:hlinkClick r:id="" action="ppaction://media"/>
            <a:extLst>
              <a:ext uri="{FF2B5EF4-FFF2-40B4-BE49-F238E27FC236}">
                <a16:creationId xmlns:a16="http://schemas.microsoft.com/office/drawing/2014/main" id="{DB5203C7-E282-7F58-E2BC-8C3469D4AD0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>
                  <p14:bmkLst>
                    <p14:bmk name="Bookmark 1" time="1793.9147"/>
                  </p14:bmkLst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27266" y="818941"/>
            <a:ext cx="4399668" cy="42203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287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9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380;p4">
            <a:extLst>
              <a:ext uri="{FF2B5EF4-FFF2-40B4-BE49-F238E27FC236}">
                <a16:creationId xmlns:a16="http://schemas.microsoft.com/office/drawing/2014/main" id="{A91F616D-8844-8CB1-6A58-1262EED738AC}"/>
              </a:ext>
            </a:extLst>
          </p:cNvPr>
          <p:cNvSpPr txBox="1">
            <a:spLocks/>
          </p:cNvSpPr>
          <p:nvPr/>
        </p:nvSpPr>
        <p:spPr>
          <a:xfrm>
            <a:off x="1469194" y="91522"/>
            <a:ext cx="7273023" cy="576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  <a:buClr>
                <a:schemeClr val="accent3"/>
              </a:buClr>
              <a:buSzPts val="2400"/>
              <a:buFont typeface="Arial"/>
              <a:buNone/>
            </a:pPr>
            <a:r>
              <a:rPr lang="en-CA" sz="2800" dirty="0"/>
              <a:t>Medium-Long range Aircraft Platform for Environmental Research  (MAPLE) </a:t>
            </a:r>
          </a:p>
        </p:txBody>
      </p:sp>
      <p:pic>
        <p:nvPicPr>
          <p:cNvPr id="16" name="Google Shape;381;p4">
            <a:extLst>
              <a:ext uri="{FF2B5EF4-FFF2-40B4-BE49-F238E27FC236}">
                <a16:creationId xmlns:a16="http://schemas.microsoft.com/office/drawing/2014/main" id="{6DBD413B-C8EF-6771-98AD-25AA0E45282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9589" y="812176"/>
            <a:ext cx="2387119" cy="234790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84;p4">
            <a:extLst>
              <a:ext uri="{FF2B5EF4-FFF2-40B4-BE49-F238E27FC236}">
                <a16:creationId xmlns:a16="http://schemas.microsoft.com/office/drawing/2014/main" id="{7196FB18-64C2-5C98-8522-B45BE9F0B6F7}"/>
              </a:ext>
            </a:extLst>
          </p:cNvPr>
          <p:cNvSpPr txBox="1"/>
          <p:nvPr/>
        </p:nvSpPr>
        <p:spPr>
          <a:xfrm>
            <a:off x="251519" y="1175323"/>
            <a:ext cx="5504479" cy="1875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CA" sz="16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Goal</a:t>
            </a:r>
            <a:r>
              <a:rPr lang="en-CA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: Develop a medium-long range research aircraft platform for atmospheric and earth observations: A National World-Class and Versatile Facility Enabling Interdisciplinary Research</a:t>
            </a:r>
            <a:endParaRPr dirty="0">
              <a:solidFill>
                <a:schemeClr val="bg1"/>
              </a:solidFill>
            </a:endParaRPr>
          </a:p>
          <a:p>
            <a:pPr marL="179388" marR="0" lvl="1" indent="-179388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Advance Science Infrastructure</a:t>
            </a:r>
            <a:endParaRPr sz="120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9388" marR="0" lvl="1" indent="-179388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World-class Facility with a global reach </a:t>
            </a:r>
            <a:endParaRPr sz="120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9388" marR="0" lvl="1" indent="-179388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Versatile Research Platform: Interdisciplinary </a:t>
            </a:r>
            <a:endParaRPr dirty="0">
              <a:solidFill>
                <a:schemeClr val="bg1"/>
              </a:solidFill>
            </a:endParaRPr>
          </a:p>
          <a:p>
            <a:pPr marL="179388" marR="0" lvl="1" indent="-179388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National Facility </a:t>
            </a:r>
            <a:endParaRPr sz="120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>
                <a:schemeClr val="accent4"/>
              </a:buClr>
              <a:buSzPts val="1700"/>
              <a:buFont typeface="Arial"/>
              <a:buNone/>
            </a:pPr>
            <a:endParaRPr sz="17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</a:pPr>
            <a:endParaRPr sz="1600" b="1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85;p4">
            <a:extLst>
              <a:ext uri="{FF2B5EF4-FFF2-40B4-BE49-F238E27FC236}">
                <a16:creationId xmlns:a16="http://schemas.microsoft.com/office/drawing/2014/main" id="{8789267E-0837-654F-0D92-05C5321F78CE}"/>
              </a:ext>
            </a:extLst>
          </p:cNvPr>
          <p:cNvSpPr txBox="1"/>
          <p:nvPr/>
        </p:nvSpPr>
        <p:spPr>
          <a:xfrm>
            <a:off x="186121" y="3172220"/>
            <a:ext cx="6034979" cy="1455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r>
              <a:rPr lang="en-CA" sz="1600" b="1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Focus</a:t>
            </a:r>
            <a:r>
              <a:rPr lang="en-CA" sz="16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: National Facility for Earth System Sciences:  – Tied to GOC/NRC Climate Agenda / Strategic Plan</a:t>
            </a:r>
            <a:endParaRPr dirty="0">
              <a:solidFill>
                <a:schemeClr val="bg1"/>
              </a:solidFill>
            </a:endParaRPr>
          </a:p>
          <a:p>
            <a:pPr marL="179388" lvl="1" indent="-179388">
              <a:spcBef>
                <a:spcPts val="0"/>
              </a:spcBef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dirty="0">
                <a:solidFill>
                  <a:schemeClr val="bg1"/>
                </a:solidFill>
              </a:rPr>
              <a:t>Earth System Sciences: Arctic; Air quality; Wildfire; Aerosol, Cloud and Precipitation; Satellite Earth Observation; Climate; Sustainable and Green Aviation; Extreme weather Severe weather &amp; icing; Earth Sciences </a:t>
            </a:r>
          </a:p>
          <a:p>
            <a:pPr marL="179388" lvl="1" indent="-179388">
              <a:spcBef>
                <a:spcPts val="0"/>
              </a:spcBef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dirty="0">
                <a:solidFill>
                  <a:schemeClr val="bg1"/>
                </a:solidFill>
              </a:rPr>
              <a:t>Is being developed through extensive expert inputs</a:t>
            </a:r>
          </a:p>
          <a:p>
            <a:pPr marL="179388" lvl="1" indent="-179388">
              <a:spcBef>
                <a:spcPts val="0"/>
              </a:spcBef>
              <a:buClr>
                <a:schemeClr val="accent3"/>
              </a:buClr>
              <a:buSzPts val="1320"/>
              <a:buFont typeface="Arial"/>
              <a:buChar char="•"/>
            </a:pPr>
            <a:r>
              <a:rPr lang="en-CA" sz="1200" dirty="0">
                <a:solidFill>
                  <a:schemeClr val="bg1"/>
                </a:solidFill>
              </a:rPr>
              <a:t>Aim to develop a consortium based governance structure as a national facility </a:t>
            </a:r>
          </a:p>
          <a:p>
            <a:pPr marL="179388" lvl="1" indent="-179388">
              <a:spcBef>
                <a:spcPts val="0"/>
              </a:spcBef>
              <a:buClr>
                <a:schemeClr val="accent3"/>
              </a:buClr>
              <a:buSzPts val="1320"/>
              <a:buFont typeface="Arial"/>
              <a:buChar char="•"/>
            </a:pPr>
            <a:endParaRPr lang="en-CA" sz="1200" dirty="0">
              <a:solidFill>
                <a:schemeClr val="bg1"/>
              </a:solidFill>
            </a:endParaRPr>
          </a:p>
          <a:p>
            <a:pPr marL="179388" lvl="1" indent="-179388">
              <a:spcBef>
                <a:spcPts val="400"/>
              </a:spcBef>
              <a:buClr>
                <a:schemeClr val="accent3"/>
              </a:buClr>
              <a:buSzPts val="1320"/>
              <a:buFont typeface="Arial"/>
              <a:buChar char="•"/>
            </a:pPr>
            <a:endParaRPr sz="17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oogle Shape;364;p3">
            <a:extLst>
              <a:ext uri="{FF2B5EF4-FFF2-40B4-BE49-F238E27FC236}">
                <a16:creationId xmlns:a16="http://schemas.microsoft.com/office/drawing/2014/main" id="{7F500AD1-C521-02F7-30C3-255BFEE48FA4}"/>
              </a:ext>
            </a:extLst>
          </p:cNvPr>
          <p:cNvGrpSpPr>
            <a:grpSpLocks noChangeAspect="1"/>
          </p:cNvGrpSpPr>
          <p:nvPr/>
        </p:nvGrpSpPr>
        <p:grpSpPr>
          <a:xfrm>
            <a:off x="520222" y="281046"/>
            <a:ext cx="772952" cy="772952"/>
            <a:chOff x="8154549" y="4961331"/>
            <a:chExt cx="2238367" cy="2238367"/>
          </a:xfrm>
        </p:grpSpPr>
        <p:sp>
          <p:nvSpPr>
            <p:cNvPr id="22" name="Google Shape;365;p3">
              <a:extLst>
                <a:ext uri="{FF2B5EF4-FFF2-40B4-BE49-F238E27FC236}">
                  <a16:creationId xmlns:a16="http://schemas.microsoft.com/office/drawing/2014/main" id="{89C905E1-740B-6179-06A2-ACDEECAA8096}"/>
                </a:ext>
              </a:extLst>
            </p:cNvPr>
            <p:cNvSpPr/>
            <p:nvPr/>
          </p:nvSpPr>
          <p:spPr>
            <a:xfrm>
              <a:off x="8154549" y="4961331"/>
              <a:ext cx="2238367" cy="2238367"/>
            </a:xfrm>
            <a:custGeom>
              <a:avLst/>
              <a:gdLst/>
              <a:ahLst/>
              <a:cxnLst/>
              <a:rect l="l" t="t" r="r" b="b"/>
              <a:pathLst>
                <a:path w="2238367" h="2238367" extrusionOk="0">
                  <a:moveTo>
                    <a:pt x="0" y="0"/>
                  </a:moveTo>
                  <a:lnTo>
                    <a:pt x="2238368" y="0"/>
                  </a:lnTo>
                  <a:lnTo>
                    <a:pt x="2238368" y="2238367"/>
                  </a:lnTo>
                  <a:lnTo>
                    <a:pt x="0" y="223836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CA"/>
            </a:p>
          </p:txBody>
        </p:sp>
        <p:pic>
          <p:nvPicPr>
            <p:cNvPr id="23" name="Google Shape;366;p3" descr="Airplane with solid fill">
              <a:extLst>
                <a:ext uri="{FF2B5EF4-FFF2-40B4-BE49-F238E27FC236}">
                  <a16:creationId xmlns:a16="http://schemas.microsoft.com/office/drawing/2014/main" id="{0CAE57B0-A56D-BD15-22AB-FDE50041141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64283" y="5350492"/>
              <a:ext cx="1218899" cy="121889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20DC0F91-5C26-9743-4124-2646A284C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990" y="2992080"/>
            <a:ext cx="2820414" cy="230610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A9060AF-F0EC-5F0E-F386-DCB14A35A8D6}"/>
              </a:ext>
            </a:extLst>
          </p:cNvPr>
          <p:cNvSpPr txBox="1"/>
          <p:nvPr/>
        </p:nvSpPr>
        <p:spPr>
          <a:xfrm>
            <a:off x="1894114" y="470306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In-service operational timeframe 2029/30</a:t>
            </a:r>
          </a:p>
        </p:txBody>
      </p:sp>
    </p:spTree>
    <p:extLst>
      <p:ext uri="{BB962C8B-B14F-4D97-AF65-F5344CB8AC3E}">
        <p14:creationId xmlns:p14="http://schemas.microsoft.com/office/powerpoint/2010/main" val="422622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25" y="17896"/>
            <a:ext cx="9062950" cy="688142"/>
          </a:xfrm>
        </p:spPr>
        <p:txBody>
          <a:bodyPr/>
          <a:lstStyle/>
          <a:p>
            <a:pPr algn="ctr"/>
            <a:r>
              <a:rPr lang="en-US" dirty="0"/>
              <a:t>AD ASTRA</a:t>
            </a:r>
            <a:r>
              <a:rPr lang="en-US" sz="2000" dirty="0"/>
              <a:t> </a:t>
            </a:r>
            <a:r>
              <a:rPr lang="en-US" sz="4000" dirty="0"/>
              <a:t>(Bombardier Global 6500)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1B410B-3EFE-4898-AB9B-C57D0442454E}"/>
              </a:ext>
            </a:extLst>
          </p:cNvPr>
          <p:cNvSpPr txBox="1"/>
          <p:nvPr/>
        </p:nvSpPr>
        <p:spPr>
          <a:xfrm>
            <a:off x="5374605" y="950748"/>
            <a:ext cx="372887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Endurance = 14 hrs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Range = ~12,000 km 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Max. Ceiling = 15.5 km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Speed:</a:t>
            </a:r>
          </a:p>
          <a:p>
            <a:r>
              <a:rPr lang="en-CA" dirty="0">
                <a:solidFill>
                  <a:schemeClr val="bg1"/>
                </a:solidFill>
              </a:rPr>
              <a:t>Max = ~1100 km/hr (0.9 Mach)</a:t>
            </a:r>
          </a:p>
          <a:p>
            <a:r>
              <a:rPr lang="en-CA" dirty="0">
                <a:solidFill>
                  <a:schemeClr val="bg1"/>
                </a:solidFill>
              </a:rPr>
              <a:t>Cruise = ~ 1050 km/hr (0.85 Mach)</a:t>
            </a:r>
          </a:p>
          <a:p>
            <a:endParaRPr lang="en-CA" dirty="0">
              <a:solidFill>
                <a:schemeClr val="bg1"/>
              </a:solidFill>
            </a:endParaRPr>
          </a:p>
          <a:p>
            <a:r>
              <a:rPr lang="en-CA" dirty="0">
                <a:solidFill>
                  <a:schemeClr val="bg1"/>
                </a:solidFill>
              </a:rPr>
              <a:t>Max. Payload = ~ 2700 kg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A8CCED-AC0E-4D8A-A781-0C49CB4A754A}"/>
              </a:ext>
            </a:extLst>
          </p:cNvPr>
          <p:cNvSpPr txBox="1"/>
          <p:nvPr/>
        </p:nvSpPr>
        <p:spPr>
          <a:xfrm>
            <a:off x="132914" y="416370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Primarily a defense-related platform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D40268-D1E7-4D67-9EF7-77BC532776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6"/>
          <a:stretch/>
        </p:blipFill>
        <p:spPr>
          <a:xfrm>
            <a:off x="40524" y="706037"/>
            <a:ext cx="5284936" cy="3503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0C7BED-E330-45AB-88CB-15F36E1DE91E}"/>
              </a:ext>
            </a:extLst>
          </p:cNvPr>
          <p:cNvSpPr txBox="1"/>
          <p:nvPr/>
        </p:nvSpPr>
        <p:spPr>
          <a:xfrm>
            <a:off x="2575234" y="4774168"/>
            <a:ext cx="4663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In-service operational timeframe 2028/29</a:t>
            </a:r>
          </a:p>
        </p:txBody>
      </p:sp>
    </p:spTree>
    <p:extLst>
      <p:ext uri="{BB962C8B-B14F-4D97-AF65-F5344CB8AC3E}">
        <p14:creationId xmlns:p14="http://schemas.microsoft.com/office/powerpoint/2010/main" val="16428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544" y="1751681"/>
            <a:ext cx="7602174" cy="629681"/>
          </a:xfrm>
        </p:spPr>
        <p:txBody>
          <a:bodyPr/>
          <a:lstStyle/>
          <a:p>
            <a:pPr algn="ctr"/>
            <a:r>
              <a:rPr lang="en-CA" dirty="0">
                <a:effectLst/>
                <a:ea typeface="Calibri" panose="020F0502020204030204" pitchFamily="34" charset="0"/>
              </a:rPr>
              <a:t>Thank You</a:t>
            </a:r>
          </a:p>
        </p:txBody>
      </p:sp>
      <p:pic>
        <p:nvPicPr>
          <p:cNvPr id="6" name="NRC logo" descr="National Research Council Canada logo.">
            <a:extLst>
              <a:ext uri="{FF2B5EF4-FFF2-40B4-BE49-F238E27FC236}">
                <a16:creationId xmlns:a16="http://schemas.microsoft.com/office/drawing/2014/main" id="{4773AB54-2556-B1D3-53F3-6AC360B77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425449" y="203046"/>
            <a:ext cx="941877" cy="149844"/>
          </a:xfrm>
          <a:prstGeom prst="rect">
            <a:avLst/>
          </a:prstGeom>
        </p:spPr>
      </p:pic>
      <p:pic>
        <p:nvPicPr>
          <p:cNvPr id="5" name="NRC Signature" descr="National Research Council Canada FIP.">
            <a:extLst>
              <a:ext uri="{FF2B5EF4-FFF2-40B4-BE49-F238E27FC236}">
                <a16:creationId xmlns:a16="http://schemas.microsoft.com/office/drawing/2014/main" id="{72D0B9C6-7574-AFED-DE8B-48E4964B42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4" y="4701954"/>
            <a:ext cx="2307081" cy="451577"/>
          </a:xfrm>
          <a:prstGeom prst="rect">
            <a:avLst/>
          </a:prstGeom>
        </p:spPr>
      </p:pic>
      <p:pic>
        <p:nvPicPr>
          <p:cNvPr id="4" name="Canada Wordmark" descr="Symbol of the Government of Canada.">
            <a:extLst>
              <a:ext uri="{FF2B5EF4-FFF2-40B4-BE49-F238E27FC236}">
                <a16:creationId xmlns:a16="http://schemas.microsoft.com/office/drawing/2014/main" id="{E0D7B258-009D-43CF-CB9F-83F82AA60C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9196" y="4541927"/>
            <a:ext cx="1435147" cy="6994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527998-4D5E-4BDE-98B7-69883E8BA4FD}"/>
              </a:ext>
            </a:extLst>
          </p:cNvPr>
          <p:cNvSpPr txBox="1"/>
          <p:nvPr/>
        </p:nvSpPr>
        <p:spPr>
          <a:xfrm>
            <a:off x="67586" y="3587820"/>
            <a:ext cx="59276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400" dirty="0">
                <a:solidFill>
                  <a:schemeClr val="bg1"/>
                </a:solidFill>
              </a:rPr>
              <a:t>George Leblanc</a:t>
            </a:r>
          </a:p>
          <a:p>
            <a:r>
              <a:rPr lang="en-CA" sz="1400" dirty="0">
                <a:solidFill>
                  <a:schemeClr val="bg1"/>
                </a:solidFill>
              </a:rPr>
              <a:t>Team Lead: Remote Sensing Imagery Group (RSIG) </a:t>
            </a:r>
          </a:p>
          <a:p>
            <a:r>
              <a:rPr lang="en-CA" sz="1400" dirty="0">
                <a:solidFill>
                  <a:schemeClr val="bg1"/>
                </a:solidFill>
              </a:rPr>
              <a:t>Drone Flight and Autonomy Laboratory (DFAL)</a:t>
            </a:r>
            <a:br>
              <a:rPr lang="en-CA" sz="1400" dirty="0">
                <a:solidFill>
                  <a:schemeClr val="bg1"/>
                </a:solidFill>
              </a:rPr>
            </a:br>
            <a:r>
              <a:rPr lang="en-CA" sz="1400" dirty="0">
                <a:solidFill>
                  <a:schemeClr val="bg1"/>
                </a:solidFill>
              </a:rPr>
              <a:t>National Research Council Canada</a:t>
            </a:r>
          </a:p>
        </p:txBody>
      </p:sp>
    </p:spTree>
    <p:extLst>
      <p:ext uri="{BB962C8B-B14F-4D97-AF65-F5344CB8AC3E}">
        <p14:creationId xmlns:p14="http://schemas.microsoft.com/office/powerpoint/2010/main" val="389792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heme/theme1.xml><?xml version="1.0" encoding="utf-8"?>
<a:theme xmlns:a="http://schemas.openxmlformats.org/drawingml/2006/main" name="NRC_2023_Blue">
  <a:themeElements>
    <a:clrScheme name="NRC 2022">
      <a:dk1>
        <a:srgbClr val="000000"/>
      </a:dk1>
      <a:lt1>
        <a:srgbClr val="FFFFFF"/>
      </a:lt1>
      <a:dk2>
        <a:srgbClr val="006688"/>
      </a:dk2>
      <a:lt2>
        <a:srgbClr val="FFFFFF"/>
      </a:lt2>
      <a:accent1>
        <a:srgbClr val="004466"/>
      </a:accent1>
      <a:accent2>
        <a:srgbClr val="DD2222"/>
      </a:accent2>
      <a:accent3>
        <a:srgbClr val="00AABB"/>
      </a:accent3>
      <a:accent4>
        <a:srgbClr val="006633"/>
      </a:accent4>
      <a:accent5>
        <a:srgbClr val="87BB33"/>
      </a:accent5>
      <a:accent6>
        <a:srgbClr val="FFBB11"/>
      </a:accent6>
      <a:hlink>
        <a:srgbClr val="00799C"/>
      </a:hlink>
      <a:folHlink>
        <a:srgbClr val="00AABB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sz="16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Light blue">
      <a:srgbClr val="00AABB"/>
    </a:custClr>
    <a:custClr name="Medium blue">
      <a:srgbClr val="007799"/>
    </a:custClr>
    <a:custClr name="Blue">
      <a:srgbClr val="004466"/>
    </a:custClr>
    <a:custClr name="Grey">
      <a:srgbClr val="223344"/>
    </a:custClr>
    <a:custClr name="Green">
      <a:srgbClr val="006633"/>
    </a:custClr>
    <a:custClr name="Lime green">
      <a:srgbClr val="87BB33"/>
    </a:custClr>
    <a:custClr name="Orange">
      <a:srgbClr val="FF8822"/>
    </a:custClr>
    <a:custClr name="Red">
      <a:srgbClr val="DD2222"/>
    </a:custClr>
    <a:custClr name="Eggplant">
      <a:srgbClr val="662244"/>
    </a:custClr>
    <a:custClr name="Purple">
      <a:srgbClr val="664477"/>
    </a:custClr>
    <a:custClr name="Yellow">
      <a:srgbClr val="FFBB11"/>
    </a:custClr>
    <a:custClr name="Bright Red">
      <a:srgbClr val="EE1122"/>
    </a:custClr>
    <a:custClr name="Magenta">
      <a:srgbClr val="EE2277"/>
    </a:custClr>
    <a:custClr name="Dark magenta">
      <a:srgbClr val="C92668"/>
    </a:custClr>
    <a:custClr name="Dark light blue">
      <a:srgbClr val="0099AA"/>
    </a:custClr>
    <a:custClr name="Dark medium blue">
      <a:srgbClr val="006688"/>
    </a:custClr>
    <a:custClr name="Dark blue">
      <a:srgbClr val="003355"/>
    </a:custClr>
    <a:custClr name="Dark grey">
      <a:srgbClr val="112233"/>
    </a:custClr>
    <a:custClr name="Dark green">
      <a:srgbClr val="005522"/>
    </a:custClr>
    <a:custClr name="Dark lime green">
      <a:srgbClr val="669933"/>
    </a:custClr>
    <a:custClr name="Dark orange">
      <a:srgbClr val="EE6611"/>
    </a:custClr>
    <a:custClr name="Dark red">
      <a:srgbClr val="AA0011"/>
    </a:custClr>
    <a:custClr name="Dark eggplant">
      <a:srgbClr val="550033"/>
    </a:custClr>
    <a:custClr name="Dark purple">
      <a:srgbClr val="553366"/>
    </a:custClr>
  </a:custClrLst>
  <a:extLst>
    <a:ext uri="{05A4C25C-085E-4340-85A3-A5531E510DB2}">
      <thm15:themeFamily xmlns:thm15="http://schemas.microsoft.com/office/thememl/2012/main" name="PowerPoint_blue_2023" id="{9029E52C-13E7-4A45-973F-F827497B8846}" vid="{F928EF6D-0F65-A646-AC93-8BF287DD8DF4}"/>
    </a:ext>
  </a:extLst>
</a:theme>
</file>

<file path=ppt/theme/theme2.xml><?xml version="1.0" encoding="utf-8"?>
<a:theme xmlns:a="http://schemas.openxmlformats.org/drawingml/2006/main" name="NRC-CNRC">
  <a:themeElements>
    <a:clrScheme name="NRC-custom 1">
      <a:dk1>
        <a:srgbClr val="000000"/>
      </a:dk1>
      <a:lt1>
        <a:sysClr val="window" lastClr="FFFFFF"/>
      </a:lt1>
      <a:dk2>
        <a:srgbClr val="000000"/>
      </a:dk2>
      <a:lt2>
        <a:srgbClr val="E8E8E8"/>
      </a:lt2>
      <a:accent1>
        <a:srgbClr val="006E84"/>
      </a:accent1>
      <a:accent2>
        <a:srgbClr val="003C57"/>
      </a:accent2>
      <a:accent3>
        <a:srgbClr val="005228"/>
      </a:accent3>
      <a:accent4>
        <a:srgbClr val="4D822E"/>
      </a:accent4>
      <a:accent5>
        <a:srgbClr val="233E4A"/>
      </a:accent5>
      <a:accent6>
        <a:srgbClr val="5D0B3C"/>
      </a:accent6>
      <a:hlink>
        <a:srgbClr val="0070C0"/>
      </a:hlink>
      <a:folHlink>
        <a:srgbClr val="0070C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0" tIns="0" rIns="0" bIns="0" rtlCol="0" anchor="ctr"/>
      <a:lstStyle>
        <a:defPPr algn="ctr">
          <a:defRPr sz="16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t" anchorCtr="0">
        <a:noAutofit/>
      </a:bodyPr>
      <a:lstStyle>
        <a:defPPr algn="l">
          <a:lnSpc>
            <a:spcPct val="90000"/>
          </a:lnSpc>
          <a:defRPr dirty="0" smtClean="0"/>
        </a:defPPr>
      </a:lstStyle>
    </a:txDef>
  </a:objectDefaults>
  <a:extraClrSchemeLst/>
  <a:custClrLst>
    <a:custClr name="Red">
      <a:srgbClr val="A70D13"/>
    </a:custClr>
    <a:custClr name="Yellow">
      <a:srgbClr val="FFBB11"/>
    </a:custClr>
    <a:custClr name="Magenta">
      <a:srgbClr val="E2146E"/>
    </a:custClr>
    <a:custClr name="Canada red">
      <a:srgbClr val="EE1122"/>
    </a:custClr>
    <a:custClr name="Light blue">
      <a:srgbClr val="00AABB"/>
    </a:custClr>
    <a:custClr name="Medium blue">
      <a:srgbClr val="007799"/>
    </a:custClr>
    <a:custClr name="Blue">
      <a:srgbClr val="004466"/>
    </a:custClr>
    <a:custClr name="Grey">
      <a:srgbClr val="223344"/>
    </a:custClr>
    <a:custClr name="Green">
      <a:srgbClr val="006633"/>
    </a:custClr>
    <a:custClr name="Lime green">
      <a:srgbClr val="87BB33"/>
    </a:custClr>
    <a:custClr name="Orange">
      <a:srgbClr val="FF8822"/>
    </a:custClr>
    <a:custClr name="Red">
      <a:srgbClr val="DD2222"/>
    </a:custClr>
    <a:custClr name="Eggplant">
      <a:srgbClr val="662244"/>
    </a:custClr>
    <a:custClr name="Purple">
      <a:srgbClr val="664477"/>
    </a:custClr>
    <a:custClr name="Yellow">
      <a:srgbClr val="FFBB11"/>
    </a:custClr>
    <a:custClr name="Bright Red">
      <a:srgbClr val="EE1122"/>
    </a:custClr>
    <a:custClr name="Magenta">
      <a:srgbClr val="EE2277"/>
    </a:custClr>
    <a:custClr name="Dark magenta">
      <a:srgbClr val="C92668"/>
    </a:custClr>
    <a:custClr name="Dark light blue">
      <a:srgbClr val="0099AA"/>
    </a:custClr>
    <a:custClr name="Dark medium blue">
      <a:srgbClr val="006688"/>
    </a:custClr>
    <a:custClr name="Dark blue">
      <a:srgbClr val="003355"/>
    </a:custClr>
    <a:custClr name="Dark grey">
      <a:srgbClr val="112233"/>
    </a:custClr>
    <a:custClr name="Dark green">
      <a:srgbClr val="005522"/>
    </a:custClr>
    <a:custClr name="Dark lime green">
      <a:srgbClr val="669933"/>
    </a:custClr>
    <a:custClr name="Dark orange">
      <a:srgbClr val="EE6611"/>
    </a:custClr>
    <a:custClr name="Dark red">
      <a:srgbClr val="AA0011"/>
    </a:custClr>
    <a:custClr name="Dark eggplant">
      <a:srgbClr val="550033"/>
    </a:custClr>
    <a:custClr name="Dark purple">
      <a:srgbClr val="553366"/>
    </a:custClr>
  </a:custClrLst>
  <a:extLst>
    <a:ext uri="{05A4C25C-085E-4340-85A3-A5531E510DB2}">
      <thm15:themeFamily xmlns:thm15="http://schemas.microsoft.com/office/thememl/2012/main" name="NRC2024_PowerPoint-Template_Blue_EN-v1" id="{597DE65A-E778-DB4C-ACD2-BE0DC4259FC4}" vid="{60091DF5-3195-7443-927B-935E8E4EC0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X6PPVAVDZMSZ-613157859-13516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https://wmoomm.sharepoint.com/sites/Collaboration/_layouts/15/DocIdRedir.aspx?ID=X6PPVAVDZMSZ-613157859-13516</Url>
      <Description>X6PPVAVDZMSZ-613157859-13516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611F891-11FA-4B95-9CE0-35615F356E56}"/>
</file>

<file path=customXml/itemProps2.xml><?xml version="1.0" encoding="utf-8"?>
<ds:datastoreItem xmlns:ds="http://schemas.openxmlformats.org/officeDocument/2006/customXml" ds:itemID="{58CA3DEB-1FD3-4D1B-A98C-870C34EC5DF6}"/>
</file>

<file path=customXml/itemProps3.xml><?xml version="1.0" encoding="utf-8"?>
<ds:datastoreItem xmlns:ds="http://schemas.openxmlformats.org/officeDocument/2006/customXml" ds:itemID="{C8364F37-9DA3-48EE-A1AB-F37E98E08340}"/>
</file>

<file path=customXml/itemProps4.xml><?xml version="1.0" encoding="utf-8"?>
<ds:datastoreItem xmlns:ds="http://schemas.openxmlformats.org/officeDocument/2006/customXml" ds:itemID="{CCB9B9A2-ADC0-49B7-ADCA-D71F7CE56962}"/>
</file>

<file path=customXml/itemProps5.xml><?xml version="1.0" encoding="utf-8"?>
<ds:datastoreItem xmlns:ds="http://schemas.openxmlformats.org/officeDocument/2006/customXml" ds:itemID="{D81F2B99-3BF6-47F4-9DDA-A56CDB912B79}"/>
</file>

<file path=docProps/app.xml><?xml version="1.0" encoding="utf-8"?>
<Properties xmlns="http://schemas.openxmlformats.org/officeDocument/2006/extended-properties" xmlns:vt="http://schemas.openxmlformats.org/officeDocument/2006/docPropsVTypes">
  <Template>powerpoint_blue_2023</Template>
  <TotalTime>6012</TotalTime>
  <Words>1216</Words>
  <Application>Microsoft Office PowerPoint</Application>
  <PresentationFormat>On-screen Show (16:9)</PresentationFormat>
  <Paragraphs>244</Paragraphs>
  <Slides>21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Light</vt:lpstr>
      <vt:lpstr>Arial</vt:lpstr>
      <vt:lpstr>Century Gothic</vt:lpstr>
      <vt:lpstr>Wingdings</vt:lpstr>
      <vt:lpstr>NRC_2023_Blue</vt:lpstr>
      <vt:lpstr>NRC-CNRC</vt:lpstr>
      <vt:lpstr>NRC Aerospace Validation Activities and Support Infrastructure</vt:lpstr>
      <vt:lpstr>PowerPoint Presentation</vt:lpstr>
      <vt:lpstr>NRC Aerospace | Laboratories</vt:lpstr>
      <vt:lpstr>PowerPoint Presentation</vt:lpstr>
      <vt:lpstr>Drone and Flight Autonomy Lab (DFAL)</vt:lpstr>
      <vt:lpstr>EO Validation Process</vt:lpstr>
      <vt:lpstr>Validation via a bottom-up approach </vt:lpstr>
      <vt:lpstr>Laboratory – Uniformity Measurements</vt:lpstr>
      <vt:lpstr>Validation Site Selection</vt:lpstr>
      <vt:lpstr>Flight Planning</vt:lpstr>
      <vt:lpstr>PowerPoint Presentation</vt:lpstr>
      <vt:lpstr>Examples of Cal/Val Activities</vt:lpstr>
      <vt:lpstr>PowerPoint Presentation</vt:lpstr>
      <vt:lpstr>Lightning study (ESCAPE,TX, USA 2022) 2 min segment : NEXRAD, GLM(GOES16), HLMA(ground), StormScope(aircraft) overlayed </vt:lpstr>
      <vt:lpstr>PowerPoint Presentation</vt:lpstr>
      <vt:lpstr>NRC – EUMETSAT</vt:lpstr>
      <vt:lpstr>Future</vt:lpstr>
      <vt:lpstr>Drones</vt:lpstr>
      <vt:lpstr>PowerPoint Presentation</vt:lpstr>
      <vt:lpstr>AD ASTRA (Bombardier Global 6500)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NRC presentation template</dc:title>
  <dc:creator>George Leblanc</dc:creator>
  <cp:lastModifiedBy>Leblanc, George</cp:lastModifiedBy>
  <cp:revision>173</cp:revision>
  <dcterms:created xsi:type="dcterms:W3CDTF">2023-11-22T19:56:44Z</dcterms:created>
  <dcterms:modified xsi:type="dcterms:W3CDTF">2026-03-23T01:14:52Z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b906beef-ce8c-4d8d-88ed-557b16cc1622</vt:lpwstr>
  </property>
</Properties>
</file>