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2.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notesSlides/notesSlide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13.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5.xml" ContentType="application/vnd.openxmlformats-officedocument.presentationml.notesSlide+xml"/>
  <Override PartName="/ppt/notesSlides/notesSlide8.xml" ContentType="application/vnd.openxmlformats-officedocument.presentationml.notesSlid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Lst>
  <p:notesMasterIdLst>
    <p:notesMasterId r:id="rId36"/>
  </p:notesMasterIdLst>
  <p:sldIdLst>
    <p:sldId id="256" r:id="rId3"/>
    <p:sldId id="257" r:id="rId4"/>
    <p:sldId id="258" r:id="rId5"/>
    <p:sldId id="259" r:id="rId6"/>
    <p:sldId id="260" r:id="rId7"/>
    <p:sldId id="261" r:id="rId8"/>
    <p:sldId id="2076137690" r:id="rId9"/>
    <p:sldId id="475" r:id="rId10"/>
    <p:sldId id="262" r:id="rId11"/>
    <p:sldId id="263" r:id="rId12"/>
    <p:sldId id="2076137688" r:id="rId13"/>
    <p:sldId id="2076137689" r:id="rId14"/>
    <p:sldId id="264" r:id="rId15"/>
    <p:sldId id="265" r:id="rId16"/>
    <p:sldId id="267" r:id="rId17"/>
    <p:sldId id="290" r:id="rId18"/>
    <p:sldId id="289" r:id="rId19"/>
    <p:sldId id="271" r:id="rId20"/>
    <p:sldId id="268" r:id="rId21"/>
    <p:sldId id="294" r:id="rId22"/>
    <p:sldId id="295" r:id="rId23"/>
    <p:sldId id="296" r:id="rId24"/>
    <p:sldId id="292" r:id="rId25"/>
    <p:sldId id="291" r:id="rId26"/>
    <p:sldId id="277" r:id="rId27"/>
    <p:sldId id="2076137691" r:id="rId28"/>
    <p:sldId id="293" r:id="rId29"/>
    <p:sldId id="278" r:id="rId30"/>
    <p:sldId id="276" r:id="rId31"/>
    <p:sldId id="299" r:id="rId32"/>
    <p:sldId id="300" r:id="rId33"/>
    <p:sldId id="298" r:id="rId34"/>
    <p:sldId id="301"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81506" autoAdjust="0"/>
  </p:normalViewPr>
  <p:slideViewPr>
    <p:cSldViewPr snapToGrid="0">
      <p:cViewPr varScale="1">
        <p:scale>
          <a:sx n="90" d="100"/>
          <a:sy n="90" d="100"/>
        </p:scale>
        <p:origin x="800" y="5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customXml" Target="../customXml/item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45" Type="http://schemas.openxmlformats.org/officeDocument/2006/relationships/customXml" Target="../customXml/item5.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customXml" Target="../customXml/item4.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customXml" Target="../customXml/item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customXml" Target="../customXml/item1.xml"/></Relationships>
</file>

<file path=ppt/diagrams/_rels/data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94789A-0AF8-4479-9B95-4798B7FA399A}" type="doc">
      <dgm:prSet loTypeId="urn:microsoft.com/office/officeart/2018/5/layout/CenteredIconLabelDescriptionList" loCatId="icon" qsTypeId="urn:microsoft.com/office/officeart/2005/8/quickstyle/simple1" qsCatId="simple" csTypeId="urn:microsoft.com/office/officeart/2018/5/colors/Iconchunking_neutralbg_accent1_2" csCatId="accent1" phldr="1"/>
      <dgm:spPr/>
      <dgm:t>
        <a:bodyPr/>
        <a:lstStyle/>
        <a:p>
          <a:endParaRPr lang="en-US"/>
        </a:p>
      </dgm:t>
    </dgm:pt>
    <dgm:pt modelId="{A953A8A9-A38F-40B2-B209-DD59E541A88A}">
      <dgm:prSet custT="1"/>
      <dgm:spPr/>
      <dgm:t>
        <a:bodyPr/>
        <a:lstStyle/>
        <a:p>
          <a:pPr>
            <a:lnSpc>
              <a:spcPct val="100000"/>
            </a:lnSpc>
            <a:defRPr b="1"/>
          </a:pPr>
          <a:r>
            <a:rPr lang="en-US" sz="2000" b="0" u="sng" dirty="0" err="1">
              <a:latin typeface="Century Gothic" panose="020B0502020202020204" pitchFamily="34" charset="0"/>
            </a:rPr>
            <a:t>SPecular</a:t>
          </a:r>
          <a:r>
            <a:rPr lang="en-US" sz="2000" b="0" u="sng" dirty="0">
              <a:latin typeface="Century Gothic" panose="020B0502020202020204" pitchFamily="34" charset="0"/>
            </a:rPr>
            <a:t> Array Radiometric Calibration (SPARC) Overview</a:t>
          </a:r>
          <a:endParaRPr lang="en-US" sz="2000" b="0" dirty="0">
            <a:latin typeface="Century Gothic" panose="020B0502020202020204" pitchFamily="34" charset="0"/>
          </a:endParaRPr>
        </a:p>
      </dgm:t>
    </dgm:pt>
    <dgm:pt modelId="{319A3F5C-D5EE-45F5-9031-0161FC07B9B0}" type="parTrans" cxnId="{CF2702D2-84F4-4BDA-81A2-0FC34522FABF}">
      <dgm:prSet/>
      <dgm:spPr/>
      <dgm:t>
        <a:bodyPr/>
        <a:lstStyle/>
        <a:p>
          <a:endParaRPr lang="en-US" sz="1400">
            <a:latin typeface="Century Gothic" panose="020B0502020202020204" pitchFamily="34" charset="0"/>
          </a:endParaRPr>
        </a:p>
      </dgm:t>
    </dgm:pt>
    <dgm:pt modelId="{6857F425-3DB5-4F12-ABB6-78C73068997C}" type="sibTrans" cxnId="{CF2702D2-84F4-4BDA-81A2-0FC34522FABF}">
      <dgm:prSet/>
      <dgm:spPr/>
      <dgm:t>
        <a:bodyPr/>
        <a:lstStyle/>
        <a:p>
          <a:endParaRPr lang="en-US" sz="1400">
            <a:latin typeface="Century Gothic" panose="020B0502020202020204" pitchFamily="34" charset="0"/>
          </a:endParaRPr>
        </a:p>
      </dgm:t>
    </dgm:pt>
    <dgm:pt modelId="{3118BEA3-64FD-4F02-B841-1776C70671F9}">
      <dgm:prSet custT="1"/>
      <dgm:spPr/>
      <dgm:t>
        <a:bodyPr/>
        <a:lstStyle/>
        <a:p>
          <a:pPr>
            <a:lnSpc>
              <a:spcPct val="100000"/>
            </a:lnSpc>
            <a:defRPr b="1"/>
          </a:pPr>
          <a:r>
            <a:rPr lang="en-US" sz="1400" b="0" dirty="0">
              <a:latin typeface="Century Gothic" panose="020B0502020202020204" pitchFamily="34" charset="0"/>
            </a:rPr>
            <a:t>Convex mirrors used to relay an image of the solar disk to an Earth Observation Sensor. </a:t>
          </a:r>
        </a:p>
      </dgm:t>
    </dgm:pt>
    <dgm:pt modelId="{56BBF168-B490-43BE-9EEB-FF9A8A23643F}" type="parTrans" cxnId="{984D44CA-7C52-496B-8B43-21331B3C55BF}">
      <dgm:prSet/>
      <dgm:spPr/>
      <dgm:t>
        <a:bodyPr/>
        <a:lstStyle/>
        <a:p>
          <a:endParaRPr lang="en-US" sz="1400">
            <a:latin typeface="Century Gothic" panose="020B0502020202020204" pitchFamily="34" charset="0"/>
          </a:endParaRPr>
        </a:p>
      </dgm:t>
    </dgm:pt>
    <dgm:pt modelId="{2B0A48F7-2A99-4C27-81B0-3C1423C8D375}" type="sibTrans" cxnId="{984D44CA-7C52-496B-8B43-21331B3C55BF}">
      <dgm:prSet/>
      <dgm:spPr/>
      <dgm:t>
        <a:bodyPr/>
        <a:lstStyle/>
        <a:p>
          <a:endParaRPr lang="en-US" sz="1400">
            <a:latin typeface="Century Gothic" panose="020B0502020202020204" pitchFamily="34" charset="0"/>
          </a:endParaRPr>
        </a:p>
      </dgm:t>
    </dgm:pt>
    <dgm:pt modelId="{67BB50F8-E6EF-44BC-90B8-6B950D18EDB1}">
      <dgm:prSet custT="1"/>
      <dgm:spPr/>
      <dgm:t>
        <a:bodyPr/>
        <a:lstStyle/>
        <a:p>
          <a:pPr>
            <a:lnSpc>
              <a:spcPct val="100000"/>
            </a:lnSpc>
            <a:defRPr b="1"/>
          </a:pPr>
          <a:r>
            <a:rPr lang="en-US" sz="1400" b="0" dirty="0">
              <a:latin typeface="Century Gothic" panose="020B0502020202020204" pitchFamily="34" charset="0"/>
            </a:rPr>
            <a:t>Used to produce radiometric and spatial calibration and characterization targets for MSI and HSI imaging systems mounted on satellites, aircraft, and RPAS. </a:t>
          </a:r>
        </a:p>
      </dgm:t>
    </dgm:pt>
    <dgm:pt modelId="{D979E059-1C7A-41E3-8D24-F9E0C6B9B0FF}" type="parTrans" cxnId="{B5D102FE-58FF-4FD5-BC9D-4C423705C829}">
      <dgm:prSet/>
      <dgm:spPr/>
      <dgm:t>
        <a:bodyPr/>
        <a:lstStyle/>
        <a:p>
          <a:endParaRPr lang="en-US" sz="1400">
            <a:latin typeface="Century Gothic" panose="020B0502020202020204" pitchFamily="34" charset="0"/>
          </a:endParaRPr>
        </a:p>
      </dgm:t>
    </dgm:pt>
    <dgm:pt modelId="{21A002A2-10F4-42D2-BE72-4B03C3EE7201}" type="sibTrans" cxnId="{B5D102FE-58FF-4FD5-BC9D-4C423705C829}">
      <dgm:prSet/>
      <dgm:spPr/>
      <dgm:t>
        <a:bodyPr/>
        <a:lstStyle/>
        <a:p>
          <a:endParaRPr lang="en-US" sz="1400">
            <a:latin typeface="Century Gothic" panose="020B0502020202020204" pitchFamily="34" charset="0"/>
          </a:endParaRPr>
        </a:p>
      </dgm:t>
    </dgm:pt>
    <dgm:pt modelId="{B9F151F3-2172-43D6-A727-D2627259BE87}">
      <dgm:prSet custT="1"/>
      <dgm:spPr/>
      <dgm:t>
        <a:bodyPr/>
        <a:lstStyle/>
        <a:p>
          <a:pPr>
            <a:lnSpc>
              <a:spcPct val="100000"/>
            </a:lnSpc>
            <a:defRPr b="1"/>
          </a:pPr>
          <a:r>
            <a:rPr lang="en-US" sz="1400" b="0" dirty="0">
              <a:latin typeface="Century Gothic" panose="020B0502020202020204" pitchFamily="34" charset="0"/>
            </a:rPr>
            <a:t>With simultaneous measurements of the downwelling direct and diffuse solar irradiance, the SPARC point targets are suitable to derive (or validate) calibration coefficients for absolute at-aperture spectral radiance. </a:t>
          </a:r>
        </a:p>
      </dgm:t>
    </dgm:pt>
    <dgm:pt modelId="{702564EB-8B50-410C-8316-6DBF8BA53A48}" type="parTrans" cxnId="{4021DAF0-D86A-4E44-9F56-B0E359857E2C}">
      <dgm:prSet/>
      <dgm:spPr/>
      <dgm:t>
        <a:bodyPr/>
        <a:lstStyle/>
        <a:p>
          <a:endParaRPr lang="en-US" sz="1400">
            <a:latin typeface="Century Gothic" panose="020B0502020202020204" pitchFamily="34" charset="0"/>
          </a:endParaRPr>
        </a:p>
      </dgm:t>
    </dgm:pt>
    <dgm:pt modelId="{6FD4C56A-9DE9-458B-A386-DAD1853E9DD3}" type="sibTrans" cxnId="{4021DAF0-D86A-4E44-9F56-B0E359857E2C}">
      <dgm:prSet/>
      <dgm:spPr/>
      <dgm:t>
        <a:bodyPr/>
        <a:lstStyle/>
        <a:p>
          <a:endParaRPr lang="en-US" sz="1400">
            <a:latin typeface="Century Gothic" panose="020B0502020202020204" pitchFamily="34" charset="0"/>
          </a:endParaRPr>
        </a:p>
      </dgm:t>
    </dgm:pt>
    <dgm:pt modelId="{BA027A0F-4FEE-4A71-854E-B9C8230C1415}">
      <dgm:prSet custT="1"/>
      <dgm:spPr/>
      <dgm:t>
        <a:bodyPr/>
        <a:lstStyle/>
        <a:p>
          <a:pPr>
            <a:lnSpc>
              <a:spcPct val="100000"/>
            </a:lnSpc>
            <a:defRPr b="1"/>
          </a:pPr>
          <a:r>
            <a:rPr lang="en-US" sz="1400" b="0" dirty="0">
              <a:latin typeface="Century Gothic" panose="020B0502020202020204" pitchFamily="34" charset="0"/>
            </a:rPr>
            <a:t>Multiple radiance levels across the sensor’s dynamic range can be deployed in a single scene  allowing for radiometric calibration using a Mirror-based-Empirical Line Method (MELM).</a:t>
          </a:r>
        </a:p>
      </dgm:t>
    </dgm:pt>
    <dgm:pt modelId="{2DBB3AFB-6FAE-457D-9237-68528A6802FC}" type="parTrans" cxnId="{DABA7261-DEBD-4DFB-A84A-2A552D78FBCA}">
      <dgm:prSet/>
      <dgm:spPr/>
      <dgm:t>
        <a:bodyPr/>
        <a:lstStyle/>
        <a:p>
          <a:endParaRPr lang="en-US" sz="1400">
            <a:latin typeface="Century Gothic" panose="020B0502020202020204" pitchFamily="34" charset="0"/>
          </a:endParaRPr>
        </a:p>
      </dgm:t>
    </dgm:pt>
    <dgm:pt modelId="{EC4CA4C3-32B3-44C9-B2F2-85E4AB8A13BD}" type="sibTrans" cxnId="{DABA7261-DEBD-4DFB-A84A-2A552D78FBCA}">
      <dgm:prSet/>
      <dgm:spPr/>
      <dgm:t>
        <a:bodyPr/>
        <a:lstStyle/>
        <a:p>
          <a:endParaRPr lang="en-US" sz="1400">
            <a:latin typeface="Century Gothic" panose="020B0502020202020204" pitchFamily="34" charset="0"/>
          </a:endParaRPr>
        </a:p>
      </dgm:t>
    </dgm:pt>
    <dgm:pt modelId="{E852E280-FCC5-45F8-A1FB-50136CC08993}">
      <dgm:prSet custT="1"/>
      <dgm:spPr/>
      <dgm:t>
        <a:bodyPr/>
        <a:lstStyle/>
        <a:p>
          <a:pPr>
            <a:lnSpc>
              <a:spcPct val="100000"/>
            </a:lnSpc>
          </a:pPr>
          <a:r>
            <a:rPr lang="en-US" sz="1400" dirty="0">
              <a:latin typeface="Century Gothic" panose="020B0502020202020204" pitchFamily="34" charset="0"/>
            </a:rPr>
            <a:t>. </a:t>
          </a:r>
        </a:p>
      </dgm:t>
    </dgm:pt>
    <dgm:pt modelId="{1CF59160-EA8E-4B40-94CD-2C774528921A}" type="parTrans" cxnId="{F65183EE-B14E-4EFB-9F8B-F20D2B91E1BF}">
      <dgm:prSet/>
      <dgm:spPr/>
      <dgm:t>
        <a:bodyPr/>
        <a:lstStyle/>
        <a:p>
          <a:endParaRPr lang="en-US" sz="1400">
            <a:latin typeface="Century Gothic" panose="020B0502020202020204" pitchFamily="34" charset="0"/>
          </a:endParaRPr>
        </a:p>
      </dgm:t>
    </dgm:pt>
    <dgm:pt modelId="{6D00F8A0-4B56-4ACE-9E36-8F15FDAF43A1}" type="sibTrans" cxnId="{F65183EE-B14E-4EFB-9F8B-F20D2B91E1BF}">
      <dgm:prSet/>
      <dgm:spPr/>
      <dgm:t>
        <a:bodyPr/>
        <a:lstStyle/>
        <a:p>
          <a:endParaRPr lang="en-US" sz="1400">
            <a:latin typeface="Century Gothic" panose="020B0502020202020204" pitchFamily="34" charset="0"/>
          </a:endParaRPr>
        </a:p>
      </dgm:t>
    </dgm:pt>
    <dgm:pt modelId="{466F255C-B526-4707-BC5D-D4FD6A7412F2}" type="pres">
      <dgm:prSet presAssocID="{1D94789A-0AF8-4479-9B95-4798B7FA399A}" presName="root" presStyleCnt="0">
        <dgm:presLayoutVars>
          <dgm:dir/>
          <dgm:resizeHandles val="exact"/>
        </dgm:presLayoutVars>
      </dgm:prSet>
      <dgm:spPr/>
    </dgm:pt>
    <dgm:pt modelId="{89C1E8ED-3B3D-4BF6-BB11-8BE51BC4B911}" type="pres">
      <dgm:prSet presAssocID="{A953A8A9-A38F-40B2-B209-DD59E541A88A}" presName="compNode" presStyleCnt="0"/>
      <dgm:spPr/>
    </dgm:pt>
    <dgm:pt modelId="{193EFFF0-42F2-4B82-A8BE-2EFC50A118F6}" type="pres">
      <dgm:prSet presAssocID="{A953A8A9-A38F-40B2-B209-DD59E541A88A}"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gnifying glass"/>
        </a:ext>
      </dgm:extLst>
    </dgm:pt>
    <dgm:pt modelId="{218F168D-58E2-4A13-A806-F2DBFC5559FD}" type="pres">
      <dgm:prSet presAssocID="{A953A8A9-A38F-40B2-B209-DD59E541A88A}" presName="iconSpace" presStyleCnt="0"/>
      <dgm:spPr/>
    </dgm:pt>
    <dgm:pt modelId="{5A2A49D3-7C9D-43E3-AAC9-33528963E89E}" type="pres">
      <dgm:prSet presAssocID="{A953A8A9-A38F-40B2-B209-DD59E541A88A}" presName="parTx" presStyleLbl="revTx" presStyleIdx="0" presStyleCnt="10">
        <dgm:presLayoutVars>
          <dgm:chMax val="0"/>
          <dgm:chPref val="0"/>
        </dgm:presLayoutVars>
      </dgm:prSet>
      <dgm:spPr/>
    </dgm:pt>
    <dgm:pt modelId="{CB3C2781-4DDD-4994-8EB3-EB108D432A35}" type="pres">
      <dgm:prSet presAssocID="{A953A8A9-A38F-40B2-B209-DD59E541A88A}" presName="txSpace" presStyleCnt="0"/>
      <dgm:spPr/>
    </dgm:pt>
    <dgm:pt modelId="{18206A58-C846-4F81-A5DF-E03FF31CACF5}" type="pres">
      <dgm:prSet presAssocID="{A953A8A9-A38F-40B2-B209-DD59E541A88A}" presName="desTx" presStyleLbl="revTx" presStyleIdx="1" presStyleCnt="10">
        <dgm:presLayoutVars/>
      </dgm:prSet>
      <dgm:spPr/>
    </dgm:pt>
    <dgm:pt modelId="{4C75522F-686C-43C4-8182-F1BAF3BE9056}" type="pres">
      <dgm:prSet presAssocID="{6857F425-3DB5-4F12-ABB6-78C73068997C}" presName="sibTrans" presStyleCnt="0"/>
      <dgm:spPr/>
    </dgm:pt>
    <dgm:pt modelId="{1D06DC4F-CCE6-467F-B612-FA6D1541C57D}" type="pres">
      <dgm:prSet presAssocID="{3118BEA3-64FD-4F02-B841-1776C70671F9}" presName="compNode" presStyleCnt="0"/>
      <dgm:spPr/>
    </dgm:pt>
    <dgm:pt modelId="{FBA0B945-58B6-40FF-9342-C75A353C20ED}" type="pres">
      <dgm:prSet presAssocID="{3118BEA3-64FD-4F02-B841-1776C70671F9}"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olar system"/>
        </a:ext>
      </dgm:extLst>
    </dgm:pt>
    <dgm:pt modelId="{ED419B86-DCE0-4052-BF19-9875C3D98856}" type="pres">
      <dgm:prSet presAssocID="{3118BEA3-64FD-4F02-B841-1776C70671F9}" presName="iconSpace" presStyleCnt="0"/>
      <dgm:spPr/>
    </dgm:pt>
    <dgm:pt modelId="{5BE60D82-0F19-4FCE-B73E-931B89733788}" type="pres">
      <dgm:prSet presAssocID="{3118BEA3-64FD-4F02-B841-1776C70671F9}" presName="parTx" presStyleLbl="revTx" presStyleIdx="2" presStyleCnt="10">
        <dgm:presLayoutVars>
          <dgm:chMax val="0"/>
          <dgm:chPref val="0"/>
        </dgm:presLayoutVars>
      </dgm:prSet>
      <dgm:spPr/>
    </dgm:pt>
    <dgm:pt modelId="{AFB1A188-FE88-4155-B4BE-FFA59AC15C54}" type="pres">
      <dgm:prSet presAssocID="{3118BEA3-64FD-4F02-B841-1776C70671F9}" presName="txSpace" presStyleCnt="0"/>
      <dgm:spPr/>
    </dgm:pt>
    <dgm:pt modelId="{14E80B4D-E23D-4A56-B7BB-4385D7FFBD0A}" type="pres">
      <dgm:prSet presAssocID="{3118BEA3-64FD-4F02-B841-1776C70671F9}" presName="desTx" presStyleLbl="revTx" presStyleIdx="3" presStyleCnt="10">
        <dgm:presLayoutVars/>
      </dgm:prSet>
      <dgm:spPr/>
    </dgm:pt>
    <dgm:pt modelId="{24659FE3-EFA1-408A-8A15-E6F5D36CBB04}" type="pres">
      <dgm:prSet presAssocID="{2B0A48F7-2A99-4C27-81B0-3C1423C8D375}" presName="sibTrans" presStyleCnt="0"/>
      <dgm:spPr/>
    </dgm:pt>
    <dgm:pt modelId="{44435872-28E8-4CDE-ABF4-826669E22DC5}" type="pres">
      <dgm:prSet presAssocID="{67BB50F8-E6EF-44BC-90B8-6B950D18EDB1}" presName="compNode" presStyleCnt="0"/>
      <dgm:spPr/>
    </dgm:pt>
    <dgm:pt modelId="{D3597BA6-30F7-4FC7-898A-1E109F17DCCD}" type="pres">
      <dgm:prSet presAssocID="{67BB50F8-E6EF-44BC-90B8-6B950D18EDB1}"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atellite"/>
        </a:ext>
      </dgm:extLst>
    </dgm:pt>
    <dgm:pt modelId="{4216319F-AECC-4FFD-A4E3-446A00A8EF3F}" type="pres">
      <dgm:prSet presAssocID="{67BB50F8-E6EF-44BC-90B8-6B950D18EDB1}" presName="iconSpace" presStyleCnt="0"/>
      <dgm:spPr/>
    </dgm:pt>
    <dgm:pt modelId="{5BC329AB-383A-4482-9EB8-2ADD5312F225}" type="pres">
      <dgm:prSet presAssocID="{67BB50F8-E6EF-44BC-90B8-6B950D18EDB1}" presName="parTx" presStyleLbl="revTx" presStyleIdx="4" presStyleCnt="10" custScaleX="132482">
        <dgm:presLayoutVars>
          <dgm:chMax val="0"/>
          <dgm:chPref val="0"/>
        </dgm:presLayoutVars>
      </dgm:prSet>
      <dgm:spPr/>
    </dgm:pt>
    <dgm:pt modelId="{6484CE78-71B4-4FA3-B1AB-C3310D8D3CC3}" type="pres">
      <dgm:prSet presAssocID="{67BB50F8-E6EF-44BC-90B8-6B950D18EDB1}" presName="txSpace" presStyleCnt="0"/>
      <dgm:spPr/>
    </dgm:pt>
    <dgm:pt modelId="{95E3C4F7-BE64-4441-BEC1-555D1DF1CEF0}" type="pres">
      <dgm:prSet presAssocID="{67BB50F8-E6EF-44BC-90B8-6B950D18EDB1}" presName="desTx" presStyleLbl="revTx" presStyleIdx="5" presStyleCnt="10">
        <dgm:presLayoutVars/>
      </dgm:prSet>
      <dgm:spPr/>
    </dgm:pt>
    <dgm:pt modelId="{6F3F12ED-7EAE-4027-8B83-8EC80D8A4938}" type="pres">
      <dgm:prSet presAssocID="{21A002A2-10F4-42D2-BE72-4B03C3EE7201}" presName="sibTrans" presStyleCnt="0"/>
      <dgm:spPr/>
    </dgm:pt>
    <dgm:pt modelId="{867E6853-CB61-40B9-AA50-DBAAA9CA8689}" type="pres">
      <dgm:prSet presAssocID="{B9F151F3-2172-43D6-A727-D2627259BE87}" presName="compNode" presStyleCnt="0"/>
      <dgm:spPr/>
    </dgm:pt>
    <dgm:pt modelId="{C57CFF3E-7A26-4081-8AD6-AA304AAA96CE}" type="pres">
      <dgm:prSet presAssocID="{B9F151F3-2172-43D6-A727-D2627259BE87}"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un"/>
        </a:ext>
      </dgm:extLst>
    </dgm:pt>
    <dgm:pt modelId="{F6B077D0-003C-4E43-AD4D-C520FE3F990C}" type="pres">
      <dgm:prSet presAssocID="{B9F151F3-2172-43D6-A727-D2627259BE87}" presName="iconSpace" presStyleCnt="0"/>
      <dgm:spPr/>
    </dgm:pt>
    <dgm:pt modelId="{E27FC913-0F12-4240-8489-89B65702CB01}" type="pres">
      <dgm:prSet presAssocID="{B9F151F3-2172-43D6-A727-D2627259BE87}" presName="parTx" presStyleLbl="revTx" presStyleIdx="6" presStyleCnt="10">
        <dgm:presLayoutVars>
          <dgm:chMax val="0"/>
          <dgm:chPref val="0"/>
        </dgm:presLayoutVars>
      </dgm:prSet>
      <dgm:spPr/>
    </dgm:pt>
    <dgm:pt modelId="{26576C7B-314C-4880-A33C-768DB19FAB7A}" type="pres">
      <dgm:prSet presAssocID="{B9F151F3-2172-43D6-A727-D2627259BE87}" presName="txSpace" presStyleCnt="0"/>
      <dgm:spPr/>
    </dgm:pt>
    <dgm:pt modelId="{BCDD5F47-3442-448E-AB1A-F71DAEAD3169}" type="pres">
      <dgm:prSet presAssocID="{B9F151F3-2172-43D6-A727-D2627259BE87}" presName="desTx" presStyleLbl="revTx" presStyleIdx="7" presStyleCnt="10">
        <dgm:presLayoutVars/>
      </dgm:prSet>
      <dgm:spPr/>
    </dgm:pt>
    <dgm:pt modelId="{40FFBC22-A3E4-41D1-A196-D73CB32C6DC7}" type="pres">
      <dgm:prSet presAssocID="{6FD4C56A-9DE9-458B-A386-DAD1853E9DD3}" presName="sibTrans" presStyleCnt="0"/>
      <dgm:spPr/>
    </dgm:pt>
    <dgm:pt modelId="{78649F51-D514-4C0D-A765-6E3E0A343855}" type="pres">
      <dgm:prSet presAssocID="{BA027A0F-4FEE-4A71-854E-B9C8230C1415}" presName="compNode" presStyleCnt="0"/>
      <dgm:spPr/>
    </dgm:pt>
    <dgm:pt modelId="{B6EEEF88-C0B8-43B6-8FDD-B5A94E82403D}" type="pres">
      <dgm:prSet presAssocID="{BA027A0F-4FEE-4A71-854E-B9C8230C1415}"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Processor"/>
        </a:ext>
      </dgm:extLst>
    </dgm:pt>
    <dgm:pt modelId="{6612949D-1AA3-40DB-BCA3-D768E9374C8B}" type="pres">
      <dgm:prSet presAssocID="{BA027A0F-4FEE-4A71-854E-B9C8230C1415}" presName="iconSpace" presStyleCnt="0"/>
      <dgm:spPr/>
    </dgm:pt>
    <dgm:pt modelId="{BCFD1A52-EB82-4955-8276-A3E7D1B50B7C}" type="pres">
      <dgm:prSet presAssocID="{BA027A0F-4FEE-4A71-854E-B9C8230C1415}" presName="parTx" presStyleLbl="revTx" presStyleIdx="8" presStyleCnt="10" custScaleX="140806">
        <dgm:presLayoutVars>
          <dgm:chMax val="0"/>
          <dgm:chPref val="0"/>
        </dgm:presLayoutVars>
      </dgm:prSet>
      <dgm:spPr/>
    </dgm:pt>
    <dgm:pt modelId="{2F7B52C4-F67D-40A1-ABEB-46D4217292B9}" type="pres">
      <dgm:prSet presAssocID="{BA027A0F-4FEE-4A71-854E-B9C8230C1415}" presName="txSpace" presStyleCnt="0"/>
      <dgm:spPr/>
    </dgm:pt>
    <dgm:pt modelId="{20CA3870-DE3F-49E1-A0B5-6E144FFA0380}" type="pres">
      <dgm:prSet presAssocID="{BA027A0F-4FEE-4A71-854E-B9C8230C1415}" presName="desTx" presStyleLbl="revTx" presStyleIdx="9" presStyleCnt="10" custLinFactNeighborX="1704" custLinFactNeighborY="-23037">
        <dgm:presLayoutVars/>
      </dgm:prSet>
      <dgm:spPr/>
    </dgm:pt>
  </dgm:ptLst>
  <dgm:cxnLst>
    <dgm:cxn modelId="{7F014C30-6738-4DDB-BA49-D022A10F2E3C}" type="presOf" srcId="{E852E280-FCC5-45F8-A1FB-50136CC08993}" destId="{20CA3870-DE3F-49E1-A0B5-6E144FFA0380}" srcOrd="0" destOrd="0" presId="urn:microsoft.com/office/officeart/2018/5/layout/CenteredIconLabelDescriptionList"/>
    <dgm:cxn modelId="{660F3B3C-85C0-4071-812D-DB6618A09A29}" type="presOf" srcId="{A953A8A9-A38F-40B2-B209-DD59E541A88A}" destId="{5A2A49D3-7C9D-43E3-AAC9-33528963E89E}" srcOrd="0" destOrd="0" presId="urn:microsoft.com/office/officeart/2018/5/layout/CenteredIconLabelDescriptionList"/>
    <dgm:cxn modelId="{DABA7261-DEBD-4DFB-A84A-2A552D78FBCA}" srcId="{1D94789A-0AF8-4479-9B95-4798B7FA399A}" destId="{BA027A0F-4FEE-4A71-854E-B9C8230C1415}" srcOrd="4" destOrd="0" parTransId="{2DBB3AFB-6FAE-457D-9237-68528A6802FC}" sibTransId="{EC4CA4C3-32B3-44C9-B2F2-85E4AB8A13BD}"/>
    <dgm:cxn modelId="{44CFC871-0396-440C-B330-62402F773B41}" type="presOf" srcId="{67BB50F8-E6EF-44BC-90B8-6B950D18EDB1}" destId="{5BC329AB-383A-4482-9EB8-2ADD5312F225}" srcOrd="0" destOrd="0" presId="urn:microsoft.com/office/officeart/2018/5/layout/CenteredIconLabelDescriptionList"/>
    <dgm:cxn modelId="{20AF5958-F27A-4C60-82A3-CA84F50C5434}" type="presOf" srcId="{1D94789A-0AF8-4479-9B95-4798B7FA399A}" destId="{466F255C-B526-4707-BC5D-D4FD6A7412F2}" srcOrd="0" destOrd="0" presId="urn:microsoft.com/office/officeart/2018/5/layout/CenteredIconLabelDescriptionList"/>
    <dgm:cxn modelId="{705DE98A-48DC-48DB-BA2C-42E04C2427BE}" type="presOf" srcId="{B9F151F3-2172-43D6-A727-D2627259BE87}" destId="{E27FC913-0F12-4240-8489-89B65702CB01}" srcOrd="0" destOrd="0" presId="urn:microsoft.com/office/officeart/2018/5/layout/CenteredIconLabelDescriptionList"/>
    <dgm:cxn modelId="{4A45BDA0-6B63-4863-9438-1E81948CFDBF}" type="presOf" srcId="{3118BEA3-64FD-4F02-B841-1776C70671F9}" destId="{5BE60D82-0F19-4FCE-B73E-931B89733788}" srcOrd="0" destOrd="0" presId="urn:microsoft.com/office/officeart/2018/5/layout/CenteredIconLabelDescriptionList"/>
    <dgm:cxn modelId="{984D44CA-7C52-496B-8B43-21331B3C55BF}" srcId="{1D94789A-0AF8-4479-9B95-4798B7FA399A}" destId="{3118BEA3-64FD-4F02-B841-1776C70671F9}" srcOrd="1" destOrd="0" parTransId="{56BBF168-B490-43BE-9EEB-FF9A8A23643F}" sibTransId="{2B0A48F7-2A99-4C27-81B0-3C1423C8D375}"/>
    <dgm:cxn modelId="{CF2702D2-84F4-4BDA-81A2-0FC34522FABF}" srcId="{1D94789A-0AF8-4479-9B95-4798B7FA399A}" destId="{A953A8A9-A38F-40B2-B209-DD59E541A88A}" srcOrd="0" destOrd="0" parTransId="{319A3F5C-D5EE-45F5-9031-0161FC07B9B0}" sibTransId="{6857F425-3DB5-4F12-ABB6-78C73068997C}"/>
    <dgm:cxn modelId="{FC5B75D9-E86D-4AEA-9B09-F1FE3131CE77}" type="presOf" srcId="{BA027A0F-4FEE-4A71-854E-B9C8230C1415}" destId="{BCFD1A52-EB82-4955-8276-A3E7D1B50B7C}" srcOrd="0" destOrd="0" presId="urn:microsoft.com/office/officeart/2018/5/layout/CenteredIconLabelDescriptionList"/>
    <dgm:cxn modelId="{F65183EE-B14E-4EFB-9F8B-F20D2B91E1BF}" srcId="{BA027A0F-4FEE-4A71-854E-B9C8230C1415}" destId="{E852E280-FCC5-45F8-A1FB-50136CC08993}" srcOrd="0" destOrd="0" parTransId="{1CF59160-EA8E-4B40-94CD-2C774528921A}" sibTransId="{6D00F8A0-4B56-4ACE-9E36-8F15FDAF43A1}"/>
    <dgm:cxn modelId="{4021DAF0-D86A-4E44-9F56-B0E359857E2C}" srcId="{1D94789A-0AF8-4479-9B95-4798B7FA399A}" destId="{B9F151F3-2172-43D6-A727-D2627259BE87}" srcOrd="3" destOrd="0" parTransId="{702564EB-8B50-410C-8316-6DBF8BA53A48}" sibTransId="{6FD4C56A-9DE9-458B-A386-DAD1853E9DD3}"/>
    <dgm:cxn modelId="{B5D102FE-58FF-4FD5-BC9D-4C423705C829}" srcId="{1D94789A-0AF8-4479-9B95-4798B7FA399A}" destId="{67BB50F8-E6EF-44BC-90B8-6B950D18EDB1}" srcOrd="2" destOrd="0" parTransId="{D979E059-1C7A-41E3-8D24-F9E0C6B9B0FF}" sibTransId="{21A002A2-10F4-42D2-BE72-4B03C3EE7201}"/>
    <dgm:cxn modelId="{86413F8E-FF30-4775-BBC1-A3F3C9DF5A2A}" type="presParOf" srcId="{466F255C-B526-4707-BC5D-D4FD6A7412F2}" destId="{89C1E8ED-3B3D-4BF6-BB11-8BE51BC4B911}" srcOrd="0" destOrd="0" presId="urn:microsoft.com/office/officeart/2018/5/layout/CenteredIconLabelDescriptionList"/>
    <dgm:cxn modelId="{896E41EE-9FC8-414B-AC33-2FA4B5E8230D}" type="presParOf" srcId="{89C1E8ED-3B3D-4BF6-BB11-8BE51BC4B911}" destId="{193EFFF0-42F2-4B82-A8BE-2EFC50A118F6}" srcOrd="0" destOrd="0" presId="urn:microsoft.com/office/officeart/2018/5/layout/CenteredIconLabelDescriptionList"/>
    <dgm:cxn modelId="{6C3C010E-7411-4511-89BB-EAF655621023}" type="presParOf" srcId="{89C1E8ED-3B3D-4BF6-BB11-8BE51BC4B911}" destId="{218F168D-58E2-4A13-A806-F2DBFC5559FD}" srcOrd="1" destOrd="0" presId="urn:microsoft.com/office/officeart/2018/5/layout/CenteredIconLabelDescriptionList"/>
    <dgm:cxn modelId="{55A090C9-E6CA-4CF7-9349-6D1D8316AA20}" type="presParOf" srcId="{89C1E8ED-3B3D-4BF6-BB11-8BE51BC4B911}" destId="{5A2A49D3-7C9D-43E3-AAC9-33528963E89E}" srcOrd="2" destOrd="0" presId="urn:microsoft.com/office/officeart/2018/5/layout/CenteredIconLabelDescriptionList"/>
    <dgm:cxn modelId="{AA23C9C7-17EC-4964-969A-4A312365A9A8}" type="presParOf" srcId="{89C1E8ED-3B3D-4BF6-BB11-8BE51BC4B911}" destId="{CB3C2781-4DDD-4994-8EB3-EB108D432A35}" srcOrd="3" destOrd="0" presId="urn:microsoft.com/office/officeart/2018/5/layout/CenteredIconLabelDescriptionList"/>
    <dgm:cxn modelId="{06B035F4-381E-4BF1-8974-3E3C9AC4A4E7}" type="presParOf" srcId="{89C1E8ED-3B3D-4BF6-BB11-8BE51BC4B911}" destId="{18206A58-C846-4F81-A5DF-E03FF31CACF5}" srcOrd="4" destOrd="0" presId="urn:microsoft.com/office/officeart/2018/5/layout/CenteredIconLabelDescriptionList"/>
    <dgm:cxn modelId="{63C4EBB4-15C2-43CA-93E6-371E89386711}" type="presParOf" srcId="{466F255C-B526-4707-BC5D-D4FD6A7412F2}" destId="{4C75522F-686C-43C4-8182-F1BAF3BE9056}" srcOrd="1" destOrd="0" presId="urn:microsoft.com/office/officeart/2018/5/layout/CenteredIconLabelDescriptionList"/>
    <dgm:cxn modelId="{0F1F24D3-9524-4E15-BDE4-7954E6DC73E7}" type="presParOf" srcId="{466F255C-B526-4707-BC5D-D4FD6A7412F2}" destId="{1D06DC4F-CCE6-467F-B612-FA6D1541C57D}" srcOrd="2" destOrd="0" presId="urn:microsoft.com/office/officeart/2018/5/layout/CenteredIconLabelDescriptionList"/>
    <dgm:cxn modelId="{BC744B6B-3209-48E3-BC84-B0DCE57BCE9C}" type="presParOf" srcId="{1D06DC4F-CCE6-467F-B612-FA6D1541C57D}" destId="{FBA0B945-58B6-40FF-9342-C75A353C20ED}" srcOrd="0" destOrd="0" presId="urn:microsoft.com/office/officeart/2018/5/layout/CenteredIconLabelDescriptionList"/>
    <dgm:cxn modelId="{34F0B7B7-666E-47A4-8A8E-1F9BBFBD0E62}" type="presParOf" srcId="{1D06DC4F-CCE6-467F-B612-FA6D1541C57D}" destId="{ED419B86-DCE0-4052-BF19-9875C3D98856}" srcOrd="1" destOrd="0" presId="urn:microsoft.com/office/officeart/2018/5/layout/CenteredIconLabelDescriptionList"/>
    <dgm:cxn modelId="{9FB0D62C-E8EA-46D0-B815-0B56CE4E15EE}" type="presParOf" srcId="{1D06DC4F-CCE6-467F-B612-FA6D1541C57D}" destId="{5BE60D82-0F19-4FCE-B73E-931B89733788}" srcOrd="2" destOrd="0" presId="urn:microsoft.com/office/officeart/2018/5/layout/CenteredIconLabelDescriptionList"/>
    <dgm:cxn modelId="{C492A465-8A10-4211-9459-E62B5A8AFCCF}" type="presParOf" srcId="{1D06DC4F-CCE6-467F-B612-FA6D1541C57D}" destId="{AFB1A188-FE88-4155-B4BE-FFA59AC15C54}" srcOrd="3" destOrd="0" presId="urn:microsoft.com/office/officeart/2018/5/layout/CenteredIconLabelDescriptionList"/>
    <dgm:cxn modelId="{3CFD5740-CC61-4D4D-B0D8-334505FFB4A9}" type="presParOf" srcId="{1D06DC4F-CCE6-467F-B612-FA6D1541C57D}" destId="{14E80B4D-E23D-4A56-B7BB-4385D7FFBD0A}" srcOrd="4" destOrd="0" presId="urn:microsoft.com/office/officeart/2018/5/layout/CenteredIconLabelDescriptionList"/>
    <dgm:cxn modelId="{3026DB71-724A-4695-B00B-6EC6F59D2E3E}" type="presParOf" srcId="{466F255C-B526-4707-BC5D-D4FD6A7412F2}" destId="{24659FE3-EFA1-408A-8A15-E6F5D36CBB04}" srcOrd="3" destOrd="0" presId="urn:microsoft.com/office/officeart/2018/5/layout/CenteredIconLabelDescriptionList"/>
    <dgm:cxn modelId="{7A289807-3A11-4DB4-89EF-42285FF1D3E7}" type="presParOf" srcId="{466F255C-B526-4707-BC5D-D4FD6A7412F2}" destId="{44435872-28E8-4CDE-ABF4-826669E22DC5}" srcOrd="4" destOrd="0" presId="urn:microsoft.com/office/officeart/2018/5/layout/CenteredIconLabelDescriptionList"/>
    <dgm:cxn modelId="{07D23659-AB82-439B-A628-127251F0BA1D}" type="presParOf" srcId="{44435872-28E8-4CDE-ABF4-826669E22DC5}" destId="{D3597BA6-30F7-4FC7-898A-1E109F17DCCD}" srcOrd="0" destOrd="0" presId="urn:microsoft.com/office/officeart/2018/5/layout/CenteredIconLabelDescriptionList"/>
    <dgm:cxn modelId="{EE02CDF4-968B-41E9-AE01-D14B643784E9}" type="presParOf" srcId="{44435872-28E8-4CDE-ABF4-826669E22DC5}" destId="{4216319F-AECC-4FFD-A4E3-446A00A8EF3F}" srcOrd="1" destOrd="0" presId="urn:microsoft.com/office/officeart/2018/5/layout/CenteredIconLabelDescriptionList"/>
    <dgm:cxn modelId="{28C6AEF0-ACDD-4D0D-872E-6620A5100F58}" type="presParOf" srcId="{44435872-28E8-4CDE-ABF4-826669E22DC5}" destId="{5BC329AB-383A-4482-9EB8-2ADD5312F225}" srcOrd="2" destOrd="0" presId="urn:microsoft.com/office/officeart/2018/5/layout/CenteredIconLabelDescriptionList"/>
    <dgm:cxn modelId="{F191886C-FFD6-403A-882E-061A2C5ECA84}" type="presParOf" srcId="{44435872-28E8-4CDE-ABF4-826669E22DC5}" destId="{6484CE78-71B4-4FA3-B1AB-C3310D8D3CC3}" srcOrd="3" destOrd="0" presId="urn:microsoft.com/office/officeart/2018/5/layout/CenteredIconLabelDescriptionList"/>
    <dgm:cxn modelId="{B8D118D5-3DCC-4EAC-88C2-F8099F9CD041}" type="presParOf" srcId="{44435872-28E8-4CDE-ABF4-826669E22DC5}" destId="{95E3C4F7-BE64-4441-BEC1-555D1DF1CEF0}" srcOrd="4" destOrd="0" presId="urn:microsoft.com/office/officeart/2018/5/layout/CenteredIconLabelDescriptionList"/>
    <dgm:cxn modelId="{760EA17E-816C-416F-9390-2B2C18B358F3}" type="presParOf" srcId="{466F255C-B526-4707-BC5D-D4FD6A7412F2}" destId="{6F3F12ED-7EAE-4027-8B83-8EC80D8A4938}" srcOrd="5" destOrd="0" presId="urn:microsoft.com/office/officeart/2018/5/layout/CenteredIconLabelDescriptionList"/>
    <dgm:cxn modelId="{0471CC83-141D-4975-B404-F69104BDFC2A}" type="presParOf" srcId="{466F255C-B526-4707-BC5D-D4FD6A7412F2}" destId="{867E6853-CB61-40B9-AA50-DBAAA9CA8689}" srcOrd="6" destOrd="0" presId="urn:microsoft.com/office/officeart/2018/5/layout/CenteredIconLabelDescriptionList"/>
    <dgm:cxn modelId="{37FFDEF8-D8FA-4FA4-B64C-7BFFA1843251}" type="presParOf" srcId="{867E6853-CB61-40B9-AA50-DBAAA9CA8689}" destId="{C57CFF3E-7A26-4081-8AD6-AA304AAA96CE}" srcOrd="0" destOrd="0" presId="urn:microsoft.com/office/officeart/2018/5/layout/CenteredIconLabelDescriptionList"/>
    <dgm:cxn modelId="{F346ED73-11A0-4BA9-9F7B-D729592654CB}" type="presParOf" srcId="{867E6853-CB61-40B9-AA50-DBAAA9CA8689}" destId="{F6B077D0-003C-4E43-AD4D-C520FE3F990C}" srcOrd="1" destOrd="0" presId="urn:microsoft.com/office/officeart/2018/5/layout/CenteredIconLabelDescriptionList"/>
    <dgm:cxn modelId="{DD069DBE-C949-4722-978D-151A5FD3A57F}" type="presParOf" srcId="{867E6853-CB61-40B9-AA50-DBAAA9CA8689}" destId="{E27FC913-0F12-4240-8489-89B65702CB01}" srcOrd="2" destOrd="0" presId="urn:microsoft.com/office/officeart/2018/5/layout/CenteredIconLabelDescriptionList"/>
    <dgm:cxn modelId="{6FB6B8D1-0C81-4173-A4AE-E6C6C0848261}" type="presParOf" srcId="{867E6853-CB61-40B9-AA50-DBAAA9CA8689}" destId="{26576C7B-314C-4880-A33C-768DB19FAB7A}" srcOrd="3" destOrd="0" presId="urn:microsoft.com/office/officeart/2018/5/layout/CenteredIconLabelDescriptionList"/>
    <dgm:cxn modelId="{002E0441-BE0A-46F0-BBE8-8EC73FEBBB7F}" type="presParOf" srcId="{867E6853-CB61-40B9-AA50-DBAAA9CA8689}" destId="{BCDD5F47-3442-448E-AB1A-F71DAEAD3169}" srcOrd="4" destOrd="0" presId="urn:microsoft.com/office/officeart/2018/5/layout/CenteredIconLabelDescriptionList"/>
    <dgm:cxn modelId="{0BD7EED1-AE61-4ED0-8565-3E761313D5E8}" type="presParOf" srcId="{466F255C-B526-4707-BC5D-D4FD6A7412F2}" destId="{40FFBC22-A3E4-41D1-A196-D73CB32C6DC7}" srcOrd="7" destOrd="0" presId="urn:microsoft.com/office/officeart/2018/5/layout/CenteredIconLabelDescriptionList"/>
    <dgm:cxn modelId="{DF3A4709-1E85-4B8B-B335-5D0ADAE0B2BE}" type="presParOf" srcId="{466F255C-B526-4707-BC5D-D4FD6A7412F2}" destId="{78649F51-D514-4C0D-A765-6E3E0A343855}" srcOrd="8" destOrd="0" presId="urn:microsoft.com/office/officeart/2018/5/layout/CenteredIconLabelDescriptionList"/>
    <dgm:cxn modelId="{4C34BA95-86CB-45F4-9FC7-90974B22D232}" type="presParOf" srcId="{78649F51-D514-4C0D-A765-6E3E0A343855}" destId="{B6EEEF88-C0B8-43B6-8FDD-B5A94E82403D}" srcOrd="0" destOrd="0" presId="urn:microsoft.com/office/officeart/2018/5/layout/CenteredIconLabelDescriptionList"/>
    <dgm:cxn modelId="{CFFBF9DA-B4B5-46A3-92AB-9A1B7F390FCE}" type="presParOf" srcId="{78649F51-D514-4C0D-A765-6E3E0A343855}" destId="{6612949D-1AA3-40DB-BCA3-D768E9374C8B}" srcOrd="1" destOrd="0" presId="urn:microsoft.com/office/officeart/2018/5/layout/CenteredIconLabelDescriptionList"/>
    <dgm:cxn modelId="{65877152-59DF-40C9-A74A-17A0EA03548D}" type="presParOf" srcId="{78649F51-D514-4C0D-A765-6E3E0A343855}" destId="{BCFD1A52-EB82-4955-8276-A3E7D1B50B7C}" srcOrd="2" destOrd="0" presId="urn:microsoft.com/office/officeart/2018/5/layout/CenteredIconLabelDescriptionList"/>
    <dgm:cxn modelId="{EEA56035-E4CC-41B6-BF62-485ED6DC8DC1}" type="presParOf" srcId="{78649F51-D514-4C0D-A765-6E3E0A343855}" destId="{2F7B52C4-F67D-40A1-ABEB-46D4217292B9}" srcOrd="3" destOrd="0" presId="urn:microsoft.com/office/officeart/2018/5/layout/CenteredIconLabelDescriptionList"/>
    <dgm:cxn modelId="{4D5A6821-0AC6-4DFC-B0D3-DBB2FE5321FB}" type="presParOf" srcId="{78649F51-D514-4C0D-A765-6E3E0A343855}" destId="{20CA3870-DE3F-49E1-A0B5-6E144FFA0380}" srcOrd="4" destOrd="0" presId="urn:microsoft.com/office/officeart/2018/5/layout/CenteredIconLabelDescrip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EFFF0-42F2-4B82-A8BE-2EFC50A118F6}">
      <dsp:nvSpPr>
        <dsp:cNvPr id="0" name=""/>
        <dsp:cNvSpPr/>
      </dsp:nvSpPr>
      <dsp:spPr>
        <a:xfrm>
          <a:off x="560240" y="0"/>
          <a:ext cx="597423" cy="5974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A2A49D3-7C9D-43E3-AAC9-33528963E89E}">
      <dsp:nvSpPr>
        <dsp:cNvPr id="0" name=""/>
        <dsp:cNvSpPr/>
      </dsp:nvSpPr>
      <dsp:spPr>
        <a:xfrm>
          <a:off x="5490" y="784531"/>
          <a:ext cx="1706925" cy="3065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b="0" u="sng" kern="1200" dirty="0" err="1">
              <a:latin typeface="Century Gothic" panose="020B0502020202020204" pitchFamily="34" charset="0"/>
            </a:rPr>
            <a:t>SPecular</a:t>
          </a:r>
          <a:r>
            <a:rPr lang="en-US" sz="2000" b="0" u="sng" kern="1200" dirty="0">
              <a:latin typeface="Century Gothic" panose="020B0502020202020204" pitchFamily="34" charset="0"/>
            </a:rPr>
            <a:t> Array Radiometric Calibration (SPARC) Overview</a:t>
          </a:r>
          <a:endParaRPr lang="en-US" sz="2000" b="0" kern="1200" dirty="0">
            <a:latin typeface="Century Gothic" panose="020B0502020202020204" pitchFamily="34" charset="0"/>
          </a:endParaRPr>
        </a:p>
      </dsp:txBody>
      <dsp:txXfrm>
        <a:off x="5490" y="784531"/>
        <a:ext cx="1706925" cy="3065219"/>
      </dsp:txXfrm>
    </dsp:sp>
    <dsp:sp modelId="{18206A58-C846-4F81-A5DF-E03FF31CACF5}">
      <dsp:nvSpPr>
        <dsp:cNvPr id="0" name=""/>
        <dsp:cNvSpPr/>
      </dsp:nvSpPr>
      <dsp:spPr>
        <a:xfrm>
          <a:off x="5490" y="3936777"/>
          <a:ext cx="1706925" cy="414560"/>
        </a:xfrm>
        <a:prstGeom prst="rect">
          <a:avLst/>
        </a:prstGeom>
        <a:noFill/>
        <a:ln>
          <a:noFill/>
        </a:ln>
        <a:effectLst/>
      </dsp:spPr>
      <dsp:style>
        <a:lnRef idx="0">
          <a:scrgbClr r="0" g="0" b="0"/>
        </a:lnRef>
        <a:fillRef idx="0">
          <a:scrgbClr r="0" g="0" b="0"/>
        </a:fillRef>
        <a:effectRef idx="0">
          <a:scrgbClr r="0" g="0" b="0"/>
        </a:effectRef>
        <a:fontRef idx="minor"/>
      </dsp:style>
    </dsp:sp>
    <dsp:sp modelId="{FBA0B945-58B6-40FF-9342-C75A353C20ED}">
      <dsp:nvSpPr>
        <dsp:cNvPr id="0" name=""/>
        <dsp:cNvSpPr/>
      </dsp:nvSpPr>
      <dsp:spPr>
        <a:xfrm>
          <a:off x="2565877" y="0"/>
          <a:ext cx="597423" cy="59742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BE60D82-0F19-4FCE-B73E-931B89733788}">
      <dsp:nvSpPr>
        <dsp:cNvPr id="0" name=""/>
        <dsp:cNvSpPr/>
      </dsp:nvSpPr>
      <dsp:spPr>
        <a:xfrm>
          <a:off x="2011127" y="784531"/>
          <a:ext cx="1706925" cy="3065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b="0" kern="1200" dirty="0">
              <a:latin typeface="Century Gothic" panose="020B0502020202020204" pitchFamily="34" charset="0"/>
            </a:rPr>
            <a:t>Convex mirrors used to relay an image of the solar disk to an Earth Observation Sensor. </a:t>
          </a:r>
        </a:p>
      </dsp:txBody>
      <dsp:txXfrm>
        <a:off x="2011127" y="784531"/>
        <a:ext cx="1706925" cy="3065219"/>
      </dsp:txXfrm>
    </dsp:sp>
    <dsp:sp modelId="{14E80B4D-E23D-4A56-B7BB-4385D7FFBD0A}">
      <dsp:nvSpPr>
        <dsp:cNvPr id="0" name=""/>
        <dsp:cNvSpPr/>
      </dsp:nvSpPr>
      <dsp:spPr>
        <a:xfrm>
          <a:off x="2011127" y="3936777"/>
          <a:ext cx="1706925" cy="414560"/>
        </a:xfrm>
        <a:prstGeom prst="rect">
          <a:avLst/>
        </a:prstGeom>
        <a:noFill/>
        <a:ln>
          <a:noFill/>
        </a:ln>
        <a:effectLst/>
      </dsp:spPr>
      <dsp:style>
        <a:lnRef idx="0">
          <a:scrgbClr r="0" g="0" b="0"/>
        </a:lnRef>
        <a:fillRef idx="0">
          <a:scrgbClr r="0" g="0" b="0"/>
        </a:fillRef>
        <a:effectRef idx="0">
          <a:scrgbClr r="0" g="0" b="0"/>
        </a:effectRef>
        <a:fontRef idx="minor"/>
      </dsp:style>
    </dsp:sp>
    <dsp:sp modelId="{D3597BA6-30F7-4FC7-898A-1E109F17DCCD}">
      <dsp:nvSpPr>
        <dsp:cNvPr id="0" name=""/>
        <dsp:cNvSpPr/>
      </dsp:nvSpPr>
      <dsp:spPr>
        <a:xfrm>
          <a:off x="4848736" y="0"/>
          <a:ext cx="597423" cy="59742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BC329AB-383A-4482-9EB8-2ADD5312F225}">
      <dsp:nvSpPr>
        <dsp:cNvPr id="0" name=""/>
        <dsp:cNvSpPr/>
      </dsp:nvSpPr>
      <dsp:spPr>
        <a:xfrm>
          <a:off x="4016764" y="784531"/>
          <a:ext cx="2261368" cy="3065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b="0" kern="1200" dirty="0">
              <a:latin typeface="Century Gothic" panose="020B0502020202020204" pitchFamily="34" charset="0"/>
            </a:rPr>
            <a:t>Used to produce radiometric and spatial calibration and characterization targets for MSI and HSI imaging systems mounted on satellites, aircraft, and RPAS. </a:t>
          </a:r>
        </a:p>
      </dsp:txBody>
      <dsp:txXfrm>
        <a:off x="4016764" y="784531"/>
        <a:ext cx="2261368" cy="3065219"/>
      </dsp:txXfrm>
    </dsp:sp>
    <dsp:sp modelId="{95E3C4F7-BE64-4441-BEC1-555D1DF1CEF0}">
      <dsp:nvSpPr>
        <dsp:cNvPr id="0" name=""/>
        <dsp:cNvSpPr/>
      </dsp:nvSpPr>
      <dsp:spPr>
        <a:xfrm>
          <a:off x="4293985" y="3936777"/>
          <a:ext cx="1706925" cy="414560"/>
        </a:xfrm>
        <a:prstGeom prst="rect">
          <a:avLst/>
        </a:prstGeom>
        <a:noFill/>
        <a:ln>
          <a:noFill/>
        </a:ln>
        <a:effectLst/>
      </dsp:spPr>
      <dsp:style>
        <a:lnRef idx="0">
          <a:scrgbClr r="0" g="0" b="0"/>
        </a:lnRef>
        <a:fillRef idx="0">
          <a:scrgbClr r="0" g="0" b="0"/>
        </a:fillRef>
        <a:effectRef idx="0">
          <a:scrgbClr r="0" g="0" b="0"/>
        </a:effectRef>
        <a:fontRef idx="minor"/>
      </dsp:style>
    </dsp:sp>
    <dsp:sp modelId="{C57CFF3E-7A26-4081-8AD6-AA304AAA96CE}">
      <dsp:nvSpPr>
        <dsp:cNvPr id="0" name=""/>
        <dsp:cNvSpPr/>
      </dsp:nvSpPr>
      <dsp:spPr>
        <a:xfrm>
          <a:off x="7131595" y="0"/>
          <a:ext cx="597423" cy="59742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27FC913-0F12-4240-8489-89B65702CB01}">
      <dsp:nvSpPr>
        <dsp:cNvPr id="0" name=""/>
        <dsp:cNvSpPr/>
      </dsp:nvSpPr>
      <dsp:spPr>
        <a:xfrm>
          <a:off x="6576844" y="784531"/>
          <a:ext cx="1706925" cy="3065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b="0" kern="1200" dirty="0">
              <a:latin typeface="Century Gothic" panose="020B0502020202020204" pitchFamily="34" charset="0"/>
            </a:rPr>
            <a:t>With simultaneous measurements of the downwelling direct and diffuse solar irradiance, the SPARC point targets are suitable to derive (or validate) calibration coefficients for absolute at-aperture spectral radiance. </a:t>
          </a:r>
        </a:p>
      </dsp:txBody>
      <dsp:txXfrm>
        <a:off x="6576844" y="784531"/>
        <a:ext cx="1706925" cy="3065219"/>
      </dsp:txXfrm>
    </dsp:sp>
    <dsp:sp modelId="{BCDD5F47-3442-448E-AB1A-F71DAEAD3169}">
      <dsp:nvSpPr>
        <dsp:cNvPr id="0" name=""/>
        <dsp:cNvSpPr/>
      </dsp:nvSpPr>
      <dsp:spPr>
        <a:xfrm>
          <a:off x="6576844" y="3936777"/>
          <a:ext cx="1706925" cy="414560"/>
        </a:xfrm>
        <a:prstGeom prst="rect">
          <a:avLst/>
        </a:prstGeom>
        <a:noFill/>
        <a:ln>
          <a:noFill/>
        </a:ln>
        <a:effectLst/>
      </dsp:spPr>
      <dsp:style>
        <a:lnRef idx="0">
          <a:scrgbClr r="0" g="0" b="0"/>
        </a:lnRef>
        <a:fillRef idx="0">
          <a:scrgbClr r="0" g="0" b="0"/>
        </a:fillRef>
        <a:effectRef idx="0">
          <a:scrgbClr r="0" g="0" b="0"/>
        </a:effectRef>
        <a:fontRef idx="minor"/>
      </dsp:style>
    </dsp:sp>
    <dsp:sp modelId="{B6EEEF88-C0B8-43B6-8FDD-B5A94E82403D}">
      <dsp:nvSpPr>
        <dsp:cNvPr id="0" name=""/>
        <dsp:cNvSpPr/>
      </dsp:nvSpPr>
      <dsp:spPr>
        <a:xfrm>
          <a:off x="9485496" y="0"/>
          <a:ext cx="597423" cy="59742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CFD1A52-EB82-4955-8276-A3E7D1B50B7C}">
      <dsp:nvSpPr>
        <dsp:cNvPr id="0" name=""/>
        <dsp:cNvSpPr/>
      </dsp:nvSpPr>
      <dsp:spPr>
        <a:xfrm>
          <a:off x="8582481" y="784531"/>
          <a:ext cx="2403453" cy="3065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b="0" kern="1200" dirty="0">
              <a:latin typeface="Century Gothic" panose="020B0502020202020204" pitchFamily="34" charset="0"/>
            </a:rPr>
            <a:t>Multiple radiance levels across the sensor’s dynamic range can be deployed in a single scene  allowing for radiometric calibration using a Mirror-based-Empirical Line Method (MELM).</a:t>
          </a:r>
        </a:p>
      </dsp:txBody>
      <dsp:txXfrm>
        <a:off x="8582481" y="784531"/>
        <a:ext cx="2403453" cy="3065219"/>
      </dsp:txXfrm>
    </dsp:sp>
    <dsp:sp modelId="{20CA3870-DE3F-49E1-A0B5-6E144FFA0380}">
      <dsp:nvSpPr>
        <dsp:cNvPr id="0" name=""/>
        <dsp:cNvSpPr/>
      </dsp:nvSpPr>
      <dsp:spPr>
        <a:xfrm>
          <a:off x="8959831" y="3841275"/>
          <a:ext cx="1706925" cy="414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dirty="0">
              <a:latin typeface="Century Gothic" panose="020B0502020202020204" pitchFamily="34" charset="0"/>
            </a:rPr>
            <a:t>. </a:t>
          </a:r>
        </a:p>
      </dsp:txBody>
      <dsp:txXfrm>
        <a:off x="8959831" y="3841275"/>
        <a:ext cx="1706925" cy="414560"/>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F85EF6-D429-4A3A-9FCF-0CF9B5513A65}" type="datetimeFigureOut">
              <a:rPr lang="en-CA" smtClean="0"/>
              <a:t>2026-03-23</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74BAD5-C507-431A-B56F-8BB5D45287F5}" type="slidenum">
              <a:rPr lang="en-CA" smtClean="0"/>
              <a:t>‹#›</a:t>
            </a:fld>
            <a:endParaRPr lang="en-CA"/>
          </a:p>
        </p:txBody>
      </p:sp>
    </p:spTree>
    <p:extLst>
      <p:ext uri="{BB962C8B-B14F-4D97-AF65-F5344CB8AC3E}">
        <p14:creationId xmlns:p14="http://schemas.microsoft.com/office/powerpoint/2010/main" val="2398398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 objective and expand to Labsphere report findings…</a:t>
            </a:r>
            <a:endParaRPr lang="en-CA" dirty="0"/>
          </a:p>
        </p:txBody>
      </p:sp>
      <p:sp>
        <p:nvSpPr>
          <p:cNvPr id="4" name="Slide Number Placeholder 3"/>
          <p:cNvSpPr>
            <a:spLocks noGrp="1"/>
          </p:cNvSpPr>
          <p:nvPr>
            <p:ph type="sldNum" sz="quarter" idx="5"/>
          </p:nvPr>
        </p:nvSpPr>
        <p:spPr/>
        <p:txBody>
          <a:bodyPr/>
          <a:lstStyle/>
          <a:p>
            <a:fld id="{0874BAD5-C507-431A-B56F-8BB5D45287F5}" type="slidenum">
              <a:rPr lang="en-CA" smtClean="0"/>
              <a:t>2</a:t>
            </a:fld>
            <a:endParaRPr lang="en-CA"/>
          </a:p>
        </p:txBody>
      </p:sp>
    </p:spTree>
    <p:extLst>
      <p:ext uri="{BB962C8B-B14F-4D97-AF65-F5344CB8AC3E}">
        <p14:creationId xmlns:p14="http://schemas.microsoft.com/office/powerpoint/2010/main" val="1425743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874BAD5-C507-431A-B56F-8BB5D45287F5}" type="slidenum">
              <a:rPr lang="en-CA" smtClean="0"/>
              <a:t>3</a:t>
            </a:fld>
            <a:endParaRPr lang="en-CA"/>
          </a:p>
        </p:txBody>
      </p:sp>
    </p:spTree>
    <p:extLst>
      <p:ext uri="{BB962C8B-B14F-4D97-AF65-F5344CB8AC3E}">
        <p14:creationId xmlns:p14="http://schemas.microsoft.com/office/powerpoint/2010/main" val="2104341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874BAD5-C507-431A-B56F-8BB5D45287F5}" type="slidenum">
              <a:rPr lang="en-CA" smtClean="0"/>
              <a:t>5</a:t>
            </a:fld>
            <a:endParaRPr lang="en-CA"/>
          </a:p>
        </p:txBody>
      </p:sp>
    </p:spTree>
    <p:extLst>
      <p:ext uri="{BB962C8B-B14F-4D97-AF65-F5344CB8AC3E}">
        <p14:creationId xmlns:p14="http://schemas.microsoft.com/office/powerpoint/2010/main" val="5073752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874BAD5-C507-431A-B56F-8BB5D45287F5}" type="slidenum">
              <a:rPr lang="en-CA" smtClean="0"/>
              <a:t>6</a:t>
            </a:fld>
            <a:endParaRPr lang="en-CA"/>
          </a:p>
        </p:txBody>
      </p:sp>
    </p:spTree>
    <p:extLst>
      <p:ext uri="{BB962C8B-B14F-4D97-AF65-F5344CB8AC3E}">
        <p14:creationId xmlns:p14="http://schemas.microsoft.com/office/powerpoint/2010/main" val="17010101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9440357B-8BB3-4A09-89DE-4FB9003C68A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1443" name="Notes Placeholder 2">
            <a:extLst>
              <a:ext uri="{FF2B5EF4-FFF2-40B4-BE49-F238E27FC236}">
                <a16:creationId xmlns:a16="http://schemas.microsoft.com/office/drawing/2014/main" id="{6D27757F-C286-4CBB-BFB7-40A284DD7B0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dirty="0"/>
          </a:p>
          <a:p>
            <a:endParaRPr lang="en-CA" altLang="en-US" dirty="0"/>
          </a:p>
          <a:p>
            <a:r>
              <a:rPr lang="en-CA" b="1" dirty="0"/>
              <a:t>Upscaling is not averaging — it’s understanding what changes with scale. Each step away from the ground introduces new sources of uncertainty. If we want to trust global products, we have to understand what happens between centimeters and kilometers.</a:t>
            </a:r>
            <a:endParaRPr lang="en-CA" altLang="en-US" b="1" dirty="0"/>
          </a:p>
        </p:txBody>
      </p:sp>
      <p:sp>
        <p:nvSpPr>
          <p:cNvPr id="61444" name="Slide Number Placeholder 3">
            <a:extLst>
              <a:ext uri="{FF2B5EF4-FFF2-40B4-BE49-F238E27FC236}">
                <a16:creationId xmlns:a16="http://schemas.microsoft.com/office/drawing/2014/main" id="{B7A16A9D-A8CC-4BF6-8678-3A5E7644DCF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DABC8C-4FAD-4FA1-8914-E916EA93854F}"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874BAD5-C507-431A-B56F-8BB5D45287F5}" type="slidenum">
              <a:rPr lang="en-CA" smtClean="0"/>
              <a:t>10</a:t>
            </a:fld>
            <a:endParaRPr lang="en-CA"/>
          </a:p>
        </p:txBody>
      </p:sp>
    </p:spTree>
    <p:extLst>
      <p:ext uri="{BB962C8B-B14F-4D97-AF65-F5344CB8AC3E}">
        <p14:creationId xmlns:p14="http://schemas.microsoft.com/office/powerpoint/2010/main" val="3339488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874BAD5-C507-431A-B56F-8BB5D45287F5}" type="slidenum">
              <a:rPr lang="en-CA" smtClean="0"/>
              <a:t>12</a:t>
            </a:fld>
            <a:endParaRPr lang="en-CA"/>
          </a:p>
        </p:txBody>
      </p:sp>
    </p:spTree>
    <p:extLst>
      <p:ext uri="{BB962C8B-B14F-4D97-AF65-F5344CB8AC3E}">
        <p14:creationId xmlns:p14="http://schemas.microsoft.com/office/powerpoint/2010/main" val="1341702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874BAD5-C507-431A-B56F-8BB5D45287F5}" type="slidenum">
              <a:rPr lang="en-CA" smtClean="0"/>
              <a:t>15</a:t>
            </a:fld>
            <a:endParaRPr lang="en-CA"/>
          </a:p>
        </p:txBody>
      </p:sp>
    </p:spTree>
    <p:extLst>
      <p:ext uri="{BB962C8B-B14F-4D97-AF65-F5344CB8AC3E}">
        <p14:creationId xmlns:p14="http://schemas.microsoft.com/office/powerpoint/2010/main" val="898665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874BAD5-C507-431A-B56F-8BB5D45287F5}" type="slidenum">
              <a:rPr lang="en-CA" smtClean="0"/>
              <a:t>24</a:t>
            </a:fld>
            <a:endParaRPr lang="en-CA"/>
          </a:p>
        </p:txBody>
      </p:sp>
    </p:spTree>
    <p:extLst>
      <p:ext uri="{BB962C8B-B14F-4D97-AF65-F5344CB8AC3E}">
        <p14:creationId xmlns:p14="http://schemas.microsoft.com/office/powerpoint/2010/main" val="21358954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874BAD5-C507-431A-B56F-8BB5D45287F5}" type="slidenum">
              <a:rPr lang="en-CA" smtClean="0"/>
              <a:t>25</a:t>
            </a:fld>
            <a:endParaRPr lang="en-CA"/>
          </a:p>
        </p:txBody>
      </p:sp>
    </p:spTree>
    <p:extLst>
      <p:ext uri="{BB962C8B-B14F-4D97-AF65-F5344CB8AC3E}">
        <p14:creationId xmlns:p14="http://schemas.microsoft.com/office/powerpoint/2010/main" val="38022702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874BAD5-C507-431A-B56F-8BB5D45287F5}" type="slidenum">
              <a:rPr lang="en-CA" smtClean="0"/>
              <a:t>27</a:t>
            </a:fld>
            <a:endParaRPr lang="en-CA"/>
          </a:p>
        </p:txBody>
      </p:sp>
    </p:spTree>
    <p:extLst>
      <p:ext uri="{BB962C8B-B14F-4D97-AF65-F5344CB8AC3E}">
        <p14:creationId xmlns:p14="http://schemas.microsoft.com/office/powerpoint/2010/main" val="30395995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work is really about making RPAS a reliable bridge between field measurements and satellite validation, and ensuring those measurements remain robust under real-world conditions.</a:t>
            </a:r>
          </a:p>
          <a:p>
            <a:endParaRPr lang="en-US" dirty="0"/>
          </a:p>
          <a:p>
            <a:r>
              <a:rPr lang="en-US" dirty="0"/>
              <a:t>what we see is that at RPAS scale, calibration performance is really controlled by illumination stability.</a:t>
            </a:r>
          </a:p>
          <a:p>
            <a:r>
              <a:rPr lang="en-US" dirty="0"/>
              <a:t>Diffuse panels remain robust, while SPARC mirrors are much more sensitive to real-world conditions.</a:t>
            </a:r>
          </a:p>
          <a:p>
            <a:r>
              <a:rPr lang="en-US" dirty="0"/>
              <a:t>I look forward to the discussion and welcome your questions</a:t>
            </a:r>
            <a:endParaRPr lang="en-CA" dirty="0"/>
          </a:p>
        </p:txBody>
      </p:sp>
      <p:sp>
        <p:nvSpPr>
          <p:cNvPr id="4" name="Slide Number Placeholder 3"/>
          <p:cNvSpPr>
            <a:spLocks noGrp="1"/>
          </p:cNvSpPr>
          <p:nvPr>
            <p:ph type="sldNum" sz="quarter" idx="5"/>
          </p:nvPr>
        </p:nvSpPr>
        <p:spPr/>
        <p:txBody>
          <a:bodyPr/>
          <a:lstStyle/>
          <a:p>
            <a:fld id="{0874BAD5-C507-431A-B56F-8BB5D45287F5}" type="slidenum">
              <a:rPr lang="en-CA" smtClean="0"/>
              <a:t>33</a:t>
            </a:fld>
            <a:endParaRPr lang="en-CA"/>
          </a:p>
        </p:txBody>
      </p:sp>
    </p:spTree>
    <p:extLst>
      <p:ext uri="{BB962C8B-B14F-4D97-AF65-F5344CB8AC3E}">
        <p14:creationId xmlns:p14="http://schemas.microsoft.com/office/powerpoint/2010/main" val="40204882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24D20AD7-343C-4B02-953E-0286D0BC830D}" type="datetimeFigureOut">
              <a:rPr lang="en-CA" smtClean="0"/>
              <a:t>2026-03-23</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844A66FC-DA2A-4371-8737-1F5124ED9C88}" type="slidenum">
              <a:rPr lang="en-CA" smtClean="0"/>
              <a:t>‹#›</a:t>
            </a:fld>
            <a:endParaRPr lang="en-CA"/>
          </a:p>
        </p:txBody>
      </p:sp>
    </p:spTree>
    <p:extLst>
      <p:ext uri="{BB962C8B-B14F-4D97-AF65-F5344CB8AC3E}">
        <p14:creationId xmlns:p14="http://schemas.microsoft.com/office/powerpoint/2010/main" val="178297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D20AD7-343C-4B02-953E-0286D0BC830D}" type="datetimeFigureOut">
              <a:rPr lang="en-CA" smtClean="0"/>
              <a:t>2026-03-23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44A66FC-DA2A-4371-8737-1F5124ED9C88}" type="slidenum">
              <a:rPr lang="en-CA" smtClean="0"/>
              <a:t>‹#›</a:t>
            </a:fld>
            <a:endParaRPr lang="en-CA"/>
          </a:p>
        </p:txBody>
      </p:sp>
    </p:spTree>
    <p:extLst>
      <p:ext uri="{BB962C8B-B14F-4D97-AF65-F5344CB8AC3E}">
        <p14:creationId xmlns:p14="http://schemas.microsoft.com/office/powerpoint/2010/main" val="2432906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D20AD7-343C-4B02-953E-0286D0BC830D}" type="datetimeFigureOut">
              <a:rPr lang="en-CA" smtClean="0"/>
              <a:t>2026-03-23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44A66FC-DA2A-4371-8737-1F5124ED9C88}" type="slidenum">
              <a:rPr lang="en-CA" smtClean="0"/>
              <a:t>‹#›</a:t>
            </a:fld>
            <a:endParaRPr lang="en-CA"/>
          </a:p>
        </p:txBody>
      </p:sp>
    </p:spTree>
    <p:extLst>
      <p:ext uri="{BB962C8B-B14F-4D97-AF65-F5344CB8AC3E}">
        <p14:creationId xmlns:p14="http://schemas.microsoft.com/office/powerpoint/2010/main" val="474760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D20AD7-343C-4B02-953E-0286D0BC830D}" type="datetimeFigureOut">
              <a:rPr lang="en-CA" smtClean="0"/>
              <a:t>2026-03-23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844A66FC-DA2A-4371-8737-1F5124ED9C88}" type="slidenum">
              <a:rPr lang="en-CA" smtClean="0"/>
              <a:t>‹#›</a:t>
            </a:fld>
            <a:endParaRPr lang="en-CA"/>
          </a:p>
        </p:txBody>
      </p:sp>
    </p:spTree>
    <p:extLst>
      <p:ext uri="{BB962C8B-B14F-4D97-AF65-F5344CB8AC3E}">
        <p14:creationId xmlns:p14="http://schemas.microsoft.com/office/powerpoint/2010/main" val="563396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D20AD7-343C-4B02-953E-0286D0BC830D}" type="datetimeFigureOut">
              <a:rPr lang="en-CA" smtClean="0"/>
              <a:t>2026-03-23</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844A66FC-DA2A-4371-8737-1F5124ED9C88}" type="slidenum">
              <a:rPr lang="en-CA" smtClean="0"/>
              <a:t>‹#›</a:t>
            </a:fld>
            <a:endParaRPr lang="en-CA"/>
          </a:p>
        </p:txBody>
      </p:sp>
    </p:spTree>
    <p:extLst>
      <p:ext uri="{BB962C8B-B14F-4D97-AF65-F5344CB8AC3E}">
        <p14:creationId xmlns:p14="http://schemas.microsoft.com/office/powerpoint/2010/main" val="4162935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D20AD7-343C-4B02-953E-0286D0BC830D}" type="datetimeFigureOut">
              <a:rPr lang="en-CA" smtClean="0"/>
              <a:t>2026-03-23</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844A66FC-DA2A-4371-8737-1F5124ED9C88}" type="slidenum">
              <a:rPr lang="en-CA" smtClean="0"/>
              <a:t>‹#›</a:t>
            </a:fld>
            <a:endParaRPr lang="en-CA"/>
          </a:p>
        </p:txBody>
      </p:sp>
    </p:spTree>
    <p:extLst>
      <p:ext uri="{BB962C8B-B14F-4D97-AF65-F5344CB8AC3E}">
        <p14:creationId xmlns:p14="http://schemas.microsoft.com/office/powerpoint/2010/main" val="2717650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D20AD7-343C-4B02-953E-0286D0BC830D}" type="datetimeFigureOut">
              <a:rPr lang="en-CA" smtClean="0"/>
              <a:t>2026-03-23</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844A66FC-DA2A-4371-8737-1F5124ED9C88}" type="slidenum">
              <a:rPr lang="en-CA" smtClean="0"/>
              <a:t>‹#›</a:t>
            </a:fld>
            <a:endParaRPr lang="en-CA"/>
          </a:p>
        </p:txBody>
      </p:sp>
    </p:spTree>
    <p:extLst>
      <p:ext uri="{BB962C8B-B14F-4D97-AF65-F5344CB8AC3E}">
        <p14:creationId xmlns:p14="http://schemas.microsoft.com/office/powerpoint/2010/main" val="1349911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4D20AD7-343C-4B02-953E-0286D0BC830D}" type="datetimeFigureOut">
              <a:rPr lang="en-CA" smtClean="0"/>
              <a:t>2026-03-23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844A66FC-DA2A-4371-8737-1F5124ED9C88}" type="slidenum">
              <a:rPr lang="en-CA" smtClean="0"/>
              <a:t>‹#›</a:t>
            </a:fld>
            <a:endParaRPr lang="en-CA"/>
          </a:p>
        </p:txBody>
      </p:sp>
    </p:spTree>
    <p:extLst>
      <p:ext uri="{BB962C8B-B14F-4D97-AF65-F5344CB8AC3E}">
        <p14:creationId xmlns:p14="http://schemas.microsoft.com/office/powerpoint/2010/main" val="2204536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4D20AD7-343C-4B02-953E-0286D0BC830D}" type="datetimeFigureOut">
              <a:rPr lang="en-CA" smtClean="0"/>
              <a:t>2026-03-23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844A66FC-DA2A-4371-8737-1F5124ED9C88}" type="slidenum">
              <a:rPr lang="en-CA" smtClean="0"/>
              <a:t>‹#›</a:t>
            </a:fld>
            <a:endParaRPr lang="en-CA"/>
          </a:p>
        </p:txBody>
      </p:sp>
    </p:spTree>
    <p:extLst>
      <p:ext uri="{BB962C8B-B14F-4D97-AF65-F5344CB8AC3E}">
        <p14:creationId xmlns:p14="http://schemas.microsoft.com/office/powerpoint/2010/main" val="509018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4D20AD7-343C-4B02-953E-0286D0BC830D}" type="datetimeFigureOut">
              <a:rPr lang="en-CA" smtClean="0"/>
              <a:t>2026-03-23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844A66FC-DA2A-4371-8737-1F5124ED9C88}" type="slidenum">
              <a:rPr lang="en-CA" smtClean="0"/>
              <a:t>‹#›</a:t>
            </a:fld>
            <a:endParaRPr lang="en-CA"/>
          </a:p>
        </p:txBody>
      </p:sp>
    </p:spTree>
    <p:extLst>
      <p:ext uri="{BB962C8B-B14F-4D97-AF65-F5344CB8AC3E}">
        <p14:creationId xmlns:p14="http://schemas.microsoft.com/office/powerpoint/2010/main" val="75244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4D20AD7-343C-4B02-953E-0286D0BC830D}" type="datetimeFigureOut">
              <a:rPr lang="en-CA" smtClean="0"/>
              <a:t>2026-03-23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844A66FC-DA2A-4371-8737-1F5124ED9C88}" type="slidenum">
              <a:rPr lang="en-CA" smtClean="0"/>
              <a:t>‹#›</a:t>
            </a:fld>
            <a:endParaRPr lang="en-CA"/>
          </a:p>
        </p:txBody>
      </p:sp>
    </p:spTree>
    <p:extLst>
      <p:ext uri="{BB962C8B-B14F-4D97-AF65-F5344CB8AC3E}">
        <p14:creationId xmlns:p14="http://schemas.microsoft.com/office/powerpoint/2010/main" val="16234981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4D20AD7-343C-4B02-953E-0286D0BC830D}" type="datetimeFigureOut">
              <a:rPr lang="en-CA" smtClean="0"/>
              <a:t>2026-03-23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844A66FC-DA2A-4371-8737-1F5124ED9C88}" type="slidenum">
              <a:rPr lang="en-CA" smtClean="0"/>
              <a:t>‹#›</a:t>
            </a:fld>
            <a:endParaRPr lang="en-CA"/>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6425040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4D20AD7-343C-4B02-953E-0286D0BC830D}" type="datetimeFigureOut">
              <a:rPr lang="en-CA" smtClean="0"/>
              <a:t>2026-03-23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844A66FC-DA2A-4371-8737-1F5124ED9C88}" type="slidenum">
              <a:rPr lang="en-CA" smtClean="0"/>
              <a:t>‹#›</a:t>
            </a:fld>
            <a:endParaRPr lang="en-CA"/>
          </a:p>
        </p:txBody>
      </p:sp>
    </p:spTree>
    <p:extLst>
      <p:ext uri="{BB962C8B-B14F-4D97-AF65-F5344CB8AC3E}">
        <p14:creationId xmlns:p14="http://schemas.microsoft.com/office/powerpoint/2010/main" val="3604471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4D20AD7-343C-4B02-953E-0286D0BC830D}" type="datetimeFigureOut">
              <a:rPr lang="en-CA" smtClean="0"/>
              <a:t>2026-03-23</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844A66FC-DA2A-4371-8737-1F5124ED9C88}" type="slidenum">
              <a:rPr lang="en-CA" smtClean="0"/>
              <a:t>‹#›</a:t>
            </a:fld>
            <a:endParaRPr lang="en-CA"/>
          </a:p>
        </p:txBody>
      </p:sp>
    </p:spTree>
    <p:extLst>
      <p:ext uri="{BB962C8B-B14F-4D97-AF65-F5344CB8AC3E}">
        <p14:creationId xmlns:p14="http://schemas.microsoft.com/office/powerpoint/2010/main" val="35396454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4D20AD7-343C-4B02-953E-0286D0BC830D}" type="datetimeFigureOut">
              <a:rPr lang="en-CA" smtClean="0"/>
              <a:t>2026-03-23</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844A66FC-DA2A-4371-8737-1F5124ED9C88}" type="slidenum">
              <a:rPr lang="en-CA" smtClean="0"/>
              <a:t>‹#›</a:t>
            </a:fld>
            <a:endParaRPr lang="en-CA"/>
          </a:p>
        </p:txBody>
      </p:sp>
    </p:spTree>
    <p:extLst>
      <p:ext uri="{BB962C8B-B14F-4D97-AF65-F5344CB8AC3E}">
        <p14:creationId xmlns:p14="http://schemas.microsoft.com/office/powerpoint/2010/main" val="24836961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D20AD7-343C-4B02-953E-0286D0BC830D}" type="datetimeFigureOut">
              <a:rPr lang="en-CA" smtClean="0"/>
              <a:t>2026-03-23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44A66FC-DA2A-4371-8737-1F5124ED9C88}" type="slidenum">
              <a:rPr lang="en-CA" smtClean="0"/>
              <a:t>‹#›</a:t>
            </a:fld>
            <a:endParaRPr lang="en-CA"/>
          </a:p>
        </p:txBody>
      </p:sp>
    </p:spTree>
    <p:extLst>
      <p:ext uri="{BB962C8B-B14F-4D97-AF65-F5344CB8AC3E}">
        <p14:creationId xmlns:p14="http://schemas.microsoft.com/office/powerpoint/2010/main" val="10963338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D20AD7-343C-4B02-953E-0286D0BC830D}" type="datetimeFigureOut">
              <a:rPr lang="en-CA" smtClean="0"/>
              <a:t>2026-03-23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44A66FC-DA2A-4371-8737-1F5124ED9C88}" type="slidenum">
              <a:rPr lang="en-CA" smtClean="0"/>
              <a:t>‹#›</a:t>
            </a:fld>
            <a:endParaRPr lang="en-CA"/>
          </a:p>
        </p:txBody>
      </p:sp>
    </p:spTree>
    <p:extLst>
      <p:ext uri="{BB962C8B-B14F-4D97-AF65-F5344CB8AC3E}">
        <p14:creationId xmlns:p14="http://schemas.microsoft.com/office/powerpoint/2010/main" val="6356960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463B3-7AF2-24AC-C5A2-AEFEEE3E30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5A2B14A2-9380-42A4-DA80-04D1ECA688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0454C6F-AEEF-60FC-6279-C974655107EE}"/>
              </a:ext>
            </a:extLst>
          </p:cNvPr>
          <p:cNvSpPr>
            <a:spLocks noGrp="1"/>
          </p:cNvSpPr>
          <p:nvPr>
            <p:ph type="dt" sz="half" idx="10"/>
          </p:nvPr>
        </p:nvSpPr>
        <p:spPr/>
        <p:txBody>
          <a:bodyPr/>
          <a:lstStyle/>
          <a:p>
            <a:fld id="{789692E6-9FA2-4E2F-A87B-B9813BB92357}" type="datetimeFigureOut">
              <a:rPr lang="en-CA" smtClean="0"/>
              <a:t>2026-03-23</a:t>
            </a:fld>
            <a:endParaRPr lang="en-CA"/>
          </a:p>
        </p:txBody>
      </p:sp>
      <p:sp>
        <p:nvSpPr>
          <p:cNvPr id="5" name="Footer Placeholder 4">
            <a:extLst>
              <a:ext uri="{FF2B5EF4-FFF2-40B4-BE49-F238E27FC236}">
                <a16:creationId xmlns:a16="http://schemas.microsoft.com/office/drawing/2014/main" id="{2E1C245C-A988-7812-890E-6D6A756B11A0}"/>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81B77DF-6279-5651-4F73-8E4C6A070A35}"/>
              </a:ext>
            </a:extLst>
          </p:cNvPr>
          <p:cNvSpPr>
            <a:spLocks noGrp="1"/>
          </p:cNvSpPr>
          <p:nvPr>
            <p:ph type="sldNum" sz="quarter" idx="12"/>
          </p:nvPr>
        </p:nvSpPr>
        <p:spPr/>
        <p:txBody>
          <a:bodyPr/>
          <a:lstStyle/>
          <a:p>
            <a:fld id="{17EA1F80-D609-4171-A9B6-11D74B1365EA}" type="slidenum">
              <a:rPr lang="en-CA" smtClean="0"/>
              <a:t>‹#›</a:t>
            </a:fld>
            <a:endParaRPr lang="en-CA"/>
          </a:p>
        </p:txBody>
      </p:sp>
    </p:spTree>
    <p:extLst>
      <p:ext uri="{BB962C8B-B14F-4D97-AF65-F5344CB8AC3E}">
        <p14:creationId xmlns:p14="http://schemas.microsoft.com/office/powerpoint/2010/main" val="12129484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D6DFB-E02F-3264-DBDF-EF2910517301}"/>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34AF6D9A-5482-23ED-F7C6-5186877D91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E190614-857B-F08A-46AB-585FB1345A96}"/>
              </a:ext>
            </a:extLst>
          </p:cNvPr>
          <p:cNvSpPr>
            <a:spLocks noGrp="1"/>
          </p:cNvSpPr>
          <p:nvPr>
            <p:ph type="dt" sz="half" idx="10"/>
          </p:nvPr>
        </p:nvSpPr>
        <p:spPr/>
        <p:txBody>
          <a:bodyPr/>
          <a:lstStyle/>
          <a:p>
            <a:fld id="{789692E6-9FA2-4E2F-A87B-B9813BB92357}" type="datetimeFigureOut">
              <a:rPr lang="en-CA" smtClean="0"/>
              <a:t>2026-03-23</a:t>
            </a:fld>
            <a:endParaRPr lang="en-CA"/>
          </a:p>
        </p:txBody>
      </p:sp>
      <p:sp>
        <p:nvSpPr>
          <p:cNvPr id="5" name="Footer Placeholder 4">
            <a:extLst>
              <a:ext uri="{FF2B5EF4-FFF2-40B4-BE49-F238E27FC236}">
                <a16:creationId xmlns:a16="http://schemas.microsoft.com/office/drawing/2014/main" id="{17CF3B2E-523E-95B5-7EB1-10120FB7ED3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F340368-EEB0-898B-D98E-33206F389D63}"/>
              </a:ext>
            </a:extLst>
          </p:cNvPr>
          <p:cNvSpPr>
            <a:spLocks noGrp="1"/>
          </p:cNvSpPr>
          <p:nvPr>
            <p:ph type="sldNum" sz="quarter" idx="12"/>
          </p:nvPr>
        </p:nvSpPr>
        <p:spPr/>
        <p:txBody>
          <a:bodyPr/>
          <a:lstStyle/>
          <a:p>
            <a:fld id="{17EA1F80-D609-4171-A9B6-11D74B1365EA}" type="slidenum">
              <a:rPr lang="en-CA" smtClean="0"/>
              <a:t>‹#›</a:t>
            </a:fld>
            <a:endParaRPr lang="en-CA"/>
          </a:p>
        </p:txBody>
      </p:sp>
    </p:spTree>
    <p:extLst>
      <p:ext uri="{BB962C8B-B14F-4D97-AF65-F5344CB8AC3E}">
        <p14:creationId xmlns:p14="http://schemas.microsoft.com/office/powerpoint/2010/main" val="4308728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C3894-BF64-EA86-46AA-8F3B347919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BDF10D6C-9A9D-E31F-D761-B3A5D7220B1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AD088A-74F1-3A38-5FE7-BF3F73B7D9B8}"/>
              </a:ext>
            </a:extLst>
          </p:cNvPr>
          <p:cNvSpPr>
            <a:spLocks noGrp="1"/>
          </p:cNvSpPr>
          <p:nvPr>
            <p:ph type="dt" sz="half" idx="10"/>
          </p:nvPr>
        </p:nvSpPr>
        <p:spPr/>
        <p:txBody>
          <a:bodyPr/>
          <a:lstStyle/>
          <a:p>
            <a:fld id="{789692E6-9FA2-4E2F-A87B-B9813BB92357}" type="datetimeFigureOut">
              <a:rPr lang="en-CA" smtClean="0"/>
              <a:t>2026-03-23</a:t>
            </a:fld>
            <a:endParaRPr lang="en-CA"/>
          </a:p>
        </p:txBody>
      </p:sp>
      <p:sp>
        <p:nvSpPr>
          <p:cNvPr id="5" name="Footer Placeholder 4">
            <a:extLst>
              <a:ext uri="{FF2B5EF4-FFF2-40B4-BE49-F238E27FC236}">
                <a16:creationId xmlns:a16="http://schemas.microsoft.com/office/drawing/2014/main" id="{C22A529A-E315-C3C9-17F7-C5CAE03BC85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906D1E3-AE1D-0D64-9EAC-856C0E0DF094}"/>
              </a:ext>
            </a:extLst>
          </p:cNvPr>
          <p:cNvSpPr>
            <a:spLocks noGrp="1"/>
          </p:cNvSpPr>
          <p:nvPr>
            <p:ph type="sldNum" sz="quarter" idx="12"/>
          </p:nvPr>
        </p:nvSpPr>
        <p:spPr/>
        <p:txBody>
          <a:bodyPr/>
          <a:lstStyle/>
          <a:p>
            <a:fld id="{17EA1F80-D609-4171-A9B6-11D74B1365EA}" type="slidenum">
              <a:rPr lang="en-CA" smtClean="0"/>
              <a:t>‹#›</a:t>
            </a:fld>
            <a:endParaRPr lang="en-CA"/>
          </a:p>
        </p:txBody>
      </p:sp>
    </p:spTree>
    <p:extLst>
      <p:ext uri="{BB962C8B-B14F-4D97-AF65-F5344CB8AC3E}">
        <p14:creationId xmlns:p14="http://schemas.microsoft.com/office/powerpoint/2010/main" val="18656975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8FB84-ADA4-D8BD-2CE7-3981FCCFA26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699BB36-D850-7695-71D1-98466679334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DF4C4B17-6AAB-7A5F-C890-4F66A4881F1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9F34B248-6637-3444-0174-C0FC9CF4DE10}"/>
              </a:ext>
            </a:extLst>
          </p:cNvPr>
          <p:cNvSpPr>
            <a:spLocks noGrp="1"/>
          </p:cNvSpPr>
          <p:nvPr>
            <p:ph type="dt" sz="half" idx="10"/>
          </p:nvPr>
        </p:nvSpPr>
        <p:spPr/>
        <p:txBody>
          <a:bodyPr/>
          <a:lstStyle/>
          <a:p>
            <a:fld id="{789692E6-9FA2-4E2F-A87B-B9813BB92357}" type="datetimeFigureOut">
              <a:rPr lang="en-CA" smtClean="0"/>
              <a:t>2026-03-23</a:t>
            </a:fld>
            <a:endParaRPr lang="en-CA"/>
          </a:p>
        </p:txBody>
      </p:sp>
      <p:sp>
        <p:nvSpPr>
          <p:cNvPr id="6" name="Footer Placeholder 5">
            <a:extLst>
              <a:ext uri="{FF2B5EF4-FFF2-40B4-BE49-F238E27FC236}">
                <a16:creationId xmlns:a16="http://schemas.microsoft.com/office/drawing/2014/main" id="{B92DC496-8212-EF06-BEAD-C9C55B4CCE5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5975867A-DCCB-357C-C663-59BE76D1A148}"/>
              </a:ext>
            </a:extLst>
          </p:cNvPr>
          <p:cNvSpPr>
            <a:spLocks noGrp="1"/>
          </p:cNvSpPr>
          <p:nvPr>
            <p:ph type="sldNum" sz="quarter" idx="12"/>
          </p:nvPr>
        </p:nvSpPr>
        <p:spPr/>
        <p:txBody>
          <a:bodyPr/>
          <a:lstStyle/>
          <a:p>
            <a:fld id="{17EA1F80-D609-4171-A9B6-11D74B1365EA}" type="slidenum">
              <a:rPr lang="en-CA" smtClean="0"/>
              <a:t>‹#›</a:t>
            </a:fld>
            <a:endParaRPr lang="en-CA"/>
          </a:p>
        </p:txBody>
      </p:sp>
    </p:spTree>
    <p:extLst>
      <p:ext uri="{BB962C8B-B14F-4D97-AF65-F5344CB8AC3E}">
        <p14:creationId xmlns:p14="http://schemas.microsoft.com/office/powerpoint/2010/main" val="3890657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9BAC0-C187-5775-4134-4D21E7E314DC}"/>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62157338-FDB6-ABEB-5B39-87A29AC051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06919E-57EB-3254-BB67-69EDB3B09C9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BACB5D22-A9AD-1B98-3F10-F8941E1E63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8F7429E-DABD-FA18-5241-645D3DFF40D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F3272AA4-5ADD-5C4B-A3F7-19F7A477BA7C}"/>
              </a:ext>
            </a:extLst>
          </p:cNvPr>
          <p:cNvSpPr>
            <a:spLocks noGrp="1"/>
          </p:cNvSpPr>
          <p:nvPr>
            <p:ph type="dt" sz="half" idx="10"/>
          </p:nvPr>
        </p:nvSpPr>
        <p:spPr/>
        <p:txBody>
          <a:bodyPr/>
          <a:lstStyle/>
          <a:p>
            <a:fld id="{789692E6-9FA2-4E2F-A87B-B9813BB92357}" type="datetimeFigureOut">
              <a:rPr lang="en-CA" smtClean="0"/>
              <a:t>2026-03-23</a:t>
            </a:fld>
            <a:endParaRPr lang="en-CA"/>
          </a:p>
        </p:txBody>
      </p:sp>
      <p:sp>
        <p:nvSpPr>
          <p:cNvPr id="8" name="Footer Placeholder 7">
            <a:extLst>
              <a:ext uri="{FF2B5EF4-FFF2-40B4-BE49-F238E27FC236}">
                <a16:creationId xmlns:a16="http://schemas.microsoft.com/office/drawing/2014/main" id="{40001F70-3265-6989-A40B-6D866D55F178}"/>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FA601802-226F-A0CD-4687-5C1FDD5DB51E}"/>
              </a:ext>
            </a:extLst>
          </p:cNvPr>
          <p:cNvSpPr>
            <a:spLocks noGrp="1"/>
          </p:cNvSpPr>
          <p:nvPr>
            <p:ph type="sldNum" sz="quarter" idx="12"/>
          </p:nvPr>
        </p:nvSpPr>
        <p:spPr/>
        <p:txBody>
          <a:bodyPr/>
          <a:lstStyle/>
          <a:p>
            <a:fld id="{17EA1F80-D609-4171-A9B6-11D74B1365EA}" type="slidenum">
              <a:rPr lang="en-CA" smtClean="0"/>
              <a:t>‹#›</a:t>
            </a:fld>
            <a:endParaRPr lang="en-CA"/>
          </a:p>
        </p:txBody>
      </p:sp>
    </p:spTree>
    <p:extLst>
      <p:ext uri="{BB962C8B-B14F-4D97-AF65-F5344CB8AC3E}">
        <p14:creationId xmlns:p14="http://schemas.microsoft.com/office/powerpoint/2010/main" val="18793164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42529-2F97-A4C1-EF92-A6ECF9C0CA3E}"/>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EFDDAC79-CAED-9EEF-DA92-59B88963C3E9}"/>
              </a:ext>
            </a:extLst>
          </p:cNvPr>
          <p:cNvSpPr>
            <a:spLocks noGrp="1"/>
          </p:cNvSpPr>
          <p:nvPr>
            <p:ph type="dt" sz="half" idx="10"/>
          </p:nvPr>
        </p:nvSpPr>
        <p:spPr/>
        <p:txBody>
          <a:bodyPr/>
          <a:lstStyle/>
          <a:p>
            <a:fld id="{789692E6-9FA2-4E2F-A87B-B9813BB92357}" type="datetimeFigureOut">
              <a:rPr lang="en-CA" smtClean="0"/>
              <a:t>2026-03-23</a:t>
            </a:fld>
            <a:endParaRPr lang="en-CA"/>
          </a:p>
        </p:txBody>
      </p:sp>
      <p:sp>
        <p:nvSpPr>
          <p:cNvPr id="4" name="Footer Placeholder 3">
            <a:extLst>
              <a:ext uri="{FF2B5EF4-FFF2-40B4-BE49-F238E27FC236}">
                <a16:creationId xmlns:a16="http://schemas.microsoft.com/office/drawing/2014/main" id="{63664C4A-8F0E-4E94-93A6-B5DCFEAFD436}"/>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32E1B245-DB37-933B-037C-C18195C060DE}"/>
              </a:ext>
            </a:extLst>
          </p:cNvPr>
          <p:cNvSpPr>
            <a:spLocks noGrp="1"/>
          </p:cNvSpPr>
          <p:nvPr>
            <p:ph type="sldNum" sz="quarter" idx="12"/>
          </p:nvPr>
        </p:nvSpPr>
        <p:spPr/>
        <p:txBody>
          <a:bodyPr/>
          <a:lstStyle/>
          <a:p>
            <a:fld id="{17EA1F80-D609-4171-A9B6-11D74B1365EA}" type="slidenum">
              <a:rPr lang="en-CA" smtClean="0"/>
              <a:t>‹#›</a:t>
            </a:fld>
            <a:endParaRPr lang="en-CA"/>
          </a:p>
        </p:txBody>
      </p:sp>
    </p:spTree>
    <p:extLst>
      <p:ext uri="{BB962C8B-B14F-4D97-AF65-F5344CB8AC3E}">
        <p14:creationId xmlns:p14="http://schemas.microsoft.com/office/powerpoint/2010/main" val="6183132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BA6E79-AE90-E01D-13E6-0C21B4B674EE}"/>
              </a:ext>
            </a:extLst>
          </p:cNvPr>
          <p:cNvSpPr>
            <a:spLocks noGrp="1"/>
          </p:cNvSpPr>
          <p:nvPr>
            <p:ph type="dt" sz="half" idx="10"/>
          </p:nvPr>
        </p:nvSpPr>
        <p:spPr/>
        <p:txBody>
          <a:bodyPr/>
          <a:lstStyle/>
          <a:p>
            <a:fld id="{789692E6-9FA2-4E2F-A87B-B9813BB92357}" type="datetimeFigureOut">
              <a:rPr lang="en-CA" smtClean="0"/>
              <a:t>2026-03-23</a:t>
            </a:fld>
            <a:endParaRPr lang="en-CA"/>
          </a:p>
        </p:txBody>
      </p:sp>
      <p:sp>
        <p:nvSpPr>
          <p:cNvPr id="3" name="Footer Placeholder 2">
            <a:extLst>
              <a:ext uri="{FF2B5EF4-FFF2-40B4-BE49-F238E27FC236}">
                <a16:creationId xmlns:a16="http://schemas.microsoft.com/office/drawing/2014/main" id="{968C006F-D7D5-9AA6-7E83-D2608B7E4DD8}"/>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B4E60BBC-FB50-44AD-0668-F1B0B4685FCB}"/>
              </a:ext>
            </a:extLst>
          </p:cNvPr>
          <p:cNvSpPr>
            <a:spLocks noGrp="1"/>
          </p:cNvSpPr>
          <p:nvPr>
            <p:ph type="sldNum" sz="quarter" idx="12"/>
          </p:nvPr>
        </p:nvSpPr>
        <p:spPr/>
        <p:txBody>
          <a:bodyPr/>
          <a:lstStyle/>
          <a:p>
            <a:fld id="{17EA1F80-D609-4171-A9B6-11D74B1365EA}" type="slidenum">
              <a:rPr lang="en-CA" smtClean="0"/>
              <a:t>‹#›</a:t>
            </a:fld>
            <a:endParaRPr lang="en-CA"/>
          </a:p>
        </p:txBody>
      </p:sp>
    </p:spTree>
    <p:extLst>
      <p:ext uri="{BB962C8B-B14F-4D97-AF65-F5344CB8AC3E}">
        <p14:creationId xmlns:p14="http://schemas.microsoft.com/office/powerpoint/2010/main" val="8571813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B215E-9E44-CB32-CD9D-04EBBAB749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D6B6278D-0F3B-6108-ED97-4D5514DEAD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5282F765-BDD4-0128-5934-B8DEA6B61C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9ED8B4-1ABC-BC76-92F6-94362C58D1BF}"/>
              </a:ext>
            </a:extLst>
          </p:cNvPr>
          <p:cNvSpPr>
            <a:spLocks noGrp="1"/>
          </p:cNvSpPr>
          <p:nvPr>
            <p:ph type="dt" sz="half" idx="10"/>
          </p:nvPr>
        </p:nvSpPr>
        <p:spPr/>
        <p:txBody>
          <a:bodyPr/>
          <a:lstStyle/>
          <a:p>
            <a:fld id="{789692E6-9FA2-4E2F-A87B-B9813BB92357}" type="datetimeFigureOut">
              <a:rPr lang="en-CA" smtClean="0"/>
              <a:t>2026-03-23</a:t>
            </a:fld>
            <a:endParaRPr lang="en-CA"/>
          </a:p>
        </p:txBody>
      </p:sp>
      <p:sp>
        <p:nvSpPr>
          <p:cNvPr id="6" name="Footer Placeholder 5">
            <a:extLst>
              <a:ext uri="{FF2B5EF4-FFF2-40B4-BE49-F238E27FC236}">
                <a16:creationId xmlns:a16="http://schemas.microsoft.com/office/drawing/2014/main" id="{9A429AB3-963B-187B-A017-4F3BFBA0AFD4}"/>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845E7821-F0AE-7E4D-6846-1B07A0B9BF8D}"/>
              </a:ext>
            </a:extLst>
          </p:cNvPr>
          <p:cNvSpPr>
            <a:spLocks noGrp="1"/>
          </p:cNvSpPr>
          <p:nvPr>
            <p:ph type="sldNum" sz="quarter" idx="12"/>
          </p:nvPr>
        </p:nvSpPr>
        <p:spPr/>
        <p:txBody>
          <a:bodyPr/>
          <a:lstStyle/>
          <a:p>
            <a:fld id="{17EA1F80-D609-4171-A9B6-11D74B1365EA}" type="slidenum">
              <a:rPr lang="en-CA" smtClean="0"/>
              <a:t>‹#›</a:t>
            </a:fld>
            <a:endParaRPr lang="en-CA"/>
          </a:p>
        </p:txBody>
      </p:sp>
    </p:spTree>
    <p:extLst>
      <p:ext uri="{BB962C8B-B14F-4D97-AF65-F5344CB8AC3E}">
        <p14:creationId xmlns:p14="http://schemas.microsoft.com/office/powerpoint/2010/main" val="17354432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09EDA-A752-CA34-5ED1-31DB3CC628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3E309F6D-04C7-41D6-AC30-4CF93E4D4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58840D20-B6EA-B793-C8C0-F8CB5BB46A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AF9867-79B6-331A-5A5A-A8B6929F246C}"/>
              </a:ext>
            </a:extLst>
          </p:cNvPr>
          <p:cNvSpPr>
            <a:spLocks noGrp="1"/>
          </p:cNvSpPr>
          <p:nvPr>
            <p:ph type="dt" sz="half" idx="10"/>
          </p:nvPr>
        </p:nvSpPr>
        <p:spPr/>
        <p:txBody>
          <a:bodyPr/>
          <a:lstStyle/>
          <a:p>
            <a:fld id="{789692E6-9FA2-4E2F-A87B-B9813BB92357}" type="datetimeFigureOut">
              <a:rPr lang="en-CA" smtClean="0"/>
              <a:t>2026-03-23</a:t>
            </a:fld>
            <a:endParaRPr lang="en-CA"/>
          </a:p>
        </p:txBody>
      </p:sp>
      <p:sp>
        <p:nvSpPr>
          <p:cNvPr id="6" name="Footer Placeholder 5">
            <a:extLst>
              <a:ext uri="{FF2B5EF4-FFF2-40B4-BE49-F238E27FC236}">
                <a16:creationId xmlns:a16="http://schemas.microsoft.com/office/drawing/2014/main" id="{FBC465B6-8A01-7CE9-C2EB-94D2B4CA596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213EF58-436B-569D-C41C-02FA2FBF485F}"/>
              </a:ext>
            </a:extLst>
          </p:cNvPr>
          <p:cNvSpPr>
            <a:spLocks noGrp="1"/>
          </p:cNvSpPr>
          <p:nvPr>
            <p:ph type="sldNum" sz="quarter" idx="12"/>
          </p:nvPr>
        </p:nvSpPr>
        <p:spPr/>
        <p:txBody>
          <a:bodyPr/>
          <a:lstStyle/>
          <a:p>
            <a:fld id="{17EA1F80-D609-4171-A9B6-11D74B1365EA}" type="slidenum">
              <a:rPr lang="en-CA" smtClean="0"/>
              <a:t>‹#›</a:t>
            </a:fld>
            <a:endParaRPr lang="en-CA"/>
          </a:p>
        </p:txBody>
      </p:sp>
    </p:spTree>
    <p:extLst>
      <p:ext uri="{BB962C8B-B14F-4D97-AF65-F5344CB8AC3E}">
        <p14:creationId xmlns:p14="http://schemas.microsoft.com/office/powerpoint/2010/main" val="38048843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269D6-0A89-3F8C-4C1B-F6BA59859076}"/>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127D3559-7A26-9538-1095-495E9452C8F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ED750BC-D54C-1BDD-A2DB-F7A706CD78D0}"/>
              </a:ext>
            </a:extLst>
          </p:cNvPr>
          <p:cNvSpPr>
            <a:spLocks noGrp="1"/>
          </p:cNvSpPr>
          <p:nvPr>
            <p:ph type="dt" sz="half" idx="10"/>
          </p:nvPr>
        </p:nvSpPr>
        <p:spPr/>
        <p:txBody>
          <a:bodyPr/>
          <a:lstStyle/>
          <a:p>
            <a:fld id="{789692E6-9FA2-4E2F-A87B-B9813BB92357}" type="datetimeFigureOut">
              <a:rPr lang="en-CA" smtClean="0"/>
              <a:t>2026-03-23</a:t>
            </a:fld>
            <a:endParaRPr lang="en-CA"/>
          </a:p>
        </p:txBody>
      </p:sp>
      <p:sp>
        <p:nvSpPr>
          <p:cNvPr id="5" name="Footer Placeholder 4">
            <a:extLst>
              <a:ext uri="{FF2B5EF4-FFF2-40B4-BE49-F238E27FC236}">
                <a16:creationId xmlns:a16="http://schemas.microsoft.com/office/drawing/2014/main" id="{E5224ACD-8154-D2FD-4FDA-3E869B21F22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E55184D-9F32-E28D-F302-D8DA7B5B976C}"/>
              </a:ext>
            </a:extLst>
          </p:cNvPr>
          <p:cNvSpPr>
            <a:spLocks noGrp="1"/>
          </p:cNvSpPr>
          <p:nvPr>
            <p:ph type="sldNum" sz="quarter" idx="12"/>
          </p:nvPr>
        </p:nvSpPr>
        <p:spPr/>
        <p:txBody>
          <a:bodyPr/>
          <a:lstStyle/>
          <a:p>
            <a:fld id="{17EA1F80-D609-4171-A9B6-11D74B1365EA}" type="slidenum">
              <a:rPr lang="en-CA" smtClean="0"/>
              <a:t>‹#›</a:t>
            </a:fld>
            <a:endParaRPr lang="en-CA"/>
          </a:p>
        </p:txBody>
      </p:sp>
    </p:spTree>
    <p:extLst>
      <p:ext uri="{BB962C8B-B14F-4D97-AF65-F5344CB8AC3E}">
        <p14:creationId xmlns:p14="http://schemas.microsoft.com/office/powerpoint/2010/main" val="39841835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4D1E97-C6D5-7742-DE8A-830B2755240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4AA38BCA-9F71-9E2E-C2A3-B05BBB0F45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F552983-BA5B-7693-3A42-CDE879A79F19}"/>
              </a:ext>
            </a:extLst>
          </p:cNvPr>
          <p:cNvSpPr>
            <a:spLocks noGrp="1"/>
          </p:cNvSpPr>
          <p:nvPr>
            <p:ph type="dt" sz="half" idx="10"/>
          </p:nvPr>
        </p:nvSpPr>
        <p:spPr/>
        <p:txBody>
          <a:bodyPr/>
          <a:lstStyle/>
          <a:p>
            <a:fld id="{789692E6-9FA2-4E2F-A87B-B9813BB92357}" type="datetimeFigureOut">
              <a:rPr lang="en-CA" smtClean="0"/>
              <a:t>2026-03-23</a:t>
            </a:fld>
            <a:endParaRPr lang="en-CA"/>
          </a:p>
        </p:txBody>
      </p:sp>
      <p:sp>
        <p:nvSpPr>
          <p:cNvPr id="5" name="Footer Placeholder 4">
            <a:extLst>
              <a:ext uri="{FF2B5EF4-FFF2-40B4-BE49-F238E27FC236}">
                <a16:creationId xmlns:a16="http://schemas.microsoft.com/office/drawing/2014/main" id="{BB15F4B2-01AE-B294-E64D-4832FA8AACFC}"/>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EDE9BEB-7889-60FE-7D8B-E479D3D139F6}"/>
              </a:ext>
            </a:extLst>
          </p:cNvPr>
          <p:cNvSpPr>
            <a:spLocks noGrp="1"/>
          </p:cNvSpPr>
          <p:nvPr>
            <p:ph type="sldNum" sz="quarter" idx="12"/>
          </p:nvPr>
        </p:nvSpPr>
        <p:spPr/>
        <p:txBody>
          <a:bodyPr/>
          <a:lstStyle/>
          <a:p>
            <a:fld id="{17EA1F80-D609-4171-A9B6-11D74B1365EA}" type="slidenum">
              <a:rPr lang="en-CA" smtClean="0"/>
              <a:t>‹#›</a:t>
            </a:fld>
            <a:endParaRPr lang="en-CA"/>
          </a:p>
        </p:txBody>
      </p:sp>
    </p:spTree>
    <p:extLst>
      <p:ext uri="{BB962C8B-B14F-4D97-AF65-F5344CB8AC3E}">
        <p14:creationId xmlns:p14="http://schemas.microsoft.com/office/powerpoint/2010/main" val="3807884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Dark Text Slide">
    <p:bg>
      <p:bgPr>
        <a:solidFill>
          <a:schemeClr val="accent2"/>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F1FA97D-1915-980C-EDA0-7C0DE695892D}"/>
              </a:ext>
            </a:extLst>
          </p:cNvPr>
          <p:cNvSpPr>
            <a:spLocks noGrp="1"/>
          </p:cNvSpPr>
          <p:nvPr>
            <p:ph type="title"/>
          </p:nvPr>
        </p:nvSpPr>
        <p:spPr>
          <a:xfrm>
            <a:off x="576000" y="288000"/>
            <a:ext cx="11040000" cy="960000"/>
          </a:xfrm>
        </p:spPr>
        <p:txBody>
          <a:bodyPr/>
          <a:lstStyle>
            <a:lvl1pPr>
              <a:defRPr>
                <a:solidFill>
                  <a:schemeClr val="bg1"/>
                </a:solidFill>
              </a:defRPr>
            </a:lvl1pPr>
          </a:lstStyle>
          <a:p>
            <a:r>
              <a:rPr lang="en-US"/>
              <a:t>Click to edit Master title style</a:t>
            </a:r>
            <a:endParaRPr lang="en-US" dirty="0"/>
          </a:p>
        </p:txBody>
      </p:sp>
      <p:cxnSp>
        <p:nvCxnSpPr>
          <p:cNvPr id="5" name="Line">
            <a:extLst>
              <a:ext uri="{FF2B5EF4-FFF2-40B4-BE49-F238E27FC236}">
                <a16:creationId xmlns:a16="http://schemas.microsoft.com/office/drawing/2014/main" id="{5551CDC0-5740-99F4-5661-5B695A17F3E2}"/>
              </a:ext>
              <a:ext uri="{C183D7F6-B498-43B3-948B-1728B52AA6E4}">
                <adec:decorative xmlns:adec="http://schemas.microsoft.com/office/drawing/2017/decorative" val="1"/>
              </a:ext>
            </a:extLst>
          </p:cNvPr>
          <p:cNvCxnSpPr>
            <a:cxnSpLocks/>
          </p:cNvCxnSpPr>
          <p:nvPr userDrawn="1"/>
        </p:nvCxnSpPr>
        <p:spPr>
          <a:xfrm>
            <a:off x="575731" y="1344000"/>
            <a:ext cx="1104000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Content">
            <a:extLst>
              <a:ext uri="{FF2B5EF4-FFF2-40B4-BE49-F238E27FC236}">
                <a16:creationId xmlns:a16="http://schemas.microsoft.com/office/drawing/2014/main" id="{489831BE-C352-59DC-4490-205C8E18B1C9}"/>
              </a:ext>
            </a:extLst>
          </p:cNvPr>
          <p:cNvSpPr>
            <a:spLocks noGrp="1"/>
          </p:cNvSpPr>
          <p:nvPr>
            <p:ph sz="quarter" idx="14"/>
          </p:nvPr>
        </p:nvSpPr>
        <p:spPr>
          <a:xfrm>
            <a:off x="575734" y="1534584"/>
            <a:ext cx="11040533" cy="455506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a:extLst>
              <a:ext uri="{FF2B5EF4-FFF2-40B4-BE49-F238E27FC236}">
                <a16:creationId xmlns:a16="http://schemas.microsoft.com/office/drawing/2014/main" id="{FEB2467D-029E-692A-AD8A-0BCC1A30C4EB}"/>
              </a:ext>
            </a:extLst>
          </p:cNvPr>
          <p:cNvSpPr>
            <a:spLocks noGrp="1"/>
          </p:cNvSpPr>
          <p:nvPr>
            <p:ph type="ftr" sz="quarter" idx="13"/>
          </p:nvPr>
        </p:nvSpPr>
        <p:spPr/>
        <p:txBody>
          <a:bodyPr/>
          <a:lstStyle>
            <a:lvl1pPr>
              <a:defRPr>
                <a:solidFill>
                  <a:schemeClr val="bg1"/>
                </a:solidFill>
              </a:defRPr>
            </a:lvl1pPr>
          </a:lstStyle>
          <a:p>
            <a:endParaRPr lang="en-US" dirty="0"/>
          </a:p>
        </p:txBody>
      </p:sp>
      <p:sp>
        <p:nvSpPr>
          <p:cNvPr id="6" name="Slide Number">
            <a:extLst>
              <a:ext uri="{FF2B5EF4-FFF2-40B4-BE49-F238E27FC236}">
                <a16:creationId xmlns:a16="http://schemas.microsoft.com/office/drawing/2014/main" id="{2A6E3B0D-6D75-0784-861A-4B67DEEF9799}"/>
              </a:ext>
              <a:ext uri="{C183D7F6-B498-43B3-948B-1728B52AA6E4}">
                <adec:decorative xmlns:adec="http://schemas.microsoft.com/office/drawing/2017/decorative" val="1"/>
              </a:ext>
            </a:extLst>
          </p:cNvPr>
          <p:cNvSpPr>
            <a:spLocks noGrp="1"/>
          </p:cNvSpPr>
          <p:nvPr>
            <p:ph type="sldNum" sz="quarter" idx="4"/>
          </p:nvPr>
        </p:nvSpPr>
        <p:spPr>
          <a:xfrm>
            <a:off x="10368000" y="6280151"/>
            <a:ext cx="1248000" cy="577851"/>
          </a:xfrm>
          <a:prstGeom prst="rect">
            <a:avLst/>
          </a:prstGeom>
        </p:spPr>
        <p:txBody>
          <a:bodyPr vert="horz" lIns="91440" tIns="0" rIns="0" bIns="0" rtlCol="0" anchor="t"/>
          <a:lstStyle>
            <a:lvl1pPr algn="r">
              <a:defRPr sz="2400">
                <a:solidFill>
                  <a:schemeClr val="bg1"/>
                </a:solidFill>
              </a:defRPr>
            </a:lvl1pPr>
          </a:lstStyle>
          <a:p>
            <a:fld id="{7E1AE190-9BCB-4756-B9E2-49E272B58E5F}" type="slidenum">
              <a:rPr lang="en-US" smtClean="0"/>
              <a:pPr/>
              <a:t>‹#›</a:t>
            </a:fld>
            <a:endParaRPr lang="en-US" dirty="0"/>
          </a:p>
        </p:txBody>
      </p:sp>
    </p:spTree>
    <p:extLst>
      <p:ext uri="{BB962C8B-B14F-4D97-AF65-F5344CB8AC3E}">
        <p14:creationId xmlns:p14="http://schemas.microsoft.com/office/powerpoint/2010/main" val="2206509343"/>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Full image">
    <p:spTree>
      <p:nvGrpSpPr>
        <p:cNvPr id="1" name=""/>
        <p:cNvGrpSpPr/>
        <p:nvPr/>
      </p:nvGrpSpPr>
      <p:grpSpPr>
        <a:xfrm>
          <a:off x="0" y="0"/>
          <a:ext cx="0" cy="0"/>
          <a:chOff x="0" y="0"/>
          <a:chExt cx="0" cy="0"/>
        </a:xfrm>
      </p:grpSpPr>
      <p:sp>
        <p:nvSpPr>
          <p:cNvPr id="7" name="Rectangle 6"/>
          <p:cNvSpPr/>
          <p:nvPr userDrawn="1"/>
        </p:nvSpPr>
        <p:spPr>
          <a:xfrm>
            <a:off x="1009" y="2"/>
            <a:ext cx="12190993" cy="68671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852" tIns="54425" rIns="108852" bIns="54425" rtlCol="0" anchor="ctr"/>
          <a:lstStyle/>
          <a:p>
            <a:pPr algn="ctr"/>
            <a:endParaRPr lang="en-CA" sz="2400">
              <a:solidFill>
                <a:schemeClr val="bg1"/>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 y="6413500"/>
            <a:ext cx="12192000" cy="457200"/>
          </a:xfrm>
          <a:prstGeom prst="rect">
            <a:avLst/>
          </a:prstGeom>
        </p:spPr>
      </p:pic>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72EA444-5E48-4E00-B06F-080A44B933A0}" type="slidenum">
              <a:rPr lang="en-CA" smtClean="0"/>
              <a:t>‹#›</a:t>
            </a:fld>
            <a:endParaRPr lang="en-CA"/>
          </a:p>
        </p:txBody>
      </p:sp>
    </p:spTree>
    <p:extLst>
      <p:ext uri="{BB962C8B-B14F-4D97-AF65-F5344CB8AC3E}">
        <p14:creationId xmlns:p14="http://schemas.microsoft.com/office/powerpoint/2010/main" val="57740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24D20AD7-343C-4B02-953E-0286D0BC830D}" type="datetimeFigureOut">
              <a:rPr lang="en-CA" smtClean="0"/>
              <a:t>2026-03-23</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844A66FC-DA2A-4371-8737-1F5124ED9C88}" type="slidenum">
              <a:rPr lang="en-CA" smtClean="0"/>
              <a:t>‹#›</a:t>
            </a:fld>
            <a:endParaRPr lang="en-CA"/>
          </a:p>
        </p:txBody>
      </p:sp>
    </p:spTree>
    <p:extLst>
      <p:ext uri="{BB962C8B-B14F-4D97-AF65-F5344CB8AC3E}">
        <p14:creationId xmlns:p14="http://schemas.microsoft.com/office/powerpoint/2010/main" val="423149216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A3FD8E-0A5B-676F-AA5E-D29596FB0E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1ED25D4A-2D42-9BE9-C634-FA4D59A1CC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0BA16E4-5BE3-C763-5E0D-6E82060F7C6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89692E6-9FA2-4E2F-A87B-B9813BB92357}" type="datetimeFigureOut">
              <a:rPr lang="en-CA" smtClean="0"/>
              <a:t>2026-03-23</a:t>
            </a:fld>
            <a:endParaRPr lang="en-CA"/>
          </a:p>
        </p:txBody>
      </p:sp>
      <p:sp>
        <p:nvSpPr>
          <p:cNvPr id="5" name="Footer Placeholder 4">
            <a:extLst>
              <a:ext uri="{FF2B5EF4-FFF2-40B4-BE49-F238E27FC236}">
                <a16:creationId xmlns:a16="http://schemas.microsoft.com/office/drawing/2014/main" id="{313B1BCD-F88A-A9CD-FB56-F8C8B97172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EA03A4BE-615B-A8BE-C401-1EB3716860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7EA1F80-D609-4171-A9B6-11D74B1365EA}" type="slidenum">
              <a:rPr lang="en-CA" smtClean="0"/>
              <a:t>‹#›</a:t>
            </a:fld>
            <a:endParaRPr lang="en-CA"/>
          </a:p>
        </p:txBody>
      </p:sp>
    </p:spTree>
    <p:extLst>
      <p:ext uri="{BB962C8B-B14F-4D97-AF65-F5344CB8AC3E}">
        <p14:creationId xmlns:p14="http://schemas.microsoft.com/office/powerpoint/2010/main" val="87065524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19.png"/><Relationship Id="rId4" Type="http://schemas.openxmlformats.org/officeDocument/2006/relationships/diagramData" Target="../diagrams/data1.xml"/><Relationship Id="rId9"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png"/><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24.xml"/><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38.png"/><Relationship Id="rId4" Type="http://schemas.openxmlformats.org/officeDocument/2006/relationships/image" Target="../media/image37.emf"/></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40.jp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1.png"/><Relationship Id="rId4"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JPG"/><Relationship Id="rId7" Type="http://schemas.openxmlformats.org/officeDocument/2006/relationships/image" Target="../media/image47.jpeg"/><Relationship Id="rId2" Type="http://schemas.openxmlformats.org/officeDocument/2006/relationships/image" Target="../media/image42.JPG"/><Relationship Id="rId1" Type="http://schemas.openxmlformats.org/officeDocument/2006/relationships/slideLayout" Target="../slideLayouts/slideLayout6.xml"/><Relationship Id="rId6" Type="http://schemas.openxmlformats.org/officeDocument/2006/relationships/image" Target="../media/image46.JPG"/><Relationship Id="rId5" Type="http://schemas.openxmlformats.org/officeDocument/2006/relationships/image" Target="../media/image45.JPG"/><Relationship Id="rId4" Type="http://schemas.openxmlformats.org/officeDocument/2006/relationships/image" Target="../media/image44.JPG"/></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6.xml"/><Relationship Id="rId5" Type="http://schemas.openxmlformats.org/officeDocument/2006/relationships/image" Target="../media/image52.emf"/><Relationship Id="rId4" Type="http://schemas.openxmlformats.org/officeDocument/2006/relationships/image" Target="../media/image51.emf"/></Relationships>
</file>

<file path=ppt/slides/_rels/slide1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6.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1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2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6.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2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2.JPG"/><Relationship Id="rId7" Type="http://schemas.openxmlformats.org/officeDocument/2006/relationships/image" Target="../media/image78.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4.JPG"/><Relationship Id="rId5" Type="http://schemas.openxmlformats.org/officeDocument/2006/relationships/image" Target="../media/image77.png"/><Relationship Id="rId4" Type="http://schemas.openxmlformats.org/officeDocument/2006/relationships/image" Target="../media/image4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80.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4.JPG"/><Relationship Id="rId5" Type="http://schemas.openxmlformats.org/officeDocument/2006/relationships/image" Target="../media/image43.JPG"/><Relationship Id="rId4" Type="http://schemas.openxmlformats.org/officeDocument/2006/relationships/image" Target="../media/image42.JPG"/></Relationships>
</file>

<file path=ppt/slides/_rels/slide2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FAFF870-B63A-3840-BAA5-32570D2D0162}"/>
              </a:ext>
            </a:extLst>
          </p:cNvPr>
          <p:cNvSpPr>
            <a:spLocks noGrp="1"/>
          </p:cNvSpPr>
          <p:nvPr>
            <p:ph type="subTitle" idx="1"/>
          </p:nvPr>
        </p:nvSpPr>
        <p:spPr>
          <a:xfrm>
            <a:off x="6032205" y="5731147"/>
            <a:ext cx="5557141" cy="665122"/>
          </a:xfrm>
        </p:spPr>
        <p:txBody>
          <a:bodyPr>
            <a:noAutofit/>
          </a:bodyPr>
          <a:lstStyle/>
          <a:p>
            <a:r>
              <a:rPr lang="en-US" sz="2400" dirty="0"/>
              <a:t>Dr. Margaret Kalacska</a:t>
            </a:r>
          </a:p>
          <a:p>
            <a:r>
              <a:rPr lang="en-US" sz="2400" dirty="0"/>
              <a:t>Applied Remote Sensing Laboratory</a:t>
            </a:r>
          </a:p>
          <a:p>
            <a:r>
              <a:rPr lang="en-US" sz="2400" dirty="0"/>
              <a:t>Department of Geography</a:t>
            </a:r>
          </a:p>
          <a:p>
            <a:r>
              <a:rPr lang="en-US" sz="2400" dirty="0"/>
              <a:t>McGill University</a:t>
            </a:r>
            <a:endParaRPr lang="en-CA" sz="2400" dirty="0"/>
          </a:p>
        </p:txBody>
      </p:sp>
      <p:pic>
        <p:nvPicPr>
          <p:cNvPr id="4" name="Picture 3" descr="Image">
            <a:extLst>
              <a:ext uri="{FF2B5EF4-FFF2-40B4-BE49-F238E27FC236}">
                <a16:creationId xmlns:a16="http://schemas.microsoft.com/office/drawing/2014/main" id="{86E76118-B6FF-7416-3F20-6A5C235F61A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6798" y="6085542"/>
            <a:ext cx="1017647" cy="57041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red and black logo&#10;&#10;AI-generated content may be incorrect.">
            <a:extLst>
              <a:ext uri="{FF2B5EF4-FFF2-40B4-BE49-F238E27FC236}">
                <a16:creationId xmlns:a16="http://schemas.microsoft.com/office/drawing/2014/main" id="{DFAC7A1C-878E-B7C5-018C-CA269F5D13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1137" y="6085542"/>
            <a:ext cx="1450959" cy="471583"/>
          </a:xfrm>
          <a:prstGeom prst="rect">
            <a:avLst/>
          </a:prstGeom>
        </p:spPr>
      </p:pic>
      <p:sp>
        <p:nvSpPr>
          <p:cNvPr id="7" name="TextBox 6">
            <a:extLst>
              <a:ext uri="{FF2B5EF4-FFF2-40B4-BE49-F238E27FC236}">
                <a16:creationId xmlns:a16="http://schemas.microsoft.com/office/drawing/2014/main" id="{4433FA3B-AF09-28E4-9EDA-69D7A3F104B3}"/>
              </a:ext>
            </a:extLst>
          </p:cNvPr>
          <p:cNvSpPr txBox="1"/>
          <p:nvPr/>
        </p:nvSpPr>
        <p:spPr>
          <a:xfrm>
            <a:off x="246798" y="527513"/>
            <a:ext cx="11677919" cy="1446550"/>
          </a:xfrm>
          <a:prstGeom prst="rect">
            <a:avLst/>
          </a:prstGeom>
          <a:noFill/>
        </p:spPr>
        <p:txBody>
          <a:bodyPr wrap="square">
            <a:spAutoFit/>
          </a:bodyPr>
          <a:lstStyle/>
          <a:p>
            <a:r>
              <a:rPr lang="en-US" sz="4400" b="1" spc="0" dirty="0">
                <a:latin typeface="Century Gothic" panose="020B0502020202020204" pitchFamily="34" charset="0"/>
              </a:rPr>
              <a:t>Panels or Mirrors? Evaluating Calibration Targets with RPAS Hyperspectral Imagery</a:t>
            </a:r>
            <a:endParaRPr lang="en-CA" sz="4400" b="1" dirty="0"/>
          </a:p>
        </p:txBody>
      </p:sp>
      <p:sp>
        <p:nvSpPr>
          <p:cNvPr id="2" name="TextBox 1">
            <a:extLst>
              <a:ext uri="{FF2B5EF4-FFF2-40B4-BE49-F238E27FC236}">
                <a16:creationId xmlns:a16="http://schemas.microsoft.com/office/drawing/2014/main" id="{5DCBFCDB-7F03-F227-06E2-6FFF610AE66A}"/>
              </a:ext>
            </a:extLst>
          </p:cNvPr>
          <p:cNvSpPr txBox="1"/>
          <p:nvPr/>
        </p:nvSpPr>
        <p:spPr>
          <a:xfrm>
            <a:off x="304801" y="2587256"/>
            <a:ext cx="11419366" cy="369332"/>
          </a:xfrm>
          <a:prstGeom prst="rect">
            <a:avLst/>
          </a:prstGeom>
          <a:noFill/>
        </p:spPr>
        <p:txBody>
          <a:bodyPr wrap="square" rtlCol="0">
            <a:spAutoFit/>
          </a:bodyPr>
          <a:lstStyle/>
          <a:p>
            <a:r>
              <a:rPr lang="en-CA" sz="1800" kern="100" dirty="0">
                <a:effectLst/>
                <a:latin typeface="Century Gothic" panose="020B0502020202020204" pitchFamily="34" charset="0"/>
                <a:ea typeface="Aptos" panose="020B0004020202020204" pitchFamily="34" charset="0"/>
                <a:cs typeface="Times New Roman" panose="02020603050405020304" pitchFamily="18" charset="0"/>
              </a:rPr>
              <a:t>Margaret Kalacska, J. Pablo Arroyo-Mora, Oliver Lucanus, George Leblanc</a:t>
            </a:r>
            <a:endParaRPr lang="en-CA" dirty="0">
              <a:latin typeface="Century Gothic" panose="020B0502020202020204" pitchFamily="34" charset="0"/>
            </a:endParaRPr>
          </a:p>
        </p:txBody>
      </p:sp>
      <p:pic>
        <p:nvPicPr>
          <p:cNvPr id="3074" name="Picture 2">
            <a:extLst>
              <a:ext uri="{FF2B5EF4-FFF2-40B4-BE49-F238E27FC236}">
                <a16:creationId xmlns:a16="http://schemas.microsoft.com/office/drawing/2014/main" id="{391A7201-9E8A-02B4-94F5-74DA0294B1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8788" y="6005014"/>
            <a:ext cx="1088582" cy="57041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uman Health Therapeutics Research Centre logo">
            <a:extLst>
              <a:ext uri="{FF2B5EF4-FFF2-40B4-BE49-F238E27FC236}">
                <a16:creationId xmlns:a16="http://schemas.microsoft.com/office/drawing/2014/main" id="{E1CAC3C1-DC51-50D4-66C0-BBE58CDD06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84062" y="6005014"/>
            <a:ext cx="1301890" cy="65094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295E141-13D3-3167-925F-C14B97A92957}"/>
              </a:ext>
            </a:extLst>
          </p:cNvPr>
          <p:cNvPicPr>
            <a:picLocks noChangeAspect="1"/>
          </p:cNvPicPr>
          <p:nvPr/>
        </p:nvPicPr>
        <p:blipFill>
          <a:blip r:embed="rId6"/>
          <a:stretch>
            <a:fillRect/>
          </a:stretch>
        </p:blipFill>
        <p:spPr>
          <a:xfrm>
            <a:off x="5634127" y="5809118"/>
            <a:ext cx="868392" cy="937611"/>
          </a:xfrm>
          <a:prstGeom prst="roundRect">
            <a:avLst/>
          </a:prstGeom>
        </p:spPr>
      </p:pic>
    </p:spTree>
    <p:extLst>
      <p:ext uri="{BB962C8B-B14F-4D97-AF65-F5344CB8AC3E}">
        <p14:creationId xmlns:p14="http://schemas.microsoft.com/office/powerpoint/2010/main" val="8380099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71571-59FC-3077-FDAC-7DF557435191}"/>
              </a:ext>
            </a:extLst>
          </p:cNvPr>
          <p:cNvSpPr>
            <a:spLocks noGrp="1"/>
          </p:cNvSpPr>
          <p:nvPr>
            <p:ph type="title"/>
          </p:nvPr>
        </p:nvSpPr>
        <p:spPr>
          <a:xfrm>
            <a:off x="606917" y="579550"/>
            <a:ext cx="10978166" cy="4456090"/>
          </a:xfrm>
        </p:spPr>
        <p:txBody>
          <a:bodyPr>
            <a:normAutofit/>
          </a:bodyPr>
          <a:lstStyle/>
          <a:p>
            <a:pPr algn="just"/>
            <a:r>
              <a:rPr lang="en-US" dirty="0">
                <a:latin typeface="Century Gothic" panose="020B0502020202020204" pitchFamily="34" charset="0"/>
                <a:cs typeface="Arial" panose="020B0604020202020204" pitchFamily="34" charset="0"/>
              </a:rPr>
              <a:t>How do reflectance panels and SPARC mirrors perform under real-world illumination in RPAS hyperspectral calibration?</a:t>
            </a:r>
            <a:endParaRPr lang="en-CA" dirty="0">
              <a:latin typeface="Century Gothic" panose="020B0502020202020204" pitchFamily="34" charset="0"/>
            </a:endParaRPr>
          </a:p>
        </p:txBody>
      </p:sp>
    </p:spTree>
    <p:extLst>
      <p:ext uri="{BB962C8B-B14F-4D97-AF65-F5344CB8AC3E}">
        <p14:creationId xmlns:p14="http://schemas.microsoft.com/office/powerpoint/2010/main" val="11349068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4" name="Content Placeholder 5">
            <a:extLst>
              <a:ext uri="{FF2B5EF4-FFF2-40B4-BE49-F238E27FC236}">
                <a16:creationId xmlns:a16="http://schemas.microsoft.com/office/drawing/2014/main" id="{6D7F5BE3-6A3C-5F71-B71C-6C0A9018E07B}"/>
              </a:ext>
            </a:extLst>
          </p:cNvPr>
          <p:cNvGraphicFramePr/>
          <p:nvPr>
            <p:extLst>
              <p:ext uri="{D42A27DB-BD31-4B8C-83A1-F6EECF244321}">
                <p14:modId xmlns:p14="http://schemas.microsoft.com/office/powerpoint/2010/main" val="656378914"/>
              </p:ext>
            </p:extLst>
          </p:nvPr>
        </p:nvGraphicFramePr>
        <p:xfrm>
          <a:off x="490089" y="98095"/>
          <a:ext cx="10991425"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Content Placeholder 7">
            <a:extLst>
              <a:ext uri="{FF2B5EF4-FFF2-40B4-BE49-F238E27FC236}">
                <a16:creationId xmlns:a16="http://schemas.microsoft.com/office/drawing/2014/main" id="{763A12A7-BBA9-25E0-651C-8AB70BAEA8A6}"/>
              </a:ext>
            </a:extLst>
          </p:cNvPr>
          <p:cNvPicPr>
            <a:picLocks noChangeAspect="1"/>
          </p:cNvPicPr>
          <p:nvPr/>
        </p:nvPicPr>
        <p:blipFill>
          <a:blip r:embed="rId9">
            <a:extLst>
              <a:ext uri="{28A0092B-C50C-407E-A947-70E740481C1C}">
                <a14:useLocalDpi xmlns:a14="http://schemas.microsoft.com/office/drawing/2010/main"/>
              </a:ext>
            </a:extLst>
          </a:blip>
          <a:srcRect l="1620" t="2464" r="481"/>
          <a:stretch>
            <a:fillRect/>
          </a:stretch>
        </p:blipFill>
        <p:spPr>
          <a:xfrm>
            <a:off x="113209" y="3702845"/>
            <a:ext cx="6612610" cy="3013657"/>
          </a:xfrm>
          <a:prstGeom prst="rect">
            <a:avLst/>
          </a:prstGeom>
          <a:ln>
            <a:solidFill>
              <a:schemeClr val="bg1"/>
            </a:solidFill>
          </a:ln>
        </p:spPr>
      </p:pic>
      <p:pic>
        <p:nvPicPr>
          <p:cNvPr id="5" name="Picture 4">
            <a:extLst>
              <a:ext uri="{FF2B5EF4-FFF2-40B4-BE49-F238E27FC236}">
                <a16:creationId xmlns:a16="http://schemas.microsoft.com/office/drawing/2014/main" id="{CD073705-A115-9FC6-82BF-67E12ADC9350}"/>
              </a:ext>
            </a:extLst>
          </p:cNvPr>
          <p:cNvPicPr>
            <a:picLocks noChangeAspect="1"/>
          </p:cNvPicPr>
          <p:nvPr/>
        </p:nvPicPr>
        <p:blipFill>
          <a:blip r:embed="rId10"/>
          <a:stretch>
            <a:fillRect/>
          </a:stretch>
        </p:blipFill>
        <p:spPr>
          <a:xfrm>
            <a:off x="6993923" y="4046838"/>
            <a:ext cx="4783233" cy="2688251"/>
          </a:xfrm>
          <a:prstGeom prst="rect">
            <a:avLst/>
          </a:prstGeom>
        </p:spPr>
      </p:pic>
      <p:sp>
        <p:nvSpPr>
          <p:cNvPr id="6" name="TextBox 5">
            <a:extLst>
              <a:ext uri="{FF2B5EF4-FFF2-40B4-BE49-F238E27FC236}">
                <a16:creationId xmlns:a16="http://schemas.microsoft.com/office/drawing/2014/main" id="{2EFC3EC3-BFBA-4BE9-2799-C09EBE14D7E8}"/>
              </a:ext>
            </a:extLst>
          </p:cNvPr>
          <p:cNvSpPr txBox="1"/>
          <p:nvPr/>
        </p:nvSpPr>
        <p:spPr>
          <a:xfrm>
            <a:off x="11158152" y="6593391"/>
            <a:ext cx="1088760" cy="246221"/>
          </a:xfrm>
          <a:prstGeom prst="rect">
            <a:avLst/>
          </a:prstGeom>
          <a:noFill/>
        </p:spPr>
        <p:txBody>
          <a:bodyPr wrap="none" rtlCol="0">
            <a:spAutoFit/>
          </a:bodyPr>
          <a:lstStyle/>
          <a:p>
            <a:r>
              <a:rPr lang="en-CA" sz="1000" dirty="0">
                <a:latin typeface="Century Gothic" panose="020B0502020202020204" pitchFamily="34" charset="0"/>
              </a:rPr>
              <a:t>Holt et al. 2021</a:t>
            </a:r>
            <a:endParaRPr lang="en-CA" dirty="0">
              <a:latin typeface="Century Gothic" panose="020B0502020202020204" pitchFamily="34" charset="0"/>
            </a:endParaRPr>
          </a:p>
        </p:txBody>
      </p:sp>
      <p:sp>
        <p:nvSpPr>
          <p:cNvPr id="7" name="TextBox 6">
            <a:extLst>
              <a:ext uri="{FF2B5EF4-FFF2-40B4-BE49-F238E27FC236}">
                <a16:creationId xmlns:a16="http://schemas.microsoft.com/office/drawing/2014/main" id="{9AF83B91-8549-637D-8E35-540B6CD4464E}"/>
              </a:ext>
            </a:extLst>
          </p:cNvPr>
          <p:cNvSpPr txBox="1"/>
          <p:nvPr/>
        </p:nvSpPr>
        <p:spPr>
          <a:xfrm>
            <a:off x="9094382" y="3379679"/>
            <a:ext cx="3650512" cy="646331"/>
          </a:xfrm>
          <a:prstGeom prst="rect">
            <a:avLst/>
          </a:prstGeom>
          <a:noFill/>
        </p:spPr>
        <p:txBody>
          <a:bodyPr wrap="square" rtlCol="0">
            <a:spAutoFit/>
          </a:bodyPr>
          <a:lstStyle/>
          <a:p>
            <a:r>
              <a:rPr lang="en-US" dirty="0"/>
              <a:t>Field Line-of-sight Automated Radiance Exposure (FLARE) </a:t>
            </a:r>
            <a:endParaRPr lang="en-CA" dirty="0"/>
          </a:p>
        </p:txBody>
      </p:sp>
      <p:sp>
        <p:nvSpPr>
          <p:cNvPr id="8" name="TextBox 7">
            <a:extLst>
              <a:ext uri="{FF2B5EF4-FFF2-40B4-BE49-F238E27FC236}">
                <a16:creationId xmlns:a16="http://schemas.microsoft.com/office/drawing/2014/main" id="{3CF1EEA4-B35C-8FEB-B2D2-8E819732BE67}"/>
              </a:ext>
            </a:extLst>
          </p:cNvPr>
          <p:cNvSpPr txBox="1"/>
          <p:nvPr/>
        </p:nvSpPr>
        <p:spPr>
          <a:xfrm>
            <a:off x="5533529" y="6426814"/>
            <a:ext cx="1234633" cy="246221"/>
          </a:xfrm>
          <a:prstGeom prst="rect">
            <a:avLst/>
          </a:prstGeom>
          <a:noFill/>
        </p:spPr>
        <p:txBody>
          <a:bodyPr wrap="none" rtlCol="0">
            <a:spAutoFit/>
          </a:bodyPr>
          <a:lstStyle/>
          <a:p>
            <a:r>
              <a:rPr lang="en-CA" sz="1000" dirty="0">
                <a:solidFill>
                  <a:schemeClr val="bg1"/>
                </a:solidFill>
                <a:latin typeface="Century Gothic" panose="020B0502020202020204" pitchFamily="34" charset="0"/>
              </a:rPr>
              <a:t>Durrell et al. 2019</a:t>
            </a:r>
            <a:endParaRPr lang="en-CA"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5564433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15" name="Content Placeholder 18">
            <a:extLst>
              <a:ext uri="{FF2B5EF4-FFF2-40B4-BE49-F238E27FC236}">
                <a16:creationId xmlns:a16="http://schemas.microsoft.com/office/drawing/2014/main" id="{AB411644-74CA-A5D4-A484-5E9CCAE7D36E}"/>
              </a:ext>
            </a:extLst>
          </p:cNvPr>
          <p:cNvSpPr txBox="1">
            <a:spLocks/>
          </p:cNvSpPr>
          <p:nvPr/>
        </p:nvSpPr>
        <p:spPr>
          <a:xfrm>
            <a:off x="102704" y="1149763"/>
            <a:ext cx="12089296" cy="52960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dirty="0">
              <a:solidFill>
                <a:schemeClr val="bg1"/>
              </a:solidFill>
              <a:latin typeface="Century Gothic" panose="020B0502020202020204" pitchFamily="34" charset="0"/>
              <a:cs typeface="Arial" panose="020B0604020202020204" pitchFamily="34" charset="0"/>
            </a:endParaRPr>
          </a:p>
        </p:txBody>
      </p:sp>
      <p:grpSp>
        <p:nvGrpSpPr>
          <p:cNvPr id="216" name="Group 215">
            <a:extLst>
              <a:ext uri="{FF2B5EF4-FFF2-40B4-BE49-F238E27FC236}">
                <a16:creationId xmlns:a16="http://schemas.microsoft.com/office/drawing/2014/main" id="{B7E1CC73-A6BB-46C6-C8FE-35491B23AE99}"/>
              </a:ext>
            </a:extLst>
          </p:cNvPr>
          <p:cNvGrpSpPr>
            <a:grpSpLocks noChangeAspect="1"/>
          </p:cNvGrpSpPr>
          <p:nvPr/>
        </p:nvGrpSpPr>
        <p:grpSpPr>
          <a:xfrm>
            <a:off x="241367" y="1665567"/>
            <a:ext cx="5516027" cy="4222705"/>
            <a:chOff x="219403" y="1620837"/>
            <a:chExt cx="6042810" cy="4625976"/>
          </a:xfrm>
        </p:grpSpPr>
        <p:grpSp>
          <p:nvGrpSpPr>
            <p:cNvPr id="217" name="Group 216">
              <a:extLst>
                <a:ext uri="{FF2B5EF4-FFF2-40B4-BE49-F238E27FC236}">
                  <a16:creationId xmlns:a16="http://schemas.microsoft.com/office/drawing/2014/main" id="{343BE852-4340-819F-156D-FAF79D4AA267}"/>
                </a:ext>
              </a:extLst>
            </p:cNvPr>
            <p:cNvGrpSpPr>
              <a:grpSpLocks noChangeAspect="1"/>
            </p:cNvGrpSpPr>
            <p:nvPr/>
          </p:nvGrpSpPr>
          <p:grpSpPr bwMode="auto">
            <a:xfrm>
              <a:off x="952025" y="1620837"/>
              <a:ext cx="5310188" cy="4625976"/>
              <a:chOff x="1824" y="925"/>
              <a:chExt cx="3345" cy="2914"/>
            </a:xfrm>
          </p:grpSpPr>
          <p:sp>
            <p:nvSpPr>
              <p:cNvPr id="219" name="Text Box 5">
                <a:extLst>
                  <a:ext uri="{FF2B5EF4-FFF2-40B4-BE49-F238E27FC236}">
                    <a16:creationId xmlns:a16="http://schemas.microsoft.com/office/drawing/2014/main" id="{2B604F31-938B-D834-A3D5-40804E9E71D8}"/>
                  </a:ext>
                </a:extLst>
              </p:cNvPr>
              <p:cNvSpPr txBox="1">
                <a:spLocks noChangeArrowheads="1"/>
              </p:cNvSpPr>
              <p:nvPr/>
            </p:nvSpPr>
            <p:spPr bwMode="auto">
              <a:xfrm>
                <a:off x="2046" y="925"/>
                <a:ext cx="1584" cy="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1219140" eaLnBrk="1" fontAlgn="auto" latinLnBrk="0" hangingPunct="1">
                  <a:lnSpc>
                    <a:spcPct val="100000"/>
                  </a:lnSpc>
                  <a:spcBef>
                    <a:spcPct val="50000"/>
                  </a:spcBef>
                  <a:spcAft>
                    <a:spcPts val="0"/>
                  </a:spcAft>
                  <a:buClrTx/>
                  <a:buSzTx/>
                  <a:buFontTx/>
                  <a:buNone/>
                  <a:tabLst/>
                  <a:defRPr/>
                </a:pPr>
                <a:r>
                  <a:rPr kumimoji="0" lang="en-US" altLang="en-US" sz="1400" b="0" i="0" u="none" strike="noStrike" kern="0" cap="none" spc="0" normalizeH="0" baseline="0" noProof="0" dirty="0">
                    <a:ln>
                      <a:noFill/>
                    </a:ln>
                    <a:solidFill>
                      <a:srgbClr val="000000"/>
                    </a:solidFill>
                    <a:effectLst/>
                    <a:uLnTx/>
                    <a:uFillTx/>
                    <a:latin typeface="Century Gothic" panose="020B0502020202020204" pitchFamily="34" charset="0"/>
                  </a:rPr>
                  <a:t>All these atmospheric paths contribute to top-of-atmosphere spectrum</a:t>
                </a:r>
              </a:p>
            </p:txBody>
          </p:sp>
          <p:sp>
            <p:nvSpPr>
              <p:cNvPr id="220" name="Oval 219">
                <a:extLst>
                  <a:ext uri="{FF2B5EF4-FFF2-40B4-BE49-F238E27FC236}">
                    <a16:creationId xmlns:a16="http://schemas.microsoft.com/office/drawing/2014/main" id="{FF79BF77-2852-4A9D-A8DB-84E57F4C33A4}"/>
                  </a:ext>
                </a:extLst>
              </p:cNvPr>
              <p:cNvSpPr>
                <a:spLocks noChangeArrowheads="1"/>
              </p:cNvSpPr>
              <p:nvPr/>
            </p:nvSpPr>
            <p:spPr bwMode="auto">
              <a:xfrm>
                <a:off x="1824" y="3216"/>
                <a:ext cx="2352" cy="432"/>
              </a:xfrm>
              <a:prstGeom prst="ellipse">
                <a:avLst/>
              </a:prstGeom>
              <a:solidFill>
                <a:srgbClr val="4472C4"/>
              </a:solidFill>
              <a:ln w="9525">
                <a:solidFill>
                  <a:sysClr val="windowText" lastClr="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21" name="Oval 220">
                <a:extLst>
                  <a:ext uri="{FF2B5EF4-FFF2-40B4-BE49-F238E27FC236}">
                    <a16:creationId xmlns:a16="http://schemas.microsoft.com/office/drawing/2014/main" id="{CCBA2E3F-493A-3EF0-3892-62A2B75F2F65}"/>
                  </a:ext>
                </a:extLst>
              </p:cNvPr>
              <p:cNvSpPr>
                <a:spLocks noChangeArrowheads="1"/>
              </p:cNvSpPr>
              <p:nvPr/>
            </p:nvSpPr>
            <p:spPr bwMode="auto">
              <a:xfrm>
                <a:off x="2736" y="3360"/>
                <a:ext cx="480" cy="96"/>
              </a:xfrm>
              <a:prstGeom prst="ellipse">
                <a:avLst/>
              </a:prstGeom>
              <a:solidFill>
                <a:srgbClr val="70AD47">
                  <a:lumMod val="20000"/>
                  <a:lumOff val="80000"/>
                </a:srgbClr>
              </a:solidFill>
              <a:ln w="9525">
                <a:solidFill>
                  <a:sysClr val="windowText" lastClr="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22" name="AutoShape 9">
                <a:extLst>
                  <a:ext uri="{FF2B5EF4-FFF2-40B4-BE49-F238E27FC236}">
                    <a16:creationId xmlns:a16="http://schemas.microsoft.com/office/drawing/2014/main" id="{A6297B32-0409-690B-0178-308BD9164301}"/>
                  </a:ext>
                </a:extLst>
              </p:cNvPr>
              <p:cNvSpPr>
                <a:spLocks noChangeArrowheads="1"/>
              </p:cNvSpPr>
              <p:nvPr/>
            </p:nvSpPr>
            <p:spPr bwMode="auto">
              <a:xfrm>
                <a:off x="4656" y="1074"/>
                <a:ext cx="513" cy="462"/>
              </a:xfrm>
              <a:prstGeom prst="star16">
                <a:avLst>
                  <a:gd name="adj" fmla="val 37500"/>
                </a:avLst>
              </a:prstGeom>
              <a:solidFill>
                <a:srgbClr val="FFFF00"/>
              </a:solidFill>
              <a:ln w="9525">
                <a:solidFill>
                  <a:sysClr val="windowText" lastClr="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23" name="Line 10">
                <a:extLst>
                  <a:ext uri="{FF2B5EF4-FFF2-40B4-BE49-F238E27FC236}">
                    <a16:creationId xmlns:a16="http://schemas.microsoft.com/office/drawing/2014/main" id="{61B30380-0164-CD1C-0F07-4EE5FDCD138D}"/>
                  </a:ext>
                </a:extLst>
              </p:cNvPr>
              <p:cNvSpPr>
                <a:spLocks noChangeShapeType="1"/>
              </p:cNvSpPr>
              <p:nvPr/>
            </p:nvSpPr>
            <p:spPr bwMode="auto">
              <a:xfrm flipH="1">
                <a:off x="2976" y="2976"/>
                <a:ext cx="384" cy="432"/>
              </a:xfrm>
              <a:prstGeom prst="line">
                <a:avLst/>
              </a:prstGeom>
              <a:noFill/>
              <a:ln w="28575">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24" name="Line 11">
                <a:extLst>
                  <a:ext uri="{FF2B5EF4-FFF2-40B4-BE49-F238E27FC236}">
                    <a16:creationId xmlns:a16="http://schemas.microsoft.com/office/drawing/2014/main" id="{4D3A2F9C-8FFC-B173-E183-3F2CDC5B5D2F}"/>
                  </a:ext>
                </a:extLst>
              </p:cNvPr>
              <p:cNvSpPr>
                <a:spLocks noChangeShapeType="1"/>
              </p:cNvSpPr>
              <p:nvPr/>
            </p:nvSpPr>
            <p:spPr bwMode="auto">
              <a:xfrm flipV="1">
                <a:off x="3360" y="1824"/>
                <a:ext cx="1056" cy="1152"/>
              </a:xfrm>
              <a:prstGeom prst="line">
                <a:avLst/>
              </a:prstGeom>
              <a:noFill/>
              <a:ln w="381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25" name="Line 12">
                <a:extLst>
                  <a:ext uri="{FF2B5EF4-FFF2-40B4-BE49-F238E27FC236}">
                    <a16:creationId xmlns:a16="http://schemas.microsoft.com/office/drawing/2014/main" id="{FF21910C-3B4D-1A5B-CF63-8EADD9039D35}"/>
                  </a:ext>
                </a:extLst>
              </p:cNvPr>
              <p:cNvSpPr>
                <a:spLocks noChangeShapeType="1"/>
              </p:cNvSpPr>
              <p:nvPr/>
            </p:nvSpPr>
            <p:spPr bwMode="auto">
              <a:xfrm flipV="1">
                <a:off x="3840" y="1824"/>
                <a:ext cx="576" cy="624"/>
              </a:xfrm>
              <a:prstGeom prst="line">
                <a:avLst/>
              </a:prstGeom>
              <a:noFill/>
              <a:ln w="381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26" name="Line 13">
                <a:extLst>
                  <a:ext uri="{FF2B5EF4-FFF2-40B4-BE49-F238E27FC236}">
                    <a16:creationId xmlns:a16="http://schemas.microsoft.com/office/drawing/2014/main" id="{E509D67C-3FDA-304D-D8F7-B15AF4E3D530}"/>
                  </a:ext>
                </a:extLst>
              </p:cNvPr>
              <p:cNvSpPr>
                <a:spLocks noChangeShapeType="1"/>
              </p:cNvSpPr>
              <p:nvPr/>
            </p:nvSpPr>
            <p:spPr bwMode="auto">
              <a:xfrm flipH="1" flipV="1">
                <a:off x="2592" y="2832"/>
                <a:ext cx="384" cy="576"/>
              </a:xfrm>
              <a:prstGeom prst="line">
                <a:avLst/>
              </a:prstGeom>
              <a:noFill/>
              <a:ln w="127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27" name="Line 14">
                <a:extLst>
                  <a:ext uri="{FF2B5EF4-FFF2-40B4-BE49-F238E27FC236}">
                    <a16:creationId xmlns:a16="http://schemas.microsoft.com/office/drawing/2014/main" id="{C7104A44-97FE-8DEC-C2EF-F551EAB5436B}"/>
                  </a:ext>
                </a:extLst>
              </p:cNvPr>
              <p:cNvSpPr>
                <a:spLocks noChangeShapeType="1"/>
              </p:cNvSpPr>
              <p:nvPr/>
            </p:nvSpPr>
            <p:spPr bwMode="auto">
              <a:xfrm flipH="1" flipV="1">
                <a:off x="2304" y="2400"/>
                <a:ext cx="288" cy="432"/>
              </a:xfrm>
              <a:prstGeom prst="line">
                <a:avLst/>
              </a:prstGeom>
              <a:noFill/>
              <a:ln w="635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28" name="Line 15">
                <a:extLst>
                  <a:ext uri="{FF2B5EF4-FFF2-40B4-BE49-F238E27FC236}">
                    <a16:creationId xmlns:a16="http://schemas.microsoft.com/office/drawing/2014/main" id="{379C1910-EBD7-8C46-05D3-9FBED76AC883}"/>
                  </a:ext>
                </a:extLst>
              </p:cNvPr>
              <p:cNvSpPr>
                <a:spLocks noChangeShapeType="1"/>
              </p:cNvSpPr>
              <p:nvPr/>
            </p:nvSpPr>
            <p:spPr bwMode="auto">
              <a:xfrm flipH="1" flipV="1">
                <a:off x="1968" y="1872"/>
                <a:ext cx="336" cy="528"/>
              </a:xfrm>
              <a:prstGeom prst="line">
                <a:avLst/>
              </a:prstGeom>
              <a:noFill/>
              <a:ln w="3175">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29" name="Line 16">
                <a:extLst>
                  <a:ext uri="{FF2B5EF4-FFF2-40B4-BE49-F238E27FC236}">
                    <a16:creationId xmlns:a16="http://schemas.microsoft.com/office/drawing/2014/main" id="{ECE56DE4-169D-40DD-B286-C55DAD40B59A}"/>
                  </a:ext>
                </a:extLst>
              </p:cNvPr>
              <p:cNvSpPr>
                <a:spLocks noChangeShapeType="1"/>
              </p:cNvSpPr>
              <p:nvPr/>
            </p:nvSpPr>
            <p:spPr bwMode="auto">
              <a:xfrm flipV="1">
                <a:off x="2688" y="1392"/>
                <a:ext cx="1056" cy="1152"/>
              </a:xfrm>
              <a:prstGeom prst="line">
                <a:avLst/>
              </a:prstGeom>
              <a:noFill/>
              <a:ln w="38100">
                <a:solidFill>
                  <a:sysClr val="windowText" lastClr="00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30" name="Line 17">
                <a:extLst>
                  <a:ext uri="{FF2B5EF4-FFF2-40B4-BE49-F238E27FC236}">
                    <a16:creationId xmlns:a16="http://schemas.microsoft.com/office/drawing/2014/main" id="{273A5974-D0E2-7C90-455A-E65DED20C2D9}"/>
                  </a:ext>
                </a:extLst>
              </p:cNvPr>
              <p:cNvSpPr>
                <a:spLocks noChangeShapeType="1"/>
              </p:cNvSpPr>
              <p:nvPr/>
            </p:nvSpPr>
            <p:spPr bwMode="auto">
              <a:xfrm flipH="1" flipV="1">
                <a:off x="2256" y="2112"/>
                <a:ext cx="624" cy="864"/>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31" name="Line 18">
                <a:extLst>
                  <a:ext uri="{FF2B5EF4-FFF2-40B4-BE49-F238E27FC236}">
                    <a16:creationId xmlns:a16="http://schemas.microsoft.com/office/drawing/2014/main" id="{1A0EDD1F-7930-B28A-5DA3-89C9469C69A3}"/>
                  </a:ext>
                </a:extLst>
              </p:cNvPr>
              <p:cNvSpPr>
                <a:spLocks noChangeShapeType="1"/>
              </p:cNvSpPr>
              <p:nvPr/>
            </p:nvSpPr>
            <p:spPr bwMode="auto">
              <a:xfrm flipH="1" flipV="1">
                <a:off x="2064" y="1872"/>
                <a:ext cx="864" cy="1248"/>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32" name="Line 19">
                <a:extLst>
                  <a:ext uri="{FF2B5EF4-FFF2-40B4-BE49-F238E27FC236}">
                    <a16:creationId xmlns:a16="http://schemas.microsoft.com/office/drawing/2014/main" id="{64F6A94B-6F82-7247-4425-A9F116CF8170}"/>
                  </a:ext>
                </a:extLst>
              </p:cNvPr>
              <p:cNvSpPr>
                <a:spLocks noChangeShapeType="1"/>
              </p:cNvSpPr>
              <p:nvPr/>
            </p:nvSpPr>
            <p:spPr bwMode="auto">
              <a:xfrm flipH="1" flipV="1">
                <a:off x="2208" y="1824"/>
                <a:ext cx="624" cy="864"/>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33" name="Line 20">
                <a:extLst>
                  <a:ext uri="{FF2B5EF4-FFF2-40B4-BE49-F238E27FC236}">
                    <a16:creationId xmlns:a16="http://schemas.microsoft.com/office/drawing/2014/main" id="{E535D679-C11A-B92C-07ED-67DB2F22673F}"/>
                  </a:ext>
                </a:extLst>
              </p:cNvPr>
              <p:cNvSpPr>
                <a:spLocks noChangeShapeType="1"/>
              </p:cNvSpPr>
              <p:nvPr/>
            </p:nvSpPr>
            <p:spPr bwMode="auto">
              <a:xfrm flipH="1" flipV="1">
                <a:off x="2160" y="1728"/>
                <a:ext cx="528" cy="768"/>
              </a:xfrm>
              <a:prstGeom prst="line">
                <a:avLst/>
              </a:prstGeom>
              <a:noFill/>
              <a:ln w="6350">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34" name="Line 21">
                <a:extLst>
                  <a:ext uri="{FF2B5EF4-FFF2-40B4-BE49-F238E27FC236}">
                    <a16:creationId xmlns:a16="http://schemas.microsoft.com/office/drawing/2014/main" id="{D47EE14F-3886-88C6-F680-AD237600F07D}"/>
                  </a:ext>
                </a:extLst>
              </p:cNvPr>
              <p:cNvSpPr>
                <a:spLocks noChangeShapeType="1"/>
              </p:cNvSpPr>
              <p:nvPr/>
            </p:nvSpPr>
            <p:spPr bwMode="auto">
              <a:xfrm flipH="1">
                <a:off x="2496" y="2832"/>
                <a:ext cx="624" cy="672"/>
              </a:xfrm>
              <a:prstGeom prst="line">
                <a:avLst/>
              </a:prstGeom>
              <a:noFill/>
              <a:ln w="28575">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35" name="Line 22">
                <a:extLst>
                  <a:ext uri="{FF2B5EF4-FFF2-40B4-BE49-F238E27FC236}">
                    <a16:creationId xmlns:a16="http://schemas.microsoft.com/office/drawing/2014/main" id="{925750A4-34F0-BBF4-39DC-FB5CA8BD3777}"/>
                  </a:ext>
                </a:extLst>
              </p:cNvPr>
              <p:cNvSpPr>
                <a:spLocks noChangeShapeType="1"/>
              </p:cNvSpPr>
              <p:nvPr/>
            </p:nvSpPr>
            <p:spPr bwMode="auto">
              <a:xfrm flipV="1">
                <a:off x="3120" y="1680"/>
                <a:ext cx="1056" cy="1152"/>
              </a:xfrm>
              <a:prstGeom prst="line">
                <a:avLst/>
              </a:prstGeom>
              <a:noFill/>
              <a:ln w="381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36" name="Line 23">
                <a:extLst>
                  <a:ext uri="{FF2B5EF4-FFF2-40B4-BE49-F238E27FC236}">
                    <a16:creationId xmlns:a16="http://schemas.microsoft.com/office/drawing/2014/main" id="{16800067-DB98-25DC-09A0-3E68D10D4321}"/>
                  </a:ext>
                </a:extLst>
              </p:cNvPr>
              <p:cNvSpPr>
                <a:spLocks noChangeShapeType="1"/>
              </p:cNvSpPr>
              <p:nvPr/>
            </p:nvSpPr>
            <p:spPr bwMode="auto">
              <a:xfrm flipV="1">
                <a:off x="3600" y="1680"/>
                <a:ext cx="576" cy="624"/>
              </a:xfrm>
              <a:prstGeom prst="line">
                <a:avLst/>
              </a:prstGeom>
              <a:noFill/>
              <a:ln w="381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37" name="Line 24">
                <a:extLst>
                  <a:ext uri="{FF2B5EF4-FFF2-40B4-BE49-F238E27FC236}">
                    <a16:creationId xmlns:a16="http://schemas.microsoft.com/office/drawing/2014/main" id="{37AD4B52-707F-1A24-621A-4096C060BDBD}"/>
                  </a:ext>
                </a:extLst>
              </p:cNvPr>
              <p:cNvSpPr>
                <a:spLocks noChangeShapeType="1"/>
              </p:cNvSpPr>
              <p:nvPr/>
            </p:nvSpPr>
            <p:spPr bwMode="auto">
              <a:xfrm flipH="1" flipV="1">
                <a:off x="2448" y="2976"/>
                <a:ext cx="48" cy="528"/>
              </a:xfrm>
              <a:prstGeom prst="line">
                <a:avLst/>
              </a:prstGeom>
              <a:noFill/>
              <a:ln w="127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38" name="Line 25">
                <a:extLst>
                  <a:ext uri="{FF2B5EF4-FFF2-40B4-BE49-F238E27FC236}">
                    <a16:creationId xmlns:a16="http://schemas.microsoft.com/office/drawing/2014/main" id="{8A29C066-5B67-E707-5132-DE8480D3E0E9}"/>
                  </a:ext>
                </a:extLst>
              </p:cNvPr>
              <p:cNvSpPr>
                <a:spLocks noChangeShapeType="1"/>
              </p:cNvSpPr>
              <p:nvPr/>
            </p:nvSpPr>
            <p:spPr bwMode="auto">
              <a:xfrm flipH="1" flipV="1">
                <a:off x="1824" y="2016"/>
                <a:ext cx="624" cy="960"/>
              </a:xfrm>
              <a:prstGeom prst="line">
                <a:avLst/>
              </a:prstGeom>
              <a:noFill/>
              <a:ln w="6350">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39" name="Line 26">
                <a:extLst>
                  <a:ext uri="{FF2B5EF4-FFF2-40B4-BE49-F238E27FC236}">
                    <a16:creationId xmlns:a16="http://schemas.microsoft.com/office/drawing/2014/main" id="{1C9FBE73-2A08-5DD1-57B0-A02E36309C97}"/>
                  </a:ext>
                </a:extLst>
              </p:cNvPr>
              <p:cNvSpPr>
                <a:spLocks noChangeShapeType="1"/>
              </p:cNvSpPr>
              <p:nvPr/>
            </p:nvSpPr>
            <p:spPr bwMode="auto">
              <a:xfrm flipH="1">
                <a:off x="3648" y="3024"/>
                <a:ext cx="240" cy="288"/>
              </a:xfrm>
              <a:prstGeom prst="line">
                <a:avLst/>
              </a:prstGeom>
              <a:noFill/>
              <a:ln w="28575">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40" name="Line 27">
                <a:extLst>
                  <a:ext uri="{FF2B5EF4-FFF2-40B4-BE49-F238E27FC236}">
                    <a16:creationId xmlns:a16="http://schemas.microsoft.com/office/drawing/2014/main" id="{925F24C2-028E-6A24-DC64-9CB5F4923A2F}"/>
                  </a:ext>
                </a:extLst>
              </p:cNvPr>
              <p:cNvSpPr>
                <a:spLocks noChangeShapeType="1"/>
              </p:cNvSpPr>
              <p:nvPr/>
            </p:nvSpPr>
            <p:spPr bwMode="auto">
              <a:xfrm flipV="1">
                <a:off x="3888" y="1872"/>
                <a:ext cx="1056" cy="1152"/>
              </a:xfrm>
              <a:prstGeom prst="line">
                <a:avLst/>
              </a:prstGeom>
              <a:noFill/>
              <a:ln w="381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41" name="Line 28">
                <a:extLst>
                  <a:ext uri="{FF2B5EF4-FFF2-40B4-BE49-F238E27FC236}">
                    <a16:creationId xmlns:a16="http://schemas.microsoft.com/office/drawing/2014/main" id="{F3053934-44D1-C9F2-10F9-0E9A1AFF7D74}"/>
                  </a:ext>
                </a:extLst>
              </p:cNvPr>
              <p:cNvSpPr>
                <a:spLocks noChangeShapeType="1"/>
              </p:cNvSpPr>
              <p:nvPr/>
            </p:nvSpPr>
            <p:spPr bwMode="auto">
              <a:xfrm flipV="1">
                <a:off x="4368" y="1872"/>
                <a:ext cx="576" cy="624"/>
              </a:xfrm>
              <a:prstGeom prst="line">
                <a:avLst/>
              </a:prstGeom>
              <a:noFill/>
              <a:ln w="381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42" name="Line 29">
                <a:extLst>
                  <a:ext uri="{FF2B5EF4-FFF2-40B4-BE49-F238E27FC236}">
                    <a16:creationId xmlns:a16="http://schemas.microsoft.com/office/drawing/2014/main" id="{3ADDA166-529B-739F-FA1F-67D977075238}"/>
                  </a:ext>
                </a:extLst>
              </p:cNvPr>
              <p:cNvSpPr>
                <a:spLocks noChangeShapeType="1"/>
              </p:cNvSpPr>
              <p:nvPr/>
            </p:nvSpPr>
            <p:spPr bwMode="auto">
              <a:xfrm flipH="1" flipV="1">
                <a:off x="3360" y="2784"/>
                <a:ext cx="288" cy="528"/>
              </a:xfrm>
              <a:prstGeom prst="line">
                <a:avLst/>
              </a:prstGeom>
              <a:noFill/>
              <a:ln w="1905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43" name="Line 30">
                <a:extLst>
                  <a:ext uri="{FF2B5EF4-FFF2-40B4-BE49-F238E27FC236}">
                    <a16:creationId xmlns:a16="http://schemas.microsoft.com/office/drawing/2014/main" id="{F01E9716-B750-3F88-9DEC-5CE23B62D113}"/>
                  </a:ext>
                </a:extLst>
              </p:cNvPr>
              <p:cNvSpPr>
                <a:spLocks noChangeShapeType="1"/>
              </p:cNvSpPr>
              <p:nvPr/>
            </p:nvSpPr>
            <p:spPr bwMode="auto">
              <a:xfrm flipH="1">
                <a:off x="3120" y="2784"/>
                <a:ext cx="240" cy="624"/>
              </a:xfrm>
              <a:prstGeom prst="line">
                <a:avLst/>
              </a:prstGeom>
              <a:noFill/>
              <a:ln w="9525">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44" name="Line 31">
                <a:extLst>
                  <a:ext uri="{FF2B5EF4-FFF2-40B4-BE49-F238E27FC236}">
                    <a16:creationId xmlns:a16="http://schemas.microsoft.com/office/drawing/2014/main" id="{77FF99A5-A2A7-0D16-2B03-9862E9CA89E5}"/>
                  </a:ext>
                </a:extLst>
              </p:cNvPr>
              <p:cNvSpPr>
                <a:spLocks noChangeShapeType="1"/>
              </p:cNvSpPr>
              <p:nvPr/>
            </p:nvSpPr>
            <p:spPr bwMode="auto">
              <a:xfrm flipH="1" flipV="1">
                <a:off x="2064" y="1872"/>
                <a:ext cx="1056" cy="1536"/>
              </a:xfrm>
              <a:prstGeom prst="line">
                <a:avLst/>
              </a:prstGeom>
              <a:noFill/>
              <a:ln w="9525">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45" name="Text Box 32">
                <a:extLst>
                  <a:ext uri="{FF2B5EF4-FFF2-40B4-BE49-F238E27FC236}">
                    <a16:creationId xmlns:a16="http://schemas.microsoft.com/office/drawing/2014/main" id="{A998ACBF-5FB7-06F1-B971-1CC884D32FAE}"/>
                  </a:ext>
                </a:extLst>
              </p:cNvPr>
              <p:cNvSpPr txBox="1">
                <a:spLocks noChangeArrowheads="1"/>
              </p:cNvSpPr>
              <p:nvPr/>
            </p:nvSpPr>
            <p:spPr bwMode="auto">
              <a:xfrm>
                <a:off x="2746" y="3431"/>
                <a:ext cx="455" cy="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121914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a:ln>
                      <a:noFill/>
                    </a:ln>
                    <a:solidFill>
                      <a:prstClr val="white"/>
                    </a:solidFill>
                    <a:effectLst>
                      <a:outerShdw blurRad="38100" dist="38100" dir="2700000" algn="tl">
                        <a:srgbClr val="C0C0C0"/>
                      </a:outerShdw>
                    </a:effectLst>
                    <a:uLnTx/>
                    <a:uFillTx/>
                    <a:latin typeface="Century Gothic" panose="020B0502020202020204" pitchFamily="34" charset="0"/>
                  </a:rPr>
                  <a:t>Target</a:t>
                </a:r>
              </a:p>
            </p:txBody>
          </p:sp>
          <p:sp>
            <p:nvSpPr>
              <p:cNvPr id="246" name="Text Box 33">
                <a:extLst>
                  <a:ext uri="{FF2B5EF4-FFF2-40B4-BE49-F238E27FC236}">
                    <a16:creationId xmlns:a16="http://schemas.microsoft.com/office/drawing/2014/main" id="{42CFAF49-94E2-821C-4D96-9B33406D11A9}"/>
                  </a:ext>
                </a:extLst>
              </p:cNvPr>
              <p:cNvSpPr txBox="1">
                <a:spLocks noChangeArrowheads="1"/>
              </p:cNvSpPr>
              <p:nvPr/>
            </p:nvSpPr>
            <p:spPr bwMode="auto">
              <a:xfrm>
                <a:off x="2064" y="3648"/>
                <a:ext cx="1008" cy="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1219140" eaLnBrk="1" fontAlgn="auto" latinLnBrk="0" hangingPunct="1">
                  <a:lnSpc>
                    <a:spcPct val="100000"/>
                  </a:lnSpc>
                  <a:spcBef>
                    <a:spcPct val="50000"/>
                  </a:spcBef>
                  <a:spcAft>
                    <a:spcPts val="0"/>
                  </a:spcAft>
                  <a:buClrTx/>
                  <a:buSzTx/>
                  <a:buFontTx/>
                  <a:buNone/>
                  <a:tabLst/>
                  <a:defRPr/>
                </a:pPr>
                <a:r>
                  <a:rPr kumimoji="0" lang="en-US" altLang="en-US" sz="1200" b="0" i="0" u="none" strike="noStrike" kern="0" cap="none" spc="0" normalizeH="0" baseline="0" noProof="0" dirty="0">
                    <a:ln>
                      <a:noFill/>
                    </a:ln>
                    <a:solidFill>
                      <a:srgbClr val="000000"/>
                    </a:solidFill>
                    <a:effectLst/>
                    <a:uLnTx/>
                    <a:uFillTx/>
                    <a:latin typeface="Century Gothic" panose="020B0502020202020204" pitchFamily="34" charset="0"/>
                  </a:rPr>
                  <a:t>Surround</a:t>
                </a:r>
              </a:p>
            </p:txBody>
          </p:sp>
          <p:sp>
            <p:nvSpPr>
              <p:cNvPr id="247" name="Text Box 34">
                <a:extLst>
                  <a:ext uri="{FF2B5EF4-FFF2-40B4-BE49-F238E27FC236}">
                    <a16:creationId xmlns:a16="http://schemas.microsoft.com/office/drawing/2014/main" id="{FF5C7A17-BD26-0C12-9EB8-FF2680359B48}"/>
                  </a:ext>
                </a:extLst>
              </p:cNvPr>
              <p:cNvSpPr txBox="1">
                <a:spLocks noChangeArrowheads="1"/>
              </p:cNvSpPr>
              <p:nvPr/>
            </p:nvSpPr>
            <p:spPr bwMode="auto">
              <a:xfrm rot="18828656">
                <a:off x="3623" y="2495"/>
                <a:ext cx="1085" cy="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121914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a:ln>
                      <a:noFill/>
                    </a:ln>
                    <a:solidFill>
                      <a:srgbClr val="000000"/>
                    </a:solidFill>
                    <a:effectLst/>
                    <a:uLnTx/>
                    <a:uFillTx/>
                    <a:latin typeface="Century Gothic" panose="020B0502020202020204" pitchFamily="34" charset="0"/>
                  </a:rPr>
                  <a:t>Multiple Scattering</a:t>
                </a:r>
              </a:p>
            </p:txBody>
          </p:sp>
          <p:sp>
            <p:nvSpPr>
              <p:cNvPr id="248" name="Text Box 35">
                <a:extLst>
                  <a:ext uri="{FF2B5EF4-FFF2-40B4-BE49-F238E27FC236}">
                    <a16:creationId xmlns:a16="http://schemas.microsoft.com/office/drawing/2014/main" id="{E5A0E380-E435-DBF8-872D-400A37B3B525}"/>
                  </a:ext>
                </a:extLst>
              </p:cNvPr>
              <p:cNvSpPr txBox="1">
                <a:spLocks noChangeArrowheads="1"/>
              </p:cNvSpPr>
              <p:nvPr/>
            </p:nvSpPr>
            <p:spPr bwMode="auto">
              <a:xfrm rot="18789144">
                <a:off x="3243" y="2227"/>
                <a:ext cx="1272" cy="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121914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dirty="0">
                    <a:ln>
                      <a:noFill/>
                    </a:ln>
                    <a:solidFill>
                      <a:srgbClr val="000000"/>
                    </a:solidFill>
                    <a:effectLst/>
                    <a:uLnTx/>
                    <a:uFillTx/>
                    <a:latin typeface="Century Gothic" panose="020B0502020202020204" pitchFamily="34" charset="0"/>
                  </a:rPr>
                  <a:t>Direct Solar Irradiance</a:t>
                </a:r>
              </a:p>
            </p:txBody>
          </p:sp>
          <p:sp>
            <p:nvSpPr>
              <p:cNvPr id="249" name="Text Box 36">
                <a:extLst>
                  <a:ext uri="{FF2B5EF4-FFF2-40B4-BE49-F238E27FC236}">
                    <a16:creationId xmlns:a16="http://schemas.microsoft.com/office/drawing/2014/main" id="{F68FD821-F689-3C49-22E2-1CDA03A5B03E}"/>
                  </a:ext>
                </a:extLst>
              </p:cNvPr>
              <p:cNvSpPr txBox="1">
                <a:spLocks noChangeArrowheads="1"/>
              </p:cNvSpPr>
              <p:nvPr/>
            </p:nvSpPr>
            <p:spPr bwMode="auto">
              <a:xfrm rot="18733787">
                <a:off x="3125" y="2073"/>
                <a:ext cx="1028" cy="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121914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a:ln>
                      <a:noFill/>
                    </a:ln>
                    <a:solidFill>
                      <a:srgbClr val="000000"/>
                    </a:solidFill>
                    <a:effectLst/>
                    <a:uLnTx/>
                    <a:uFillTx/>
                    <a:latin typeface="Century Gothic" panose="020B0502020202020204" pitchFamily="34" charset="0"/>
                  </a:rPr>
                  <a:t>Adjacency Effect</a:t>
                </a:r>
              </a:p>
            </p:txBody>
          </p:sp>
          <p:sp>
            <p:nvSpPr>
              <p:cNvPr id="250" name="Text Box 37">
                <a:extLst>
                  <a:ext uri="{FF2B5EF4-FFF2-40B4-BE49-F238E27FC236}">
                    <a16:creationId xmlns:a16="http://schemas.microsoft.com/office/drawing/2014/main" id="{CE02E2C8-1A5B-5476-9631-3EB025FA687C}"/>
                  </a:ext>
                </a:extLst>
              </p:cNvPr>
              <p:cNvSpPr txBox="1">
                <a:spLocks noChangeArrowheads="1"/>
              </p:cNvSpPr>
              <p:nvPr/>
            </p:nvSpPr>
            <p:spPr bwMode="auto">
              <a:xfrm rot="18789143">
                <a:off x="2583" y="1680"/>
                <a:ext cx="1440" cy="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1219140" eaLnBrk="1" fontAlgn="auto" latinLnBrk="0" hangingPunct="1">
                  <a:lnSpc>
                    <a:spcPct val="100000"/>
                  </a:lnSpc>
                  <a:spcBef>
                    <a:spcPct val="50000"/>
                  </a:spcBef>
                  <a:spcAft>
                    <a:spcPts val="0"/>
                  </a:spcAft>
                  <a:buClrTx/>
                  <a:buSzTx/>
                  <a:buFontTx/>
                  <a:buNone/>
                  <a:tabLst/>
                  <a:defRPr/>
                </a:pPr>
                <a:r>
                  <a:rPr kumimoji="0" lang="en-US" altLang="en-US" sz="1200" b="0" i="0" u="none" strike="noStrike" kern="0" cap="none" spc="0" normalizeH="0" baseline="0" noProof="0">
                    <a:ln>
                      <a:noFill/>
                    </a:ln>
                    <a:solidFill>
                      <a:srgbClr val="000000"/>
                    </a:solidFill>
                    <a:effectLst/>
                    <a:uLnTx/>
                    <a:uFillTx/>
                    <a:latin typeface="Century Gothic" panose="020B0502020202020204" pitchFamily="34" charset="0"/>
                  </a:rPr>
                  <a:t>Sky Path Radiance</a:t>
                </a:r>
              </a:p>
            </p:txBody>
          </p:sp>
          <p:sp>
            <p:nvSpPr>
              <p:cNvPr id="251" name="Line 38">
                <a:extLst>
                  <a:ext uri="{FF2B5EF4-FFF2-40B4-BE49-F238E27FC236}">
                    <a16:creationId xmlns:a16="http://schemas.microsoft.com/office/drawing/2014/main" id="{35A6B0FB-7B1B-265F-0A4C-CBA685966F96}"/>
                  </a:ext>
                </a:extLst>
              </p:cNvPr>
              <p:cNvSpPr>
                <a:spLocks noChangeShapeType="1"/>
              </p:cNvSpPr>
              <p:nvPr/>
            </p:nvSpPr>
            <p:spPr bwMode="auto">
              <a:xfrm flipH="1">
                <a:off x="3072" y="1632"/>
                <a:ext cx="768" cy="864"/>
              </a:xfrm>
              <a:prstGeom prst="line">
                <a:avLst/>
              </a:prstGeom>
              <a:noFill/>
              <a:ln w="38100">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52" name="Line 39">
                <a:extLst>
                  <a:ext uri="{FF2B5EF4-FFF2-40B4-BE49-F238E27FC236}">
                    <a16:creationId xmlns:a16="http://schemas.microsoft.com/office/drawing/2014/main" id="{07FCC5ED-DFF6-346B-1F79-71A636C9DE22}"/>
                  </a:ext>
                </a:extLst>
              </p:cNvPr>
              <p:cNvSpPr>
                <a:spLocks noChangeShapeType="1"/>
              </p:cNvSpPr>
              <p:nvPr/>
            </p:nvSpPr>
            <p:spPr bwMode="auto">
              <a:xfrm flipH="1">
                <a:off x="2880" y="2496"/>
                <a:ext cx="192" cy="912"/>
              </a:xfrm>
              <a:prstGeom prst="line">
                <a:avLst/>
              </a:prstGeom>
              <a:noFill/>
              <a:ln w="12700">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53" name="Rectangle 252">
                <a:extLst>
                  <a:ext uri="{FF2B5EF4-FFF2-40B4-BE49-F238E27FC236}">
                    <a16:creationId xmlns:a16="http://schemas.microsoft.com/office/drawing/2014/main" id="{A8BD6918-7139-A7B6-CCB0-B9BB875DF028}"/>
                  </a:ext>
                </a:extLst>
              </p:cNvPr>
              <p:cNvSpPr>
                <a:spLocks noChangeArrowheads="1"/>
              </p:cNvSpPr>
              <p:nvPr/>
            </p:nvSpPr>
            <p:spPr bwMode="auto">
              <a:xfrm rot="18644985">
                <a:off x="2872" y="1729"/>
                <a:ext cx="1418" cy="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en-US" altLang="en-US" sz="1000" b="0" i="0" u="none" strike="noStrike" kern="0" cap="none" spc="0" normalizeH="0" baseline="0" noProof="0" dirty="0">
                    <a:ln>
                      <a:noFill/>
                    </a:ln>
                    <a:solidFill>
                      <a:srgbClr val="000000"/>
                    </a:solidFill>
                    <a:effectLst/>
                    <a:uLnTx/>
                    <a:uFillTx/>
                    <a:latin typeface="Century Gothic" panose="020B0502020202020204" pitchFamily="34" charset="0"/>
                  </a:rPr>
                  <a:t>Diffuse Sky Irradiance</a:t>
                </a:r>
              </a:p>
            </p:txBody>
          </p:sp>
          <p:sp>
            <p:nvSpPr>
              <p:cNvPr id="254" name="Line 41">
                <a:extLst>
                  <a:ext uri="{FF2B5EF4-FFF2-40B4-BE49-F238E27FC236}">
                    <a16:creationId xmlns:a16="http://schemas.microsoft.com/office/drawing/2014/main" id="{C9944B90-2C1B-1FF0-6F55-A2A95315FFA4}"/>
                  </a:ext>
                </a:extLst>
              </p:cNvPr>
              <p:cNvSpPr>
                <a:spLocks noChangeShapeType="1"/>
              </p:cNvSpPr>
              <p:nvPr/>
            </p:nvSpPr>
            <p:spPr bwMode="auto">
              <a:xfrm flipH="1" flipV="1">
                <a:off x="1920" y="1968"/>
                <a:ext cx="960" cy="1440"/>
              </a:xfrm>
              <a:prstGeom prst="line">
                <a:avLst/>
              </a:prstGeom>
              <a:noFill/>
              <a:ln w="9525">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55" name="Line 43">
                <a:extLst>
                  <a:ext uri="{FF2B5EF4-FFF2-40B4-BE49-F238E27FC236}">
                    <a16:creationId xmlns:a16="http://schemas.microsoft.com/office/drawing/2014/main" id="{D660ECDD-A354-5E5F-2132-79B8698401F9}"/>
                  </a:ext>
                </a:extLst>
              </p:cNvPr>
              <p:cNvSpPr>
                <a:spLocks noChangeShapeType="1"/>
              </p:cNvSpPr>
              <p:nvPr/>
            </p:nvSpPr>
            <p:spPr bwMode="auto">
              <a:xfrm flipH="1">
                <a:off x="2832" y="2784"/>
                <a:ext cx="528" cy="0"/>
              </a:xfrm>
              <a:prstGeom prst="line">
                <a:avLst/>
              </a:prstGeom>
              <a:noFill/>
              <a:ln w="9525">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56" name="Line 44">
                <a:extLst>
                  <a:ext uri="{FF2B5EF4-FFF2-40B4-BE49-F238E27FC236}">
                    <a16:creationId xmlns:a16="http://schemas.microsoft.com/office/drawing/2014/main" id="{F9B86693-9E5E-1195-0CD1-02D437534472}"/>
                  </a:ext>
                </a:extLst>
              </p:cNvPr>
              <p:cNvSpPr>
                <a:spLocks noChangeShapeType="1"/>
              </p:cNvSpPr>
              <p:nvPr/>
            </p:nvSpPr>
            <p:spPr bwMode="auto">
              <a:xfrm flipH="1" flipV="1">
                <a:off x="2112" y="1776"/>
                <a:ext cx="720" cy="1008"/>
              </a:xfrm>
              <a:prstGeom prst="line">
                <a:avLst/>
              </a:prstGeom>
              <a:noFill/>
              <a:ln w="9525">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grpSp>
        <p:pic>
          <p:nvPicPr>
            <p:cNvPr id="218" name="Picture 217">
              <a:extLst>
                <a:ext uri="{FF2B5EF4-FFF2-40B4-BE49-F238E27FC236}">
                  <a16:creationId xmlns:a16="http://schemas.microsoft.com/office/drawing/2014/main" id="{EAB9A847-D1B7-BAC1-4099-D378B8377891}"/>
                </a:ext>
              </a:extLst>
            </p:cNvPr>
            <p:cNvPicPr>
              <a:picLocks noChangeAspect="1"/>
            </p:cNvPicPr>
            <p:nvPr/>
          </p:nvPicPr>
          <p:blipFill>
            <a:blip r:embed="rId2" cstate="screen">
              <a:extLst>
                <a:ext uri="{BEBA8EAE-BF5A-486C-A8C5-ECC9F3942E4B}">
                  <a14:imgProps xmlns:a14="http://schemas.microsoft.com/office/drawing/2010/main">
                    <a14:imgLayer r:embed="rId3">
                      <a14:imgEffect>
                        <a14:backgroundRemoval t="1429" b="99610" l="368" r="100000">
                          <a14:foregroundMark x1="47059" y1="17013" x2="47059" y2="17013"/>
                          <a14:foregroundMark x1="47059" y1="20779" x2="47059" y2="20779"/>
                          <a14:foregroundMark x1="42647" y1="18182" x2="42647" y2="18182"/>
                          <a14:foregroundMark x1="50735" y1="15974" x2="50735" y2="15974"/>
                          <a14:foregroundMark x1="42647" y1="17403" x2="42647" y2="17403"/>
                          <a14:foregroundMark x1="36765" y1="36104" x2="36765" y2="36104"/>
                          <a14:foregroundMark x1="21507" y1="67532" x2="21507" y2="67532"/>
                          <a14:foregroundMark x1="21324" y1="67532" x2="21324" y2="67532"/>
                          <a14:foregroundMark x1="52757" y1="97273" x2="52757" y2="97273"/>
                          <a14:foregroundMark x1="52757" y1="95584" x2="52757" y2="95584"/>
                          <a14:foregroundMark x1="52757" y1="94545" x2="52757" y2="94545"/>
                          <a14:foregroundMark x1="53493" y1="97532" x2="53493" y2="97532"/>
                          <a14:foregroundMark x1="52574" y1="98052" x2="52574" y2="98052"/>
                          <a14:foregroundMark x1="15625" y1="87532" x2="15625" y2="87532"/>
                          <a14:foregroundMark x1="15625" y1="86104" x2="15625" y2="86104"/>
                          <a14:foregroundMark x1="14338" y1="89351" x2="14338" y2="89351"/>
                          <a14:foregroundMark x1="14706" y1="90260" x2="14706" y2="90260"/>
                          <a14:foregroundMark x1="15625" y1="90779" x2="15625" y2="90779"/>
                          <a14:foregroundMark x1="14890" y1="72857" x2="14890" y2="72857"/>
                          <a14:foregroundMark x1="19853" y1="70909" x2="19853" y2="70909"/>
                          <a14:foregroundMark x1="17831" y1="79870" x2="17831" y2="79870"/>
                          <a14:backgroundMark x1="18750" y1="68312" x2="18750" y2="68312"/>
                          <a14:backgroundMark x1="18934" y1="78571" x2="18934" y2="78571"/>
                          <a14:backgroundMark x1="19669" y1="73377" x2="19669" y2="73377"/>
                          <a14:backgroundMark x1="24265" y1="61169" x2="24265" y2="61169"/>
                        </a14:backgroundRemoval>
                      </a14:imgEffect>
                    </a14:imgLayer>
                  </a14:imgProps>
                </a:ext>
                <a:ext uri="{28A0092B-C50C-407E-A947-70E740481C1C}">
                  <a14:useLocalDpi xmlns:a14="http://schemas.microsoft.com/office/drawing/2010/main"/>
                </a:ext>
              </a:extLst>
            </a:blip>
            <a:stretch>
              <a:fillRect/>
            </a:stretch>
          </p:blipFill>
          <p:spPr>
            <a:xfrm rot="19093403">
              <a:off x="219403" y="1692860"/>
              <a:ext cx="997700" cy="1346347"/>
            </a:xfrm>
            <a:prstGeom prst="rect">
              <a:avLst/>
            </a:prstGeom>
          </p:spPr>
        </p:pic>
      </p:grpSp>
      <p:sp>
        <p:nvSpPr>
          <p:cNvPr id="257" name="Arrow: Down 256">
            <a:extLst>
              <a:ext uri="{FF2B5EF4-FFF2-40B4-BE49-F238E27FC236}">
                <a16:creationId xmlns:a16="http://schemas.microsoft.com/office/drawing/2014/main" id="{E0B1027F-A7A6-F0D0-7E27-610196442E45}"/>
              </a:ext>
            </a:extLst>
          </p:cNvPr>
          <p:cNvSpPr/>
          <p:nvPr/>
        </p:nvSpPr>
        <p:spPr>
          <a:xfrm rot="2700000">
            <a:off x="1708668" y="2434306"/>
            <a:ext cx="239697" cy="719092"/>
          </a:xfrm>
          <a:prstGeom prst="downArrow">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entury Gothic" panose="020B0502020202020204" pitchFamily="34" charset="0"/>
              <a:ea typeface="+mn-ea"/>
              <a:cs typeface="+mn-cs"/>
            </a:endParaRPr>
          </a:p>
        </p:txBody>
      </p:sp>
      <p:sp>
        <p:nvSpPr>
          <p:cNvPr id="258" name="Arrow: Right 257">
            <a:extLst>
              <a:ext uri="{FF2B5EF4-FFF2-40B4-BE49-F238E27FC236}">
                <a16:creationId xmlns:a16="http://schemas.microsoft.com/office/drawing/2014/main" id="{82C56B20-2D05-DB11-6B4B-ECE47850826C}"/>
              </a:ext>
            </a:extLst>
          </p:cNvPr>
          <p:cNvSpPr/>
          <p:nvPr/>
        </p:nvSpPr>
        <p:spPr>
          <a:xfrm>
            <a:off x="5905025" y="3941763"/>
            <a:ext cx="914400" cy="838200"/>
          </a:xfrm>
          <a:prstGeom prst="rightArrow">
            <a:avLst/>
          </a:prstGeom>
          <a:solidFill>
            <a:srgbClr val="70AD47"/>
          </a:solidFill>
          <a:ln w="12700" cap="flat" cmpd="sng" algn="ctr">
            <a:solidFill>
              <a:srgbClr val="70AD47">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entury Gothic" panose="020B0502020202020204" pitchFamily="34" charset="0"/>
              <a:ea typeface="+mn-ea"/>
              <a:cs typeface="+mn-cs"/>
            </a:endParaRPr>
          </a:p>
        </p:txBody>
      </p:sp>
      <p:sp>
        <p:nvSpPr>
          <p:cNvPr id="259" name="Text Box 5">
            <a:extLst>
              <a:ext uri="{FF2B5EF4-FFF2-40B4-BE49-F238E27FC236}">
                <a16:creationId xmlns:a16="http://schemas.microsoft.com/office/drawing/2014/main" id="{AE7A91AC-CC8B-DEE0-F04E-569174953CE3}"/>
              </a:ext>
            </a:extLst>
          </p:cNvPr>
          <p:cNvSpPr txBox="1">
            <a:spLocks noChangeArrowheads="1"/>
          </p:cNvSpPr>
          <p:nvPr/>
        </p:nvSpPr>
        <p:spPr bwMode="auto">
          <a:xfrm>
            <a:off x="1103584" y="5790001"/>
            <a:ext cx="371695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defTabSz="1219140">
              <a:spcBef>
                <a:spcPct val="50000"/>
              </a:spcBef>
              <a:defRPr/>
            </a:pPr>
            <a:r>
              <a:rPr lang="en-US" altLang="en-US" sz="1600" dirty="0">
                <a:solidFill>
                  <a:srgbClr val="000000"/>
                </a:solidFill>
                <a:latin typeface="Century Gothic" panose="020B0502020202020204" pitchFamily="34" charset="0"/>
              </a:rPr>
              <a:t>Lambertian Large Target Radiometry</a:t>
            </a:r>
          </a:p>
        </p:txBody>
      </p:sp>
      <p:sp>
        <p:nvSpPr>
          <p:cNvPr id="260" name="Text Box 5">
            <a:extLst>
              <a:ext uri="{FF2B5EF4-FFF2-40B4-BE49-F238E27FC236}">
                <a16:creationId xmlns:a16="http://schemas.microsoft.com/office/drawing/2014/main" id="{DC152ED6-A29C-8392-DE23-83755833ABF3}"/>
              </a:ext>
            </a:extLst>
          </p:cNvPr>
          <p:cNvSpPr txBox="1">
            <a:spLocks noChangeArrowheads="1"/>
          </p:cNvSpPr>
          <p:nvPr/>
        </p:nvSpPr>
        <p:spPr bwMode="auto">
          <a:xfrm>
            <a:off x="8101035" y="5835680"/>
            <a:ext cx="268613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defTabSz="1219140">
              <a:spcBef>
                <a:spcPct val="50000"/>
              </a:spcBef>
              <a:defRPr/>
            </a:pPr>
            <a:r>
              <a:rPr lang="en-US" altLang="en-US" sz="1600" dirty="0">
                <a:solidFill>
                  <a:srgbClr val="000000"/>
                </a:solidFill>
                <a:latin typeface="Century Gothic" panose="020B0502020202020204" pitchFamily="34" charset="0"/>
              </a:rPr>
              <a:t>Small Target Radiometry</a:t>
            </a:r>
          </a:p>
        </p:txBody>
      </p:sp>
      <p:grpSp>
        <p:nvGrpSpPr>
          <p:cNvPr id="261" name="Group 260">
            <a:extLst>
              <a:ext uri="{FF2B5EF4-FFF2-40B4-BE49-F238E27FC236}">
                <a16:creationId xmlns:a16="http://schemas.microsoft.com/office/drawing/2014/main" id="{852EC997-D232-021B-722F-6C1013BA4FA9}"/>
              </a:ext>
            </a:extLst>
          </p:cNvPr>
          <p:cNvGrpSpPr>
            <a:grpSpLocks noChangeAspect="1"/>
          </p:cNvGrpSpPr>
          <p:nvPr/>
        </p:nvGrpSpPr>
        <p:grpSpPr>
          <a:xfrm>
            <a:off x="6678847" y="1057971"/>
            <a:ext cx="4999309" cy="4772549"/>
            <a:chOff x="6678847" y="1049870"/>
            <a:chExt cx="5442205" cy="5195355"/>
          </a:xfrm>
        </p:grpSpPr>
        <p:pic>
          <p:nvPicPr>
            <p:cNvPr id="262" name="Picture 6" descr="raw_img">
              <a:extLst>
                <a:ext uri="{FF2B5EF4-FFF2-40B4-BE49-F238E27FC236}">
                  <a16:creationId xmlns:a16="http://schemas.microsoft.com/office/drawing/2014/main" id="{D410A23B-53BD-606E-8807-6E716434A9FD}"/>
                </a:ext>
              </a:extLst>
            </p:cNvPr>
            <p:cNvPicPr>
              <a:picLocks noChangeAspect="1" noChangeArrowheads="1"/>
            </p:cNvPicPr>
            <p:nvPr/>
          </p:nvPicPr>
          <p:blipFill>
            <a:blip r:embed="rId4" cstate="screen">
              <a:lum bright="30000" contrast="-6000"/>
              <a:extLst>
                <a:ext uri="{28A0092B-C50C-407E-A947-70E740481C1C}">
                  <a14:useLocalDpi xmlns:a14="http://schemas.microsoft.com/office/drawing/2010/main"/>
                </a:ext>
              </a:extLst>
            </a:blip>
            <a:srcRect/>
            <a:stretch>
              <a:fillRect/>
            </a:stretch>
          </p:blipFill>
          <p:spPr bwMode="auto">
            <a:xfrm>
              <a:off x="7364443" y="1366945"/>
              <a:ext cx="2945237" cy="2008259"/>
            </a:xfrm>
            <a:prstGeom prst="rect">
              <a:avLst/>
            </a:prstGeom>
            <a:noFill/>
            <a:extLst>
              <a:ext uri="{909E8E84-426E-40DD-AFC4-6F175D3DCCD1}">
                <a14:hiddenFill xmlns:a14="http://schemas.microsoft.com/office/drawing/2010/main">
                  <a:solidFill>
                    <a:srgbClr val="FFFFFF"/>
                  </a:solidFill>
                </a14:hiddenFill>
              </a:ext>
            </a:extLst>
          </p:spPr>
        </p:pic>
        <p:grpSp>
          <p:nvGrpSpPr>
            <p:cNvPr id="263" name="Group 262">
              <a:extLst>
                <a:ext uri="{FF2B5EF4-FFF2-40B4-BE49-F238E27FC236}">
                  <a16:creationId xmlns:a16="http://schemas.microsoft.com/office/drawing/2014/main" id="{BBF51856-0633-BE79-F3C1-C040CAC70749}"/>
                </a:ext>
              </a:extLst>
            </p:cNvPr>
            <p:cNvGrpSpPr>
              <a:grpSpLocks/>
            </p:cNvGrpSpPr>
            <p:nvPr/>
          </p:nvGrpSpPr>
          <p:grpSpPr bwMode="auto">
            <a:xfrm>
              <a:off x="7352201" y="2276475"/>
              <a:ext cx="4768851" cy="3968750"/>
              <a:chOff x="1826" y="1399"/>
              <a:chExt cx="3004" cy="2500"/>
            </a:xfrm>
          </p:grpSpPr>
          <p:sp>
            <p:nvSpPr>
              <p:cNvPr id="267" name="Oval 266">
                <a:extLst>
                  <a:ext uri="{FF2B5EF4-FFF2-40B4-BE49-F238E27FC236}">
                    <a16:creationId xmlns:a16="http://schemas.microsoft.com/office/drawing/2014/main" id="{6B156ABB-3F82-A7F3-9ECE-8AE5113D6085}"/>
                  </a:ext>
                </a:extLst>
              </p:cNvPr>
              <p:cNvSpPr>
                <a:spLocks noChangeArrowheads="1"/>
              </p:cNvSpPr>
              <p:nvPr/>
            </p:nvSpPr>
            <p:spPr bwMode="auto">
              <a:xfrm>
                <a:off x="1826" y="3286"/>
                <a:ext cx="2352" cy="432"/>
              </a:xfrm>
              <a:prstGeom prst="ellipse">
                <a:avLst/>
              </a:prstGeom>
              <a:solidFill>
                <a:srgbClr val="4472C4"/>
              </a:solidFill>
              <a:ln w="9525">
                <a:solidFill>
                  <a:sysClr val="windowText" lastClr="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68" name="AutoShape 9">
                <a:extLst>
                  <a:ext uri="{FF2B5EF4-FFF2-40B4-BE49-F238E27FC236}">
                    <a16:creationId xmlns:a16="http://schemas.microsoft.com/office/drawing/2014/main" id="{D4B5BD27-69F2-DEF4-F4B5-3E8C6146FC9E}"/>
                  </a:ext>
                </a:extLst>
              </p:cNvPr>
              <p:cNvSpPr>
                <a:spLocks noChangeArrowheads="1"/>
              </p:cNvSpPr>
              <p:nvPr/>
            </p:nvSpPr>
            <p:spPr bwMode="auto">
              <a:xfrm>
                <a:off x="4446" y="1399"/>
                <a:ext cx="384" cy="336"/>
              </a:xfrm>
              <a:prstGeom prst="star16">
                <a:avLst>
                  <a:gd name="adj" fmla="val 37500"/>
                </a:avLst>
              </a:prstGeom>
              <a:solidFill>
                <a:srgbClr val="FFC000"/>
              </a:solidFill>
              <a:ln w="9525">
                <a:solidFill>
                  <a:sysClr val="windowText" lastClr="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69" name="Line 10">
                <a:extLst>
                  <a:ext uri="{FF2B5EF4-FFF2-40B4-BE49-F238E27FC236}">
                    <a16:creationId xmlns:a16="http://schemas.microsoft.com/office/drawing/2014/main" id="{D6516BDD-51AF-1657-93BF-07309E68A840}"/>
                  </a:ext>
                </a:extLst>
              </p:cNvPr>
              <p:cNvSpPr>
                <a:spLocks noChangeShapeType="1"/>
              </p:cNvSpPr>
              <p:nvPr/>
            </p:nvSpPr>
            <p:spPr bwMode="auto">
              <a:xfrm flipH="1">
                <a:off x="3120" y="2976"/>
                <a:ext cx="240" cy="240"/>
              </a:xfrm>
              <a:prstGeom prst="line">
                <a:avLst/>
              </a:prstGeom>
              <a:noFill/>
              <a:ln w="28575">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70" name="Line 11">
                <a:extLst>
                  <a:ext uri="{FF2B5EF4-FFF2-40B4-BE49-F238E27FC236}">
                    <a16:creationId xmlns:a16="http://schemas.microsoft.com/office/drawing/2014/main" id="{FD22A6AA-260A-94AB-9B3E-11F4E94F5F3A}"/>
                  </a:ext>
                </a:extLst>
              </p:cNvPr>
              <p:cNvSpPr>
                <a:spLocks noChangeShapeType="1"/>
              </p:cNvSpPr>
              <p:nvPr/>
            </p:nvSpPr>
            <p:spPr bwMode="auto">
              <a:xfrm flipV="1">
                <a:off x="3360" y="1824"/>
                <a:ext cx="1056" cy="1152"/>
              </a:xfrm>
              <a:prstGeom prst="line">
                <a:avLst/>
              </a:prstGeom>
              <a:noFill/>
              <a:ln w="381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71" name="Line 12">
                <a:extLst>
                  <a:ext uri="{FF2B5EF4-FFF2-40B4-BE49-F238E27FC236}">
                    <a16:creationId xmlns:a16="http://schemas.microsoft.com/office/drawing/2014/main" id="{D01DC110-B720-BDB3-59DE-3F2C02245CB4}"/>
                  </a:ext>
                </a:extLst>
              </p:cNvPr>
              <p:cNvSpPr>
                <a:spLocks noChangeShapeType="1"/>
              </p:cNvSpPr>
              <p:nvPr/>
            </p:nvSpPr>
            <p:spPr bwMode="auto">
              <a:xfrm flipV="1">
                <a:off x="3840" y="1824"/>
                <a:ext cx="576" cy="624"/>
              </a:xfrm>
              <a:prstGeom prst="line">
                <a:avLst/>
              </a:prstGeom>
              <a:noFill/>
              <a:ln w="381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72" name="Line 13">
                <a:extLst>
                  <a:ext uri="{FF2B5EF4-FFF2-40B4-BE49-F238E27FC236}">
                    <a16:creationId xmlns:a16="http://schemas.microsoft.com/office/drawing/2014/main" id="{316AE45A-E537-FD26-3E16-C4E7374B2C5F}"/>
                  </a:ext>
                </a:extLst>
              </p:cNvPr>
              <p:cNvSpPr>
                <a:spLocks noChangeShapeType="1"/>
              </p:cNvSpPr>
              <p:nvPr/>
            </p:nvSpPr>
            <p:spPr bwMode="auto">
              <a:xfrm flipH="1" flipV="1">
                <a:off x="2592" y="2832"/>
                <a:ext cx="248" cy="387"/>
              </a:xfrm>
              <a:prstGeom prst="line">
                <a:avLst/>
              </a:prstGeom>
              <a:noFill/>
              <a:ln w="127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73" name="Line 14">
                <a:extLst>
                  <a:ext uri="{FF2B5EF4-FFF2-40B4-BE49-F238E27FC236}">
                    <a16:creationId xmlns:a16="http://schemas.microsoft.com/office/drawing/2014/main" id="{1B46D9D5-0B63-48EE-871A-3898074B6DF5}"/>
                  </a:ext>
                </a:extLst>
              </p:cNvPr>
              <p:cNvSpPr>
                <a:spLocks noChangeShapeType="1"/>
              </p:cNvSpPr>
              <p:nvPr/>
            </p:nvSpPr>
            <p:spPr bwMode="auto">
              <a:xfrm flipH="1" flipV="1">
                <a:off x="2304" y="2400"/>
                <a:ext cx="288" cy="432"/>
              </a:xfrm>
              <a:prstGeom prst="line">
                <a:avLst/>
              </a:prstGeom>
              <a:noFill/>
              <a:ln w="635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74" name="Line 15">
                <a:extLst>
                  <a:ext uri="{FF2B5EF4-FFF2-40B4-BE49-F238E27FC236}">
                    <a16:creationId xmlns:a16="http://schemas.microsoft.com/office/drawing/2014/main" id="{AF5CA25D-47CE-BBFC-BC96-5D16952A05A3}"/>
                  </a:ext>
                </a:extLst>
              </p:cNvPr>
              <p:cNvSpPr>
                <a:spLocks noChangeShapeType="1"/>
              </p:cNvSpPr>
              <p:nvPr/>
            </p:nvSpPr>
            <p:spPr bwMode="auto">
              <a:xfrm flipH="1" flipV="1">
                <a:off x="1968" y="1872"/>
                <a:ext cx="336" cy="528"/>
              </a:xfrm>
              <a:prstGeom prst="line">
                <a:avLst/>
              </a:prstGeom>
              <a:noFill/>
              <a:ln w="3175">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75" name="Line 17">
                <a:extLst>
                  <a:ext uri="{FF2B5EF4-FFF2-40B4-BE49-F238E27FC236}">
                    <a16:creationId xmlns:a16="http://schemas.microsoft.com/office/drawing/2014/main" id="{90DD8F06-6B79-ECCE-1FDC-6D3DD572D9D6}"/>
                  </a:ext>
                </a:extLst>
              </p:cNvPr>
              <p:cNvSpPr>
                <a:spLocks noChangeShapeType="1"/>
              </p:cNvSpPr>
              <p:nvPr/>
            </p:nvSpPr>
            <p:spPr bwMode="auto">
              <a:xfrm flipH="1" flipV="1">
                <a:off x="2256" y="2112"/>
                <a:ext cx="624" cy="864"/>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76" name="Line 18">
                <a:extLst>
                  <a:ext uri="{FF2B5EF4-FFF2-40B4-BE49-F238E27FC236}">
                    <a16:creationId xmlns:a16="http://schemas.microsoft.com/office/drawing/2014/main" id="{673C323C-EA18-F1BD-163C-127BA3BFD1DB}"/>
                  </a:ext>
                </a:extLst>
              </p:cNvPr>
              <p:cNvSpPr>
                <a:spLocks noChangeShapeType="1"/>
              </p:cNvSpPr>
              <p:nvPr/>
            </p:nvSpPr>
            <p:spPr bwMode="auto">
              <a:xfrm flipH="1" flipV="1">
                <a:off x="2064" y="1872"/>
                <a:ext cx="864" cy="1248"/>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77" name="Line 19">
                <a:extLst>
                  <a:ext uri="{FF2B5EF4-FFF2-40B4-BE49-F238E27FC236}">
                    <a16:creationId xmlns:a16="http://schemas.microsoft.com/office/drawing/2014/main" id="{200CA70F-C6F5-BAA4-7B04-834687196DCB}"/>
                  </a:ext>
                </a:extLst>
              </p:cNvPr>
              <p:cNvSpPr>
                <a:spLocks noChangeShapeType="1"/>
              </p:cNvSpPr>
              <p:nvPr/>
            </p:nvSpPr>
            <p:spPr bwMode="auto">
              <a:xfrm flipH="1" flipV="1">
                <a:off x="2208" y="1824"/>
                <a:ext cx="624" cy="864"/>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78" name="Text Box 32">
                <a:extLst>
                  <a:ext uri="{FF2B5EF4-FFF2-40B4-BE49-F238E27FC236}">
                    <a16:creationId xmlns:a16="http://schemas.microsoft.com/office/drawing/2014/main" id="{BB32C916-A2DF-2F2A-01E5-D411A67F6C7B}"/>
                  </a:ext>
                </a:extLst>
              </p:cNvPr>
              <p:cNvSpPr txBox="1">
                <a:spLocks noChangeArrowheads="1"/>
              </p:cNvSpPr>
              <p:nvPr/>
            </p:nvSpPr>
            <p:spPr bwMode="auto">
              <a:xfrm>
                <a:off x="2341" y="3375"/>
                <a:ext cx="452" cy="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121914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a:ln>
                      <a:noFill/>
                    </a:ln>
                    <a:solidFill>
                      <a:prstClr val="white"/>
                    </a:solidFill>
                    <a:effectLst>
                      <a:outerShdw blurRad="38100" dist="38100" dir="2700000" algn="tl">
                        <a:srgbClr val="C0C0C0"/>
                      </a:outerShdw>
                    </a:effectLst>
                    <a:uLnTx/>
                    <a:uFillTx/>
                    <a:latin typeface="Century Gothic" panose="020B0502020202020204" pitchFamily="34" charset="0"/>
                  </a:rPr>
                  <a:t>Target</a:t>
                </a:r>
              </a:p>
            </p:txBody>
          </p:sp>
          <p:sp>
            <p:nvSpPr>
              <p:cNvPr id="279" name="Text Box 33">
                <a:extLst>
                  <a:ext uri="{FF2B5EF4-FFF2-40B4-BE49-F238E27FC236}">
                    <a16:creationId xmlns:a16="http://schemas.microsoft.com/office/drawing/2014/main" id="{D266AD9E-0D23-F537-B850-7E36A3E754FC}"/>
                  </a:ext>
                </a:extLst>
              </p:cNvPr>
              <p:cNvSpPr txBox="1">
                <a:spLocks noChangeArrowheads="1"/>
              </p:cNvSpPr>
              <p:nvPr/>
            </p:nvSpPr>
            <p:spPr bwMode="auto">
              <a:xfrm>
                <a:off x="2055" y="3709"/>
                <a:ext cx="1008" cy="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1219140" eaLnBrk="1" fontAlgn="auto" latinLnBrk="0" hangingPunct="1">
                  <a:lnSpc>
                    <a:spcPct val="100000"/>
                  </a:lnSpc>
                  <a:spcBef>
                    <a:spcPct val="50000"/>
                  </a:spcBef>
                  <a:spcAft>
                    <a:spcPts val="0"/>
                  </a:spcAft>
                  <a:buClrTx/>
                  <a:buSzTx/>
                  <a:buFontTx/>
                  <a:buNone/>
                  <a:tabLst/>
                  <a:defRPr/>
                </a:pPr>
                <a:r>
                  <a:rPr kumimoji="0" lang="en-US" altLang="en-US" sz="1200" b="0" i="0" u="none" strike="noStrike" kern="0" cap="none" spc="0" normalizeH="0" baseline="0" noProof="0">
                    <a:ln>
                      <a:noFill/>
                    </a:ln>
                    <a:solidFill>
                      <a:srgbClr val="000000"/>
                    </a:solidFill>
                    <a:effectLst/>
                    <a:uLnTx/>
                    <a:uFillTx/>
                    <a:latin typeface="Century Gothic" panose="020B0502020202020204" pitchFamily="34" charset="0"/>
                  </a:rPr>
                  <a:t>Surround</a:t>
                </a:r>
              </a:p>
            </p:txBody>
          </p:sp>
          <p:sp>
            <p:nvSpPr>
              <p:cNvPr id="280" name="Text Box 35">
                <a:extLst>
                  <a:ext uri="{FF2B5EF4-FFF2-40B4-BE49-F238E27FC236}">
                    <a16:creationId xmlns:a16="http://schemas.microsoft.com/office/drawing/2014/main" id="{A493B3F8-80D8-4DDB-D89F-F7316107D14F}"/>
                  </a:ext>
                </a:extLst>
              </p:cNvPr>
              <p:cNvSpPr txBox="1">
                <a:spLocks noChangeArrowheads="1"/>
              </p:cNvSpPr>
              <p:nvPr/>
            </p:nvSpPr>
            <p:spPr bwMode="auto">
              <a:xfrm rot="18789144">
                <a:off x="3247" y="2229"/>
                <a:ext cx="1264" cy="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121914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a:ln>
                      <a:noFill/>
                    </a:ln>
                    <a:solidFill>
                      <a:srgbClr val="000000"/>
                    </a:solidFill>
                    <a:effectLst/>
                    <a:uLnTx/>
                    <a:uFillTx/>
                    <a:latin typeface="Century Gothic" panose="020B0502020202020204" pitchFamily="34" charset="0"/>
                  </a:rPr>
                  <a:t>Direct Solar Irradiance</a:t>
                </a:r>
              </a:p>
            </p:txBody>
          </p:sp>
        </p:grpSp>
        <p:sp>
          <p:nvSpPr>
            <p:cNvPr id="264" name="Text Box 9">
              <a:extLst>
                <a:ext uri="{FF2B5EF4-FFF2-40B4-BE49-F238E27FC236}">
                  <a16:creationId xmlns:a16="http://schemas.microsoft.com/office/drawing/2014/main" id="{09D7C098-5BFC-40E1-356F-BD4654076A56}"/>
                </a:ext>
              </a:extLst>
            </p:cNvPr>
            <p:cNvSpPr txBox="1">
              <a:spLocks noChangeArrowheads="1"/>
            </p:cNvSpPr>
            <p:nvPr/>
          </p:nvSpPr>
          <p:spPr bwMode="auto">
            <a:xfrm>
              <a:off x="8124244" y="1049870"/>
              <a:ext cx="2744788" cy="368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1219140" eaLnBrk="1" fontAlgn="auto" latinLnBrk="0" hangingPunct="1">
                <a:lnSpc>
                  <a:spcPct val="100000"/>
                </a:lnSpc>
                <a:spcBef>
                  <a:spcPct val="50000"/>
                </a:spcBef>
                <a:spcAft>
                  <a:spcPts val="0"/>
                </a:spcAft>
                <a:buClrTx/>
                <a:buSzTx/>
                <a:buFontTx/>
                <a:buNone/>
                <a:tabLst/>
                <a:defRPr/>
              </a:pPr>
              <a:r>
                <a:rPr kumimoji="0" lang="en-US" altLang="en-US" sz="1600" b="0" i="0" u="none" strike="noStrike" kern="0" cap="none" spc="0" normalizeH="0" baseline="0" noProof="0" dirty="0">
                  <a:ln>
                    <a:noFill/>
                  </a:ln>
                  <a:solidFill>
                    <a:srgbClr val="000000"/>
                  </a:solidFill>
                  <a:effectLst/>
                  <a:uLnTx/>
                  <a:uFillTx/>
                  <a:latin typeface="Century Gothic" panose="020B0502020202020204" pitchFamily="34" charset="0"/>
                  <a:ea typeface="Roboto Medium" panose="02000000000000000000" pitchFamily="2" charset="0"/>
                </a:rPr>
                <a:t>Image of target</a:t>
              </a:r>
            </a:p>
          </p:txBody>
        </p:sp>
        <p:pic>
          <p:nvPicPr>
            <p:cNvPr id="265" name="Picture 264">
              <a:extLst>
                <a:ext uri="{FF2B5EF4-FFF2-40B4-BE49-F238E27FC236}">
                  <a16:creationId xmlns:a16="http://schemas.microsoft.com/office/drawing/2014/main" id="{C91E7437-EA43-8D0B-5E8C-F7B2752ED0BD}"/>
                </a:ext>
              </a:extLst>
            </p:cNvPr>
            <p:cNvPicPr>
              <a:picLocks noChangeAspect="1"/>
            </p:cNvPicPr>
            <p:nvPr/>
          </p:nvPicPr>
          <p:blipFill>
            <a:blip r:embed="rId2" cstate="screen">
              <a:extLst>
                <a:ext uri="{BEBA8EAE-BF5A-486C-A8C5-ECC9F3942E4B}">
                  <a14:imgProps xmlns:a14="http://schemas.microsoft.com/office/drawing/2010/main">
                    <a14:imgLayer r:embed="rId3">
                      <a14:imgEffect>
                        <a14:backgroundRemoval t="1429" b="99610" l="368" r="100000">
                          <a14:foregroundMark x1="47059" y1="17013" x2="47059" y2="17013"/>
                          <a14:foregroundMark x1="47059" y1="20779" x2="47059" y2="20779"/>
                          <a14:foregroundMark x1="42647" y1="18182" x2="42647" y2="18182"/>
                          <a14:foregroundMark x1="50735" y1="15974" x2="50735" y2="15974"/>
                          <a14:foregroundMark x1="42647" y1="17403" x2="42647" y2="17403"/>
                          <a14:foregroundMark x1="36765" y1="36104" x2="36765" y2="36104"/>
                          <a14:foregroundMark x1="21507" y1="67532" x2="21507" y2="67532"/>
                          <a14:foregroundMark x1="21324" y1="67532" x2="21324" y2="67532"/>
                          <a14:foregroundMark x1="52757" y1="97273" x2="52757" y2="97273"/>
                          <a14:foregroundMark x1="52757" y1="95584" x2="52757" y2="95584"/>
                          <a14:foregroundMark x1="52757" y1="94545" x2="52757" y2="94545"/>
                          <a14:foregroundMark x1="53493" y1="97532" x2="53493" y2="97532"/>
                          <a14:foregroundMark x1="52574" y1="98052" x2="52574" y2="98052"/>
                          <a14:foregroundMark x1="15625" y1="87532" x2="15625" y2="87532"/>
                          <a14:foregroundMark x1="15625" y1="86104" x2="15625" y2="86104"/>
                          <a14:foregroundMark x1="14338" y1="89351" x2="14338" y2="89351"/>
                          <a14:foregroundMark x1="14706" y1="90260" x2="14706" y2="90260"/>
                          <a14:foregroundMark x1="15625" y1="90779" x2="15625" y2="90779"/>
                          <a14:foregroundMark x1="14890" y1="72857" x2="14890" y2="72857"/>
                          <a14:foregroundMark x1="19853" y1="70909" x2="19853" y2="70909"/>
                          <a14:foregroundMark x1="17831" y1="79870" x2="17831" y2="79870"/>
                          <a14:backgroundMark x1="18750" y1="68312" x2="18750" y2="68312"/>
                          <a14:backgroundMark x1="18934" y1="78571" x2="18934" y2="78571"/>
                          <a14:backgroundMark x1="19669" y1="73377" x2="19669" y2="73377"/>
                          <a14:backgroundMark x1="24265" y1="61169" x2="24265" y2="61169"/>
                        </a14:backgroundRemoval>
                      </a14:imgEffect>
                    </a14:imgLayer>
                  </a14:imgProps>
                </a:ext>
                <a:ext uri="{28A0092B-C50C-407E-A947-70E740481C1C}">
                  <a14:useLocalDpi xmlns:a14="http://schemas.microsoft.com/office/drawing/2010/main"/>
                </a:ext>
              </a:extLst>
            </a:blip>
            <a:stretch>
              <a:fillRect/>
            </a:stretch>
          </p:blipFill>
          <p:spPr>
            <a:xfrm rot="19093403">
              <a:off x="6678847" y="1693468"/>
              <a:ext cx="997700" cy="1346347"/>
            </a:xfrm>
            <a:prstGeom prst="rect">
              <a:avLst/>
            </a:prstGeom>
          </p:spPr>
        </p:pic>
        <p:sp>
          <p:nvSpPr>
            <p:cNvPr id="266" name="Text Box 9">
              <a:extLst>
                <a:ext uri="{FF2B5EF4-FFF2-40B4-BE49-F238E27FC236}">
                  <a16:creationId xmlns:a16="http://schemas.microsoft.com/office/drawing/2014/main" id="{3E1BCDBC-04FC-AFFE-43DD-BE589009A7C1}"/>
                </a:ext>
              </a:extLst>
            </p:cNvPr>
            <p:cNvSpPr txBox="1">
              <a:spLocks noChangeArrowheads="1"/>
            </p:cNvSpPr>
            <p:nvPr/>
          </p:nvSpPr>
          <p:spPr bwMode="auto">
            <a:xfrm>
              <a:off x="8737705" y="3378994"/>
              <a:ext cx="1032643" cy="636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defTabSz="1219140" eaLnBrk="1" fontAlgn="auto" latinLnBrk="0" hangingPunct="1">
                <a:lnSpc>
                  <a:spcPct val="100000"/>
                </a:lnSpc>
                <a:spcBef>
                  <a:spcPct val="50000"/>
                </a:spcBef>
                <a:spcAft>
                  <a:spcPts val="0"/>
                </a:spcAft>
                <a:buClrTx/>
                <a:buSzTx/>
                <a:buFontTx/>
                <a:buNone/>
                <a:tabLst/>
                <a:defRPr/>
              </a:pPr>
              <a:r>
                <a:rPr kumimoji="0" lang="en-US" altLang="en-US" sz="1600" b="0" i="0" u="none" strike="noStrike" kern="0" cap="none" spc="0" normalizeH="0" baseline="0" noProof="0">
                  <a:ln>
                    <a:noFill/>
                  </a:ln>
                  <a:solidFill>
                    <a:srgbClr val="000000"/>
                  </a:solidFill>
                  <a:effectLst/>
                  <a:uLnTx/>
                  <a:uFillTx/>
                  <a:latin typeface="Century Gothic" panose="020B0502020202020204" pitchFamily="34" charset="0"/>
                  <a:ea typeface="Roboto Medium" panose="02000000000000000000" pitchFamily="2" charset="0"/>
                </a:rPr>
                <a:t>5x5 Pixel</a:t>
              </a:r>
            </a:p>
          </p:txBody>
        </p:sp>
      </p:grpSp>
      <p:pic>
        <p:nvPicPr>
          <p:cNvPr id="281" name="Content Placeholder 15" descr="A close-up of a machine&#10;&#10;Description automatically generated with medium confidence">
            <a:extLst>
              <a:ext uri="{FF2B5EF4-FFF2-40B4-BE49-F238E27FC236}">
                <a16:creationId xmlns:a16="http://schemas.microsoft.com/office/drawing/2014/main" id="{2BCB7EEA-68FD-565B-6AA9-B2C2C3AD319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4459" y="4997005"/>
            <a:ext cx="489771" cy="533400"/>
          </a:xfrm>
          <a:prstGeom prst="rect">
            <a:avLst/>
          </a:prstGeom>
          <a:solidFill>
            <a:srgbClr val="4472C4"/>
          </a:solidFill>
        </p:spPr>
      </p:pic>
      <p:sp>
        <p:nvSpPr>
          <p:cNvPr id="282" name="Line 38">
            <a:extLst>
              <a:ext uri="{FF2B5EF4-FFF2-40B4-BE49-F238E27FC236}">
                <a16:creationId xmlns:a16="http://schemas.microsoft.com/office/drawing/2014/main" id="{15675E23-C02E-0339-4860-71A5115C5D93}"/>
              </a:ext>
            </a:extLst>
          </p:cNvPr>
          <p:cNvSpPr>
            <a:spLocks noChangeShapeType="1"/>
          </p:cNvSpPr>
          <p:nvPr/>
        </p:nvSpPr>
        <p:spPr bwMode="auto">
          <a:xfrm flipH="1">
            <a:off x="9385217" y="2199338"/>
            <a:ext cx="1112916" cy="1252031"/>
          </a:xfrm>
          <a:prstGeom prst="line">
            <a:avLst/>
          </a:prstGeom>
          <a:noFill/>
          <a:ln w="38100">
            <a:solidFill>
              <a:sysClr val="window" lastClr="FFFFFF">
                <a:lumMod val="75000"/>
              </a:sys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83" name="Line 39">
            <a:extLst>
              <a:ext uri="{FF2B5EF4-FFF2-40B4-BE49-F238E27FC236}">
                <a16:creationId xmlns:a16="http://schemas.microsoft.com/office/drawing/2014/main" id="{066E5887-9BF1-5109-D32C-A25D15C01B85}"/>
              </a:ext>
            </a:extLst>
          </p:cNvPr>
          <p:cNvSpPr>
            <a:spLocks noChangeShapeType="1"/>
          </p:cNvSpPr>
          <p:nvPr/>
        </p:nvSpPr>
        <p:spPr bwMode="auto">
          <a:xfrm flipH="1">
            <a:off x="9106988" y="3451369"/>
            <a:ext cx="278229" cy="1321588"/>
          </a:xfrm>
          <a:prstGeom prst="line">
            <a:avLst/>
          </a:prstGeom>
          <a:noFill/>
          <a:ln w="12700">
            <a:solidFill>
              <a:sysClr val="window" lastClr="FFFFFF">
                <a:lumMod val="75000"/>
              </a:sys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4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entury Gothic" panose="020B0502020202020204" pitchFamily="34" charset="0"/>
            </a:endParaRPr>
          </a:p>
        </p:txBody>
      </p:sp>
      <p:sp>
        <p:nvSpPr>
          <p:cNvPr id="284" name="Rectangle 283">
            <a:extLst>
              <a:ext uri="{FF2B5EF4-FFF2-40B4-BE49-F238E27FC236}">
                <a16:creationId xmlns:a16="http://schemas.microsoft.com/office/drawing/2014/main" id="{C76FBB22-86BA-B995-DFB1-A5CB69D84537}"/>
              </a:ext>
            </a:extLst>
          </p:cNvPr>
          <p:cNvSpPr>
            <a:spLocks noChangeArrowheads="1"/>
          </p:cNvSpPr>
          <p:nvPr/>
        </p:nvSpPr>
        <p:spPr bwMode="auto">
          <a:xfrm rot="18644985">
            <a:off x="9095395" y="2339242"/>
            <a:ext cx="205483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1219140">
              <a:defRPr/>
            </a:pPr>
            <a:r>
              <a:rPr lang="en-US" altLang="en-US" sz="1000" dirty="0">
                <a:solidFill>
                  <a:prstClr val="white">
                    <a:lumMod val="75000"/>
                  </a:prstClr>
                </a:solidFill>
                <a:latin typeface="Century Gothic" panose="020B0502020202020204" pitchFamily="34" charset="0"/>
              </a:rPr>
              <a:t>Diffuse Sky Irradiance</a:t>
            </a:r>
          </a:p>
        </p:txBody>
      </p:sp>
      <p:sp>
        <p:nvSpPr>
          <p:cNvPr id="286" name="TextBox 285">
            <a:extLst>
              <a:ext uri="{FF2B5EF4-FFF2-40B4-BE49-F238E27FC236}">
                <a16:creationId xmlns:a16="http://schemas.microsoft.com/office/drawing/2014/main" id="{E1237B95-1221-666C-252F-4F4F1F1C024B}"/>
              </a:ext>
            </a:extLst>
          </p:cNvPr>
          <p:cNvSpPr txBox="1"/>
          <p:nvPr/>
        </p:nvSpPr>
        <p:spPr>
          <a:xfrm>
            <a:off x="266123" y="187378"/>
            <a:ext cx="10232009" cy="523220"/>
          </a:xfrm>
          <a:prstGeom prst="rect">
            <a:avLst/>
          </a:prstGeom>
          <a:noFill/>
        </p:spPr>
        <p:txBody>
          <a:bodyPr wrap="square">
            <a:spAutoFit/>
          </a:bodyPr>
          <a:lstStyle/>
          <a:p>
            <a:pPr marL="0" indent="0">
              <a:buFont typeface="Arial" panose="020B0604020202020204" pitchFamily="34" charset="0"/>
              <a:buNone/>
            </a:pPr>
            <a:r>
              <a:rPr lang="en-US" sz="2800" dirty="0">
                <a:solidFill>
                  <a:schemeClr val="bg1"/>
                </a:solidFill>
                <a:latin typeface="Century Gothic" panose="020B0502020202020204" pitchFamily="34" charset="0"/>
                <a:cs typeface="Arial" panose="020B0604020202020204" pitchFamily="34" charset="0"/>
              </a:rPr>
              <a:t>Small Target vs. Large Target Radiometry (Theoretical)</a:t>
            </a:r>
            <a:endParaRPr lang="en-CA" sz="2800" dirty="0">
              <a:solidFill>
                <a:schemeClr val="bg1"/>
              </a:solidFill>
              <a:latin typeface="Century Gothic" panose="020B0502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A94D35CB-FE5F-B463-F9A8-5552E6426291}"/>
              </a:ext>
            </a:extLst>
          </p:cNvPr>
          <p:cNvSpPr txBox="1"/>
          <p:nvPr/>
        </p:nvSpPr>
        <p:spPr>
          <a:xfrm>
            <a:off x="10545529" y="6483836"/>
            <a:ext cx="1406154" cy="276999"/>
          </a:xfrm>
          <a:prstGeom prst="rect">
            <a:avLst/>
          </a:prstGeom>
          <a:noFill/>
        </p:spPr>
        <p:txBody>
          <a:bodyPr wrap="none" rtlCol="0">
            <a:spAutoFit/>
          </a:bodyPr>
          <a:lstStyle/>
          <a:p>
            <a:r>
              <a:rPr lang="en-CA" sz="1200" dirty="0">
                <a:solidFill>
                  <a:schemeClr val="bg1"/>
                </a:solidFill>
                <a:latin typeface="Century Gothic" panose="020B0502020202020204" pitchFamily="34" charset="0"/>
              </a:rPr>
              <a:t>Soffer et al. 2023</a:t>
            </a:r>
          </a:p>
        </p:txBody>
      </p:sp>
    </p:spTree>
    <p:extLst>
      <p:ext uri="{BB962C8B-B14F-4D97-AF65-F5344CB8AC3E}">
        <p14:creationId xmlns:p14="http://schemas.microsoft.com/office/powerpoint/2010/main" val="33826512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5">
            <a:extLst>
              <a:ext uri="{FF2B5EF4-FFF2-40B4-BE49-F238E27FC236}">
                <a16:creationId xmlns:a16="http://schemas.microsoft.com/office/drawing/2014/main" id="{4FBBD200-FA98-A7D0-1622-D7F6E3DB41F4}"/>
              </a:ext>
            </a:extLst>
          </p:cNvPr>
          <p:cNvSpPr txBox="1">
            <a:spLocks/>
          </p:cNvSpPr>
          <p:nvPr/>
        </p:nvSpPr>
        <p:spPr>
          <a:xfrm>
            <a:off x="122688" y="1319720"/>
            <a:ext cx="11946624" cy="553828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b="1" u="sng" kern="100" dirty="0">
              <a:latin typeface="Century Gothic" panose="020B0502020202020204" pitchFamily="34" charset="0"/>
              <a:ea typeface="Calibri" panose="020F0502020204030204" pitchFamily="34" charset="0"/>
              <a:cs typeface="Arial" panose="020B0604020202020204" pitchFamily="34" charset="0"/>
            </a:endParaRPr>
          </a:p>
          <a:p>
            <a:r>
              <a:rPr lang="en-US" kern="100" dirty="0">
                <a:latin typeface="Century Gothic" panose="020B0502020202020204" pitchFamily="34" charset="0"/>
                <a:ea typeface="Calibri" panose="020F0502020204030204" pitchFamily="34" charset="0"/>
                <a:cs typeface="Arial" panose="020B0604020202020204" pitchFamily="34" charset="0"/>
              </a:rPr>
              <a:t>Can be used to </a:t>
            </a:r>
            <a:r>
              <a:rPr lang="en-US" b="1" kern="100" dirty="0">
                <a:latin typeface="Century Gothic" panose="020B0502020202020204" pitchFamily="34" charset="0"/>
                <a:ea typeface="Calibri" panose="020F0502020204030204" pitchFamily="34" charset="0"/>
                <a:cs typeface="Arial" panose="020B0604020202020204" pitchFamily="34" charset="0"/>
              </a:rPr>
              <a:t>augment more traditional pseudo-Lambertian reflectance techniques</a:t>
            </a:r>
            <a:r>
              <a:rPr lang="en-US" kern="100" dirty="0">
                <a:latin typeface="Century Gothic" panose="020B0502020202020204" pitchFamily="34" charset="0"/>
                <a:ea typeface="Calibri" panose="020F0502020204030204" pitchFamily="34" charset="0"/>
                <a:cs typeface="Arial" panose="020B0604020202020204" pitchFamily="34" charset="0"/>
              </a:rPr>
              <a:t>.</a:t>
            </a:r>
          </a:p>
          <a:p>
            <a:pPr marL="0" indent="0">
              <a:buFont typeface="Arial" panose="020B0604020202020204" pitchFamily="34" charset="0"/>
              <a:buNone/>
            </a:pPr>
            <a:endParaRPr lang="en-US" kern="100" dirty="0">
              <a:latin typeface="Century Gothic" panose="020B0502020202020204" pitchFamily="34" charset="0"/>
              <a:ea typeface="Calibri" panose="020F0502020204030204" pitchFamily="34" charset="0"/>
              <a:cs typeface="Arial" panose="020B0604020202020204" pitchFamily="34" charset="0"/>
            </a:endParaRPr>
          </a:p>
          <a:p>
            <a:r>
              <a:rPr lang="en-US" b="1" kern="100" dirty="0">
                <a:latin typeface="Century Gothic" panose="020B0502020202020204" pitchFamily="34" charset="0"/>
                <a:ea typeface="Calibri" panose="020F0502020204030204" pitchFamily="34" charset="0"/>
                <a:cs typeface="Arial" panose="020B0604020202020204" pitchFamily="34" charset="0"/>
              </a:rPr>
              <a:t>Mirror reflectance can be measured to a high degree of accuracy </a:t>
            </a:r>
            <a:r>
              <a:rPr lang="en-US" kern="100" dirty="0">
                <a:latin typeface="Century Gothic" panose="020B0502020202020204" pitchFamily="34" charset="0"/>
                <a:ea typeface="Calibri" panose="020F0502020204030204" pitchFamily="34" charset="0"/>
                <a:cs typeface="Arial" panose="020B0604020202020204" pitchFamily="34" charset="0"/>
              </a:rPr>
              <a:t>(low uncertainty).</a:t>
            </a:r>
          </a:p>
          <a:p>
            <a:pPr marL="0" indent="0">
              <a:buFont typeface="Arial" panose="020B0604020202020204" pitchFamily="34" charset="0"/>
              <a:buNone/>
            </a:pPr>
            <a:endParaRPr lang="en-US" kern="100" dirty="0">
              <a:latin typeface="Century Gothic" panose="020B0502020202020204" pitchFamily="34" charset="0"/>
              <a:ea typeface="Calibri" panose="020F0502020204030204" pitchFamily="34" charset="0"/>
              <a:cs typeface="Arial" panose="020B0604020202020204" pitchFamily="34" charset="0"/>
            </a:endParaRPr>
          </a:p>
          <a:p>
            <a:r>
              <a:rPr lang="en-US" kern="100" dirty="0">
                <a:latin typeface="Century Gothic" panose="020B0502020202020204" pitchFamily="34" charset="0"/>
                <a:ea typeface="Calibri" panose="020F0502020204030204" pitchFamily="34" charset="0"/>
                <a:cs typeface="Arial" panose="020B0604020202020204" pitchFamily="34" charset="0"/>
              </a:rPr>
              <a:t>By contrast, </a:t>
            </a:r>
            <a:r>
              <a:rPr lang="en-US" b="1" kern="100" dirty="0">
                <a:latin typeface="Century Gothic" panose="020B0502020202020204" pitchFamily="34" charset="0"/>
                <a:ea typeface="Calibri" panose="020F0502020204030204" pitchFamily="34" charset="0"/>
                <a:cs typeface="Arial" panose="020B0604020202020204" pitchFamily="34" charset="0"/>
              </a:rPr>
              <a:t>BRDF of diffuse reflectance targets can vary potentially unpredictably</a:t>
            </a:r>
            <a:r>
              <a:rPr lang="en-US" kern="100" dirty="0">
                <a:latin typeface="Century Gothic" panose="020B0502020202020204" pitchFamily="34" charset="0"/>
                <a:ea typeface="Calibri" panose="020F0502020204030204" pitchFamily="34" charset="0"/>
                <a:cs typeface="Arial" panose="020B0604020202020204" pitchFamily="34" charset="0"/>
              </a:rPr>
              <a:t>, particularly for large Solar Zenith Angles (SZA) or off-nadir observations.</a:t>
            </a:r>
          </a:p>
        </p:txBody>
      </p:sp>
      <p:sp>
        <p:nvSpPr>
          <p:cNvPr id="4" name="Title 3">
            <a:extLst>
              <a:ext uri="{FF2B5EF4-FFF2-40B4-BE49-F238E27FC236}">
                <a16:creationId xmlns:a16="http://schemas.microsoft.com/office/drawing/2014/main" id="{7265E109-A632-DD95-BA81-127F7E9A2C43}"/>
              </a:ext>
            </a:extLst>
          </p:cNvPr>
          <p:cNvSpPr>
            <a:spLocks noGrp="1"/>
          </p:cNvSpPr>
          <p:nvPr>
            <p:ph type="title"/>
          </p:nvPr>
        </p:nvSpPr>
        <p:spPr>
          <a:xfrm>
            <a:off x="660991" y="166651"/>
            <a:ext cx="10515600" cy="1325563"/>
          </a:xfrm>
        </p:spPr>
        <p:txBody>
          <a:bodyPr>
            <a:normAutofit/>
          </a:bodyPr>
          <a:lstStyle/>
          <a:p>
            <a:r>
              <a:rPr lang="en-US" kern="100" dirty="0">
                <a:latin typeface="Century Gothic" panose="020B0502020202020204" pitchFamily="34" charset="0"/>
                <a:ea typeface="Calibri" panose="020F0502020204030204" pitchFamily="34" charset="0"/>
                <a:cs typeface="Arial" panose="020B0604020202020204" pitchFamily="34" charset="0"/>
              </a:rPr>
              <a:t>SPARC Benefits</a:t>
            </a:r>
            <a:endParaRPr lang="en-CA" dirty="0"/>
          </a:p>
        </p:txBody>
      </p:sp>
    </p:spTree>
    <p:extLst>
      <p:ext uri="{BB962C8B-B14F-4D97-AF65-F5344CB8AC3E}">
        <p14:creationId xmlns:p14="http://schemas.microsoft.com/office/powerpoint/2010/main" val="17416060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5325879-C4B2-475E-B853-DC8F21A633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12C085F-3B19-420D-902A-B55695F503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18105" cy="6858000"/>
          </a:xfrm>
          <a:prstGeom prst="rect">
            <a:avLst/>
          </a:prstGeom>
          <a:blipFill>
            <a:blip r:embed="rId3"/>
            <a:stretch>
              <a:fillRect r="-164004"/>
            </a:stretch>
          </a:blipFill>
          <a:ln>
            <a:noFill/>
          </a:ln>
          <a:effectLst>
            <a:outerShdw blurRad="139700" dist="508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5">
            <a:extLst>
              <a:ext uri="{FF2B5EF4-FFF2-40B4-BE49-F238E27FC236}">
                <a16:creationId xmlns:a16="http://schemas.microsoft.com/office/drawing/2014/main" id="{758BE79F-C272-783A-A894-2BDE6DC02386}"/>
              </a:ext>
            </a:extLst>
          </p:cNvPr>
          <p:cNvSpPr txBox="1">
            <a:spLocks/>
          </p:cNvSpPr>
          <p:nvPr/>
        </p:nvSpPr>
        <p:spPr>
          <a:xfrm>
            <a:off x="238205" y="304185"/>
            <a:ext cx="4164746" cy="64270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800"/>
              </a:spcAft>
              <a:buNone/>
            </a:pPr>
            <a:r>
              <a:rPr lang="en-US" sz="2200" b="1" u="sng" dirty="0">
                <a:gradFill>
                  <a:gsLst>
                    <a:gs pos="34000">
                      <a:srgbClr val="EDEDED"/>
                    </a:gs>
                    <a:gs pos="0">
                      <a:srgbClr val="BFBFBF"/>
                    </a:gs>
                    <a:gs pos="100000">
                      <a:srgbClr val="FFFFFF"/>
                    </a:gs>
                  </a:gsLst>
                  <a:lin ang="4800000" scaled="0"/>
                </a:gradFill>
                <a:latin typeface="Century Gothic" panose="020B0502020202020204" pitchFamily="34" charset="0"/>
              </a:rPr>
              <a:t>SPARC Methodology – RPAS based HSI</a:t>
            </a:r>
          </a:p>
          <a:p>
            <a:pPr>
              <a:spcAft>
                <a:spcPts val="800"/>
              </a:spcAft>
            </a:pPr>
            <a:r>
              <a:rPr lang="en-US" sz="2200" dirty="0">
                <a:gradFill>
                  <a:gsLst>
                    <a:gs pos="34000">
                      <a:srgbClr val="EDEDED"/>
                    </a:gs>
                    <a:gs pos="0">
                      <a:srgbClr val="BFBFBF"/>
                    </a:gs>
                    <a:gs pos="100000">
                      <a:srgbClr val="FFFFFF"/>
                    </a:gs>
                  </a:gsLst>
                  <a:lin ang="4800000" scaled="0"/>
                </a:gradFill>
                <a:latin typeface="Century Gothic" panose="020B0502020202020204" pitchFamily="34" charset="0"/>
              </a:rPr>
              <a:t>Deployed for HSI and MSI airborne and satellite assets in the VNIR-SWIR nm range.</a:t>
            </a:r>
          </a:p>
          <a:p>
            <a:pPr>
              <a:spcAft>
                <a:spcPts val="800"/>
              </a:spcAft>
            </a:pPr>
            <a:r>
              <a:rPr lang="en-US" sz="2200" dirty="0">
                <a:gradFill>
                  <a:gsLst>
                    <a:gs pos="34000">
                      <a:srgbClr val="EDEDED"/>
                    </a:gs>
                    <a:gs pos="0">
                      <a:srgbClr val="BFBFBF"/>
                    </a:gs>
                    <a:gs pos="100000">
                      <a:srgbClr val="FFFFFF"/>
                    </a:gs>
                  </a:gsLst>
                  <a:lin ang="4800000" scaled="0"/>
                </a:gradFill>
                <a:latin typeface="Century Gothic" panose="020B0502020202020204" pitchFamily="34" charset="0"/>
              </a:rPr>
              <a:t>The impact of the flight and sensor parameters in the actual SPARC results are still unknown, therefore its evaluation for RPAS HSI is needed.</a:t>
            </a:r>
          </a:p>
          <a:p>
            <a:pPr>
              <a:spcAft>
                <a:spcPts val="800"/>
              </a:spcAft>
            </a:pPr>
            <a:r>
              <a:rPr lang="en-US" sz="2200" dirty="0">
                <a:gradFill>
                  <a:gsLst>
                    <a:gs pos="34000">
                      <a:srgbClr val="EDEDED"/>
                    </a:gs>
                    <a:gs pos="0">
                      <a:srgbClr val="BFBFBF"/>
                    </a:gs>
                    <a:gs pos="100000">
                      <a:srgbClr val="FFFFFF"/>
                    </a:gs>
                  </a:gsLst>
                  <a:lin ang="4800000" scaled="0"/>
                </a:gradFill>
                <a:latin typeface="Century Gothic" panose="020B0502020202020204" pitchFamily="34" charset="0"/>
              </a:rPr>
              <a:t>The integration of drone uncertainties are poorly demonstrated in the current HSI literature.</a:t>
            </a:r>
          </a:p>
        </p:txBody>
      </p:sp>
      <p:pic>
        <p:nvPicPr>
          <p:cNvPr id="3" name="Picture 2">
            <a:extLst>
              <a:ext uri="{FF2B5EF4-FFF2-40B4-BE49-F238E27FC236}">
                <a16:creationId xmlns:a16="http://schemas.microsoft.com/office/drawing/2014/main" id="{00FACEC3-2126-6C28-73F5-F2669EB1ABB4}"/>
              </a:ext>
            </a:extLst>
          </p:cNvPr>
          <p:cNvPicPr>
            <a:picLocks noChangeAspect="1"/>
          </p:cNvPicPr>
          <p:nvPr/>
        </p:nvPicPr>
        <p:blipFill rotWithShape="1">
          <a:blip r:embed="rId4"/>
          <a:srcRect t="20444"/>
          <a:stretch/>
        </p:blipFill>
        <p:spPr>
          <a:xfrm>
            <a:off x="4641156" y="200578"/>
            <a:ext cx="5654517" cy="1439522"/>
          </a:xfrm>
          <a:prstGeom prst="rect">
            <a:avLst/>
          </a:prstGeom>
          <a:ln>
            <a:solidFill>
              <a:schemeClr val="tx1"/>
            </a:solidFill>
          </a:ln>
        </p:spPr>
      </p:pic>
      <p:pic>
        <p:nvPicPr>
          <p:cNvPr id="12" name="Picture 11">
            <a:extLst>
              <a:ext uri="{FF2B5EF4-FFF2-40B4-BE49-F238E27FC236}">
                <a16:creationId xmlns:a16="http://schemas.microsoft.com/office/drawing/2014/main" id="{1381CE89-C1E7-32E6-241F-4556773D3035}"/>
              </a:ext>
            </a:extLst>
          </p:cNvPr>
          <p:cNvPicPr>
            <a:picLocks noChangeAspect="1"/>
          </p:cNvPicPr>
          <p:nvPr/>
        </p:nvPicPr>
        <p:blipFill>
          <a:blip r:embed="rId5"/>
          <a:stretch>
            <a:fillRect/>
          </a:stretch>
        </p:blipFill>
        <p:spPr>
          <a:xfrm>
            <a:off x="4953726" y="1162528"/>
            <a:ext cx="5457625" cy="913728"/>
          </a:xfrm>
          <a:prstGeom prst="rect">
            <a:avLst/>
          </a:prstGeom>
          <a:ln>
            <a:solidFill>
              <a:schemeClr val="tx1"/>
            </a:solidFill>
          </a:ln>
        </p:spPr>
      </p:pic>
      <p:pic>
        <p:nvPicPr>
          <p:cNvPr id="13" name="Picture 12" descr="A close-up of a white background&#10;&#10;AI-generated content may be incorrect.">
            <a:extLst>
              <a:ext uri="{FF2B5EF4-FFF2-40B4-BE49-F238E27FC236}">
                <a16:creationId xmlns:a16="http://schemas.microsoft.com/office/drawing/2014/main" id="{DE5270E8-0A2C-7678-B412-85808D13889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45845" y="1718651"/>
            <a:ext cx="6617040" cy="1543129"/>
          </a:xfrm>
          <a:prstGeom prst="rect">
            <a:avLst/>
          </a:prstGeom>
          <a:ln>
            <a:solidFill>
              <a:schemeClr val="tx1"/>
            </a:solidFill>
          </a:ln>
        </p:spPr>
      </p:pic>
      <p:pic>
        <p:nvPicPr>
          <p:cNvPr id="15" name="Picture 14" descr="A close-up of a document&#10;&#10;AI-generated content may be incorrect.">
            <a:extLst>
              <a:ext uri="{FF2B5EF4-FFF2-40B4-BE49-F238E27FC236}">
                <a16:creationId xmlns:a16="http://schemas.microsoft.com/office/drawing/2014/main" id="{B9C136ED-2E11-949B-93D8-1EE136474C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17704" y="2651824"/>
            <a:ext cx="6636091" cy="1581231"/>
          </a:xfrm>
          <a:prstGeom prst="rect">
            <a:avLst/>
          </a:prstGeom>
          <a:ln>
            <a:solidFill>
              <a:schemeClr val="tx1"/>
            </a:solidFill>
          </a:ln>
        </p:spPr>
      </p:pic>
      <p:pic>
        <p:nvPicPr>
          <p:cNvPr id="17" name="Picture 16" descr="A close-up of a text&#10;&#10;AI-generated content may be incorrect.">
            <a:extLst>
              <a:ext uri="{FF2B5EF4-FFF2-40B4-BE49-F238E27FC236}">
                <a16:creationId xmlns:a16="http://schemas.microsoft.com/office/drawing/2014/main" id="{082BD881-D3B8-876A-0C49-C2DC333CF94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38844" y="3788445"/>
            <a:ext cx="6610690" cy="1625684"/>
          </a:xfrm>
          <a:prstGeom prst="rect">
            <a:avLst/>
          </a:prstGeom>
          <a:ln>
            <a:solidFill>
              <a:schemeClr val="tx1"/>
            </a:solidFill>
          </a:ln>
        </p:spPr>
      </p:pic>
      <p:grpSp>
        <p:nvGrpSpPr>
          <p:cNvPr id="19" name="Group 18">
            <a:extLst>
              <a:ext uri="{FF2B5EF4-FFF2-40B4-BE49-F238E27FC236}">
                <a16:creationId xmlns:a16="http://schemas.microsoft.com/office/drawing/2014/main" id="{9CF0CDC7-A22D-BA04-2D3D-B427DE372155}"/>
              </a:ext>
            </a:extLst>
          </p:cNvPr>
          <p:cNvGrpSpPr/>
          <p:nvPr/>
        </p:nvGrpSpPr>
        <p:grpSpPr>
          <a:xfrm>
            <a:off x="5772150" y="200578"/>
            <a:ext cx="6111875" cy="6657422"/>
            <a:chOff x="5772150" y="200578"/>
            <a:chExt cx="6111875" cy="6657422"/>
          </a:xfrm>
        </p:grpSpPr>
        <p:sp>
          <p:nvSpPr>
            <p:cNvPr id="18" name="Rectangle 17">
              <a:extLst>
                <a:ext uri="{FF2B5EF4-FFF2-40B4-BE49-F238E27FC236}">
                  <a16:creationId xmlns:a16="http://schemas.microsoft.com/office/drawing/2014/main" id="{88E86610-D841-9642-38F7-0A47E62F23C6}"/>
                </a:ext>
              </a:extLst>
            </p:cNvPr>
            <p:cNvSpPr/>
            <p:nvPr/>
          </p:nvSpPr>
          <p:spPr>
            <a:xfrm>
              <a:off x="5772150" y="200578"/>
              <a:ext cx="6111875" cy="665742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11" name="Group 10">
              <a:extLst>
                <a:ext uri="{FF2B5EF4-FFF2-40B4-BE49-F238E27FC236}">
                  <a16:creationId xmlns:a16="http://schemas.microsoft.com/office/drawing/2014/main" id="{D66F5A91-CB18-CA9B-0113-27B49C138316}"/>
                </a:ext>
              </a:extLst>
            </p:cNvPr>
            <p:cNvGrpSpPr/>
            <p:nvPr/>
          </p:nvGrpSpPr>
          <p:grpSpPr>
            <a:xfrm>
              <a:off x="6043217" y="400050"/>
              <a:ext cx="5619668" cy="6226893"/>
              <a:chOff x="5868119" y="1810064"/>
              <a:chExt cx="4897147" cy="4732572"/>
            </a:xfrm>
          </p:grpSpPr>
          <p:pic>
            <p:nvPicPr>
              <p:cNvPr id="4" name="Picture 3">
                <a:extLst>
                  <a:ext uri="{FF2B5EF4-FFF2-40B4-BE49-F238E27FC236}">
                    <a16:creationId xmlns:a16="http://schemas.microsoft.com/office/drawing/2014/main" id="{27229B52-8DF5-1520-1B80-DD071FEAB018}"/>
                  </a:ext>
                </a:extLst>
              </p:cNvPr>
              <p:cNvPicPr>
                <a:picLocks noChangeAspect="1"/>
              </p:cNvPicPr>
              <p:nvPr/>
            </p:nvPicPr>
            <p:blipFill>
              <a:blip r:embed="rId9"/>
              <a:stretch>
                <a:fillRect/>
              </a:stretch>
            </p:blipFill>
            <p:spPr>
              <a:xfrm>
                <a:off x="8394421" y="1810064"/>
                <a:ext cx="2370845" cy="4732572"/>
              </a:xfrm>
              <a:prstGeom prst="rect">
                <a:avLst/>
              </a:prstGeom>
              <a:solidFill>
                <a:schemeClr val="tx1"/>
              </a:solidFill>
              <a:ln w="3175">
                <a:solidFill>
                  <a:schemeClr val="tx1"/>
                </a:solidFill>
              </a:ln>
            </p:spPr>
          </p:pic>
          <p:pic>
            <p:nvPicPr>
              <p:cNvPr id="5" name="Content Placeholder 8">
                <a:extLst>
                  <a:ext uri="{FF2B5EF4-FFF2-40B4-BE49-F238E27FC236}">
                    <a16:creationId xmlns:a16="http://schemas.microsoft.com/office/drawing/2014/main" id="{5108C94A-01DB-D3FE-FE4E-A709AE2C114D}"/>
                  </a:ext>
                </a:extLst>
              </p:cNvPr>
              <p:cNvPicPr>
                <a:picLocks noChangeAspect="1"/>
              </p:cNvPicPr>
              <p:nvPr/>
            </p:nvPicPr>
            <p:blipFill>
              <a:blip r:embed="rId10"/>
              <a:stretch>
                <a:fillRect/>
              </a:stretch>
            </p:blipFill>
            <p:spPr>
              <a:xfrm>
                <a:off x="5868119" y="1810064"/>
                <a:ext cx="2311148" cy="4732572"/>
              </a:xfrm>
              <a:prstGeom prst="rect">
                <a:avLst/>
              </a:prstGeom>
              <a:ln w="9525">
                <a:solidFill>
                  <a:schemeClr val="tx1"/>
                </a:solidFill>
              </a:ln>
            </p:spPr>
          </p:pic>
          <p:sp>
            <p:nvSpPr>
              <p:cNvPr id="6" name="TextBox 5">
                <a:extLst>
                  <a:ext uri="{FF2B5EF4-FFF2-40B4-BE49-F238E27FC236}">
                    <a16:creationId xmlns:a16="http://schemas.microsoft.com/office/drawing/2014/main" id="{FEE69116-5E62-8630-1A93-083C1FC7CDC8}"/>
                  </a:ext>
                </a:extLst>
              </p:cNvPr>
              <p:cNvSpPr txBox="1"/>
              <p:nvPr/>
            </p:nvSpPr>
            <p:spPr>
              <a:xfrm>
                <a:off x="6029671" y="1904147"/>
                <a:ext cx="1988044" cy="523220"/>
              </a:xfrm>
              <a:prstGeom prst="rect">
                <a:avLst/>
              </a:prstGeom>
              <a:noFill/>
            </p:spPr>
            <p:txBody>
              <a:bodyPr wrap="none" rtlCol="0">
                <a:spAutoFit/>
              </a:bodyPr>
              <a:lstStyle/>
              <a:p>
                <a:pPr algn="ctr"/>
                <a:r>
                  <a:rPr lang="en-CA" sz="1400" dirty="0">
                    <a:solidFill>
                      <a:schemeClr val="bg1"/>
                    </a:solidFill>
                    <a:latin typeface="Century Gothic" panose="020B0502020202020204" pitchFamily="34" charset="0"/>
                  </a:rPr>
                  <a:t>Mirror B31</a:t>
                </a:r>
              </a:p>
              <a:p>
                <a:pPr algn="ctr"/>
                <a:r>
                  <a:rPr lang="en-CA" sz="1400" dirty="0">
                    <a:solidFill>
                      <a:schemeClr val="bg1"/>
                    </a:solidFill>
                    <a:latin typeface="Century Gothic" panose="020B0502020202020204" pitchFamily="34" charset="0"/>
                  </a:rPr>
                  <a:t>Ground Speed: 1m/s</a:t>
                </a:r>
              </a:p>
            </p:txBody>
          </p:sp>
          <p:sp>
            <p:nvSpPr>
              <p:cNvPr id="7" name="TextBox 6">
                <a:extLst>
                  <a:ext uri="{FF2B5EF4-FFF2-40B4-BE49-F238E27FC236}">
                    <a16:creationId xmlns:a16="http://schemas.microsoft.com/office/drawing/2014/main" id="{E72A0D90-2222-4464-5012-94CF78503291}"/>
                  </a:ext>
                </a:extLst>
              </p:cNvPr>
              <p:cNvSpPr txBox="1"/>
              <p:nvPr/>
            </p:nvSpPr>
            <p:spPr>
              <a:xfrm>
                <a:off x="8577080" y="1810064"/>
                <a:ext cx="1988044" cy="523220"/>
              </a:xfrm>
              <a:prstGeom prst="rect">
                <a:avLst/>
              </a:prstGeom>
              <a:noFill/>
            </p:spPr>
            <p:txBody>
              <a:bodyPr wrap="none" rtlCol="0">
                <a:spAutoFit/>
              </a:bodyPr>
              <a:lstStyle/>
              <a:p>
                <a:pPr algn="ctr"/>
                <a:r>
                  <a:rPr lang="en-CA" sz="1400" dirty="0">
                    <a:solidFill>
                      <a:schemeClr val="bg1"/>
                    </a:solidFill>
                    <a:latin typeface="Century Gothic" panose="020B0502020202020204" pitchFamily="34" charset="0"/>
                  </a:rPr>
                  <a:t>Mirror B31</a:t>
                </a:r>
              </a:p>
              <a:p>
                <a:pPr algn="ctr"/>
                <a:r>
                  <a:rPr lang="en-CA" sz="1400" dirty="0">
                    <a:solidFill>
                      <a:schemeClr val="bg1"/>
                    </a:solidFill>
                    <a:latin typeface="Century Gothic" panose="020B0502020202020204" pitchFamily="34" charset="0"/>
                  </a:rPr>
                  <a:t>Ground Speed 6 m/s</a:t>
                </a:r>
              </a:p>
            </p:txBody>
          </p:sp>
        </p:grpSp>
      </p:grpSp>
    </p:spTree>
    <p:extLst>
      <p:ext uri="{BB962C8B-B14F-4D97-AF65-F5344CB8AC3E}">
        <p14:creationId xmlns:p14="http://schemas.microsoft.com/office/powerpoint/2010/main" val="13265109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100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nodeType="afterEffect">
                                  <p:stCondLst>
                                    <p:cond delay="100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3500"/>
                            </p:stCondLst>
                            <p:childTnLst>
                              <p:par>
                                <p:cTn id="20" presetID="2" presetClass="entr" presetSubtype="4"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ppt_x"/>
                                          </p:val>
                                        </p:tav>
                                        <p:tav tm="100000">
                                          <p:val>
                                            <p:strVal val="#ppt_x"/>
                                          </p:val>
                                        </p:tav>
                                      </p:tavLst>
                                    </p:anim>
                                    <p:anim calcmode="lin" valueType="num">
                                      <p:cBhvr additive="base">
                                        <p:cTn id="23" dur="500" fill="hold"/>
                                        <p:tgtEl>
                                          <p:spTgt spid="15"/>
                                        </p:tgtEl>
                                        <p:attrNameLst>
                                          <p:attrName>ppt_y</p:attrName>
                                        </p:attrNameLst>
                                      </p:cBhvr>
                                      <p:tavLst>
                                        <p:tav tm="0">
                                          <p:val>
                                            <p:strVal val="1+#ppt_h/2"/>
                                          </p:val>
                                        </p:tav>
                                        <p:tav tm="100000">
                                          <p:val>
                                            <p:strVal val="#ppt_y"/>
                                          </p:val>
                                        </p:tav>
                                      </p:tavLst>
                                    </p:anim>
                                  </p:childTnLst>
                                </p:cTn>
                              </p:par>
                            </p:childTnLst>
                          </p:cTn>
                        </p:par>
                        <p:par>
                          <p:cTn id="24" fill="hold">
                            <p:stCondLst>
                              <p:cond delay="4000"/>
                            </p:stCondLst>
                            <p:childTnLst>
                              <p:par>
                                <p:cTn id="25" presetID="2" presetClass="entr" presetSubtype="4"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ppt_x"/>
                                          </p:val>
                                        </p:tav>
                                        <p:tav tm="100000">
                                          <p:val>
                                            <p:strVal val="#ppt_x"/>
                                          </p:val>
                                        </p:tav>
                                      </p:tavLst>
                                    </p:anim>
                                    <p:anim calcmode="lin" valueType="num">
                                      <p:cBhvr additive="base">
                                        <p:cTn id="3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B2">
            <a:hlinkClick r:id="" action="ppaction://media"/>
            <a:extLst>
              <a:ext uri="{FF2B5EF4-FFF2-40B4-BE49-F238E27FC236}">
                <a16:creationId xmlns:a16="http://schemas.microsoft.com/office/drawing/2014/main" id="{96CB82E5-71E9-6849-F57B-B3631A2AFD6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116" y="0"/>
            <a:ext cx="12173884" cy="6847810"/>
          </a:xfrm>
          <a:prstGeom prst="rect">
            <a:avLst/>
          </a:prstGeom>
        </p:spPr>
      </p:pic>
    </p:spTree>
    <p:extLst>
      <p:ext uri="{BB962C8B-B14F-4D97-AF65-F5344CB8AC3E}">
        <p14:creationId xmlns:p14="http://schemas.microsoft.com/office/powerpoint/2010/main" val="40252758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10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25000"/>
                <a:lumOff val="75000"/>
              </a:schemeClr>
            </a:gs>
            <a:gs pos="49000">
              <a:schemeClr val="accent1">
                <a:lumMod val="75000"/>
              </a:schemeClr>
            </a:gs>
            <a:gs pos="100000">
              <a:srgbClr val="093040"/>
            </a:gs>
          </a:gsLst>
          <a:lin ang="5400000" scaled="0"/>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36CD529-2A86-8997-2445-E7EC6A27E30F}"/>
              </a:ext>
            </a:extLst>
          </p:cNvPr>
          <p:cNvSpPr/>
          <p:nvPr/>
        </p:nvSpPr>
        <p:spPr>
          <a:xfrm>
            <a:off x="4631267" y="177799"/>
            <a:ext cx="6375400" cy="654931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0422" name="Footer Placeholder 3">
            <a:extLst>
              <a:ext uri="{FF2B5EF4-FFF2-40B4-BE49-F238E27FC236}">
                <a16:creationId xmlns:a16="http://schemas.microsoft.com/office/drawing/2014/main" id="{078061B4-B776-4196-BBFC-6F60263CD515}"/>
              </a:ext>
            </a:extLst>
          </p:cNvPr>
          <p:cNvSpPr txBox="1">
            <a:spLocks/>
          </p:cNvSpPr>
          <p:nvPr/>
        </p:nvSpPr>
        <p:spPr bwMode="auto">
          <a:xfrm>
            <a:off x="66523" y="177799"/>
            <a:ext cx="4689728" cy="364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859C"/>
              </a:buClr>
              <a:buBlip>
                <a:blip r:embed="rId3"/>
              </a:buBlip>
              <a:defRPr>
                <a:solidFill>
                  <a:schemeClr val="tx1"/>
                </a:solidFill>
                <a:latin typeface="Arial" panose="020B0604020202020204" pitchFamily="34" charset="0"/>
                <a:cs typeface="Arial" panose="020B0604020202020204" pitchFamily="34" charset="0"/>
              </a:defRPr>
            </a:lvl1pPr>
            <a:lvl2pPr marL="514350" indent="-17145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2pPr>
            <a:lvl3pPr marL="812800" indent="-127000">
              <a:spcBef>
                <a:spcPct val="20000"/>
              </a:spcBef>
              <a:buFont typeface="Arial" panose="020B0604020202020204" pitchFamily="34" charset="0"/>
              <a:buChar char="-"/>
              <a:defRPr sz="1500">
                <a:solidFill>
                  <a:schemeClr val="tx1"/>
                </a:solidFill>
                <a:latin typeface="Arial" panose="020B0604020202020204" pitchFamily="34" charset="0"/>
                <a:cs typeface="Arial" panose="020B0604020202020204" pitchFamily="34" charset="0"/>
              </a:defRPr>
            </a:lvl3pPr>
            <a:lvl4pPr marL="1157288" indent="-128588">
              <a:spcBef>
                <a:spcPct val="20000"/>
              </a:spcBef>
              <a:buFont typeface="Arial" panose="020B0604020202020204" pitchFamily="34" charset="0"/>
              <a:buChar char="-"/>
              <a:defRPr sz="1300">
                <a:solidFill>
                  <a:schemeClr val="tx1"/>
                </a:solidFill>
                <a:latin typeface="Arial" panose="020B0604020202020204" pitchFamily="34" charset="0"/>
                <a:cs typeface="Arial" panose="020B0604020202020204" pitchFamily="34" charset="0"/>
              </a:defRPr>
            </a:lvl4pPr>
            <a:lvl5pPr marL="1498600" indent="-127000">
              <a:spcBef>
                <a:spcPct val="20000"/>
              </a:spcBef>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vl6pPr marL="1955800" indent="-1270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6pPr>
            <a:lvl7pPr marL="2413000" indent="-1270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7pPr>
            <a:lvl8pPr marL="2870200" indent="-1270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8pPr>
            <a:lvl9pPr marL="3327400" indent="-1270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CA" altLang="en-US" sz="32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Validating Satellite Products from the Ground Up</a:t>
            </a:r>
          </a:p>
        </p:txBody>
      </p:sp>
      <p:sp>
        <p:nvSpPr>
          <p:cNvPr id="2" name="TextBox 1">
            <a:extLst>
              <a:ext uri="{FF2B5EF4-FFF2-40B4-BE49-F238E27FC236}">
                <a16:creationId xmlns:a16="http://schemas.microsoft.com/office/drawing/2014/main" id="{EF2CAB41-DE70-4876-828E-59F24A349E56}"/>
              </a:ext>
            </a:extLst>
          </p:cNvPr>
          <p:cNvSpPr txBox="1"/>
          <p:nvPr/>
        </p:nvSpPr>
        <p:spPr>
          <a:xfrm>
            <a:off x="-21356" y="6619396"/>
            <a:ext cx="174278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Arroyo-Mora et al. 2023. Drones</a:t>
            </a:r>
          </a:p>
        </p:txBody>
      </p:sp>
      <p:pic>
        <p:nvPicPr>
          <p:cNvPr id="6" name="Picture 5">
            <a:extLst>
              <a:ext uri="{FF2B5EF4-FFF2-40B4-BE49-F238E27FC236}">
                <a16:creationId xmlns:a16="http://schemas.microsoft.com/office/drawing/2014/main" id="{D7461A31-DF19-DD94-70DD-2F4B52C333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7616" y="328479"/>
            <a:ext cx="6123517" cy="635172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B45EE-6B3D-A7FA-516C-6EF7A327AD17}"/>
              </a:ext>
            </a:extLst>
          </p:cNvPr>
          <p:cNvSpPr>
            <a:spLocks noGrp="1"/>
          </p:cNvSpPr>
          <p:nvPr>
            <p:ph type="title"/>
          </p:nvPr>
        </p:nvSpPr>
        <p:spPr>
          <a:xfrm>
            <a:off x="170234" y="248394"/>
            <a:ext cx="10515600" cy="821650"/>
          </a:xfrm>
        </p:spPr>
        <p:txBody>
          <a:bodyPr>
            <a:normAutofit/>
          </a:bodyPr>
          <a:lstStyle/>
          <a:p>
            <a:r>
              <a:rPr lang="en-US" sz="4000" dirty="0">
                <a:solidFill>
                  <a:schemeClr val="bg1"/>
                </a:solidFill>
                <a:latin typeface="Century Gothic" panose="020B0502020202020204" pitchFamily="34" charset="0"/>
              </a:rPr>
              <a:t>Lab Baseline</a:t>
            </a:r>
            <a:endParaRPr lang="en-CA" sz="4000" dirty="0">
              <a:solidFill>
                <a:schemeClr val="bg1"/>
              </a:solidFill>
              <a:latin typeface="Century Gothic" panose="020B0502020202020204" pitchFamily="34" charset="0"/>
            </a:endParaRPr>
          </a:p>
        </p:txBody>
      </p:sp>
      <p:pic>
        <p:nvPicPr>
          <p:cNvPr id="6" name="Picture 5">
            <a:extLst>
              <a:ext uri="{FF2B5EF4-FFF2-40B4-BE49-F238E27FC236}">
                <a16:creationId xmlns:a16="http://schemas.microsoft.com/office/drawing/2014/main" id="{524403D3-1091-B40D-C9CC-EA0076216E34}"/>
              </a:ext>
            </a:extLst>
          </p:cNvPr>
          <p:cNvPicPr>
            <a:picLocks noChangeAspect="1"/>
          </p:cNvPicPr>
          <p:nvPr/>
        </p:nvPicPr>
        <p:blipFill rotWithShape="1">
          <a:blip r:embed="rId2">
            <a:extLst>
              <a:ext uri="{28A0092B-C50C-407E-A947-70E740481C1C}">
                <a14:useLocalDpi xmlns:a14="http://schemas.microsoft.com/office/drawing/2010/main" val="0"/>
              </a:ext>
            </a:extLst>
          </a:blip>
          <a:srcRect r="3224"/>
          <a:stretch/>
        </p:blipFill>
        <p:spPr bwMode="auto">
          <a:xfrm>
            <a:off x="464762" y="1316410"/>
            <a:ext cx="4198029" cy="5293198"/>
          </a:xfrm>
          <a:prstGeom prst="rect">
            <a:avLst/>
          </a:prstGeom>
          <a:noFill/>
          <a:ln w="19050">
            <a:solidFill>
              <a:schemeClr val="bg1"/>
            </a:solidFill>
          </a:ln>
        </p:spPr>
      </p:pic>
      <p:sp>
        <p:nvSpPr>
          <p:cNvPr id="9" name="TextBox 8">
            <a:extLst>
              <a:ext uri="{FF2B5EF4-FFF2-40B4-BE49-F238E27FC236}">
                <a16:creationId xmlns:a16="http://schemas.microsoft.com/office/drawing/2014/main" id="{66685AD3-3A76-00E7-7DFF-0ABBE324E15F}"/>
              </a:ext>
            </a:extLst>
          </p:cNvPr>
          <p:cNvSpPr txBox="1"/>
          <p:nvPr/>
        </p:nvSpPr>
        <p:spPr>
          <a:xfrm>
            <a:off x="5092170" y="1214815"/>
            <a:ext cx="6983098" cy="6032421"/>
          </a:xfrm>
          <a:prstGeom prst="rect">
            <a:avLst/>
          </a:prstGeom>
          <a:noFill/>
        </p:spPr>
        <p:txBody>
          <a:bodyPr wrap="square" rtlCol="0">
            <a:spAutoFit/>
          </a:bodyPr>
          <a:lstStyle/>
          <a:p>
            <a:pPr marL="514350" indent="-514350">
              <a:buFont typeface="Arial" panose="020B0604020202020204" pitchFamily="34" charset="0"/>
              <a:buChar char="•"/>
            </a:pPr>
            <a:r>
              <a:rPr lang="en-US" sz="2400" dirty="0">
                <a:solidFill>
                  <a:schemeClr val="bg1"/>
                </a:solidFill>
                <a:latin typeface="Century Gothic" panose="020B0502020202020204" pitchFamily="34" charset="0"/>
              </a:rPr>
              <a:t>Characterization of NRC SVC HR1024i with Labsphere</a:t>
            </a:r>
            <a:r>
              <a:rPr lang="en-CA" sz="2400" dirty="0">
                <a:solidFill>
                  <a:schemeClr val="bg1"/>
                </a:solidFill>
                <a:latin typeface="Century Gothic" panose="020B0502020202020204" pitchFamily="34" charset="0"/>
              </a:rPr>
              <a:t>’s GS1 (NIST traceable uniform light source) integrating sphere.</a:t>
            </a:r>
          </a:p>
          <a:p>
            <a:pPr marL="971550" lvl="1" indent="-514350">
              <a:buFont typeface="Arial" panose="020B0604020202020204" pitchFamily="34" charset="0"/>
              <a:buChar char="•"/>
            </a:pPr>
            <a:r>
              <a:rPr lang="en-CA" dirty="0">
                <a:solidFill>
                  <a:schemeClr val="bg1"/>
                </a:solidFill>
                <a:latin typeface="Century Gothic" panose="020B0502020202020204" pitchFamily="34" charset="0"/>
              </a:rPr>
              <a:t>GS1 has ≤ 1.1% expanded uncertainty (2σ)</a:t>
            </a:r>
            <a:endParaRPr lang="en-US" dirty="0">
              <a:solidFill>
                <a:schemeClr val="bg1"/>
              </a:solidFill>
              <a:latin typeface="Century Gothic" panose="020B0502020202020204" pitchFamily="34" charset="0"/>
            </a:endParaRPr>
          </a:p>
          <a:p>
            <a:pPr marL="514350" indent="-514350">
              <a:buFont typeface="Arial" panose="020B0604020202020204" pitchFamily="34" charset="0"/>
              <a:buChar char="•"/>
            </a:pPr>
            <a:endParaRPr lang="en-US" sz="2400" dirty="0">
              <a:solidFill>
                <a:schemeClr val="bg1"/>
              </a:solidFill>
              <a:latin typeface="Century Gothic" panose="020B0502020202020204" pitchFamily="34" charset="0"/>
            </a:endParaRPr>
          </a:p>
          <a:p>
            <a:pPr marL="514350" indent="-514350">
              <a:buFont typeface="Arial" panose="020B0604020202020204" pitchFamily="34" charset="0"/>
              <a:buChar char="•"/>
            </a:pPr>
            <a:r>
              <a:rPr lang="en-US" sz="2400" dirty="0">
                <a:solidFill>
                  <a:schemeClr val="bg1"/>
                </a:solidFill>
                <a:latin typeface="Century Gothic" panose="020B0502020202020204" pitchFamily="34" charset="0"/>
              </a:rPr>
              <a:t>Mirror characterization (curvature and diameter) and spectral reflectance measurement (Labsphere)</a:t>
            </a:r>
          </a:p>
          <a:p>
            <a:pPr marL="514350" indent="-514350">
              <a:buFont typeface="Arial" panose="020B0604020202020204" pitchFamily="34" charset="0"/>
              <a:buChar char="•"/>
            </a:pPr>
            <a:endParaRPr lang="en-US" sz="2400" dirty="0">
              <a:solidFill>
                <a:schemeClr val="bg1"/>
              </a:solidFill>
              <a:latin typeface="Century Gothic" panose="020B0502020202020204" pitchFamily="34" charset="0"/>
            </a:endParaRPr>
          </a:p>
          <a:p>
            <a:pPr marL="514350" indent="-514350">
              <a:buFont typeface="Arial" panose="020B0604020202020204" pitchFamily="34" charset="0"/>
              <a:buChar char="•"/>
            </a:pPr>
            <a:r>
              <a:rPr lang="en-US" sz="2400" dirty="0">
                <a:solidFill>
                  <a:schemeClr val="bg1"/>
                </a:solidFill>
                <a:latin typeface="Century Gothic" panose="020B0502020202020204" pitchFamily="34" charset="0"/>
              </a:rPr>
              <a:t>Uniformity measurements (9 x 9 grid): SPB(1%), </a:t>
            </a:r>
            <a:r>
              <a:rPr lang="en-US" sz="2400" dirty="0" err="1">
                <a:solidFill>
                  <a:schemeClr val="bg1"/>
                </a:solidFill>
                <a:latin typeface="Century Gothic" panose="020B0502020202020204" pitchFamily="34" charset="0"/>
              </a:rPr>
              <a:t>Permaflect</a:t>
            </a:r>
            <a:r>
              <a:rPr lang="en-US" sz="2400" dirty="0">
                <a:solidFill>
                  <a:schemeClr val="bg1"/>
                </a:solidFill>
                <a:latin typeface="Century Gothic" panose="020B0502020202020204" pitchFamily="34" charset="0"/>
              </a:rPr>
              <a:t> (5%, 40%)</a:t>
            </a:r>
          </a:p>
          <a:p>
            <a:pPr marL="514350" indent="-514350">
              <a:buFont typeface="Arial" panose="020B0604020202020204" pitchFamily="34" charset="0"/>
              <a:buChar char="•"/>
            </a:pPr>
            <a:endParaRPr lang="en-CA" sz="2400" dirty="0">
              <a:solidFill>
                <a:schemeClr val="bg1"/>
              </a:solidFill>
              <a:latin typeface="Century Gothic" panose="020B0502020202020204" pitchFamily="34" charset="0"/>
            </a:endParaRPr>
          </a:p>
          <a:p>
            <a:pPr marL="514350" indent="-514350">
              <a:buFont typeface="Arial" panose="020B0604020202020204" pitchFamily="34" charset="0"/>
              <a:buChar char="•"/>
            </a:pPr>
            <a:r>
              <a:rPr lang="en-CA" sz="2400" dirty="0">
                <a:solidFill>
                  <a:schemeClr val="bg1"/>
                </a:solidFill>
                <a:latin typeface="Century Gothic" panose="020B0502020202020204" pitchFamily="34" charset="0"/>
              </a:rPr>
              <a:t>Panel R(0°:45°) cross calibration</a:t>
            </a:r>
          </a:p>
          <a:p>
            <a:pPr marL="971550" lvl="1" indent="-514350">
              <a:buFont typeface="Arial" panose="020B0604020202020204" pitchFamily="34" charset="0"/>
              <a:buChar char="•"/>
            </a:pPr>
            <a:r>
              <a:rPr lang="en-US" dirty="0">
                <a:solidFill>
                  <a:schemeClr val="bg1"/>
                </a:solidFill>
                <a:latin typeface="Century Gothic" panose="020B0502020202020204" pitchFamily="34" charset="0"/>
              </a:rPr>
              <a:t>BCRF(0°:45°) of the panels were cross-calibrated against a laboratory reflectance reference panel of known BCRF(0°:45°) </a:t>
            </a:r>
            <a:endParaRPr lang="en-CA" sz="2400" dirty="0">
              <a:solidFill>
                <a:schemeClr val="bg1"/>
              </a:solidFill>
              <a:latin typeface="Century Gothic" panose="020B0502020202020204" pitchFamily="34" charset="0"/>
            </a:endParaRPr>
          </a:p>
          <a:p>
            <a:pPr marL="514350" indent="-514350">
              <a:buFont typeface="+mj-lt"/>
              <a:buAutoNum type="arabicPeriod"/>
            </a:pPr>
            <a:endParaRPr lang="en-CA" sz="2400" dirty="0">
              <a:solidFill>
                <a:schemeClr val="bg1"/>
              </a:solidFill>
              <a:latin typeface="Century Gothic" panose="020B0502020202020204" pitchFamily="34" charset="0"/>
            </a:endParaRPr>
          </a:p>
        </p:txBody>
      </p:sp>
      <p:pic>
        <p:nvPicPr>
          <p:cNvPr id="3" name="Picture 2">
            <a:extLst>
              <a:ext uri="{FF2B5EF4-FFF2-40B4-BE49-F238E27FC236}">
                <a16:creationId xmlns:a16="http://schemas.microsoft.com/office/drawing/2014/main" id="{B4D70A5C-B2EB-346E-31A4-636E6DF594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007" y="1693374"/>
            <a:ext cx="3579538" cy="1995152"/>
          </a:xfrm>
          <a:prstGeom prst="rect">
            <a:avLst/>
          </a:prstGeom>
        </p:spPr>
      </p:pic>
      <p:grpSp>
        <p:nvGrpSpPr>
          <p:cNvPr id="10" name="Group 9">
            <a:extLst>
              <a:ext uri="{FF2B5EF4-FFF2-40B4-BE49-F238E27FC236}">
                <a16:creationId xmlns:a16="http://schemas.microsoft.com/office/drawing/2014/main" id="{CD39A89A-A6CD-3461-5D4F-040E40A55586}"/>
              </a:ext>
            </a:extLst>
          </p:cNvPr>
          <p:cNvGrpSpPr/>
          <p:nvPr/>
        </p:nvGrpSpPr>
        <p:grpSpPr>
          <a:xfrm>
            <a:off x="4353545" y="2487970"/>
            <a:ext cx="6921261" cy="2950077"/>
            <a:chOff x="5040446" y="2690950"/>
            <a:chExt cx="6921261" cy="2950077"/>
          </a:xfrm>
        </p:grpSpPr>
        <p:pic>
          <p:nvPicPr>
            <p:cNvPr id="5" name="Picture 4">
              <a:extLst>
                <a:ext uri="{FF2B5EF4-FFF2-40B4-BE49-F238E27FC236}">
                  <a16:creationId xmlns:a16="http://schemas.microsoft.com/office/drawing/2014/main" id="{E820CD4D-22D4-E3A5-7693-62D17949DE03}"/>
                </a:ext>
              </a:extLst>
            </p:cNvPr>
            <p:cNvPicPr>
              <a:picLocks noChangeAspect="1"/>
            </p:cNvPicPr>
            <p:nvPr/>
          </p:nvPicPr>
          <p:blipFill>
            <a:blip r:embed="rId4"/>
            <a:srcRect t="4609" r="3206"/>
            <a:stretch/>
          </p:blipFill>
          <p:spPr>
            <a:xfrm>
              <a:off x="5040446" y="2690950"/>
              <a:ext cx="6921261" cy="29500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ectangle 6">
              <a:extLst>
                <a:ext uri="{FF2B5EF4-FFF2-40B4-BE49-F238E27FC236}">
                  <a16:creationId xmlns:a16="http://schemas.microsoft.com/office/drawing/2014/main" id="{BA7C65EA-1D00-4D5D-659B-08BC88F9173D}"/>
                </a:ext>
              </a:extLst>
            </p:cNvPr>
            <p:cNvSpPr/>
            <p:nvPr/>
          </p:nvSpPr>
          <p:spPr>
            <a:xfrm>
              <a:off x="5092170" y="2690950"/>
              <a:ext cx="238443" cy="2012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3561353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8D43A73-83E3-476B-8619-E7DB994A94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ACD867-89F0-7020-B4CD-554896367552}"/>
              </a:ext>
            </a:extLst>
          </p:cNvPr>
          <p:cNvSpPr>
            <a:spLocks noGrp="1"/>
          </p:cNvSpPr>
          <p:nvPr>
            <p:ph type="title"/>
          </p:nvPr>
        </p:nvSpPr>
        <p:spPr>
          <a:xfrm>
            <a:off x="170234" y="248394"/>
            <a:ext cx="10515600" cy="821650"/>
          </a:xfrm>
        </p:spPr>
        <p:txBody>
          <a:bodyPr>
            <a:normAutofit/>
          </a:bodyPr>
          <a:lstStyle/>
          <a:p>
            <a:r>
              <a:rPr lang="en-US" sz="4000" dirty="0">
                <a:solidFill>
                  <a:schemeClr val="bg1"/>
                </a:solidFill>
                <a:latin typeface="Century Gothic" panose="020B0502020202020204" pitchFamily="34" charset="0"/>
              </a:rPr>
              <a:t>Methods: Flight Planning</a:t>
            </a:r>
            <a:endParaRPr lang="en-CA" sz="4000" dirty="0">
              <a:solidFill>
                <a:schemeClr val="bg1"/>
              </a:solidFill>
              <a:latin typeface="Century Gothic" panose="020B0502020202020204" pitchFamily="34" charset="0"/>
            </a:endParaRPr>
          </a:p>
        </p:txBody>
      </p:sp>
      <p:pic>
        <p:nvPicPr>
          <p:cNvPr id="3" name="Picture 2" descr="A screenshot of a satellite&#10;&#10;Description automatically generated">
            <a:extLst>
              <a:ext uri="{FF2B5EF4-FFF2-40B4-BE49-F238E27FC236}">
                <a16:creationId xmlns:a16="http://schemas.microsoft.com/office/drawing/2014/main" id="{93244D26-7BB5-FB98-66B1-F1D4DD5FFAC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09" t="3234" r="3617" b="29242"/>
          <a:stretch/>
        </p:blipFill>
        <p:spPr bwMode="auto">
          <a:xfrm>
            <a:off x="90456" y="1219200"/>
            <a:ext cx="5881994" cy="5584413"/>
          </a:xfrm>
          <a:prstGeom prst="rect">
            <a:avLst/>
          </a:prstGeom>
          <a:ln>
            <a:noFill/>
          </a:ln>
          <a:extLst>
            <a:ext uri="{53640926-AAD7-44D8-BBD7-CCE9431645EC}">
              <a14:shadowObscured xmlns:a14="http://schemas.microsoft.com/office/drawing/2010/main"/>
            </a:ext>
          </a:extLst>
        </p:spPr>
      </p:pic>
      <p:pic>
        <p:nvPicPr>
          <p:cNvPr id="10" name="Picture 9">
            <a:extLst>
              <a:ext uri="{FF2B5EF4-FFF2-40B4-BE49-F238E27FC236}">
                <a16:creationId xmlns:a16="http://schemas.microsoft.com/office/drawing/2014/main" id="{9DEE6405-64D1-6DE7-5421-D6D8BA4F3695}"/>
              </a:ext>
            </a:extLst>
          </p:cNvPr>
          <p:cNvPicPr>
            <a:picLocks noChangeAspect="1"/>
          </p:cNvPicPr>
          <p:nvPr/>
        </p:nvPicPr>
        <p:blipFill>
          <a:blip r:embed="rId4"/>
          <a:stretch>
            <a:fillRect/>
          </a:stretch>
        </p:blipFill>
        <p:spPr>
          <a:xfrm>
            <a:off x="6349254" y="83562"/>
            <a:ext cx="5504069" cy="3936939"/>
          </a:xfrm>
          <a:prstGeom prst="rect">
            <a:avLst/>
          </a:prstGeom>
        </p:spPr>
      </p:pic>
      <p:pic>
        <p:nvPicPr>
          <p:cNvPr id="11" name="Picture 10">
            <a:extLst>
              <a:ext uri="{FF2B5EF4-FFF2-40B4-BE49-F238E27FC236}">
                <a16:creationId xmlns:a16="http://schemas.microsoft.com/office/drawing/2014/main" id="{25DA6BCF-63B5-EE1B-1682-EE814FDDA3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63637" y="1360377"/>
            <a:ext cx="1475488" cy="1476000"/>
          </a:xfrm>
          <a:prstGeom prst="rect">
            <a:avLst/>
          </a:prstGeom>
        </p:spPr>
      </p:pic>
      <p:graphicFrame>
        <p:nvGraphicFramePr>
          <p:cNvPr id="5" name="Table 4">
            <a:extLst>
              <a:ext uri="{FF2B5EF4-FFF2-40B4-BE49-F238E27FC236}">
                <a16:creationId xmlns:a16="http://schemas.microsoft.com/office/drawing/2014/main" id="{A4BCE81F-0EBF-9718-5022-168F0007C5C2}"/>
              </a:ext>
            </a:extLst>
          </p:cNvPr>
          <p:cNvGraphicFramePr>
            <a:graphicFrameLocks noGrp="1"/>
          </p:cNvGraphicFramePr>
          <p:nvPr>
            <p:extLst>
              <p:ext uri="{D42A27DB-BD31-4B8C-83A1-F6EECF244321}">
                <p14:modId xmlns:p14="http://schemas.microsoft.com/office/powerpoint/2010/main" val="1929424318"/>
              </p:ext>
            </p:extLst>
          </p:nvPr>
        </p:nvGraphicFramePr>
        <p:xfrm>
          <a:off x="6703794" y="4207128"/>
          <a:ext cx="4910356" cy="2165156"/>
        </p:xfrm>
        <a:graphic>
          <a:graphicData uri="http://schemas.openxmlformats.org/drawingml/2006/table">
            <a:tbl>
              <a:tblPr firstRow="1" bandRow="1">
                <a:tableStyleId>{5C22544A-7EE6-4342-B048-85BDC9FD1C3A}</a:tableStyleId>
              </a:tblPr>
              <a:tblGrid>
                <a:gridCol w="713451">
                  <a:extLst>
                    <a:ext uri="{9D8B030D-6E8A-4147-A177-3AD203B41FA5}">
                      <a16:colId xmlns:a16="http://schemas.microsoft.com/office/drawing/2014/main" val="344447340"/>
                    </a:ext>
                  </a:extLst>
                </a:gridCol>
                <a:gridCol w="1381547">
                  <a:extLst>
                    <a:ext uri="{9D8B030D-6E8A-4147-A177-3AD203B41FA5}">
                      <a16:colId xmlns:a16="http://schemas.microsoft.com/office/drawing/2014/main" val="2602063847"/>
                    </a:ext>
                  </a:extLst>
                </a:gridCol>
                <a:gridCol w="1044434">
                  <a:extLst>
                    <a:ext uri="{9D8B030D-6E8A-4147-A177-3AD203B41FA5}">
                      <a16:colId xmlns:a16="http://schemas.microsoft.com/office/drawing/2014/main" val="1786975080"/>
                    </a:ext>
                  </a:extLst>
                </a:gridCol>
                <a:gridCol w="1770924">
                  <a:extLst>
                    <a:ext uri="{9D8B030D-6E8A-4147-A177-3AD203B41FA5}">
                      <a16:colId xmlns:a16="http://schemas.microsoft.com/office/drawing/2014/main" val="2253106355"/>
                    </a:ext>
                  </a:extLst>
                </a:gridCol>
              </a:tblGrid>
              <a:tr h="336006">
                <a:tc>
                  <a:txBody>
                    <a:bodyPr/>
                    <a:lstStyle/>
                    <a:p>
                      <a:pPr algn="ctr"/>
                      <a:r>
                        <a:rPr lang="en-CA" sz="1050" dirty="0">
                          <a:latin typeface="Century Gothic" panose="020B0502020202020204" pitchFamily="34" charset="0"/>
                        </a:rPr>
                        <a:t>Flight</a:t>
                      </a:r>
                    </a:p>
                  </a:txBody>
                  <a:tcPr/>
                </a:tc>
                <a:tc>
                  <a:txBody>
                    <a:bodyPr/>
                    <a:lstStyle/>
                    <a:p>
                      <a:pPr algn="ctr"/>
                      <a:r>
                        <a:rPr lang="en-CA" sz="1050" dirty="0">
                          <a:latin typeface="Century Gothic" panose="020B0502020202020204" pitchFamily="34" charset="0"/>
                        </a:rPr>
                        <a:t>Time (UTC -4)</a:t>
                      </a:r>
                    </a:p>
                  </a:txBody>
                  <a:tcPr/>
                </a:tc>
                <a:tc>
                  <a:txBody>
                    <a:bodyPr/>
                    <a:lstStyle/>
                    <a:p>
                      <a:pPr algn="ctr"/>
                      <a:r>
                        <a:rPr lang="en-CA" sz="1050" dirty="0">
                          <a:latin typeface="Century Gothic" panose="020B0502020202020204" pitchFamily="34" charset="0"/>
                        </a:rPr>
                        <a:t>SZA</a:t>
                      </a:r>
                    </a:p>
                  </a:txBody>
                  <a:tcPr/>
                </a:tc>
                <a:tc>
                  <a:txBody>
                    <a:bodyPr/>
                    <a:lstStyle/>
                    <a:p>
                      <a:pPr algn="ctr"/>
                      <a:r>
                        <a:rPr lang="en-CA" sz="1050" dirty="0">
                          <a:latin typeface="Century Gothic" panose="020B0502020202020204" pitchFamily="34" charset="0"/>
                        </a:rPr>
                        <a:t>Sky Conditions</a:t>
                      </a:r>
                    </a:p>
                  </a:txBody>
                  <a:tcPr/>
                </a:tc>
                <a:extLst>
                  <a:ext uri="{0D108BD9-81ED-4DB2-BD59-A6C34878D82A}">
                    <a16:rowId xmlns:a16="http://schemas.microsoft.com/office/drawing/2014/main" val="2048116338"/>
                  </a:ext>
                </a:extLst>
              </a:tr>
              <a:tr h="336006">
                <a:tc>
                  <a:txBody>
                    <a:bodyPr/>
                    <a:lstStyle/>
                    <a:p>
                      <a:pPr algn="ctr"/>
                      <a:r>
                        <a:rPr lang="en-CA" sz="1050" dirty="0">
                          <a:latin typeface="Century Gothic" panose="020B0502020202020204" pitchFamily="34" charset="0"/>
                        </a:rPr>
                        <a:t>A</a:t>
                      </a:r>
                    </a:p>
                  </a:txBody>
                  <a:tcPr/>
                </a:tc>
                <a:tc>
                  <a:txBody>
                    <a:bodyPr/>
                    <a:lstStyle/>
                    <a:p>
                      <a:pPr algn="r"/>
                      <a:r>
                        <a:rPr lang="en-CA" sz="1050" dirty="0">
                          <a:latin typeface="Century Gothic" panose="020B0502020202020204" pitchFamily="34" charset="0"/>
                        </a:rPr>
                        <a:t>8:51 ± 0:03</a:t>
                      </a:r>
                    </a:p>
                  </a:txBody>
                  <a:tcPr/>
                </a:tc>
                <a:tc>
                  <a:txBody>
                    <a:bodyPr/>
                    <a:lstStyle/>
                    <a:p>
                      <a:pPr algn="r"/>
                      <a:r>
                        <a:rPr lang="en-CA" sz="1050" dirty="0">
                          <a:latin typeface="Century Gothic" panose="020B0502020202020204" pitchFamily="34" charset="0"/>
                        </a:rPr>
                        <a:t>57.6 ± 0.4</a:t>
                      </a:r>
                    </a:p>
                  </a:txBody>
                  <a:tcPr/>
                </a:tc>
                <a:tc>
                  <a:txBody>
                    <a:bodyPr/>
                    <a:lstStyle/>
                    <a:p>
                      <a:r>
                        <a:rPr lang="en-CA" sz="1050" dirty="0">
                          <a:latin typeface="Century Gothic" panose="020B0502020202020204" pitchFamily="34" charset="0"/>
                        </a:rPr>
                        <a:t>Clear</a:t>
                      </a:r>
                    </a:p>
                  </a:txBody>
                  <a:tcPr/>
                </a:tc>
                <a:extLst>
                  <a:ext uri="{0D108BD9-81ED-4DB2-BD59-A6C34878D82A}">
                    <a16:rowId xmlns:a16="http://schemas.microsoft.com/office/drawing/2014/main" val="2272287237"/>
                  </a:ext>
                </a:extLst>
              </a:tr>
              <a:tr h="336006">
                <a:tc>
                  <a:txBody>
                    <a:bodyPr/>
                    <a:lstStyle/>
                    <a:p>
                      <a:pPr algn="ctr"/>
                      <a:r>
                        <a:rPr lang="en-CA" sz="1050" dirty="0">
                          <a:latin typeface="Century Gothic" panose="020B0502020202020204" pitchFamily="34" charset="0"/>
                        </a:rPr>
                        <a:t>B</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CA" sz="1050" dirty="0">
                          <a:latin typeface="Century Gothic" panose="020B0502020202020204" pitchFamily="34" charset="0"/>
                        </a:rPr>
                        <a:t>10:07 ± 0:02</a:t>
                      </a:r>
                    </a:p>
                  </a:txBody>
                  <a:tcPr/>
                </a:tc>
                <a:tc>
                  <a:txBody>
                    <a:bodyPr/>
                    <a:lstStyle/>
                    <a:p>
                      <a:pPr algn="r"/>
                      <a:r>
                        <a:rPr lang="en-CA" sz="1050" dirty="0">
                          <a:latin typeface="Century Gothic" panose="020B0502020202020204" pitchFamily="34" charset="0"/>
                        </a:rPr>
                        <a:t>44.6 ± 0.3</a:t>
                      </a:r>
                    </a:p>
                  </a:txBody>
                  <a:tcPr/>
                </a:tc>
                <a:tc>
                  <a:txBody>
                    <a:bodyPr/>
                    <a:lstStyle/>
                    <a:p>
                      <a:r>
                        <a:rPr lang="en-CA" sz="1050" dirty="0">
                          <a:latin typeface="Century Gothic" panose="020B0502020202020204" pitchFamily="34" charset="0"/>
                        </a:rPr>
                        <a:t>Clear</a:t>
                      </a:r>
                    </a:p>
                  </a:txBody>
                  <a:tcPr/>
                </a:tc>
                <a:extLst>
                  <a:ext uri="{0D108BD9-81ED-4DB2-BD59-A6C34878D82A}">
                    <a16:rowId xmlns:a16="http://schemas.microsoft.com/office/drawing/2014/main" val="3099759921"/>
                  </a:ext>
                </a:extLst>
              </a:tr>
              <a:tr h="372829">
                <a:tc>
                  <a:txBody>
                    <a:bodyPr/>
                    <a:lstStyle/>
                    <a:p>
                      <a:pPr algn="ctr"/>
                      <a:r>
                        <a:rPr lang="en-CA" sz="1050" dirty="0">
                          <a:latin typeface="Century Gothic" panose="020B0502020202020204" pitchFamily="34" charset="0"/>
                        </a:rPr>
                        <a:t>C</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CA" sz="1050" dirty="0">
                          <a:latin typeface="Century Gothic" panose="020B0502020202020204" pitchFamily="34" charset="0"/>
                        </a:rPr>
                        <a:t>12:28 ± 0:03</a:t>
                      </a:r>
                    </a:p>
                  </a:txBody>
                  <a:tcPr/>
                </a:tc>
                <a:tc>
                  <a:txBody>
                    <a:bodyPr/>
                    <a:lstStyle/>
                    <a:p>
                      <a:pPr algn="r"/>
                      <a:r>
                        <a:rPr lang="en-CA" sz="1050" dirty="0">
                          <a:latin typeface="Century Gothic" panose="020B0502020202020204" pitchFamily="34" charset="0"/>
                        </a:rPr>
                        <a:t>25.9 ± 0.2</a:t>
                      </a:r>
                    </a:p>
                  </a:txBody>
                  <a:tcPr/>
                </a:tc>
                <a:tc>
                  <a:txBody>
                    <a:bodyPr/>
                    <a:lstStyle/>
                    <a:p>
                      <a:r>
                        <a:rPr lang="en-CA" sz="1050" dirty="0">
                          <a:latin typeface="Century Gothic" panose="020B0502020202020204" pitchFamily="34" charset="0"/>
                        </a:rPr>
                        <a:t>Clear solar disk w clouds</a:t>
                      </a:r>
                    </a:p>
                  </a:txBody>
                  <a:tcPr/>
                </a:tc>
                <a:extLst>
                  <a:ext uri="{0D108BD9-81ED-4DB2-BD59-A6C34878D82A}">
                    <a16:rowId xmlns:a16="http://schemas.microsoft.com/office/drawing/2014/main" val="2280528536"/>
                  </a:ext>
                </a:extLst>
              </a:tr>
              <a:tr h="372829">
                <a:tc>
                  <a:txBody>
                    <a:bodyPr/>
                    <a:lstStyle/>
                    <a:p>
                      <a:pPr algn="ctr"/>
                      <a:r>
                        <a:rPr lang="en-CA" sz="1050" dirty="0">
                          <a:latin typeface="Century Gothic" panose="020B0502020202020204" pitchFamily="34" charset="0"/>
                        </a:rPr>
                        <a:t>D</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CA" sz="1050" dirty="0">
                          <a:latin typeface="Century Gothic" panose="020B0502020202020204" pitchFamily="34" charset="0"/>
                        </a:rPr>
                        <a:t>15:51 ± 0:03</a:t>
                      </a:r>
                    </a:p>
                  </a:txBody>
                  <a:tcPr/>
                </a:tc>
                <a:tc>
                  <a:txBody>
                    <a:bodyPr/>
                    <a:lstStyle/>
                    <a:p>
                      <a:pPr algn="r"/>
                      <a:r>
                        <a:rPr lang="en-CA" sz="1050" dirty="0">
                          <a:latin typeface="Century Gothic" panose="020B0502020202020204" pitchFamily="34" charset="0"/>
                        </a:rPr>
                        <a:t>41.3 ± 0.3</a:t>
                      </a:r>
                    </a:p>
                  </a:txBody>
                  <a:tcPr/>
                </a:tc>
                <a:tc>
                  <a:txBody>
                    <a:bodyPr/>
                    <a:lstStyle/>
                    <a:p>
                      <a:r>
                        <a:rPr lang="en-CA" sz="1050" dirty="0">
                          <a:latin typeface="Century Gothic" panose="020B0502020202020204" pitchFamily="34" charset="0"/>
                        </a:rPr>
                        <a:t>Clear solar disk w clouds</a:t>
                      </a:r>
                    </a:p>
                  </a:txBody>
                  <a:tcPr/>
                </a:tc>
                <a:extLst>
                  <a:ext uri="{0D108BD9-81ED-4DB2-BD59-A6C34878D82A}">
                    <a16:rowId xmlns:a16="http://schemas.microsoft.com/office/drawing/2014/main" val="9559696"/>
                  </a:ext>
                </a:extLst>
              </a:tr>
              <a:tr h="372829">
                <a:tc>
                  <a:txBody>
                    <a:bodyPr/>
                    <a:lstStyle/>
                    <a:p>
                      <a:pPr algn="ctr"/>
                      <a:r>
                        <a:rPr lang="en-CA" sz="1050" dirty="0">
                          <a:latin typeface="Century Gothic" panose="020B0502020202020204" pitchFamily="34" charset="0"/>
                        </a:rPr>
                        <a:t>E</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CA" sz="1050" dirty="0">
                          <a:latin typeface="Century Gothic" panose="020B0502020202020204" pitchFamily="34" charset="0"/>
                        </a:rPr>
                        <a:t>17:19 ± 0:03</a:t>
                      </a:r>
                    </a:p>
                  </a:txBody>
                  <a:tcPr/>
                </a:tc>
                <a:tc>
                  <a:txBody>
                    <a:bodyPr/>
                    <a:lstStyle/>
                    <a:p>
                      <a:pPr algn="r"/>
                      <a:r>
                        <a:rPr lang="en-CA" sz="1050" dirty="0">
                          <a:latin typeface="Century Gothic" panose="020B0502020202020204" pitchFamily="34" charset="0"/>
                        </a:rPr>
                        <a:t>56.2 ± 0.3</a:t>
                      </a:r>
                    </a:p>
                  </a:txBody>
                  <a:tcPr/>
                </a:tc>
                <a:tc>
                  <a:txBody>
                    <a:bodyPr/>
                    <a:lstStyle/>
                    <a:p>
                      <a:r>
                        <a:rPr lang="en-CA" sz="1050" dirty="0">
                          <a:latin typeface="Century Gothic" panose="020B0502020202020204" pitchFamily="34" charset="0"/>
                        </a:rPr>
                        <a:t>Cloud obscuration of solar disk</a:t>
                      </a:r>
                    </a:p>
                  </a:txBody>
                  <a:tcPr/>
                </a:tc>
                <a:extLst>
                  <a:ext uri="{0D108BD9-81ED-4DB2-BD59-A6C34878D82A}">
                    <a16:rowId xmlns:a16="http://schemas.microsoft.com/office/drawing/2014/main" val="3601549099"/>
                  </a:ext>
                </a:extLst>
              </a:tr>
            </a:tbl>
          </a:graphicData>
        </a:graphic>
      </p:graphicFrame>
    </p:spTree>
    <p:extLst>
      <p:ext uri="{BB962C8B-B14F-4D97-AF65-F5344CB8AC3E}">
        <p14:creationId xmlns:p14="http://schemas.microsoft.com/office/powerpoint/2010/main" val="35237347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9023739" y="5059265"/>
            <a:ext cx="3168261" cy="16221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1176" tIns="71120" rIns="71120" bIns="71120" numCol="1" spcCol="1270" anchor="ctr" anchorCtr="0">
            <a:noAutofit/>
          </a:bodyPr>
          <a:lstStyle/>
          <a:p>
            <a:pPr>
              <a:lnSpc>
                <a:spcPct val="150000"/>
              </a:lnSpc>
            </a:pPr>
            <a:endParaRPr lang="en-CA" altLang="en-US" sz="1467" dirty="0">
              <a:solidFill>
                <a:schemeClr val="accent2">
                  <a:lumMod val="50000"/>
                </a:schemeClr>
              </a:solidFill>
              <a:latin typeface="Century Gothic" panose="020B0502020202020204" pitchFamily="34" charset="0"/>
              <a:cs typeface="Arial" charset="0"/>
            </a:endParaRPr>
          </a:p>
        </p:txBody>
      </p:sp>
      <p:sp>
        <p:nvSpPr>
          <p:cNvPr id="34" name="TextBox 33">
            <a:extLst>
              <a:ext uri="{FF2B5EF4-FFF2-40B4-BE49-F238E27FC236}">
                <a16:creationId xmlns:a16="http://schemas.microsoft.com/office/drawing/2014/main" id="{0789476B-2C82-1D4B-9FE7-7168E491577F}"/>
              </a:ext>
            </a:extLst>
          </p:cNvPr>
          <p:cNvSpPr txBox="1"/>
          <p:nvPr/>
        </p:nvSpPr>
        <p:spPr>
          <a:xfrm>
            <a:off x="372489" y="224879"/>
            <a:ext cx="7563289" cy="769441"/>
          </a:xfrm>
          <a:prstGeom prst="rect">
            <a:avLst/>
          </a:prstGeom>
          <a:noFill/>
        </p:spPr>
        <p:txBody>
          <a:bodyPr wrap="none" rtlCol="0">
            <a:spAutoFit/>
          </a:bodyPr>
          <a:lstStyle/>
          <a:p>
            <a:r>
              <a:rPr lang="en-CA" sz="4400" dirty="0">
                <a:solidFill>
                  <a:schemeClr val="tx2">
                    <a:lumMod val="20000"/>
                    <a:lumOff val="80000"/>
                  </a:schemeClr>
                </a:solidFill>
                <a:latin typeface="Century Gothic" panose="020B0502020202020204" pitchFamily="34" charset="0"/>
              </a:rPr>
              <a:t>RPAS Hyperspectral System</a:t>
            </a:r>
          </a:p>
        </p:txBody>
      </p:sp>
      <p:graphicFrame>
        <p:nvGraphicFramePr>
          <p:cNvPr id="3" name="Table 2">
            <a:extLst>
              <a:ext uri="{FF2B5EF4-FFF2-40B4-BE49-F238E27FC236}">
                <a16:creationId xmlns:a16="http://schemas.microsoft.com/office/drawing/2014/main" id="{C42A42D2-2A33-4658-B615-5AC530F32AB4}"/>
              </a:ext>
            </a:extLst>
          </p:cNvPr>
          <p:cNvGraphicFramePr>
            <a:graphicFrameLocks noGrp="1"/>
          </p:cNvGraphicFramePr>
          <p:nvPr/>
        </p:nvGraphicFramePr>
        <p:xfrm>
          <a:off x="6897349" y="2912676"/>
          <a:ext cx="4996892" cy="3457233"/>
        </p:xfrm>
        <a:graphic>
          <a:graphicData uri="http://schemas.openxmlformats.org/drawingml/2006/table">
            <a:tbl>
              <a:tblPr firstRow="1" firstCol="1" bandRow="1">
                <a:tableStyleId>{5C22544A-7EE6-4342-B048-85BDC9FD1C3A}</a:tableStyleId>
              </a:tblPr>
              <a:tblGrid>
                <a:gridCol w="1744377">
                  <a:extLst>
                    <a:ext uri="{9D8B030D-6E8A-4147-A177-3AD203B41FA5}">
                      <a16:colId xmlns:a16="http://schemas.microsoft.com/office/drawing/2014/main" val="1259317115"/>
                    </a:ext>
                  </a:extLst>
                </a:gridCol>
                <a:gridCol w="1389171">
                  <a:extLst>
                    <a:ext uri="{9D8B030D-6E8A-4147-A177-3AD203B41FA5}">
                      <a16:colId xmlns:a16="http://schemas.microsoft.com/office/drawing/2014/main" val="621807613"/>
                    </a:ext>
                  </a:extLst>
                </a:gridCol>
                <a:gridCol w="1863344">
                  <a:extLst>
                    <a:ext uri="{9D8B030D-6E8A-4147-A177-3AD203B41FA5}">
                      <a16:colId xmlns:a16="http://schemas.microsoft.com/office/drawing/2014/main" val="1328956875"/>
                    </a:ext>
                  </a:extLst>
                </a:gridCol>
              </a:tblGrid>
              <a:tr h="174120">
                <a:tc>
                  <a:txBody>
                    <a:bodyPr/>
                    <a:lstStyle/>
                    <a:p>
                      <a:pPr>
                        <a:spcAft>
                          <a:spcPts val="0"/>
                        </a:spcAft>
                      </a:pPr>
                      <a:r>
                        <a:rPr lang="en-CA" sz="1100" b="0" dirty="0">
                          <a:effectLst/>
                          <a:latin typeface="Century Gothic" panose="020B0502020202020204" pitchFamily="34" charset="0"/>
                        </a:rPr>
                        <a:t> </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solidFill>
                      <a:schemeClr val="tx2">
                        <a:lumMod val="50000"/>
                      </a:schemeClr>
                    </a:solidFill>
                  </a:tcPr>
                </a:tc>
                <a:tc>
                  <a:txBody>
                    <a:bodyPr/>
                    <a:lstStyle/>
                    <a:p>
                      <a:pPr algn="ctr">
                        <a:spcAft>
                          <a:spcPts val="0"/>
                        </a:spcAft>
                      </a:pPr>
                      <a:r>
                        <a:rPr lang="en-CA" sz="1100" b="0" dirty="0">
                          <a:effectLst/>
                          <a:latin typeface="Century Gothic" panose="020B0502020202020204" pitchFamily="34" charset="0"/>
                        </a:rPr>
                        <a:t>V-1240</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solidFill>
                      <a:schemeClr val="tx2">
                        <a:lumMod val="50000"/>
                      </a:schemeClr>
                    </a:solidFill>
                  </a:tcPr>
                </a:tc>
                <a:tc>
                  <a:txBody>
                    <a:bodyPr/>
                    <a:lstStyle/>
                    <a:p>
                      <a:pPr algn="ctr">
                        <a:spcAft>
                          <a:spcPts val="0"/>
                        </a:spcAft>
                      </a:pPr>
                      <a:r>
                        <a:rPr lang="en-CA" sz="1100" b="0">
                          <a:effectLst/>
                          <a:latin typeface="Century Gothic" panose="020B0502020202020204" pitchFamily="34" charset="0"/>
                        </a:rPr>
                        <a:t>S-620</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solidFill>
                      <a:schemeClr val="tx2">
                        <a:lumMod val="50000"/>
                      </a:schemeClr>
                    </a:solidFill>
                  </a:tcPr>
                </a:tc>
                <a:extLst>
                  <a:ext uri="{0D108BD9-81ED-4DB2-BD59-A6C34878D82A}">
                    <a16:rowId xmlns:a16="http://schemas.microsoft.com/office/drawing/2014/main" val="3897604339"/>
                  </a:ext>
                </a:extLst>
              </a:tr>
              <a:tr h="174120">
                <a:tc>
                  <a:txBody>
                    <a:bodyPr/>
                    <a:lstStyle/>
                    <a:p>
                      <a:pPr>
                        <a:spcAft>
                          <a:spcPts val="0"/>
                        </a:spcAft>
                      </a:pPr>
                      <a:r>
                        <a:rPr lang="en-CA" sz="1100" b="0" dirty="0">
                          <a:effectLst/>
                          <a:latin typeface="Century Gothic" panose="020B0502020202020204" pitchFamily="34" charset="0"/>
                        </a:rPr>
                        <a:t>Spectral range</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solidFill>
                      <a:schemeClr val="tx2">
                        <a:lumMod val="75000"/>
                      </a:schemeClr>
                    </a:solidFill>
                  </a:tcPr>
                </a:tc>
                <a:tc>
                  <a:txBody>
                    <a:bodyPr/>
                    <a:lstStyle/>
                    <a:p>
                      <a:pPr algn="ctr">
                        <a:spcAft>
                          <a:spcPts val="0"/>
                        </a:spcAft>
                      </a:pPr>
                      <a:r>
                        <a:rPr lang="en-CA" sz="1100" b="0" dirty="0">
                          <a:effectLst/>
                          <a:latin typeface="Century Gothic" panose="020B0502020202020204" pitchFamily="34" charset="0"/>
                        </a:rPr>
                        <a:t>400 – 1000 nm</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tc>
                <a:tc>
                  <a:txBody>
                    <a:bodyPr/>
                    <a:lstStyle/>
                    <a:p>
                      <a:pPr algn="ctr">
                        <a:spcAft>
                          <a:spcPts val="0"/>
                        </a:spcAft>
                      </a:pPr>
                      <a:r>
                        <a:rPr lang="en-CA" sz="1100" b="0" dirty="0">
                          <a:effectLst/>
                          <a:latin typeface="Century Gothic" panose="020B0502020202020204" pitchFamily="34" charset="0"/>
                        </a:rPr>
                        <a:t>970 – 2500 nm</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tc>
                <a:extLst>
                  <a:ext uri="{0D108BD9-81ED-4DB2-BD59-A6C34878D82A}">
                    <a16:rowId xmlns:a16="http://schemas.microsoft.com/office/drawing/2014/main" val="2636498537"/>
                  </a:ext>
                </a:extLst>
              </a:tr>
              <a:tr h="335655">
                <a:tc>
                  <a:txBody>
                    <a:bodyPr/>
                    <a:lstStyle/>
                    <a:p>
                      <a:pPr>
                        <a:spcAft>
                          <a:spcPts val="0"/>
                        </a:spcAft>
                      </a:pPr>
                      <a:r>
                        <a:rPr lang="en-CA" sz="1100" b="0" dirty="0">
                          <a:effectLst/>
                          <a:latin typeface="Century Gothic" panose="020B0502020202020204" pitchFamily="34" charset="0"/>
                        </a:rPr>
                        <a:t>Combined spectral range</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solidFill>
                      <a:schemeClr val="tx2">
                        <a:lumMod val="75000"/>
                      </a:schemeClr>
                    </a:solidFill>
                  </a:tcPr>
                </a:tc>
                <a:tc gridSpan="2">
                  <a:txBody>
                    <a:bodyPr/>
                    <a:lstStyle/>
                    <a:p>
                      <a:pPr algn="ctr">
                        <a:spcAft>
                          <a:spcPts val="0"/>
                        </a:spcAft>
                      </a:pPr>
                      <a:r>
                        <a:rPr lang="en-CA" sz="1100" b="0" dirty="0">
                          <a:effectLst/>
                          <a:latin typeface="Century Gothic" panose="020B0502020202020204" pitchFamily="34" charset="0"/>
                        </a:rPr>
                        <a:t>400 – 2500 nm</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tc>
                <a:tc hMerge="1">
                  <a:txBody>
                    <a:bodyPr/>
                    <a:lstStyle/>
                    <a:p>
                      <a:endParaRPr lang="en-CA"/>
                    </a:p>
                  </a:txBody>
                  <a:tcPr/>
                </a:tc>
                <a:extLst>
                  <a:ext uri="{0D108BD9-81ED-4DB2-BD59-A6C34878D82A}">
                    <a16:rowId xmlns:a16="http://schemas.microsoft.com/office/drawing/2014/main" val="4081854038"/>
                  </a:ext>
                </a:extLst>
              </a:tr>
              <a:tr h="174120">
                <a:tc>
                  <a:txBody>
                    <a:bodyPr/>
                    <a:lstStyle/>
                    <a:p>
                      <a:pPr>
                        <a:spcAft>
                          <a:spcPts val="0"/>
                        </a:spcAft>
                      </a:pPr>
                      <a:r>
                        <a:rPr lang="en-CA" sz="1100" b="0">
                          <a:effectLst/>
                          <a:latin typeface="Century Gothic" panose="020B0502020202020204" pitchFamily="34" charset="0"/>
                        </a:rPr>
                        <a:t>Spatial pixels</a:t>
                      </a:r>
                      <a:endParaRPr lang="en-CA" sz="1100" b="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solidFill>
                      <a:schemeClr val="tx2">
                        <a:lumMod val="75000"/>
                      </a:schemeClr>
                    </a:solidFill>
                  </a:tcPr>
                </a:tc>
                <a:tc>
                  <a:txBody>
                    <a:bodyPr/>
                    <a:lstStyle/>
                    <a:p>
                      <a:pPr algn="ctr">
                        <a:spcAft>
                          <a:spcPts val="0"/>
                        </a:spcAft>
                      </a:pPr>
                      <a:r>
                        <a:rPr lang="en-CA" sz="1100" b="0" dirty="0">
                          <a:effectLst/>
                          <a:latin typeface="Century Gothic" panose="020B0502020202020204" pitchFamily="34" charset="0"/>
                        </a:rPr>
                        <a:t>1240</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tc>
                <a:tc>
                  <a:txBody>
                    <a:bodyPr/>
                    <a:lstStyle/>
                    <a:p>
                      <a:pPr algn="ctr">
                        <a:spcAft>
                          <a:spcPts val="0"/>
                        </a:spcAft>
                      </a:pPr>
                      <a:r>
                        <a:rPr lang="en-CA" sz="1100" b="0" dirty="0">
                          <a:effectLst/>
                          <a:latin typeface="Century Gothic" panose="020B0502020202020204" pitchFamily="34" charset="0"/>
                        </a:rPr>
                        <a:t>620</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tc>
                <a:extLst>
                  <a:ext uri="{0D108BD9-81ED-4DB2-BD59-A6C34878D82A}">
                    <a16:rowId xmlns:a16="http://schemas.microsoft.com/office/drawing/2014/main" val="1522833558"/>
                  </a:ext>
                </a:extLst>
              </a:tr>
              <a:tr h="174120">
                <a:tc>
                  <a:txBody>
                    <a:bodyPr/>
                    <a:lstStyle/>
                    <a:p>
                      <a:pPr>
                        <a:spcAft>
                          <a:spcPts val="0"/>
                        </a:spcAft>
                      </a:pPr>
                      <a:r>
                        <a:rPr lang="en-CA" sz="1100" b="0" dirty="0">
                          <a:effectLst/>
                          <a:latin typeface="Century Gothic" panose="020B0502020202020204" pitchFamily="34" charset="0"/>
                        </a:rPr>
                        <a:t>Combined spatial pixels</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solidFill>
                      <a:schemeClr val="tx2">
                        <a:lumMod val="75000"/>
                      </a:schemeClr>
                    </a:solidFill>
                  </a:tcPr>
                </a:tc>
                <a:tc gridSpan="2">
                  <a:txBody>
                    <a:bodyPr/>
                    <a:lstStyle/>
                    <a:p>
                      <a:pPr algn="ctr">
                        <a:spcAft>
                          <a:spcPts val="0"/>
                        </a:spcAft>
                      </a:pPr>
                      <a:r>
                        <a:rPr lang="en-CA" sz="1100" b="0" dirty="0">
                          <a:effectLst/>
                          <a:latin typeface="Century Gothic" panose="020B0502020202020204" pitchFamily="34" charset="0"/>
                        </a:rPr>
                        <a:t>620</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tc>
                <a:tc hMerge="1">
                  <a:txBody>
                    <a:bodyPr/>
                    <a:lstStyle/>
                    <a:p>
                      <a:endParaRPr lang="en-CA"/>
                    </a:p>
                  </a:txBody>
                  <a:tcPr/>
                </a:tc>
                <a:extLst>
                  <a:ext uri="{0D108BD9-81ED-4DB2-BD59-A6C34878D82A}">
                    <a16:rowId xmlns:a16="http://schemas.microsoft.com/office/drawing/2014/main" val="3308603737"/>
                  </a:ext>
                </a:extLst>
              </a:tr>
              <a:tr h="348241">
                <a:tc>
                  <a:txBody>
                    <a:bodyPr/>
                    <a:lstStyle/>
                    <a:p>
                      <a:pPr>
                        <a:spcAft>
                          <a:spcPts val="0"/>
                        </a:spcAft>
                      </a:pPr>
                      <a:r>
                        <a:rPr lang="en-CA" sz="1100" b="0" dirty="0">
                          <a:effectLst/>
                          <a:latin typeface="Century Gothic" panose="020B0502020202020204" pitchFamily="34" charset="0"/>
                        </a:rPr>
                        <a:t>Spectral channels and sampling interval</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solidFill>
                      <a:schemeClr val="tx2">
                        <a:lumMod val="75000"/>
                      </a:schemeClr>
                    </a:solidFill>
                  </a:tcPr>
                </a:tc>
                <a:tc>
                  <a:txBody>
                    <a:bodyPr/>
                    <a:lstStyle/>
                    <a:p>
                      <a:pPr algn="ctr">
                        <a:spcAft>
                          <a:spcPts val="0"/>
                        </a:spcAft>
                      </a:pPr>
                      <a:r>
                        <a:rPr lang="en-CA" sz="1100" b="0" dirty="0">
                          <a:effectLst/>
                          <a:latin typeface="Century Gothic" panose="020B0502020202020204" pitchFamily="34" charset="0"/>
                        </a:rPr>
                        <a:t>200 bands @ 3.0 nm</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tc>
                <a:tc>
                  <a:txBody>
                    <a:bodyPr/>
                    <a:lstStyle/>
                    <a:p>
                      <a:pPr algn="ctr">
                        <a:spcAft>
                          <a:spcPts val="0"/>
                        </a:spcAft>
                      </a:pPr>
                      <a:r>
                        <a:rPr lang="en-CA" sz="1100" b="0" dirty="0">
                          <a:effectLst/>
                          <a:latin typeface="Century Gothic" panose="020B0502020202020204" pitchFamily="34" charset="0"/>
                        </a:rPr>
                        <a:t>300 bands @ 5.1 nm</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tc>
                <a:extLst>
                  <a:ext uri="{0D108BD9-81ED-4DB2-BD59-A6C34878D82A}">
                    <a16:rowId xmlns:a16="http://schemas.microsoft.com/office/drawing/2014/main" val="1369087529"/>
                  </a:ext>
                </a:extLst>
              </a:tr>
              <a:tr h="335655">
                <a:tc>
                  <a:txBody>
                    <a:bodyPr/>
                    <a:lstStyle/>
                    <a:p>
                      <a:pPr>
                        <a:spcAft>
                          <a:spcPts val="0"/>
                        </a:spcAft>
                      </a:pPr>
                      <a:r>
                        <a:rPr lang="en-CA" sz="1100" b="0" dirty="0">
                          <a:effectLst/>
                          <a:latin typeface="Century Gothic" panose="020B0502020202020204" pitchFamily="34" charset="0"/>
                        </a:rPr>
                        <a:t>Combined spectral channels</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solidFill>
                      <a:schemeClr val="tx2">
                        <a:lumMod val="75000"/>
                      </a:schemeClr>
                    </a:solidFill>
                  </a:tcPr>
                </a:tc>
                <a:tc gridSpan="2">
                  <a:txBody>
                    <a:bodyPr/>
                    <a:lstStyle/>
                    <a:p>
                      <a:pPr algn="ctr">
                        <a:spcAft>
                          <a:spcPts val="0"/>
                        </a:spcAft>
                      </a:pPr>
                      <a:r>
                        <a:rPr lang="en-CA" sz="1100" b="0" dirty="0">
                          <a:effectLst/>
                          <a:latin typeface="Century Gothic" panose="020B0502020202020204" pitchFamily="34" charset="0"/>
                        </a:rPr>
                        <a:t>490</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tc>
                <a:tc hMerge="1">
                  <a:txBody>
                    <a:bodyPr/>
                    <a:lstStyle/>
                    <a:p>
                      <a:endParaRPr lang="en-CA"/>
                    </a:p>
                  </a:txBody>
                  <a:tcPr/>
                </a:tc>
                <a:extLst>
                  <a:ext uri="{0D108BD9-81ED-4DB2-BD59-A6C34878D82A}">
                    <a16:rowId xmlns:a16="http://schemas.microsoft.com/office/drawing/2014/main" val="1836776175"/>
                  </a:ext>
                </a:extLst>
              </a:tr>
              <a:tr h="174120">
                <a:tc>
                  <a:txBody>
                    <a:bodyPr/>
                    <a:lstStyle/>
                    <a:p>
                      <a:pPr>
                        <a:spcAft>
                          <a:spcPts val="0"/>
                        </a:spcAft>
                      </a:pPr>
                      <a:r>
                        <a:rPr lang="en-CA" sz="1100" b="0">
                          <a:effectLst/>
                          <a:latin typeface="Century Gothic" panose="020B0502020202020204" pitchFamily="34" charset="0"/>
                        </a:rPr>
                        <a:t>FOV</a:t>
                      </a:r>
                      <a:endParaRPr lang="en-CA" sz="1100" b="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solidFill>
                      <a:schemeClr val="tx2">
                        <a:lumMod val="75000"/>
                      </a:schemeClr>
                    </a:solidFill>
                  </a:tcPr>
                </a:tc>
                <a:tc>
                  <a:txBody>
                    <a:bodyPr/>
                    <a:lstStyle/>
                    <a:p>
                      <a:pPr algn="ctr">
                        <a:spcAft>
                          <a:spcPts val="0"/>
                        </a:spcAft>
                      </a:pPr>
                      <a:r>
                        <a:rPr lang="en-CA" sz="1100" b="0" dirty="0">
                          <a:effectLst/>
                          <a:latin typeface="Century Gothic" panose="020B0502020202020204" pitchFamily="34" charset="0"/>
                        </a:rPr>
                        <a:t>20°</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tc>
                <a:tc>
                  <a:txBody>
                    <a:bodyPr/>
                    <a:lstStyle/>
                    <a:p>
                      <a:pPr algn="ctr">
                        <a:spcAft>
                          <a:spcPts val="0"/>
                        </a:spcAft>
                      </a:pPr>
                      <a:r>
                        <a:rPr lang="en-CA" sz="1100" b="0">
                          <a:effectLst/>
                          <a:latin typeface="Century Gothic" panose="020B0502020202020204" pitchFamily="34" charset="0"/>
                        </a:rPr>
                        <a:t>20°</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tc>
                <a:extLst>
                  <a:ext uri="{0D108BD9-81ED-4DB2-BD59-A6C34878D82A}">
                    <a16:rowId xmlns:a16="http://schemas.microsoft.com/office/drawing/2014/main" val="209326101"/>
                  </a:ext>
                </a:extLst>
              </a:tr>
              <a:tr h="174120">
                <a:tc>
                  <a:txBody>
                    <a:bodyPr/>
                    <a:lstStyle/>
                    <a:p>
                      <a:pPr>
                        <a:spcAft>
                          <a:spcPts val="0"/>
                        </a:spcAft>
                      </a:pPr>
                      <a:r>
                        <a:rPr lang="en-CA" sz="1100" b="0" dirty="0">
                          <a:effectLst/>
                          <a:latin typeface="Century Gothic" panose="020B0502020202020204" pitchFamily="34" charset="0"/>
                        </a:rPr>
                        <a:t>Bit resolution</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solidFill>
                      <a:schemeClr val="tx2">
                        <a:lumMod val="75000"/>
                      </a:schemeClr>
                    </a:solidFill>
                  </a:tcPr>
                </a:tc>
                <a:tc>
                  <a:txBody>
                    <a:bodyPr/>
                    <a:lstStyle/>
                    <a:p>
                      <a:pPr algn="ctr">
                        <a:spcAft>
                          <a:spcPts val="0"/>
                        </a:spcAft>
                      </a:pPr>
                      <a:r>
                        <a:rPr lang="en-CA" sz="1100" b="0" dirty="0">
                          <a:effectLst/>
                          <a:latin typeface="Century Gothic" panose="020B0502020202020204" pitchFamily="34" charset="0"/>
                        </a:rPr>
                        <a:t>12 bits</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tc>
                <a:tc>
                  <a:txBody>
                    <a:bodyPr/>
                    <a:lstStyle/>
                    <a:p>
                      <a:pPr algn="ctr">
                        <a:spcAft>
                          <a:spcPts val="0"/>
                        </a:spcAft>
                      </a:pPr>
                      <a:r>
                        <a:rPr lang="en-CA" sz="1100" b="0">
                          <a:effectLst/>
                          <a:latin typeface="Century Gothic" panose="020B0502020202020204" pitchFamily="34" charset="0"/>
                        </a:rPr>
                        <a:t>16 bits</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tc>
                <a:extLst>
                  <a:ext uri="{0D108BD9-81ED-4DB2-BD59-A6C34878D82A}">
                    <a16:rowId xmlns:a16="http://schemas.microsoft.com/office/drawing/2014/main" val="487342714"/>
                  </a:ext>
                </a:extLst>
              </a:tr>
              <a:tr h="348241">
                <a:tc>
                  <a:txBody>
                    <a:bodyPr/>
                    <a:lstStyle/>
                    <a:p>
                      <a:pPr>
                        <a:spcAft>
                          <a:spcPts val="0"/>
                        </a:spcAft>
                      </a:pPr>
                      <a:r>
                        <a:rPr lang="en-CA" sz="1100" b="0" dirty="0">
                          <a:effectLst/>
                          <a:latin typeface="Century Gothic" panose="020B0502020202020204" pitchFamily="34" charset="0"/>
                        </a:rPr>
                        <a:t>Detector type</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solidFill>
                      <a:schemeClr val="tx2">
                        <a:lumMod val="75000"/>
                      </a:schemeClr>
                    </a:solidFill>
                  </a:tcPr>
                </a:tc>
                <a:tc>
                  <a:txBody>
                    <a:bodyPr/>
                    <a:lstStyle/>
                    <a:p>
                      <a:pPr algn="ctr">
                        <a:spcAft>
                          <a:spcPts val="0"/>
                        </a:spcAft>
                      </a:pPr>
                      <a:r>
                        <a:rPr lang="en-CA" sz="1100" b="0" dirty="0">
                          <a:effectLst/>
                          <a:latin typeface="Century Gothic" panose="020B0502020202020204" pitchFamily="34" charset="0"/>
                        </a:rPr>
                        <a:t>Silicone CCD</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tc>
                <a:tc>
                  <a:txBody>
                    <a:bodyPr/>
                    <a:lstStyle/>
                    <a:p>
                      <a:pPr algn="ctr">
                        <a:spcAft>
                          <a:spcPts val="0"/>
                        </a:spcAft>
                      </a:pPr>
                      <a:r>
                        <a:rPr lang="en-CA" sz="1100" b="0" dirty="0">
                          <a:effectLst/>
                          <a:latin typeface="Century Gothic" panose="020B0502020202020204" pitchFamily="34" charset="0"/>
                        </a:rPr>
                        <a:t>Mercury Cadmium Telluride (MCT) FPA</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tc>
                <a:extLst>
                  <a:ext uri="{0D108BD9-81ED-4DB2-BD59-A6C34878D82A}">
                    <a16:rowId xmlns:a16="http://schemas.microsoft.com/office/drawing/2014/main" val="1186923359"/>
                  </a:ext>
                </a:extLst>
              </a:tr>
              <a:tr h="174120">
                <a:tc>
                  <a:txBody>
                    <a:bodyPr/>
                    <a:lstStyle/>
                    <a:p>
                      <a:pPr>
                        <a:spcAft>
                          <a:spcPts val="0"/>
                        </a:spcAft>
                      </a:pPr>
                      <a:r>
                        <a:rPr lang="en-CA" sz="1100" b="0" dirty="0">
                          <a:effectLst/>
                          <a:latin typeface="Century Gothic" panose="020B0502020202020204" pitchFamily="34" charset="0"/>
                        </a:rPr>
                        <a:t>Smile and keystone</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solidFill>
                      <a:schemeClr val="tx2">
                        <a:lumMod val="75000"/>
                      </a:schemeClr>
                    </a:solidFill>
                  </a:tcPr>
                </a:tc>
                <a:tc gridSpan="2">
                  <a:txBody>
                    <a:bodyPr/>
                    <a:lstStyle/>
                    <a:p>
                      <a:pPr algn="ctr">
                        <a:spcAft>
                          <a:spcPts val="0"/>
                        </a:spcAft>
                      </a:pPr>
                      <a:r>
                        <a:rPr lang="en-CA" sz="1100" b="0" dirty="0">
                          <a:effectLst/>
                          <a:latin typeface="Century Gothic" panose="020B0502020202020204" pitchFamily="34" charset="0"/>
                        </a:rPr>
                        <a:t>&lt; 10% per pixel per band</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tc>
                <a:tc hMerge="1">
                  <a:txBody>
                    <a:bodyPr/>
                    <a:lstStyle/>
                    <a:p>
                      <a:endParaRPr lang="en-CA"/>
                    </a:p>
                  </a:txBody>
                  <a:tcPr/>
                </a:tc>
                <a:extLst>
                  <a:ext uri="{0D108BD9-81ED-4DB2-BD59-A6C34878D82A}">
                    <a16:rowId xmlns:a16="http://schemas.microsoft.com/office/drawing/2014/main" val="759144769"/>
                  </a:ext>
                </a:extLst>
              </a:tr>
              <a:tr h="348241">
                <a:tc>
                  <a:txBody>
                    <a:bodyPr/>
                    <a:lstStyle/>
                    <a:p>
                      <a:pPr>
                        <a:spcAft>
                          <a:spcPts val="0"/>
                        </a:spcAft>
                      </a:pPr>
                      <a:r>
                        <a:rPr lang="en-CA" sz="1100" b="0" dirty="0">
                          <a:effectLst/>
                          <a:latin typeface="Century Gothic" panose="020B0502020202020204" pitchFamily="34" charset="0"/>
                        </a:rPr>
                        <a:t>Radiometric calibration traceability</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solidFill>
                      <a:schemeClr val="tx2">
                        <a:lumMod val="75000"/>
                      </a:schemeClr>
                    </a:solidFill>
                  </a:tcPr>
                </a:tc>
                <a:tc gridSpan="2">
                  <a:txBody>
                    <a:bodyPr/>
                    <a:lstStyle/>
                    <a:p>
                      <a:pPr algn="ctr">
                        <a:spcAft>
                          <a:spcPts val="0"/>
                        </a:spcAft>
                      </a:pPr>
                      <a:r>
                        <a:rPr lang="en-CA" sz="1100" b="0" dirty="0">
                          <a:effectLst/>
                          <a:latin typeface="Century Gothic" panose="020B0502020202020204" pitchFamily="34" charset="0"/>
                        </a:rPr>
                        <a:t>To a </a:t>
                      </a:r>
                      <a:r>
                        <a:rPr lang="de-DE" sz="1100" b="0" dirty="0">
                          <a:effectLst/>
                          <a:latin typeface="Century Gothic" panose="020B0502020202020204" pitchFamily="34" charset="0"/>
                        </a:rPr>
                        <a:t>Physikalisch-Technische Bundesanstalt</a:t>
                      </a:r>
                      <a:r>
                        <a:rPr lang="en-CA" sz="1100" b="0" dirty="0">
                          <a:effectLst/>
                          <a:latin typeface="Century Gothic" panose="020B0502020202020204" pitchFamily="34" charset="0"/>
                        </a:rPr>
                        <a:t> (PTB) standard</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tc>
                <a:tc hMerge="1">
                  <a:txBody>
                    <a:bodyPr/>
                    <a:lstStyle/>
                    <a:p>
                      <a:endParaRPr lang="en-CA"/>
                    </a:p>
                  </a:txBody>
                  <a:tcPr/>
                </a:tc>
                <a:extLst>
                  <a:ext uri="{0D108BD9-81ED-4DB2-BD59-A6C34878D82A}">
                    <a16:rowId xmlns:a16="http://schemas.microsoft.com/office/drawing/2014/main" val="563761635"/>
                  </a:ext>
                </a:extLst>
              </a:tr>
              <a:tr h="174120">
                <a:tc>
                  <a:txBody>
                    <a:bodyPr/>
                    <a:lstStyle/>
                    <a:p>
                      <a:pPr>
                        <a:spcAft>
                          <a:spcPts val="0"/>
                        </a:spcAft>
                      </a:pPr>
                      <a:r>
                        <a:rPr lang="en-CA" sz="1100" b="0" dirty="0">
                          <a:effectLst/>
                          <a:latin typeface="Century Gothic" panose="020B0502020202020204" pitchFamily="34" charset="0"/>
                        </a:rPr>
                        <a:t>Power consumption*</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solidFill>
                      <a:schemeClr val="tx2">
                        <a:lumMod val="75000"/>
                      </a:schemeClr>
                    </a:solidFill>
                  </a:tcPr>
                </a:tc>
                <a:tc gridSpan="2">
                  <a:txBody>
                    <a:bodyPr/>
                    <a:lstStyle/>
                    <a:p>
                      <a:pPr algn="ctr">
                        <a:spcAft>
                          <a:spcPts val="0"/>
                        </a:spcAft>
                      </a:pPr>
                      <a:r>
                        <a:rPr lang="en-CA" sz="1100" b="0" dirty="0">
                          <a:effectLst/>
                          <a:latin typeface="Century Gothic" panose="020B0502020202020204" pitchFamily="34" charset="0"/>
                        </a:rPr>
                        <a:t>50 W</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tc>
                <a:tc hMerge="1">
                  <a:txBody>
                    <a:bodyPr/>
                    <a:lstStyle/>
                    <a:p>
                      <a:endParaRPr lang="en-CA"/>
                    </a:p>
                  </a:txBody>
                  <a:tcPr/>
                </a:tc>
                <a:extLst>
                  <a:ext uri="{0D108BD9-81ED-4DB2-BD59-A6C34878D82A}">
                    <a16:rowId xmlns:a16="http://schemas.microsoft.com/office/drawing/2014/main" val="1290437524"/>
                  </a:ext>
                </a:extLst>
              </a:tr>
              <a:tr h="174120">
                <a:tc>
                  <a:txBody>
                    <a:bodyPr/>
                    <a:lstStyle/>
                    <a:p>
                      <a:pPr>
                        <a:spcAft>
                          <a:spcPts val="0"/>
                        </a:spcAft>
                      </a:pPr>
                      <a:r>
                        <a:rPr lang="en-CA" sz="1100" b="0" dirty="0">
                          <a:effectLst/>
                          <a:latin typeface="Century Gothic" panose="020B0502020202020204" pitchFamily="34" charset="0"/>
                        </a:rPr>
                        <a:t>Dimensions (l-w-h)</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solidFill>
                      <a:schemeClr val="tx2">
                        <a:lumMod val="75000"/>
                      </a:schemeClr>
                    </a:solidFill>
                  </a:tcPr>
                </a:tc>
                <a:tc gridSpan="2">
                  <a:txBody>
                    <a:bodyPr/>
                    <a:lstStyle/>
                    <a:p>
                      <a:pPr algn="ctr">
                        <a:spcAft>
                          <a:spcPts val="0"/>
                        </a:spcAft>
                      </a:pPr>
                      <a:r>
                        <a:rPr lang="en-CA" sz="1100" b="0" dirty="0">
                          <a:effectLst/>
                          <a:latin typeface="Century Gothic" panose="020B0502020202020204" pitchFamily="34" charset="0"/>
                        </a:rPr>
                        <a:t>374 – 202 – 178 mm</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tc>
                <a:tc hMerge="1">
                  <a:txBody>
                    <a:bodyPr/>
                    <a:lstStyle/>
                    <a:p>
                      <a:endParaRPr lang="en-CA"/>
                    </a:p>
                  </a:txBody>
                  <a:tcPr/>
                </a:tc>
                <a:extLst>
                  <a:ext uri="{0D108BD9-81ED-4DB2-BD59-A6C34878D82A}">
                    <a16:rowId xmlns:a16="http://schemas.microsoft.com/office/drawing/2014/main" val="1083138030"/>
                  </a:ext>
                </a:extLst>
              </a:tr>
              <a:tr h="174120">
                <a:tc>
                  <a:txBody>
                    <a:bodyPr/>
                    <a:lstStyle/>
                    <a:p>
                      <a:pPr>
                        <a:spcAft>
                          <a:spcPts val="0"/>
                        </a:spcAft>
                      </a:pPr>
                      <a:r>
                        <a:rPr lang="en-CA" sz="1100" b="0" dirty="0">
                          <a:effectLst/>
                          <a:latin typeface="Century Gothic" panose="020B0502020202020204" pitchFamily="34" charset="0"/>
                        </a:rPr>
                        <a:t>Weight*</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solidFill>
                      <a:schemeClr val="tx2">
                        <a:lumMod val="75000"/>
                      </a:schemeClr>
                    </a:solidFill>
                  </a:tcPr>
                </a:tc>
                <a:tc gridSpan="2">
                  <a:txBody>
                    <a:bodyPr/>
                    <a:lstStyle/>
                    <a:p>
                      <a:pPr algn="ctr">
                        <a:spcAft>
                          <a:spcPts val="0"/>
                        </a:spcAft>
                      </a:pPr>
                      <a:r>
                        <a:rPr lang="en-CA" sz="1100" b="0" dirty="0">
                          <a:effectLst/>
                          <a:latin typeface="Century Gothic" panose="020B0502020202020204" pitchFamily="34" charset="0"/>
                        </a:rPr>
                        <a:t>&lt; 6.7 kg including standard battery</a:t>
                      </a:r>
                      <a:endParaRPr lang="en-CA" sz="1100" b="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245" marR="63245" marT="0" marB="0"/>
                </a:tc>
                <a:tc hMerge="1">
                  <a:txBody>
                    <a:bodyPr/>
                    <a:lstStyle/>
                    <a:p>
                      <a:endParaRPr lang="en-CA"/>
                    </a:p>
                  </a:txBody>
                  <a:tcPr/>
                </a:tc>
                <a:extLst>
                  <a:ext uri="{0D108BD9-81ED-4DB2-BD59-A6C34878D82A}">
                    <a16:rowId xmlns:a16="http://schemas.microsoft.com/office/drawing/2014/main" val="1471283078"/>
                  </a:ext>
                </a:extLst>
              </a:tr>
            </a:tbl>
          </a:graphicData>
        </a:graphic>
      </p:graphicFrame>
      <p:pic>
        <p:nvPicPr>
          <p:cNvPr id="4" name="Picture 3">
            <a:extLst>
              <a:ext uri="{FF2B5EF4-FFF2-40B4-BE49-F238E27FC236}">
                <a16:creationId xmlns:a16="http://schemas.microsoft.com/office/drawing/2014/main" id="{434AF5C3-9555-4D57-B069-C7B59DE94611}"/>
              </a:ext>
            </a:extLst>
          </p:cNvPr>
          <p:cNvPicPr>
            <a:picLocks noChangeAspect="1"/>
          </p:cNvPicPr>
          <p:nvPr/>
        </p:nvPicPr>
        <p:blipFill>
          <a:blip r:embed="rId3"/>
          <a:stretch>
            <a:fillRect/>
          </a:stretch>
        </p:blipFill>
        <p:spPr>
          <a:xfrm>
            <a:off x="8662072" y="1564182"/>
            <a:ext cx="1671584" cy="1053196"/>
          </a:xfrm>
          <a:prstGeom prst="rect">
            <a:avLst/>
          </a:prstGeom>
        </p:spPr>
      </p:pic>
      <p:sp>
        <p:nvSpPr>
          <p:cNvPr id="12" name="TextBox 11">
            <a:extLst>
              <a:ext uri="{FF2B5EF4-FFF2-40B4-BE49-F238E27FC236}">
                <a16:creationId xmlns:a16="http://schemas.microsoft.com/office/drawing/2014/main" id="{6D5C2547-0862-403A-BFF2-B6056F848D5D}"/>
              </a:ext>
            </a:extLst>
          </p:cNvPr>
          <p:cNvSpPr txBox="1"/>
          <p:nvPr/>
        </p:nvSpPr>
        <p:spPr>
          <a:xfrm>
            <a:off x="537883" y="1564894"/>
            <a:ext cx="6096000" cy="830997"/>
          </a:xfrm>
          <a:prstGeom prst="rect">
            <a:avLst/>
          </a:prstGeom>
          <a:noFill/>
        </p:spPr>
        <p:txBody>
          <a:bodyPr wrap="square">
            <a:spAutoFit/>
          </a:bodyPr>
          <a:lstStyle/>
          <a:p>
            <a:pPr algn="ctr"/>
            <a:r>
              <a:rPr lang="en-CA" sz="2400" dirty="0">
                <a:latin typeface="Century Gothic" panose="020B0502020202020204" pitchFamily="34" charset="0"/>
              </a:rPr>
              <a:t>Low Altitude Advanced Hyperspectral System (</a:t>
            </a:r>
            <a:r>
              <a:rPr lang="en-CA" sz="2400" dirty="0">
                <a:solidFill>
                  <a:schemeClr val="tx2"/>
                </a:solidFill>
                <a:latin typeface="Century Gothic" panose="020B0502020202020204" pitchFamily="34" charset="0"/>
              </a:rPr>
              <a:t>LAAHyS</a:t>
            </a:r>
            <a:r>
              <a:rPr lang="en-CA" sz="2400" dirty="0">
                <a:latin typeface="Century Gothic" panose="020B0502020202020204" pitchFamily="34" charset="0"/>
              </a:rPr>
              <a:t>) for EO Cal/Val</a:t>
            </a:r>
          </a:p>
        </p:txBody>
      </p:sp>
      <p:sp>
        <p:nvSpPr>
          <p:cNvPr id="13" name="TextBox 12">
            <a:extLst>
              <a:ext uri="{FF2B5EF4-FFF2-40B4-BE49-F238E27FC236}">
                <a16:creationId xmlns:a16="http://schemas.microsoft.com/office/drawing/2014/main" id="{88B1EBA5-354C-437B-A386-A8CEB06743DA}"/>
              </a:ext>
            </a:extLst>
          </p:cNvPr>
          <p:cNvSpPr txBox="1"/>
          <p:nvPr/>
        </p:nvSpPr>
        <p:spPr>
          <a:xfrm>
            <a:off x="10152032" y="6403078"/>
            <a:ext cx="1968251" cy="215444"/>
          </a:xfrm>
          <a:prstGeom prst="rect">
            <a:avLst/>
          </a:prstGeom>
          <a:noFill/>
        </p:spPr>
        <p:txBody>
          <a:bodyPr wrap="square">
            <a:spAutoFit/>
          </a:bodyPr>
          <a:lstStyle/>
          <a:p>
            <a:r>
              <a:rPr lang="en-CA" sz="800" i="1" dirty="0">
                <a:latin typeface="Century Gothic" panose="020B0502020202020204" pitchFamily="34" charset="0"/>
              </a:rPr>
              <a:t>Arroyo-Mora et al. 2023. Drones.</a:t>
            </a:r>
            <a:endParaRPr lang="en-CA" sz="800" i="1" dirty="0"/>
          </a:p>
        </p:txBody>
      </p:sp>
      <p:sp>
        <p:nvSpPr>
          <p:cNvPr id="6" name="TextBox 5">
            <a:extLst>
              <a:ext uri="{FF2B5EF4-FFF2-40B4-BE49-F238E27FC236}">
                <a16:creationId xmlns:a16="http://schemas.microsoft.com/office/drawing/2014/main" id="{56C7A7C6-413F-4CAB-A6EB-E45DA3AA6F34}"/>
              </a:ext>
            </a:extLst>
          </p:cNvPr>
          <p:cNvSpPr txBox="1"/>
          <p:nvPr/>
        </p:nvSpPr>
        <p:spPr>
          <a:xfrm>
            <a:off x="261904" y="6336833"/>
            <a:ext cx="5848076" cy="307777"/>
          </a:xfrm>
          <a:prstGeom prst="rect">
            <a:avLst/>
          </a:prstGeom>
          <a:noFill/>
        </p:spPr>
        <p:txBody>
          <a:bodyPr wrap="none" rtlCol="0">
            <a:spAutoFit/>
          </a:bodyPr>
          <a:lstStyle/>
          <a:p>
            <a:r>
              <a:rPr lang="en-CA" sz="1400" dirty="0">
                <a:latin typeface="Century Gothic" panose="020B0502020202020204" pitchFamily="34" charset="0"/>
              </a:rPr>
              <a:t>Flight/Sensor parameters: 50 m AGL – 3.3 m/s – IT 6.8 </a:t>
            </a:r>
            <a:r>
              <a:rPr lang="en-CA" sz="1400" dirty="0" err="1">
                <a:latin typeface="Century Gothic" panose="020B0502020202020204" pitchFamily="34" charset="0"/>
              </a:rPr>
              <a:t>ms</a:t>
            </a:r>
            <a:r>
              <a:rPr lang="en-CA" sz="1400" dirty="0">
                <a:latin typeface="Century Gothic" panose="020B0502020202020204" pitchFamily="34" charset="0"/>
              </a:rPr>
              <a:t> –FT 7.7 </a:t>
            </a:r>
            <a:r>
              <a:rPr lang="en-CA" sz="1400" dirty="0" err="1">
                <a:latin typeface="Century Gothic" panose="020B0502020202020204" pitchFamily="34" charset="0"/>
              </a:rPr>
              <a:t>ms</a:t>
            </a:r>
            <a:endParaRPr lang="en-CA" sz="1400" dirty="0">
              <a:latin typeface="Century Gothic" panose="020B0502020202020204" pitchFamily="34" charset="0"/>
            </a:endParaRPr>
          </a:p>
        </p:txBody>
      </p:sp>
      <p:pic>
        <p:nvPicPr>
          <p:cNvPr id="5" name="Picture 4" descr="A person standing next to a drone&#10;&#10;Description automatically generated">
            <a:extLst>
              <a:ext uri="{FF2B5EF4-FFF2-40B4-BE49-F238E27FC236}">
                <a16:creationId xmlns:a16="http://schemas.microsoft.com/office/drawing/2014/main" id="{2DB3A99E-3CAB-B3F3-4A8A-5B4C91EFAF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7728" y="2723745"/>
            <a:ext cx="5288273" cy="3524655"/>
          </a:xfrm>
          <a:prstGeom prst="rect">
            <a:avLst/>
          </a:prstGeom>
          <a:ln>
            <a:solidFill>
              <a:schemeClr val="tx1"/>
            </a:solidFill>
          </a:ln>
        </p:spPr>
      </p:pic>
      <p:pic>
        <p:nvPicPr>
          <p:cNvPr id="2" name="Picture 1">
            <a:extLst>
              <a:ext uri="{FF2B5EF4-FFF2-40B4-BE49-F238E27FC236}">
                <a16:creationId xmlns:a16="http://schemas.microsoft.com/office/drawing/2014/main" id="{CC43472D-0BD9-56A4-567F-51A37ABC6A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85790" y="107875"/>
            <a:ext cx="1475488" cy="1476000"/>
          </a:xfrm>
          <a:prstGeom prst="rect">
            <a:avLst/>
          </a:prstGeom>
        </p:spPr>
      </p:pic>
    </p:spTree>
    <p:extLst>
      <p:ext uri="{BB962C8B-B14F-4D97-AF65-F5344CB8AC3E}">
        <p14:creationId xmlns:p14="http://schemas.microsoft.com/office/powerpoint/2010/main" val="9446173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LAAHyS_1080s">
            <a:hlinkClick r:id="" action="ppaction://media"/>
            <a:extLst>
              <a:ext uri="{FF2B5EF4-FFF2-40B4-BE49-F238E27FC236}">
                <a16:creationId xmlns:a16="http://schemas.microsoft.com/office/drawing/2014/main" id="{B1348FDC-EE2D-3076-3D3A-ECD86573A56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0037" y="79744"/>
            <a:ext cx="11891925" cy="6698512"/>
          </a:xfrm>
          <a:prstGeom prst="rect">
            <a:avLst/>
          </a:prstGeom>
        </p:spPr>
      </p:pic>
    </p:spTree>
    <p:extLst>
      <p:ext uri="{BB962C8B-B14F-4D97-AF65-F5344CB8AC3E}">
        <p14:creationId xmlns:p14="http://schemas.microsoft.com/office/powerpoint/2010/main" val="18622134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15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8555DF8-2CC6-A807-75E1-2F57A1800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E53661-637B-B3AE-876C-E023F235D3D5}"/>
              </a:ext>
            </a:extLst>
          </p:cNvPr>
          <p:cNvSpPr>
            <a:spLocks noGrp="1"/>
          </p:cNvSpPr>
          <p:nvPr>
            <p:ph type="title"/>
          </p:nvPr>
        </p:nvSpPr>
        <p:spPr>
          <a:xfrm>
            <a:off x="170234" y="248394"/>
            <a:ext cx="10515600" cy="821650"/>
          </a:xfrm>
        </p:spPr>
        <p:txBody>
          <a:bodyPr>
            <a:normAutofit/>
          </a:bodyPr>
          <a:lstStyle/>
          <a:p>
            <a:r>
              <a:rPr lang="en-US" sz="4000" dirty="0">
                <a:solidFill>
                  <a:schemeClr val="bg1"/>
                </a:solidFill>
                <a:latin typeface="Century Gothic" panose="020B0502020202020204" pitchFamily="34" charset="0"/>
              </a:rPr>
              <a:t>Field Measurements</a:t>
            </a:r>
            <a:endParaRPr lang="en-CA" sz="4000" dirty="0">
              <a:solidFill>
                <a:schemeClr val="bg1"/>
              </a:solidFill>
              <a:latin typeface="Century Gothic" panose="020B0502020202020204" pitchFamily="34" charset="0"/>
            </a:endParaRPr>
          </a:p>
        </p:txBody>
      </p:sp>
      <p:grpSp>
        <p:nvGrpSpPr>
          <p:cNvPr id="5" name="Group 4">
            <a:extLst>
              <a:ext uri="{FF2B5EF4-FFF2-40B4-BE49-F238E27FC236}">
                <a16:creationId xmlns:a16="http://schemas.microsoft.com/office/drawing/2014/main" id="{13D728D2-0868-686D-CB7D-42B2A5F6E040}"/>
              </a:ext>
            </a:extLst>
          </p:cNvPr>
          <p:cNvGrpSpPr>
            <a:grpSpLocks noChangeAspect="1"/>
          </p:cNvGrpSpPr>
          <p:nvPr/>
        </p:nvGrpSpPr>
        <p:grpSpPr>
          <a:xfrm>
            <a:off x="5491560" y="5865780"/>
            <a:ext cx="6622964" cy="858940"/>
            <a:chOff x="185738" y="3492301"/>
            <a:chExt cx="8327467" cy="1080000"/>
          </a:xfrm>
        </p:grpSpPr>
        <p:pic>
          <p:nvPicPr>
            <p:cNvPr id="6" name="Picture 5">
              <a:extLst>
                <a:ext uri="{FF2B5EF4-FFF2-40B4-BE49-F238E27FC236}">
                  <a16:creationId xmlns:a16="http://schemas.microsoft.com/office/drawing/2014/main" id="{032C90EB-335F-C9B7-D527-3CFF3DA1D77F}"/>
                </a:ext>
              </a:extLst>
            </p:cNvPr>
            <p:cNvPicPr>
              <a:picLocks noChangeAspect="1"/>
            </p:cNvPicPr>
            <p:nvPr/>
          </p:nvPicPr>
          <p:blipFill rotWithShape="1">
            <a:blip r:embed="rId2">
              <a:extLst>
                <a:ext uri="{28A0092B-C50C-407E-A947-70E740481C1C}">
                  <a14:useLocalDpi xmlns:a14="http://schemas.microsoft.com/office/drawing/2010/main" val="0"/>
                </a:ext>
              </a:extLst>
            </a:blip>
            <a:srcRect l="18127"/>
            <a:stretch/>
          </p:blipFill>
          <p:spPr>
            <a:xfrm>
              <a:off x="185738" y="3492301"/>
              <a:ext cx="1571965" cy="1080000"/>
            </a:xfrm>
            <a:prstGeom prst="rect">
              <a:avLst/>
            </a:prstGeom>
          </p:spPr>
        </p:pic>
        <p:pic>
          <p:nvPicPr>
            <p:cNvPr id="7" name="Picture 6">
              <a:extLst>
                <a:ext uri="{FF2B5EF4-FFF2-40B4-BE49-F238E27FC236}">
                  <a16:creationId xmlns:a16="http://schemas.microsoft.com/office/drawing/2014/main" id="{896EACE5-C552-961A-4157-0E420A0207AE}"/>
                </a:ext>
              </a:extLst>
            </p:cNvPr>
            <p:cNvPicPr>
              <a:picLocks noChangeAspect="1"/>
            </p:cNvPicPr>
            <p:nvPr/>
          </p:nvPicPr>
          <p:blipFill rotWithShape="1">
            <a:blip r:embed="rId3">
              <a:extLst>
                <a:ext uri="{28A0092B-C50C-407E-A947-70E740481C1C}">
                  <a14:useLocalDpi xmlns:a14="http://schemas.microsoft.com/office/drawing/2010/main" val="0"/>
                </a:ext>
              </a:extLst>
            </a:blip>
            <a:srcRect l="18084"/>
            <a:stretch/>
          </p:blipFill>
          <p:spPr>
            <a:xfrm>
              <a:off x="1876426" y="3492301"/>
              <a:ext cx="1572785" cy="1080000"/>
            </a:xfrm>
            <a:prstGeom prst="rect">
              <a:avLst/>
            </a:prstGeom>
          </p:spPr>
        </p:pic>
        <p:pic>
          <p:nvPicPr>
            <p:cNvPr id="8" name="Picture 7">
              <a:extLst>
                <a:ext uri="{FF2B5EF4-FFF2-40B4-BE49-F238E27FC236}">
                  <a16:creationId xmlns:a16="http://schemas.microsoft.com/office/drawing/2014/main" id="{7BB66777-4720-9866-011A-C797E3104FC9}"/>
                </a:ext>
              </a:extLst>
            </p:cNvPr>
            <p:cNvPicPr>
              <a:picLocks noChangeAspect="1"/>
            </p:cNvPicPr>
            <p:nvPr/>
          </p:nvPicPr>
          <p:blipFill rotWithShape="1">
            <a:blip r:embed="rId4">
              <a:extLst>
                <a:ext uri="{28A0092B-C50C-407E-A947-70E740481C1C}">
                  <a14:useLocalDpi xmlns:a14="http://schemas.microsoft.com/office/drawing/2010/main" val="0"/>
                </a:ext>
              </a:extLst>
            </a:blip>
            <a:srcRect l="18856"/>
            <a:stretch/>
          </p:blipFill>
          <p:spPr>
            <a:xfrm>
              <a:off x="3567934" y="3492301"/>
              <a:ext cx="1557973" cy="1080000"/>
            </a:xfrm>
            <a:prstGeom prst="rect">
              <a:avLst/>
            </a:prstGeom>
          </p:spPr>
        </p:pic>
        <p:pic>
          <p:nvPicPr>
            <p:cNvPr id="9" name="Picture 8">
              <a:extLst>
                <a:ext uri="{FF2B5EF4-FFF2-40B4-BE49-F238E27FC236}">
                  <a16:creationId xmlns:a16="http://schemas.microsoft.com/office/drawing/2014/main" id="{908E36AF-DE0C-69FB-C47C-5CC2A080DE7C}"/>
                </a:ext>
              </a:extLst>
            </p:cNvPr>
            <p:cNvPicPr>
              <a:picLocks noChangeAspect="1"/>
            </p:cNvPicPr>
            <p:nvPr/>
          </p:nvPicPr>
          <p:blipFill rotWithShape="1">
            <a:blip r:embed="rId5">
              <a:extLst>
                <a:ext uri="{28A0092B-C50C-407E-A947-70E740481C1C}">
                  <a14:useLocalDpi xmlns:a14="http://schemas.microsoft.com/office/drawing/2010/main" val="0"/>
                </a:ext>
              </a:extLst>
            </a:blip>
            <a:srcRect l="18144"/>
            <a:stretch/>
          </p:blipFill>
          <p:spPr>
            <a:xfrm>
              <a:off x="5244630" y="3492301"/>
              <a:ext cx="1571624" cy="1080000"/>
            </a:xfrm>
            <a:prstGeom prst="rect">
              <a:avLst/>
            </a:prstGeom>
          </p:spPr>
        </p:pic>
        <p:pic>
          <p:nvPicPr>
            <p:cNvPr id="11" name="Picture 10">
              <a:extLst>
                <a:ext uri="{FF2B5EF4-FFF2-40B4-BE49-F238E27FC236}">
                  <a16:creationId xmlns:a16="http://schemas.microsoft.com/office/drawing/2014/main" id="{95338A13-72C0-C8AB-74F0-6EC334341D7E}"/>
                </a:ext>
              </a:extLst>
            </p:cNvPr>
            <p:cNvPicPr>
              <a:picLocks noChangeAspect="1"/>
            </p:cNvPicPr>
            <p:nvPr/>
          </p:nvPicPr>
          <p:blipFill rotWithShape="1">
            <a:blip r:embed="rId6">
              <a:extLst>
                <a:ext uri="{28A0092B-C50C-407E-A947-70E740481C1C}">
                  <a14:useLocalDpi xmlns:a14="http://schemas.microsoft.com/office/drawing/2010/main" val="0"/>
                </a:ext>
              </a:extLst>
            </a:blip>
            <a:srcRect l="17801"/>
            <a:stretch/>
          </p:blipFill>
          <p:spPr>
            <a:xfrm>
              <a:off x="6934977" y="3492301"/>
              <a:ext cx="1578228" cy="1080000"/>
            </a:xfrm>
            <a:prstGeom prst="rect">
              <a:avLst/>
            </a:prstGeom>
          </p:spPr>
        </p:pic>
      </p:grpSp>
      <p:pic>
        <p:nvPicPr>
          <p:cNvPr id="12" name="Picture 11">
            <a:extLst>
              <a:ext uri="{FF2B5EF4-FFF2-40B4-BE49-F238E27FC236}">
                <a16:creationId xmlns:a16="http://schemas.microsoft.com/office/drawing/2014/main" id="{B0114C4C-D400-F354-5BFF-8EF8DAF87AB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6200000">
            <a:off x="10436353" y="4076572"/>
            <a:ext cx="2013806" cy="1342537"/>
          </a:xfrm>
          <a:prstGeom prst="rect">
            <a:avLst/>
          </a:prstGeom>
          <a:ln>
            <a:solidFill>
              <a:schemeClr val="bg1"/>
            </a:solidFill>
          </a:ln>
        </p:spPr>
      </p:pic>
      <p:graphicFrame>
        <p:nvGraphicFramePr>
          <p:cNvPr id="17" name="Table 42">
            <a:extLst>
              <a:ext uri="{FF2B5EF4-FFF2-40B4-BE49-F238E27FC236}">
                <a16:creationId xmlns:a16="http://schemas.microsoft.com/office/drawing/2014/main" id="{BD7BA3B2-0F73-E0C9-986A-E21609B9F549}"/>
              </a:ext>
            </a:extLst>
          </p:cNvPr>
          <p:cNvGraphicFramePr>
            <a:graphicFrameLocks noGrp="1"/>
          </p:cNvGraphicFramePr>
          <p:nvPr>
            <p:extLst>
              <p:ext uri="{D42A27DB-BD31-4B8C-83A1-F6EECF244321}">
                <p14:modId xmlns:p14="http://schemas.microsoft.com/office/powerpoint/2010/main" val="818852220"/>
              </p:ext>
            </p:extLst>
          </p:nvPr>
        </p:nvGraphicFramePr>
        <p:xfrm>
          <a:off x="5706894" y="992220"/>
          <a:ext cx="5544765" cy="1758867"/>
        </p:xfrm>
        <a:graphic>
          <a:graphicData uri="http://schemas.openxmlformats.org/drawingml/2006/table">
            <a:tbl>
              <a:tblPr firstRow="1" bandRow="1"/>
              <a:tblGrid>
                <a:gridCol w="969333">
                  <a:extLst>
                    <a:ext uri="{9D8B030D-6E8A-4147-A177-3AD203B41FA5}">
                      <a16:colId xmlns:a16="http://schemas.microsoft.com/office/drawing/2014/main" val="455967499"/>
                    </a:ext>
                  </a:extLst>
                </a:gridCol>
                <a:gridCol w="1366406">
                  <a:extLst>
                    <a:ext uri="{9D8B030D-6E8A-4147-A177-3AD203B41FA5}">
                      <a16:colId xmlns:a16="http://schemas.microsoft.com/office/drawing/2014/main" val="2646052628"/>
                    </a:ext>
                  </a:extLst>
                </a:gridCol>
                <a:gridCol w="1037014">
                  <a:extLst>
                    <a:ext uri="{9D8B030D-6E8A-4147-A177-3AD203B41FA5}">
                      <a16:colId xmlns:a16="http://schemas.microsoft.com/office/drawing/2014/main" val="2748178392"/>
                    </a:ext>
                  </a:extLst>
                </a:gridCol>
                <a:gridCol w="1053330">
                  <a:extLst>
                    <a:ext uri="{9D8B030D-6E8A-4147-A177-3AD203B41FA5}">
                      <a16:colId xmlns:a16="http://schemas.microsoft.com/office/drawing/2014/main" val="643357664"/>
                    </a:ext>
                  </a:extLst>
                </a:gridCol>
                <a:gridCol w="1118682">
                  <a:extLst>
                    <a:ext uri="{9D8B030D-6E8A-4147-A177-3AD203B41FA5}">
                      <a16:colId xmlns:a16="http://schemas.microsoft.com/office/drawing/2014/main" val="2460315754"/>
                    </a:ext>
                  </a:extLst>
                </a:gridCol>
              </a:tblGrid>
              <a:tr h="372929">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A" sz="1200" b="0" dirty="0">
                          <a:latin typeface="Century Gothic" panose="020B0502020202020204" pitchFamily="34" charset="0"/>
                        </a:rPr>
                        <a:t>Mirror</a:t>
                      </a:r>
                    </a:p>
                  </a:txBody>
                  <a:tcPr>
                    <a:lnL>
                      <a:noFill/>
                    </a:lnL>
                    <a:lnR>
                      <a:noFill/>
                    </a:lnR>
                    <a:lnT>
                      <a:noFill/>
                    </a:lnT>
                    <a:lnB w="254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A" sz="1200" b="0" dirty="0">
                          <a:latin typeface="Century Gothic" panose="020B0502020202020204" pitchFamily="34" charset="0"/>
                        </a:rPr>
                        <a:t>Radius of Curvature (mm)</a:t>
                      </a:r>
                    </a:p>
                  </a:txBody>
                  <a:tcPr>
                    <a:lnL>
                      <a:noFill/>
                    </a:lnL>
                    <a:lnR>
                      <a:noFill/>
                    </a:lnR>
                    <a:lnT>
                      <a:noFill/>
                    </a:lnT>
                    <a:lnB w="254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A" sz="1200" b="0" dirty="0">
                          <a:latin typeface="Century Gothic" panose="020B0502020202020204" pitchFamily="34" charset="0"/>
                        </a:rPr>
                        <a:t>Diameter (mm)</a:t>
                      </a:r>
                    </a:p>
                  </a:txBody>
                  <a:tcPr>
                    <a:lnL>
                      <a:noFill/>
                    </a:lnL>
                    <a:lnR>
                      <a:noFill/>
                    </a:lnR>
                    <a:lnT>
                      <a:noFill/>
                    </a:lnT>
                    <a:lnB w="254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A" sz="1200" b="0" dirty="0">
                          <a:latin typeface="Century Gothic" panose="020B0502020202020204" pitchFamily="34" charset="0"/>
                        </a:rPr>
                        <a:t>Field of Regard (°)</a:t>
                      </a:r>
                    </a:p>
                  </a:txBody>
                  <a:tcPr>
                    <a:lnL>
                      <a:noFill/>
                    </a:lnL>
                    <a:lnR>
                      <a:noFill/>
                    </a:lnR>
                    <a:lnT>
                      <a:noFill/>
                    </a:lnT>
                    <a:lnB w="254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CA" sz="1200" b="0" dirty="0">
                          <a:latin typeface="Century Gothic" panose="020B0502020202020204" pitchFamily="34" charset="0"/>
                        </a:rPr>
                        <a:t>Lambertian Equivalent Reflectance</a:t>
                      </a:r>
                    </a:p>
                  </a:txBody>
                  <a:tcPr>
                    <a:lnL>
                      <a:noFill/>
                    </a:lnL>
                    <a:lnR>
                      <a:noFill/>
                    </a:lnR>
                    <a:lnT>
                      <a:noFill/>
                    </a:lnT>
                    <a:lnB w="25400" cmpd="sng">
                      <a:solidFill>
                        <a:sysClr val="window" lastClr="FFFFFF"/>
                      </a:solidFill>
                    </a:lnB>
                    <a:lnTlToBr w="12700" cmpd="sng">
                      <a:noFill/>
                      <a:prstDash val="solid"/>
                    </a:lnTlToBr>
                    <a:lnBlToTr w="12700" cmpd="sng">
                      <a:noFill/>
                      <a:prstDash val="solid"/>
                    </a:lnBlToTr>
                    <a:solidFill>
                      <a:sysClr val="windowText" lastClr="000000"/>
                    </a:solidFill>
                  </a:tcPr>
                </a:tc>
                <a:extLst>
                  <a:ext uri="{0D108BD9-81ED-4DB2-BD59-A6C34878D82A}">
                    <a16:rowId xmlns:a16="http://schemas.microsoft.com/office/drawing/2014/main" val="711968782"/>
                  </a:ext>
                </a:extLst>
              </a:tr>
              <a:tr h="372929">
                <a:tc>
                  <a:txBody>
                    <a:bodyPr/>
                    <a:lstStyle>
                      <a:lvl1pPr marL="0" algn="l" defTabSz="914400" rtl="0" eaLnBrk="1" latinLnBrk="0" hangingPunct="1">
                        <a:defRPr sz="1800" kern="1200">
                          <a:solidFill>
                            <a:schemeClr val="lt1"/>
                          </a:solidFill>
                          <a:latin typeface="Calibri" panose="020F0502020204030204"/>
                        </a:defRPr>
                      </a:lvl1pPr>
                      <a:lvl2pPr marL="457200" algn="l" defTabSz="914400" rtl="0" eaLnBrk="1" latinLnBrk="0" hangingPunct="1">
                        <a:defRPr sz="1800" kern="1200">
                          <a:solidFill>
                            <a:schemeClr val="lt1"/>
                          </a:solidFill>
                          <a:latin typeface="Calibri" panose="020F0502020204030204"/>
                        </a:defRPr>
                      </a:lvl2pPr>
                      <a:lvl3pPr marL="914400" algn="l" defTabSz="914400" rtl="0" eaLnBrk="1" latinLnBrk="0" hangingPunct="1">
                        <a:defRPr sz="1800" kern="1200">
                          <a:solidFill>
                            <a:schemeClr val="lt1"/>
                          </a:solidFill>
                          <a:latin typeface="Calibri" panose="020F0502020204030204"/>
                        </a:defRPr>
                      </a:lvl3pPr>
                      <a:lvl4pPr marL="1371600" algn="l" defTabSz="914400" rtl="0" eaLnBrk="1" latinLnBrk="0" hangingPunct="1">
                        <a:defRPr sz="1800" kern="1200">
                          <a:solidFill>
                            <a:schemeClr val="lt1"/>
                          </a:solidFill>
                          <a:latin typeface="Calibri" panose="020F0502020204030204"/>
                        </a:defRPr>
                      </a:lvl4pPr>
                      <a:lvl5pPr marL="1828800" algn="l" defTabSz="914400" rtl="0" eaLnBrk="1" latinLnBrk="0" hangingPunct="1">
                        <a:defRPr sz="1800" kern="1200">
                          <a:solidFill>
                            <a:schemeClr val="lt1"/>
                          </a:solidFill>
                          <a:latin typeface="Calibri" panose="020F0502020204030204"/>
                        </a:defRPr>
                      </a:lvl5pPr>
                      <a:lvl6pPr marL="2286000" algn="l" defTabSz="914400" rtl="0" eaLnBrk="1" latinLnBrk="0" hangingPunct="1">
                        <a:defRPr sz="1800" kern="1200">
                          <a:solidFill>
                            <a:schemeClr val="lt1"/>
                          </a:solidFill>
                          <a:latin typeface="Calibri" panose="020F0502020204030204"/>
                        </a:defRPr>
                      </a:lvl6pPr>
                      <a:lvl7pPr marL="2743200" algn="l" defTabSz="914400" rtl="0" eaLnBrk="1" latinLnBrk="0" hangingPunct="1">
                        <a:defRPr sz="1800" kern="1200">
                          <a:solidFill>
                            <a:schemeClr val="lt1"/>
                          </a:solidFill>
                          <a:latin typeface="Calibri" panose="020F0502020204030204"/>
                        </a:defRPr>
                      </a:lvl7pPr>
                      <a:lvl8pPr marL="3200400" algn="l" defTabSz="914400" rtl="0" eaLnBrk="1" latinLnBrk="0" hangingPunct="1">
                        <a:defRPr sz="1800" kern="1200">
                          <a:solidFill>
                            <a:schemeClr val="lt1"/>
                          </a:solidFill>
                          <a:latin typeface="Calibri" panose="020F0502020204030204"/>
                        </a:defRPr>
                      </a:lvl8pPr>
                      <a:lvl9pPr marL="3657600" algn="l" defTabSz="914400" rtl="0" eaLnBrk="1" latinLnBrk="0" hangingPunct="1">
                        <a:defRPr sz="1800" kern="1200">
                          <a:solidFill>
                            <a:schemeClr val="lt1"/>
                          </a:solidFill>
                          <a:latin typeface="Calibri" panose="020F0502020204030204"/>
                        </a:defRPr>
                      </a:lvl9pPr>
                    </a:lstStyle>
                    <a:p>
                      <a:pPr algn="ctr"/>
                      <a:r>
                        <a:rPr lang="en-CA" sz="1200" dirty="0">
                          <a:latin typeface="Century Gothic" panose="020B0502020202020204" pitchFamily="34" charset="0"/>
                        </a:rPr>
                        <a:t>C72</a:t>
                      </a:r>
                    </a:p>
                  </a:txBody>
                  <a:tcPr>
                    <a:lnL>
                      <a:noFill/>
                    </a:lnL>
                    <a:lnR>
                      <a:noFill/>
                    </a:lnR>
                    <a:lnT w="25400" cmpd="sng">
                      <a:solidFill>
                        <a:sysClr val="window" lastClr="FFFFFF"/>
                      </a:solidFill>
                    </a:lnT>
                    <a:lnB>
                      <a:noFill/>
                    </a:lnB>
                    <a:lnTlToBr w="12700" cmpd="sng">
                      <a:noFill/>
                      <a:prstDash val="solid"/>
                    </a:lnTlToBr>
                    <a:lnBlToTr w="12700" cmpd="sng">
                      <a:noFill/>
                      <a:prstDash val="solid"/>
                    </a:lnBlToTr>
                    <a:solidFill>
                      <a:srgbClr val="A5A5A5">
                        <a:shade val="60000"/>
                      </a:srgbClr>
                    </a:solidFill>
                  </a:tcPr>
                </a:tc>
                <a:tc>
                  <a:txBody>
                    <a:bodyPr/>
                    <a:lstStyle>
                      <a:lvl1pPr marL="0" algn="l" defTabSz="914400" rtl="0" eaLnBrk="1" latinLnBrk="0" hangingPunct="1">
                        <a:defRPr sz="1800" kern="1200">
                          <a:solidFill>
                            <a:schemeClr val="lt1"/>
                          </a:solidFill>
                          <a:latin typeface="Calibri" panose="020F0502020204030204"/>
                        </a:defRPr>
                      </a:lvl1pPr>
                      <a:lvl2pPr marL="457200" algn="l" defTabSz="914400" rtl="0" eaLnBrk="1" latinLnBrk="0" hangingPunct="1">
                        <a:defRPr sz="1800" kern="1200">
                          <a:solidFill>
                            <a:schemeClr val="lt1"/>
                          </a:solidFill>
                          <a:latin typeface="Calibri" panose="020F0502020204030204"/>
                        </a:defRPr>
                      </a:lvl2pPr>
                      <a:lvl3pPr marL="914400" algn="l" defTabSz="914400" rtl="0" eaLnBrk="1" latinLnBrk="0" hangingPunct="1">
                        <a:defRPr sz="1800" kern="1200">
                          <a:solidFill>
                            <a:schemeClr val="lt1"/>
                          </a:solidFill>
                          <a:latin typeface="Calibri" panose="020F0502020204030204"/>
                        </a:defRPr>
                      </a:lvl3pPr>
                      <a:lvl4pPr marL="1371600" algn="l" defTabSz="914400" rtl="0" eaLnBrk="1" latinLnBrk="0" hangingPunct="1">
                        <a:defRPr sz="1800" kern="1200">
                          <a:solidFill>
                            <a:schemeClr val="lt1"/>
                          </a:solidFill>
                          <a:latin typeface="Calibri" panose="020F0502020204030204"/>
                        </a:defRPr>
                      </a:lvl4pPr>
                      <a:lvl5pPr marL="1828800" algn="l" defTabSz="914400" rtl="0" eaLnBrk="1" latinLnBrk="0" hangingPunct="1">
                        <a:defRPr sz="1800" kern="1200">
                          <a:solidFill>
                            <a:schemeClr val="lt1"/>
                          </a:solidFill>
                          <a:latin typeface="Calibri" panose="020F0502020204030204"/>
                        </a:defRPr>
                      </a:lvl5pPr>
                      <a:lvl6pPr marL="2286000" algn="l" defTabSz="914400" rtl="0" eaLnBrk="1" latinLnBrk="0" hangingPunct="1">
                        <a:defRPr sz="1800" kern="1200">
                          <a:solidFill>
                            <a:schemeClr val="lt1"/>
                          </a:solidFill>
                          <a:latin typeface="Calibri" panose="020F0502020204030204"/>
                        </a:defRPr>
                      </a:lvl6pPr>
                      <a:lvl7pPr marL="2743200" algn="l" defTabSz="914400" rtl="0" eaLnBrk="1" latinLnBrk="0" hangingPunct="1">
                        <a:defRPr sz="1800" kern="1200">
                          <a:solidFill>
                            <a:schemeClr val="lt1"/>
                          </a:solidFill>
                          <a:latin typeface="Calibri" panose="020F0502020204030204"/>
                        </a:defRPr>
                      </a:lvl7pPr>
                      <a:lvl8pPr marL="3200400" algn="l" defTabSz="914400" rtl="0" eaLnBrk="1" latinLnBrk="0" hangingPunct="1">
                        <a:defRPr sz="1800" kern="1200">
                          <a:solidFill>
                            <a:schemeClr val="lt1"/>
                          </a:solidFill>
                          <a:latin typeface="Calibri" panose="020F0502020204030204"/>
                        </a:defRPr>
                      </a:lvl8pPr>
                      <a:lvl9pPr marL="3657600" algn="l" defTabSz="914400" rtl="0" eaLnBrk="1" latinLnBrk="0" hangingPunct="1">
                        <a:defRPr sz="1800" kern="1200">
                          <a:solidFill>
                            <a:schemeClr val="lt1"/>
                          </a:solidFill>
                          <a:latin typeface="Calibri" panose="020F0502020204030204"/>
                        </a:defRPr>
                      </a:lvl9pPr>
                    </a:lstStyle>
                    <a:p>
                      <a:pPr algn="ctr"/>
                      <a:r>
                        <a:rPr lang="en-CA" sz="1200" dirty="0">
                          <a:latin typeface="Century Gothic" panose="020B0502020202020204" pitchFamily="34" charset="0"/>
                        </a:rPr>
                        <a:t>25.03</a:t>
                      </a:r>
                    </a:p>
                  </a:txBody>
                  <a:tcPr>
                    <a:lnL>
                      <a:noFill/>
                    </a:lnL>
                    <a:lnR>
                      <a:noFill/>
                    </a:lnR>
                    <a:lnT w="25400" cmpd="sng">
                      <a:solidFill>
                        <a:sysClr val="window" lastClr="FFFFFF"/>
                      </a:solidFill>
                    </a:lnT>
                    <a:lnB>
                      <a:noFill/>
                    </a:lnB>
                    <a:lnTlToBr w="12700" cmpd="sng">
                      <a:noFill/>
                      <a:prstDash val="solid"/>
                    </a:lnTlToBr>
                    <a:lnBlToTr w="12700" cmpd="sng">
                      <a:noFill/>
                      <a:prstDash val="solid"/>
                    </a:lnBlToTr>
                    <a:solidFill>
                      <a:srgbClr val="A5A5A5">
                        <a:shade val="60000"/>
                      </a:srgbClr>
                    </a:solidFill>
                  </a:tcPr>
                </a:tc>
                <a:tc>
                  <a:txBody>
                    <a:bodyPr/>
                    <a:lstStyle>
                      <a:lvl1pPr marL="0" algn="l" defTabSz="914400" rtl="0" eaLnBrk="1" latinLnBrk="0" hangingPunct="1">
                        <a:defRPr sz="1800" kern="1200">
                          <a:solidFill>
                            <a:schemeClr val="lt1"/>
                          </a:solidFill>
                          <a:latin typeface="Calibri" panose="020F0502020204030204"/>
                        </a:defRPr>
                      </a:lvl1pPr>
                      <a:lvl2pPr marL="457200" algn="l" defTabSz="914400" rtl="0" eaLnBrk="1" latinLnBrk="0" hangingPunct="1">
                        <a:defRPr sz="1800" kern="1200">
                          <a:solidFill>
                            <a:schemeClr val="lt1"/>
                          </a:solidFill>
                          <a:latin typeface="Calibri" panose="020F0502020204030204"/>
                        </a:defRPr>
                      </a:lvl2pPr>
                      <a:lvl3pPr marL="914400" algn="l" defTabSz="914400" rtl="0" eaLnBrk="1" latinLnBrk="0" hangingPunct="1">
                        <a:defRPr sz="1800" kern="1200">
                          <a:solidFill>
                            <a:schemeClr val="lt1"/>
                          </a:solidFill>
                          <a:latin typeface="Calibri" panose="020F0502020204030204"/>
                        </a:defRPr>
                      </a:lvl3pPr>
                      <a:lvl4pPr marL="1371600" algn="l" defTabSz="914400" rtl="0" eaLnBrk="1" latinLnBrk="0" hangingPunct="1">
                        <a:defRPr sz="1800" kern="1200">
                          <a:solidFill>
                            <a:schemeClr val="lt1"/>
                          </a:solidFill>
                          <a:latin typeface="Calibri" panose="020F0502020204030204"/>
                        </a:defRPr>
                      </a:lvl4pPr>
                      <a:lvl5pPr marL="1828800" algn="l" defTabSz="914400" rtl="0" eaLnBrk="1" latinLnBrk="0" hangingPunct="1">
                        <a:defRPr sz="1800" kern="1200">
                          <a:solidFill>
                            <a:schemeClr val="lt1"/>
                          </a:solidFill>
                          <a:latin typeface="Calibri" panose="020F0502020204030204"/>
                        </a:defRPr>
                      </a:lvl5pPr>
                      <a:lvl6pPr marL="2286000" algn="l" defTabSz="914400" rtl="0" eaLnBrk="1" latinLnBrk="0" hangingPunct="1">
                        <a:defRPr sz="1800" kern="1200">
                          <a:solidFill>
                            <a:schemeClr val="lt1"/>
                          </a:solidFill>
                          <a:latin typeface="Calibri" panose="020F0502020204030204"/>
                        </a:defRPr>
                      </a:lvl6pPr>
                      <a:lvl7pPr marL="2743200" algn="l" defTabSz="914400" rtl="0" eaLnBrk="1" latinLnBrk="0" hangingPunct="1">
                        <a:defRPr sz="1800" kern="1200">
                          <a:solidFill>
                            <a:schemeClr val="lt1"/>
                          </a:solidFill>
                          <a:latin typeface="Calibri" panose="020F0502020204030204"/>
                        </a:defRPr>
                      </a:lvl7pPr>
                      <a:lvl8pPr marL="3200400" algn="l" defTabSz="914400" rtl="0" eaLnBrk="1" latinLnBrk="0" hangingPunct="1">
                        <a:defRPr sz="1800" kern="1200">
                          <a:solidFill>
                            <a:schemeClr val="lt1"/>
                          </a:solidFill>
                          <a:latin typeface="Calibri" panose="020F0502020204030204"/>
                        </a:defRPr>
                      </a:lvl8pPr>
                      <a:lvl9pPr marL="3657600" algn="l" defTabSz="914400" rtl="0" eaLnBrk="1" latinLnBrk="0" hangingPunct="1">
                        <a:defRPr sz="1800" kern="1200">
                          <a:solidFill>
                            <a:schemeClr val="lt1"/>
                          </a:solidFill>
                          <a:latin typeface="Calibri" panose="020F0502020204030204"/>
                        </a:defRPr>
                      </a:lvl9pPr>
                    </a:lstStyle>
                    <a:p>
                      <a:pPr algn="ctr"/>
                      <a:r>
                        <a:rPr lang="en-CA" sz="1200" dirty="0">
                          <a:latin typeface="Century Gothic" panose="020B0502020202020204" pitchFamily="34" charset="0"/>
                        </a:rPr>
                        <a:t>25.64</a:t>
                      </a:r>
                    </a:p>
                  </a:txBody>
                  <a:tcPr>
                    <a:lnL>
                      <a:noFill/>
                    </a:lnL>
                    <a:lnR>
                      <a:noFill/>
                    </a:lnR>
                    <a:lnT w="25400" cmpd="sng">
                      <a:solidFill>
                        <a:sysClr val="window" lastClr="FFFFFF"/>
                      </a:solidFill>
                    </a:lnT>
                    <a:lnB>
                      <a:noFill/>
                    </a:lnB>
                    <a:lnTlToBr w="12700" cmpd="sng">
                      <a:noFill/>
                      <a:prstDash val="solid"/>
                    </a:lnTlToBr>
                    <a:lnBlToTr w="12700" cmpd="sng">
                      <a:noFill/>
                      <a:prstDash val="solid"/>
                    </a:lnBlToTr>
                    <a:solidFill>
                      <a:srgbClr val="A5A5A5">
                        <a:shade val="60000"/>
                      </a:srgbClr>
                    </a:solidFill>
                  </a:tcPr>
                </a:tc>
                <a:tc>
                  <a:txBody>
                    <a:bodyPr/>
                    <a:lstStyle>
                      <a:lvl1pPr marL="0" algn="l" defTabSz="914400" rtl="0" eaLnBrk="1" latinLnBrk="0" hangingPunct="1">
                        <a:defRPr sz="1800" kern="1200">
                          <a:solidFill>
                            <a:schemeClr val="lt1"/>
                          </a:solidFill>
                          <a:latin typeface="Calibri" panose="020F0502020204030204"/>
                        </a:defRPr>
                      </a:lvl1pPr>
                      <a:lvl2pPr marL="457200" algn="l" defTabSz="914400" rtl="0" eaLnBrk="1" latinLnBrk="0" hangingPunct="1">
                        <a:defRPr sz="1800" kern="1200">
                          <a:solidFill>
                            <a:schemeClr val="lt1"/>
                          </a:solidFill>
                          <a:latin typeface="Calibri" panose="020F0502020204030204"/>
                        </a:defRPr>
                      </a:lvl2pPr>
                      <a:lvl3pPr marL="914400" algn="l" defTabSz="914400" rtl="0" eaLnBrk="1" latinLnBrk="0" hangingPunct="1">
                        <a:defRPr sz="1800" kern="1200">
                          <a:solidFill>
                            <a:schemeClr val="lt1"/>
                          </a:solidFill>
                          <a:latin typeface="Calibri" panose="020F0502020204030204"/>
                        </a:defRPr>
                      </a:lvl3pPr>
                      <a:lvl4pPr marL="1371600" algn="l" defTabSz="914400" rtl="0" eaLnBrk="1" latinLnBrk="0" hangingPunct="1">
                        <a:defRPr sz="1800" kern="1200">
                          <a:solidFill>
                            <a:schemeClr val="lt1"/>
                          </a:solidFill>
                          <a:latin typeface="Calibri" panose="020F0502020204030204"/>
                        </a:defRPr>
                      </a:lvl4pPr>
                      <a:lvl5pPr marL="1828800" algn="l" defTabSz="914400" rtl="0" eaLnBrk="1" latinLnBrk="0" hangingPunct="1">
                        <a:defRPr sz="1800" kern="1200">
                          <a:solidFill>
                            <a:schemeClr val="lt1"/>
                          </a:solidFill>
                          <a:latin typeface="Calibri" panose="020F0502020204030204"/>
                        </a:defRPr>
                      </a:lvl5pPr>
                      <a:lvl6pPr marL="2286000" algn="l" defTabSz="914400" rtl="0" eaLnBrk="1" latinLnBrk="0" hangingPunct="1">
                        <a:defRPr sz="1800" kern="1200">
                          <a:solidFill>
                            <a:schemeClr val="lt1"/>
                          </a:solidFill>
                          <a:latin typeface="Calibri" panose="020F0502020204030204"/>
                        </a:defRPr>
                      </a:lvl6pPr>
                      <a:lvl7pPr marL="2743200" algn="l" defTabSz="914400" rtl="0" eaLnBrk="1" latinLnBrk="0" hangingPunct="1">
                        <a:defRPr sz="1800" kern="1200">
                          <a:solidFill>
                            <a:schemeClr val="lt1"/>
                          </a:solidFill>
                          <a:latin typeface="Calibri" panose="020F0502020204030204"/>
                        </a:defRPr>
                      </a:lvl7pPr>
                      <a:lvl8pPr marL="3200400" algn="l" defTabSz="914400" rtl="0" eaLnBrk="1" latinLnBrk="0" hangingPunct="1">
                        <a:defRPr sz="1800" kern="1200">
                          <a:solidFill>
                            <a:schemeClr val="lt1"/>
                          </a:solidFill>
                          <a:latin typeface="Calibri" panose="020F0502020204030204"/>
                        </a:defRPr>
                      </a:lvl8pPr>
                      <a:lvl9pPr marL="3657600" algn="l" defTabSz="914400" rtl="0" eaLnBrk="1" latinLnBrk="0" hangingPunct="1">
                        <a:defRPr sz="1800" kern="1200">
                          <a:solidFill>
                            <a:schemeClr val="lt1"/>
                          </a:solidFill>
                          <a:latin typeface="Calibri" panose="020F0502020204030204"/>
                        </a:defRPr>
                      </a:lvl9pPr>
                    </a:lstStyle>
                    <a:p>
                      <a:pPr algn="ctr"/>
                      <a:r>
                        <a:rPr lang="en-CA" sz="1200" dirty="0">
                          <a:latin typeface="Century Gothic" panose="020B0502020202020204" pitchFamily="34" charset="0"/>
                        </a:rPr>
                        <a:t>121</a:t>
                      </a:r>
                    </a:p>
                  </a:txBody>
                  <a:tcPr>
                    <a:lnL>
                      <a:noFill/>
                    </a:lnL>
                    <a:lnR>
                      <a:noFill/>
                    </a:lnR>
                    <a:lnT w="25400" cmpd="sng">
                      <a:solidFill>
                        <a:sysClr val="window" lastClr="FFFFFF"/>
                      </a:solidFill>
                    </a:lnT>
                    <a:lnB>
                      <a:noFill/>
                    </a:lnB>
                    <a:lnTlToBr w="12700" cmpd="sng">
                      <a:noFill/>
                      <a:prstDash val="solid"/>
                    </a:lnTlToBr>
                    <a:lnBlToTr w="12700" cmpd="sng">
                      <a:noFill/>
                      <a:prstDash val="solid"/>
                    </a:lnBlToTr>
                    <a:solidFill>
                      <a:srgbClr val="A5A5A5">
                        <a:shade val="60000"/>
                      </a:srgbClr>
                    </a:solidFill>
                  </a:tcPr>
                </a:tc>
                <a:tc>
                  <a:txBody>
                    <a:bodyPr/>
                    <a:lstStyle>
                      <a:lvl1pPr marL="0" algn="l" defTabSz="914400" rtl="0" eaLnBrk="1" latinLnBrk="0" hangingPunct="1">
                        <a:defRPr sz="1800" kern="1200">
                          <a:solidFill>
                            <a:schemeClr val="lt1"/>
                          </a:solidFill>
                          <a:latin typeface="Calibri" panose="020F0502020204030204"/>
                        </a:defRPr>
                      </a:lvl1pPr>
                      <a:lvl2pPr marL="457200" algn="l" defTabSz="914400" rtl="0" eaLnBrk="1" latinLnBrk="0" hangingPunct="1">
                        <a:defRPr sz="1800" kern="1200">
                          <a:solidFill>
                            <a:schemeClr val="lt1"/>
                          </a:solidFill>
                          <a:latin typeface="Calibri" panose="020F0502020204030204"/>
                        </a:defRPr>
                      </a:lvl2pPr>
                      <a:lvl3pPr marL="914400" algn="l" defTabSz="914400" rtl="0" eaLnBrk="1" latinLnBrk="0" hangingPunct="1">
                        <a:defRPr sz="1800" kern="1200">
                          <a:solidFill>
                            <a:schemeClr val="lt1"/>
                          </a:solidFill>
                          <a:latin typeface="Calibri" panose="020F0502020204030204"/>
                        </a:defRPr>
                      </a:lvl3pPr>
                      <a:lvl4pPr marL="1371600" algn="l" defTabSz="914400" rtl="0" eaLnBrk="1" latinLnBrk="0" hangingPunct="1">
                        <a:defRPr sz="1800" kern="1200">
                          <a:solidFill>
                            <a:schemeClr val="lt1"/>
                          </a:solidFill>
                          <a:latin typeface="Calibri" panose="020F0502020204030204"/>
                        </a:defRPr>
                      </a:lvl4pPr>
                      <a:lvl5pPr marL="1828800" algn="l" defTabSz="914400" rtl="0" eaLnBrk="1" latinLnBrk="0" hangingPunct="1">
                        <a:defRPr sz="1800" kern="1200">
                          <a:solidFill>
                            <a:schemeClr val="lt1"/>
                          </a:solidFill>
                          <a:latin typeface="Calibri" panose="020F0502020204030204"/>
                        </a:defRPr>
                      </a:lvl5pPr>
                      <a:lvl6pPr marL="2286000" algn="l" defTabSz="914400" rtl="0" eaLnBrk="1" latinLnBrk="0" hangingPunct="1">
                        <a:defRPr sz="1800" kern="1200">
                          <a:solidFill>
                            <a:schemeClr val="lt1"/>
                          </a:solidFill>
                          <a:latin typeface="Calibri" panose="020F0502020204030204"/>
                        </a:defRPr>
                      </a:lvl6pPr>
                      <a:lvl7pPr marL="2743200" algn="l" defTabSz="914400" rtl="0" eaLnBrk="1" latinLnBrk="0" hangingPunct="1">
                        <a:defRPr sz="1800" kern="1200">
                          <a:solidFill>
                            <a:schemeClr val="lt1"/>
                          </a:solidFill>
                          <a:latin typeface="Calibri" panose="020F0502020204030204"/>
                        </a:defRPr>
                      </a:lvl7pPr>
                      <a:lvl8pPr marL="3200400" algn="l" defTabSz="914400" rtl="0" eaLnBrk="1" latinLnBrk="0" hangingPunct="1">
                        <a:defRPr sz="1800" kern="1200">
                          <a:solidFill>
                            <a:schemeClr val="lt1"/>
                          </a:solidFill>
                          <a:latin typeface="Calibri" panose="020F0502020204030204"/>
                        </a:defRPr>
                      </a:lvl8pPr>
                      <a:lvl9pPr marL="3657600" algn="l" defTabSz="914400" rtl="0" eaLnBrk="1" latinLnBrk="0" hangingPunct="1">
                        <a:defRPr sz="1800" kern="1200">
                          <a:solidFill>
                            <a:schemeClr val="lt1"/>
                          </a:solidFill>
                          <a:latin typeface="Calibri" panose="020F0502020204030204"/>
                        </a:defRPr>
                      </a:lvl9pPr>
                    </a:lstStyle>
                    <a:p>
                      <a:pPr algn="ctr"/>
                      <a:r>
                        <a:rPr lang="en-CA" sz="1200" dirty="0">
                          <a:latin typeface="Century Gothic" panose="020B0502020202020204" pitchFamily="34" charset="0"/>
                        </a:rPr>
                        <a:t>72</a:t>
                      </a:r>
                    </a:p>
                  </a:txBody>
                  <a:tcPr>
                    <a:lnL>
                      <a:noFill/>
                    </a:lnL>
                    <a:lnR>
                      <a:noFill/>
                    </a:lnR>
                    <a:lnT w="25400" cmpd="sng">
                      <a:solidFill>
                        <a:sysClr val="window" lastClr="FFFFFF"/>
                      </a:solidFill>
                    </a:lnT>
                    <a:lnB>
                      <a:noFill/>
                    </a:lnB>
                    <a:lnTlToBr w="12700" cmpd="sng">
                      <a:noFill/>
                      <a:prstDash val="solid"/>
                    </a:lnTlToBr>
                    <a:lnBlToTr w="12700" cmpd="sng">
                      <a:noFill/>
                      <a:prstDash val="solid"/>
                    </a:lnBlToTr>
                    <a:solidFill>
                      <a:srgbClr val="A5A5A5">
                        <a:shade val="60000"/>
                      </a:srgbClr>
                    </a:solidFill>
                  </a:tcPr>
                </a:tc>
                <a:extLst>
                  <a:ext uri="{0D108BD9-81ED-4DB2-BD59-A6C34878D82A}">
                    <a16:rowId xmlns:a16="http://schemas.microsoft.com/office/drawing/2014/main" val="2890342352"/>
                  </a:ext>
                </a:extLst>
              </a:tr>
              <a:tr h="372929">
                <a:tc>
                  <a:txBody>
                    <a:bodyPr/>
                    <a:lstStyle>
                      <a:lvl1pPr marL="0" algn="l" defTabSz="914400" rtl="0" eaLnBrk="1" latinLnBrk="0" hangingPunct="1">
                        <a:defRPr sz="1800" kern="1200">
                          <a:solidFill>
                            <a:schemeClr val="lt1"/>
                          </a:solidFill>
                          <a:latin typeface="Calibri" panose="020F0502020204030204"/>
                        </a:defRPr>
                      </a:lvl1pPr>
                      <a:lvl2pPr marL="457200" algn="l" defTabSz="914400" rtl="0" eaLnBrk="1" latinLnBrk="0" hangingPunct="1">
                        <a:defRPr sz="1800" kern="1200">
                          <a:solidFill>
                            <a:schemeClr val="lt1"/>
                          </a:solidFill>
                          <a:latin typeface="Calibri" panose="020F0502020204030204"/>
                        </a:defRPr>
                      </a:lvl2pPr>
                      <a:lvl3pPr marL="914400" algn="l" defTabSz="914400" rtl="0" eaLnBrk="1" latinLnBrk="0" hangingPunct="1">
                        <a:defRPr sz="1800" kern="1200">
                          <a:solidFill>
                            <a:schemeClr val="lt1"/>
                          </a:solidFill>
                          <a:latin typeface="Calibri" panose="020F0502020204030204"/>
                        </a:defRPr>
                      </a:lvl3pPr>
                      <a:lvl4pPr marL="1371600" algn="l" defTabSz="914400" rtl="0" eaLnBrk="1" latinLnBrk="0" hangingPunct="1">
                        <a:defRPr sz="1800" kern="1200">
                          <a:solidFill>
                            <a:schemeClr val="lt1"/>
                          </a:solidFill>
                          <a:latin typeface="Calibri" panose="020F0502020204030204"/>
                        </a:defRPr>
                      </a:lvl4pPr>
                      <a:lvl5pPr marL="1828800" algn="l" defTabSz="914400" rtl="0" eaLnBrk="1" latinLnBrk="0" hangingPunct="1">
                        <a:defRPr sz="1800" kern="1200">
                          <a:solidFill>
                            <a:schemeClr val="lt1"/>
                          </a:solidFill>
                          <a:latin typeface="Calibri" panose="020F0502020204030204"/>
                        </a:defRPr>
                      </a:lvl5pPr>
                      <a:lvl6pPr marL="2286000" algn="l" defTabSz="914400" rtl="0" eaLnBrk="1" latinLnBrk="0" hangingPunct="1">
                        <a:defRPr sz="1800" kern="1200">
                          <a:solidFill>
                            <a:schemeClr val="lt1"/>
                          </a:solidFill>
                          <a:latin typeface="Calibri" panose="020F0502020204030204"/>
                        </a:defRPr>
                      </a:lvl6pPr>
                      <a:lvl7pPr marL="2743200" algn="l" defTabSz="914400" rtl="0" eaLnBrk="1" latinLnBrk="0" hangingPunct="1">
                        <a:defRPr sz="1800" kern="1200">
                          <a:solidFill>
                            <a:schemeClr val="lt1"/>
                          </a:solidFill>
                          <a:latin typeface="Calibri" panose="020F0502020204030204"/>
                        </a:defRPr>
                      </a:lvl7pPr>
                      <a:lvl8pPr marL="3200400" algn="l" defTabSz="914400" rtl="0" eaLnBrk="1" latinLnBrk="0" hangingPunct="1">
                        <a:defRPr sz="1800" kern="1200">
                          <a:solidFill>
                            <a:schemeClr val="lt1"/>
                          </a:solidFill>
                          <a:latin typeface="Calibri" panose="020F0502020204030204"/>
                        </a:defRPr>
                      </a:lvl8pPr>
                      <a:lvl9pPr marL="3657600" algn="l" defTabSz="914400" rtl="0" eaLnBrk="1" latinLnBrk="0" hangingPunct="1">
                        <a:defRPr sz="1800" kern="1200">
                          <a:solidFill>
                            <a:schemeClr val="lt1"/>
                          </a:solidFill>
                          <a:latin typeface="Calibri" panose="020F0502020204030204"/>
                        </a:defRPr>
                      </a:lvl9pPr>
                    </a:lstStyle>
                    <a:p>
                      <a:pPr algn="ctr"/>
                      <a:r>
                        <a:rPr lang="en-CA" sz="1200" dirty="0">
                          <a:latin typeface="Century Gothic" panose="020B0502020202020204" pitchFamily="34" charset="0"/>
                        </a:rPr>
                        <a:t>B31</a:t>
                      </a:r>
                    </a:p>
                  </a:txBody>
                  <a:tcPr>
                    <a:lnL>
                      <a:noFill/>
                    </a:lnL>
                    <a:lnR>
                      <a:noFill/>
                    </a:lnR>
                    <a:lnT>
                      <a:noFill/>
                    </a:lnT>
                    <a:lnB>
                      <a:noFill/>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sz="1800" kern="1200">
                          <a:solidFill>
                            <a:schemeClr val="lt1"/>
                          </a:solidFill>
                          <a:latin typeface="Calibri" panose="020F0502020204030204"/>
                        </a:defRPr>
                      </a:lvl1pPr>
                      <a:lvl2pPr marL="457200" algn="l" defTabSz="914400" rtl="0" eaLnBrk="1" latinLnBrk="0" hangingPunct="1">
                        <a:defRPr sz="1800" kern="1200">
                          <a:solidFill>
                            <a:schemeClr val="lt1"/>
                          </a:solidFill>
                          <a:latin typeface="Calibri" panose="020F0502020204030204"/>
                        </a:defRPr>
                      </a:lvl2pPr>
                      <a:lvl3pPr marL="914400" algn="l" defTabSz="914400" rtl="0" eaLnBrk="1" latinLnBrk="0" hangingPunct="1">
                        <a:defRPr sz="1800" kern="1200">
                          <a:solidFill>
                            <a:schemeClr val="lt1"/>
                          </a:solidFill>
                          <a:latin typeface="Calibri" panose="020F0502020204030204"/>
                        </a:defRPr>
                      </a:lvl3pPr>
                      <a:lvl4pPr marL="1371600" algn="l" defTabSz="914400" rtl="0" eaLnBrk="1" latinLnBrk="0" hangingPunct="1">
                        <a:defRPr sz="1800" kern="1200">
                          <a:solidFill>
                            <a:schemeClr val="lt1"/>
                          </a:solidFill>
                          <a:latin typeface="Calibri" panose="020F0502020204030204"/>
                        </a:defRPr>
                      </a:lvl4pPr>
                      <a:lvl5pPr marL="1828800" algn="l" defTabSz="914400" rtl="0" eaLnBrk="1" latinLnBrk="0" hangingPunct="1">
                        <a:defRPr sz="1800" kern="1200">
                          <a:solidFill>
                            <a:schemeClr val="lt1"/>
                          </a:solidFill>
                          <a:latin typeface="Calibri" panose="020F0502020204030204"/>
                        </a:defRPr>
                      </a:lvl5pPr>
                      <a:lvl6pPr marL="2286000" algn="l" defTabSz="914400" rtl="0" eaLnBrk="1" latinLnBrk="0" hangingPunct="1">
                        <a:defRPr sz="1800" kern="1200">
                          <a:solidFill>
                            <a:schemeClr val="lt1"/>
                          </a:solidFill>
                          <a:latin typeface="Calibri" panose="020F0502020204030204"/>
                        </a:defRPr>
                      </a:lvl6pPr>
                      <a:lvl7pPr marL="2743200" algn="l" defTabSz="914400" rtl="0" eaLnBrk="1" latinLnBrk="0" hangingPunct="1">
                        <a:defRPr sz="1800" kern="1200">
                          <a:solidFill>
                            <a:schemeClr val="lt1"/>
                          </a:solidFill>
                          <a:latin typeface="Calibri" panose="020F0502020204030204"/>
                        </a:defRPr>
                      </a:lvl7pPr>
                      <a:lvl8pPr marL="3200400" algn="l" defTabSz="914400" rtl="0" eaLnBrk="1" latinLnBrk="0" hangingPunct="1">
                        <a:defRPr sz="1800" kern="1200">
                          <a:solidFill>
                            <a:schemeClr val="lt1"/>
                          </a:solidFill>
                          <a:latin typeface="Calibri" panose="020F0502020204030204"/>
                        </a:defRPr>
                      </a:lvl8pPr>
                      <a:lvl9pPr marL="3657600" algn="l" defTabSz="914400" rtl="0" eaLnBrk="1" latinLnBrk="0" hangingPunct="1">
                        <a:defRPr sz="1800" kern="1200">
                          <a:solidFill>
                            <a:schemeClr val="lt1"/>
                          </a:solidFill>
                          <a:latin typeface="Calibri" panose="020F0502020204030204"/>
                        </a:defRPr>
                      </a:lvl9pPr>
                    </a:lstStyle>
                    <a:p>
                      <a:pPr algn="ctr"/>
                      <a:r>
                        <a:rPr lang="en-CA" sz="1200" dirty="0">
                          <a:latin typeface="Century Gothic" panose="020B0502020202020204" pitchFamily="34" charset="0"/>
                        </a:rPr>
                        <a:t>15.50</a:t>
                      </a:r>
                    </a:p>
                  </a:txBody>
                  <a:tcPr>
                    <a:lnL>
                      <a:noFill/>
                    </a:lnL>
                    <a:lnR>
                      <a:noFill/>
                    </a:lnR>
                    <a:lnT>
                      <a:noFill/>
                    </a:lnT>
                    <a:lnB>
                      <a:noFill/>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sz="1800" kern="1200">
                          <a:solidFill>
                            <a:schemeClr val="lt1"/>
                          </a:solidFill>
                          <a:latin typeface="Calibri" panose="020F0502020204030204"/>
                        </a:defRPr>
                      </a:lvl1pPr>
                      <a:lvl2pPr marL="457200" algn="l" defTabSz="914400" rtl="0" eaLnBrk="1" latinLnBrk="0" hangingPunct="1">
                        <a:defRPr sz="1800" kern="1200">
                          <a:solidFill>
                            <a:schemeClr val="lt1"/>
                          </a:solidFill>
                          <a:latin typeface="Calibri" panose="020F0502020204030204"/>
                        </a:defRPr>
                      </a:lvl2pPr>
                      <a:lvl3pPr marL="914400" algn="l" defTabSz="914400" rtl="0" eaLnBrk="1" latinLnBrk="0" hangingPunct="1">
                        <a:defRPr sz="1800" kern="1200">
                          <a:solidFill>
                            <a:schemeClr val="lt1"/>
                          </a:solidFill>
                          <a:latin typeface="Calibri" panose="020F0502020204030204"/>
                        </a:defRPr>
                      </a:lvl3pPr>
                      <a:lvl4pPr marL="1371600" algn="l" defTabSz="914400" rtl="0" eaLnBrk="1" latinLnBrk="0" hangingPunct="1">
                        <a:defRPr sz="1800" kern="1200">
                          <a:solidFill>
                            <a:schemeClr val="lt1"/>
                          </a:solidFill>
                          <a:latin typeface="Calibri" panose="020F0502020204030204"/>
                        </a:defRPr>
                      </a:lvl4pPr>
                      <a:lvl5pPr marL="1828800" algn="l" defTabSz="914400" rtl="0" eaLnBrk="1" latinLnBrk="0" hangingPunct="1">
                        <a:defRPr sz="1800" kern="1200">
                          <a:solidFill>
                            <a:schemeClr val="lt1"/>
                          </a:solidFill>
                          <a:latin typeface="Calibri" panose="020F0502020204030204"/>
                        </a:defRPr>
                      </a:lvl5pPr>
                      <a:lvl6pPr marL="2286000" algn="l" defTabSz="914400" rtl="0" eaLnBrk="1" latinLnBrk="0" hangingPunct="1">
                        <a:defRPr sz="1800" kern="1200">
                          <a:solidFill>
                            <a:schemeClr val="lt1"/>
                          </a:solidFill>
                          <a:latin typeface="Calibri" panose="020F0502020204030204"/>
                        </a:defRPr>
                      </a:lvl6pPr>
                      <a:lvl7pPr marL="2743200" algn="l" defTabSz="914400" rtl="0" eaLnBrk="1" latinLnBrk="0" hangingPunct="1">
                        <a:defRPr sz="1800" kern="1200">
                          <a:solidFill>
                            <a:schemeClr val="lt1"/>
                          </a:solidFill>
                          <a:latin typeface="Calibri" panose="020F0502020204030204"/>
                        </a:defRPr>
                      </a:lvl7pPr>
                      <a:lvl8pPr marL="3200400" algn="l" defTabSz="914400" rtl="0" eaLnBrk="1" latinLnBrk="0" hangingPunct="1">
                        <a:defRPr sz="1800" kern="1200">
                          <a:solidFill>
                            <a:schemeClr val="lt1"/>
                          </a:solidFill>
                          <a:latin typeface="Calibri" panose="020F0502020204030204"/>
                        </a:defRPr>
                      </a:lvl8pPr>
                      <a:lvl9pPr marL="3657600" algn="l" defTabSz="914400" rtl="0" eaLnBrk="1" latinLnBrk="0" hangingPunct="1">
                        <a:defRPr sz="1800" kern="1200">
                          <a:solidFill>
                            <a:schemeClr val="lt1"/>
                          </a:solidFill>
                          <a:latin typeface="Calibri" panose="020F0502020204030204"/>
                        </a:defRPr>
                      </a:lvl9pPr>
                    </a:lstStyle>
                    <a:p>
                      <a:pPr algn="ctr"/>
                      <a:r>
                        <a:rPr lang="en-CA" sz="1200" dirty="0">
                          <a:latin typeface="Century Gothic" panose="020B0502020202020204" pitchFamily="34" charset="0"/>
                        </a:rPr>
                        <a:t>24.96</a:t>
                      </a:r>
                    </a:p>
                  </a:txBody>
                  <a:tcPr>
                    <a:lnL>
                      <a:noFill/>
                    </a:lnL>
                    <a:lnR>
                      <a:noFill/>
                    </a:lnR>
                    <a:lnT>
                      <a:noFill/>
                    </a:lnT>
                    <a:lnB>
                      <a:noFill/>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sz="1800" kern="1200">
                          <a:solidFill>
                            <a:schemeClr val="lt1"/>
                          </a:solidFill>
                          <a:latin typeface="Calibri" panose="020F0502020204030204"/>
                        </a:defRPr>
                      </a:lvl1pPr>
                      <a:lvl2pPr marL="457200" algn="l" defTabSz="914400" rtl="0" eaLnBrk="1" latinLnBrk="0" hangingPunct="1">
                        <a:defRPr sz="1800" kern="1200">
                          <a:solidFill>
                            <a:schemeClr val="lt1"/>
                          </a:solidFill>
                          <a:latin typeface="Calibri" panose="020F0502020204030204"/>
                        </a:defRPr>
                      </a:lvl2pPr>
                      <a:lvl3pPr marL="914400" algn="l" defTabSz="914400" rtl="0" eaLnBrk="1" latinLnBrk="0" hangingPunct="1">
                        <a:defRPr sz="1800" kern="1200">
                          <a:solidFill>
                            <a:schemeClr val="lt1"/>
                          </a:solidFill>
                          <a:latin typeface="Calibri" panose="020F0502020204030204"/>
                        </a:defRPr>
                      </a:lvl3pPr>
                      <a:lvl4pPr marL="1371600" algn="l" defTabSz="914400" rtl="0" eaLnBrk="1" latinLnBrk="0" hangingPunct="1">
                        <a:defRPr sz="1800" kern="1200">
                          <a:solidFill>
                            <a:schemeClr val="lt1"/>
                          </a:solidFill>
                          <a:latin typeface="Calibri" panose="020F0502020204030204"/>
                        </a:defRPr>
                      </a:lvl4pPr>
                      <a:lvl5pPr marL="1828800" algn="l" defTabSz="914400" rtl="0" eaLnBrk="1" latinLnBrk="0" hangingPunct="1">
                        <a:defRPr sz="1800" kern="1200">
                          <a:solidFill>
                            <a:schemeClr val="lt1"/>
                          </a:solidFill>
                          <a:latin typeface="Calibri" panose="020F0502020204030204"/>
                        </a:defRPr>
                      </a:lvl5pPr>
                      <a:lvl6pPr marL="2286000" algn="l" defTabSz="914400" rtl="0" eaLnBrk="1" latinLnBrk="0" hangingPunct="1">
                        <a:defRPr sz="1800" kern="1200">
                          <a:solidFill>
                            <a:schemeClr val="lt1"/>
                          </a:solidFill>
                          <a:latin typeface="Calibri" panose="020F0502020204030204"/>
                        </a:defRPr>
                      </a:lvl6pPr>
                      <a:lvl7pPr marL="2743200" algn="l" defTabSz="914400" rtl="0" eaLnBrk="1" latinLnBrk="0" hangingPunct="1">
                        <a:defRPr sz="1800" kern="1200">
                          <a:solidFill>
                            <a:schemeClr val="lt1"/>
                          </a:solidFill>
                          <a:latin typeface="Calibri" panose="020F0502020204030204"/>
                        </a:defRPr>
                      </a:lvl7pPr>
                      <a:lvl8pPr marL="3200400" algn="l" defTabSz="914400" rtl="0" eaLnBrk="1" latinLnBrk="0" hangingPunct="1">
                        <a:defRPr sz="1800" kern="1200">
                          <a:solidFill>
                            <a:schemeClr val="lt1"/>
                          </a:solidFill>
                          <a:latin typeface="Calibri" panose="020F0502020204030204"/>
                        </a:defRPr>
                      </a:lvl8pPr>
                      <a:lvl9pPr marL="3657600" algn="l" defTabSz="914400" rtl="0" eaLnBrk="1" latinLnBrk="0" hangingPunct="1">
                        <a:defRPr sz="1800" kern="1200">
                          <a:solidFill>
                            <a:schemeClr val="lt1"/>
                          </a:solidFill>
                          <a:latin typeface="Calibri" panose="020F0502020204030204"/>
                        </a:defRPr>
                      </a:lvl9pPr>
                    </a:lstStyle>
                    <a:p>
                      <a:pPr algn="ctr"/>
                      <a:r>
                        <a:rPr lang="en-CA" sz="1200" dirty="0">
                          <a:latin typeface="Century Gothic" panose="020B0502020202020204" pitchFamily="34" charset="0"/>
                        </a:rPr>
                        <a:t>215</a:t>
                      </a:r>
                    </a:p>
                  </a:txBody>
                  <a:tcPr>
                    <a:lnL>
                      <a:noFill/>
                    </a:lnL>
                    <a:lnR>
                      <a:noFill/>
                    </a:lnR>
                    <a:lnT>
                      <a:noFill/>
                    </a:lnT>
                    <a:lnB>
                      <a:noFill/>
                    </a:lnB>
                    <a:lnTlToBr w="12700" cmpd="sng">
                      <a:noFill/>
                      <a:prstDash val="solid"/>
                    </a:lnTlToBr>
                    <a:lnBlToTr w="12700" cmpd="sng">
                      <a:noFill/>
                      <a:prstDash val="solid"/>
                    </a:lnBlToTr>
                    <a:solidFill>
                      <a:srgbClr val="A5A5A5"/>
                    </a:solidFill>
                  </a:tcPr>
                </a:tc>
                <a:tc>
                  <a:txBody>
                    <a:bodyPr/>
                    <a:lstStyle>
                      <a:lvl1pPr marL="0" algn="l" defTabSz="914400" rtl="0" eaLnBrk="1" latinLnBrk="0" hangingPunct="1">
                        <a:defRPr sz="1800" kern="1200">
                          <a:solidFill>
                            <a:schemeClr val="lt1"/>
                          </a:solidFill>
                          <a:latin typeface="Calibri" panose="020F0502020204030204"/>
                        </a:defRPr>
                      </a:lvl1pPr>
                      <a:lvl2pPr marL="457200" algn="l" defTabSz="914400" rtl="0" eaLnBrk="1" latinLnBrk="0" hangingPunct="1">
                        <a:defRPr sz="1800" kern="1200">
                          <a:solidFill>
                            <a:schemeClr val="lt1"/>
                          </a:solidFill>
                          <a:latin typeface="Calibri" panose="020F0502020204030204"/>
                        </a:defRPr>
                      </a:lvl2pPr>
                      <a:lvl3pPr marL="914400" algn="l" defTabSz="914400" rtl="0" eaLnBrk="1" latinLnBrk="0" hangingPunct="1">
                        <a:defRPr sz="1800" kern="1200">
                          <a:solidFill>
                            <a:schemeClr val="lt1"/>
                          </a:solidFill>
                          <a:latin typeface="Calibri" panose="020F0502020204030204"/>
                        </a:defRPr>
                      </a:lvl3pPr>
                      <a:lvl4pPr marL="1371600" algn="l" defTabSz="914400" rtl="0" eaLnBrk="1" latinLnBrk="0" hangingPunct="1">
                        <a:defRPr sz="1800" kern="1200">
                          <a:solidFill>
                            <a:schemeClr val="lt1"/>
                          </a:solidFill>
                          <a:latin typeface="Calibri" panose="020F0502020204030204"/>
                        </a:defRPr>
                      </a:lvl4pPr>
                      <a:lvl5pPr marL="1828800" algn="l" defTabSz="914400" rtl="0" eaLnBrk="1" latinLnBrk="0" hangingPunct="1">
                        <a:defRPr sz="1800" kern="1200">
                          <a:solidFill>
                            <a:schemeClr val="lt1"/>
                          </a:solidFill>
                          <a:latin typeface="Calibri" panose="020F0502020204030204"/>
                        </a:defRPr>
                      </a:lvl5pPr>
                      <a:lvl6pPr marL="2286000" algn="l" defTabSz="914400" rtl="0" eaLnBrk="1" latinLnBrk="0" hangingPunct="1">
                        <a:defRPr sz="1800" kern="1200">
                          <a:solidFill>
                            <a:schemeClr val="lt1"/>
                          </a:solidFill>
                          <a:latin typeface="Calibri" panose="020F0502020204030204"/>
                        </a:defRPr>
                      </a:lvl6pPr>
                      <a:lvl7pPr marL="2743200" algn="l" defTabSz="914400" rtl="0" eaLnBrk="1" latinLnBrk="0" hangingPunct="1">
                        <a:defRPr sz="1800" kern="1200">
                          <a:solidFill>
                            <a:schemeClr val="lt1"/>
                          </a:solidFill>
                          <a:latin typeface="Calibri" panose="020F0502020204030204"/>
                        </a:defRPr>
                      </a:lvl7pPr>
                      <a:lvl8pPr marL="3200400" algn="l" defTabSz="914400" rtl="0" eaLnBrk="1" latinLnBrk="0" hangingPunct="1">
                        <a:defRPr sz="1800" kern="1200">
                          <a:solidFill>
                            <a:schemeClr val="lt1"/>
                          </a:solidFill>
                          <a:latin typeface="Calibri" panose="020F0502020204030204"/>
                        </a:defRPr>
                      </a:lvl8pPr>
                      <a:lvl9pPr marL="3657600" algn="l" defTabSz="914400" rtl="0" eaLnBrk="1" latinLnBrk="0" hangingPunct="1">
                        <a:defRPr sz="1800" kern="1200">
                          <a:solidFill>
                            <a:schemeClr val="lt1"/>
                          </a:solidFill>
                          <a:latin typeface="Calibri" panose="020F0502020204030204"/>
                        </a:defRPr>
                      </a:lvl9pPr>
                    </a:lstStyle>
                    <a:p>
                      <a:pPr algn="ctr"/>
                      <a:r>
                        <a:rPr lang="en-CA" sz="1200" dirty="0">
                          <a:latin typeface="Century Gothic" panose="020B0502020202020204" pitchFamily="34" charset="0"/>
                        </a:rPr>
                        <a:t>31</a:t>
                      </a:r>
                    </a:p>
                  </a:txBody>
                  <a:tcPr>
                    <a:lnL>
                      <a:noFill/>
                    </a:lnL>
                    <a:lnR>
                      <a:noFill/>
                    </a:lnR>
                    <a:lnT>
                      <a:noFill/>
                    </a:lnT>
                    <a:lnB>
                      <a:noFill/>
                    </a:lnB>
                    <a:lnTlToBr w="12700" cmpd="sng">
                      <a:noFill/>
                      <a:prstDash val="solid"/>
                    </a:lnTlToBr>
                    <a:lnBlToTr w="12700" cmpd="sng">
                      <a:noFill/>
                      <a:prstDash val="solid"/>
                    </a:lnBlToTr>
                    <a:solidFill>
                      <a:srgbClr val="A5A5A5"/>
                    </a:solidFill>
                  </a:tcPr>
                </a:tc>
                <a:extLst>
                  <a:ext uri="{0D108BD9-81ED-4DB2-BD59-A6C34878D82A}">
                    <a16:rowId xmlns:a16="http://schemas.microsoft.com/office/drawing/2014/main" val="3256420079"/>
                  </a:ext>
                </a:extLst>
              </a:tr>
              <a:tr h="372929">
                <a:tc>
                  <a:txBody>
                    <a:bodyPr/>
                    <a:lstStyle>
                      <a:lvl1pPr marL="0" algn="l" defTabSz="914400" rtl="0" eaLnBrk="1" latinLnBrk="0" hangingPunct="1">
                        <a:defRPr sz="1800" kern="1200">
                          <a:solidFill>
                            <a:schemeClr val="lt1"/>
                          </a:solidFill>
                          <a:latin typeface="Calibri" panose="020F0502020204030204"/>
                        </a:defRPr>
                      </a:lvl1pPr>
                      <a:lvl2pPr marL="457200" algn="l" defTabSz="914400" rtl="0" eaLnBrk="1" latinLnBrk="0" hangingPunct="1">
                        <a:defRPr sz="1800" kern="1200">
                          <a:solidFill>
                            <a:schemeClr val="lt1"/>
                          </a:solidFill>
                          <a:latin typeface="Calibri" panose="020F0502020204030204"/>
                        </a:defRPr>
                      </a:lvl2pPr>
                      <a:lvl3pPr marL="914400" algn="l" defTabSz="914400" rtl="0" eaLnBrk="1" latinLnBrk="0" hangingPunct="1">
                        <a:defRPr sz="1800" kern="1200">
                          <a:solidFill>
                            <a:schemeClr val="lt1"/>
                          </a:solidFill>
                          <a:latin typeface="Calibri" panose="020F0502020204030204"/>
                        </a:defRPr>
                      </a:lvl3pPr>
                      <a:lvl4pPr marL="1371600" algn="l" defTabSz="914400" rtl="0" eaLnBrk="1" latinLnBrk="0" hangingPunct="1">
                        <a:defRPr sz="1800" kern="1200">
                          <a:solidFill>
                            <a:schemeClr val="lt1"/>
                          </a:solidFill>
                          <a:latin typeface="Calibri" panose="020F0502020204030204"/>
                        </a:defRPr>
                      </a:lvl4pPr>
                      <a:lvl5pPr marL="1828800" algn="l" defTabSz="914400" rtl="0" eaLnBrk="1" latinLnBrk="0" hangingPunct="1">
                        <a:defRPr sz="1800" kern="1200">
                          <a:solidFill>
                            <a:schemeClr val="lt1"/>
                          </a:solidFill>
                          <a:latin typeface="Calibri" panose="020F0502020204030204"/>
                        </a:defRPr>
                      </a:lvl5pPr>
                      <a:lvl6pPr marL="2286000" algn="l" defTabSz="914400" rtl="0" eaLnBrk="1" latinLnBrk="0" hangingPunct="1">
                        <a:defRPr sz="1800" kern="1200">
                          <a:solidFill>
                            <a:schemeClr val="lt1"/>
                          </a:solidFill>
                          <a:latin typeface="Calibri" panose="020F0502020204030204"/>
                        </a:defRPr>
                      </a:lvl6pPr>
                      <a:lvl7pPr marL="2743200" algn="l" defTabSz="914400" rtl="0" eaLnBrk="1" latinLnBrk="0" hangingPunct="1">
                        <a:defRPr sz="1800" kern="1200">
                          <a:solidFill>
                            <a:schemeClr val="lt1"/>
                          </a:solidFill>
                          <a:latin typeface="Calibri" panose="020F0502020204030204"/>
                        </a:defRPr>
                      </a:lvl7pPr>
                      <a:lvl8pPr marL="3200400" algn="l" defTabSz="914400" rtl="0" eaLnBrk="1" latinLnBrk="0" hangingPunct="1">
                        <a:defRPr sz="1800" kern="1200">
                          <a:solidFill>
                            <a:schemeClr val="lt1"/>
                          </a:solidFill>
                          <a:latin typeface="Calibri" panose="020F0502020204030204"/>
                        </a:defRPr>
                      </a:lvl8pPr>
                      <a:lvl9pPr marL="3657600" algn="l" defTabSz="914400" rtl="0" eaLnBrk="1" latinLnBrk="0" hangingPunct="1">
                        <a:defRPr sz="1800" kern="1200">
                          <a:solidFill>
                            <a:schemeClr val="lt1"/>
                          </a:solidFill>
                          <a:latin typeface="Calibri" panose="020F0502020204030204"/>
                        </a:defRPr>
                      </a:lvl9pPr>
                    </a:lstStyle>
                    <a:p>
                      <a:pPr algn="ctr"/>
                      <a:r>
                        <a:rPr lang="en-CA" sz="1200" dirty="0">
                          <a:latin typeface="Century Gothic" panose="020B0502020202020204" pitchFamily="34" charset="0"/>
                        </a:rPr>
                        <a:t>A17</a:t>
                      </a:r>
                    </a:p>
                  </a:txBody>
                  <a:tcPr>
                    <a:lnL>
                      <a:noFill/>
                    </a:lnL>
                    <a:lnR>
                      <a:noFill/>
                    </a:lnR>
                    <a:lnT>
                      <a:noFill/>
                    </a:lnT>
                    <a:lnB>
                      <a:noFill/>
                    </a:lnB>
                    <a:lnTlToBr w="12700" cmpd="sng">
                      <a:noFill/>
                      <a:prstDash val="solid"/>
                    </a:lnTlToBr>
                    <a:lnBlToTr w="12700" cmpd="sng">
                      <a:noFill/>
                      <a:prstDash val="solid"/>
                    </a:lnBlToTr>
                    <a:solidFill>
                      <a:srgbClr val="A5A5A5">
                        <a:shade val="60000"/>
                      </a:srgbClr>
                    </a:solidFill>
                  </a:tcPr>
                </a:tc>
                <a:tc>
                  <a:txBody>
                    <a:bodyPr/>
                    <a:lstStyle>
                      <a:lvl1pPr marL="0" algn="l" defTabSz="914400" rtl="0" eaLnBrk="1" latinLnBrk="0" hangingPunct="1">
                        <a:defRPr sz="1800" kern="1200">
                          <a:solidFill>
                            <a:schemeClr val="lt1"/>
                          </a:solidFill>
                          <a:latin typeface="Calibri" panose="020F0502020204030204"/>
                        </a:defRPr>
                      </a:lvl1pPr>
                      <a:lvl2pPr marL="457200" algn="l" defTabSz="914400" rtl="0" eaLnBrk="1" latinLnBrk="0" hangingPunct="1">
                        <a:defRPr sz="1800" kern="1200">
                          <a:solidFill>
                            <a:schemeClr val="lt1"/>
                          </a:solidFill>
                          <a:latin typeface="Calibri" panose="020F0502020204030204"/>
                        </a:defRPr>
                      </a:lvl2pPr>
                      <a:lvl3pPr marL="914400" algn="l" defTabSz="914400" rtl="0" eaLnBrk="1" latinLnBrk="0" hangingPunct="1">
                        <a:defRPr sz="1800" kern="1200">
                          <a:solidFill>
                            <a:schemeClr val="lt1"/>
                          </a:solidFill>
                          <a:latin typeface="Calibri" panose="020F0502020204030204"/>
                        </a:defRPr>
                      </a:lvl3pPr>
                      <a:lvl4pPr marL="1371600" algn="l" defTabSz="914400" rtl="0" eaLnBrk="1" latinLnBrk="0" hangingPunct="1">
                        <a:defRPr sz="1800" kern="1200">
                          <a:solidFill>
                            <a:schemeClr val="lt1"/>
                          </a:solidFill>
                          <a:latin typeface="Calibri" panose="020F0502020204030204"/>
                        </a:defRPr>
                      </a:lvl4pPr>
                      <a:lvl5pPr marL="1828800" algn="l" defTabSz="914400" rtl="0" eaLnBrk="1" latinLnBrk="0" hangingPunct="1">
                        <a:defRPr sz="1800" kern="1200">
                          <a:solidFill>
                            <a:schemeClr val="lt1"/>
                          </a:solidFill>
                          <a:latin typeface="Calibri" panose="020F0502020204030204"/>
                        </a:defRPr>
                      </a:lvl5pPr>
                      <a:lvl6pPr marL="2286000" algn="l" defTabSz="914400" rtl="0" eaLnBrk="1" latinLnBrk="0" hangingPunct="1">
                        <a:defRPr sz="1800" kern="1200">
                          <a:solidFill>
                            <a:schemeClr val="lt1"/>
                          </a:solidFill>
                          <a:latin typeface="Calibri" panose="020F0502020204030204"/>
                        </a:defRPr>
                      </a:lvl6pPr>
                      <a:lvl7pPr marL="2743200" algn="l" defTabSz="914400" rtl="0" eaLnBrk="1" latinLnBrk="0" hangingPunct="1">
                        <a:defRPr sz="1800" kern="1200">
                          <a:solidFill>
                            <a:schemeClr val="lt1"/>
                          </a:solidFill>
                          <a:latin typeface="Calibri" panose="020F0502020204030204"/>
                        </a:defRPr>
                      </a:lvl7pPr>
                      <a:lvl8pPr marL="3200400" algn="l" defTabSz="914400" rtl="0" eaLnBrk="1" latinLnBrk="0" hangingPunct="1">
                        <a:defRPr sz="1800" kern="1200">
                          <a:solidFill>
                            <a:schemeClr val="lt1"/>
                          </a:solidFill>
                          <a:latin typeface="Calibri" panose="020F0502020204030204"/>
                        </a:defRPr>
                      </a:lvl8pPr>
                      <a:lvl9pPr marL="3657600" algn="l" defTabSz="914400" rtl="0" eaLnBrk="1" latinLnBrk="0" hangingPunct="1">
                        <a:defRPr sz="1800" kern="1200">
                          <a:solidFill>
                            <a:schemeClr val="lt1"/>
                          </a:solidFill>
                          <a:latin typeface="Calibri" panose="020F0502020204030204"/>
                        </a:defRPr>
                      </a:lvl9pPr>
                    </a:lstStyle>
                    <a:p>
                      <a:pPr algn="ctr"/>
                      <a:r>
                        <a:rPr lang="en-CA" sz="1200" dirty="0">
                          <a:latin typeface="Century Gothic" panose="020B0502020202020204" pitchFamily="34" charset="0"/>
                        </a:rPr>
                        <a:t>12.09</a:t>
                      </a:r>
                    </a:p>
                  </a:txBody>
                  <a:tcPr>
                    <a:lnL>
                      <a:noFill/>
                    </a:lnL>
                    <a:lnR>
                      <a:noFill/>
                    </a:lnR>
                    <a:lnT>
                      <a:noFill/>
                    </a:lnT>
                    <a:lnB>
                      <a:noFill/>
                    </a:lnB>
                    <a:lnTlToBr w="12700" cmpd="sng">
                      <a:noFill/>
                      <a:prstDash val="solid"/>
                    </a:lnTlToBr>
                    <a:lnBlToTr w="12700" cmpd="sng">
                      <a:noFill/>
                      <a:prstDash val="solid"/>
                    </a:lnBlToTr>
                    <a:solidFill>
                      <a:srgbClr val="A5A5A5">
                        <a:shade val="60000"/>
                      </a:srgbClr>
                    </a:solidFill>
                  </a:tcPr>
                </a:tc>
                <a:tc>
                  <a:txBody>
                    <a:bodyPr/>
                    <a:lstStyle>
                      <a:lvl1pPr marL="0" algn="l" defTabSz="914400" rtl="0" eaLnBrk="1" latinLnBrk="0" hangingPunct="1">
                        <a:defRPr sz="1800" kern="1200">
                          <a:solidFill>
                            <a:schemeClr val="lt1"/>
                          </a:solidFill>
                          <a:latin typeface="Calibri" panose="020F0502020204030204"/>
                        </a:defRPr>
                      </a:lvl1pPr>
                      <a:lvl2pPr marL="457200" algn="l" defTabSz="914400" rtl="0" eaLnBrk="1" latinLnBrk="0" hangingPunct="1">
                        <a:defRPr sz="1800" kern="1200">
                          <a:solidFill>
                            <a:schemeClr val="lt1"/>
                          </a:solidFill>
                          <a:latin typeface="Calibri" panose="020F0502020204030204"/>
                        </a:defRPr>
                      </a:lvl2pPr>
                      <a:lvl3pPr marL="914400" algn="l" defTabSz="914400" rtl="0" eaLnBrk="1" latinLnBrk="0" hangingPunct="1">
                        <a:defRPr sz="1800" kern="1200">
                          <a:solidFill>
                            <a:schemeClr val="lt1"/>
                          </a:solidFill>
                          <a:latin typeface="Calibri" panose="020F0502020204030204"/>
                        </a:defRPr>
                      </a:lvl3pPr>
                      <a:lvl4pPr marL="1371600" algn="l" defTabSz="914400" rtl="0" eaLnBrk="1" latinLnBrk="0" hangingPunct="1">
                        <a:defRPr sz="1800" kern="1200">
                          <a:solidFill>
                            <a:schemeClr val="lt1"/>
                          </a:solidFill>
                          <a:latin typeface="Calibri" panose="020F0502020204030204"/>
                        </a:defRPr>
                      </a:lvl4pPr>
                      <a:lvl5pPr marL="1828800" algn="l" defTabSz="914400" rtl="0" eaLnBrk="1" latinLnBrk="0" hangingPunct="1">
                        <a:defRPr sz="1800" kern="1200">
                          <a:solidFill>
                            <a:schemeClr val="lt1"/>
                          </a:solidFill>
                          <a:latin typeface="Calibri" panose="020F0502020204030204"/>
                        </a:defRPr>
                      </a:lvl5pPr>
                      <a:lvl6pPr marL="2286000" algn="l" defTabSz="914400" rtl="0" eaLnBrk="1" latinLnBrk="0" hangingPunct="1">
                        <a:defRPr sz="1800" kern="1200">
                          <a:solidFill>
                            <a:schemeClr val="lt1"/>
                          </a:solidFill>
                          <a:latin typeface="Calibri" panose="020F0502020204030204"/>
                        </a:defRPr>
                      </a:lvl6pPr>
                      <a:lvl7pPr marL="2743200" algn="l" defTabSz="914400" rtl="0" eaLnBrk="1" latinLnBrk="0" hangingPunct="1">
                        <a:defRPr sz="1800" kern="1200">
                          <a:solidFill>
                            <a:schemeClr val="lt1"/>
                          </a:solidFill>
                          <a:latin typeface="Calibri" panose="020F0502020204030204"/>
                        </a:defRPr>
                      </a:lvl7pPr>
                      <a:lvl8pPr marL="3200400" algn="l" defTabSz="914400" rtl="0" eaLnBrk="1" latinLnBrk="0" hangingPunct="1">
                        <a:defRPr sz="1800" kern="1200">
                          <a:solidFill>
                            <a:schemeClr val="lt1"/>
                          </a:solidFill>
                          <a:latin typeface="Calibri" panose="020F0502020204030204"/>
                        </a:defRPr>
                      </a:lvl8pPr>
                      <a:lvl9pPr marL="3657600" algn="l" defTabSz="914400" rtl="0" eaLnBrk="1" latinLnBrk="0" hangingPunct="1">
                        <a:defRPr sz="1800" kern="1200">
                          <a:solidFill>
                            <a:schemeClr val="lt1"/>
                          </a:solidFill>
                          <a:latin typeface="Calibri" panose="020F0502020204030204"/>
                        </a:defRPr>
                      </a:lvl9pPr>
                    </a:lstStyle>
                    <a:p>
                      <a:pPr algn="ctr"/>
                      <a:r>
                        <a:rPr lang="en-CA" sz="1200" dirty="0">
                          <a:latin typeface="Century Gothic" panose="020B0502020202020204" pitchFamily="34" charset="0"/>
                        </a:rPr>
                        <a:t>11.98</a:t>
                      </a:r>
                    </a:p>
                  </a:txBody>
                  <a:tcPr>
                    <a:lnL>
                      <a:noFill/>
                    </a:lnL>
                    <a:lnR>
                      <a:noFill/>
                    </a:lnR>
                    <a:lnT>
                      <a:noFill/>
                    </a:lnT>
                    <a:lnB>
                      <a:noFill/>
                    </a:lnB>
                    <a:lnTlToBr w="12700" cmpd="sng">
                      <a:noFill/>
                      <a:prstDash val="solid"/>
                    </a:lnTlToBr>
                    <a:lnBlToTr w="12700" cmpd="sng">
                      <a:noFill/>
                      <a:prstDash val="solid"/>
                    </a:lnBlToTr>
                    <a:solidFill>
                      <a:srgbClr val="A5A5A5">
                        <a:shade val="60000"/>
                      </a:srgbClr>
                    </a:solidFill>
                  </a:tcPr>
                </a:tc>
                <a:tc>
                  <a:txBody>
                    <a:bodyPr/>
                    <a:lstStyle>
                      <a:lvl1pPr marL="0" algn="l" defTabSz="914400" rtl="0" eaLnBrk="1" latinLnBrk="0" hangingPunct="1">
                        <a:defRPr sz="1800" kern="1200">
                          <a:solidFill>
                            <a:schemeClr val="lt1"/>
                          </a:solidFill>
                          <a:latin typeface="Calibri" panose="020F0502020204030204"/>
                        </a:defRPr>
                      </a:lvl1pPr>
                      <a:lvl2pPr marL="457200" algn="l" defTabSz="914400" rtl="0" eaLnBrk="1" latinLnBrk="0" hangingPunct="1">
                        <a:defRPr sz="1800" kern="1200">
                          <a:solidFill>
                            <a:schemeClr val="lt1"/>
                          </a:solidFill>
                          <a:latin typeface="Calibri" panose="020F0502020204030204"/>
                        </a:defRPr>
                      </a:lvl2pPr>
                      <a:lvl3pPr marL="914400" algn="l" defTabSz="914400" rtl="0" eaLnBrk="1" latinLnBrk="0" hangingPunct="1">
                        <a:defRPr sz="1800" kern="1200">
                          <a:solidFill>
                            <a:schemeClr val="lt1"/>
                          </a:solidFill>
                          <a:latin typeface="Calibri" panose="020F0502020204030204"/>
                        </a:defRPr>
                      </a:lvl3pPr>
                      <a:lvl4pPr marL="1371600" algn="l" defTabSz="914400" rtl="0" eaLnBrk="1" latinLnBrk="0" hangingPunct="1">
                        <a:defRPr sz="1800" kern="1200">
                          <a:solidFill>
                            <a:schemeClr val="lt1"/>
                          </a:solidFill>
                          <a:latin typeface="Calibri" panose="020F0502020204030204"/>
                        </a:defRPr>
                      </a:lvl4pPr>
                      <a:lvl5pPr marL="1828800" algn="l" defTabSz="914400" rtl="0" eaLnBrk="1" latinLnBrk="0" hangingPunct="1">
                        <a:defRPr sz="1800" kern="1200">
                          <a:solidFill>
                            <a:schemeClr val="lt1"/>
                          </a:solidFill>
                          <a:latin typeface="Calibri" panose="020F0502020204030204"/>
                        </a:defRPr>
                      </a:lvl5pPr>
                      <a:lvl6pPr marL="2286000" algn="l" defTabSz="914400" rtl="0" eaLnBrk="1" latinLnBrk="0" hangingPunct="1">
                        <a:defRPr sz="1800" kern="1200">
                          <a:solidFill>
                            <a:schemeClr val="lt1"/>
                          </a:solidFill>
                          <a:latin typeface="Calibri" panose="020F0502020204030204"/>
                        </a:defRPr>
                      </a:lvl6pPr>
                      <a:lvl7pPr marL="2743200" algn="l" defTabSz="914400" rtl="0" eaLnBrk="1" latinLnBrk="0" hangingPunct="1">
                        <a:defRPr sz="1800" kern="1200">
                          <a:solidFill>
                            <a:schemeClr val="lt1"/>
                          </a:solidFill>
                          <a:latin typeface="Calibri" panose="020F0502020204030204"/>
                        </a:defRPr>
                      </a:lvl7pPr>
                      <a:lvl8pPr marL="3200400" algn="l" defTabSz="914400" rtl="0" eaLnBrk="1" latinLnBrk="0" hangingPunct="1">
                        <a:defRPr sz="1800" kern="1200">
                          <a:solidFill>
                            <a:schemeClr val="lt1"/>
                          </a:solidFill>
                          <a:latin typeface="Calibri" panose="020F0502020204030204"/>
                        </a:defRPr>
                      </a:lvl8pPr>
                      <a:lvl9pPr marL="3657600" algn="l" defTabSz="914400" rtl="0" eaLnBrk="1" latinLnBrk="0" hangingPunct="1">
                        <a:defRPr sz="1800" kern="1200">
                          <a:solidFill>
                            <a:schemeClr val="lt1"/>
                          </a:solidFill>
                          <a:latin typeface="Calibri" panose="020F0502020204030204"/>
                        </a:defRPr>
                      </a:lvl9pPr>
                    </a:lstStyle>
                    <a:p>
                      <a:pPr algn="ctr"/>
                      <a:r>
                        <a:rPr lang="en-CA" sz="1200" dirty="0">
                          <a:latin typeface="Century Gothic" panose="020B0502020202020204" pitchFamily="34" charset="0"/>
                        </a:rPr>
                        <a:t>118</a:t>
                      </a:r>
                    </a:p>
                  </a:txBody>
                  <a:tcPr>
                    <a:lnL>
                      <a:noFill/>
                    </a:lnL>
                    <a:lnR>
                      <a:noFill/>
                    </a:lnR>
                    <a:lnT>
                      <a:noFill/>
                    </a:lnT>
                    <a:lnB>
                      <a:noFill/>
                    </a:lnB>
                    <a:lnTlToBr w="12700" cmpd="sng">
                      <a:noFill/>
                      <a:prstDash val="solid"/>
                    </a:lnTlToBr>
                    <a:lnBlToTr w="12700" cmpd="sng">
                      <a:noFill/>
                      <a:prstDash val="solid"/>
                    </a:lnBlToTr>
                    <a:solidFill>
                      <a:srgbClr val="A5A5A5">
                        <a:shade val="60000"/>
                      </a:srgbClr>
                    </a:solidFill>
                  </a:tcPr>
                </a:tc>
                <a:tc>
                  <a:txBody>
                    <a:bodyPr/>
                    <a:lstStyle>
                      <a:lvl1pPr marL="0" algn="l" defTabSz="914400" rtl="0" eaLnBrk="1" latinLnBrk="0" hangingPunct="1">
                        <a:defRPr sz="1800" kern="1200">
                          <a:solidFill>
                            <a:schemeClr val="lt1"/>
                          </a:solidFill>
                          <a:latin typeface="Calibri" panose="020F0502020204030204"/>
                        </a:defRPr>
                      </a:lvl1pPr>
                      <a:lvl2pPr marL="457200" algn="l" defTabSz="914400" rtl="0" eaLnBrk="1" latinLnBrk="0" hangingPunct="1">
                        <a:defRPr sz="1800" kern="1200">
                          <a:solidFill>
                            <a:schemeClr val="lt1"/>
                          </a:solidFill>
                          <a:latin typeface="Calibri" panose="020F0502020204030204"/>
                        </a:defRPr>
                      </a:lvl2pPr>
                      <a:lvl3pPr marL="914400" algn="l" defTabSz="914400" rtl="0" eaLnBrk="1" latinLnBrk="0" hangingPunct="1">
                        <a:defRPr sz="1800" kern="1200">
                          <a:solidFill>
                            <a:schemeClr val="lt1"/>
                          </a:solidFill>
                          <a:latin typeface="Calibri" panose="020F0502020204030204"/>
                        </a:defRPr>
                      </a:lvl3pPr>
                      <a:lvl4pPr marL="1371600" algn="l" defTabSz="914400" rtl="0" eaLnBrk="1" latinLnBrk="0" hangingPunct="1">
                        <a:defRPr sz="1800" kern="1200">
                          <a:solidFill>
                            <a:schemeClr val="lt1"/>
                          </a:solidFill>
                          <a:latin typeface="Calibri" panose="020F0502020204030204"/>
                        </a:defRPr>
                      </a:lvl4pPr>
                      <a:lvl5pPr marL="1828800" algn="l" defTabSz="914400" rtl="0" eaLnBrk="1" latinLnBrk="0" hangingPunct="1">
                        <a:defRPr sz="1800" kern="1200">
                          <a:solidFill>
                            <a:schemeClr val="lt1"/>
                          </a:solidFill>
                          <a:latin typeface="Calibri" panose="020F0502020204030204"/>
                        </a:defRPr>
                      </a:lvl5pPr>
                      <a:lvl6pPr marL="2286000" algn="l" defTabSz="914400" rtl="0" eaLnBrk="1" latinLnBrk="0" hangingPunct="1">
                        <a:defRPr sz="1800" kern="1200">
                          <a:solidFill>
                            <a:schemeClr val="lt1"/>
                          </a:solidFill>
                          <a:latin typeface="Calibri" panose="020F0502020204030204"/>
                        </a:defRPr>
                      </a:lvl6pPr>
                      <a:lvl7pPr marL="2743200" algn="l" defTabSz="914400" rtl="0" eaLnBrk="1" latinLnBrk="0" hangingPunct="1">
                        <a:defRPr sz="1800" kern="1200">
                          <a:solidFill>
                            <a:schemeClr val="lt1"/>
                          </a:solidFill>
                          <a:latin typeface="Calibri" panose="020F0502020204030204"/>
                        </a:defRPr>
                      </a:lvl7pPr>
                      <a:lvl8pPr marL="3200400" algn="l" defTabSz="914400" rtl="0" eaLnBrk="1" latinLnBrk="0" hangingPunct="1">
                        <a:defRPr sz="1800" kern="1200">
                          <a:solidFill>
                            <a:schemeClr val="lt1"/>
                          </a:solidFill>
                          <a:latin typeface="Calibri" panose="020F0502020204030204"/>
                        </a:defRPr>
                      </a:lvl8pPr>
                      <a:lvl9pPr marL="3657600" algn="l" defTabSz="914400" rtl="0" eaLnBrk="1" latinLnBrk="0" hangingPunct="1">
                        <a:defRPr sz="1800" kern="1200">
                          <a:solidFill>
                            <a:schemeClr val="lt1"/>
                          </a:solidFill>
                          <a:latin typeface="Calibri" panose="020F0502020204030204"/>
                        </a:defRPr>
                      </a:lvl9pPr>
                    </a:lstStyle>
                    <a:p>
                      <a:pPr algn="ctr"/>
                      <a:r>
                        <a:rPr lang="en-CA" sz="1200" dirty="0">
                          <a:latin typeface="Century Gothic" panose="020B0502020202020204" pitchFamily="34" charset="0"/>
                        </a:rPr>
                        <a:t>17</a:t>
                      </a:r>
                    </a:p>
                  </a:txBody>
                  <a:tcPr>
                    <a:lnL>
                      <a:noFill/>
                    </a:lnL>
                    <a:lnR>
                      <a:noFill/>
                    </a:lnR>
                    <a:lnT>
                      <a:noFill/>
                    </a:lnT>
                    <a:lnB>
                      <a:noFill/>
                    </a:lnB>
                    <a:lnTlToBr w="12700" cmpd="sng">
                      <a:noFill/>
                      <a:prstDash val="solid"/>
                    </a:lnTlToBr>
                    <a:lnBlToTr w="12700" cmpd="sng">
                      <a:noFill/>
                      <a:prstDash val="solid"/>
                    </a:lnBlToTr>
                    <a:solidFill>
                      <a:srgbClr val="A5A5A5">
                        <a:shade val="60000"/>
                      </a:srgbClr>
                    </a:solidFill>
                  </a:tcPr>
                </a:tc>
                <a:extLst>
                  <a:ext uri="{0D108BD9-81ED-4DB2-BD59-A6C34878D82A}">
                    <a16:rowId xmlns:a16="http://schemas.microsoft.com/office/drawing/2014/main" val="1258116279"/>
                  </a:ext>
                </a:extLst>
              </a:tr>
            </a:tbl>
          </a:graphicData>
        </a:graphic>
      </p:graphicFrame>
      <p:pic>
        <p:nvPicPr>
          <p:cNvPr id="25" name="Picture 24" descr="A satellite view of a telescope&#10;&#10;Description automatically generated">
            <a:extLst>
              <a:ext uri="{FF2B5EF4-FFF2-40B4-BE49-F238E27FC236}">
                <a16:creationId xmlns:a16="http://schemas.microsoft.com/office/drawing/2014/main" id="{FFF61014-8476-9F1D-7B24-FAE5DEBAAC0A}"/>
              </a:ext>
            </a:extLst>
          </p:cNvPr>
          <p:cNvPicPr>
            <a:picLocks noChangeAspect="1"/>
          </p:cNvPicPr>
          <p:nvPr/>
        </p:nvPicPr>
        <p:blipFill rotWithShape="1">
          <a:blip r:embed="rId8">
            <a:extLst>
              <a:ext uri="{28A0092B-C50C-407E-A947-70E740481C1C}">
                <a14:useLocalDpi xmlns:a14="http://schemas.microsoft.com/office/drawing/2010/main" val="0"/>
              </a:ext>
            </a:extLst>
          </a:blip>
          <a:srcRect t="1251" r="2328" b="5172"/>
          <a:stretch/>
        </p:blipFill>
        <p:spPr>
          <a:xfrm>
            <a:off x="170234" y="1070044"/>
            <a:ext cx="4998264" cy="5505519"/>
          </a:xfrm>
          <a:prstGeom prst="rect">
            <a:avLst/>
          </a:prstGeom>
          <a:ln>
            <a:solidFill>
              <a:schemeClr val="bg1"/>
            </a:solidFill>
          </a:ln>
        </p:spPr>
      </p:pic>
      <p:sp>
        <p:nvSpPr>
          <p:cNvPr id="27" name="TextBox 26">
            <a:extLst>
              <a:ext uri="{FF2B5EF4-FFF2-40B4-BE49-F238E27FC236}">
                <a16:creationId xmlns:a16="http://schemas.microsoft.com/office/drawing/2014/main" id="{13EF76A9-29E1-D76E-B73D-04C616776E51}"/>
              </a:ext>
            </a:extLst>
          </p:cNvPr>
          <p:cNvSpPr txBox="1"/>
          <p:nvPr/>
        </p:nvSpPr>
        <p:spPr>
          <a:xfrm>
            <a:off x="5329775" y="3182979"/>
            <a:ext cx="5160523" cy="2062103"/>
          </a:xfrm>
          <a:prstGeom prst="rect">
            <a:avLst/>
          </a:prstGeom>
          <a:noFill/>
        </p:spPr>
        <p:txBody>
          <a:bodyPr wrap="square">
            <a:spAutoFit/>
          </a:bodyPr>
          <a:lstStyle/>
          <a:p>
            <a:pPr marL="514350" indent="-514350">
              <a:buFont typeface="+mj-lt"/>
              <a:buAutoNum type="arabicPeriod"/>
            </a:pPr>
            <a:r>
              <a:rPr lang="en-US" sz="1600" dirty="0">
                <a:solidFill>
                  <a:schemeClr val="bg1"/>
                </a:solidFill>
                <a:latin typeface="Century Gothic" panose="020B0502020202020204" pitchFamily="34" charset="0"/>
              </a:rPr>
              <a:t>Four flight lines per period (low vs high gain)</a:t>
            </a:r>
          </a:p>
          <a:p>
            <a:pPr marL="514350" indent="-514350">
              <a:buFont typeface="+mj-lt"/>
              <a:buAutoNum type="arabicPeriod"/>
            </a:pPr>
            <a:r>
              <a:rPr lang="en-US" sz="1600" u="sng" dirty="0">
                <a:solidFill>
                  <a:schemeClr val="bg1"/>
                </a:solidFill>
                <a:latin typeface="Century Gothic" panose="020B0502020202020204" pitchFamily="34" charset="0"/>
              </a:rPr>
              <a:t>During HSI acquisition</a:t>
            </a:r>
            <a:r>
              <a:rPr lang="en-US" sz="1600" dirty="0">
                <a:solidFill>
                  <a:schemeClr val="bg1"/>
                </a:solidFill>
                <a:latin typeface="Century Gothic" panose="020B0502020202020204" pitchFamily="34" charset="0"/>
              </a:rPr>
              <a:t>: downwelling irradiance monitoring HR1024i observations of </a:t>
            </a:r>
            <a:r>
              <a:rPr lang="en-US" sz="1600" dirty="0" err="1">
                <a:solidFill>
                  <a:schemeClr val="bg1"/>
                </a:solidFill>
                <a:latin typeface="Century Gothic" panose="020B0502020202020204" pitchFamily="34" charset="0"/>
              </a:rPr>
              <a:t>Spectralon</a:t>
            </a:r>
            <a:r>
              <a:rPr lang="en-US" sz="1600" dirty="0">
                <a:solidFill>
                  <a:schemeClr val="bg1"/>
                </a:solidFill>
                <a:latin typeface="Century Gothic" panose="020B0502020202020204" pitchFamily="34" charset="0"/>
              </a:rPr>
              <a:t> 99% panel of known HCRF. Automated scans every 6 seconds.</a:t>
            </a:r>
          </a:p>
          <a:p>
            <a:pPr marL="514350" indent="-514350">
              <a:buFont typeface="+mj-lt"/>
              <a:buAutoNum type="arabicPeriod"/>
            </a:pPr>
            <a:r>
              <a:rPr lang="en-US" sz="1600" u="sng" dirty="0">
                <a:solidFill>
                  <a:schemeClr val="bg1"/>
                </a:solidFill>
                <a:latin typeface="Century Gothic" panose="020B0502020202020204" pitchFamily="34" charset="0"/>
              </a:rPr>
              <a:t>After HSI acquisition</a:t>
            </a:r>
            <a:r>
              <a:rPr lang="en-US" sz="1600" dirty="0">
                <a:solidFill>
                  <a:schemeClr val="bg1"/>
                </a:solidFill>
                <a:latin typeface="Century Gothic" panose="020B0502020202020204" pitchFamily="34" charset="0"/>
              </a:rPr>
              <a:t>: PSM measurements of 4 panels and mirror background material, and diffuse illumination measurements.</a:t>
            </a:r>
          </a:p>
        </p:txBody>
      </p:sp>
    </p:spTree>
    <p:extLst>
      <p:ext uri="{BB962C8B-B14F-4D97-AF65-F5344CB8AC3E}">
        <p14:creationId xmlns:p14="http://schemas.microsoft.com/office/powerpoint/2010/main" val="40388090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11BA195-8856-CD3C-EA21-CA2E8C7ADC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4849FC-5AF4-1CC2-419D-E7D173B0ED4D}"/>
              </a:ext>
            </a:extLst>
          </p:cNvPr>
          <p:cNvSpPr>
            <a:spLocks noGrp="1"/>
          </p:cNvSpPr>
          <p:nvPr>
            <p:ph type="title"/>
          </p:nvPr>
        </p:nvSpPr>
        <p:spPr>
          <a:xfrm>
            <a:off x="170234" y="248394"/>
            <a:ext cx="10515600" cy="821650"/>
          </a:xfrm>
        </p:spPr>
        <p:txBody>
          <a:bodyPr>
            <a:normAutofit/>
          </a:bodyPr>
          <a:lstStyle/>
          <a:p>
            <a:r>
              <a:rPr lang="en-US" sz="4000" dirty="0">
                <a:solidFill>
                  <a:schemeClr val="bg1"/>
                </a:solidFill>
                <a:latin typeface="Century Gothic" panose="020B0502020202020204" pitchFamily="34" charset="0"/>
              </a:rPr>
              <a:t>Data Processing and Analysis</a:t>
            </a:r>
            <a:endParaRPr lang="en-CA" sz="4000" dirty="0">
              <a:solidFill>
                <a:schemeClr val="bg1"/>
              </a:solidFill>
              <a:latin typeface="Century Gothic" panose="020B0502020202020204" pitchFamily="34" charset="0"/>
            </a:endParaRPr>
          </a:p>
        </p:txBody>
      </p:sp>
      <p:sp>
        <p:nvSpPr>
          <p:cNvPr id="3" name="TextBox 2">
            <a:extLst>
              <a:ext uri="{FF2B5EF4-FFF2-40B4-BE49-F238E27FC236}">
                <a16:creationId xmlns:a16="http://schemas.microsoft.com/office/drawing/2014/main" id="{FB292EA1-1EA7-6CCC-7335-C52764C0994B}"/>
              </a:ext>
            </a:extLst>
          </p:cNvPr>
          <p:cNvSpPr txBox="1"/>
          <p:nvPr/>
        </p:nvSpPr>
        <p:spPr>
          <a:xfrm>
            <a:off x="539702" y="1383225"/>
            <a:ext cx="10854630" cy="4524315"/>
          </a:xfrm>
          <a:prstGeom prst="rect">
            <a:avLst/>
          </a:prstGeom>
          <a:noFill/>
        </p:spPr>
        <p:txBody>
          <a:bodyPr wrap="square" rtlCol="0">
            <a:spAutoFit/>
          </a:bodyPr>
          <a:lstStyle/>
          <a:p>
            <a:pPr marL="285750" indent="-285750">
              <a:buFont typeface="Arial" panose="020B0604020202020204" pitchFamily="34" charset="0"/>
              <a:buChar char="•"/>
            </a:pPr>
            <a:r>
              <a:rPr lang="en-CA" sz="2400" dirty="0">
                <a:solidFill>
                  <a:schemeClr val="bg1"/>
                </a:solidFill>
                <a:latin typeface="Century Gothic" panose="020B0502020202020204" pitchFamily="34" charset="0"/>
              </a:rPr>
              <a:t>From SPARC theory:</a:t>
            </a:r>
          </a:p>
          <a:p>
            <a:pPr marL="285750" indent="-285750">
              <a:buFont typeface="Arial" panose="020B0604020202020204" pitchFamily="34" charset="0"/>
              <a:buChar char="•"/>
            </a:pPr>
            <a:endParaRPr lang="en-CA" sz="2400" dirty="0">
              <a:solidFill>
                <a:schemeClr val="bg1"/>
              </a:solidFill>
              <a:latin typeface="Century Gothic" panose="020B0502020202020204" pitchFamily="34" charset="0"/>
            </a:endParaRPr>
          </a:p>
          <a:p>
            <a:pPr marL="285750" indent="-285750">
              <a:buFont typeface="Arial" panose="020B0604020202020204" pitchFamily="34" charset="0"/>
              <a:buChar char="•"/>
            </a:pPr>
            <a:endParaRPr lang="en-CA" sz="2400" dirty="0">
              <a:solidFill>
                <a:schemeClr val="bg1"/>
              </a:solidFill>
              <a:latin typeface="Century Gothic" panose="020B0502020202020204" pitchFamily="34" charset="0"/>
            </a:endParaRPr>
          </a:p>
          <a:p>
            <a:pPr marL="285750" indent="-285750">
              <a:buFont typeface="Arial" panose="020B0604020202020204" pitchFamily="34" charset="0"/>
              <a:buChar char="•"/>
            </a:pPr>
            <a:endParaRPr lang="en-CA" sz="2400" dirty="0">
              <a:solidFill>
                <a:schemeClr val="bg1"/>
              </a:solidFill>
              <a:latin typeface="Century Gothic" panose="020B0502020202020204" pitchFamily="34" charset="0"/>
            </a:endParaRPr>
          </a:p>
          <a:p>
            <a:pPr marL="285750" indent="-285750">
              <a:buFont typeface="Arial" panose="020B0604020202020204" pitchFamily="34" charset="0"/>
              <a:buChar char="•"/>
            </a:pPr>
            <a:endParaRPr lang="en-CA" sz="2400" dirty="0">
              <a:solidFill>
                <a:schemeClr val="bg1"/>
              </a:solidFill>
              <a:latin typeface="Century Gothic" panose="020B0502020202020204" pitchFamily="34" charset="0"/>
            </a:endParaRPr>
          </a:p>
          <a:p>
            <a:pPr marL="285750" indent="-285750">
              <a:buFont typeface="Arial" panose="020B0604020202020204" pitchFamily="34" charset="0"/>
              <a:buChar char="•"/>
            </a:pPr>
            <a:endParaRPr lang="en-CA" sz="2400" dirty="0">
              <a:solidFill>
                <a:schemeClr val="bg1"/>
              </a:solidFill>
              <a:latin typeface="Century Gothic" panose="020B0502020202020204" pitchFamily="34" charset="0"/>
            </a:endParaRPr>
          </a:p>
          <a:p>
            <a:pPr marL="285750" indent="-285750">
              <a:buFont typeface="Arial" panose="020B0604020202020204" pitchFamily="34" charset="0"/>
              <a:buChar char="•"/>
            </a:pPr>
            <a:endParaRPr lang="en-CA" sz="2400" dirty="0">
              <a:solidFill>
                <a:schemeClr val="bg1"/>
              </a:solidFill>
              <a:latin typeface="Century Gothic" panose="020B0502020202020204" pitchFamily="34" charset="0"/>
            </a:endParaRPr>
          </a:p>
          <a:p>
            <a:pPr marL="285750" indent="-285750">
              <a:buFont typeface="Arial" panose="020B0604020202020204" pitchFamily="34" charset="0"/>
              <a:buChar char="•"/>
            </a:pPr>
            <a:endParaRPr lang="en-CA" sz="2400" dirty="0">
              <a:solidFill>
                <a:schemeClr val="bg1"/>
              </a:solidFill>
              <a:latin typeface="Century Gothic" panose="020B0502020202020204" pitchFamily="34" charset="0"/>
            </a:endParaRPr>
          </a:p>
          <a:p>
            <a:pPr marL="285750" indent="-285750">
              <a:buFont typeface="Arial" panose="020B0604020202020204" pitchFamily="34" charset="0"/>
              <a:buChar char="•"/>
            </a:pPr>
            <a:r>
              <a:rPr lang="en-CA" sz="2400" dirty="0">
                <a:solidFill>
                  <a:schemeClr val="bg1"/>
                </a:solidFill>
                <a:latin typeface="Century Gothic" panose="020B0502020202020204" pitchFamily="34" charset="0"/>
              </a:rPr>
              <a:t>Due to lack of reliable irradiance data:</a:t>
            </a:r>
          </a:p>
          <a:p>
            <a:pPr marL="285750" indent="-285750">
              <a:buFont typeface="Arial" panose="020B0604020202020204" pitchFamily="34" charset="0"/>
              <a:buChar char="•"/>
            </a:pPr>
            <a:endParaRPr lang="en-CA" sz="2400" dirty="0">
              <a:solidFill>
                <a:schemeClr val="bg1"/>
              </a:solidFill>
              <a:latin typeface="Century Gothic" panose="020B0502020202020204" pitchFamily="34" charset="0"/>
            </a:endParaRPr>
          </a:p>
          <a:p>
            <a:pPr marL="285750" indent="-285750">
              <a:buFont typeface="Arial" panose="020B0604020202020204" pitchFamily="34" charset="0"/>
              <a:buChar char="•"/>
            </a:pPr>
            <a:endParaRPr lang="en-CA" sz="2400" dirty="0">
              <a:solidFill>
                <a:schemeClr val="bg1"/>
              </a:solidFill>
              <a:latin typeface="Century Gothic" panose="020B0502020202020204" pitchFamily="34" charset="0"/>
            </a:endParaRPr>
          </a:p>
          <a:p>
            <a:pPr marL="285750" indent="-285750">
              <a:buFont typeface="Arial" panose="020B0604020202020204" pitchFamily="34" charset="0"/>
              <a:buChar char="•"/>
            </a:pPr>
            <a:endParaRPr lang="en-CA" sz="2400" dirty="0">
              <a:solidFill>
                <a:schemeClr val="bg1"/>
              </a:solidFill>
              <a:latin typeface="Century Gothic" panose="020B0502020202020204" pitchFamily="34" charset="0"/>
            </a:endParaRPr>
          </a:p>
        </p:txBody>
      </p:sp>
      <p:pic>
        <p:nvPicPr>
          <p:cNvPr id="5" name="Picture 4">
            <a:extLst>
              <a:ext uri="{FF2B5EF4-FFF2-40B4-BE49-F238E27FC236}">
                <a16:creationId xmlns:a16="http://schemas.microsoft.com/office/drawing/2014/main" id="{00BD6CD0-8333-0DE8-0770-BFCD73151E6E}"/>
              </a:ext>
            </a:extLst>
          </p:cNvPr>
          <p:cNvPicPr>
            <a:picLocks noChangeAspect="1"/>
          </p:cNvPicPr>
          <p:nvPr/>
        </p:nvPicPr>
        <p:blipFill>
          <a:blip r:embed="rId2"/>
          <a:stretch>
            <a:fillRect/>
          </a:stretch>
        </p:blipFill>
        <p:spPr>
          <a:xfrm>
            <a:off x="1143153" y="4936952"/>
            <a:ext cx="8388781" cy="882695"/>
          </a:xfrm>
          <a:prstGeom prst="rect">
            <a:avLst/>
          </a:prstGeom>
        </p:spPr>
      </p:pic>
      <p:sp>
        <p:nvSpPr>
          <p:cNvPr id="23" name="TextBox 22">
            <a:extLst>
              <a:ext uri="{FF2B5EF4-FFF2-40B4-BE49-F238E27FC236}">
                <a16:creationId xmlns:a16="http://schemas.microsoft.com/office/drawing/2014/main" id="{AAFD46A6-8082-7C19-6DE4-FAA9D1706B3A}"/>
              </a:ext>
            </a:extLst>
          </p:cNvPr>
          <p:cNvSpPr txBox="1"/>
          <p:nvPr/>
        </p:nvSpPr>
        <p:spPr>
          <a:xfrm>
            <a:off x="502631" y="2332079"/>
            <a:ext cx="630301" cy="461665"/>
          </a:xfrm>
          <a:prstGeom prst="rect">
            <a:avLst/>
          </a:prstGeom>
          <a:noFill/>
        </p:spPr>
        <p:txBody>
          <a:bodyPr wrap="none" rtlCol="0">
            <a:spAutoFit/>
          </a:bodyPr>
          <a:lstStyle/>
          <a:p>
            <a:r>
              <a:rPr lang="en-CA" sz="2400" dirty="0">
                <a:solidFill>
                  <a:schemeClr val="bg1"/>
                </a:solidFill>
                <a:latin typeface="Century Gothic" panose="020B0502020202020204" pitchFamily="34" charset="0"/>
              </a:rPr>
              <a:t>Or:</a:t>
            </a:r>
          </a:p>
        </p:txBody>
      </p:sp>
      <p:grpSp>
        <p:nvGrpSpPr>
          <p:cNvPr id="25" name="Group 24">
            <a:extLst>
              <a:ext uri="{FF2B5EF4-FFF2-40B4-BE49-F238E27FC236}">
                <a16:creationId xmlns:a16="http://schemas.microsoft.com/office/drawing/2014/main" id="{A26B7792-BEF4-23E5-79F8-F27A4E7F7833}"/>
              </a:ext>
            </a:extLst>
          </p:cNvPr>
          <p:cNvGrpSpPr/>
          <p:nvPr/>
        </p:nvGrpSpPr>
        <p:grpSpPr>
          <a:xfrm>
            <a:off x="3897440" y="1285641"/>
            <a:ext cx="7273834" cy="772838"/>
            <a:chOff x="3897440" y="1285641"/>
            <a:chExt cx="7273834" cy="772838"/>
          </a:xfrm>
        </p:grpSpPr>
        <p:pic>
          <p:nvPicPr>
            <p:cNvPr id="21" name="Picture 20">
              <a:extLst>
                <a:ext uri="{FF2B5EF4-FFF2-40B4-BE49-F238E27FC236}">
                  <a16:creationId xmlns:a16="http://schemas.microsoft.com/office/drawing/2014/main" id="{C6CD1B96-676D-8CD6-278B-58032E0D7340}"/>
                </a:ext>
              </a:extLst>
            </p:cNvPr>
            <p:cNvPicPr>
              <a:picLocks noChangeAspect="1"/>
            </p:cNvPicPr>
            <p:nvPr/>
          </p:nvPicPr>
          <p:blipFill>
            <a:blip r:embed="rId3"/>
            <a:srcRect t="17649"/>
            <a:stretch/>
          </p:blipFill>
          <p:spPr>
            <a:xfrm>
              <a:off x="3897440" y="1297317"/>
              <a:ext cx="7174597" cy="748544"/>
            </a:xfrm>
            <a:prstGeom prst="rect">
              <a:avLst/>
            </a:prstGeom>
          </p:spPr>
        </p:pic>
        <p:sp>
          <p:nvSpPr>
            <p:cNvPr id="24" name="Rectangle 23">
              <a:extLst>
                <a:ext uri="{FF2B5EF4-FFF2-40B4-BE49-F238E27FC236}">
                  <a16:creationId xmlns:a16="http://schemas.microsoft.com/office/drawing/2014/main" id="{6DE241D0-4507-EB0F-F448-2DC80B8F2119}"/>
                </a:ext>
              </a:extLst>
            </p:cNvPr>
            <p:cNvSpPr/>
            <p:nvPr/>
          </p:nvSpPr>
          <p:spPr>
            <a:xfrm>
              <a:off x="4153786" y="1285641"/>
              <a:ext cx="7017488" cy="77283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27" name="Group 26">
            <a:extLst>
              <a:ext uri="{FF2B5EF4-FFF2-40B4-BE49-F238E27FC236}">
                <a16:creationId xmlns:a16="http://schemas.microsoft.com/office/drawing/2014/main" id="{101D98C6-B814-CDF6-AB81-E3D4B542DAEC}"/>
              </a:ext>
            </a:extLst>
          </p:cNvPr>
          <p:cNvGrpSpPr/>
          <p:nvPr/>
        </p:nvGrpSpPr>
        <p:grpSpPr>
          <a:xfrm>
            <a:off x="-2809510" y="2058479"/>
            <a:ext cx="15745789" cy="2088219"/>
            <a:chOff x="-2809510" y="2058479"/>
            <a:chExt cx="15745789" cy="2088219"/>
          </a:xfrm>
        </p:grpSpPr>
        <p:grpSp>
          <p:nvGrpSpPr>
            <p:cNvPr id="22" name="Group 21">
              <a:extLst>
                <a:ext uri="{FF2B5EF4-FFF2-40B4-BE49-F238E27FC236}">
                  <a16:creationId xmlns:a16="http://schemas.microsoft.com/office/drawing/2014/main" id="{713CB1E8-07DA-677E-1EB6-1F820B8F3489}"/>
                </a:ext>
              </a:extLst>
            </p:cNvPr>
            <p:cNvGrpSpPr/>
            <p:nvPr/>
          </p:nvGrpSpPr>
          <p:grpSpPr>
            <a:xfrm>
              <a:off x="-2809510" y="2058479"/>
              <a:ext cx="15745789" cy="1932081"/>
              <a:chOff x="-2809510" y="2058479"/>
              <a:chExt cx="15745789" cy="1932081"/>
            </a:xfrm>
          </p:grpSpPr>
          <p:pic>
            <p:nvPicPr>
              <p:cNvPr id="15" name="Picture 14">
                <a:extLst>
                  <a:ext uri="{FF2B5EF4-FFF2-40B4-BE49-F238E27FC236}">
                    <a16:creationId xmlns:a16="http://schemas.microsoft.com/office/drawing/2014/main" id="{20CFFDDD-0AE4-53AE-5670-9F0BE5C71672}"/>
                  </a:ext>
                </a:extLst>
              </p:cNvPr>
              <p:cNvPicPr>
                <a:picLocks noChangeAspect="1"/>
              </p:cNvPicPr>
              <p:nvPr/>
            </p:nvPicPr>
            <p:blipFill>
              <a:blip r:embed="rId4"/>
              <a:stretch>
                <a:fillRect/>
              </a:stretch>
            </p:blipFill>
            <p:spPr>
              <a:xfrm>
                <a:off x="-2809510" y="2058479"/>
                <a:ext cx="15745789" cy="985691"/>
              </a:xfrm>
              <a:prstGeom prst="rect">
                <a:avLst/>
              </a:prstGeom>
            </p:spPr>
          </p:pic>
          <p:pic>
            <p:nvPicPr>
              <p:cNvPr id="19" name="Picture 18">
                <a:extLst>
                  <a:ext uri="{FF2B5EF4-FFF2-40B4-BE49-F238E27FC236}">
                    <a16:creationId xmlns:a16="http://schemas.microsoft.com/office/drawing/2014/main" id="{E85AC5F6-0415-434E-85C9-AD3FA42E4198}"/>
                  </a:ext>
                </a:extLst>
              </p:cNvPr>
              <p:cNvPicPr>
                <a:picLocks noChangeAspect="1"/>
              </p:cNvPicPr>
              <p:nvPr/>
            </p:nvPicPr>
            <p:blipFill>
              <a:blip r:embed="rId5"/>
              <a:stretch>
                <a:fillRect/>
              </a:stretch>
            </p:blipFill>
            <p:spPr>
              <a:xfrm>
                <a:off x="-690357" y="3259767"/>
                <a:ext cx="11673950" cy="730793"/>
              </a:xfrm>
              <a:prstGeom prst="rect">
                <a:avLst/>
              </a:prstGeom>
            </p:spPr>
          </p:pic>
        </p:grpSp>
        <p:sp>
          <p:nvSpPr>
            <p:cNvPr id="26" name="Rectangle 25">
              <a:extLst>
                <a:ext uri="{FF2B5EF4-FFF2-40B4-BE49-F238E27FC236}">
                  <a16:creationId xmlns:a16="http://schemas.microsoft.com/office/drawing/2014/main" id="{96B6A284-5EFA-7B29-DEB7-271F228C0BB6}"/>
                </a:ext>
              </a:extLst>
            </p:cNvPr>
            <p:cNvSpPr/>
            <p:nvPr/>
          </p:nvSpPr>
          <p:spPr>
            <a:xfrm>
              <a:off x="1208407" y="2131769"/>
              <a:ext cx="8323527" cy="201492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15103606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 calcmode="lin" valueType="num">
                                      <p:cBhvr additive="base">
                                        <p:cTn id="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2A50F53-C17C-1CD7-566C-C7A65A31AA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AEA519-3405-81C7-0F78-9E9C818229FE}"/>
              </a:ext>
            </a:extLst>
          </p:cNvPr>
          <p:cNvSpPr>
            <a:spLocks noGrp="1"/>
          </p:cNvSpPr>
          <p:nvPr>
            <p:ph type="title"/>
          </p:nvPr>
        </p:nvSpPr>
        <p:spPr>
          <a:xfrm>
            <a:off x="170234" y="248394"/>
            <a:ext cx="10515600" cy="821650"/>
          </a:xfrm>
        </p:spPr>
        <p:txBody>
          <a:bodyPr>
            <a:normAutofit/>
          </a:bodyPr>
          <a:lstStyle/>
          <a:p>
            <a:r>
              <a:rPr lang="en-US" sz="4000" dirty="0">
                <a:solidFill>
                  <a:schemeClr val="bg1"/>
                </a:solidFill>
                <a:latin typeface="Century Gothic" panose="020B0502020202020204" pitchFamily="34" charset="0"/>
              </a:rPr>
              <a:t>Data Processing and Analysis</a:t>
            </a:r>
            <a:endParaRPr lang="en-CA" sz="4000" dirty="0">
              <a:solidFill>
                <a:schemeClr val="bg1"/>
              </a:solidFill>
              <a:latin typeface="Century Gothic" panose="020B0502020202020204" pitchFamily="34" charset="0"/>
            </a:endParaRPr>
          </a:p>
        </p:txBody>
      </p:sp>
      <p:sp>
        <p:nvSpPr>
          <p:cNvPr id="5" name="TextBox 4">
            <a:extLst>
              <a:ext uri="{FF2B5EF4-FFF2-40B4-BE49-F238E27FC236}">
                <a16:creationId xmlns:a16="http://schemas.microsoft.com/office/drawing/2014/main" id="{4343ED2A-B56A-A5C8-9077-21B33C1F42F9}"/>
              </a:ext>
            </a:extLst>
          </p:cNvPr>
          <p:cNvSpPr txBox="1"/>
          <p:nvPr/>
        </p:nvSpPr>
        <p:spPr>
          <a:xfrm>
            <a:off x="701750" y="1375144"/>
            <a:ext cx="11355572" cy="1200329"/>
          </a:xfrm>
          <a:prstGeom prst="rect">
            <a:avLst/>
          </a:prstGeom>
          <a:noFill/>
        </p:spPr>
        <p:txBody>
          <a:bodyPr wrap="square" rtlCol="0">
            <a:spAutoFit/>
          </a:bodyPr>
          <a:lstStyle/>
          <a:p>
            <a:pPr marL="342900" indent="-342900">
              <a:buFont typeface="Arial" panose="020B0604020202020204" pitchFamily="34" charset="0"/>
              <a:buChar char="•"/>
            </a:pPr>
            <a:r>
              <a:rPr lang="en-CA" b="1" dirty="0">
                <a:solidFill>
                  <a:schemeClr val="bg1"/>
                </a:solidFill>
                <a:latin typeface="Century Gothic" panose="020B0502020202020204" pitchFamily="34" charset="0"/>
              </a:rPr>
              <a:t>Effective panel reflectance </a:t>
            </a:r>
            <a:r>
              <a:rPr lang="en-CA" dirty="0">
                <a:solidFill>
                  <a:schemeClr val="bg1"/>
                </a:solidFill>
                <a:latin typeface="Century Gothic" panose="020B0502020202020204" pitchFamily="34" charset="0"/>
              </a:rPr>
              <a:t>is </a:t>
            </a:r>
            <a:r>
              <a:rPr lang="en-US" dirty="0">
                <a:solidFill>
                  <a:srgbClr val="000000"/>
                </a:solidFill>
                <a:effectLst/>
                <a:latin typeface="Century Gothic" panose="020B0502020202020204" pitchFamily="34" charset="0"/>
                <a:ea typeface="SimSun" panose="02010600030101010101" pitchFamily="2" charset="-122"/>
                <a:cs typeface="Times New Roman" panose="02020603050405020304" pitchFamily="18" charset="0"/>
              </a:rPr>
              <a:t>a combination of the panel Biconical Reflectance Factor (BCRF</a:t>
            </a:r>
            <a:r>
              <a:rPr lang="en-US" baseline="-25000" dirty="0">
                <a:solidFill>
                  <a:srgbClr val="000000"/>
                </a:solidFill>
                <a:effectLst/>
                <a:latin typeface="Century Gothic" panose="020B0502020202020204" pitchFamily="34" charset="0"/>
                <a:ea typeface="SimSun" panose="02010600030101010101" pitchFamily="2" charset="-122"/>
                <a:cs typeface="Times New Roman" panose="02020603050405020304" pitchFamily="18" charset="0"/>
              </a:rPr>
              <a:t>P</a:t>
            </a:r>
            <a:r>
              <a:rPr lang="en-US" dirty="0">
                <a:solidFill>
                  <a:srgbClr val="000000"/>
                </a:solidFill>
                <a:effectLst/>
                <a:latin typeface="Century Gothic" panose="020B0502020202020204" pitchFamily="34" charset="0"/>
                <a:ea typeface="SimSun" panose="02010600030101010101" pitchFamily="2" charset="-122"/>
                <a:cs typeface="Times New Roman" panose="02020603050405020304" pitchFamily="18" charset="0"/>
              </a:rPr>
              <a:t>) for the SZA at which the panel is illuminated, and its Hemispherical Reflectance Factor (HCRF</a:t>
            </a:r>
            <a:r>
              <a:rPr lang="en-US" baseline="-25000" dirty="0">
                <a:solidFill>
                  <a:srgbClr val="000000"/>
                </a:solidFill>
                <a:effectLst/>
                <a:latin typeface="Century Gothic" panose="020B0502020202020204" pitchFamily="34" charset="0"/>
                <a:ea typeface="SimSun" panose="02010600030101010101" pitchFamily="2" charset="-122"/>
                <a:cs typeface="Times New Roman" panose="02020603050405020304" pitchFamily="18" charset="0"/>
              </a:rPr>
              <a:t>P</a:t>
            </a:r>
            <a:r>
              <a:rPr lang="en-US" dirty="0">
                <a:solidFill>
                  <a:srgbClr val="000000"/>
                </a:solidFill>
                <a:effectLst/>
                <a:latin typeface="Century Gothic" panose="020B0502020202020204" pitchFamily="34" charset="0"/>
                <a:ea typeface="SimSun" panose="02010600030101010101" pitchFamily="2" charset="-122"/>
                <a:cs typeface="Times New Roman" panose="02020603050405020304" pitchFamily="18" charset="0"/>
              </a:rPr>
              <a:t>) weighted by the direct to global irradiance ratio and the diffuse to global reflectance ratio respectively:</a:t>
            </a:r>
            <a:endParaRPr lang="en-CA" dirty="0">
              <a:solidFill>
                <a:schemeClr val="bg1"/>
              </a:solidFill>
              <a:latin typeface="Century Gothic" panose="020B0502020202020204" pitchFamily="34" charset="0"/>
            </a:endParaRPr>
          </a:p>
        </p:txBody>
      </p:sp>
      <p:pic>
        <p:nvPicPr>
          <p:cNvPr id="4" name="Picture 3">
            <a:extLst>
              <a:ext uri="{FF2B5EF4-FFF2-40B4-BE49-F238E27FC236}">
                <a16:creationId xmlns:a16="http://schemas.microsoft.com/office/drawing/2014/main" id="{BA7A3E4D-D370-C140-AFB8-CF815A6D9199}"/>
              </a:ext>
            </a:extLst>
          </p:cNvPr>
          <p:cNvPicPr>
            <a:picLocks noChangeAspect="1"/>
          </p:cNvPicPr>
          <p:nvPr/>
        </p:nvPicPr>
        <p:blipFill>
          <a:blip r:embed="rId3"/>
          <a:stretch>
            <a:fillRect/>
          </a:stretch>
        </p:blipFill>
        <p:spPr>
          <a:xfrm>
            <a:off x="405187" y="3387171"/>
            <a:ext cx="6972658" cy="2711589"/>
          </a:xfrm>
          <a:prstGeom prst="rect">
            <a:avLst/>
          </a:prstGeom>
        </p:spPr>
      </p:pic>
      <p:sp>
        <p:nvSpPr>
          <p:cNvPr id="11" name="TextBox 10">
            <a:extLst>
              <a:ext uri="{FF2B5EF4-FFF2-40B4-BE49-F238E27FC236}">
                <a16:creationId xmlns:a16="http://schemas.microsoft.com/office/drawing/2014/main" id="{EBAE6EDF-E58F-4DCC-1242-F5E2D8D47FCF}"/>
              </a:ext>
            </a:extLst>
          </p:cNvPr>
          <p:cNvSpPr txBox="1"/>
          <p:nvPr/>
        </p:nvSpPr>
        <p:spPr>
          <a:xfrm>
            <a:off x="1297172" y="6145642"/>
            <a:ext cx="1771639" cy="261610"/>
          </a:xfrm>
          <a:prstGeom prst="rect">
            <a:avLst/>
          </a:prstGeom>
          <a:noFill/>
        </p:spPr>
        <p:txBody>
          <a:bodyPr wrap="none" rtlCol="0">
            <a:spAutoFit/>
          </a:bodyPr>
          <a:lstStyle/>
          <a:p>
            <a:r>
              <a:rPr lang="en-CA" sz="1100" dirty="0" err="1">
                <a:solidFill>
                  <a:schemeClr val="bg1"/>
                </a:solidFill>
                <a:latin typeface="Century Gothic" panose="020B0502020202020204" pitchFamily="34" charset="0"/>
              </a:rPr>
              <a:t>Texeira</a:t>
            </a:r>
            <a:r>
              <a:rPr lang="en-CA" sz="1100" dirty="0">
                <a:solidFill>
                  <a:schemeClr val="bg1"/>
                </a:solidFill>
                <a:latin typeface="Century Gothic" panose="020B0502020202020204" pitchFamily="34" charset="0"/>
              </a:rPr>
              <a:t> Pinto et al. 2022</a:t>
            </a:r>
          </a:p>
        </p:txBody>
      </p:sp>
      <p:sp>
        <p:nvSpPr>
          <p:cNvPr id="12" name="TextBox 11">
            <a:extLst>
              <a:ext uri="{FF2B5EF4-FFF2-40B4-BE49-F238E27FC236}">
                <a16:creationId xmlns:a16="http://schemas.microsoft.com/office/drawing/2014/main" id="{028BA4E7-F36E-A3E4-C323-113885F3FE3C}"/>
              </a:ext>
            </a:extLst>
          </p:cNvPr>
          <p:cNvSpPr txBox="1"/>
          <p:nvPr/>
        </p:nvSpPr>
        <p:spPr>
          <a:xfrm>
            <a:off x="758538" y="2939871"/>
            <a:ext cx="2579552" cy="369332"/>
          </a:xfrm>
          <a:prstGeom prst="rect">
            <a:avLst/>
          </a:prstGeom>
          <a:noFill/>
        </p:spPr>
        <p:txBody>
          <a:bodyPr wrap="none" rtlCol="0">
            <a:spAutoFit/>
          </a:bodyPr>
          <a:lstStyle/>
          <a:p>
            <a:pPr marL="285750" indent="-285750">
              <a:buFont typeface="Arial" panose="020B0604020202020204" pitchFamily="34" charset="0"/>
              <a:buChar char="•"/>
            </a:pPr>
            <a:r>
              <a:rPr lang="en-CA" b="1" dirty="0" err="1">
                <a:solidFill>
                  <a:schemeClr val="bg1"/>
                </a:solidFill>
                <a:latin typeface="Century Gothic" panose="020B0502020202020204" pitchFamily="34" charset="0"/>
              </a:rPr>
              <a:t>Ensquared</a:t>
            </a:r>
            <a:r>
              <a:rPr lang="en-CA" b="1" dirty="0">
                <a:solidFill>
                  <a:schemeClr val="bg1"/>
                </a:solidFill>
                <a:latin typeface="Century Gothic" panose="020B0502020202020204" pitchFamily="34" charset="0"/>
              </a:rPr>
              <a:t> energy:</a:t>
            </a:r>
          </a:p>
        </p:txBody>
      </p:sp>
    </p:spTree>
    <p:extLst>
      <p:ext uri="{BB962C8B-B14F-4D97-AF65-F5344CB8AC3E}">
        <p14:creationId xmlns:p14="http://schemas.microsoft.com/office/powerpoint/2010/main" val="13997985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43A522-ABDF-C5FE-EA9A-F3A73A0C706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14581" y="107311"/>
            <a:ext cx="5533456" cy="6643377"/>
          </a:xfrm>
          <a:prstGeom prst="rect">
            <a:avLst/>
          </a:prstGeom>
          <a:noFill/>
          <a:ln>
            <a:noFill/>
          </a:ln>
        </p:spPr>
      </p:pic>
      <p:sp>
        <p:nvSpPr>
          <p:cNvPr id="4" name="TextBox 3">
            <a:extLst>
              <a:ext uri="{FF2B5EF4-FFF2-40B4-BE49-F238E27FC236}">
                <a16:creationId xmlns:a16="http://schemas.microsoft.com/office/drawing/2014/main" id="{B14717BF-18CE-8981-A642-B1644F75CDF4}"/>
              </a:ext>
            </a:extLst>
          </p:cNvPr>
          <p:cNvSpPr txBox="1"/>
          <p:nvPr/>
        </p:nvSpPr>
        <p:spPr>
          <a:xfrm>
            <a:off x="375683" y="233917"/>
            <a:ext cx="3350597" cy="523220"/>
          </a:xfrm>
          <a:prstGeom prst="rect">
            <a:avLst/>
          </a:prstGeom>
          <a:noFill/>
        </p:spPr>
        <p:txBody>
          <a:bodyPr wrap="none" rtlCol="0">
            <a:spAutoFit/>
          </a:bodyPr>
          <a:lstStyle/>
          <a:p>
            <a:r>
              <a:rPr lang="en-CA" sz="2800" b="1" dirty="0" err="1">
                <a:solidFill>
                  <a:schemeClr val="bg1"/>
                </a:solidFill>
                <a:latin typeface="Century Gothic" panose="020B0502020202020204" pitchFamily="34" charset="0"/>
              </a:rPr>
              <a:t>Ensquared</a:t>
            </a:r>
            <a:r>
              <a:rPr lang="en-CA" sz="2800" b="1" dirty="0">
                <a:solidFill>
                  <a:schemeClr val="bg1"/>
                </a:solidFill>
                <a:latin typeface="Century Gothic" panose="020B0502020202020204" pitchFamily="34" charset="0"/>
              </a:rPr>
              <a:t> energy</a:t>
            </a:r>
            <a:endParaRPr lang="en-CA" sz="2800" dirty="0"/>
          </a:p>
        </p:txBody>
      </p:sp>
    </p:spTree>
    <p:extLst>
      <p:ext uri="{BB962C8B-B14F-4D97-AF65-F5344CB8AC3E}">
        <p14:creationId xmlns:p14="http://schemas.microsoft.com/office/powerpoint/2010/main" val="36923283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A160623-3D7E-F8E0-4A40-C2C42EBB5916}"/>
              </a:ext>
            </a:extLst>
          </p:cNvPr>
          <p:cNvSpPr>
            <a:spLocks noGrp="1"/>
          </p:cNvSpPr>
          <p:nvPr>
            <p:ph type="title"/>
          </p:nvPr>
        </p:nvSpPr>
        <p:spPr>
          <a:xfrm>
            <a:off x="170234" y="248394"/>
            <a:ext cx="10515600" cy="821650"/>
          </a:xfrm>
        </p:spPr>
        <p:txBody>
          <a:bodyPr>
            <a:normAutofit/>
          </a:bodyPr>
          <a:lstStyle/>
          <a:p>
            <a:r>
              <a:rPr lang="en-US" sz="4000" dirty="0">
                <a:solidFill>
                  <a:schemeClr val="bg1"/>
                </a:solidFill>
                <a:latin typeface="Century Gothic" panose="020B0502020202020204" pitchFamily="34" charset="0"/>
              </a:rPr>
              <a:t>Panel Reflectance</a:t>
            </a:r>
            <a:endParaRPr lang="en-CA" sz="4000" dirty="0">
              <a:solidFill>
                <a:schemeClr val="bg1"/>
              </a:solidFill>
              <a:latin typeface="Century Gothic" panose="020B0502020202020204" pitchFamily="34" charset="0"/>
            </a:endParaRPr>
          </a:p>
        </p:txBody>
      </p:sp>
      <p:pic>
        <p:nvPicPr>
          <p:cNvPr id="5" name="Picture 4">
            <a:extLst>
              <a:ext uri="{FF2B5EF4-FFF2-40B4-BE49-F238E27FC236}">
                <a16:creationId xmlns:a16="http://schemas.microsoft.com/office/drawing/2014/main" id="{6A58D43C-D0A1-987B-D071-451A7CDCBE28}"/>
              </a:ext>
            </a:extLst>
          </p:cNvPr>
          <p:cNvPicPr>
            <a:picLocks noChangeAspect="1"/>
          </p:cNvPicPr>
          <p:nvPr/>
        </p:nvPicPr>
        <p:blipFill>
          <a:blip r:embed="rId2"/>
          <a:stretch>
            <a:fillRect/>
          </a:stretch>
        </p:blipFill>
        <p:spPr>
          <a:xfrm>
            <a:off x="871618" y="1261418"/>
            <a:ext cx="9754101" cy="635033"/>
          </a:xfrm>
          <a:prstGeom prst="rect">
            <a:avLst/>
          </a:prstGeom>
          <a:ln>
            <a:solidFill>
              <a:schemeClr val="tx2">
                <a:lumMod val="75000"/>
              </a:schemeClr>
            </a:solidFill>
          </a:ln>
        </p:spPr>
      </p:pic>
      <p:pic>
        <p:nvPicPr>
          <p:cNvPr id="7" name="Picture 6">
            <a:extLst>
              <a:ext uri="{FF2B5EF4-FFF2-40B4-BE49-F238E27FC236}">
                <a16:creationId xmlns:a16="http://schemas.microsoft.com/office/drawing/2014/main" id="{D8627C78-CF16-9345-752F-5E0187410B39}"/>
              </a:ext>
            </a:extLst>
          </p:cNvPr>
          <p:cNvPicPr>
            <a:picLocks noChangeAspect="1"/>
          </p:cNvPicPr>
          <p:nvPr/>
        </p:nvPicPr>
        <p:blipFill>
          <a:blip r:embed="rId3"/>
          <a:stretch>
            <a:fillRect/>
          </a:stretch>
        </p:blipFill>
        <p:spPr>
          <a:xfrm>
            <a:off x="2171498" y="2199813"/>
            <a:ext cx="7849003" cy="742988"/>
          </a:xfrm>
          <a:prstGeom prst="rect">
            <a:avLst/>
          </a:prstGeom>
          <a:ln>
            <a:solidFill>
              <a:schemeClr val="accent6">
                <a:lumMod val="60000"/>
                <a:lumOff val="40000"/>
              </a:schemeClr>
            </a:solidFill>
          </a:ln>
        </p:spPr>
      </p:pic>
      <p:pic>
        <p:nvPicPr>
          <p:cNvPr id="9" name="Picture 8">
            <a:extLst>
              <a:ext uri="{FF2B5EF4-FFF2-40B4-BE49-F238E27FC236}">
                <a16:creationId xmlns:a16="http://schemas.microsoft.com/office/drawing/2014/main" id="{5B88E66F-8C19-B931-473A-DDC75EA2E035}"/>
              </a:ext>
            </a:extLst>
          </p:cNvPr>
          <p:cNvPicPr>
            <a:picLocks noChangeAspect="1"/>
          </p:cNvPicPr>
          <p:nvPr/>
        </p:nvPicPr>
        <p:blipFill>
          <a:blip r:embed="rId4"/>
          <a:srcRect t="13203" b="18376"/>
          <a:stretch/>
        </p:blipFill>
        <p:spPr>
          <a:xfrm>
            <a:off x="4616373" y="3389533"/>
            <a:ext cx="2959252" cy="742988"/>
          </a:xfrm>
          <a:prstGeom prst="rect">
            <a:avLst/>
          </a:prstGeom>
          <a:ln>
            <a:solidFill>
              <a:srgbClr val="7030A0"/>
            </a:solidFill>
          </a:ln>
        </p:spPr>
      </p:pic>
      <p:pic>
        <p:nvPicPr>
          <p:cNvPr id="11" name="Picture 10">
            <a:extLst>
              <a:ext uri="{FF2B5EF4-FFF2-40B4-BE49-F238E27FC236}">
                <a16:creationId xmlns:a16="http://schemas.microsoft.com/office/drawing/2014/main" id="{99BD25B3-BFE9-1680-62D4-D805A9721B7A}"/>
              </a:ext>
            </a:extLst>
          </p:cNvPr>
          <p:cNvPicPr>
            <a:picLocks noChangeAspect="1"/>
          </p:cNvPicPr>
          <p:nvPr/>
        </p:nvPicPr>
        <p:blipFill>
          <a:blip r:embed="rId5"/>
          <a:stretch>
            <a:fillRect/>
          </a:stretch>
        </p:blipFill>
        <p:spPr>
          <a:xfrm>
            <a:off x="1425335" y="4771710"/>
            <a:ext cx="9341330" cy="844593"/>
          </a:xfrm>
          <a:prstGeom prst="rect">
            <a:avLst/>
          </a:prstGeom>
          <a:ln w="25400">
            <a:solidFill>
              <a:srgbClr val="FF0000"/>
            </a:solidFill>
          </a:ln>
        </p:spPr>
      </p:pic>
      <p:sp>
        <p:nvSpPr>
          <p:cNvPr id="12" name="Rectangle 11">
            <a:extLst>
              <a:ext uri="{FF2B5EF4-FFF2-40B4-BE49-F238E27FC236}">
                <a16:creationId xmlns:a16="http://schemas.microsoft.com/office/drawing/2014/main" id="{F58E9B6C-EC1E-B977-7605-B2184E7DBC9C}"/>
              </a:ext>
            </a:extLst>
          </p:cNvPr>
          <p:cNvSpPr/>
          <p:nvPr/>
        </p:nvSpPr>
        <p:spPr>
          <a:xfrm>
            <a:off x="645042" y="1070044"/>
            <a:ext cx="10334846" cy="3296393"/>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18" name="Group 17">
            <a:extLst>
              <a:ext uri="{FF2B5EF4-FFF2-40B4-BE49-F238E27FC236}">
                <a16:creationId xmlns:a16="http://schemas.microsoft.com/office/drawing/2014/main" id="{0EA5BBA1-21E8-DB2A-7A4C-BAF0EC695241}"/>
              </a:ext>
            </a:extLst>
          </p:cNvPr>
          <p:cNvGrpSpPr/>
          <p:nvPr/>
        </p:nvGrpSpPr>
        <p:grpSpPr>
          <a:xfrm>
            <a:off x="425191" y="3044615"/>
            <a:ext cx="11589599" cy="3752325"/>
            <a:chOff x="425191" y="3044615"/>
            <a:chExt cx="11589599" cy="3752325"/>
          </a:xfrm>
        </p:grpSpPr>
        <p:grpSp>
          <p:nvGrpSpPr>
            <p:cNvPr id="16" name="Group 15">
              <a:extLst>
                <a:ext uri="{FF2B5EF4-FFF2-40B4-BE49-F238E27FC236}">
                  <a16:creationId xmlns:a16="http://schemas.microsoft.com/office/drawing/2014/main" id="{5AF90963-1DBA-71AC-7841-8E53AAEB55CE}"/>
                </a:ext>
              </a:extLst>
            </p:cNvPr>
            <p:cNvGrpSpPr/>
            <p:nvPr/>
          </p:nvGrpSpPr>
          <p:grpSpPr>
            <a:xfrm>
              <a:off x="7733405" y="3044615"/>
              <a:ext cx="3721291" cy="2743341"/>
              <a:chOff x="7733405" y="3146448"/>
              <a:chExt cx="3721291" cy="2743341"/>
            </a:xfrm>
          </p:grpSpPr>
          <p:pic>
            <p:nvPicPr>
              <p:cNvPr id="14" name="Picture 13">
                <a:extLst>
                  <a:ext uri="{FF2B5EF4-FFF2-40B4-BE49-F238E27FC236}">
                    <a16:creationId xmlns:a16="http://schemas.microsoft.com/office/drawing/2014/main" id="{2121363B-4CFA-2765-8262-B6C933C14F19}"/>
                  </a:ext>
                </a:extLst>
              </p:cNvPr>
              <p:cNvPicPr>
                <a:picLocks noChangeAspect="1"/>
              </p:cNvPicPr>
              <p:nvPr/>
            </p:nvPicPr>
            <p:blipFill>
              <a:blip r:embed="rId6"/>
              <a:stretch>
                <a:fillRect/>
              </a:stretch>
            </p:blipFill>
            <p:spPr>
              <a:xfrm>
                <a:off x="7733405" y="3146448"/>
                <a:ext cx="3721291" cy="2743341"/>
              </a:xfrm>
              <a:prstGeom prst="rect">
                <a:avLst/>
              </a:prstGeom>
              <a:ln>
                <a:solidFill>
                  <a:schemeClr val="bg1"/>
                </a:solidFill>
              </a:ln>
            </p:spPr>
          </p:pic>
          <p:sp>
            <p:nvSpPr>
              <p:cNvPr id="15" name="TextBox 14">
                <a:extLst>
                  <a:ext uri="{FF2B5EF4-FFF2-40B4-BE49-F238E27FC236}">
                    <a16:creationId xmlns:a16="http://schemas.microsoft.com/office/drawing/2014/main" id="{90141B90-185C-CE85-A8A7-AB1709C413F7}"/>
                  </a:ext>
                </a:extLst>
              </p:cNvPr>
              <p:cNvSpPr txBox="1"/>
              <p:nvPr/>
            </p:nvSpPr>
            <p:spPr>
              <a:xfrm>
                <a:off x="8704522" y="5048374"/>
                <a:ext cx="1268296" cy="261610"/>
              </a:xfrm>
              <a:prstGeom prst="rect">
                <a:avLst/>
              </a:prstGeom>
              <a:noFill/>
              <a:ln>
                <a:solidFill>
                  <a:schemeClr val="bg1"/>
                </a:solidFill>
              </a:ln>
            </p:spPr>
            <p:txBody>
              <a:bodyPr wrap="none" rtlCol="0">
                <a:spAutoFit/>
              </a:bodyPr>
              <a:lstStyle/>
              <a:p>
                <a:r>
                  <a:rPr lang="en-CA" sz="1100" dirty="0">
                    <a:solidFill>
                      <a:schemeClr val="bg1"/>
                    </a:solidFill>
                    <a:latin typeface="Century Gothic" panose="020B0502020202020204" pitchFamily="34" charset="0"/>
                  </a:rPr>
                  <a:t>Rollin et al. 2000</a:t>
                </a:r>
              </a:p>
            </p:txBody>
          </p:sp>
        </p:grpSp>
        <p:sp>
          <p:nvSpPr>
            <p:cNvPr id="17" name="TextBox 16">
              <a:extLst>
                <a:ext uri="{FF2B5EF4-FFF2-40B4-BE49-F238E27FC236}">
                  <a16:creationId xmlns:a16="http://schemas.microsoft.com/office/drawing/2014/main" id="{0868747C-E4BE-B761-0061-BC180DB4A5DF}"/>
                </a:ext>
              </a:extLst>
            </p:cNvPr>
            <p:cNvSpPr txBox="1"/>
            <p:nvPr/>
          </p:nvSpPr>
          <p:spPr>
            <a:xfrm>
              <a:off x="425191" y="5873610"/>
              <a:ext cx="11589599" cy="923330"/>
            </a:xfrm>
            <a:prstGeom prst="rect">
              <a:avLst/>
            </a:prstGeom>
            <a:noFill/>
          </p:spPr>
          <p:txBody>
            <a:bodyPr wrap="square" rtlCol="0">
              <a:spAutoFit/>
            </a:bodyPr>
            <a:lstStyle/>
            <a:p>
              <a:r>
                <a:rPr lang="en-US" dirty="0">
                  <a:solidFill>
                    <a:schemeClr val="bg1"/>
                  </a:solidFill>
                  <a:latin typeface="Century Gothic" panose="020B0502020202020204" pitchFamily="34" charset="0"/>
                </a:rPr>
                <a:t>The </a:t>
              </a:r>
              <a:r>
                <a:rPr lang="en-US" b="1" dirty="0" err="1">
                  <a:solidFill>
                    <a:schemeClr val="bg1"/>
                  </a:solidFill>
                  <a:latin typeface="Century Gothic" panose="020B0502020202020204" pitchFamily="34" charset="0"/>
                </a:rPr>
                <a:t>nBCRF</a:t>
              </a:r>
              <a:r>
                <a:rPr lang="en-US" b="1" dirty="0">
                  <a:solidFill>
                    <a:schemeClr val="bg1"/>
                  </a:solidFill>
                  <a:latin typeface="Century Gothic" panose="020B0502020202020204" pitchFamily="34" charset="0"/>
                </a:rPr>
                <a:t> scaling factor</a:t>
              </a:r>
              <a:r>
                <a:rPr lang="en-US" dirty="0">
                  <a:solidFill>
                    <a:schemeClr val="bg1"/>
                  </a:solidFill>
                  <a:latin typeface="Century Gothic" panose="020B0502020202020204" pitchFamily="34" charset="0"/>
                </a:rPr>
                <a:t> is a dimensionless correction that adjusts a panel’s measured Biconical Reflectance Factor (BCRF) from a reference illumination geometry to the SZA, accounting for its non-Lambertian reflectance behaviour</a:t>
              </a:r>
              <a:endParaRPr lang="en-CA" dirty="0">
                <a:solidFill>
                  <a:schemeClr val="bg1"/>
                </a:solidFill>
                <a:latin typeface="Century Gothic" panose="020B0502020202020204" pitchFamily="34" charset="0"/>
              </a:endParaRPr>
            </a:p>
          </p:txBody>
        </p:sp>
      </p:grpSp>
    </p:spTree>
    <p:extLst>
      <p:ext uri="{BB962C8B-B14F-4D97-AF65-F5344CB8AC3E}">
        <p14:creationId xmlns:p14="http://schemas.microsoft.com/office/powerpoint/2010/main" val="34163113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8"/>
                                        </p:tgtEl>
                                      </p:cBhvr>
                                    </p:animEffect>
                                    <p:set>
                                      <p:cBhvr>
                                        <p:cTn id="12" dur="1" fill="hold">
                                          <p:stCondLst>
                                            <p:cond delay="499"/>
                                          </p:stCondLst>
                                        </p:cTn>
                                        <p:tgtEl>
                                          <p:spTgt spid="18"/>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21D9931F-2D3F-FAF8-C696-7AA173A98E58}"/>
              </a:ext>
            </a:extLst>
          </p:cNvPr>
          <p:cNvGrpSpPr/>
          <p:nvPr/>
        </p:nvGrpSpPr>
        <p:grpSpPr>
          <a:xfrm>
            <a:off x="646211" y="1394659"/>
            <a:ext cx="7419986" cy="5272241"/>
            <a:chOff x="342686" y="1342778"/>
            <a:chExt cx="7120041" cy="4952058"/>
          </a:xfrm>
        </p:grpSpPr>
        <p:pic>
          <p:nvPicPr>
            <p:cNvPr id="2" name="Picture 1">
              <a:extLst>
                <a:ext uri="{FF2B5EF4-FFF2-40B4-BE49-F238E27FC236}">
                  <a16:creationId xmlns:a16="http://schemas.microsoft.com/office/drawing/2014/main" id="{CE013FC9-A25D-3839-4D08-EF1F436489E1}"/>
                </a:ext>
              </a:extLst>
            </p:cNvPr>
            <p:cNvPicPr>
              <a:picLocks noChangeAspect="1"/>
            </p:cNvPicPr>
            <p:nvPr/>
          </p:nvPicPr>
          <p:blipFill>
            <a:blip r:embed="rId2"/>
            <a:stretch>
              <a:fillRect/>
            </a:stretch>
          </p:blipFill>
          <p:spPr>
            <a:xfrm>
              <a:off x="417746" y="1342778"/>
              <a:ext cx="7044981" cy="4952058"/>
            </a:xfrm>
            <a:prstGeom prst="rect">
              <a:avLst/>
            </a:prstGeom>
          </p:spPr>
        </p:pic>
        <p:sp>
          <p:nvSpPr>
            <p:cNvPr id="3" name="TextBox 2">
              <a:extLst>
                <a:ext uri="{FF2B5EF4-FFF2-40B4-BE49-F238E27FC236}">
                  <a16:creationId xmlns:a16="http://schemas.microsoft.com/office/drawing/2014/main" id="{064E5832-B158-BE2F-7584-4D52E8E33C77}"/>
                </a:ext>
              </a:extLst>
            </p:cNvPr>
            <p:cNvSpPr txBox="1"/>
            <p:nvPr/>
          </p:nvSpPr>
          <p:spPr>
            <a:xfrm>
              <a:off x="1753933" y="2846139"/>
              <a:ext cx="1426652" cy="415498"/>
            </a:xfrm>
            <a:prstGeom prst="rect">
              <a:avLst/>
            </a:prstGeom>
            <a:noFill/>
          </p:spPr>
          <p:txBody>
            <a:bodyPr wrap="square" rtlCol="0">
              <a:spAutoFit/>
            </a:bodyPr>
            <a:lstStyle/>
            <a:p>
              <a:pPr algn="ctr"/>
              <a:r>
                <a:rPr lang="en-CA" sz="1050" dirty="0">
                  <a:latin typeface="Century Gothic" panose="020B0502020202020204" pitchFamily="34" charset="0"/>
                </a:rPr>
                <a:t>Permaflect</a:t>
              </a:r>
            </a:p>
            <a:p>
              <a:pPr algn="ctr"/>
              <a:r>
                <a:rPr lang="en-CA" sz="1050" dirty="0">
                  <a:latin typeface="Century Gothic" panose="020B0502020202020204" pitchFamily="34" charset="0"/>
                </a:rPr>
                <a:t>40%</a:t>
              </a:r>
            </a:p>
          </p:txBody>
        </p:sp>
        <p:sp>
          <p:nvSpPr>
            <p:cNvPr id="4" name="TextBox 3">
              <a:extLst>
                <a:ext uri="{FF2B5EF4-FFF2-40B4-BE49-F238E27FC236}">
                  <a16:creationId xmlns:a16="http://schemas.microsoft.com/office/drawing/2014/main" id="{2997EF61-E7FB-541B-47E1-2485C81A30D4}"/>
                </a:ext>
              </a:extLst>
            </p:cNvPr>
            <p:cNvSpPr txBox="1"/>
            <p:nvPr/>
          </p:nvSpPr>
          <p:spPr>
            <a:xfrm>
              <a:off x="1277056" y="3787945"/>
              <a:ext cx="1426652" cy="415498"/>
            </a:xfrm>
            <a:prstGeom prst="rect">
              <a:avLst/>
            </a:prstGeom>
            <a:noFill/>
          </p:spPr>
          <p:txBody>
            <a:bodyPr wrap="square" rtlCol="0">
              <a:spAutoFit/>
            </a:bodyPr>
            <a:lstStyle/>
            <a:p>
              <a:pPr algn="ctr"/>
              <a:r>
                <a:rPr lang="en-CA" sz="1050" dirty="0">
                  <a:latin typeface="Century Gothic" panose="020B0502020202020204" pitchFamily="34" charset="0"/>
                </a:rPr>
                <a:t>Permaflect</a:t>
              </a:r>
            </a:p>
            <a:p>
              <a:pPr algn="ctr"/>
              <a:r>
                <a:rPr lang="en-CA" sz="1050" dirty="0">
                  <a:latin typeface="Century Gothic" panose="020B0502020202020204" pitchFamily="34" charset="0"/>
                </a:rPr>
                <a:t>5%</a:t>
              </a:r>
            </a:p>
          </p:txBody>
        </p:sp>
        <p:sp>
          <p:nvSpPr>
            <p:cNvPr id="5" name="TextBox 4">
              <a:extLst>
                <a:ext uri="{FF2B5EF4-FFF2-40B4-BE49-F238E27FC236}">
                  <a16:creationId xmlns:a16="http://schemas.microsoft.com/office/drawing/2014/main" id="{8D1FFBBB-7909-DC9F-690E-CF836F75324F}"/>
                </a:ext>
              </a:extLst>
            </p:cNvPr>
            <p:cNvSpPr txBox="1"/>
            <p:nvPr/>
          </p:nvSpPr>
          <p:spPr>
            <a:xfrm>
              <a:off x="1844268" y="4758823"/>
              <a:ext cx="1426652" cy="415498"/>
            </a:xfrm>
            <a:prstGeom prst="rect">
              <a:avLst/>
            </a:prstGeom>
            <a:noFill/>
          </p:spPr>
          <p:txBody>
            <a:bodyPr wrap="square" rtlCol="0">
              <a:spAutoFit/>
            </a:bodyPr>
            <a:lstStyle/>
            <a:p>
              <a:pPr algn="ctr"/>
              <a:r>
                <a:rPr lang="en-CA" sz="1050" dirty="0" err="1">
                  <a:latin typeface="Century Gothic" panose="020B0502020202020204" pitchFamily="34" charset="0"/>
                </a:rPr>
                <a:t>SpectraBlack</a:t>
              </a:r>
              <a:endParaRPr lang="en-CA" sz="1050" dirty="0">
                <a:latin typeface="Century Gothic" panose="020B0502020202020204" pitchFamily="34" charset="0"/>
              </a:endParaRPr>
            </a:p>
            <a:p>
              <a:pPr algn="ctr"/>
              <a:r>
                <a:rPr lang="en-CA" sz="1050" dirty="0">
                  <a:latin typeface="Century Gothic" panose="020B0502020202020204" pitchFamily="34" charset="0"/>
                </a:rPr>
                <a:t>1%</a:t>
              </a:r>
            </a:p>
          </p:txBody>
        </p:sp>
        <p:sp>
          <p:nvSpPr>
            <p:cNvPr id="6" name="TextBox 5">
              <a:extLst>
                <a:ext uri="{FF2B5EF4-FFF2-40B4-BE49-F238E27FC236}">
                  <a16:creationId xmlns:a16="http://schemas.microsoft.com/office/drawing/2014/main" id="{776D2B46-A529-540B-812C-375B85F2C345}"/>
                </a:ext>
              </a:extLst>
            </p:cNvPr>
            <p:cNvSpPr txBox="1"/>
            <p:nvPr/>
          </p:nvSpPr>
          <p:spPr>
            <a:xfrm>
              <a:off x="3026141" y="1685637"/>
              <a:ext cx="1426652" cy="407804"/>
            </a:xfrm>
            <a:prstGeom prst="rect">
              <a:avLst/>
            </a:prstGeom>
            <a:noFill/>
          </p:spPr>
          <p:txBody>
            <a:bodyPr wrap="square" rtlCol="0">
              <a:spAutoFit/>
            </a:bodyPr>
            <a:lstStyle/>
            <a:p>
              <a:pPr algn="ctr"/>
              <a:r>
                <a:rPr lang="en-CA" sz="1050" dirty="0" err="1">
                  <a:latin typeface="Century Gothic" panose="020B0502020202020204" pitchFamily="34" charset="0"/>
                </a:rPr>
                <a:t>IRFlock</a:t>
              </a:r>
              <a:endParaRPr lang="en-CA" sz="1000" dirty="0">
                <a:latin typeface="Century Gothic" panose="020B0502020202020204" pitchFamily="34" charset="0"/>
              </a:endParaRPr>
            </a:p>
            <a:p>
              <a:pPr algn="ctr"/>
              <a:r>
                <a:rPr lang="en-CA" sz="1000" dirty="0">
                  <a:latin typeface="Century Gothic" panose="020B0502020202020204" pitchFamily="34" charset="0"/>
                </a:rPr>
                <a:t>&lt;1%</a:t>
              </a:r>
            </a:p>
          </p:txBody>
        </p:sp>
        <p:sp>
          <p:nvSpPr>
            <p:cNvPr id="7" name="TextBox 6">
              <a:extLst>
                <a:ext uri="{FF2B5EF4-FFF2-40B4-BE49-F238E27FC236}">
                  <a16:creationId xmlns:a16="http://schemas.microsoft.com/office/drawing/2014/main" id="{AC8C6E41-FC4B-7BFC-9F14-CDC90A3E7DDD}"/>
                </a:ext>
              </a:extLst>
            </p:cNvPr>
            <p:cNvSpPr txBox="1"/>
            <p:nvPr/>
          </p:nvSpPr>
          <p:spPr>
            <a:xfrm>
              <a:off x="3068534" y="2410503"/>
              <a:ext cx="1426652" cy="238496"/>
            </a:xfrm>
            <a:prstGeom prst="rect">
              <a:avLst/>
            </a:prstGeom>
            <a:noFill/>
          </p:spPr>
          <p:txBody>
            <a:bodyPr wrap="square" rtlCol="0">
              <a:spAutoFit/>
            </a:bodyPr>
            <a:lstStyle/>
            <a:p>
              <a:pPr algn="ctr"/>
              <a:r>
                <a:rPr lang="en-CA" sz="1050" dirty="0">
                  <a:latin typeface="Century Gothic" panose="020B0502020202020204" pitchFamily="34" charset="0"/>
                </a:rPr>
                <a:t>C72</a:t>
              </a:r>
            </a:p>
          </p:txBody>
        </p:sp>
        <p:sp>
          <p:nvSpPr>
            <p:cNvPr id="8" name="TextBox 7">
              <a:extLst>
                <a:ext uri="{FF2B5EF4-FFF2-40B4-BE49-F238E27FC236}">
                  <a16:creationId xmlns:a16="http://schemas.microsoft.com/office/drawing/2014/main" id="{B0BE29BA-5C1B-F1DE-2E9F-9EA400CAC099}"/>
                </a:ext>
              </a:extLst>
            </p:cNvPr>
            <p:cNvSpPr txBox="1"/>
            <p:nvPr/>
          </p:nvSpPr>
          <p:spPr>
            <a:xfrm>
              <a:off x="3819391" y="2400174"/>
              <a:ext cx="1426652" cy="238496"/>
            </a:xfrm>
            <a:prstGeom prst="rect">
              <a:avLst/>
            </a:prstGeom>
            <a:noFill/>
          </p:spPr>
          <p:txBody>
            <a:bodyPr wrap="square" rtlCol="0">
              <a:spAutoFit/>
            </a:bodyPr>
            <a:lstStyle/>
            <a:p>
              <a:pPr algn="ctr"/>
              <a:r>
                <a:rPr lang="en-CA" sz="1050" dirty="0">
                  <a:latin typeface="Century Gothic" panose="020B0502020202020204" pitchFamily="34" charset="0"/>
                </a:rPr>
                <a:t>A17</a:t>
              </a:r>
            </a:p>
          </p:txBody>
        </p:sp>
        <p:sp>
          <p:nvSpPr>
            <p:cNvPr id="9" name="TextBox 8">
              <a:extLst>
                <a:ext uri="{FF2B5EF4-FFF2-40B4-BE49-F238E27FC236}">
                  <a16:creationId xmlns:a16="http://schemas.microsoft.com/office/drawing/2014/main" id="{E6797A8B-30FC-BB85-49E0-E81E22F76986}"/>
                </a:ext>
              </a:extLst>
            </p:cNvPr>
            <p:cNvSpPr txBox="1"/>
            <p:nvPr/>
          </p:nvSpPr>
          <p:spPr>
            <a:xfrm>
              <a:off x="3739469" y="1641723"/>
              <a:ext cx="1426652" cy="253916"/>
            </a:xfrm>
            <a:prstGeom prst="rect">
              <a:avLst/>
            </a:prstGeom>
            <a:noFill/>
          </p:spPr>
          <p:txBody>
            <a:bodyPr wrap="square" rtlCol="0">
              <a:spAutoFit/>
            </a:bodyPr>
            <a:lstStyle/>
            <a:p>
              <a:pPr algn="ctr"/>
              <a:r>
                <a:rPr lang="en-CA" sz="1050" dirty="0">
                  <a:latin typeface="Century Gothic" panose="020B0502020202020204" pitchFamily="34" charset="0"/>
                </a:rPr>
                <a:t>B31</a:t>
              </a:r>
            </a:p>
          </p:txBody>
        </p:sp>
        <p:sp>
          <p:nvSpPr>
            <p:cNvPr id="10" name="TextBox 9">
              <a:extLst>
                <a:ext uri="{FF2B5EF4-FFF2-40B4-BE49-F238E27FC236}">
                  <a16:creationId xmlns:a16="http://schemas.microsoft.com/office/drawing/2014/main" id="{8EC7EF93-7819-D62E-9B05-D72DF5E7B4E8}"/>
                </a:ext>
              </a:extLst>
            </p:cNvPr>
            <p:cNvSpPr txBox="1"/>
            <p:nvPr/>
          </p:nvSpPr>
          <p:spPr>
            <a:xfrm>
              <a:off x="1943729" y="5647180"/>
              <a:ext cx="3459036" cy="577081"/>
            </a:xfrm>
            <a:prstGeom prst="rect">
              <a:avLst/>
            </a:prstGeom>
            <a:noFill/>
          </p:spPr>
          <p:txBody>
            <a:bodyPr wrap="square" rtlCol="0">
              <a:spAutoFit/>
            </a:bodyPr>
            <a:lstStyle/>
            <a:p>
              <a:r>
                <a:rPr lang="en-CA" sz="1050" dirty="0">
                  <a:latin typeface="Century Gothic" panose="020B0502020202020204" pitchFamily="34" charset="0"/>
                </a:rPr>
                <a:t>Spectralon 99%</a:t>
              </a:r>
            </a:p>
            <a:p>
              <a:pPr marL="285750" indent="-285750">
                <a:buFont typeface="Arial" panose="020B0604020202020204" pitchFamily="34" charset="0"/>
                <a:buChar char="•"/>
              </a:pPr>
              <a:r>
                <a:rPr lang="en-CA" sz="1050" dirty="0">
                  <a:latin typeface="Century Gothic" panose="020B0502020202020204" pitchFamily="34" charset="0"/>
                </a:rPr>
                <a:t>Reflectance Reference Panel</a:t>
              </a:r>
            </a:p>
            <a:p>
              <a:pPr marL="285750" indent="-285750">
                <a:buFont typeface="Arial" panose="020B0604020202020204" pitchFamily="34" charset="0"/>
                <a:buChar char="•"/>
              </a:pPr>
              <a:r>
                <a:rPr lang="en-CA" sz="1050" dirty="0">
                  <a:latin typeface="Century Gothic" panose="020B0502020202020204" pitchFamily="34" charset="0"/>
                </a:rPr>
                <a:t>Downwelling Irradiance Monitor</a:t>
              </a:r>
            </a:p>
          </p:txBody>
        </p:sp>
        <p:sp>
          <p:nvSpPr>
            <p:cNvPr id="11" name="TextBox 10">
              <a:extLst>
                <a:ext uri="{FF2B5EF4-FFF2-40B4-BE49-F238E27FC236}">
                  <a16:creationId xmlns:a16="http://schemas.microsoft.com/office/drawing/2014/main" id="{0D1AD228-AB57-A3E1-F802-6B45A4DFFF38}"/>
                </a:ext>
              </a:extLst>
            </p:cNvPr>
            <p:cNvSpPr txBox="1"/>
            <p:nvPr/>
          </p:nvSpPr>
          <p:spPr>
            <a:xfrm>
              <a:off x="4051173" y="5242011"/>
              <a:ext cx="1426652" cy="415498"/>
            </a:xfrm>
            <a:prstGeom prst="rect">
              <a:avLst/>
            </a:prstGeom>
            <a:noFill/>
          </p:spPr>
          <p:txBody>
            <a:bodyPr wrap="square" rtlCol="0">
              <a:spAutoFit/>
            </a:bodyPr>
            <a:lstStyle/>
            <a:p>
              <a:pPr algn="ctr"/>
              <a:r>
                <a:rPr lang="en-CA" sz="1050" dirty="0">
                  <a:latin typeface="Century Gothic" panose="020B0502020202020204" pitchFamily="34" charset="0"/>
                </a:rPr>
                <a:t>SVC</a:t>
              </a:r>
            </a:p>
            <a:p>
              <a:pPr algn="ctr"/>
              <a:r>
                <a:rPr lang="en-CA" sz="1050" dirty="0">
                  <a:latin typeface="Century Gothic" panose="020B0502020202020204" pitchFamily="34" charset="0"/>
                </a:rPr>
                <a:t>HR1024i</a:t>
              </a:r>
            </a:p>
          </p:txBody>
        </p:sp>
        <p:sp>
          <p:nvSpPr>
            <p:cNvPr id="12" name="TextBox 11">
              <a:extLst>
                <a:ext uri="{FF2B5EF4-FFF2-40B4-BE49-F238E27FC236}">
                  <a16:creationId xmlns:a16="http://schemas.microsoft.com/office/drawing/2014/main" id="{5E59B7A9-1FF8-4E53-3083-C59338B5E78A}"/>
                </a:ext>
              </a:extLst>
            </p:cNvPr>
            <p:cNvSpPr txBox="1"/>
            <p:nvPr/>
          </p:nvSpPr>
          <p:spPr>
            <a:xfrm>
              <a:off x="342686" y="1363453"/>
              <a:ext cx="1889585" cy="577081"/>
            </a:xfrm>
            <a:prstGeom prst="rect">
              <a:avLst/>
            </a:prstGeom>
            <a:noFill/>
          </p:spPr>
          <p:txBody>
            <a:bodyPr wrap="square" rtlCol="0">
              <a:spAutoFit/>
            </a:bodyPr>
            <a:lstStyle/>
            <a:p>
              <a:pPr algn="ctr"/>
              <a:r>
                <a:rPr lang="en-CA" sz="1050" dirty="0">
                  <a:latin typeface="Century Gothic" panose="020B0502020202020204" pitchFamily="34" charset="0"/>
                </a:rPr>
                <a:t>V1240 Imagery</a:t>
              </a:r>
            </a:p>
            <a:p>
              <a:pPr algn="ctr"/>
              <a:r>
                <a:rPr lang="en-CA" sz="1050" dirty="0">
                  <a:latin typeface="Century Gothic" panose="020B0502020202020204" pitchFamily="34" charset="0"/>
                </a:rPr>
                <a:t>Raw Geometry – no summation</a:t>
              </a:r>
            </a:p>
          </p:txBody>
        </p:sp>
      </p:grpSp>
      <p:sp>
        <p:nvSpPr>
          <p:cNvPr id="13" name="Title 1">
            <a:extLst>
              <a:ext uri="{FF2B5EF4-FFF2-40B4-BE49-F238E27FC236}">
                <a16:creationId xmlns:a16="http://schemas.microsoft.com/office/drawing/2014/main" id="{734303B1-3254-DF4D-A409-57C1B007C4A6}"/>
              </a:ext>
            </a:extLst>
          </p:cNvPr>
          <p:cNvSpPr txBox="1">
            <a:spLocks/>
          </p:cNvSpPr>
          <p:nvPr/>
        </p:nvSpPr>
        <p:spPr>
          <a:xfrm>
            <a:off x="417746" y="242981"/>
            <a:ext cx="10515600" cy="8223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r>
              <a:rPr lang="en-US" sz="4000">
                <a:solidFill>
                  <a:schemeClr val="tx1"/>
                </a:solidFill>
                <a:latin typeface="Century Gothic" panose="020B0502020202020204" pitchFamily="34" charset="0"/>
              </a:rPr>
              <a:t>RESULTS</a:t>
            </a:r>
            <a:endParaRPr lang="en-CA" sz="4000" dirty="0">
              <a:solidFill>
                <a:schemeClr val="tx1"/>
              </a:solidFill>
              <a:latin typeface="Century Gothic" panose="020B0502020202020204" pitchFamily="34" charset="0"/>
            </a:endParaRPr>
          </a:p>
        </p:txBody>
      </p:sp>
      <p:sp>
        <p:nvSpPr>
          <p:cNvPr id="15" name="TextBox 14">
            <a:extLst>
              <a:ext uri="{FF2B5EF4-FFF2-40B4-BE49-F238E27FC236}">
                <a16:creationId xmlns:a16="http://schemas.microsoft.com/office/drawing/2014/main" id="{63C8CA4D-4AB5-053A-A2F3-5C626AE654B6}"/>
              </a:ext>
            </a:extLst>
          </p:cNvPr>
          <p:cNvSpPr txBox="1"/>
          <p:nvPr/>
        </p:nvSpPr>
        <p:spPr>
          <a:xfrm rot="16200000">
            <a:off x="-2180813" y="3717571"/>
            <a:ext cx="5107488" cy="461665"/>
          </a:xfrm>
          <a:prstGeom prst="rect">
            <a:avLst/>
          </a:prstGeom>
          <a:noFill/>
        </p:spPr>
        <p:txBody>
          <a:bodyPr wrap="none" rtlCol="0">
            <a:spAutoFit/>
          </a:bodyPr>
          <a:lstStyle/>
          <a:p>
            <a:r>
              <a:rPr lang="en-US" sz="2400" dirty="0">
                <a:latin typeface="Century Gothic" panose="020B0502020202020204" pitchFamily="34" charset="0"/>
              </a:rPr>
              <a:t>MJOLNIR VS-620 RAW GEOMETRY</a:t>
            </a:r>
            <a:endParaRPr lang="en-CA" sz="2400" dirty="0">
              <a:latin typeface="Century Gothic" panose="020B0502020202020204" pitchFamily="34" charset="0"/>
            </a:endParaRPr>
          </a:p>
        </p:txBody>
      </p:sp>
      <p:pic>
        <p:nvPicPr>
          <p:cNvPr id="16" name="Picture 15">
            <a:extLst>
              <a:ext uri="{FF2B5EF4-FFF2-40B4-BE49-F238E27FC236}">
                <a16:creationId xmlns:a16="http://schemas.microsoft.com/office/drawing/2014/main" id="{068E5DFE-43B6-10E7-4CB4-1B245F07B137}"/>
              </a:ext>
            </a:extLst>
          </p:cNvPr>
          <p:cNvPicPr>
            <a:picLocks noChangeAspect="1"/>
          </p:cNvPicPr>
          <p:nvPr/>
        </p:nvPicPr>
        <p:blipFill>
          <a:blip r:embed="rId3"/>
          <a:stretch>
            <a:fillRect/>
          </a:stretch>
        </p:blipFill>
        <p:spPr>
          <a:xfrm>
            <a:off x="8474410" y="3492280"/>
            <a:ext cx="3307983" cy="3141961"/>
          </a:xfrm>
          <a:prstGeom prst="rect">
            <a:avLst/>
          </a:prstGeom>
        </p:spPr>
      </p:pic>
      <p:pic>
        <p:nvPicPr>
          <p:cNvPr id="17" name="Picture 16">
            <a:extLst>
              <a:ext uri="{FF2B5EF4-FFF2-40B4-BE49-F238E27FC236}">
                <a16:creationId xmlns:a16="http://schemas.microsoft.com/office/drawing/2014/main" id="{0AE2D31F-0B34-BF72-FBF2-A25BB3FC40BD}"/>
              </a:ext>
            </a:extLst>
          </p:cNvPr>
          <p:cNvPicPr>
            <a:picLocks noChangeAspect="1"/>
          </p:cNvPicPr>
          <p:nvPr/>
        </p:nvPicPr>
        <p:blipFill>
          <a:blip r:embed="rId4"/>
          <a:stretch>
            <a:fillRect/>
          </a:stretch>
        </p:blipFill>
        <p:spPr>
          <a:xfrm>
            <a:off x="9636889" y="1550805"/>
            <a:ext cx="2137365" cy="1820924"/>
          </a:xfrm>
          <a:prstGeom prst="rect">
            <a:avLst/>
          </a:prstGeom>
        </p:spPr>
      </p:pic>
      <p:sp>
        <p:nvSpPr>
          <p:cNvPr id="18" name="TextBox 17">
            <a:extLst>
              <a:ext uri="{FF2B5EF4-FFF2-40B4-BE49-F238E27FC236}">
                <a16:creationId xmlns:a16="http://schemas.microsoft.com/office/drawing/2014/main" id="{BAE84D4D-4D7E-AD6C-D8C6-F4DCF6D08480}"/>
              </a:ext>
            </a:extLst>
          </p:cNvPr>
          <p:cNvSpPr txBox="1"/>
          <p:nvPr/>
        </p:nvSpPr>
        <p:spPr>
          <a:xfrm>
            <a:off x="9579988" y="747855"/>
            <a:ext cx="2194266" cy="738664"/>
          </a:xfrm>
          <a:prstGeom prst="rect">
            <a:avLst/>
          </a:prstGeom>
          <a:noFill/>
        </p:spPr>
        <p:txBody>
          <a:bodyPr wrap="square" rtlCol="0">
            <a:spAutoFit/>
          </a:bodyPr>
          <a:lstStyle/>
          <a:p>
            <a:pPr algn="ctr"/>
            <a:r>
              <a:rPr lang="en-CA" sz="1400" dirty="0">
                <a:latin typeface="Century Gothic" panose="020B0502020202020204" pitchFamily="34" charset="0"/>
                <a:cs typeface="Arial" panose="020B0604020202020204" pitchFamily="34" charset="0"/>
              </a:rPr>
              <a:t>Resampled Pixel Size</a:t>
            </a:r>
          </a:p>
          <a:p>
            <a:pPr algn="ctr"/>
            <a:r>
              <a:rPr lang="en-CA" sz="1400" dirty="0">
                <a:latin typeface="Century Gothic" panose="020B0502020202020204" pitchFamily="34" charset="0"/>
                <a:cs typeface="Arial" panose="020B0604020202020204" pitchFamily="34" charset="0"/>
              </a:rPr>
              <a:t>Horizontal:   5 cm</a:t>
            </a:r>
          </a:p>
          <a:p>
            <a:pPr algn="ctr"/>
            <a:r>
              <a:rPr lang="en-CA" sz="1400" dirty="0">
                <a:latin typeface="Century Gothic" panose="020B0502020202020204" pitchFamily="34" charset="0"/>
                <a:cs typeface="Arial" panose="020B0604020202020204" pitchFamily="34" charset="0"/>
              </a:rPr>
              <a:t>Vertical:   5 cm</a:t>
            </a:r>
          </a:p>
        </p:txBody>
      </p:sp>
    </p:spTree>
    <p:extLst>
      <p:ext uri="{BB962C8B-B14F-4D97-AF65-F5344CB8AC3E}">
        <p14:creationId xmlns:p14="http://schemas.microsoft.com/office/powerpoint/2010/main" val="41502392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D442C99-11FF-3595-3815-466336108C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C122C8-4E3E-0B3A-658E-BF23128F49A9}"/>
              </a:ext>
            </a:extLst>
          </p:cNvPr>
          <p:cNvSpPr>
            <a:spLocks noGrp="1"/>
          </p:cNvSpPr>
          <p:nvPr>
            <p:ph type="title"/>
          </p:nvPr>
        </p:nvSpPr>
        <p:spPr>
          <a:xfrm>
            <a:off x="170234" y="248394"/>
            <a:ext cx="10515600" cy="821650"/>
          </a:xfrm>
        </p:spPr>
        <p:txBody>
          <a:bodyPr>
            <a:normAutofit/>
          </a:bodyPr>
          <a:lstStyle/>
          <a:p>
            <a:r>
              <a:rPr lang="en-US" sz="4000" dirty="0">
                <a:solidFill>
                  <a:schemeClr val="bg1"/>
                </a:solidFill>
                <a:latin typeface="Century Gothic" panose="020B0502020202020204" pitchFamily="34" charset="0"/>
              </a:rPr>
              <a:t>Data Processing and Analysis</a:t>
            </a:r>
            <a:endParaRPr lang="en-CA" sz="4000" dirty="0">
              <a:solidFill>
                <a:schemeClr val="bg1"/>
              </a:solidFill>
              <a:latin typeface="Century Gothic" panose="020B0502020202020204" pitchFamily="34" charset="0"/>
            </a:endParaRPr>
          </a:p>
        </p:txBody>
      </p:sp>
      <p:sp>
        <p:nvSpPr>
          <p:cNvPr id="3" name="TextBox 2">
            <a:extLst>
              <a:ext uri="{FF2B5EF4-FFF2-40B4-BE49-F238E27FC236}">
                <a16:creationId xmlns:a16="http://schemas.microsoft.com/office/drawing/2014/main" id="{24BA0382-767B-85A1-48DC-C9C54C7DE910}"/>
              </a:ext>
            </a:extLst>
          </p:cNvPr>
          <p:cNvSpPr txBox="1"/>
          <p:nvPr/>
        </p:nvSpPr>
        <p:spPr>
          <a:xfrm>
            <a:off x="432392" y="1481470"/>
            <a:ext cx="4770474" cy="1754326"/>
          </a:xfrm>
          <a:prstGeom prst="rect">
            <a:avLst/>
          </a:prstGeom>
          <a:noFill/>
        </p:spPr>
        <p:txBody>
          <a:bodyPr wrap="square" rtlCol="0">
            <a:spAutoFit/>
          </a:bodyPr>
          <a:lstStyle/>
          <a:p>
            <a:pPr marL="285750" indent="-285750">
              <a:buFont typeface="Arial" panose="020B0604020202020204" pitchFamily="34" charset="0"/>
              <a:buChar char="•"/>
            </a:pPr>
            <a:r>
              <a:rPr lang="en-CA" dirty="0">
                <a:solidFill>
                  <a:schemeClr val="bg1"/>
                </a:solidFill>
                <a:latin typeface="Century Gothic" panose="020B0502020202020204" pitchFamily="34" charset="0"/>
              </a:rPr>
              <a:t>Mirror characteristic uncertainties</a:t>
            </a:r>
          </a:p>
          <a:p>
            <a:pPr marL="742950" lvl="1" indent="-285750">
              <a:buFont typeface="Arial" panose="020B0604020202020204" pitchFamily="34" charset="0"/>
              <a:buChar char="•"/>
            </a:pPr>
            <a:r>
              <a:rPr lang="en-CA" dirty="0">
                <a:solidFill>
                  <a:schemeClr val="bg1"/>
                </a:solidFill>
                <a:latin typeface="Century Gothic" panose="020B0502020202020204" pitchFamily="34" charset="0"/>
              </a:rPr>
              <a:t>Field of Regard</a:t>
            </a:r>
          </a:p>
          <a:p>
            <a:pPr marL="742950" lvl="1" indent="-285750">
              <a:buFont typeface="Arial" panose="020B0604020202020204" pitchFamily="34" charset="0"/>
              <a:buChar char="•"/>
            </a:pPr>
            <a:r>
              <a:rPr lang="en-CA" dirty="0">
                <a:solidFill>
                  <a:schemeClr val="bg1"/>
                </a:solidFill>
                <a:latin typeface="Century Gothic" panose="020B0502020202020204" pitchFamily="34" charset="0"/>
              </a:rPr>
              <a:t>Radius of Curvature</a:t>
            </a:r>
          </a:p>
          <a:p>
            <a:pPr marL="742950" lvl="1" indent="-285750">
              <a:buFont typeface="Arial" panose="020B0604020202020204" pitchFamily="34" charset="0"/>
              <a:buChar char="•"/>
            </a:pPr>
            <a:r>
              <a:rPr lang="en-CA" dirty="0">
                <a:solidFill>
                  <a:schemeClr val="bg1"/>
                </a:solidFill>
                <a:latin typeface="Century Gothic" panose="020B0502020202020204" pitchFamily="34" charset="0"/>
              </a:rPr>
              <a:t>Specular reflectance</a:t>
            </a:r>
          </a:p>
          <a:p>
            <a:pPr marL="285750" indent="-285750">
              <a:buFont typeface="Arial" panose="020B0604020202020204" pitchFamily="34" charset="0"/>
              <a:buChar char="•"/>
            </a:pPr>
            <a:endParaRPr lang="en-CA" dirty="0">
              <a:solidFill>
                <a:schemeClr val="bg1"/>
              </a:solidFill>
              <a:latin typeface="Century Gothic" panose="020B0502020202020204" pitchFamily="34" charset="0"/>
            </a:endParaRPr>
          </a:p>
          <a:p>
            <a:r>
              <a:rPr lang="en-CA" dirty="0">
                <a:solidFill>
                  <a:schemeClr val="bg1"/>
                </a:solidFill>
                <a:latin typeface="Century Gothic" panose="020B0502020202020204" pitchFamily="34" charset="0"/>
              </a:rPr>
              <a:t>	</a:t>
            </a:r>
          </a:p>
        </p:txBody>
      </p:sp>
      <p:grpSp>
        <p:nvGrpSpPr>
          <p:cNvPr id="15" name="Group 14">
            <a:extLst>
              <a:ext uri="{FF2B5EF4-FFF2-40B4-BE49-F238E27FC236}">
                <a16:creationId xmlns:a16="http://schemas.microsoft.com/office/drawing/2014/main" id="{3CEE4D06-C879-E3B4-9F30-C8B19D391C75}"/>
              </a:ext>
            </a:extLst>
          </p:cNvPr>
          <p:cNvGrpSpPr/>
          <p:nvPr/>
        </p:nvGrpSpPr>
        <p:grpSpPr>
          <a:xfrm>
            <a:off x="6010053" y="3509962"/>
            <a:ext cx="4934204" cy="1427998"/>
            <a:chOff x="6010053" y="3509962"/>
            <a:chExt cx="4934204" cy="1427998"/>
          </a:xfrm>
        </p:grpSpPr>
        <p:pic>
          <p:nvPicPr>
            <p:cNvPr id="9" name="Picture 8">
              <a:extLst>
                <a:ext uri="{FF2B5EF4-FFF2-40B4-BE49-F238E27FC236}">
                  <a16:creationId xmlns:a16="http://schemas.microsoft.com/office/drawing/2014/main" id="{C5BABB45-0BBC-35BE-32E7-D46137F1F4C2}"/>
                </a:ext>
              </a:extLst>
            </p:cNvPr>
            <p:cNvPicPr>
              <a:picLocks noChangeAspect="1"/>
            </p:cNvPicPr>
            <p:nvPr/>
          </p:nvPicPr>
          <p:blipFill>
            <a:blip r:embed="rId2"/>
            <a:stretch>
              <a:fillRect/>
            </a:stretch>
          </p:blipFill>
          <p:spPr>
            <a:xfrm>
              <a:off x="6010053" y="4137819"/>
              <a:ext cx="4934204" cy="800141"/>
            </a:xfrm>
            <a:prstGeom prst="rect">
              <a:avLst/>
            </a:prstGeom>
          </p:spPr>
        </p:pic>
        <p:sp>
          <p:nvSpPr>
            <p:cNvPr id="10" name="Arrow: Right 9">
              <a:extLst>
                <a:ext uri="{FF2B5EF4-FFF2-40B4-BE49-F238E27FC236}">
                  <a16:creationId xmlns:a16="http://schemas.microsoft.com/office/drawing/2014/main" id="{DA3C878F-7498-847E-09AD-82FFF0B0142D}"/>
                </a:ext>
              </a:extLst>
            </p:cNvPr>
            <p:cNvSpPr/>
            <p:nvPr/>
          </p:nvSpPr>
          <p:spPr>
            <a:xfrm rot="5400000">
              <a:off x="8134368" y="3662971"/>
              <a:ext cx="613753" cy="30773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14" name="Group 13">
            <a:extLst>
              <a:ext uri="{FF2B5EF4-FFF2-40B4-BE49-F238E27FC236}">
                <a16:creationId xmlns:a16="http://schemas.microsoft.com/office/drawing/2014/main" id="{7B09D202-E50A-2AB2-93B7-4E1B55490532}"/>
              </a:ext>
            </a:extLst>
          </p:cNvPr>
          <p:cNvGrpSpPr/>
          <p:nvPr/>
        </p:nvGrpSpPr>
        <p:grpSpPr>
          <a:xfrm>
            <a:off x="4192772" y="2127800"/>
            <a:ext cx="7183288" cy="1382162"/>
            <a:chOff x="4192772" y="2127800"/>
            <a:chExt cx="7183288" cy="1382162"/>
          </a:xfrm>
        </p:grpSpPr>
        <p:sp>
          <p:nvSpPr>
            <p:cNvPr id="4" name="TextBox 3">
              <a:extLst>
                <a:ext uri="{FF2B5EF4-FFF2-40B4-BE49-F238E27FC236}">
                  <a16:creationId xmlns:a16="http://schemas.microsoft.com/office/drawing/2014/main" id="{D2D38E3D-8756-679B-3CE9-257149A9D5F0}"/>
                </a:ext>
              </a:extLst>
            </p:cNvPr>
            <p:cNvSpPr txBox="1"/>
            <p:nvPr/>
          </p:nvSpPr>
          <p:spPr>
            <a:xfrm>
              <a:off x="5876260" y="2127800"/>
              <a:ext cx="5437707" cy="461665"/>
            </a:xfrm>
            <a:prstGeom prst="rect">
              <a:avLst/>
            </a:prstGeom>
            <a:noFill/>
          </p:spPr>
          <p:txBody>
            <a:bodyPr wrap="none" rtlCol="0">
              <a:spAutoFit/>
            </a:bodyPr>
            <a:lstStyle/>
            <a:p>
              <a:r>
                <a:rPr lang="en-CA" sz="2400" dirty="0">
                  <a:solidFill>
                    <a:schemeClr val="bg1"/>
                  </a:solidFill>
                  <a:latin typeface="Century Gothic" panose="020B0502020202020204" pitchFamily="34" charset="0"/>
                </a:rPr>
                <a:t>Uncertainty of predicted mirror LER </a:t>
              </a:r>
            </a:p>
          </p:txBody>
        </p:sp>
        <p:sp>
          <p:nvSpPr>
            <p:cNvPr id="5" name="Arrow: Right 4">
              <a:extLst>
                <a:ext uri="{FF2B5EF4-FFF2-40B4-BE49-F238E27FC236}">
                  <a16:creationId xmlns:a16="http://schemas.microsoft.com/office/drawing/2014/main" id="{BDE34AFF-1A2D-13EA-D038-900EB526A3A7}"/>
                </a:ext>
              </a:extLst>
            </p:cNvPr>
            <p:cNvSpPr/>
            <p:nvPr/>
          </p:nvSpPr>
          <p:spPr>
            <a:xfrm>
              <a:off x="4192772" y="2275368"/>
              <a:ext cx="1467293" cy="37789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8C335FA2-2849-7A93-2BA7-EE1D1BD27A46}"/>
                </a:ext>
              </a:extLst>
            </p:cNvPr>
            <p:cNvPicPr>
              <a:picLocks noChangeAspect="1"/>
            </p:cNvPicPr>
            <p:nvPr/>
          </p:nvPicPr>
          <p:blipFill>
            <a:blip r:embed="rId3"/>
            <a:stretch>
              <a:fillRect/>
            </a:stretch>
          </p:blipFill>
          <p:spPr>
            <a:xfrm>
              <a:off x="6010053" y="2738437"/>
              <a:ext cx="3886200" cy="771525"/>
            </a:xfrm>
            <a:prstGeom prst="rect">
              <a:avLst/>
            </a:prstGeom>
          </p:spPr>
        </p:pic>
        <p:sp>
          <p:nvSpPr>
            <p:cNvPr id="11" name="TextBox 10">
              <a:extLst>
                <a:ext uri="{FF2B5EF4-FFF2-40B4-BE49-F238E27FC236}">
                  <a16:creationId xmlns:a16="http://schemas.microsoft.com/office/drawing/2014/main" id="{898D5EF1-CC02-803A-B38F-4E04C9E18CC2}"/>
                </a:ext>
              </a:extLst>
            </p:cNvPr>
            <p:cNvSpPr txBox="1"/>
            <p:nvPr/>
          </p:nvSpPr>
          <p:spPr>
            <a:xfrm>
              <a:off x="10030820" y="2971227"/>
              <a:ext cx="1345240" cy="261610"/>
            </a:xfrm>
            <a:prstGeom prst="rect">
              <a:avLst/>
            </a:prstGeom>
            <a:noFill/>
          </p:spPr>
          <p:txBody>
            <a:bodyPr wrap="none" rtlCol="0">
              <a:spAutoFit/>
            </a:bodyPr>
            <a:lstStyle/>
            <a:p>
              <a:r>
                <a:rPr lang="en-CA" sz="1100" dirty="0">
                  <a:solidFill>
                    <a:schemeClr val="bg1"/>
                  </a:solidFill>
                  <a:latin typeface="Century Gothic" panose="020B0502020202020204" pitchFamily="34" charset="0"/>
                </a:rPr>
                <a:t>Russell et al. 2023</a:t>
              </a:r>
            </a:p>
          </p:txBody>
        </p:sp>
      </p:grpSp>
      <p:sp>
        <p:nvSpPr>
          <p:cNvPr id="13" name="TextBox 12">
            <a:extLst>
              <a:ext uri="{FF2B5EF4-FFF2-40B4-BE49-F238E27FC236}">
                <a16:creationId xmlns:a16="http://schemas.microsoft.com/office/drawing/2014/main" id="{C1977A6D-68A7-A53A-4AC4-ED0E652F8486}"/>
              </a:ext>
            </a:extLst>
          </p:cNvPr>
          <p:cNvSpPr txBox="1"/>
          <p:nvPr/>
        </p:nvSpPr>
        <p:spPr>
          <a:xfrm>
            <a:off x="3587201" y="4029694"/>
            <a:ext cx="1876274" cy="1477328"/>
          </a:xfrm>
          <a:prstGeom prst="rect">
            <a:avLst/>
          </a:prstGeom>
          <a:noFill/>
          <a:ln w="41275">
            <a:solidFill>
              <a:schemeClr val="tx2">
                <a:lumMod val="75000"/>
              </a:schemeClr>
            </a:solidFill>
          </a:ln>
        </p:spPr>
        <p:txBody>
          <a:bodyPr wrap="square" rtlCol="0">
            <a:spAutoFit/>
          </a:bodyPr>
          <a:lstStyle/>
          <a:p>
            <a:r>
              <a:rPr lang="en-CA" b="1" dirty="0">
                <a:solidFill>
                  <a:schemeClr val="bg1"/>
                </a:solidFill>
                <a:latin typeface="Century Gothic" panose="020B0502020202020204" pitchFamily="34" charset="0"/>
              </a:rPr>
              <a:t>Mirror A </a:t>
            </a:r>
          </a:p>
          <a:p>
            <a:r>
              <a:rPr lang="en-CA" dirty="0" err="1">
                <a:solidFill>
                  <a:schemeClr val="bg1"/>
                </a:solidFill>
                <a:latin typeface="Century Gothic" panose="020B0502020202020204" pitchFamily="34" charset="0"/>
              </a:rPr>
              <a:t>RoC</a:t>
            </a:r>
            <a:r>
              <a:rPr lang="en-CA" dirty="0">
                <a:solidFill>
                  <a:schemeClr val="bg1"/>
                </a:solidFill>
                <a:latin typeface="Century Gothic" panose="020B0502020202020204" pitchFamily="34" charset="0"/>
              </a:rPr>
              <a:t>: 4.6%</a:t>
            </a:r>
          </a:p>
          <a:p>
            <a:r>
              <a:rPr lang="en-CA" dirty="0">
                <a:solidFill>
                  <a:schemeClr val="bg1"/>
                </a:solidFill>
                <a:latin typeface="Century Gothic" panose="020B0502020202020204" pitchFamily="34" charset="0"/>
              </a:rPr>
              <a:t>GSD: 89.7%</a:t>
            </a:r>
          </a:p>
          <a:p>
            <a:r>
              <a:rPr lang="en-CA" dirty="0">
                <a:solidFill>
                  <a:schemeClr val="bg1"/>
                </a:solidFill>
                <a:latin typeface="Century Gothic" panose="020B0502020202020204" pitchFamily="34" charset="0"/>
              </a:rPr>
              <a:t>Rho: 5.7%</a:t>
            </a:r>
          </a:p>
          <a:p>
            <a:r>
              <a:rPr lang="en-CA" dirty="0" err="1">
                <a:solidFill>
                  <a:schemeClr val="bg1"/>
                </a:solidFill>
                <a:latin typeface="Century Gothic" panose="020B0502020202020204" pitchFamily="34" charset="0"/>
              </a:rPr>
              <a:t>FoR</a:t>
            </a:r>
            <a:r>
              <a:rPr lang="en-CA" dirty="0">
                <a:solidFill>
                  <a:schemeClr val="bg1"/>
                </a:solidFill>
                <a:latin typeface="Century Gothic" panose="020B0502020202020204" pitchFamily="34" charset="0"/>
              </a:rPr>
              <a:t>: 0.03%</a:t>
            </a:r>
          </a:p>
        </p:txBody>
      </p:sp>
    </p:spTree>
    <p:extLst>
      <p:ext uri="{BB962C8B-B14F-4D97-AF65-F5344CB8AC3E}">
        <p14:creationId xmlns:p14="http://schemas.microsoft.com/office/powerpoint/2010/main" val="22506436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500"/>
                                        <p:tgtEl>
                                          <p:spTgt spid="1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9078F9E2-C861-1F77-C26F-90833788AED5}"/>
              </a:ext>
            </a:extLst>
          </p:cNvPr>
          <p:cNvSpPr>
            <a:spLocks noGrp="1"/>
          </p:cNvSpPr>
          <p:nvPr>
            <p:ph type="title"/>
          </p:nvPr>
        </p:nvSpPr>
        <p:spPr/>
        <p:txBody>
          <a:bodyPr/>
          <a:lstStyle/>
          <a:p>
            <a:r>
              <a:rPr lang="en-CA" dirty="0">
                <a:latin typeface="Century Gothic" panose="020B0502020202020204" pitchFamily="34" charset="0"/>
              </a:rPr>
              <a:t>Reference panel uncertainty</a:t>
            </a:r>
          </a:p>
        </p:txBody>
      </p:sp>
      <p:grpSp>
        <p:nvGrpSpPr>
          <p:cNvPr id="24" name="Group 23">
            <a:extLst>
              <a:ext uri="{FF2B5EF4-FFF2-40B4-BE49-F238E27FC236}">
                <a16:creationId xmlns:a16="http://schemas.microsoft.com/office/drawing/2014/main" id="{73B0E8DB-9212-9040-CF21-6F3F0016EC27}"/>
              </a:ext>
            </a:extLst>
          </p:cNvPr>
          <p:cNvGrpSpPr/>
          <p:nvPr/>
        </p:nvGrpSpPr>
        <p:grpSpPr>
          <a:xfrm>
            <a:off x="838200" y="2147815"/>
            <a:ext cx="10610418" cy="3749183"/>
            <a:chOff x="1131876" y="2488057"/>
            <a:chExt cx="10610418" cy="3749183"/>
          </a:xfrm>
        </p:grpSpPr>
        <p:pic>
          <p:nvPicPr>
            <p:cNvPr id="6" name="Picture 5">
              <a:extLst>
                <a:ext uri="{FF2B5EF4-FFF2-40B4-BE49-F238E27FC236}">
                  <a16:creationId xmlns:a16="http://schemas.microsoft.com/office/drawing/2014/main" id="{705F5602-D6A2-97D9-18BE-31257263BB36}"/>
                </a:ext>
              </a:extLst>
            </p:cNvPr>
            <p:cNvPicPr>
              <a:picLocks noChangeAspect="1"/>
            </p:cNvPicPr>
            <p:nvPr/>
          </p:nvPicPr>
          <p:blipFill>
            <a:blip r:embed="rId2"/>
            <a:stretch>
              <a:fillRect/>
            </a:stretch>
          </p:blipFill>
          <p:spPr>
            <a:xfrm>
              <a:off x="2194142" y="2488057"/>
              <a:ext cx="7803716" cy="1325562"/>
            </a:xfrm>
            <a:prstGeom prst="rect">
              <a:avLst/>
            </a:prstGeom>
          </p:spPr>
        </p:pic>
        <p:grpSp>
          <p:nvGrpSpPr>
            <p:cNvPr id="23" name="Group 22">
              <a:extLst>
                <a:ext uri="{FF2B5EF4-FFF2-40B4-BE49-F238E27FC236}">
                  <a16:creationId xmlns:a16="http://schemas.microsoft.com/office/drawing/2014/main" id="{4F4C8845-668C-54BC-70DE-DDDD8D932F1E}"/>
                </a:ext>
              </a:extLst>
            </p:cNvPr>
            <p:cNvGrpSpPr/>
            <p:nvPr/>
          </p:nvGrpSpPr>
          <p:grpSpPr>
            <a:xfrm>
              <a:off x="1131876" y="4827218"/>
              <a:ext cx="10610418" cy="1410022"/>
              <a:chOff x="1131876" y="4827218"/>
              <a:chExt cx="10610418" cy="1410022"/>
            </a:xfrm>
          </p:grpSpPr>
          <p:pic>
            <p:nvPicPr>
              <p:cNvPr id="18" name="Picture 17">
                <a:extLst>
                  <a:ext uri="{FF2B5EF4-FFF2-40B4-BE49-F238E27FC236}">
                    <a16:creationId xmlns:a16="http://schemas.microsoft.com/office/drawing/2014/main" id="{BF05B97B-EC55-C982-FFF8-86873790DECC}"/>
                  </a:ext>
                </a:extLst>
              </p:cNvPr>
              <p:cNvPicPr>
                <a:picLocks noChangeAspect="1"/>
              </p:cNvPicPr>
              <p:nvPr/>
            </p:nvPicPr>
            <p:blipFill>
              <a:blip r:embed="rId3"/>
              <a:stretch>
                <a:fillRect/>
              </a:stretch>
            </p:blipFill>
            <p:spPr>
              <a:xfrm>
                <a:off x="1131876" y="4827218"/>
                <a:ext cx="10610418" cy="1410022"/>
              </a:xfrm>
              <a:prstGeom prst="rect">
                <a:avLst/>
              </a:prstGeom>
              <a:ln w="69850">
                <a:solidFill>
                  <a:schemeClr val="accent5">
                    <a:lumMod val="60000"/>
                    <a:lumOff val="40000"/>
                  </a:schemeClr>
                </a:solidFill>
              </a:ln>
            </p:spPr>
          </p:pic>
          <p:sp>
            <p:nvSpPr>
              <p:cNvPr id="19" name="Rectangle 18">
                <a:extLst>
                  <a:ext uri="{FF2B5EF4-FFF2-40B4-BE49-F238E27FC236}">
                    <a16:creationId xmlns:a16="http://schemas.microsoft.com/office/drawing/2014/main" id="{C95A9A3D-369B-D4D2-C693-FFA5DA1AF6F3}"/>
                  </a:ext>
                </a:extLst>
              </p:cNvPr>
              <p:cNvSpPr/>
              <p:nvPr/>
            </p:nvSpPr>
            <p:spPr>
              <a:xfrm>
                <a:off x="6909255" y="5731426"/>
                <a:ext cx="708254" cy="363964"/>
              </a:xfrm>
              <a:prstGeom prst="rect">
                <a:avLst/>
              </a:prstGeom>
              <a:solidFill>
                <a:schemeClr val="tx1"/>
              </a:solidFill>
              <a:ln w="698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cxnSp>
          <p:nvCxnSpPr>
            <p:cNvPr id="22" name="Straight Arrow Connector 21">
              <a:extLst>
                <a:ext uri="{FF2B5EF4-FFF2-40B4-BE49-F238E27FC236}">
                  <a16:creationId xmlns:a16="http://schemas.microsoft.com/office/drawing/2014/main" id="{89A13CD5-C4D0-BE8F-8536-311BDBCB788B}"/>
                </a:ext>
              </a:extLst>
            </p:cNvPr>
            <p:cNvCxnSpPr/>
            <p:nvPr/>
          </p:nvCxnSpPr>
          <p:spPr>
            <a:xfrm flipH="1">
              <a:off x="7596243" y="3501656"/>
              <a:ext cx="1781673" cy="1212111"/>
            </a:xfrm>
            <a:prstGeom prst="straightConnector1">
              <a:avLst/>
            </a:prstGeom>
            <a:ln w="63500">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613205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17D09F1-FB63-B5C6-7A4F-D68E3544D51A}"/>
              </a:ext>
            </a:extLst>
          </p:cNvPr>
          <p:cNvPicPr>
            <a:picLocks noChangeAspect="1"/>
          </p:cNvPicPr>
          <p:nvPr/>
        </p:nvPicPr>
        <p:blipFill>
          <a:blip r:embed="rId2"/>
          <a:stretch>
            <a:fillRect/>
          </a:stretch>
        </p:blipFill>
        <p:spPr>
          <a:xfrm>
            <a:off x="531246" y="2942961"/>
            <a:ext cx="6502734" cy="1073205"/>
          </a:xfrm>
          <a:prstGeom prst="rect">
            <a:avLst/>
          </a:prstGeom>
          <a:ln w="50800">
            <a:solidFill>
              <a:schemeClr val="accent5">
                <a:lumMod val="60000"/>
                <a:lumOff val="40000"/>
              </a:schemeClr>
            </a:solidFill>
          </a:ln>
        </p:spPr>
      </p:pic>
      <p:pic>
        <p:nvPicPr>
          <p:cNvPr id="3" name="Picture 2">
            <a:extLst>
              <a:ext uri="{FF2B5EF4-FFF2-40B4-BE49-F238E27FC236}">
                <a16:creationId xmlns:a16="http://schemas.microsoft.com/office/drawing/2014/main" id="{EE44934B-FB6F-F4B5-8D25-C637ECF96688}"/>
              </a:ext>
            </a:extLst>
          </p:cNvPr>
          <p:cNvPicPr>
            <a:picLocks noChangeAspect="1"/>
          </p:cNvPicPr>
          <p:nvPr/>
        </p:nvPicPr>
        <p:blipFill>
          <a:blip r:embed="rId3"/>
          <a:stretch>
            <a:fillRect/>
          </a:stretch>
        </p:blipFill>
        <p:spPr>
          <a:xfrm>
            <a:off x="531246" y="1514143"/>
            <a:ext cx="10860148" cy="577879"/>
          </a:xfrm>
          <a:prstGeom prst="rect">
            <a:avLst/>
          </a:prstGeom>
          <a:ln w="63500">
            <a:solidFill>
              <a:schemeClr val="tx2">
                <a:lumMod val="60000"/>
                <a:lumOff val="40000"/>
              </a:schemeClr>
            </a:solidFill>
          </a:ln>
        </p:spPr>
      </p:pic>
      <p:cxnSp>
        <p:nvCxnSpPr>
          <p:cNvPr id="11" name="Straight Arrow Connector 10">
            <a:extLst>
              <a:ext uri="{FF2B5EF4-FFF2-40B4-BE49-F238E27FC236}">
                <a16:creationId xmlns:a16="http://schemas.microsoft.com/office/drawing/2014/main" id="{31AD2B05-0991-E059-644B-4A6603070EB0}"/>
              </a:ext>
            </a:extLst>
          </p:cNvPr>
          <p:cNvCxnSpPr/>
          <p:nvPr/>
        </p:nvCxnSpPr>
        <p:spPr>
          <a:xfrm>
            <a:off x="3047999" y="2092022"/>
            <a:ext cx="0" cy="665355"/>
          </a:xfrm>
          <a:prstGeom prst="straightConnector1">
            <a:avLst/>
          </a:prstGeom>
          <a:ln w="50800">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Title 14">
            <a:extLst>
              <a:ext uri="{FF2B5EF4-FFF2-40B4-BE49-F238E27FC236}">
                <a16:creationId xmlns:a16="http://schemas.microsoft.com/office/drawing/2014/main" id="{0E1D5A3D-3AEA-96B6-659B-244418555B1A}"/>
              </a:ext>
            </a:extLst>
          </p:cNvPr>
          <p:cNvSpPr txBox="1">
            <a:spLocks/>
          </p:cNvSpPr>
          <p:nvPr/>
        </p:nvSpPr>
        <p:spPr>
          <a:xfrm>
            <a:off x="2192079" y="260846"/>
            <a:ext cx="10515600" cy="1325563"/>
          </a:xfrm>
          <a:prstGeom prst="rect">
            <a:avLst/>
          </a:prstGeom>
        </p:spPr>
        <p:txBody>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r>
              <a:rPr lang="en-CA" dirty="0">
                <a:latin typeface="Century Gothic" panose="020B0502020202020204" pitchFamily="34" charset="0"/>
              </a:rPr>
              <a:t>Field panel uncertainty</a:t>
            </a:r>
          </a:p>
        </p:txBody>
      </p:sp>
      <p:pic>
        <p:nvPicPr>
          <p:cNvPr id="16" name="Picture 15">
            <a:extLst>
              <a:ext uri="{FF2B5EF4-FFF2-40B4-BE49-F238E27FC236}">
                <a16:creationId xmlns:a16="http://schemas.microsoft.com/office/drawing/2014/main" id="{934386F3-470F-7C94-95B9-1687D2D61893}"/>
              </a:ext>
            </a:extLst>
          </p:cNvPr>
          <p:cNvPicPr>
            <a:picLocks noChangeAspect="1"/>
          </p:cNvPicPr>
          <p:nvPr/>
        </p:nvPicPr>
        <p:blipFill>
          <a:blip r:embed="rId4"/>
          <a:stretch>
            <a:fillRect/>
          </a:stretch>
        </p:blipFill>
        <p:spPr>
          <a:xfrm>
            <a:off x="7340928" y="3177917"/>
            <a:ext cx="3340272" cy="857294"/>
          </a:xfrm>
          <a:prstGeom prst="rect">
            <a:avLst/>
          </a:prstGeom>
          <a:ln w="44450">
            <a:solidFill>
              <a:srgbClr val="FF0000"/>
            </a:solidFill>
          </a:ln>
        </p:spPr>
      </p:pic>
    </p:spTree>
    <p:extLst>
      <p:ext uri="{BB962C8B-B14F-4D97-AF65-F5344CB8AC3E}">
        <p14:creationId xmlns:p14="http://schemas.microsoft.com/office/powerpoint/2010/main" val="21493797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5EF31-708F-A79C-ED6F-E84595F69058}"/>
              </a:ext>
            </a:extLst>
          </p:cNvPr>
          <p:cNvSpPr>
            <a:spLocks noGrp="1"/>
          </p:cNvSpPr>
          <p:nvPr>
            <p:ph type="title"/>
          </p:nvPr>
        </p:nvSpPr>
        <p:spPr/>
        <p:txBody>
          <a:bodyPr/>
          <a:lstStyle/>
          <a:p>
            <a:r>
              <a:rPr lang="en-CA" dirty="0" err="1">
                <a:latin typeface="Century Gothic" panose="020B0502020202020204" pitchFamily="34" charset="0"/>
              </a:rPr>
              <a:t>Ensquared</a:t>
            </a:r>
            <a:r>
              <a:rPr lang="en-CA" dirty="0">
                <a:latin typeface="Century Gothic" panose="020B0502020202020204" pitchFamily="34" charset="0"/>
              </a:rPr>
              <a:t> Energy Uncertainty</a:t>
            </a:r>
          </a:p>
        </p:txBody>
      </p:sp>
      <p:pic>
        <p:nvPicPr>
          <p:cNvPr id="4" name="Picture 3">
            <a:extLst>
              <a:ext uri="{FF2B5EF4-FFF2-40B4-BE49-F238E27FC236}">
                <a16:creationId xmlns:a16="http://schemas.microsoft.com/office/drawing/2014/main" id="{516BD304-60F9-DAAD-35A6-86534F992A1C}"/>
              </a:ext>
            </a:extLst>
          </p:cNvPr>
          <p:cNvPicPr>
            <a:picLocks noChangeAspect="1"/>
          </p:cNvPicPr>
          <p:nvPr/>
        </p:nvPicPr>
        <p:blipFill>
          <a:blip r:embed="rId2"/>
          <a:stretch>
            <a:fillRect/>
          </a:stretch>
        </p:blipFill>
        <p:spPr>
          <a:xfrm>
            <a:off x="210947" y="3804444"/>
            <a:ext cx="3751454" cy="766347"/>
          </a:xfrm>
          <a:prstGeom prst="rect">
            <a:avLst/>
          </a:prstGeom>
          <a:ln w="50800">
            <a:solidFill>
              <a:schemeClr val="accent6">
                <a:lumMod val="75000"/>
              </a:schemeClr>
            </a:solidFill>
          </a:ln>
        </p:spPr>
      </p:pic>
      <p:pic>
        <p:nvPicPr>
          <p:cNvPr id="6" name="Picture 5">
            <a:extLst>
              <a:ext uri="{FF2B5EF4-FFF2-40B4-BE49-F238E27FC236}">
                <a16:creationId xmlns:a16="http://schemas.microsoft.com/office/drawing/2014/main" id="{9748227B-0AAD-65D9-FED0-3D6A5BE3D0B9}"/>
              </a:ext>
            </a:extLst>
          </p:cNvPr>
          <p:cNvPicPr>
            <a:picLocks noChangeAspect="1"/>
          </p:cNvPicPr>
          <p:nvPr/>
        </p:nvPicPr>
        <p:blipFill>
          <a:blip r:embed="rId3"/>
          <a:stretch>
            <a:fillRect/>
          </a:stretch>
        </p:blipFill>
        <p:spPr>
          <a:xfrm>
            <a:off x="1023104" y="5292042"/>
            <a:ext cx="2419474" cy="711237"/>
          </a:xfrm>
          <a:prstGeom prst="rect">
            <a:avLst/>
          </a:prstGeom>
          <a:ln w="57150">
            <a:solidFill>
              <a:schemeClr val="accent5">
                <a:lumMod val="60000"/>
                <a:lumOff val="40000"/>
              </a:schemeClr>
            </a:solidFill>
          </a:ln>
        </p:spPr>
      </p:pic>
      <p:cxnSp>
        <p:nvCxnSpPr>
          <p:cNvPr id="8" name="Straight Arrow Connector 7">
            <a:extLst>
              <a:ext uri="{FF2B5EF4-FFF2-40B4-BE49-F238E27FC236}">
                <a16:creationId xmlns:a16="http://schemas.microsoft.com/office/drawing/2014/main" id="{05DCD46D-4FBD-8324-F19E-2CD8A200C825}"/>
              </a:ext>
            </a:extLst>
          </p:cNvPr>
          <p:cNvCxnSpPr/>
          <p:nvPr/>
        </p:nvCxnSpPr>
        <p:spPr>
          <a:xfrm>
            <a:off x="2020190" y="4685413"/>
            <a:ext cx="0" cy="395178"/>
          </a:xfrm>
          <a:prstGeom prst="straightConnector1">
            <a:avLst/>
          </a:prstGeom>
          <a:ln w="44450">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F08002EF-7411-0B63-8AE3-024E9C714E9F}"/>
              </a:ext>
            </a:extLst>
          </p:cNvPr>
          <p:cNvPicPr>
            <a:picLocks noChangeAspect="1"/>
          </p:cNvPicPr>
          <p:nvPr/>
        </p:nvPicPr>
        <p:blipFill>
          <a:blip r:embed="rId4"/>
          <a:stretch>
            <a:fillRect/>
          </a:stretch>
        </p:blipFill>
        <p:spPr>
          <a:xfrm>
            <a:off x="3352633" y="1761878"/>
            <a:ext cx="5040000" cy="1070878"/>
          </a:xfrm>
          <a:prstGeom prst="rect">
            <a:avLst/>
          </a:prstGeom>
        </p:spPr>
      </p:pic>
      <p:cxnSp>
        <p:nvCxnSpPr>
          <p:cNvPr id="12" name="Straight Arrow Connector 11">
            <a:extLst>
              <a:ext uri="{FF2B5EF4-FFF2-40B4-BE49-F238E27FC236}">
                <a16:creationId xmlns:a16="http://schemas.microsoft.com/office/drawing/2014/main" id="{5A724E29-9866-A44D-9B90-F0A4CB58C48B}"/>
              </a:ext>
            </a:extLst>
          </p:cNvPr>
          <p:cNvCxnSpPr/>
          <p:nvPr/>
        </p:nvCxnSpPr>
        <p:spPr>
          <a:xfrm flipH="1">
            <a:off x="3685953" y="2832756"/>
            <a:ext cx="1297173" cy="895728"/>
          </a:xfrm>
          <a:prstGeom prst="straightConnector1">
            <a:avLst/>
          </a:prstGeom>
          <a:ln w="4762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D6CED51-D886-7077-1AA9-3B7B05C3633F}"/>
              </a:ext>
            </a:extLst>
          </p:cNvPr>
          <p:cNvPicPr>
            <a:picLocks noChangeAspect="1"/>
          </p:cNvPicPr>
          <p:nvPr/>
        </p:nvPicPr>
        <p:blipFill>
          <a:blip r:embed="rId5"/>
          <a:stretch>
            <a:fillRect/>
          </a:stretch>
        </p:blipFill>
        <p:spPr>
          <a:xfrm>
            <a:off x="4124008" y="3809760"/>
            <a:ext cx="2787850" cy="746160"/>
          </a:xfrm>
          <a:prstGeom prst="rect">
            <a:avLst/>
          </a:prstGeom>
          <a:ln w="50800">
            <a:solidFill>
              <a:srgbClr val="7030A0"/>
            </a:solidFill>
          </a:ln>
        </p:spPr>
      </p:pic>
      <p:cxnSp>
        <p:nvCxnSpPr>
          <p:cNvPr id="16" name="Straight Arrow Connector 15">
            <a:extLst>
              <a:ext uri="{FF2B5EF4-FFF2-40B4-BE49-F238E27FC236}">
                <a16:creationId xmlns:a16="http://schemas.microsoft.com/office/drawing/2014/main" id="{08175206-D35D-6EEE-26B4-D1B1906C3108}"/>
              </a:ext>
            </a:extLst>
          </p:cNvPr>
          <p:cNvCxnSpPr/>
          <p:nvPr/>
        </p:nvCxnSpPr>
        <p:spPr>
          <a:xfrm>
            <a:off x="6358270" y="2832756"/>
            <a:ext cx="0" cy="846109"/>
          </a:xfrm>
          <a:prstGeom prst="straightConnector1">
            <a:avLst/>
          </a:prstGeom>
          <a:ln w="47625">
            <a:solidFill>
              <a:srgbClr val="7030A0"/>
            </a:solidFill>
            <a:tailEnd type="triangle"/>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D33BBF03-0B9B-8161-C7F6-288792D2E0B3}"/>
              </a:ext>
            </a:extLst>
          </p:cNvPr>
          <p:cNvPicPr>
            <a:picLocks noChangeAspect="1"/>
          </p:cNvPicPr>
          <p:nvPr/>
        </p:nvPicPr>
        <p:blipFill>
          <a:blip r:embed="rId6"/>
          <a:stretch>
            <a:fillRect/>
          </a:stretch>
        </p:blipFill>
        <p:spPr>
          <a:xfrm>
            <a:off x="7066372" y="3804444"/>
            <a:ext cx="4990951" cy="737300"/>
          </a:xfrm>
          <a:prstGeom prst="rect">
            <a:avLst/>
          </a:prstGeom>
          <a:ln w="44450">
            <a:solidFill>
              <a:srgbClr val="00B0F0"/>
            </a:solidFill>
          </a:ln>
        </p:spPr>
      </p:pic>
      <p:cxnSp>
        <p:nvCxnSpPr>
          <p:cNvPr id="20" name="Straight Arrow Connector 19">
            <a:extLst>
              <a:ext uri="{FF2B5EF4-FFF2-40B4-BE49-F238E27FC236}">
                <a16:creationId xmlns:a16="http://schemas.microsoft.com/office/drawing/2014/main" id="{78FAD8D3-0C24-3411-032A-3F92D5E38015}"/>
              </a:ext>
            </a:extLst>
          </p:cNvPr>
          <p:cNvCxnSpPr/>
          <p:nvPr/>
        </p:nvCxnSpPr>
        <p:spPr>
          <a:xfrm>
            <a:off x="7527851" y="2832756"/>
            <a:ext cx="1311349" cy="846109"/>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91083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1313C-EDA2-261B-6B87-70D6B91E859F}"/>
              </a:ext>
            </a:extLst>
          </p:cNvPr>
          <p:cNvSpPr>
            <a:spLocks noGrp="1"/>
          </p:cNvSpPr>
          <p:nvPr>
            <p:ph type="title"/>
          </p:nvPr>
        </p:nvSpPr>
        <p:spPr/>
        <p:txBody>
          <a:bodyPr/>
          <a:lstStyle/>
          <a:p>
            <a:r>
              <a:rPr lang="en-CA" dirty="0">
                <a:latin typeface="Century Gothic" panose="020B0502020202020204" pitchFamily="34" charset="0"/>
              </a:rPr>
              <a:t>Reference panel reflectance</a:t>
            </a:r>
          </a:p>
        </p:txBody>
      </p:sp>
      <p:pic>
        <p:nvPicPr>
          <p:cNvPr id="3" name="Picture 2">
            <a:extLst>
              <a:ext uri="{FF2B5EF4-FFF2-40B4-BE49-F238E27FC236}">
                <a16:creationId xmlns:a16="http://schemas.microsoft.com/office/drawing/2014/main" id="{D3E38371-24B6-9C90-28EF-F3402D920E9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4606" y="1974184"/>
            <a:ext cx="11082788" cy="4610914"/>
          </a:xfrm>
          <a:prstGeom prst="rect">
            <a:avLst/>
          </a:prstGeom>
          <a:noFill/>
          <a:ln w="50800">
            <a:solidFill>
              <a:schemeClr val="bg1"/>
            </a:solidFill>
          </a:ln>
        </p:spPr>
      </p:pic>
    </p:spTree>
    <p:extLst>
      <p:ext uri="{BB962C8B-B14F-4D97-AF65-F5344CB8AC3E}">
        <p14:creationId xmlns:p14="http://schemas.microsoft.com/office/powerpoint/2010/main" val="42256325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1BD70-2730-7CC5-1681-3EF5BA2C9680}"/>
              </a:ext>
            </a:extLst>
          </p:cNvPr>
          <p:cNvSpPr>
            <a:spLocks noGrp="1"/>
          </p:cNvSpPr>
          <p:nvPr>
            <p:ph type="title"/>
          </p:nvPr>
        </p:nvSpPr>
        <p:spPr/>
        <p:txBody>
          <a:bodyPr/>
          <a:lstStyle/>
          <a:p>
            <a:r>
              <a:rPr lang="en-CA" dirty="0"/>
              <a:t>RPAS Attitude</a:t>
            </a:r>
          </a:p>
        </p:txBody>
      </p:sp>
      <p:pic>
        <p:nvPicPr>
          <p:cNvPr id="3" name="Picture 2">
            <a:extLst>
              <a:ext uri="{FF2B5EF4-FFF2-40B4-BE49-F238E27FC236}">
                <a16:creationId xmlns:a16="http://schemas.microsoft.com/office/drawing/2014/main" id="{64DB8E04-B0BB-EAE9-5832-9090CAC9EEB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625" y="1690688"/>
            <a:ext cx="12084583" cy="5013294"/>
          </a:xfrm>
          <a:prstGeom prst="rect">
            <a:avLst/>
          </a:prstGeom>
          <a:noFill/>
          <a:ln w="50800">
            <a:solidFill>
              <a:schemeClr val="bg1"/>
            </a:solidFill>
          </a:ln>
        </p:spPr>
      </p:pic>
    </p:spTree>
    <p:extLst>
      <p:ext uri="{BB962C8B-B14F-4D97-AF65-F5344CB8AC3E}">
        <p14:creationId xmlns:p14="http://schemas.microsoft.com/office/powerpoint/2010/main" val="15083940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4380088-B9B1-4BAC-F98E-E3C1DD38E86F}"/>
              </a:ext>
            </a:extLst>
          </p:cNvPr>
          <p:cNvPicPr>
            <a:picLocks noChangeAspect="1"/>
          </p:cNvPicPr>
          <p:nvPr/>
        </p:nvPicPr>
        <p:blipFill rotWithShape="1">
          <a:blip r:embed="rId3">
            <a:extLst>
              <a:ext uri="{28A0092B-C50C-407E-A947-70E740481C1C}">
                <a14:useLocalDpi xmlns:a14="http://schemas.microsoft.com/office/drawing/2010/main" val="0"/>
              </a:ext>
            </a:extLst>
          </a:blip>
          <a:srcRect l="18127"/>
          <a:stretch/>
        </p:blipFill>
        <p:spPr>
          <a:xfrm>
            <a:off x="1659580" y="1176041"/>
            <a:ext cx="2405989" cy="1653006"/>
          </a:xfrm>
          <a:prstGeom prst="rect">
            <a:avLst/>
          </a:prstGeom>
        </p:spPr>
      </p:pic>
      <p:sp>
        <p:nvSpPr>
          <p:cNvPr id="2" name="TextBox 1">
            <a:extLst>
              <a:ext uri="{FF2B5EF4-FFF2-40B4-BE49-F238E27FC236}">
                <a16:creationId xmlns:a16="http://schemas.microsoft.com/office/drawing/2014/main" id="{B7D2AF9B-8399-7E55-FDF5-A81C0B7B049C}"/>
              </a:ext>
            </a:extLst>
          </p:cNvPr>
          <p:cNvSpPr txBox="1"/>
          <p:nvPr/>
        </p:nvSpPr>
        <p:spPr>
          <a:xfrm>
            <a:off x="2288165" y="698409"/>
            <a:ext cx="1843478" cy="400110"/>
          </a:xfrm>
          <a:prstGeom prst="rect">
            <a:avLst/>
          </a:prstGeom>
          <a:noFill/>
        </p:spPr>
        <p:txBody>
          <a:bodyPr wrap="square" rtlCol="0">
            <a:spAutoFit/>
          </a:bodyPr>
          <a:lstStyle/>
          <a:p>
            <a:r>
              <a:rPr lang="en-CA" sz="2000" dirty="0">
                <a:solidFill>
                  <a:schemeClr val="bg1"/>
                </a:solidFill>
                <a:latin typeface="Century Gothic" panose="020B0502020202020204" pitchFamily="34" charset="0"/>
              </a:rPr>
              <a:t>SZA=57.6º</a:t>
            </a:r>
          </a:p>
        </p:txBody>
      </p:sp>
      <p:pic>
        <p:nvPicPr>
          <p:cNvPr id="9" name="Picture 8">
            <a:extLst>
              <a:ext uri="{FF2B5EF4-FFF2-40B4-BE49-F238E27FC236}">
                <a16:creationId xmlns:a16="http://schemas.microsoft.com/office/drawing/2014/main" id="{2F312C6D-A29D-B26F-E799-BC0D9097D42C}"/>
              </a:ext>
            </a:extLst>
          </p:cNvPr>
          <p:cNvPicPr>
            <a:picLocks noChangeAspect="1"/>
          </p:cNvPicPr>
          <p:nvPr/>
        </p:nvPicPr>
        <p:blipFill rotWithShape="1">
          <a:blip r:embed="rId4">
            <a:extLst>
              <a:ext uri="{28A0092B-C50C-407E-A947-70E740481C1C}">
                <a14:useLocalDpi xmlns:a14="http://schemas.microsoft.com/office/drawing/2010/main" val="0"/>
              </a:ext>
            </a:extLst>
          </a:blip>
          <a:srcRect l="18084"/>
          <a:stretch/>
        </p:blipFill>
        <p:spPr>
          <a:xfrm>
            <a:off x="5222478" y="1176041"/>
            <a:ext cx="2405989" cy="1652144"/>
          </a:xfrm>
          <a:prstGeom prst="rect">
            <a:avLst/>
          </a:prstGeom>
        </p:spPr>
      </p:pic>
      <p:sp>
        <p:nvSpPr>
          <p:cNvPr id="4" name="TextBox 3">
            <a:extLst>
              <a:ext uri="{FF2B5EF4-FFF2-40B4-BE49-F238E27FC236}">
                <a16:creationId xmlns:a16="http://schemas.microsoft.com/office/drawing/2014/main" id="{CA976574-7B1F-F0DE-CE55-3951E5C5F219}"/>
              </a:ext>
            </a:extLst>
          </p:cNvPr>
          <p:cNvSpPr txBox="1"/>
          <p:nvPr/>
        </p:nvSpPr>
        <p:spPr>
          <a:xfrm>
            <a:off x="5780700" y="698409"/>
            <a:ext cx="1984205" cy="400110"/>
          </a:xfrm>
          <a:prstGeom prst="rect">
            <a:avLst/>
          </a:prstGeom>
          <a:noFill/>
        </p:spPr>
        <p:txBody>
          <a:bodyPr wrap="square" rtlCol="0">
            <a:spAutoFit/>
          </a:bodyPr>
          <a:lstStyle/>
          <a:p>
            <a:r>
              <a:rPr lang="en-CA" sz="2000" dirty="0">
                <a:solidFill>
                  <a:schemeClr val="bg1"/>
                </a:solidFill>
                <a:latin typeface="Century Gothic" panose="020B0502020202020204" pitchFamily="34" charset="0"/>
              </a:rPr>
              <a:t>SZA=44.6º</a:t>
            </a:r>
          </a:p>
        </p:txBody>
      </p:sp>
      <p:grpSp>
        <p:nvGrpSpPr>
          <p:cNvPr id="14" name="Group 13">
            <a:extLst>
              <a:ext uri="{FF2B5EF4-FFF2-40B4-BE49-F238E27FC236}">
                <a16:creationId xmlns:a16="http://schemas.microsoft.com/office/drawing/2014/main" id="{DF00A31C-6C55-E609-B164-38A29CE9D869}"/>
              </a:ext>
            </a:extLst>
          </p:cNvPr>
          <p:cNvGrpSpPr/>
          <p:nvPr/>
        </p:nvGrpSpPr>
        <p:grpSpPr>
          <a:xfrm>
            <a:off x="812412" y="2933404"/>
            <a:ext cx="10941438" cy="3776097"/>
            <a:chOff x="386962" y="2763283"/>
            <a:chExt cx="10941438" cy="3776097"/>
          </a:xfrm>
        </p:grpSpPr>
        <p:pic>
          <p:nvPicPr>
            <p:cNvPr id="5" name="Picture 4" descr="A graph of different colored lines&#10;&#10;AI-generated content may be incorrect.">
              <a:extLst>
                <a:ext uri="{FF2B5EF4-FFF2-40B4-BE49-F238E27FC236}">
                  <a16:creationId xmlns:a16="http://schemas.microsoft.com/office/drawing/2014/main" id="{7AAFDE5A-587F-0185-B1B3-6E57F7B6CB7D}"/>
                </a:ext>
              </a:extLst>
            </p:cNvPr>
            <p:cNvPicPr>
              <a:picLocks noChangeAspect="1"/>
            </p:cNvPicPr>
            <p:nvPr/>
          </p:nvPicPr>
          <p:blipFill>
            <a:blip r:embed="rId5" cstate="print">
              <a:extLst>
                <a:ext uri="{28A0092B-C50C-407E-A947-70E740481C1C}">
                  <a14:useLocalDpi xmlns:a14="http://schemas.microsoft.com/office/drawing/2010/main" val="0"/>
                </a:ext>
              </a:extLst>
            </a:blip>
            <a:srcRect b="66925"/>
            <a:stretch/>
          </p:blipFill>
          <p:spPr bwMode="auto">
            <a:xfrm>
              <a:off x="386962" y="2814083"/>
              <a:ext cx="7184973" cy="3721538"/>
            </a:xfrm>
            <a:prstGeom prst="rect">
              <a:avLst/>
            </a:prstGeom>
            <a:noFill/>
            <a:ln>
              <a:noFill/>
            </a:ln>
          </p:spPr>
        </p:pic>
        <p:pic>
          <p:nvPicPr>
            <p:cNvPr id="13" name="Picture 12" descr="A graph of different colored lines&#10;&#10;AI-generated content may be incorrect.">
              <a:extLst>
                <a:ext uri="{FF2B5EF4-FFF2-40B4-BE49-F238E27FC236}">
                  <a16:creationId xmlns:a16="http://schemas.microsoft.com/office/drawing/2014/main" id="{83B9125A-892A-21A5-B444-15D3C8861DFC}"/>
                </a:ext>
              </a:extLst>
            </p:cNvPr>
            <p:cNvPicPr>
              <a:picLocks noChangeAspect="1"/>
            </p:cNvPicPr>
            <p:nvPr/>
          </p:nvPicPr>
          <p:blipFill>
            <a:blip r:embed="rId5" cstate="print">
              <a:extLst>
                <a:ext uri="{28A0092B-C50C-407E-A947-70E740481C1C}">
                  <a14:useLocalDpi xmlns:a14="http://schemas.microsoft.com/office/drawing/2010/main" val="0"/>
                </a:ext>
              </a:extLst>
            </a:blip>
            <a:srcRect t="33622" r="49957" b="33394"/>
            <a:stretch/>
          </p:blipFill>
          <p:spPr bwMode="auto">
            <a:xfrm>
              <a:off x="7670144" y="2763283"/>
              <a:ext cx="3658256" cy="3776097"/>
            </a:xfrm>
            <a:prstGeom prst="rect">
              <a:avLst/>
            </a:prstGeom>
            <a:noFill/>
            <a:ln>
              <a:noFill/>
            </a:ln>
          </p:spPr>
        </p:pic>
      </p:grpSp>
      <p:pic>
        <p:nvPicPr>
          <p:cNvPr id="15" name="Picture 14">
            <a:extLst>
              <a:ext uri="{FF2B5EF4-FFF2-40B4-BE49-F238E27FC236}">
                <a16:creationId xmlns:a16="http://schemas.microsoft.com/office/drawing/2014/main" id="{DB2D8047-1363-80B7-C715-6AFA469957E0}"/>
              </a:ext>
            </a:extLst>
          </p:cNvPr>
          <p:cNvPicPr>
            <a:picLocks noChangeAspect="1"/>
          </p:cNvPicPr>
          <p:nvPr/>
        </p:nvPicPr>
        <p:blipFill rotWithShape="1">
          <a:blip r:embed="rId6">
            <a:extLst>
              <a:ext uri="{28A0092B-C50C-407E-A947-70E740481C1C}">
                <a14:useLocalDpi xmlns:a14="http://schemas.microsoft.com/office/drawing/2010/main" val="0"/>
              </a:ext>
            </a:extLst>
          </a:blip>
          <a:srcRect l="18856"/>
          <a:stretch/>
        </p:blipFill>
        <p:spPr>
          <a:xfrm>
            <a:off x="8883145" y="1176041"/>
            <a:ext cx="2383331" cy="1652144"/>
          </a:xfrm>
          <a:prstGeom prst="rect">
            <a:avLst/>
          </a:prstGeom>
        </p:spPr>
      </p:pic>
      <p:sp>
        <p:nvSpPr>
          <p:cNvPr id="16" name="TextBox 15">
            <a:extLst>
              <a:ext uri="{FF2B5EF4-FFF2-40B4-BE49-F238E27FC236}">
                <a16:creationId xmlns:a16="http://schemas.microsoft.com/office/drawing/2014/main" id="{9DDAE67F-667D-7231-00E5-92B391D0BEF6}"/>
              </a:ext>
            </a:extLst>
          </p:cNvPr>
          <p:cNvSpPr txBox="1"/>
          <p:nvPr/>
        </p:nvSpPr>
        <p:spPr>
          <a:xfrm>
            <a:off x="9391891" y="698409"/>
            <a:ext cx="2060499" cy="400110"/>
          </a:xfrm>
          <a:prstGeom prst="rect">
            <a:avLst/>
          </a:prstGeom>
          <a:noFill/>
        </p:spPr>
        <p:txBody>
          <a:bodyPr wrap="square" rtlCol="0">
            <a:spAutoFit/>
          </a:bodyPr>
          <a:lstStyle/>
          <a:p>
            <a:r>
              <a:rPr lang="en-CA" sz="2000" dirty="0">
                <a:solidFill>
                  <a:schemeClr val="bg1"/>
                </a:solidFill>
                <a:latin typeface="Century Gothic" panose="020B0502020202020204" pitchFamily="34" charset="0"/>
              </a:rPr>
              <a:t>SZA=25.9º</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999FDFEA-E548-C1E5-C72B-B70D27AE1FCF}"/>
                  </a:ext>
                </a:extLst>
              </p:cNvPr>
              <p:cNvSpPr txBox="1"/>
              <p:nvPr/>
            </p:nvSpPr>
            <p:spPr>
              <a:xfrm>
                <a:off x="4906619" y="79982"/>
                <a:ext cx="2653547" cy="53040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CA" sz="3200" i="1" smtClean="0">
                              <a:solidFill>
                                <a:schemeClr val="bg1"/>
                              </a:solidFill>
                              <a:latin typeface="Cambria Math" panose="02040503050406030204" pitchFamily="18" charset="0"/>
                            </a:rPr>
                          </m:ctrlPr>
                        </m:sSubPr>
                        <m:e>
                          <m:r>
                            <a:rPr lang="en-CA" sz="3200" b="0" i="1" smtClean="0">
                              <a:solidFill>
                                <a:schemeClr val="bg1"/>
                              </a:solidFill>
                              <a:latin typeface="Cambria Math" panose="02040503050406030204" pitchFamily="18" charset="0"/>
                            </a:rPr>
                            <m:t>𝑅</m:t>
                          </m:r>
                        </m:e>
                        <m:sub>
                          <m:r>
                            <a:rPr lang="en-CA" sz="3200" b="0" i="1" smtClean="0">
                              <a:solidFill>
                                <a:schemeClr val="bg1"/>
                              </a:solidFill>
                              <a:latin typeface="Cambria Math" panose="02040503050406030204" pitchFamily="18" charset="0"/>
                            </a:rPr>
                            <m:t>𝐻𝑆𝐼</m:t>
                          </m:r>
                        </m:sub>
                      </m:sSub>
                      <m:r>
                        <a:rPr lang="en-CA" sz="3200" b="0" i="1" smtClean="0">
                          <a:solidFill>
                            <a:schemeClr val="bg1"/>
                          </a:solidFill>
                          <a:latin typeface="Cambria Math" panose="02040503050406030204" pitchFamily="18" charset="0"/>
                        </a:rPr>
                        <m:t> </m:t>
                      </m:r>
                      <m:r>
                        <a:rPr lang="en-CA" sz="3200" b="0" i="1" smtClean="0">
                          <a:solidFill>
                            <a:schemeClr val="bg1"/>
                          </a:solidFill>
                          <a:latin typeface="Cambria Math" panose="02040503050406030204" pitchFamily="18" charset="0"/>
                        </a:rPr>
                        <m:t>𝑣𝑠</m:t>
                      </m:r>
                      <m:r>
                        <a:rPr lang="en-CA" sz="3200" b="0" i="1" smtClean="0">
                          <a:solidFill>
                            <a:schemeClr val="bg1"/>
                          </a:solidFill>
                          <a:latin typeface="Cambria Math" panose="02040503050406030204" pitchFamily="18" charset="0"/>
                        </a:rPr>
                        <m:t> </m:t>
                      </m:r>
                      <m:sSub>
                        <m:sSubPr>
                          <m:ctrlPr>
                            <a:rPr lang="en-CA" sz="3200" b="0" i="1" smtClean="0">
                              <a:solidFill>
                                <a:schemeClr val="bg1"/>
                              </a:solidFill>
                              <a:latin typeface="Cambria Math" panose="02040503050406030204" pitchFamily="18" charset="0"/>
                            </a:rPr>
                          </m:ctrlPr>
                        </m:sSubPr>
                        <m:e>
                          <m:r>
                            <a:rPr lang="en-CA" sz="3200" b="0" i="1" smtClean="0">
                              <a:solidFill>
                                <a:schemeClr val="bg1"/>
                              </a:solidFill>
                              <a:latin typeface="Cambria Math" panose="02040503050406030204" pitchFamily="18" charset="0"/>
                            </a:rPr>
                            <m:t>𝐻𝐶𝑅𝐹</m:t>
                          </m:r>
                        </m:e>
                        <m:sub>
                          <m:r>
                            <a:rPr lang="en-CA" sz="3200" b="0" i="1" smtClean="0">
                              <a:solidFill>
                                <a:schemeClr val="bg1"/>
                              </a:solidFill>
                              <a:latin typeface="Cambria Math" panose="02040503050406030204" pitchFamily="18" charset="0"/>
                            </a:rPr>
                            <m:t>𝑝</m:t>
                          </m:r>
                        </m:sub>
                      </m:sSub>
                    </m:oMath>
                  </m:oMathPara>
                </a14:m>
                <a:endParaRPr lang="en-CA" sz="3200" dirty="0">
                  <a:solidFill>
                    <a:schemeClr val="bg1"/>
                  </a:solidFill>
                </a:endParaRPr>
              </a:p>
            </p:txBody>
          </p:sp>
        </mc:Choice>
        <mc:Fallback xmlns="">
          <p:sp>
            <p:nvSpPr>
              <p:cNvPr id="17" name="TextBox 16">
                <a:extLst>
                  <a:ext uri="{FF2B5EF4-FFF2-40B4-BE49-F238E27FC236}">
                    <a16:creationId xmlns:a16="http://schemas.microsoft.com/office/drawing/2014/main" id="{999FDFEA-E548-C1E5-C72B-B70D27AE1FCF}"/>
                  </a:ext>
                </a:extLst>
              </p:cNvPr>
              <p:cNvSpPr txBox="1">
                <a:spLocks noRot="1" noChangeAspect="1" noMove="1" noResize="1" noEditPoints="1" noAdjustHandles="1" noChangeArrowheads="1" noChangeShapeType="1" noTextEdit="1"/>
              </p:cNvSpPr>
              <p:nvPr/>
            </p:nvSpPr>
            <p:spPr>
              <a:xfrm>
                <a:off x="4906619" y="79982"/>
                <a:ext cx="2653547" cy="530402"/>
              </a:xfrm>
              <a:prstGeom prst="rect">
                <a:avLst/>
              </a:prstGeom>
              <a:blipFill>
                <a:blip r:embed="rId7"/>
                <a:stretch>
                  <a:fillRect/>
                </a:stretch>
              </a:blipFill>
            </p:spPr>
            <p:txBody>
              <a:bodyPr/>
              <a:lstStyle/>
              <a:p>
                <a:r>
                  <a:rPr lang="en-CA">
                    <a:noFill/>
                  </a:rPr>
                  <a:t> </a:t>
                </a:r>
              </a:p>
            </p:txBody>
          </p:sp>
        </mc:Fallback>
      </mc:AlternateContent>
    </p:spTree>
    <p:extLst>
      <p:ext uri="{BB962C8B-B14F-4D97-AF65-F5344CB8AC3E}">
        <p14:creationId xmlns:p14="http://schemas.microsoft.com/office/powerpoint/2010/main" val="35986681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59F5B1-4C17-C48E-287A-83184E06E30F}"/>
              </a:ext>
            </a:extLst>
          </p:cNvPr>
          <p:cNvSpPr>
            <a:spLocks noGrp="1"/>
          </p:cNvSpPr>
          <p:nvPr>
            <p:ph type="title"/>
          </p:nvPr>
        </p:nvSpPr>
        <p:spPr/>
        <p:txBody>
          <a:bodyPr/>
          <a:lstStyle/>
          <a:p>
            <a:r>
              <a:rPr lang="en-CA" dirty="0">
                <a:latin typeface="Century Gothic" panose="020B0502020202020204" pitchFamily="34" charset="0"/>
              </a:rPr>
              <a:t>Mirror selection (VNIR)</a:t>
            </a:r>
          </a:p>
        </p:txBody>
      </p:sp>
      <p:sp>
        <p:nvSpPr>
          <p:cNvPr id="4" name="Content Placeholder 3">
            <a:extLst>
              <a:ext uri="{FF2B5EF4-FFF2-40B4-BE49-F238E27FC236}">
                <a16:creationId xmlns:a16="http://schemas.microsoft.com/office/drawing/2014/main" id="{CDB1CE84-9A74-024F-639D-49A123AF18D4}"/>
              </a:ext>
            </a:extLst>
          </p:cNvPr>
          <p:cNvSpPr>
            <a:spLocks noGrp="1"/>
          </p:cNvSpPr>
          <p:nvPr>
            <p:ph idx="1"/>
          </p:nvPr>
        </p:nvSpPr>
        <p:spPr>
          <a:xfrm>
            <a:off x="1120000" y="1825625"/>
            <a:ext cx="10646698" cy="4351338"/>
          </a:xfrm>
        </p:spPr>
        <p:txBody>
          <a:bodyPr>
            <a:normAutofit fontScale="92500" lnSpcReduction="10000"/>
          </a:bodyPr>
          <a:lstStyle/>
          <a:p>
            <a:r>
              <a:rPr lang="en-US" dirty="0">
                <a:latin typeface="Century Gothic" panose="020B0502020202020204" pitchFamily="34" charset="0"/>
              </a:rPr>
              <a:t>Mirror C, the brightest target with the highest LER saturated the detector in several spectral bands</a:t>
            </a:r>
          </a:p>
          <a:p>
            <a:endParaRPr lang="en-US" dirty="0">
              <a:latin typeface="Century Gothic" panose="020B0502020202020204" pitchFamily="34" charset="0"/>
            </a:endParaRPr>
          </a:p>
          <a:p>
            <a:r>
              <a:rPr lang="en-US" dirty="0">
                <a:latin typeface="Century Gothic" panose="020B0502020202020204" pitchFamily="34" charset="0"/>
              </a:rPr>
              <a:t>Mirror B was unsaturated, however, its larger diameter and wider </a:t>
            </a:r>
            <a:r>
              <a:rPr lang="en-US" dirty="0" err="1">
                <a:latin typeface="Century Gothic" panose="020B0502020202020204" pitchFamily="34" charset="0"/>
              </a:rPr>
              <a:t>FoR</a:t>
            </a:r>
            <a:r>
              <a:rPr lang="en-US" dirty="0">
                <a:latin typeface="Century Gothic" panose="020B0502020202020204" pitchFamily="34" charset="0"/>
              </a:rPr>
              <a:t> produced a strong dependence of Moffat fit RMSE on both sensor geometry and illumination</a:t>
            </a:r>
          </a:p>
          <a:p>
            <a:pPr lvl="1"/>
            <a:r>
              <a:rPr lang="en-US" dirty="0">
                <a:latin typeface="Century Gothic" panose="020B0502020202020204" pitchFamily="34" charset="0"/>
              </a:rPr>
              <a:t>larger optical footprint integrates geometric, illumination and atmospheric variability, reducing generalizability across flight conditions</a:t>
            </a:r>
          </a:p>
          <a:p>
            <a:pPr marL="457200" lvl="1" indent="0">
              <a:buNone/>
            </a:pPr>
            <a:endParaRPr lang="en-US" dirty="0">
              <a:latin typeface="Century Gothic" panose="020B0502020202020204" pitchFamily="34" charset="0"/>
            </a:endParaRPr>
          </a:p>
          <a:p>
            <a:r>
              <a:rPr lang="en-US" dirty="0">
                <a:latin typeface="Century Gothic" panose="020B0502020202020204" pitchFamily="34" charset="0"/>
              </a:rPr>
              <a:t>Only Mirror A met both radiometric (no saturation) and geometric (pixel-compatible) constraints for reliable analysis</a:t>
            </a:r>
            <a:endParaRPr lang="en-CA" dirty="0">
              <a:latin typeface="Century Gothic" panose="020B0502020202020204" pitchFamily="34" charset="0"/>
            </a:endParaRPr>
          </a:p>
        </p:txBody>
      </p:sp>
    </p:spTree>
    <p:extLst>
      <p:ext uri="{BB962C8B-B14F-4D97-AF65-F5344CB8AC3E}">
        <p14:creationId xmlns:p14="http://schemas.microsoft.com/office/powerpoint/2010/main" val="13632238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17CC9F6-9FD6-0FD7-2E64-0AC0DA77788E}"/>
              </a:ext>
            </a:extLst>
          </p:cNvPr>
          <p:cNvPicPr>
            <a:picLocks noChangeAspect="1"/>
          </p:cNvPicPr>
          <p:nvPr/>
        </p:nvPicPr>
        <p:blipFill>
          <a:blip r:embed="rId3" cstate="print">
            <a:extLst>
              <a:ext uri="{28A0092B-C50C-407E-A947-70E740481C1C}">
                <a14:useLocalDpi xmlns:a14="http://schemas.microsoft.com/office/drawing/2010/main" val="0"/>
              </a:ext>
            </a:extLst>
          </a:blip>
          <a:srcRect b="66712"/>
          <a:stretch/>
        </p:blipFill>
        <p:spPr bwMode="auto">
          <a:xfrm>
            <a:off x="623765" y="3880350"/>
            <a:ext cx="7379225" cy="2340935"/>
          </a:xfrm>
          <a:prstGeom prst="rect">
            <a:avLst/>
          </a:prstGeom>
          <a:noFill/>
          <a:ln>
            <a:noFill/>
          </a:ln>
        </p:spPr>
      </p:pic>
      <p:pic>
        <p:nvPicPr>
          <p:cNvPr id="4" name="Picture 3">
            <a:extLst>
              <a:ext uri="{FF2B5EF4-FFF2-40B4-BE49-F238E27FC236}">
                <a16:creationId xmlns:a16="http://schemas.microsoft.com/office/drawing/2014/main" id="{6D6A4810-62A0-27B8-C1C9-AD03F7D7579B}"/>
              </a:ext>
            </a:extLst>
          </p:cNvPr>
          <p:cNvPicPr>
            <a:picLocks noChangeAspect="1"/>
          </p:cNvPicPr>
          <p:nvPr/>
        </p:nvPicPr>
        <p:blipFill>
          <a:blip r:embed="rId3" cstate="print">
            <a:extLst>
              <a:ext uri="{28A0092B-C50C-407E-A947-70E740481C1C}">
                <a14:useLocalDpi xmlns:a14="http://schemas.microsoft.com/office/drawing/2010/main" val="0"/>
              </a:ext>
            </a:extLst>
          </a:blip>
          <a:srcRect t="33637" r="49881" b="33075"/>
          <a:stretch/>
        </p:blipFill>
        <p:spPr bwMode="auto">
          <a:xfrm>
            <a:off x="8149854" y="3880350"/>
            <a:ext cx="3698414" cy="2340935"/>
          </a:xfrm>
          <a:prstGeom prst="rect">
            <a:avLst/>
          </a:prstGeom>
          <a:noFill/>
          <a:ln>
            <a:noFill/>
          </a:ln>
        </p:spPr>
      </p:pic>
      <p:pic>
        <p:nvPicPr>
          <p:cNvPr id="5" name="Picture 4">
            <a:extLst>
              <a:ext uri="{FF2B5EF4-FFF2-40B4-BE49-F238E27FC236}">
                <a16:creationId xmlns:a16="http://schemas.microsoft.com/office/drawing/2014/main" id="{F69B38BE-C08E-EC68-2789-7551D0EF10B6}"/>
              </a:ext>
            </a:extLst>
          </p:cNvPr>
          <p:cNvPicPr>
            <a:picLocks noChangeAspect="1"/>
          </p:cNvPicPr>
          <p:nvPr/>
        </p:nvPicPr>
        <p:blipFill rotWithShape="1">
          <a:blip r:embed="rId4">
            <a:extLst>
              <a:ext uri="{28A0092B-C50C-407E-A947-70E740481C1C}">
                <a14:useLocalDpi xmlns:a14="http://schemas.microsoft.com/office/drawing/2010/main" val="0"/>
              </a:ext>
            </a:extLst>
          </a:blip>
          <a:srcRect l="18127"/>
          <a:stretch/>
        </p:blipFill>
        <p:spPr>
          <a:xfrm>
            <a:off x="1340603" y="2040821"/>
            <a:ext cx="2405989" cy="1653006"/>
          </a:xfrm>
          <a:prstGeom prst="rect">
            <a:avLst/>
          </a:prstGeom>
        </p:spPr>
      </p:pic>
      <p:sp>
        <p:nvSpPr>
          <p:cNvPr id="6" name="TextBox 5">
            <a:extLst>
              <a:ext uri="{FF2B5EF4-FFF2-40B4-BE49-F238E27FC236}">
                <a16:creationId xmlns:a16="http://schemas.microsoft.com/office/drawing/2014/main" id="{591D88E3-3573-1D2B-BCF8-479EAD8B53EC}"/>
              </a:ext>
            </a:extLst>
          </p:cNvPr>
          <p:cNvSpPr txBox="1"/>
          <p:nvPr/>
        </p:nvSpPr>
        <p:spPr>
          <a:xfrm>
            <a:off x="1742361" y="1327818"/>
            <a:ext cx="1843478" cy="523220"/>
          </a:xfrm>
          <a:prstGeom prst="rect">
            <a:avLst/>
          </a:prstGeom>
          <a:noFill/>
        </p:spPr>
        <p:txBody>
          <a:bodyPr wrap="square" rtlCol="0">
            <a:spAutoFit/>
          </a:bodyPr>
          <a:lstStyle/>
          <a:p>
            <a:r>
              <a:rPr lang="en-CA" sz="2800" dirty="0">
                <a:solidFill>
                  <a:schemeClr val="bg1"/>
                </a:solidFill>
                <a:latin typeface="Century Gothic" panose="020B0502020202020204" pitchFamily="34" charset="0"/>
              </a:rPr>
              <a:t>SZA=57.6º</a:t>
            </a:r>
          </a:p>
        </p:txBody>
      </p:sp>
      <p:pic>
        <p:nvPicPr>
          <p:cNvPr id="7" name="Picture 6">
            <a:extLst>
              <a:ext uri="{FF2B5EF4-FFF2-40B4-BE49-F238E27FC236}">
                <a16:creationId xmlns:a16="http://schemas.microsoft.com/office/drawing/2014/main" id="{18472BE2-1189-4D19-16C2-C4C638EA369E}"/>
              </a:ext>
            </a:extLst>
          </p:cNvPr>
          <p:cNvPicPr>
            <a:picLocks noChangeAspect="1"/>
          </p:cNvPicPr>
          <p:nvPr/>
        </p:nvPicPr>
        <p:blipFill rotWithShape="1">
          <a:blip r:embed="rId5">
            <a:extLst>
              <a:ext uri="{28A0092B-C50C-407E-A947-70E740481C1C}">
                <a14:useLocalDpi xmlns:a14="http://schemas.microsoft.com/office/drawing/2010/main" val="0"/>
              </a:ext>
            </a:extLst>
          </a:blip>
          <a:srcRect l="18084"/>
          <a:stretch/>
        </p:blipFill>
        <p:spPr>
          <a:xfrm>
            <a:off x="5161491" y="2040821"/>
            <a:ext cx="2405989" cy="1652144"/>
          </a:xfrm>
          <a:prstGeom prst="rect">
            <a:avLst/>
          </a:prstGeom>
        </p:spPr>
      </p:pic>
      <p:sp>
        <p:nvSpPr>
          <p:cNvPr id="8" name="TextBox 7">
            <a:extLst>
              <a:ext uri="{FF2B5EF4-FFF2-40B4-BE49-F238E27FC236}">
                <a16:creationId xmlns:a16="http://schemas.microsoft.com/office/drawing/2014/main" id="{1ADDF0C1-F826-F006-A22F-88EF2A196947}"/>
              </a:ext>
            </a:extLst>
          </p:cNvPr>
          <p:cNvSpPr txBox="1"/>
          <p:nvPr/>
        </p:nvSpPr>
        <p:spPr>
          <a:xfrm>
            <a:off x="5458316" y="1327818"/>
            <a:ext cx="1984205" cy="523220"/>
          </a:xfrm>
          <a:prstGeom prst="rect">
            <a:avLst/>
          </a:prstGeom>
          <a:noFill/>
        </p:spPr>
        <p:txBody>
          <a:bodyPr wrap="square" rtlCol="0">
            <a:spAutoFit/>
          </a:bodyPr>
          <a:lstStyle/>
          <a:p>
            <a:r>
              <a:rPr lang="en-CA" sz="2800" dirty="0">
                <a:solidFill>
                  <a:schemeClr val="bg1"/>
                </a:solidFill>
                <a:latin typeface="Century Gothic" panose="020B0502020202020204" pitchFamily="34" charset="0"/>
              </a:rPr>
              <a:t>SZA=44.6º</a:t>
            </a:r>
          </a:p>
        </p:txBody>
      </p:sp>
      <p:pic>
        <p:nvPicPr>
          <p:cNvPr id="9" name="Picture 8">
            <a:extLst>
              <a:ext uri="{FF2B5EF4-FFF2-40B4-BE49-F238E27FC236}">
                <a16:creationId xmlns:a16="http://schemas.microsoft.com/office/drawing/2014/main" id="{D7A36A35-3365-83AB-979A-9F711C65377B}"/>
              </a:ext>
            </a:extLst>
          </p:cNvPr>
          <p:cNvPicPr>
            <a:picLocks noChangeAspect="1"/>
          </p:cNvPicPr>
          <p:nvPr/>
        </p:nvPicPr>
        <p:blipFill rotWithShape="1">
          <a:blip r:embed="rId6">
            <a:extLst>
              <a:ext uri="{28A0092B-C50C-407E-A947-70E740481C1C}">
                <a14:useLocalDpi xmlns:a14="http://schemas.microsoft.com/office/drawing/2010/main" val="0"/>
              </a:ext>
            </a:extLst>
          </a:blip>
          <a:srcRect l="18856"/>
          <a:stretch/>
        </p:blipFill>
        <p:spPr>
          <a:xfrm>
            <a:off x="8982380" y="2040821"/>
            <a:ext cx="2383331" cy="1652144"/>
          </a:xfrm>
          <a:prstGeom prst="rect">
            <a:avLst/>
          </a:prstGeom>
        </p:spPr>
      </p:pic>
      <p:sp>
        <p:nvSpPr>
          <p:cNvPr id="10" name="TextBox 9">
            <a:extLst>
              <a:ext uri="{FF2B5EF4-FFF2-40B4-BE49-F238E27FC236}">
                <a16:creationId xmlns:a16="http://schemas.microsoft.com/office/drawing/2014/main" id="{7D9E10D2-AD75-27DC-F015-F8E9EA9EF5BF}"/>
              </a:ext>
            </a:extLst>
          </p:cNvPr>
          <p:cNvSpPr txBox="1"/>
          <p:nvPr/>
        </p:nvSpPr>
        <p:spPr>
          <a:xfrm>
            <a:off x="9143795" y="1327818"/>
            <a:ext cx="2060499" cy="523220"/>
          </a:xfrm>
          <a:prstGeom prst="rect">
            <a:avLst/>
          </a:prstGeom>
          <a:noFill/>
        </p:spPr>
        <p:txBody>
          <a:bodyPr wrap="square" rtlCol="0">
            <a:spAutoFit/>
          </a:bodyPr>
          <a:lstStyle/>
          <a:p>
            <a:r>
              <a:rPr lang="en-CA" sz="2800" dirty="0">
                <a:solidFill>
                  <a:schemeClr val="bg1"/>
                </a:solidFill>
                <a:latin typeface="Century Gothic" panose="020B0502020202020204" pitchFamily="34" charset="0"/>
              </a:rPr>
              <a:t>SZA=25.9º</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D0B0E482-9259-B9C9-450B-98ABC66FE060}"/>
                  </a:ext>
                </a:extLst>
              </p:cNvPr>
              <p:cNvSpPr txBox="1"/>
              <p:nvPr/>
            </p:nvSpPr>
            <p:spPr>
              <a:xfrm>
                <a:off x="4886502" y="220862"/>
                <a:ext cx="2418996" cy="67710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CA" sz="4400" i="1" smtClean="0">
                              <a:solidFill>
                                <a:schemeClr val="bg1"/>
                              </a:solidFill>
                              <a:latin typeface="Cambria Math" panose="02040503050406030204" pitchFamily="18" charset="0"/>
                            </a:rPr>
                          </m:ctrlPr>
                        </m:sSubPr>
                        <m:e>
                          <m:r>
                            <a:rPr lang="en-CA" sz="4400" b="0" i="1" smtClean="0">
                              <a:solidFill>
                                <a:schemeClr val="bg1"/>
                              </a:solidFill>
                              <a:latin typeface="Cambria Math" panose="02040503050406030204" pitchFamily="18" charset="0"/>
                            </a:rPr>
                            <m:t>𝑅</m:t>
                          </m:r>
                        </m:e>
                        <m:sub>
                          <m:r>
                            <a:rPr lang="en-CA" sz="4400" b="0" i="1" smtClean="0">
                              <a:solidFill>
                                <a:schemeClr val="bg1"/>
                              </a:solidFill>
                              <a:latin typeface="Cambria Math" panose="02040503050406030204" pitchFamily="18" charset="0"/>
                            </a:rPr>
                            <m:t>𝐸𝐸</m:t>
                          </m:r>
                          <m:r>
                            <a:rPr lang="en-CA" sz="4400" b="0" i="1" smtClean="0">
                              <a:solidFill>
                                <a:schemeClr val="bg1"/>
                              </a:solidFill>
                              <a:latin typeface="Cambria Math" panose="02040503050406030204" pitchFamily="18" charset="0"/>
                            </a:rPr>
                            <m:t> </m:t>
                          </m:r>
                        </m:sub>
                      </m:sSub>
                      <m:r>
                        <a:rPr lang="en-CA" sz="4400" b="0" i="1" smtClean="0">
                          <a:solidFill>
                            <a:schemeClr val="bg1"/>
                          </a:solidFill>
                          <a:latin typeface="Cambria Math" panose="02040503050406030204" pitchFamily="18" charset="0"/>
                        </a:rPr>
                        <m:t>𝑣𝑠</m:t>
                      </m:r>
                      <m:r>
                        <a:rPr lang="en-CA" sz="4400" b="0" i="1" smtClean="0">
                          <a:solidFill>
                            <a:schemeClr val="bg1"/>
                          </a:solidFill>
                          <a:latin typeface="Cambria Math" panose="02040503050406030204" pitchFamily="18" charset="0"/>
                        </a:rPr>
                        <m:t> </m:t>
                      </m:r>
                      <m:sSub>
                        <m:sSubPr>
                          <m:ctrlPr>
                            <a:rPr lang="en-CA" sz="4400" b="0" i="1" smtClean="0">
                              <a:solidFill>
                                <a:schemeClr val="accent6">
                                  <a:lumMod val="75000"/>
                                </a:schemeClr>
                              </a:solidFill>
                              <a:latin typeface="Cambria Math" panose="02040503050406030204" pitchFamily="18" charset="0"/>
                            </a:rPr>
                          </m:ctrlPr>
                        </m:sSubPr>
                        <m:e>
                          <m:r>
                            <a:rPr lang="en-CA" sz="4400" b="0" i="1" smtClean="0">
                              <a:solidFill>
                                <a:schemeClr val="accent6">
                                  <a:lumMod val="75000"/>
                                </a:schemeClr>
                              </a:solidFill>
                              <a:latin typeface="Cambria Math" panose="02040503050406030204" pitchFamily="18" charset="0"/>
                              <a:ea typeface="Cambria Math" panose="02040503050406030204" pitchFamily="18" charset="0"/>
                            </a:rPr>
                            <m:t>𝜌</m:t>
                          </m:r>
                        </m:e>
                        <m:sub>
                          <m:r>
                            <a:rPr lang="en-CA" sz="4400" b="0" i="1" smtClean="0">
                              <a:solidFill>
                                <a:schemeClr val="accent6">
                                  <a:lumMod val="75000"/>
                                </a:schemeClr>
                              </a:solidFill>
                              <a:latin typeface="Cambria Math" panose="02040503050406030204" pitchFamily="18" charset="0"/>
                            </a:rPr>
                            <m:t>𝐹</m:t>
                          </m:r>
                        </m:sub>
                      </m:sSub>
                    </m:oMath>
                  </m:oMathPara>
                </a14:m>
                <a:endParaRPr lang="en-CA" sz="4400" dirty="0">
                  <a:solidFill>
                    <a:schemeClr val="bg1"/>
                  </a:solidFill>
                </a:endParaRPr>
              </a:p>
            </p:txBody>
          </p:sp>
        </mc:Choice>
        <mc:Fallback xmlns="">
          <p:sp>
            <p:nvSpPr>
              <p:cNvPr id="11" name="TextBox 10">
                <a:extLst>
                  <a:ext uri="{FF2B5EF4-FFF2-40B4-BE49-F238E27FC236}">
                    <a16:creationId xmlns:a16="http://schemas.microsoft.com/office/drawing/2014/main" id="{D0B0E482-9259-B9C9-450B-98ABC66FE060}"/>
                  </a:ext>
                </a:extLst>
              </p:cNvPr>
              <p:cNvSpPr txBox="1">
                <a:spLocks noRot="1" noChangeAspect="1" noMove="1" noResize="1" noEditPoints="1" noAdjustHandles="1" noChangeArrowheads="1" noChangeShapeType="1" noTextEdit="1"/>
              </p:cNvSpPr>
              <p:nvPr/>
            </p:nvSpPr>
            <p:spPr>
              <a:xfrm>
                <a:off x="4886502" y="220862"/>
                <a:ext cx="2418996" cy="677108"/>
              </a:xfrm>
              <a:prstGeom prst="rect">
                <a:avLst/>
              </a:prstGeom>
              <a:blipFill>
                <a:blip r:embed="rId7"/>
                <a:stretch>
                  <a:fillRect/>
                </a:stretch>
              </a:blipFill>
            </p:spPr>
            <p:txBody>
              <a:bodyPr/>
              <a:lstStyle/>
              <a:p>
                <a:r>
                  <a:rPr lang="en-CA">
                    <a:noFill/>
                  </a:rPr>
                  <a:t> </a:t>
                </a:r>
              </a:p>
            </p:txBody>
          </p:sp>
        </mc:Fallback>
      </mc:AlternateContent>
    </p:spTree>
    <p:extLst>
      <p:ext uri="{BB962C8B-B14F-4D97-AF65-F5344CB8AC3E}">
        <p14:creationId xmlns:p14="http://schemas.microsoft.com/office/powerpoint/2010/main" val="1824717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black and white image of a map&#10;&#10;AI-generated content may be incorrect.">
            <a:extLst>
              <a:ext uri="{FF2B5EF4-FFF2-40B4-BE49-F238E27FC236}">
                <a16:creationId xmlns:a16="http://schemas.microsoft.com/office/drawing/2014/main" id="{F7B5CF74-B5AE-2276-EA3A-A68508E0E660}"/>
              </a:ext>
            </a:extLst>
          </p:cNvPr>
          <p:cNvPicPr>
            <a:picLocks noChangeAspect="1"/>
          </p:cNvPicPr>
          <p:nvPr/>
        </p:nvPicPr>
        <p:blipFill>
          <a:blip r:embed="rId3">
            <a:extLst>
              <a:ext uri="{28A0092B-C50C-407E-A947-70E740481C1C}">
                <a14:useLocalDpi xmlns:a14="http://schemas.microsoft.com/office/drawing/2010/main" val="0"/>
              </a:ext>
            </a:extLst>
          </a:blip>
          <a:srcRect t="7264" r="8547" b="9115"/>
          <a:stretch/>
        </p:blipFill>
        <p:spPr>
          <a:xfrm>
            <a:off x="205583" y="0"/>
            <a:ext cx="11719298" cy="6858000"/>
          </a:xfrm>
          <a:prstGeom prst="rect">
            <a:avLst/>
          </a:prstGeom>
        </p:spPr>
      </p:pic>
      <p:sp>
        <p:nvSpPr>
          <p:cNvPr id="2" name="TextBox 1">
            <a:extLst>
              <a:ext uri="{FF2B5EF4-FFF2-40B4-BE49-F238E27FC236}">
                <a16:creationId xmlns:a16="http://schemas.microsoft.com/office/drawing/2014/main" id="{FC7F17C2-3EAB-BD70-B88D-570184EEE2A5}"/>
              </a:ext>
            </a:extLst>
          </p:cNvPr>
          <p:cNvSpPr txBox="1"/>
          <p:nvPr/>
        </p:nvSpPr>
        <p:spPr>
          <a:xfrm>
            <a:off x="2686493" y="772633"/>
            <a:ext cx="2728632" cy="369332"/>
          </a:xfrm>
          <a:prstGeom prst="rect">
            <a:avLst/>
          </a:prstGeom>
          <a:noFill/>
        </p:spPr>
        <p:txBody>
          <a:bodyPr wrap="none" rtlCol="0">
            <a:spAutoFit/>
          </a:bodyPr>
          <a:lstStyle/>
          <a:p>
            <a:r>
              <a:rPr lang="en-CA" dirty="0">
                <a:solidFill>
                  <a:srgbClr val="FF0000"/>
                </a:solidFill>
                <a:latin typeface="Century Gothic" panose="020B0502020202020204" pitchFamily="34" charset="0"/>
              </a:rPr>
              <a:t>Problem SWIR pixel size</a:t>
            </a:r>
          </a:p>
        </p:txBody>
      </p:sp>
    </p:spTree>
    <p:extLst>
      <p:ext uri="{BB962C8B-B14F-4D97-AF65-F5344CB8AC3E}">
        <p14:creationId xmlns:p14="http://schemas.microsoft.com/office/powerpoint/2010/main" val="20671570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graph of a pyramid&#10;&#10;AI-generated content may be incorrect.">
            <a:extLst>
              <a:ext uri="{FF2B5EF4-FFF2-40B4-BE49-F238E27FC236}">
                <a16:creationId xmlns:a16="http://schemas.microsoft.com/office/drawing/2014/main" id="{43706DF8-1168-A475-BFB1-4ABD24059755}"/>
              </a:ext>
            </a:extLst>
          </p:cNvPr>
          <p:cNvPicPr>
            <a:picLocks noChangeAspect="1"/>
          </p:cNvPicPr>
          <p:nvPr/>
        </p:nvPicPr>
        <p:blipFill>
          <a:blip r:embed="rId3">
            <a:extLst>
              <a:ext uri="{28A0092B-C50C-407E-A947-70E740481C1C}">
                <a14:useLocalDpi xmlns:a14="http://schemas.microsoft.com/office/drawing/2010/main" val="0"/>
              </a:ext>
            </a:extLst>
          </a:blip>
          <a:srcRect t="7787"/>
          <a:stretch>
            <a:fillRect/>
          </a:stretch>
        </p:blipFill>
        <p:spPr>
          <a:xfrm>
            <a:off x="20" y="10"/>
            <a:ext cx="12191980" cy="6857990"/>
          </a:xfrm>
          <a:prstGeom prst="rect">
            <a:avLst/>
          </a:prstGeom>
        </p:spPr>
      </p:pic>
      <p:sp>
        <p:nvSpPr>
          <p:cNvPr id="2" name="TextBox 1">
            <a:extLst>
              <a:ext uri="{FF2B5EF4-FFF2-40B4-BE49-F238E27FC236}">
                <a16:creationId xmlns:a16="http://schemas.microsoft.com/office/drawing/2014/main" id="{919A0B27-45C5-6175-8E51-56AB623777BC}"/>
              </a:ext>
            </a:extLst>
          </p:cNvPr>
          <p:cNvSpPr txBox="1"/>
          <p:nvPr/>
        </p:nvSpPr>
        <p:spPr>
          <a:xfrm>
            <a:off x="8640725" y="531628"/>
            <a:ext cx="2728632" cy="369332"/>
          </a:xfrm>
          <a:prstGeom prst="rect">
            <a:avLst/>
          </a:prstGeom>
          <a:noFill/>
        </p:spPr>
        <p:txBody>
          <a:bodyPr wrap="none" rtlCol="0">
            <a:spAutoFit/>
          </a:bodyPr>
          <a:lstStyle/>
          <a:p>
            <a:r>
              <a:rPr lang="en-CA" dirty="0">
                <a:solidFill>
                  <a:srgbClr val="FF0000"/>
                </a:solidFill>
                <a:latin typeface="Century Gothic" panose="020B0502020202020204" pitchFamily="34" charset="0"/>
              </a:rPr>
              <a:t>Problem SWIR pixel size</a:t>
            </a:r>
          </a:p>
        </p:txBody>
      </p:sp>
    </p:spTree>
    <p:extLst>
      <p:ext uri="{BB962C8B-B14F-4D97-AF65-F5344CB8AC3E}">
        <p14:creationId xmlns:p14="http://schemas.microsoft.com/office/powerpoint/2010/main" val="18552991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01845-F090-AF16-86EE-C49D2E2C9E1A}"/>
              </a:ext>
            </a:extLst>
          </p:cNvPr>
          <p:cNvSpPr>
            <a:spLocks noGrp="1"/>
          </p:cNvSpPr>
          <p:nvPr>
            <p:ph type="title"/>
          </p:nvPr>
        </p:nvSpPr>
        <p:spPr>
          <a:xfrm>
            <a:off x="838200" y="0"/>
            <a:ext cx="10515600" cy="1325563"/>
          </a:xfrm>
        </p:spPr>
        <p:txBody>
          <a:bodyPr/>
          <a:lstStyle/>
          <a:p>
            <a:r>
              <a:rPr lang="en-CA" dirty="0"/>
              <a:t>Key takeaway</a:t>
            </a:r>
          </a:p>
        </p:txBody>
      </p:sp>
      <p:sp>
        <p:nvSpPr>
          <p:cNvPr id="3" name="Content Placeholder 2">
            <a:extLst>
              <a:ext uri="{FF2B5EF4-FFF2-40B4-BE49-F238E27FC236}">
                <a16:creationId xmlns:a16="http://schemas.microsoft.com/office/drawing/2014/main" id="{4A22882C-EFC3-0539-7C87-5C65B854143B}"/>
              </a:ext>
            </a:extLst>
          </p:cNvPr>
          <p:cNvSpPr>
            <a:spLocks noGrp="1"/>
          </p:cNvSpPr>
          <p:nvPr>
            <p:ph idx="1"/>
          </p:nvPr>
        </p:nvSpPr>
        <p:spPr>
          <a:xfrm>
            <a:off x="1120000" y="1180583"/>
            <a:ext cx="10233800" cy="4351338"/>
          </a:xfrm>
        </p:spPr>
        <p:txBody>
          <a:bodyPr/>
          <a:lstStyle/>
          <a:p>
            <a:r>
              <a:rPr lang="en-US" dirty="0">
                <a:latin typeface="Century Gothic" panose="020B0502020202020204" pitchFamily="34" charset="0"/>
              </a:rPr>
              <a:t>Calibration performance at RPAS scale is controlled by illumination stability</a:t>
            </a:r>
            <a:endParaRPr lang="en-CA" dirty="0">
              <a:latin typeface="Century Gothic" panose="020B0502020202020204" pitchFamily="34" charset="0"/>
            </a:endParaRPr>
          </a:p>
        </p:txBody>
      </p:sp>
      <p:sp>
        <p:nvSpPr>
          <p:cNvPr id="4" name="TextBox 3">
            <a:extLst>
              <a:ext uri="{FF2B5EF4-FFF2-40B4-BE49-F238E27FC236}">
                <a16:creationId xmlns:a16="http://schemas.microsoft.com/office/drawing/2014/main" id="{D1DD850C-5B77-0007-0604-A2057E560FDF}"/>
              </a:ext>
            </a:extLst>
          </p:cNvPr>
          <p:cNvSpPr txBox="1"/>
          <p:nvPr/>
        </p:nvSpPr>
        <p:spPr>
          <a:xfrm>
            <a:off x="786533" y="2399892"/>
            <a:ext cx="5309467" cy="769441"/>
          </a:xfrm>
          <a:prstGeom prst="rect">
            <a:avLst/>
          </a:prstGeom>
          <a:noFill/>
        </p:spPr>
        <p:txBody>
          <a:bodyPr wrap="none" rtlCol="0">
            <a:spAutoFit/>
          </a:bodyPr>
          <a:lstStyle/>
          <a:p>
            <a:r>
              <a:rPr lang="en-CA" sz="4400" dirty="0">
                <a:latin typeface="Century Gothic" panose="020B0502020202020204" pitchFamily="34" charset="0"/>
              </a:rPr>
              <a:t>We demonstrated:</a:t>
            </a:r>
          </a:p>
        </p:txBody>
      </p:sp>
      <p:sp>
        <p:nvSpPr>
          <p:cNvPr id="5" name="TextBox 4">
            <a:extLst>
              <a:ext uri="{FF2B5EF4-FFF2-40B4-BE49-F238E27FC236}">
                <a16:creationId xmlns:a16="http://schemas.microsoft.com/office/drawing/2014/main" id="{863AB0D7-EC26-531C-0FCC-29D4BC174A22}"/>
              </a:ext>
            </a:extLst>
          </p:cNvPr>
          <p:cNvSpPr txBox="1"/>
          <p:nvPr/>
        </p:nvSpPr>
        <p:spPr>
          <a:xfrm>
            <a:off x="1120000" y="3382333"/>
            <a:ext cx="10639609" cy="353943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i="0" u="none" strike="noStrike" cap="none" normalizeH="0" baseline="0" dirty="0">
                <a:ln>
                  <a:noFill/>
                </a:ln>
                <a:solidFill>
                  <a:schemeClr val="tx1"/>
                </a:solidFill>
                <a:effectLst/>
                <a:latin typeface="Century Gothic" panose="020B0502020202020204" pitchFamily="34" charset="0"/>
              </a:rPr>
              <a:t>Diffuse panels remain robust across solar geometry and cloud conditions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2800" i="0" u="none" strike="noStrike" cap="none" normalizeH="0" baseline="0" dirty="0">
              <a:ln>
                <a:noFill/>
              </a:ln>
              <a:solidFill>
                <a:schemeClr val="tx1"/>
              </a:solidFill>
              <a:effectLst/>
              <a:latin typeface="Century Gothic" panose="020B0502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i="0" u="none" strike="noStrike" cap="none" normalizeH="0" baseline="0" dirty="0">
                <a:ln>
                  <a:noFill/>
                </a:ln>
                <a:solidFill>
                  <a:schemeClr val="tx1"/>
                </a:solidFill>
                <a:effectLst/>
                <a:latin typeface="Century Gothic" panose="020B0502020202020204" pitchFamily="34" charset="0"/>
              </a:rPr>
              <a:t>SPARC mirrors are highly sensitive to illumination variability</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2800" i="0" u="none" strike="noStrike" cap="none" normalizeH="0" baseline="0" dirty="0">
              <a:ln>
                <a:noFill/>
              </a:ln>
              <a:solidFill>
                <a:schemeClr val="tx1"/>
              </a:solidFill>
              <a:effectLst/>
              <a:latin typeface="Century Gothic" panose="020B0502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i="0" u="none" strike="noStrike" cap="none" normalizeH="0" baseline="0" dirty="0">
                <a:ln>
                  <a:noFill/>
                </a:ln>
                <a:solidFill>
                  <a:schemeClr val="tx1"/>
                </a:solidFill>
                <a:effectLst/>
                <a:latin typeface="Century Gothic" panose="020B0502020202020204" pitchFamily="34" charset="0"/>
              </a:rPr>
              <a:t>Mirror-derived reflectance agrees well in clear skies (~5%) but errors increase with clouds in vicinity (~15%) </a:t>
            </a:r>
          </a:p>
          <a:p>
            <a:endParaRPr lang="en-CA" sz="2800" dirty="0">
              <a:latin typeface="Century Gothic" panose="020B0502020202020204" pitchFamily="34" charset="0"/>
            </a:endParaRPr>
          </a:p>
        </p:txBody>
      </p:sp>
    </p:spTree>
    <p:extLst>
      <p:ext uri="{BB962C8B-B14F-4D97-AF65-F5344CB8AC3E}">
        <p14:creationId xmlns:p14="http://schemas.microsoft.com/office/powerpoint/2010/main" val="11769079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EE7BD-19E1-06E8-C51B-509676859A04}"/>
              </a:ext>
            </a:extLst>
          </p:cNvPr>
          <p:cNvSpPr>
            <a:spLocks noGrp="1"/>
          </p:cNvSpPr>
          <p:nvPr>
            <p:ph type="title"/>
          </p:nvPr>
        </p:nvSpPr>
        <p:spPr/>
        <p:txBody>
          <a:bodyPr/>
          <a:lstStyle/>
          <a:p>
            <a:r>
              <a:rPr lang="en-CA" dirty="0">
                <a:latin typeface="Century Gothic" panose="020B0502020202020204" pitchFamily="34" charset="0"/>
              </a:rPr>
              <a:t>Why this matters….</a:t>
            </a:r>
          </a:p>
        </p:txBody>
      </p:sp>
      <p:sp>
        <p:nvSpPr>
          <p:cNvPr id="4" name="Rectangle 1">
            <a:extLst>
              <a:ext uri="{FF2B5EF4-FFF2-40B4-BE49-F238E27FC236}">
                <a16:creationId xmlns:a16="http://schemas.microsoft.com/office/drawing/2014/main" id="{B6E16F28-6247-385D-041D-E55447575520}"/>
              </a:ext>
            </a:extLst>
          </p:cNvPr>
          <p:cNvSpPr>
            <a:spLocks noGrp="1" noChangeArrowheads="1"/>
          </p:cNvSpPr>
          <p:nvPr>
            <p:ph idx="1"/>
          </p:nvPr>
        </p:nvSpPr>
        <p:spPr bwMode="auto">
          <a:xfrm>
            <a:off x="311925" y="1827068"/>
            <a:ext cx="11801629" cy="2831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3200" i="0" u="none" strike="noStrike" cap="none" normalizeH="0" baseline="0" dirty="0">
                <a:ln>
                  <a:noFill/>
                </a:ln>
                <a:solidFill>
                  <a:schemeClr val="tx1"/>
                </a:solidFill>
                <a:effectLst/>
                <a:latin typeface="Century Gothic" panose="020B0502020202020204" pitchFamily="34" charset="0"/>
              </a:rPr>
              <a:t>Illumination (diffuse vs direct) is the dominant source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3200" i="0" u="none" strike="noStrike" cap="none" normalizeH="0" baseline="0" dirty="0">
                <a:ln>
                  <a:noFill/>
                </a:ln>
                <a:solidFill>
                  <a:schemeClr val="tx1"/>
                </a:solidFill>
                <a:effectLst/>
                <a:latin typeface="Century Gothic" panose="020B0502020202020204" pitchFamily="34" charset="0"/>
              </a:rPr>
              <a:t>of uncertainty </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3200" i="0" u="none" strike="noStrike" cap="none" normalizeH="0" baseline="0" dirty="0">
              <a:ln>
                <a:noFill/>
              </a:ln>
              <a:solidFill>
                <a:schemeClr val="tx1"/>
              </a:solidFill>
              <a:effectLst/>
              <a:latin typeface="Century Gothic" panose="020B0502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3200" i="0" u="none" strike="noStrike" cap="none" normalizeH="0" baseline="0" dirty="0">
                <a:ln>
                  <a:noFill/>
                </a:ln>
                <a:solidFill>
                  <a:schemeClr val="tx1"/>
                </a:solidFill>
                <a:effectLst/>
                <a:latin typeface="Century Gothic" panose="020B0502020202020204" pitchFamily="34" charset="0"/>
              </a:rPr>
              <a:t>RPAS conditions amplify sensitivity (small targets, motion,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3200" i="0" u="none" strike="noStrike" cap="none" normalizeH="0" baseline="0" dirty="0">
                <a:ln>
                  <a:noFill/>
                </a:ln>
                <a:solidFill>
                  <a:schemeClr val="tx1"/>
                </a:solidFill>
                <a:effectLst/>
                <a:latin typeface="Century Gothic" panose="020B0502020202020204" pitchFamily="34" charset="0"/>
              </a:rPr>
              <a:t>sampling) </a:t>
            </a:r>
          </a:p>
        </p:txBody>
      </p:sp>
    </p:spTree>
    <p:extLst>
      <p:ext uri="{BB962C8B-B14F-4D97-AF65-F5344CB8AC3E}">
        <p14:creationId xmlns:p14="http://schemas.microsoft.com/office/powerpoint/2010/main" val="11606821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DB4F32F-5044-1F70-05B0-C4D8418AE047}"/>
              </a:ext>
            </a:extLst>
          </p:cNvPr>
          <p:cNvSpPr txBox="1"/>
          <p:nvPr/>
        </p:nvSpPr>
        <p:spPr>
          <a:xfrm>
            <a:off x="808074" y="1594885"/>
            <a:ext cx="10575851" cy="2123658"/>
          </a:xfrm>
          <a:prstGeom prst="rect">
            <a:avLst/>
          </a:prstGeom>
          <a:noFill/>
        </p:spPr>
        <p:txBody>
          <a:bodyPr wrap="square" rtlCol="0">
            <a:spAutoFit/>
          </a:bodyPr>
          <a:lstStyle/>
          <a:p>
            <a:r>
              <a:rPr lang="en-US" sz="4400" dirty="0">
                <a:latin typeface="Century Gothic" panose="020B0502020202020204" pitchFamily="34" charset="0"/>
              </a:rPr>
              <a:t>Robust hyperspectral Cal/Val at RPAS scale requires methods that are stable under real-world illumination variability</a:t>
            </a:r>
            <a:endParaRPr lang="en-CA" sz="4400" dirty="0">
              <a:latin typeface="Century Gothic" panose="020B0502020202020204" pitchFamily="34" charset="0"/>
            </a:endParaRPr>
          </a:p>
        </p:txBody>
      </p:sp>
    </p:spTree>
    <p:extLst>
      <p:ext uri="{BB962C8B-B14F-4D97-AF65-F5344CB8AC3E}">
        <p14:creationId xmlns:p14="http://schemas.microsoft.com/office/powerpoint/2010/main" val="23043996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CBEEAB1-C569-357A-A622-13449080B3B4}"/>
              </a:ext>
            </a:extLst>
          </p:cNvPr>
          <p:cNvPicPr>
            <a:picLocks noChangeAspect="1"/>
          </p:cNvPicPr>
          <p:nvPr/>
        </p:nvPicPr>
        <p:blipFill>
          <a:blip r:embed="rId3"/>
          <a:stretch>
            <a:fillRect/>
          </a:stretch>
        </p:blipFill>
        <p:spPr>
          <a:xfrm>
            <a:off x="0" y="18246"/>
            <a:ext cx="12192000" cy="6821508"/>
          </a:xfrm>
          <a:prstGeom prst="rect">
            <a:avLst/>
          </a:prstGeom>
        </p:spPr>
      </p:pic>
      <p:sp>
        <p:nvSpPr>
          <p:cNvPr id="2" name="TextBox 1">
            <a:extLst>
              <a:ext uri="{FF2B5EF4-FFF2-40B4-BE49-F238E27FC236}">
                <a16:creationId xmlns:a16="http://schemas.microsoft.com/office/drawing/2014/main" id="{94443912-F587-F99E-6B4F-8D00CC6B2200}"/>
              </a:ext>
            </a:extLst>
          </p:cNvPr>
          <p:cNvSpPr txBox="1"/>
          <p:nvPr/>
        </p:nvSpPr>
        <p:spPr>
          <a:xfrm>
            <a:off x="609599" y="1027814"/>
            <a:ext cx="2634054" cy="646331"/>
          </a:xfrm>
          <a:prstGeom prst="rect">
            <a:avLst/>
          </a:prstGeom>
          <a:noFill/>
        </p:spPr>
        <p:txBody>
          <a:bodyPr wrap="none" rtlCol="0">
            <a:spAutoFit/>
          </a:bodyPr>
          <a:lstStyle/>
          <a:p>
            <a:r>
              <a:rPr lang="en-CA" sz="3600" b="1" dirty="0">
                <a:latin typeface="Century Gothic" panose="020B0502020202020204" pitchFamily="34" charset="0"/>
              </a:rPr>
              <a:t>Questions?</a:t>
            </a:r>
          </a:p>
        </p:txBody>
      </p:sp>
    </p:spTree>
    <p:extLst>
      <p:ext uri="{BB962C8B-B14F-4D97-AF65-F5344CB8AC3E}">
        <p14:creationId xmlns:p14="http://schemas.microsoft.com/office/powerpoint/2010/main" val="14984480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SharedContentType xmlns="Microsoft.SharePoint.Taxonomy.ContentTypeSync" SourceId="92a3b380-abf6-46f2-87bb-c2c114de1c9e" ContentTypeId="0x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_dlc_DocId xmlns="cfab5f87-ed30-4dbb-a820-4234a14babf6">X6PPVAVDZMSZ-613157859-13513</_dlc_DocId>
    <WMOWFApprovalStatus xmlns="715fcdb6-58ff-4d84-993c-bb26a5b54815">Not Submitted</WMOWFApprovalStatus>
    <_dlc_DocIdUrl xmlns="cfab5f87-ed30-4dbb-a820-4234a14babf6">
      <Url>https://wmoomm.sharepoint.com/sites/Collaboration/_layouts/15/DocIdRedir.aspx?ID=X6PPVAVDZMSZ-613157859-13513</Url>
      <Description>X6PPVAVDZMSZ-613157859-13513</Description>
    </_dlc_DocIdUrl>
    <TaxCatchAll xmlns="cfab5f87-ed30-4dbb-a820-4234a14babf6" xsi:nil="true"/>
    <lcf76f155ced4ddcb4097134ff3c332f xmlns="b872a7c1-ed7f-4c06-9e7d-9181e1c04fc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CBEC17E-B53D-40F7-98E6-EA6F4C2DE1E9}"/>
</file>

<file path=customXml/itemProps2.xml><?xml version="1.0" encoding="utf-8"?>
<ds:datastoreItem xmlns:ds="http://schemas.openxmlformats.org/officeDocument/2006/customXml" ds:itemID="{750A6C25-CE85-4666-A68A-232DD3668579}"/>
</file>

<file path=customXml/itemProps3.xml><?xml version="1.0" encoding="utf-8"?>
<ds:datastoreItem xmlns:ds="http://schemas.openxmlformats.org/officeDocument/2006/customXml" ds:itemID="{25FB114F-E892-4E10-B6AF-E1E6B2A499FF}"/>
</file>

<file path=customXml/itemProps4.xml><?xml version="1.0" encoding="utf-8"?>
<ds:datastoreItem xmlns:ds="http://schemas.openxmlformats.org/officeDocument/2006/customXml" ds:itemID="{3735134F-120F-400C-AB3C-62F4CC16CB64}"/>
</file>

<file path=customXml/itemProps5.xml><?xml version="1.0" encoding="utf-8"?>
<ds:datastoreItem xmlns:ds="http://schemas.openxmlformats.org/officeDocument/2006/customXml" ds:itemID="{A4914B91-62DC-4F47-B37C-864A2333CD22}"/>
</file>

<file path=docProps/app.xml><?xml version="1.0" encoding="utf-8"?>
<Properties xmlns="http://schemas.openxmlformats.org/officeDocument/2006/extended-properties" xmlns:vt="http://schemas.openxmlformats.org/officeDocument/2006/docPropsVTypes">
  <Template>TM04033923[[fn=Depth]]</Template>
  <TotalTime>1007</TotalTime>
  <Words>1377</Words>
  <Application>Microsoft Office PowerPoint</Application>
  <PresentationFormat>Widescreen</PresentationFormat>
  <Paragraphs>268</Paragraphs>
  <Slides>33</Slides>
  <Notes>13</Notes>
  <HiddenSlides>1</HiddenSlides>
  <MMClips>2</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33</vt:i4>
      </vt:variant>
    </vt:vector>
  </HeadingPairs>
  <TitlesOfParts>
    <vt:vector size="42" baseType="lpstr">
      <vt:lpstr>Aptos</vt:lpstr>
      <vt:lpstr>Aptos Display</vt:lpstr>
      <vt:lpstr>Arial</vt:lpstr>
      <vt:lpstr>Calibri</vt:lpstr>
      <vt:lpstr>Cambria Math</vt:lpstr>
      <vt:lpstr>Century Gothic</vt:lpstr>
      <vt:lpstr>Corbel</vt:lpstr>
      <vt:lpstr>Depth</vt:lpstr>
      <vt:lpstr>Office Theme</vt:lpstr>
      <vt:lpstr>PowerPoint Presentation</vt:lpstr>
      <vt:lpstr>How do reflectance panels and SPARC mirrors perform under real-world illumination in RPAS hyperspectral calibration?</vt:lpstr>
      <vt:lpstr>PowerPoint Presentation</vt:lpstr>
      <vt:lpstr>PowerPoint Presentation</vt:lpstr>
      <vt:lpstr>SPARC Benefits</vt:lpstr>
      <vt:lpstr>PowerPoint Presentation</vt:lpstr>
      <vt:lpstr>PowerPoint Presentation</vt:lpstr>
      <vt:lpstr>PowerPoint Presentation</vt:lpstr>
      <vt:lpstr>Lab Baseline</vt:lpstr>
      <vt:lpstr>Methods: Flight Planning</vt:lpstr>
      <vt:lpstr>PowerPoint Presentation</vt:lpstr>
      <vt:lpstr>PowerPoint Presentation</vt:lpstr>
      <vt:lpstr>Field Measurements</vt:lpstr>
      <vt:lpstr>Data Processing and Analysis</vt:lpstr>
      <vt:lpstr>Data Processing and Analysis</vt:lpstr>
      <vt:lpstr>PowerPoint Presentation</vt:lpstr>
      <vt:lpstr>Panel Reflectance</vt:lpstr>
      <vt:lpstr>PowerPoint Presentation</vt:lpstr>
      <vt:lpstr>Data Processing and Analysis</vt:lpstr>
      <vt:lpstr>Reference panel uncertainty</vt:lpstr>
      <vt:lpstr>PowerPoint Presentation</vt:lpstr>
      <vt:lpstr>Ensquared Energy Uncertainty</vt:lpstr>
      <vt:lpstr>Reference panel reflectance</vt:lpstr>
      <vt:lpstr>RPAS Attitude</vt:lpstr>
      <vt:lpstr>PowerPoint Presentation</vt:lpstr>
      <vt:lpstr>Mirror selection (VNIR)</vt:lpstr>
      <vt:lpstr>PowerPoint Presentation</vt:lpstr>
      <vt:lpstr>PowerPoint Presentation</vt:lpstr>
      <vt:lpstr>PowerPoint Presentation</vt:lpstr>
      <vt:lpstr>Key takeaway</vt:lpstr>
      <vt:lpstr>Why this matters….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Pablo Arroyo</dc:creator>
  <cp:lastModifiedBy>Margaret Kalacska, Dr</cp:lastModifiedBy>
  <cp:revision>82</cp:revision>
  <dcterms:created xsi:type="dcterms:W3CDTF">2025-10-13T11:04:43Z</dcterms:created>
  <dcterms:modified xsi:type="dcterms:W3CDTF">2026-03-23T10:06:48Z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35d61242-2699-49cb-87c7-76f0d0f946f8</vt:lpwstr>
  </property>
</Properties>
</file>