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Slides/notesSlide1.xml" ContentType="application/vnd.openxmlformats-officedocument.presentationml.notesSlide+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authors.xml" ContentType="application/vnd.ms-powerpoint.authors+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8"/>
  </p:notesMasterIdLst>
  <p:handoutMasterIdLst>
    <p:handoutMasterId r:id="rId19"/>
  </p:handoutMasterIdLst>
  <p:sldIdLst>
    <p:sldId id="733" r:id="rId2"/>
    <p:sldId id="846" r:id="rId3"/>
    <p:sldId id="855" r:id="rId4"/>
    <p:sldId id="847" r:id="rId5"/>
    <p:sldId id="849" r:id="rId6"/>
    <p:sldId id="848" r:id="rId7"/>
    <p:sldId id="850" r:id="rId8"/>
    <p:sldId id="851" r:id="rId9"/>
    <p:sldId id="854" r:id="rId10"/>
    <p:sldId id="852" r:id="rId11"/>
    <p:sldId id="853" r:id="rId12"/>
    <p:sldId id="856" r:id="rId13"/>
    <p:sldId id="857" r:id="rId14"/>
    <p:sldId id="859" r:id="rId15"/>
    <p:sldId id="860" r:id="rId16"/>
    <p:sldId id="861" r:id="rId17"/>
  </p:sldIdLst>
  <p:sldSz cx="12192000" cy="6858000"/>
  <p:notesSz cx="6797675" cy="9926638"/>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126">
          <p15:clr>
            <a:srgbClr val="A4A3A4"/>
          </p15:clr>
        </p15:guide>
        <p15:guide id="2" pos="2142">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572369E-79FE-BA1A-44F2-3A9DD5C1EA7C}" name="Tim Hewison" initials="TH" userId="S::Tim.Hewison@eumetsat.int::24a2eaf1-c667-49d7-a70e-984f193325b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3300"/>
    <a:srgbClr val="333399"/>
    <a:srgbClr val="000000"/>
    <a:srgbClr val="0C45E4"/>
    <a:srgbClr val="008000"/>
    <a:srgbClr val="5F5F5F"/>
    <a:srgbClr val="333333"/>
    <a:srgbClr val="CC3300"/>
    <a:srgbClr val="8000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388" autoAdjust="0"/>
    <p:restoredTop sz="87867" autoAdjust="0"/>
  </p:normalViewPr>
  <p:slideViewPr>
    <p:cSldViewPr snapToGrid="0">
      <p:cViewPr varScale="1">
        <p:scale>
          <a:sx n="63" d="100"/>
          <a:sy n="63" d="100"/>
        </p:scale>
        <p:origin x="474" y="28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85" d="100"/>
          <a:sy n="85" d="100"/>
        </p:scale>
        <p:origin x="4277" y="48"/>
      </p:cViewPr>
      <p:guideLst>
        <p:guide orient="horz" pos="3126"/>
        <p:guide pos="2142"/>
      </p:guideLst>
    </p:cSldViewPr>
  </p:notesViewPr>
  <p:gridSpacing cx="114300" cy="1143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customXml" Target="../customXml/item2.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29" Type="http://schemas.openxmlformats.org/officeDocument/2006/relationships/customXml" Target="../customXml/item5.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28" Type="http://schemas.openxmlformats.org/officeDocument/2006/relationships/customXml" Target="../customXml/item4.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 Id="rId27"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2309" tIns="46154" rIns="92309" bIns="46154" numCol="1" anchor="t" anchorCtr="0" compatLnSpc="1">
            <a:prstTxWarp prst="textNoShape">
              <a:avLst/>
            </a:prstTxWarp>
          </a:bodyPr>
          <a:lstStyle>
            <a:lvl1pPr defTabSz="922338">
              <a:defRPr sz="1200"/>
            </a:lvl1pPr>
          </a:lstStyle>
          <a:p>
            <a:pPr>
              <a:defRPr/>
            </a:pPr>
            <a:endParaRPr lang="en-US"/>
          </a:p>
        </p:txBody>
      </p:sp>
      <p:sp>
        <p:nvSpPr>
          <p:cNvPr id="270339" name="Rectangle 3"/>
          <p:cNvSpPr>
            <a:spLocks noGrp="1" noChangeArrowheads="1"/>
          </p:cNvSpPr>
          <p:nvPr>
            <p:ph type="dt" sz="quarter" idx="1"/>
          </p:nvPr>
        </p:nvSpPr>
        <p:spPr bwMode="auto">
          <a:xfrm>
            <a:off x="3849688" y="0"/>
            <a:ext cx="2946400" cy="495300"/>
          </a:xfrm>
          <a:prstGeom prst="rect">
            <a:avLst/>
          </a:prstGeom>
          <a:noFill/>
          <a:ln w="9525">
            <a:noFill/>
            <a:miter lim="800000"/>
            <a:headEnd/>
            <a:tailEnd/>
          </a:ln>
          <a:effectLst/>
        </p:spPr>
        <p:txBody>
          <a:bodyPr vert="horz" wrap="square" lIns="92309" tIns="46154" rIns="92309" bIns="46154" numCol="1" anchor="t" anchorCtr="0" compatLnSpc="1">
            <a:prstTxWarp prst="textNoShape">
              <a:avLst/>
            </a:prstTxWarp>
          </a:bodyPr>
          <a:lstStyle>
            <a:lvl1pPr algn="r" defTabSz="922338">
              <a:defRPr sz="1200"/>
            </a:lvl1pPr>
          </a:lstStyle>
          <a:p>
            <a:pPr>
              <a:defRPr/>
            </a:pPr>
            <a:endParaRPr lang="en-US"/>
          </a:p>
        </p:txBody>
      </p:sp>
      <p:sp>
        <p:nvSpPr>
          <p:cNvPr id="270340" name="Rectangle 4"/>
          <p:cNvSpPr>
            <a:spLocks noGrp="1" noChangeArrowheads="1"/>
          </p:cNvSpPr>
          <p:nvPr>
            <p:ph type="ftr" sz="quarter" idx="2"/>
          </p:nvPr>
        </p:nvSpPr>
        <p:spPr bwMode="auto">
          <a:xfrm>
            <a:off x="0" y="9429750"/>
            <a:ext cx="2946400" cy="495300"/>
          </a:xfrm>
          <a:prstGeom prst="rect">
            <a:avLst/>
          </a:prstGeom>
          <a:noFill/>
          <a:ln w="9525">
            <a:noFill/>
            <a:miter lim="800000"/>
            <a:headEnd/>
            <a:tailEnd/>
          </a:ln>
          <a:effectLst/>
        </p:spPr>
        <p:txBody>
          <a:bodyPr vert="horz" wrap="square" lIns="92309" tIns="46154" rIns="92309" bIns="46154" numCol="1" anchor="b" anchorCtr="0" compatLnSpc="1">
            <a:prstTxWarp prst="textNoShape">
              <a:avLst/>
            </a:prstTxWarp>
          </a:bodyPr>
          <a:lstStyle>
            <a:lvl1pPr defTabSz="922338">
              <a:defRPr sz="1200"/>
            </a:lvl1pPr>
          </a:lstStyle>
          <a:p>
            <a:pPr>
              <a:defRPr/>
            </a:pPr>
            <a:endParaRPr lang="en-US"/>
          </a:p>
        </p:txBody>
      </p:sp>
      <p:sp>
        <p:nvSpPr>
          <p:cNvPr id="270341" name="Rectangle 5"/>
          <p:cNvSpPr>
            <a:spLocks noGrp="1" noChangeArrowheads="1"/>
          </p:cNvSpPr>
          <p:nvPr>
            <p:ph type="sldNum" sz="quarter" idx="3"/>
          </p:nvPr>
        </p:nvSpPr>
        <p:spPr bwMode="auto">
          <a:xfrm>
            <a:off x="3849688" y="9429750"/>
            <a:ext cx="2946400" cy="495300"/>
          </a:xfrm>
          <a:prstGeom prst="rect">
            <a:avLst/>
          </a:prstGeom>
          <a:noFill/>
          <a:ln w="9525">
            <a:noFill/>
            <a:miter lim="800000"/>
            <a:headEnd/>
            <a:tailEnd/>
          </a:ln>
          <a:effectLst/>
        </p:spPr>
        <p:txBody>
          <a:bodyPr vert="horz" wrap="square" lIns="92309" tIns="46154" rIns="92309" bIns="46154" numCol="1" anchor="b" anchorCtr="0" compatLnSpc="1">
            <a:prstTxWarp prst="textNoShape">
              <a:avLst/>
            </a:prstTxWarp>
          </a:bodyPr>
          <a:lstStyle>
            <a:lvl1pPr algn="r" defTabSz="922338">
              <a:defRPr sz="1200"/>
            </a:lvl1pPr>
          </a:lstStyle>
          <a:p>
            <a:pPr>
              <a:defRPr/>
            </a:pPr>
            <a:fld id="{5D828D66-AEB5-4DE2-AE3C-788B6F5E35E5}" type="slidenum">
              <a:rPr lang="en-US"/>
              <a:pPr>
                <a:defRPr/>
              </a:pPr>
              <a:t>‹#›</a:t>
            </a:fld>
            <a:endParaRPr lang="en-US"/>
          </a:p>
        </p:txBody>
      </p:sp>
    </p:spTree>
    <p:extLst>
      <p:ext uri="{BB962C8B-B14F-4D97-AF65-F5344CB8AC3E}">
        <p14:creationId xmlns:p14="http://schemas.microsoft.com/office/powerpoint/2010/main" val="9357271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2309" tIns="46154" rIns="92309" bIns="46154" numCol="1" anchor="t" anchorCtr="0" compatLnSpc="1">
            <a:prstTxWarp prst="textNoShape">
              <a:avLst/>
            </a:prstTxWarp>
          </a:bodyPr>
          <a:lstStyle>
            <a:lvl1pPr defTabSz="922338">
              <a:defRPr sz="1200"/>
            </a:lvl1pPr>
          </a:lstStyle>
          <a:p>
            <a:pPr>
              <a:defRPr/>
            </a:pPr>
            <a:endParaRPr lang="en-US"/>
          </a:p>
        </p:txBody>
      </p:sp>
      <p:sp>
        <p:nvSpPr>
          <p:cNvPr id="39939" name="Rectangle 3"/>
          <p:cNvSpPr>
            <a:spLocks noGrp="1" noChangeArrowheads="1"/>
          </p:cNvSpPr>
          <p:nvPr>
            <p:ph type="dt" idx="1"/>
          </p:nvPr>
        </p:nvSpPr>
        <p:spPr bwMode="auto">
          <a:xfrm>
            <a:off x="3849688" y="0"/>
            <a:ext cx="2946400" cy="495300"/>
          </a:xfrm>
          <a:prstGeom prst="rect">
            <a:avLst/>
          </a:prstGeom>
          <a:noFill/>
          <a:ln w="9525">
            <a:noFill/>
            <a:miter lim="800000"/>
            <a:headEnd/>
            <a:tailEnd/>
          </a:ln>
          <a:effectLst/>
        </p:spPr>
        <p:txBody>
          <a:bodyPr vert="horz" wrap="square" lIns="92309" tIns="46154" rIns="92309" bIns="46154" numCol="1" anchor="t" anchorCtr="0" compatLnSpc="1">
            <a:prstTxWarp prst="textNoShape">
              <a:avLst/>
            </a:prstTxWarp>
          </a:bodyPr>
          <a:lstStyle>
            <a:lvl1pPr algn="r" defTabSz="922338">
              <a:defRPr sz="1200"/>
            </a:lvl1pPr>
          </a:lstStyle>
          <a:p>
            <a:pPr>
              <a:defRPr/>
            </a:pPr>
            <a:endParaRPr lang="en-US"/>
          </a:p>
        </p:txBody>
      </p:sp>
      <p:sp>
        <p:nvSpPr>
          <p:cNvPr id="7172" name="Rectangle 4"/>
          <p:cNvSpPr>
            <a:spLocks noGrp="1" noRot="1" noChangeAspect="1" noChangeArrowheads="1" noTextEdit="1"/>
          </p:cNvSpPr>
          <p:nvPr>
            <p:ph type="sldImg" idx="2"/>
          </p:nvPr>
        </p:nvSpPr>
        <p:spPr bwMode="auto">
          <a:xfrm>
            <a:off x="90488" y="746125"/>
            <a:ext cx="6616700" cy="3722688"/>
          </a:xfrm>
          <a:prstGeom prst="rect">
            <a:avLst/>
          </a:prstGeom>
          <a:noFill/>
          <a:ln w="9525">
            <a:solidFill>
              <a:srgbClr val="000000"/>
            </a:solidFill>
            <a:miter lim="800000"/>
            <a:headEnd/>
            <a:tailEnd/>
          </a:ln>
        </p:spPr>
      </p:sp>
      <p:sp>
        <p:nvSpPr>
          <p:cNvPr id="39941" name="Rectangle 5"/>
          <p:cNvSpPr>
            <a:spLocks noGrp="1" noChangeArrowheads="1"/>
          </p:cNvSpPr>
          <p:nvPr>
            <p:ph type="body" sz="quarter" idx="3"/>
          </p:nvPr>
        </p:nvSpPr>
        <p:spPr bwMode="auto">
          <a:xfrm>
            <a:off x="679450" y="4716463"/>
            <a:ext cx="5438775" cy="4464050"/>
          </a:xfrm>
          <a:prstGeom prst="rect">
            <a:avLst/>
          </a:prstGeom>
          <a:noFill/>
          <a:ln w="9525">
            <a:noFill/>
            <a:miter lim="800000"/>
            <a:headEnd/>
            <a:tailEnd/>
          </a:ln>
          <a:effectLst/>
        </p:spPr>
        <p:txBody>
          <a:bodyPr vert="horz" wrap="square" lIns="92309" tIns="46154" rIns="92309" bIns="46154"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9942" name="Rectangle 6"/>
          <p:cNvSpPr>
            <a:spLocks noGrp="1" noChangeArrowheads="1"/>
          </p:cNvSpPr>
          <p:nvPr>
            <p:ph type="ftr" sz="quarter" idx="4"/>
          </p:nvPr>
        </p:nvSpPr>
        <p:spPr bwMode="auto">
          <a:xfrm>
            <a:off x="0" y="9429750"/>
            <a:ext cx="2946400" cy="495300"/>
          </a:xfrm>
          <a:prstGeom prst="rect">
            <a:avLst/>
          </a:prstGeom>
          <a:noFill/>
          <a:ln w="9525">
            <a:noFill/>
            <a:miter lim="800000"/>
            <a:headEnd/>
            <a:tailEnd/>
          </a:ln>
          <a:effectLst/>
        </p:spPr>
        <p:txBody>
          <a:bodyPr vert="horz" wrap="square" lIns="92309" tIns="46154" rIns="92309" bIns="46154" numCol="1" anchor="b" anchorCtr="0" compatLnSpc="1">
            <a:prstTxWarp prst="textNoShape">
              <a:avLst/>
            </a:prstTxWarp>
          </a:bodyPr>
          <a:lstStyle>
            <a:lvl1pPr defTabSz="922338">
              <a:defRPr sz="1200"/>
            </a:lvl1pPr>
          </a:lstStyle>
          <a:p>
            <a:pPr>
              <a:defRPr/>
            </a:pPr>
            <a:endParaRPr lang="en-US"/>
          </a:p>
        </p:txBody>
      </p:sp>
      <p:sp>
        <p:nvSpPr>
          <p:cNvPr id="39943" name="Rectangle 7"/>
          <p:cNvSpPr>
            <a:spLocks noGrp="1" noChangeArrowheads="1"/>
          </p:cNvSpPr>
          <p:nvPr>
            <p:ph type="sldNum" sz="quarter" idx="5"/>
          </p:nvPr>
        </p:nvSpPr>
        <p:spPr bwMode="auto">
          <a:xfrm>
            <a:off x="3849688" y="9429750"/>
            <a:ext cx="2946400" cy="495300"/>
          </a:xfrm>
          <a:prstGeom prst="rect">
            <a:avLst/>
          </a:prstGeom>
          <a:noFill/>
          <a:ln w="9525">
            <a:noFill/>
            <a:miter lim="800000"/>
            <a:headEnd/>
            <a:tailEnd/>
          </a:ln>
          <a:effectLst/>
        </p:spPr>
        <p:txBody>
          <a:bodyPr vert="horz" wrap="square" lIns="92309" tIns="46154" rIns="92309" bIns="46154" numCol="1" anchor="b" anchorCtr="0" compatLnSpc="1">
            <a:prstTxWarp prst="textNoShape">
              <a:avLst/>
            </a:prstTxWarp>
          </a:bodyPr>
          <a:lstStyle>
            <a:lvl1pPr algn="r" defTabSz="922338">
              <a:defRPr sz="1200"/>
            </a:lvl1pPr>
          </a:lstStyle>
          <a:p>
            <a:pPr>
              <a:defRPr/>
            </a:pPr>
            <a:fld id="{D2E840EC-3661-47EA-B292-7ED791E1B58E}" type="slidenum">
              <a:rPr lang="en-US"/>
              <a:pPr>
                <a:defRPr/>
              </a:pPr>
              <a:t>‹#›</a:t>
            </a:fld>
            <a:endParaRPr lang="en-US"/>
          </a:p>
        </p:txBody>
      </p:sp>
    </p:spTree>
    <p:extLst>
      <p:ext uri="{BB962C8B-B14F-4D97-AF65-F5344CB8AC3E}">
        <p14:creationId xmlns:p14="http://schemas.microsoft.com/office/powerpoint/2010/main" val="90591408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p>
            <a:fld id="{79AD4F94-4851-4065-BA9C-947A644B85B9}" type="slidenum">
              <a:rPr lang="en-US" smtClean="0"/>
              <a:pPr/>
              <a:t>1</a:t>
            </a:fld>
            <a:endParaRPr lang="en-US"/>
          </a:p>
        </p:txBody>
      </p:sp>
      <p:sp>
        <p:nvSpPr>
          <p:cNvPr id="8195" name="Rectangle 2"/>
          <p:cNvSpPr>
            <a:spLocks noGrp="1" noRot="1" noChangeAspect="1" noChangeArrowheads="1" noTextEdit="1"/>
          </p:cNvSpPr>
          <p:nvPr>
            <p:ph type="sldImg"/>
          </p:nvPr>
        </p:nvSpPr>
        <p:spPr>
          <a:xfrm>
            <a:off x="90488" y="746125"/>
            <a:ext cx="6616700" cy="3722688"/>
          </a:xfrm>
          <a:ln/>
        </p:spPr>
      </p:sp>
      <p:sp>
        <p:nvSpPr>
          <p:cNvPr id="8196" name="Rectangle 3"/>
          <p:cNvSpPr>
            <a:spLocks noGrp="1" noChangeArrowheads="1"/>
          </p:cNvSpPr>
          <p:nvPr>
            <p:ph type="body" idx="1"/>
          </p:nvPr>
        </p:nvSpPr>
        <p:spPr>
          <a:noFill/>
          <a:ln/>
        </p:spPr>
        <p:txBody>
          <a:bodyPr/>
          <a:lstStyle/>
          <a:p>
            <a:pPr eaLnBrk="1" hangingPunct="1"/>
            <a:endParaRPr lang="en-GB"/>
          </a:p>
        </p:txBody>
      </p:sp>
    </p:spTree>
    <p:extLst>
      <p:ext uri="{BB962C8B-B14F-4D97-AF65-F5344CB8AC3E}">
        <p14:creationId xmlns:p14="http://schemas.microsoft.com/office/powerpoint/2010/main" val="21187258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80654" y="2130426"/>
            <a:ext cx="10041775" cy="1470025"/>
          </a:xfrm>
          <a:prstGeom prst="rect">
            <a:avLst/>
          </a:prstGeom>
        </p:spPr>
        <p:txBody>
          <a:bodyPr/>
          <a:lstStyle>
            <a:lvl1pPr>
              <a:defRPr>
                <a:latin typeface="Times New Roman" panose="02020603050405020304" pitchFamily="18" charset="0"/>
                <a:cs typeface="Times New Roman" panose="02020603050405020304" pitchFamily="18" charset="0"/>
              </a:defRPr>
            </a:lvl1pPr>
          </a:lstStyle>
          <a:p>
            <a:r>
              <a:rPr lang="en-US" dirty="0"/>
              <a:t>Click to edit Master title style</a:t>
            </a:r>
            <a:endParaRPr lang="en-GB" dirty="0"/>
          </a:p>
        </p:txBody>
      </p:sp>
      <p:sp>
        <p:nvSpPr>
          <p:cNvPr id="3" name="Subtitle 2"/>
          <p:cNvSpPr>
            <a:spLocks noGrp="1"/>
          </p:cNvSpPr>
          <p:nvPr>
            <p:ph type="subTitle" idx="1"/>
          </p:nvPr>
        </p:nvSpPr>
        <p:spPr>
          <a:xfrm>
            <a:off x="1989513" y="3886200"/>
            <a:ext cx="8224058"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edit Master subtitle style</a:t>
            </a:r>
            <a:endParaRPr lang="en-GB" dirty="0"/>
          </a:p>
        </p:txBody>
      </p:sp>
      <p:sp>
        <p:nvSpPr>
          <p:cNvPr id="4" name="Rectangle 6"/>
          <p:cNvSpPr>
            <a:spLocks noGrp="1" noChangeArrowheads="1"/>
          </p:cNvSpPr>
          <p:nvPr>
            <p:ph type="sldNum" sz="quarter" idx="10"/>
          </p:nvPr>
        </p:nvSpPr>
        <p:spPr>
          <a:ln/>
        </p:spPr>
        <p:txBody>
          <a:bodyPr/>
          <a:lstStyle>
            <a:lvl1pPr>
              <a:defRPr/>
            </a:lvl1pPr>
          </a:lstStyle>
          <a:p>
            <a:pPr>
              <a:defRPr/>
            </a:pPr>
            <a:fld id="{CAF0C06C-A120-4CEF-A9AD-F4118C12BC70}"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0" y="182880"/>
            <a:ext cx="9144000" cy="667472"/>
          </a:xfrm>
          <a:prstGeom prst="rect">
            <a:avLst/>
          </a:prstGeom>
        </p:spPr>
        <p:txBody>
          <a:bodyPr/>
          <a:lstStyle>
            <a:lvl1pPr>
              <a:defRPr sz="3600">
                <a:latin typeface="Times New Roman" panose="02020603050405020304" pitchFamily="18" charset="0"/>
                <a:cs typeface="Times New Roman" panose="02020603050405020304" pitchFamily="18" charset="0"/>
              </a:defRPr>
            </a:lvl1pPr>
          </a:lstStyle>
          <a:p>
            <a:r>
              <a:rPr lang="en-US" dirty="0"/>
              <a:t>Click to edit Master title style</a:t>
            </a:r>
            <a:endParaRPr lang="en-GB" dirty="0"/>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Rectangle 6"/>
          <p:cNvSpPr>
            <a:spLocks noGrp="1" noChangeArrowheads="1"/>
          </p:cNvSpPr>
          <p:nvPr>
            <p:ph type="sldNum" sz="quarter" idx="10"/>
          </p:nvPr>
        </p:nvSpPr>
        <p:spPr>
          <a:ln/>
        </p:spPr>
        <p:txBody>
          <a:bodyPr/>
          <a:lstStyle>
            <a:lvl1pPr>
              <a:defRPr/>
            </a:lvl1pPr>
          </a:lstStyle>
          <a:p>
            <a:pPr>
              <a:defRPr/>
            </a:pPr>
            <a:fld id="{DA28AC38-E0E8-49D7-B2FE-71FD7C42C09E}"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en-US" dirty="0"/>
              <a:t>Click to edit Master title style</a:t>
            </a:r>
            <a:endParaRPr lang="en-GB"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62C94469-C24B-4485-9554-864CA5BFE27B}"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6"/>
          <p:cNvSpPr>
            <a:spLocks noGrp="1" noChangeArrowheads="1"/>
          </p:cNvSpPr>
          <p:nvPr>
            <p:ph type="sldNum" sz="quarter" idx="10"/>
          </p:nvPr>
        </p:nvSpPr>
        <p:spPr>
          <a:ln/>
        </p:spPr>
        <p:txBody>
          <a:bodyPr/>
          <a:lstStyle>
            <a:lvl1pPr>
              <a:defRPr/>
            </a:lvl1pPr>
          </a:lstStyle>
          <a:p>
            <a:pPr>
              <a:defRPr/>
            </a:pPr>
            <a:fld id="{D4866AD1-022E-4E0E-AE7E-C7A6C4DD8D01}"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6"/>
          <p:cNvSpPr>
            <a:spLocks noGrp="1" noChangeArrowheads="1"/>
          </p:cNvSpPr>
          <p:nvPr>
            <p:ph type="sldNum" sz="quarter" idx="10"/>
          </p:nvPr>
        </p:nvSpPr>
        <p:spPr>
          <a:ln/>
        </p:spPr>
        <p:txBody>
          <a:bodyPr/>
          <a:lstStyle>
            <a:lvl1pPr>
              <a:defRPr/>
            </a:lvl1pPr>
          </a:lstStyle>
          <a:p>
            <a:pPr>
              <a:defRPr/>
            </a:pPr>
            <a:fld id="{0D0EA962-5ACB-4E0A-B99B-F2A901C15787}"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Rectangle 6"/>
          <p:cNvSpPr>
            <a:spLocks noGrp="1" noChangeArrowheads="1"/>
          </p:cNvSpPr>
          <p:nvPr>
            <p:ph type="sldNum" sz="quarter" idx="10"/>
          </p:nvPr>
        </p:nvSpPr>
        <p:spPr>
          <a:ln/>
        </p:spPr>
        <p:txBody>
          <a:bodyPr/>
          <a:lstStyle>
            <a:lvl1pPr>
              <a:defRPr/>
            </a:lvl1pPr>
          </a:lstStyle>
          <a:p>
            <a:pPr>
              <a:defRPr/>
            </a:pPr>
            <a:fld id="{D24831DE-8CB6-4B98-B2F1-D4EBA8FF1804}" type="slidenum">
              <a:rPr lang="en-US"/>
              <a:pPr>
                <a:defRPr/>
              </a:pPr>
              <a:t>‹#›</a:t>
            </a:fld>
            <a:endParaRPr lang="en-US"/>
          </a:p>
        </p:txBody>
      </p:sp>
      <p:sp>
        <p:nvSpPr>
          <p:cNvPr id="4" name="Title 1"/>
          <p:cNvSpPr txBox="1">
            <a:spLocks/>
          </p:cNvSpPr>
          <p:nvPr userDrawn="1"/>
        </p:nvSpPr>
        <p:spPr>
          <a:xfrm>
            <a:off x="3352800" y="132628"/>
            <a:ext cx="7772400" cy="667472"/>
          </a:xfrm>
          <a:prstGeom prst="rect">
            <a:avLst/>
          </a:prstGeom>
        </p:spPr>
        <p:txBody>
          <a:bodyPr/>
          <a:lstStyle>
            <a:lvl1pPr algn="ctr" rtl="0" eaLnBrk="0" fontAlgn="base" hangingPunct="0">
              <a:spcBef>
                <a:spcPct val="0"/>
              </a:spcBef>
              <a:spcAft>
                <a:spcPct val="0"/>
              </a:spcAft>
              <a:defRPr sz="4000">
                <a:solidFill>
                  <a:schemeClr val="tx2"/>
                </a:solidFill>
                <a:latin typeface="Times New Roman" panose="02020603050405020304" pitchFamily="18" charset="0"/>
                <a:ea typeface="+mj-ea"/>
                <a:cs typeface="Times New Roman" panose="02020603050405020304" pitchFamily="18" charset="0"/>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US" kern="0" dirty="0"/>
              <a:t>Click to edit Master title style</a:t>
            </a:r>
            <a:endParaRPr lang="en-GB" kern="0"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609600" y="914400"/>
            <a:ext cx="10972800" cy="525779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30" name="Rectangle 6"/>
          <p:cNvSpPr>
            <a:spLocks noGrp="1" noChangeArrowheads="1"/>
          </p:cNvSpPr>
          <p:nvPr>
            <p:ph type="sldNum" sz="quarter" idx="4"/>
          </p:nvPr>
        </p:nvSpPr>
        <p:spPr bwMode="auto">
          <a:xfrm>
            <a:off x="9759142" y="6400800"/>
            <a:ext cx="1823258" cy="23275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latin typeface="Times New Roman" panose="02020603050405020304" pitchFamily="18" charset="0"/>
                <a:cs typeface="Times New Roman" panose="02020603050405020304" pitchFamily="18" charset="0"/>
              </a:defRPr>
            </a:lvl1pPr>
          </a:lstStyle>
          <a:p>
            <a:pPr>
              <a:defRPr/>
            </a:pPr>
            <a:fld id="{47E33C82-C2A6-478E-8FB2-E20C8DB41475}" type="slidenum">
              <a:rPr lang="en-US" smtClean="0"/>
              <a:pPr>
                <a:defRPr/>
              </a:pPr>
              <a:t>‹#›</a:t>
            </a:fld>
            <a:endParaRPr lang="en-US" dirty="0"/>
          </a:p>
        </p:txBody>
      </p:sp>
      <p:sp>
        <p:nvSpPr>
          <p:cNvPr id="1031" name="Rectangle 7"/>
          <p:cNvSpPr>
            <a:spLocks noChangeArrowheads="1"/>
          </p:cNvSpPr>
          <p:nvPr/>
        </p:nvSpPr>
        <p:spPr bwMode="auto">
          <a:xfrm>
            <a:off x="609600" y="1147156"/>
            <a:ext cx="10972800" cy="5177444"/>
          </a:xfrm>
          <a:prstGeom prst="rect">
            <a:avLst/>
          </a:prstGeom>
          <a:noFill/>
          <a:ln w="9525">
            <a:noFill/>
            <a:miter lim="800000"/>
            <a:headEnd/>
            <a:tailEnd/>
          </a:ln>
          <a:effectLst/>
        </p:spPr>
        <p:txBody>
          <a:bodyPr/>
          <a:lstStyle/>
          <a:p>
            <a:pPr marL="342900" indent="-342900">
              <a:spcBef>
                <a:spcPct val="20000"/>
              </a:spcBef>
              <a:buClr>
                <a:srgbClr val="FF0000"/>
              </a:buClr>
              <a:buFont typeface="Wingdings" pitchFamily="2" charset="2"/>
              <a:buChar char="v"/>
              <a:defRPr/>
            </a:pPr>
            <a:endParaRPr lang="en-GB" sz="3200"/>
          </a:p>
        </p:txBody>
      </p:sp>
      <p:sp>
        <p:nvSpPr>
          <p:cNvPr id="1032" name="Rectangle 8"/>
          <p:cNvSpPr>
            <a:spLocks noChangeArrowheads="1"/>
          </p:cNvSpPr>
          <p:nvPr/>
        </p:nvSpPr>
        <p:spPr bwMode="auto">
          <a:xfrm>
            <a:off x="3347049" y="6408718"/>
            <a:ext cx="5497902" cy="232756"/>
          </a:xfrm>
          <a:prstGeom prst="rect">
            <a:avLst/>
          </a:prstGeom>
          <a:noFill/>
          <a:ln w="9525">
            <a:noFill/>
            <a:miter lim="800000"/>
            <a:headEnd/>
            <a:tailEnd/>
          </a:ln>
          <a:effectLst/>
        </p:spPr>
        <p:txBody>
          <a:bodyPr/>
          <a:lstStyle/>
          <a:p>
            <a:pPr algn="ctr">
              <a:defRPr/>
            </a:pPr>
            <a:r>
              <a:rPr lang="en-US" sz="1100" b="0" dirty="0"/>
              <a:t>GSICS Annual Meeting 2026, Ottawa, ON, Canada, 23 – 27 March 2026</a:t>
            </a:r>
          </a:p>
        </p:txBody>
      </p:sp>
      <p:sp>
        <p:nvSpPr>
          <p:cNvPr id="1035" name="Line 11"/>
          <p:cNvSpPr>
            <a:spLocks noChangeShapeType="1"/>
          </p:cNvSpPr>
          <p:nvPr/>
        </p:nvSpPr>
        <p:spPr bwMode="auto">
          <a:xfrm flipV="1">
            <a:off x="609600" y="6324600"/>
            <a:ext cx="10972800" cy="0"/>
          </a:xfrm>
          <a:prstGeom prst="line">
            <a:avLst/>
          </a:prstGeom>
          <a:noFill/>
          <a:ln w="38100">
            <a:solidFill>
              <a:srgbClr val="0000FF"/>
            </a:solidFill>
            <a:round/>
            <a:headEnd/>
            <a:tailEnd/>
          </a:ln>
          <a:effectLst/>
        </p:spPr>
        <p:txBody>
          <a:bodyPr/>
          <a:lstStyle/>
          <a:p>
            <a:pPr>
              <a:defRPr/>
            </a:pPr>
            <a:endParaRPr lang="en-GB"/>
          </a:p>
        </p:txBody>
      </p:sp>
      <p:sp>
        <p:nvSpPr>
          <p:cNvPr id="1037" name="Rectangle 13"/>
          <p:cNvSpPr>
            <a:spLocks noChangeArrowheads="1"/>
          </p:cNvSpPr>
          <p:nvPr/>
        </p:nvSpPr>
        <p:spPr bwMode="auto">
          <a:xfrm>
            <a:off x="8737600" y="6477001"/>
            <a:ext cx="2844800" cy="244475"/>
          </a:xfrm>
          <a:prstGeom prst="rect">
            <a:avLst/>
          </a:prstGeom>
          <a:noFill/>
          <a:ln w="9525">
            <a:noFill/>
            <a:miter lim="800000"/>
            <a:headEnd/>
            <a:tailEnd/>
          </a:ln>
          <a:effectLst/>
        </p:spPr>
        <p:txBody>
          <a:bodyPr/>
          <a:lstStyle/>
          <a:p>
            <a:pPr algn="r">
              <a:defRPr/>
            </a:pPr>
            <a:endParaRPr lang="en-GB" sz="1400"/>
          </a:p>
        </p:txBody>
      </p:sp>
      <p:sp>
        <p:nvSpPr>
          <p:cNvPr id="10" name="Rectangle 8"/>
          <p:cNvSpPr>
            <a:spLocks noChangeArrowheads="1"/>
          </p:cNvSpPr>
          <p:nvPr userDrawn="1"/>
        </p:nvSpPr>
        <p:spPr bwMode="auto">
          <a:xfrm>
            <a:off x="609600" y="6400801"/>
            <a:ext cx="2748951" cy="232756"/>
          </a:xfrm>
          <a:prstGeom prst="rect">
            <a:avLst/>
          </a:prstGeom>
          <a:noFill/>
          <a:ln w="9525">
            <a:noFill/>
            <a:miter lim="800000"/>
            <a:headEnd/>
            <a:tailEnd/>
          </a:ln>
          <a:effectLst/>
        </p:spPr>
        <p:txBody>
          <a:bodyPr/>
          <a:lstStyle/>
          <a:p>
            <a:pPr>
              <a:defRPr/>
            </a:pPr>
            <a:endParaRPr lang="en-US" sz="1000" b="1" dirty="0">
              <a:latin typeface="Times New Roman" panose="02020603050405020304" pitchFamily="18" charset="0"/>
              <a:cs typeface="Times New Roman" panose="02020603050405020304" pitchFamily="18" charset="0"/>
            </a:endParaRPr>
          </a:p>
        </p:txBody>
      </p:sp>
      <p:pic>
        <p:nvPicPr>
          <p:cNvPr id="11" name="Picture 4" descr="http://gsics.atmos.umd.edu/pub/Development/Logos/GSICS180px.png">
            <a:extLst>
              <a:ext uri="{FF2B5EF4-FFF2-40B4-BE49-F238E27FC236}">
                <a16:creationId xmlns:a16="http://schemas.microsoft.com/office/drawing/2014/main" id="{016C2398-F037-4637-B010-5FD37A6C6176}"/>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68233" y="102700"/>
            <a:ext cx="1714500" cy="695325"/>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hdr="0" ftr="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lr>
          <a:schemeClr val="tx1"/>
        </a:buClr>
        <a:buFont typeface="Arial" panose="020B0604020202020204" pitchFamily="34" charset="0"/>
        <a:buChar char="•"/>
        <a:defRPr sz="2400">
          <a:solidFill>
            <a:schemeClr val="tx1"/>
          </a:solidFill>
          <a:latin typeface="Arial" panose="020B0604020202020204" pitchFamily="34" charset="0"/>
          <a:ea typeface="+mn-ea"/>
          <a:cs typeface="Arial" panose="020B0604020202020204" pitchFamily="34" charset="0"/>
        </a:defRPr>
      </a:lvl1pPr>
      <a:lvl2pPr marL="742950" indent="-285750" algn="l" rtl="0" eaLnBrk="0" fontAlgn="base" hangingPunct="0">
        <a:spcBef>
          <a:spcPct val="20000"/>
        </a:spcBef>
        <a:spcAft>
          <a:spcPct val="0"/>
        </a:spcAft>
        <a:buClr>
          <a:schemeClr val="tx1"/>
        </a:buClr>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lgn="l" rtl="0" eaLnBrk="0" fontAlgn="base" hangingPunct="0">
        <a:spcBef>
          <a:spcPct val="20000"/>
        </a:spcBef>
        <a:spcAft>
          <a:spcPct val="0"/>
        </a:spcAft>
        <a:buClr>
          <a:schemeClr val="tx1"/>
        </a:buClr>
        <a:buChar char="•"/>
        <a:defRPr sz="2000">
          <a:solidFill>
            <a:schemeClr val="tx1"/>
          </a:solidFill>
          <a:latin typeface="Arial" panose="020B0604020202020204" pitchFamily="34" charset="0"/>
          <a:cs typeface="Arial" panose="020B0604020202020204" pitchFamily="34" charset="0"/>
        </a:defRPr>
      </a:lvl3pPr>
      <a:lvl4pPr marL="1600200" indent="-228600" algn="l" rtl="0" eaLnBrk="0" fontAlgn="base" hangingPunct="0">
        <a:spcBef>
          <a:spcPct val="20000"/>
        </a:spcBef>
        <a:spcAft>
          <a:spcPct val="0"/>
        </a:spcAft>
        <a:buFont typeface="Courier New" panose="02070309020205020404" pitchFamily="49" charset="0"/>
        <a:buChar char="o"/>
        <a:defRPr sz="2000">
          <a:solidFill>
            <a:schemeClr val="tx1"/>
          </a:solidFill>
          <a:latin typeface="Arial" panose="020B0604020202020204" pitchFamily="34" charset="0"/>
          <a:cs typeface="Arial" panose="020B0604020202020204" pitchFamily="34" charset="0"/>
        </a:defRPr>
      </a:lvl4pPr>
      <a:lvl5pPr marL="2057400" indent="-228600" algn="l" rtl="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ctrTitle"/>
          </p:nvPr>
        </p:nvSpPr>
        <p:spPr bwMode="auto">
          <a:xfrm>
            <a:off x="1716390" y="1188720"/>
            <a:ext cx="8759219" cy="143938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IE" sz="4000" b="1" dirty="0"/>
              <a:t>Vision for GSICS-led Advances in Lunar Calibration</a:t>
            </a:r>
            <a:br>
              <a:rPr lang="en-IE" sz="4000" dirty="0">
                <a:solidFill>
                  <a:srgbClr val="0000FF"/>
                </a:solidFill>
              </a:rPr>
            </a:br>
            <a:endParaRPr lang="en-US" sz="4000" i="1" dirty="0">
              <a:solidFill>
                <a:srgbClr val="0C45E4"/>
              </a:solidFill>
            </a:endParaRPr>
          </a:p>
        </p:txBody>
      </p:sp>
      <p:sp>
        <p:nvSpPr>
          <p:cNvPr id="2052" name="Rectangle 3"/>
          <p:cNvSpPr>
            <a:spLocks noGrp="1" noChangeArrowheads="1"/>
          </p:cNvSpPr>
          <p:nvPr>
            <p:ph type="subTitle" idx="1"/>
          </p:nvPr>
        </p:nvSpPr>
        <p:spPr>
          <a:xfrm>
            <a:off x="2468880" y="2743200"/>
            <a:ext cx="7315200" cy="3657600"/>
          </a:xfrm>
        </p:spPr>
        <p:txBody>
          <a:bodyPr/>
          <a:lstStyle/>
          <a:p>
            <a:pPr algn="l" eaLnBrk="1" hangingPunct="1">
              <a:lnSpc>
                <a:spcPts val="2600"/>
              </a:lnSpc>
              <a:spcBef>
                <a:spcPts val="600"/>
              </a:spcBef>
            </a:pPr>
            <a:r>
              <a:rPr lang="en-US" altLang="zh-CN" sz="2400" dirty="0">
                <a:latin typeface="Arial" panose="020B0604020202020204" pitchFamily="34" charset="0"/>
                <a:ea typeface="宋体" pitchFamily="2" charset="-122"/>
                <a:cs typeface="Arial" panose="020B0604020202020204" pitchFamily="34" charset="0"/>
              </a:rPr>
              <a:t>Tom Stone (USGS) — Presenter</a:t>
            </a:r>
          </a:p>
          <a:p>
            <a:pPr algn="l" eaLnBrk="1" hangingPunct="1">
              <a:lnSpc>
                <a:spcPts val="2600"/>
              </a:lnSpc>
              <a:spcBef>
                <a:spcPts val="1200"/>
              </a:spcBef>
            </a:pPr>
            <a:r>
              <a:rPr lang="en-US" altLang="zh-CN" sz="2400" dirty="0">
                <a:latin typeface="Arial" panose="020B0604020202020204" pitchFamily="34" charset="0"/>
                <a:ea typeface="宋体" pitchFamily="2" charset="-122"/>
                <a:cs typeface="Arial" panose="020B0604020202020204" pitchFamily="34" charset="0"/>
              </a:rPr>
              <a:t>The LSICS Development Team</a:t>
            </a:r>
          </a:p>
          <a:p>
            <a:pPr lvl="1" algn="l" eaLnBrk="1" hangingPunct="1">
              <a:lnSpc>
                <a:spcPts val="2600"/>
              </a:lnSpc>
              <a:spcBef>
                <a:spcPts val="600"/>
              </a:spcBef>
            </a:pPr>
            <a:r>
              <a:rPr lang="en-US" altLang="zh-CN" sz="2400" dirty="0">
                <a:latin typeface="Arial" panose="020B0604020202020204" pitchFamily="34" charset="0"/>
                <a:ea typeface="宋体" pitchFamily="2" charset="-122"/>
                <a:cs typeface="Arial" panose="020B0604020202020204" pitchFamily="34" charset="0"/>
              </a:rPr>
              <a:t>Sébastien Wagner (EUMETSAT)</a:t>
            </a:r>
          </a:p>
          <a:p>
            <a:pPr lvl="1" algn="l" eaLnBrk="1" hangingPunct="1">
              <a:lnSpc>
                <a:spcPts val="2600"/>
              </a:lnSpc>
              <a:spcBef>
                <a:spcPts val="600"/>
              </a:spcBef>
            </a:pPr>
            <a:r>
              <a:rPr lang="en-US" altLang="zh-CN" sz="2400" dirty="0">
                <a:latin typeface="Arial" panose="020B0604020202020204" pitchFamily="34" charset="0"/>
                <a:ea typeface="宋体" pitchFamily="2" charset="-122"/>
                <a:cs typeface="Arial" panose="020B0604020202020204" pitchFamily="34" charset="0"/>
              </a:rPr>
              <a:t>Matthijs Krijger (Earth Space Solutions)</a:t>
            </a:r>
          </a:p>
          <a:p>
            <a:pPr lvl="1" algn="l" eaLnBrk="1" hangingPunct="1">
              <a:lnSpc>
                <a:spcPts val="2600"/>
              </a:lnSpc>
              <a:spcBef>
                <a:spcPts val="600"/>
              </a:spcBef>
            </a:pPr>
            <a:r>
              <a:rPr lang="en-US" altLang="zh-CN" sz="2400" dirty="0">
                <a:latin typeface="Arial" panose="020B0604020202020204" pitchFamily="34" charset="0"/>
                <a:ea typeface="宋体" pitchFamily="2" charset="-122"/>
                <a:cs typeface="Arial" panose="020B0604020202020204" pitchFamily="34" charset="0"/>
              </a:rPr>
              <a:t>Hugh Kieffer (Celestial Reasonings)</a:t>
            </a:r>
          </a:p>
          <a:p>
            <a:pPr lvl="1" algn="l" eaLnBrk="1" hangingPunct="1">
              <a:lnSpc>
                <a:spcPts val="2600"/>
              </a:lnSpc>
              <a:spcBef>
                <a:spcPts val="600"/>
              </a:spcBef>
            </a:pPr>
            <a:r>
              <a:rPr lang="en-US" altLang="zh-CN" sz="2400" dirty="0">
                <a:latin typeface="Arial" panose="020B0604020202020204" pitchFamily="34" charset="0"/>
                <a:ea typeface="宋体" pitchFamily="2" charset="-122"/>
                <a:cs typeface="Arial" panose="020B0604020202020204" pitchFamily="34" charset="0"/>
              </a:rPr>
              <a:t>Masaya Takahashi (JMA)</a:t>
            </a:r>
          </a:p>
          <a:p>
            <a:pPr lvl="1" algn="l" eaLnBrk="1" hangingPunct="1">
              <a:lnSpc>
                <a:spcPts val="2600"/>
              </a:lnSpc>
              <a:spcBef>
                <a:spcPts val="600"/>
              </a:spcBef>
            </a:pPr>
            <a:r>
              <a:rPr lang="en-US" altLang="zh-CN" sz="2400" dirty="0">
                <a:latin typeface="Arial" panose="020B0604020202020204" pitchFamily="34" charset="0"/>
                <a:ea typeface="宋体" pitchFamily="2" charset="-122"/>
                <a:cs typeface="Arial" panose="020B0604020202020204" pitchFamily="34" charset="0"/>
              </a:rPr>
              <a:t>Stefan </a:t>
            </a:r>
            <a:r>
              <a:rPr lang="en-US" altLang="zh-CN" sz="2400" dirty="0" err="1">
                <a:latin typeface="Arial" panose="020B0604020202020204" pitchFamily="34" charset="0"/>
                <a:ea typeface="宋体" pitchFamily="2" charset="-122"/>
                <a:cs typeface="Arial" panose="020B0604020202020204" pitchFamily="34" charset="0"/>
              </a:rPr>
              <a:t>Adriaensen</a:t>
            </a:r>
            <a:r>
              <a:rPr lang="en-US" altLang="zh-CN" sz="2400" dirty="0">
                <a:latin typeface="Arial" panose="020B0604020202020204" pitchFamily="34" charset="0"/>
                <a:ea typeface="宋体" pitchFamily="2" charset="-122"/>
                <a:cs typeface="Arial" panose="020B0604020202020204" pitchFamily="34" charset="0"/>
              </a:rPr>
              <a:t> (VITO)</a:t>
            </a:r>
          </a:p>
          <a:p>
            <a:pPr lvl="1" algn="l" eaLnBrk="1" hangingPunct="1">
              <a:lnSpc>
                <a:spcPts val="2600"/>
              </a:lnSpc>
              <a:spcBef>
                <a:spcPts val="600"/>
              </a:spcBef>
            </a:pPr>
            <a:r>
              <a:rPr lang="en-US" altLang="zh-CN" sz="2400" dirty="0">
                <a:latin typeface="Arial" panose="020B0604020202020204" pitchFamily="34" charset="0"/>
                <a:ea typeface="宋体" pitchFamily="2" charset="-122"/>
                <a:cs typeface="Arial" panose="020B0604020202020204" pitchFamily="34" charset="0"/>
              </a:rPr>
              <a:t>Javier </a:t>
            </a:r>
            <a:r>
              <a:rPr lang="en-US" altLang="zh-CN" sz="2400" dirty="0" err="1">
                <a:latin typeface="Arial" panose="020B0604020202020204" pitchFamily="34" charset="0"/>
                <a:ea typeface="宋体" pitchFamily="2" charset="-122"/>
                <a:cs typeface="Arial" panose="020B0604020202020204" pitchFamily="34" charset="0"/>
              </a:rPr>
              <a:t>Gatón</a:t>
            </a:r>
            <a:r>
              <a:rPr lang="en-US" altLang="zh-CN" sz="2400" dirty="0">
                <a:latin typeface="Arial" panose="020B0604020202020204" pitchFamily="34" charset="0"/>
                <a:ea typeface="宋体" pitchFamily="2" charset="-122"/>
                <a:cs typeface="Arial" panose="020B0604020202020204" pitchFamily="34" charset="0"/>
              </a:rPr>
              <a:t> Herguedas (Univ. Valladolid)</a:t>
            </a:r>
          </a:p>
          <a:p>
            <a:pPr algn="l" eaLnBrk="1" hangingPunct="1">
              <a:lnSpc>
                <a:spcPct val="80000"/>
              </a:lnSpc>
            </a:pPr>
            <a:endParaRPr lang="en-US" altLang="en-US" sz="1200" dirty="0">
              <a:latin typeface="Arial" panose="020B0604020202020204" pitchFamily="34" charset="0"/>
            </a:endParaRPr>
          </a:p>
        </p:txBody>
      </p:sp>
    </p:spTree>
    <p:extLst>
      <p:ext uri="{BB962C8B-B14F-4D97-AF65-F5344CB8AC3E}">
        <p14:creationId xmlns:p14="http://schemas.microsoft.com/office/powerpoint/2010/main" val="2384560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1059F0E-2D7B-55E7-43DC-7E243B11E67F}"/>
              </a:ext>
            </a:extLst>
          </p:cNvPr>
          <p:cNvSpPr>
            <a:spLocks noGrp="1"/>
          </p:cNvSpPr>
          <p:nvPr>
            <p:ph idx="1"/>
          </p:nvPr>
        </p:nvSpPr>
        <p:spPr>
          <a:xfrm>
            <a:off x="1645920" y="914400"/>
            <a:ext cx="9601200" cy="5394960"/>
          </a:xfrm>
        </p:spPr>
        <p:txBody>
          <a:bodyPr/>
          <a:lstStyle/>
          <a:p>
            <a:r>
              <a:rPr lang="en-US" dirty="0">
                <a:latin typeface="Times New Roman" panose="02020603050405020304" pitchFamily="18" charset="0"/>
                <a:cs typeface="Times New Roman" panose="02020603050405020304" pitchFamily="18" charset="0"/>
              </a:rPr>
              <a:t>Addressing GSICS objectives</a:t>
            </a:r>
          </a:p>
          <a:p>
            <a:r>
              <a:rPr lang="en-US" dirty="0">
                <a:latin typeface="Times New Roman" panose="02020603050405020304" pitchFamily="18" charset="0"/>
                <a:cs typeface="Times New Roman" panose="02020603050405020304" pitchFamily="18" charset="0"/>
              </a:rPr>
              <a:t>Engagement with New Space entities</a:t>
            </a:r>
          </a:p>
          <a:p>
            <a:r>
              <a:rPr lang="en-US" dirty="0">
                <a:latin typeface="Times New Roman" panose="02020603050405020304" pitchFamily="18" charset="0"/>
                <a:cs typeface="Times New Roman" panose="02020603050405020304" pitchFamily="18" charset="0"/>
              </a:rPr>
              <a:t>Developing the Lunar Spectral Irradiance Calibration System (LSICS)</a:t>
            </a:r>
          </a:p>
          <a:p>
            <a:r>
              <a:rPr lang="en-US" dirty="0">
                <a:latin typeface="Times New Roman" panose="02020603050405020304" pitchFamily="18" charset="0"/>
                <a:cs typeface="Times New Roman" panose="02020603050405020304" pitchFamily="18" charset="0"/>
              </a:rPr>
              <a:t>Documenting Best Practices for deriving and applying lunar calibration</a:t>
            </a:r>
          </a:p>
          <a:p>
            <a:r>
              <a:rPr lang="en-US" dirty="0">
                <a:latin typeface="Times New Roman" panose="02020603050405020304" pitchFamily="18" charset="0"/>
                <a:cs typeface="Times New Roman" panose="02020603050405020304" pitchFamily="18" charset="0"/>
              </a:rPr>
              <a:t>Evaluating and propagating uncertainties</a:t>
            </a:r>
          </a:p>
          <a:p>
            <a:r>
              <a:rPr lang="en-US" dirty="0">
                <a:latin typeface="Times New Roman" panose="02020603050405020304" pitchFamily="18" charset="0"/>
                <a:cs typeface="Times New Roman" panose="02020603050405020304" pitchFamily="18" charset="0"/>
              </a:rPr>
              <a:t>Developing other lunar models</a:t>
            </a:r>
          </a:p>
          <a:p>
            <a:r>
              <a:rPr lang="en-US" dirty="0">
                <a:latin typeface="Times New Roman" panose="02020603050405020304" pitchFamily="18" charset="0"/>
                <a:cs typeface="Times New Roman" panose="02020603050405020304" pitchFamily="18" charset="0"/>
              </a:rPr>
              <a:t>Exploiting and promoting the capabilities of lunar calibration</a:t>
            </a:r>
          </a:p>
          <a:p>
            <a:r>
              <a:rPr lang="en-US" dirty="0">
                <a:latin typeface="Times New Roman" panose="02020603050405020304" pitchFamily="18" charset="0"/>
                <a:cs typeface="Times New Roman" panose="02020603050405020304" pitchFamily="18" charset="0"/>
              </a:rPr>
              <a:t>Acquiring new fiducial reference measurements</a:t>
            </a:r>
          </a:p>
          <a:p>
            <a:r>
              <a:rPr lang="en-US" dirty="0">
                <a:latin typeface="Times New Roman" panose="02020603050405020304" pitchFamily="18" charset="0"/>
                <a:cs typeface="Times New Roman" panose="02020603050405020304" pitchFamily="18" charset="0"/>
              </a:rPr>
              <a:t>Data preservation and access</a:t>
            </a:r>
          </a:p>
          <a:p>
            <a:r>
              <a:rPr lang="en-US" dirty="0">
                <a:latin typeface="Times New Roman" panose="02020603050405020304" pitchFamily="18" charset="0"/>
                <a:cs typeface="Times New Roman" panose="02020603050405020304" pitchFamily="18" charset="0"/>
              </a:rPr>
              <a:t>Applying machine learning techniques</a:t>
            </a:r>
          </a:p>
          <a:p>
            <a:r>
              <a:rPr lang="en-US" dirty="0">
                <a:latin typeface="Times New Roman" panose="02020603050405020304" pitchFamily="18" charset="0"/>
                <a:cs typeface="Times New Roman" panose="02020603050405020304" pitchFamily="18" charset="0"/>
              </a:rPr>
              <a:t>Communicating lunar calibration requirements to mission developers</a:t>
            </a:r>
          </a:p>
          <a:p>
            <a:r>
              <a:rPr lang="en-US" dirty="0">
                <a:latin typeface="Times New Roman" panose="02020603050405020304" pitchFamily="18" charset="0"/>
                <a:cs typeface="Times New Roman" panose="02020603050405020304" pitchFamily="18" charset="0"/>
              </a:rPr>
              <a:t>Promoting a distribution of labor — community-wide contributions</a:t>
            </a:r>
          </a:p>
        </p:txBody>
      </p:sp>
      <p:sp>
        <p:nvSpPr>
          <p:cNvPr id="4" name="Slide Number Placeholder 3">
            <a:extLst>
              <a:ext uri="{FF2B5EF4-FFF2-40B4-BE49-F238E27FC236}">
                <a16:creationId xmlns:a16="http://schemas.microsoft.com/office/drawing/2014/main" id="{256ECCF7-C48D-1056-3C27-2FE9FA3D4742}"/>
              </a:ext>
            </a:extLst>
          </p:cNvPr>
          <p:cNvSpPr>
            <a:spLocks noGrp="1"/>
          </p:cNvSpPr>
          <p:nvPr>
            <p:ph type="sldNum" sz="quarter" idx="10"/>
          </p:nvPr>
        </p:nvSpPr>
        <p:spPr/>
        <p:txBody>
          <a:bodyPr/>
          <a:lstStyle/>
          <a:p>
            <a:pPr>
              <a:defRPr/>
            </a:pPr>
            <a:fld id="{DA28AC38-E0E8-49D7-B2FE-71FD7C42C09E}" type="slidenum">
              <a:rPr lang="en-US" smtClean="0"/>
              <a:pPr>
                <a:defRPr/>
              </a:pPr>
              <a:t>2</a:t>
            </a:fld>
            <a:endParaRPr lang="en-US"/>
          </a:p>
        </p:txBody>
      </p:sp>
      <p:sp>
        <p:nvSpPr>
          <p:cNvPr id="7" name="Title 1">
            <a:extLst>
              <a:ext uri="{FF2B5EF4-FFF2-40B4-BE49-F238E27FC236}">
                <a16:creationId xmlns:a16="http://schemas.microsoft.com/office/drawing/2014/main" id="{D367FB04-4F94-2A62-B791-0B07CA5ADDC2}"/>
              </a:ext>
            </a:extLst>
          </p:cNvPr>
          <p:cNvSpPr>
            <a:spLocks noGrp="1"/>
          </p:cNvSpPr>
          <p:nvPr>
            <p:ph type="title"/>
          </p:nvPr>
        </p:nvSpPr>
        <p:spPr>
          <a:xfrm>
            <a:off x="2286000" y="182880"/>
            <a:ext cx="9144000" cy="667472"/>
          </a:xfrm>
        </p:spPr>
        <p:txBody>
          <a:bodyPr/>
          <a:lstStyle/>
          <a:p>
            <a:r>
              <a:rPr lang="en-GB" dirty="0"/>
              <a:t>Focus Areas for Directed Efforts, 5−10 Years</a:t>
            </a:r>
            <a:endParaRPr lang="en-IE" dirty="0"/>
          </a:p>
        </p:txBody>
      </p:sp>
    </p:spTree>
    <p:extLst>
      <p:ext uri="{BB962C8B-B14F-4D97-AF65-F5344CB8AC3E}">
        <p14:creationId xmlns:p14="http://schemas.microsoft.com/office/powerpoint/2010/main" val="5102281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F01ABA-40A5-9CDB-D85C-AE71C62EE4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1A305B-9F49-9CA3-FF38-D5C342BC7EFA}"/>
              </a:ext>
            </a:extLst>
          </p:cNvPr>
          <p:cNvSpPr>
            <a:spLocks noGrp="1"/>
          </p:cNvSpPr>
          <p:nvPr>
            <p:ph type="title"/>
          </p:nvPr>
        </p:nvSpPr>
        <p:spPr/>
        <p:txBody>
          <a:bodyPr/>
          <a:lstStyle/>
          <a:p>
            <a:r>
              <a:rPr lang="en-GB" dirty="0"/>
              <a:t>Addressing GSICS Objectives</a:t>
            </a:r>
            <a:endParaRPr lang="en-IE" dirty="0"/>
          </a:p>
        </p:txBody>
      </p:sp>
      <p:sp>
        <p:nvSpPr>
          <p:cNvPr id="3" name="Content Placeholder 2">
            <a:extLst>
              <a:ext uri="{FF2B5EF4-FFF2-40B4-BE49-F238E27FC236}">
                <a16:creationId xmlns:a16="http://schemas.microsoft.com/office/drawing/2014/main" id="{8E79C49B-50D3-0164-F89B-08F784F3485E}"/>
              </a:ext>
            </a:extLst>
          </p:cNvPr>
          <p:cNvSpPr>
            <a:spLocks noGrp="1"/>
          </p:cNvSpPr>
          <p:nvPr>
            <p:ph idx="1"/>
          </p:nvPr>
        </p:nvSpPr>
        <p:spPr>
          <a:xfrm>
            <a:off x="609600" y="914400"/>
            <a:ext cx="11064240" cy="5394960"/>
          </a:xfrm>
        </p:spPr>
        <p:txBody>
          <a:bodyPr/>
          <a:lstStyle/>
          <a:p>
            <a:pPr marL="0" indent="0">
              <a:lnSpc>
                <a:spcPts val="2800"/>
              </a:lnSpc>
              <a:spcBef>
                <a:spcPts val="300"/>
              </a:spcBef>
              <a:spcAft>
                <a:spcPts val="300"/>
              </a:spcAft>
              <a:buNone/>
            </a:pPr>
            <a:r>
              <a:rPr lang="en-GB" u="sng" dirty="0"/>
              <a:t>Efforts </a:t>
            </a:r>
            <a:r>
              <a:rPr lang="en-US" u="sng" dirty="0"/>
              <a:t>toward improving lunar calibration systems</a:t>
            </a:r>
          </a:p>
          <a:p>
            <a:pPr>
              <a:lnSpc>
                <a:spcPts val="2800"/>
              </a:lnSpc>
              <a:spcBef>
                <a:spcPts val="300"/>
              </a:spcBef>
            </a:pPr>
            <a:r>
              <a:rPr lang="en-US" dirty="0"/>
              <a:t>Applying lunar calibration to achieve higher accuracy satellite data products</a:t>
            </a:r>
          </a:p>
          <a:p>
            <a:pPr lvl="1">
              <a:lnSpc>
                <a:spcPts val="2800"/>
              </a:lnSpc>
              <a:spcBef>
                <a:spcPts val="300"/>
              </a:spcBef>
              <a:spcAft>
                <a:spcPts val="600"/>
              </a:spcAft>
            </a:pPr>
            <a:r>
              <a:rPr lang="en-US" dirty="0"/>
              <a:t>Common objective among National Agencies, International Orgs and New Space entities</a:t>
            </a:r>
          </a:p>
          <a:p>
            <a:pPr>
              <a:lnSpc>
                <a:spcPts val="2800"/>
              </a:lnSpc>
              <a:spcBef>
                <a:spcPts val="300"/>
              </a:spcBef>
            </a:pPr>
            <a:r>
              <a:rPr lang="en-US" dirty="0"/>
              <a:t>Improved lunar measurements from satellite instruments</a:t>
            </a:r>
          </a:p>
          <a:p>
            <a:pPr lvl="1">
              <a:lnSpc>
                <a:spcPts val="2800"/>
              </a:lnSpc>
              <a:spcBef>
                <a:spcPts val="300"/>
              </a:spcBef>
              <a:spcAft>
                <a:spcPts val="600"/>
              </a:spcAft>
            </a:pPr>
            <a:r>
              <a:rPr lang="en-US" dirty="0"/>
              <a:t>Being used for model development, e.g. SLIMM, LESSR (SCIA, GOME-2)</a:t>
            </a:r>
          </a:p>
          <a:p>
            <a:pPr>
              <a:lnSpc>
                <a:spcPts val="2800"/>
              </a:lnSpc>
              <a:spcBef>
                <a:spcPts val="300"/>
              </a:spcBef>
            </a:pPr>
            <a:r>
              <a:rPr lang="en-US" dirty="0"/>
              <a:t>Finding a consensus lunar model</a:t>
            </a:r>
          </a:p>
          <a:p>
            <a:pPr lvl="1">
              <a:lnSpc>
                <a:spcPts val="2800"/>
              </a:lnSpc>
              <a:spcBef>
                <a:spcPts val="300"/>
              </a:spcBef>
            </a:pPr>
            <a:r>
              <a:rPr lang="en-US" dirty="0"/>
              <a:t>The GSICS recommended lunar calibration reference</a:t>
            </a:r>
          </a:p>
          <a:p>
            <a:pPr lvl="1">
              <a:lnSpc>
                <a:spcPts val="2800"/>
              </a:lnSpc>
              <a:spcBef>
                <a:spcPts val="0"/>
              </a:spcBef>
            </a:pPr>
            <a:r>
              <a:rPr lang="en-US" dirty="0"/>
              <a:t>Best absolute accuracy, determined by comparison to high-accuracy lunar measurements</a:t>
            </a:r>
          </a:p>
          <a:p>
            <a:pPr lvl="2">
              <a:lnSpc>
                <a:spcPts val="2800"/>
              </a:lnSpc>
              <a:spcBef>
                <a:spcPts val="300"/>
              </a:spcBef>
              <a:buFont typeface="Arial" panose="020B0604020202020204" pitchFamily="34" charset="0"/>
              <a:buChar char="•"/>
            </a:pPr>
            <a:r>
              <a:rPr lang="en-US" dirty="0"/>
              <a:t> Dedicated projects: air-LUSI, ARCSTONE, other Agency efforts</a:t>
            </a:r>
          </a:p>
          <a:p>
            <a:pPr marL="742950" marR="0" lvl="1" indent="-285750" algn="l" defTabSz="914400" rtl="0" eaLnBrk="0" fontAlgn="base" latinLnBrk="0" hangingPunct="0">
              <a:lnSpc>
                <a:spcPts val="2800"/>
              </a:lnSpc>
              <a:spcBef>
                <a:spcPts val="300"/>
              </a:spcBef>
              <a:spcAft>
                <a:spcPct val="0"/>
              </a:spcAft>
              <a:buClr>
                <a:srgbClr val="000000"/>
              </a:buClr>
              <a:buSzTx/>
              <a:buFont typeface="Arial" panose="020B0604020202020204" pitchFamily="34" charset="0"/>
              <a:buChar char="−"/>
              <a:tabLst/>
              <a:defRPr/>
            </a:pPr>
            <a:r>
              <a:rPr lang="en-US" dirty="0"/>
              <a:t>Periodic inter-comparisons and review of the selection</a:t>
            </a:r>
          </a:p>
        </p:txBody>
      </p:sp>
      <p:sp>
        <p:nvSpPr>
          <p:cNvPr id="4" name="Slide Number Placeholder 3">
            <a:extLst>
              <a:ext uri="{FF2B5EF4-FFF2-40B4-BE49-F238E27FC236}">
                <a16:creationId xmlns:a16="http://schemas.microsoft.com/office/drawing/2014/main" id="{E71A886D-A9EC-F6A5-A841-B7CCF42C5A44}"/>
              </a:ext>
            </a:extLst>
          </p:cNvPr>
          <p:cNvSpPr>
            <a:spLocks noGrp="1"/>
          </p:cNvSpPr>
          <p:nvPr>
            <p:ph type="sldNum" sz="quarter" idx="10"/>
          </p:nvPr>
        </p:nvSpPr>
        <p:spPr/>
        <p:txBody>
          <a:bodyPr/>
          <a:lstStyle/>
          <a:p>
            <a:pPr>
              <a:defRPr/>
            </a:pPr>
            <a:fld id="{DA28AC38-E0E8-49D7-B2FE-71FD7C42C09E}" type="slidenum">
              <a:rPr lang="en-US" smtClean="0"/>
              <a:pPr>
                <a:defRPr/>
              </a:pPr>
              <a:t>3</a:t>
            </a:fld>
            <a:endParaRPr lang="en-US"/>
          </a:p>
        </p:txBody>
      </p:sp>
    </p:spTree>
    <p:extLst>
      <p:ext uri="{BB962C8B-B14F-4D97-AF65-F5344CB8AC3E}">
        <p14:creationId xmlns:p14="http://schemas.microsoft.com/office/powerpoint/2010/main" val="6333746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FD7E0D-5690-E3ED-43AD-E5D7D0128C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9D8EC1-32AE-6B00-09C9-A4589CF80C2B}"/>
              </a:ext>
            </a:extLst>
          </p:cNvPr>
          <p:cNvSpPr>
            <a:spLocks noGrp="1"/>
          </p:cNvSpPr>
          <p:nvPr>
            <p:ph type="title"/>
          </p:nvPr>
        </p:nvSpPr>
        <p:spPr/>
        <p:txBody>
          <a:bodyPr/>
          <a:lstStyle/>
          <a:p>
            <a:r>
              <a:rPr lang="en-GB" dirty="0"/>
              <a:t>Addressing GSICS Objectives</a:t>
            </a:r>
            <a:endParaRPr lang="en-IE" dirty="0"/>
          </a:p>
        </p:txBody>
      </p:sp>
      <p:sp>
        <p:nvSpPr>
          <p:cNvPr id="3" name="Content Placeholder 2">
            <a:extLst>
              <a:ext uri="{FF2B5EF4-FFF2-40B4-BE49-F238E27FC236}">
                <a16:creationId xmlns:a16="http://schemas.microsoft.com/office/drawing/2014/main" id="{EAD00C9C-C811-0BB6-AB09-D6FF1B386478}"/>
              </a:ext>
            </a:extLst>
          </p:cNvPr>
          <p:cNvSpPr>
            <a:spLocks noGrp="1"/>
          </p:cNvSpPr>
          <p:nvPr>
            <p:ph idx="1"/>
          </p:nvPr>
        </p:nvSpPr>
        <p:spPr>
          <a:xfrm>
            <a:off x="609600" y="914400"/>
            <a:ext cx="10972800" cy="5394960"/>
          </a:xfrm>
        </p:spPr>
        <p:txBody>
          <a:bodyPr/>
          <a:lstStyle/>
          <a:p>
            <a:pPr marL="0" indent="0">
              <a:lnSpc>
                <a:spcPts val="2800"/>
              </a:lnSpc>
              <a:spcBef>
                <a:spcPts val="300"/>
              </a:spcBef>
              <a:spcAft>
                <a:spcPts val="300"/>
              </a:spcAft>
              <a:buNone/>
            </a:pPr>
            <a:r>
              <a:rPr lang="en-US" u="sng" dirty="0"/>
              <a:t>Developing lunar inter-calibration techniques</a:t>
            </a:r>
          </a:p>
          <a:p>
            <a:pPr>
              <a:lnSpc>
                <a:spcPts val="2800"/>
              </a:lnSpc>
              <a:spcBef>
                <a:spcPts val="300"/>
              </a:spcBef>
            </a:pPr>
            <a:r>
              <a:rPr lang="en-US" dirty="0"/>
              <a:t>The Moon: a stable common reference</a:t>
            </a:r>
          </a:p>
          <a:p>
            <a:pPr lvl="1">
              <a:lnSpc>
                <a:spcPts val="2800"/>
              </a:lnSpc>
              <a:spcBef>
                <a:spcPts val="300"/>
              </a:spcBef>
            </a:pPr>
            <a:r>
              <a:rPr lang="en-US" dirty="0"/>
              <a:t>Enables inter-consistent calibration across platforms</a:t>
            </a:r>
          </a:p>
          <a:p>
            <a:pPr lvl="2">
              <a:lnSpc>
                <a:spcPts val="2800"/>
              </a:lnSpc>
              <a:spcBef>
                <a:spcPts val="300"/>
              </a:spcBef>
            </a:pPr>
            <a:r>
              <a:rPr lang="en-US" dirty="0"/>
              <a:t>Supports multi-satellite observatories (constellations)</a:t>
            </a:r>
          </a:p>
          <a:p>
            <a:pPr lvl="3">
              <a:lnSpc>
                <a:spcPts val="2800"/>
              </a:lnSpc>
              <a:spcBef>
                <a:spcPts val="0"/>
              </a:spcBef>
            </a:pPr>
            <a:r>
              <a:rPr lang="en-US" dirty="0"/>
              <a:t> e.g. Landsat-Next</a:t>
            </a:r>
          </a:p>
          <a:p>
            <a:pPr lvl="2">
              <a:lnSpc>
                <a:spcPts val="2800"/>
              </a:lnSpc>
              <a:spcBef>
                <a:spcPts val="300"/>
              </a:spcBef>
            </a:pPr>
            <a:r>
              <a:rPr lang="en-US" dirty="0"/>
              <a:t>Addresses recent trend toward fleets of small satellites</a:t>
            </a:r>
          </a:p>
          <a:p>
            <a:pPr lvl="3">
              <a:lnSpc>
                <a:spcPts val="2800"/>
              </a:lnSpc>
              <a:spcBef>
                <a:spcPts val="0"/>
              </a:spcBef>
            </a:pPr>
            <a:r>
              <a:rPr lang="en-US" dirty="0"/>
              <a:t> many with no on-board calibration capability</a:t>
            </a:r>
          </a:p>
          <a:p>
            <a:pPr lvl="1">
              <a:lnSpc>
                <a:spcPts val="2800"/>
              </a:lnSpc>
              <a:spcBef>
                <a:spcPts val="300"/>
              </a:spcBef>
              <a:spcAft>
                <a:spcPts val="0"/>
              </a:spcAft>
            </a:pPr>
            <a:r>
              <a:rPr lang="en-US" dirty="0"/>
              <a:t>Enables back-calibration of historic datasets</a:t>
            </a:r>
          </a:p>
          <a:p>
            <a:pPr lvl="2">
              <a:lnSpc>
                <a:spcPts val="2800"/>
              </a:lnSpc>
              <a:spcBef>
                <a:spcPts val="300"/>
              </a:spcBef>
              <a:spcAft>
                <a:spcPts val="600"/>
              </a:spcAft>
            </a:pPr>
            <a:r>
              <a:rPr lang="en-US" dirty="0"/>
              <a:t>Toward developing long-term data records</a:t>
            </a:r>
          </a:p>
          <a:p>
            <a:pPr>
              <a:lnSpc>
                <a:spcPts val="2800"/>
              </a:lnSpc>
              <a:spcBef>
                <a:spcPts val="300"/>
              </a:spcBef>
            </a:pPr>
            <a:r>
              <a:rPr lang="en-US" dirty="0"/>
              <a:t>Lunar models must be used to adjust for the different Moon observation geometries</a:t>
            </a:r>
          </a:p>
          <a:p>
            <a:pPr lvl="1">
              <a:lnSpc>
                <a:spcPts val="2800"/>
              </a:lnSpc>
              <a:spcBef>
                <a:spcPts val="300"/>
              </a:spcBef>
            </a:pPr>
            <a:r>
              <a:rPr lang="en-US" dirty="0"/>
              <a:t>Current models fulfill this need with high relative precision</a:t>
            </a:r>
          </a:p>
        </p:txBody>
      </p:sp>
      <p:sp>
        <p:nvSpPr>
          <p:cNvPr id="4" name="Slide Number Placeholder 3">
            <a:extLst>
              <a:ext uri="{FF2B5EF4-FFF2-40B4-BE49-F238E27FC236}">
                <a16:creationId xmlns:a16="http://schemas.microsoft.com/office/drawing/2014/main" id="{AB2050F2-4A6A-91D9-FA46-3961C887690A}"/>
              </a:ext>
            </a:extLst>
          </p:cNvPr>
          <p:cNvSpPr>
            <a:spLocks noGrp="1"/>
          </p:cNvSpPr>
          <p:nvPr>
            <p:ph type="sldNum" sz="quarter" idx="10"/>
          </p:nvPr>
        </p:nvSpPr>
        <p:spPr/>
        <p:txBody>
          <a:bodyPr/>
          <a:lstStyle/>
          <a:p>
            <a:pPr>
              <a:defRPr/>
            </a:pPr>
            <a:fld id="{DA28AC38-E0E8-49D7-B2FE-71FD7C42C09E}" type="slidenum">
              <a:rPr lang="en-US" smtClean="0"/>
              <a:pPr>
                <a:defRPr/>
              </a:pPr>
              <a:t>4</a:t>
            </a:fld>
            <a:endParaRPr lang="en-US"/>
          </a:p>
        </p:txBody>
      </p:sp>
    </p:spTree>
    <p:extLst>
      <p:ext uri="{BB962C8B-B14F-4D97-AF65-F5344CB8AC3E}">
        <p14:creationId xmlns:p14="http://schemas.microsoft.com/office/powerpoint/2010/main" val="8786067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6D4F44-DF9F-DD87-D907-BBB0E7431B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7B20C3-B40B-4A61-AC9E-C24D3BC4D253}"/>
              </a:ext>
            </a:extLst>
          </p:cNvPr>
          <p:cNvSpPr>
            <a:spLocks noGrp="1"/>
          </p:cNvSpPr>
          <p:nvPr>
            <p:ph type="title"/>
          </p:nvPr>
        </p:nvSpPr>
        <p:spPr/>
        <p:txBody>
          <a:bodyPr/>
          <a:lstStyle/>
          <a:p>
            <a:r>
              <a:rPr lang="en-GB" dirty="0"/>
              <a:t>Addressing GSICS Objectives</a:t>
            </a:r>
            <a:endParaRPr lang="en-IE" dirty="0"/>
          </a:p>
        </p:txBody>
      </p:sp>
      <p:sp>
        <p:nvSpPr>
          <p:cNvPr id="3" name="Content Placeholder 2">
            <a:extLst>
              <a:ext uri="{FF2B5EF4-FFF2-40B4-BE49-F238E27FC236}">
                <a16:creationId xmlns:a16="http://schemas.microsoft.com/office/drawing/2014/main" id="{1A42F70A-8312-FADE-287F-147CBE4D3997}"/>
              </a:ext>
            </a:extLst>
          </p:cNvPr>
          <p:cNvSpPr>
            <a:spLocks noGrp="1"/>
          </p:cNvSpPr>
          <p:nvPr>
            <p:ph idx="1"/>
          </p:nvPr>
        </p:nvSpPr>
        <p:spPr>
          <a:xfrm>
            <a:off x="609600" y="914400"/>
            <a:ext cx="10972800" cy="5394960"/>
          </a:xfrm>
        </p:spPr>
        <p:txBody>
          <a:bodyPr/>
          <a:lstStyle/>
          <a:p>
            <a:pPr marL="0" indent="0">
              <a:lnSpc>
                <a:spcPts val="2800"/>
              </a:lnSpc>
              <a:spcBef>
                <a:spcPts val="300"/>
              </a:spcBef>
              <a:spcAft>
                <a:spcPts val="300"/>
              </a:spcAft>
              <a:buNone/>
            </a:pPr>
            <a:r>
              <a:rPr lang="en-US" u="sng" dirty="0"/>
              <a:t>Increasing data-sharing by Agencies</a:t>
            </a:r>
          </a:p>
          <a:p>
            <a:pPr>
              <a:lnSpc>
                <a:spcPts val="2800"/>
              </a:lnSpc>
              <a:spcBef>
                <a:spcPts val="300"/>
              </a:spcBef>
            </a:pPr>
            <a:r>
              <a:rPr lang="en-US" dirty="0"/>
              <a:t>Potential for use with lunar model development</a:t>
            </a:r>
          </a:p>
          <a:p>
            <a:pPr>
              <a:lnSpc>
                <a:spcPts val="2800"/>
              </a:lnSpc>
              <a:spcBef>
                <a:spcPts val="300"/>
              </a:spcBef>
            </a:pPr>
            <a:r>
              <a:rPr lang="en-US" dirty="0"/>
              <a:t>Agency lunar observations often are internal calibration data </a:t>
            </a:r>
            <a:r>
              <a:rPr lang="en-US" dirty="0">
                <a:latin typeface="Arial"/>
                <a:cs typeface="Arial"/>
              </a:rPr>
              <a:t>→</a:t>
            </a:r>
            <a:r>
              <a:rPr lang="en-US" dirty="0"/>
              <a:t> Restricted Access</a:t>
            </a:r>
          </a:p>
          <a:p>
            <a:pPr>
              <a:lnSpc>
                <a:spcPts val="2800"/>
              </a:lnSpc>
              <a:spcBef>
                <a:spcPts val="300"/>
              </a:spcBef>
            </a:pPr>
            <a:r>
              <a:rPr lang="en-US" dirty="0"/>
              <a:t>Attempted solution (2014):  the GSICS Lunar Observation Dataset (GLOD)</a:t>
            </a:r>
          </a:p>
          <a:p>
            <a:pPr lvl="1">
              <a:lnSpc>
                <a:spcPts val="2800"/>
              </a:lnSpc>
              <a:spcBef>
                <a:spcPts val="300"/>
              </a:spcBef>
            </a:pPr>
            <a:r>
              <a:rPr lang="en-US" dirty="0"/>
              <a:t>Current efforts toward revision of the database — contributions and usage</a:t>
            </a:r>
          </a:p>
          <a:p>
            <a:pPr lvl="1">
              <a:lnSpc>
                <a:spcPts val="2800"/>
              </a:lnSpc>
              <a:spcBef>
                <a:spcPts val="300"/>
              </a:spcBef>
              <a:spcAft>
                <a:spcPts val="1200"/>
              </a:spcAft>
            </a:pPr>
            <a:r>
              <a:rPr lang="en-US" dirty="0"/>
              <a:t>Involvement of the GSICS Data Working Group</a:t>
            </a:r>
          </a:p>
          <a:p>
            <a:pPr marL="0" indent="0">
              <a:lnSpc>
                <a:spcPts val="2800"/>
              </a:lnSpc>
              <a:spcBef>
                <a:spcPts val="300"/>
              </a:spcBef>
              <a:spcAft>
                <a:spcPts val="300"/>
              </a:spcAft>
              <a:buNone/>
            </a:pPr>
            <a:r>
              <a:rPr lang="en-US" u="sng" dirty="0"/>
              <a:t>Communicating developments with the GRWG IR and MW subgroups</a:t>
            </a:r>
          </a:p>
          <a:p>
            <a:pPr>
              <a:lnSpc>
                <a:spcPts val="2800"/>
              </a:lnSpc>
              <a:spcBef>
                <a:spcPts val="300"/>
              </a:spcBef>
            </a:pPr>
            <a:r>
              <a:rPr lang="en-US" dirty="0"/>
              <a:t>Agreed:  reporting on lunar calibration activities kept within the topical groups</a:t>
            </a:r>
          </a:p>
          <a:p>
            <a:pPr lvl="1">
              <a:lnSpc>
                <a:spcPts val="2800"/>
              </a:lnSpc>
              <a:spcBef>
                <a:spcPts val="300"/>
              </a:spcBef>
            </a:pPr>
            <a:r>
              <a:rPr lang="en-US" dirty="0"/>
              <a:t>Maintain awareness by peers</a:t>
            </a:r>
          </a:p>
          <a:p>
            <a:pPr>
              <a:lnSpc>
                <a:spcPts val="2800"/>
              </a:lnSpc>
              <a:spcBef>
                <a:spcPts val="300"/>
              </a:spcBef>
            </a:pPr>
            <a:r>
              <a:rPr lang="en-US" dirty="0"/>
              <a:t>Cross-communication of activities:  coordinated by the Lunar Subgroup</a:t>
            </a:r>
            <a:endParaRPr lang="en-GB" dirty="0"/>
          </a:p>
        </p:txBody>
      </p:sp>
      <p:sp>
        <p:nvSpPr>
          <p:cNvPr id="4" name="Slide Number Placeholder 3">
            <a:extLst>
              <a:ext uri="{FF2B5EF4-FFF2-40B4-BE49-F238E27FC236}">
                <a16:creationId xmlns:a16="http://schemas.microsoft.com/office/drawing/2014/main" id="{41C394CF-1692-0B5B-8FCA-E3870839333B}"/>
              </a:ext>
            </a:extLst>
          </p:cNvPr>
          <p:cNvSpPr>
            <a:spLocks noGrp="1"/>
          </p:cNvSpPr>
          <p:nvPr>
            <p:ph type="sldNum" sz="quarter" idx="10"/>
          </p:nvPr>
        </p:nvSpPr>
        <p:spPr/>
        <p:txBody>
          <a:bodyPr/>
          <a:lstStyle/>
          <a:p>
            <a:pPr>
              <a:defRPr/>
            </a:pPr>
            <a:fld id="{DA28AC38-E0E8-49D7-B2FE-71FD7C42C09E}" type="slidenum">
              <a:rPr lang="en-US" smtClean="0"/>
              <a:pPr>
                <a:defRPr/>
              </a:pPr>
              <a:t>5</a:t>
            </a:fld>
            <a:endParaRPr lang="en-US"/>
          </a:p>
        </p:txBody>
      </p:sp>
    </p:spTree>
    <p:extLst>
      <p:ext uri="{BB962C8B-B14F-4D97-AF65-F5344CB8AC3E}">
        <p14:creationId xmlns:p14="http://schemas.microsoft.com/office/powerpoint/2010/main" val="28617716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FF7716-3BD4-E395-BE26-F97EBC3E18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11DBA7-2156-834E-50AD-CF398C94CB3E}"/>
              </a:ext>
            </a:extLst>
          </p:cNvPr>
          <p:cNvSpPr>
            <a:spLocks noGrp="1"/>
          </p:cNvSpPr>
          <p:nvPr>
            <p:ph type="title"/>
          </p:nvPr>
        </p:nvSpPr>
        <p:spPr/>
        <p:txBody>
          <a:bodyPr/>
          <a:lstStyle/>
          <a:p>
            <a:r>
              <a:rPr lang="en-US" dirty="0"/>
              <a:t>Engagement with New Space Entities</a:t>
            </a:r>
            <a:endParaRPr lang="en-IE" dirty="0"/>
          </a:p>
        </p:txBody>
      </p:sp>
      <p:sp>
        <p:nvSpPr>
          <p:cNvPr id="3" name="Content Placeholder 2">
            <a:extLst>
              <a:ext uri="{FF2B5EF4-FFF2-40B4-BE49-F238E27FC236}">
                <a16:creationId xmlns:a16="http://schemas.microsoft.com/office/drawing/2014/main" id="{D3E8D89A-F098-166E-B5EE-AA6E6FD0EC2E}"/>
              </a:ext>
            </a:extLst>
          </p:cNvPr>
          <p:cNvSpPr>
            <a:spLocks noGrp="1"/>
          </p:cNvSpPr>
          <p:nvPr>
            <p:ph idx="1"/>
          </p:nvPr>
        </p:nvSpPr>
        <p:spPr>
          <a:xfrm>
            <a:off x="609600" y="914400"/>
            <a:ext cx="10972800" cy="5394960"/>
          </a:xfrm>
        </p:spPr>
        <p:txBody>
          <a:bodyPr/>
          <a:lstStyle/>
          <a:p>
            <a:pPr marL="0" indent="0">
              <a:lnSpc>
                <a:spcPts val="2800"/>
              </a:lnSpc>
              <a:spcBef>
                <a:spcPts val="300"/>
              </a:spcBef>
              <a:spcAft>
                <a:spcPts val="300"/>
              </a:spcAft>
              <a:buNone/>
            </a:pPr>
            <a:r>
              <a:rPr lang="en-US" u="sng" dirty="0"/>
              <a:t>A Goal</a:t>
            </a:r>
            <a:r>
              <a:rPr lang="en-US" dirty="0"/>
              <a:t>:  convey the value of lunar </a:t>
            </a:r>
            <a:r>
              <a:rPr lang="en-US" dirty="0" err="1"/>
              <a:t>cal</a:t>
            </a:r>
            <a:r>
              <a:rPr lang="en-US" dirty="0"/>
              <a:t> beyond sensor radiometric performance</a:t>
            </a:r>
          </a:p>
          <a:p>
            <a:pPr>
              <a:lnSpc>
                <a:spcPts val="2800"/>
              </a:lnSpc>
              <a:spcBef>
                <a:spcPts val="300"/>
              </a:spcBef>
            </a:pPr>
            <a:r>
              <a:rPr lang="en-US" dirty="0"/>
              <a:t>Improve EO data quality using lunar calibration</a:t>
            </a:r>
          </a:p>
          <a:p>
            <a:pPr lvl="1">
              <a:lnSpc>
                <a:spcPts val="2800"/>
              </a:lnSpc>
              <a:spcBef>
                <a:spcPts val="300"/>
              </a:spcBef>
            </a:pPr>
            <a:r>
              <a:rPr lang="en-US" dirty="0"/>
              <a:t>Makes data products more attractive as potential procurements by Agencies (data buys)</a:t>
            </a:r>
          </a:p>
          <a:p>
            <a:pPr>
              <a:lnSpc>
                <a:spcPts val="2800"/>
              </a:lnSpc>
              <a:spcBef>
                <a:spcPts val="300"/>
              </a:spcBef>
            </a:pPr>
            <a:r>
              <a:rPr lang="en-US" dirty="0"/>
              <a:t>Incentive for New Space entities to collaborate with GSICS</a:t>
            </a:r>
          </a:p>
          <a:p>
            <a:pPr lvl="1">
              <a:lnSpc>
                <a:spcPts val="2800"/>
              </a:lnSpc>
              <a:spcBef>
                <a:spcPts val="300"/>
              </a:spcBef>
              <a:spcAft>
                <a:spcPts val="1200"/>
              </a:spcAft>
            </a:pPr>
            <a:r>
              <a:rPr lang="en-US" dirty="0"/>
              <a:t>Contribute to lunar calibration development efforts</a:t>
            </a:r>
          </a:p>
          <a:p>
            <a:pPr marL="0" indent="0">
              <a:lnSpc>
                <a:spcPts val="2800"/>
              </a:lnSpc>
              <a:spcBef>
                <a:spcPts val="300"/>
              </a:spcBef>
              <a:spcAft>
                <a:spcPts val="300"/>
              </a:spcAft>
              <a:buNone/>
            </a:pPr>
            <a:r>
              <a:rPr lang="en-US" u="sng" dirty="0"/>
              <a:t>New Space deployments of satellite fleets</a:t>
            </a:r>
          </a:p>
          <a:p>
            <a:pPr>
              <a:lnSpc>
                <a:spcPts val="2800"/>
              </a:lnSpc>
              <a:spcBef>
                <a:spcPts val="300"/>
              </a:spcBef>
            </a:pPr>
            <a:r>
              <a:rPr lang="en-US" dirty="0"/>
              <a:t>Promoting the capabilities of the Moon as a common reference:</a:t>
            </a:r>
          </a:p>
          <a:p>
            <a:pPr lvl="1">
              <a:lnSpc>
                <a:spcPts val="2800"/>
              </a:lnSpc>
              <a:spcBef>
                <a:spcPts val="300"/>
              </a:spcBef>
            </a:pPr>
            <a:r>
              <a:rPr lang="en-US" dirty="0"/>
              <a:t>inter-calibration of fleet sensors</a:t>
            </a:r>
          </a:p>
          <a:p>
            <a:pPr lvl="1">
              <a:lnSpc>
                <a:spcPts val="2800"/>
              </a:lnSpc>
              <a:spcBef>
                <a:spcPts val="0"/>
              </a:spcBef>
              <a:spcAft>
                <a:spcPts val="1200"/>
              </a:spcAft>
            </a:pPr>
            <a:r>
              <a:rPr lang="en-US" dirty="0"/>
              <a:t>high-precision inter-consistency of data products</a:t>
            </a:r>
          </a:p>
          <a:p>
            <a:pPr marL="0" indent="0">
              <a:lnSpc>
                <a:spcPts val="2800"/>
              </a:lnSpc>
              <a:spcBef>
                <a:spcPts val="300"/>
              </a:spcBef>
              <a:spcAft>
                <a:spcPts val="300"/>
              </a:spcAft>
              <a:buNone/>
            </a:pPr>
            <a:r>
              <a:rPr lang="en-US" u="sng" dirty="0"/>
              <a:t>A win-win situation</a:t>
            </a:r>
            <a:r>
              <a:rPr lang="en-US" dirty="0"/>
              <a:t>:</a:t>
            </a:r>
          </a:p>
          <a:p>
            <a:pPr>
              <a:lnSpc>
                <a:spcPts val="2800"/>
              </a:lnSpc>
              <a:spcBef>
                <a:spcPts val="300"/>
              </a:spcBef>
            </a:pPr>
            <a:r>
              <a:rPr lang="en-US" dirty="0"/>
              <a:t>Higher data quality </a:t>
            </a:r>
            <a:r>
              <a:rPr lang="en-US" dirty="0">
                <a:latin typeface="Arial"/>
                <a:cs typeface="Arial"/>
              </a:rPr>
              <a:t>→</a:t>
            </a:r>
            <a:r>
              <a:rPr lang="en-US" dirty="0"/>
              <a:t> a benefit to New Space entities</a:t>
            </a:r>
          </a:p>
          <a:p>
            <a:pPr>
              <a:lnSpc>
                <a:spcPts val="2800"/>
              </a:lnSpc>
              <a:spcBef>
                <a:spcPts val="300"/>
              </a:spcBef>
            </a:pPr>
            <a:r>
              <a:rPr lang="en-US" dirty="0"/>
              <a:t>Improved lunar measurements </a:t>
            </a:r>
            <a:r>
              <a:rPr lang="en-US" dirty="0">
                <a:latin typeface="Arial"/>
                <a:cs typeface="Arial"/>
              </a:rPr>
              <a:t>→</a:t>
            </a:r>
            <a:r>
              <a:rPr lang="en-US" dirty="0"/>
              <a:t> an asset for advancing satellite lunar </a:t>
            </a:r>
            <a:r>
              <a:rPr lang="en-US" dirty="0" err="1"/>
              <a:t>cal</a:t>
            </a:r>
            <a:endParaRPr lang="en-GB" dirty="0"/>
          </a:p>
        </p:txBody>
      </p:sp>
      <p:sp>
        <p:nvSpPr>
          <p:cNvPr id="4" name="Slide Number Placeholder 3">
            <a:extLst>
              <a:ext uri="{FF2B5EF4-FFF2-40B4-BE49-F238E27FC236}">
                <a16:creationId xmlns:a16="http://schemas.microsoft.com/office/drawing/2014/main" id="{5902E9AE-FA6A-2D89-BB9D-8BF328A8B66A}"/>
              </a:ext>
            </a:extLst>
          </p:cNvPr>
          <p:cNvSpPr>
            <a:spLocks noGrp="1"/>
          </p:cNvSpPr>
          <p:nvPr>
            <p:ph type="sldNum" sz="quarter" idx="10"/>
          </p:nvPr>
        </p:nvSpPr>
        <p:spPr/>
        <p:txBody>
          <a:bodyPr/>
          <a:lstStyle/>
          <a:p>
            <a:pPr>
              <a:defRPr/>
            </a:pPr>
            <a:fld id="{DA28AC38-E0E8-49D7-B2FE-71FD7C42C09E}" type="slidenum">
              <a:rPr lang="en-US" smtClean="0"/>
              <a:pPr>
                <a:defRPr/>
              </a:pPr>
              <a:t>6</a:t>
            </a:fld>
            <a:endParaRPr lang="en-US"/>
          </a:p>
        </p:txBody>
      </p:sp>
    </p:spTree>
    <p:extLst>
      <p:ext uri="{BB962C8B-B14F-4D97-AF65-F5344CB8AC3E}">
        <p14:creationId xmlns:p14="http://schemas.microsoft.com/office/powerpoint/2010/main" val="30241575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4C4A75-AB39-00E4-0068-489F5C20D4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253762-F0F0-9365-C64B-67ADCA9813BF}"/>
              </a:ext>
            </a:extLst>
          </p:cNvPr>
          <p:cNvSpPr>
            <a:spLocks noGrp="1"/>
          </p:cNvSpPr>
          <p:nvPr>
            <p:ph type="title"/>
          </p:nvPr>
        </p:nvSpPr>
        <p:spPr/>
        <p:txBody>
          <a:bodyPr/>
          <a:lstStyle/>
          <a:p>
            <a:r>
              <a:rPr lang="en-GB" sz="3200" dirty="0"/>
              <a:t>Lunar Spectral Irradiance Calibration System (LSICS)</a:t>
            </a:r>
            <a:endParaRPr lang="en-IE" sz="3200" dirty="0"/>
          </a:p>
        </p:txBody>
      </p:sp>
      <p:sp>
        <p:nvSpPr>
          <p:cNvPr id="3" name="Content Placeholder 2">
            <a:extLst>
              <a:ext uri="{FF2B5EF4-FFF2-40B4-BE49-F238E27FC236}">
                <a16:creationId xmlns:a16="http://schemas.microsoft.com/office/drawing/2014/main" id="{7B162A2B-BE99-3FE2-B31C-10E9C20915BF}"/>
              </a:ext>
            </a:extLst>
          </p:cNvPr>
          <p:cNvSpPr>
            <a:spLocks noGrp="1"/>
          </p:cNvSpPr>
          <p:nvPr>
            <p:ph idx="1"/>
          </p:nvPr>
        </p:nvSpPr>
        <p:spPr>
          <a:xfrm>
            <a:off x="609600" y="914400"/>
            <a:ext cx="10972800" cy="5394960"/>
          </a:xfrm>
        </p:spPr>
        <p:txBody>
          <a:bodyPr/>
          <a:lstStyle/>
          <a:p>
            <a:pPr marL="0" indent="0">
              <a:lnSpc>
                <a:spcPts val="2800"/>
              </a:lnSpc>
              <a:spcBef>
                <a:spcPts val="300"/>
              </a:spcBef>
              <a:spcAft>
                <a:spcPts val="300"/>
              </a:spcAft>
              <a:buNone/>
            </a:pPr>
            <a:r>
              <a:rPr lang="en-GB" u="sng" dirty="0"/>
              <a:t>A framework for operating lunar irradiance models</a:t>
            </a:r>
          </a:p>
          <a:p>
            <a:pPr>
              <a:lnSpc>
                <a:spcPts val="2800"/>
              </a:lnSpc>
              <a:spcBef>
                <a:spcPts val="300"/>
              </a:spcBef>
            </a:pPr>
            <a:r>
              <a:rPr lang="en-GB" dirty="0"/>
              <a:t>Consistent pre- and post-processing around the DER models</a:t>
            </a:r>
          </a:p>
          <a:p>
            <a:pPr lvl="2">
              <a:lnSpc>
                <a:spcPts val="2800"/>
              </a:lnSpc>
              <a:spcBef>
                <a:spcPts val="300"/>
              </a:spcBef>
            </a:pPr>
            <a:r>
              <a:rPr lang="en-GB" dirty="0"/>
              <a:t>DER: Disk Equivalent Reflectance</a:t>
            </a:r>
          </a:p>
          <a:p>
            <a:pPr lvl="1">
              <a:lnSpc>
                <a:spcPts val="2800"/>
              </a:lnSpc>
              <a:spcBef>
                <a:spcPts val="300"/>
              </a:spcBef>
            </a:pPr>
            <a:r>
              <a:rPr lang="en-GB" sz="2400" dirty="0"/>
              <a:t>pre-processing:  observation time and location </a:t>
            </a:r>
            <a:r>
              <a:rPr lang="en-US" sz="2400" dirty="0">
                <a:latin typeface="Arial"/>
                <a:cs typeface="Arial"/>
              </a:rPr>
              <a:t>→</a:t>
            </a:r>
            <a:r>
              <a:rPr lang="en-GB" sz="2400" dirty="0"/>
              <a:t> LOAS</a:t>
            </a:r>
          </a:p>
          <a:p>
            <a:pPr lvl="2">
              <a:lnSpc>
                <a:spcPts val="2800"/>
              </a:lnSpc>
              <a:spcBef>
                <a:spcPts val="300"/>
              </a:spcBef>
            </a:pPr>
            <a:r>
              <a:rPr lang="en-GB" dirty="0"/>
              <a:t>LOAS: Lunar Observation Angle Set; geometric angles of phase and </a:t>
            </a:r>
            <a:r>
              <a:rPr lang="en-GB" dirty="0" err="1"/>
              <a:t>libration</a:t>
            </a:r>
            <a:endParaRPr lang="en-GB" dirty="0"/>
          </a:p>
          <a:p>
            <a:pPr lvl="1">
              <a:lnSpc>
                <a:spcPts val="2800"/>
              </a:lnSpc>
              <a:spcBef>
                <a:spcPts val="300"/>
              </a:spcBef>
            </a:pPr>
            <a:r>
              <a:rPr lang="en-GB" sz="2400" dirty="0"/>
              <a:t>post-processing:  model-generated DER </a:t>
            </a:r>
            <a:r>
              <a:rPr lang="en-US" sz="2400" dirty="0">
                <a:latin typeface="Arial"/>
                <a:cs typeface="Arial"/>
              </a:rPr>
              <a:t>→</a:t>
            </a:r>
            <a:r>
              <a:rPr lang="en-GB" sz="2400" dirty="0"/>
              <a:t> spectral irradiance</a:t>
            </a:r>
          </a:p>
          <a:p>
            <a:pPr lvl="2">
              <a:lnSpc>
                <a:spcPts val="2800"/>
              </a:lnSpc>
              <a:spcBef>
                <a:spcPts val="300"/>
              </a:spcBef>
              <a:spcAft>
                <a:spcPts val="0"/>
              </a:spcAft>
            </a:pPr>
            <a:r>
              <a:rPr lang="en-GB" dirty="0"/>
              <a:t>Filtering the solar spectrum, convolving the solar spectrum and sensor SRF</a:t>
            </a:r>
          </a:p>
          <a:p>
            <a:pPr>
              <a:lnSpc>
                <a:spcPts val="2800"/>
              </a:lnSpc>
              <a:spcBef>
                <a:spcPts val="300"/>
              </a:spcBef>
              <a:spcAft>
                <a:spcPts val="1200"/>
              </a:spcAft>
            </a:pPr>
            <a:r>
              <a:rPr lang="en-GB" dirty="0"/>
              <a:t>Inter-changeable core lunar models (DER)</a:t>
            </a:r>
          </a:p>
          <a:p>
            <a:pPr marL="0" indent="0">
              <a:lnSpc>
                <a:spcPts val="2800"/>
              </a:lnSpc>
              <a:spcBef>
                <a:spcPts val="300"/>
              </a:spcBef>
              <a:spcAft>
                <a:spcPts val="1200"/>
              </a:spcAft>
              <a:buNone/>
            </a:pPr>
            <a:r>
              <a:rPr lang="en-GB" u="sng" dirty="0"/>
              <a:t>Planned demonstration</a:t>
            </a:r>
            <a:r>
              <a:rPr lang="en-GB" dirty="0"/>
              <a:t>:  2</a:t>
            </a:r>
            <a:r>
              <a:rPr lang="en-GB" baseline="30000" dirty="0"/>
              <a:t>nd</a:t>
            </a:r>
            <a:r>
              <a:rPr lang="en-GB" dirty="0"/>
              <a:t> lunar model inter-comparison exercise</a:t>
            </a:r>
          </a:p>
          <a:p>
            <a:pPr marL="0" indent="0">
              <a:lnSpc>
                <a:spcPts val="2800"/>
              </a:lnSpc>
              <a:spcBef>
                <a:spcPts val="300"/>
              </a:spcBef>
              <a:spcAft>
                <a:spcPts val="300"/>
              </a:spcAft>
              <a:buNone/>
            </a:pPr>
            <a:r>
              <a:rPr lang="en-GB" u="sng" dirty="0"/>
              <a:t>A repository for lunar models</a:t>
            </a:r>
          </a:p>
          <a:p>
            <a:pPr>
              <a:lnSpc>
                <a:spcPts val="2800"/>
              </a:lnSpc>
              <a:spcBef>
                <a:spcPts val="300"/>
              </a:spcBef>
            </a:pPr>
            <a:r>
              <a:rPr lang="en-GB" dirty="0"/>
              <a:t>Intended to be archival — static records of previous models and versions</a:t>
            </a:r>
          </a:p>
          <a:p>
            <a:pPr>
              <a:lnSpc>
                <a:spcPts val="2800"/>
              </a:lnSpc>
              <a:spcBef>
                <a:spcPts val="300"/>
              </a:spcBef>
            </a:pPr>
            <a:r>
              <a:rPr lang="en-GB" dirty="0"/>
              <a:t>Access for registered users</a:t>
            </a:r>
          </a:p>
        </p:txBody>
      </p:sp>
      <p:sp>
        <p:nvSpPr>
          <p:cNvPr id="4" name="Slide Number Placeholder 3">
            <a:extLst>
              <a:ext uri="{FF2B5EF4-FFF2-40B4-BE49-F238E27FC236}">
                <a16:creationId xmlns:a16="http://schemas.microsoft.com/office/drawing/2014/main" id="{AF6171B6-E067-E124-EACE-DD35B89818D8}"/>
              </a:ext>
            </a:extLst>
          </p:cNvPr>
          <p:cNvSpPr>
            <a:spLocks noGrp="1"/>
          </p:cNvSpPr>
          <p:nvPr>
            <p:ph type="sldNum" sz="quarter" idx="10"/>
          </p:nvPr>
        </p:nvSpPr>
        <p:spPr/>
        <p:txBody>
          <a:bodyPr/>
          <a:lstStyle/>
          <a:p>
            <a:pPr>
              <a:defRPr/>
            </a:pPr>
            <a:fld id="{DA28AC38-E0E8-49D7-B2FE-71FD7C42C09E}" type="slidenum">
              <a:rPr lang="en-US" smtClean="0"/>
              <a:pPr>
                <a:defRPr/>
              </a:pPr>
              <a:t>7</a:t>
            </a:fld>
            <a:endParaRPr lang="en-US"/>
          </a:p>
        </p:txBody>
      </p:sp>
    </p:spTree>
    <p:extLst>
      <p:ext uri="{BB962C8B-B14F-4D97-AF65-F5344CB8AC3E}">
        <p14:creationId xmlns:p14="http://schemas.microsoft.com/office/powerpoint/2010/main" val="19026048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909853-BECD-B14F-F611-0277435F60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ED6523-3EBA-F35B-C15B-5405C37813B8}"/>
              </a:ext>
            </a:extLst>
          </p:cNvPr>
          <p:cNvSpPr>
            <a:spLocks noGrp="1"/>
          </p:cNvSpPr>
          <p:nvPr>
            <p:ph type="title"/>
          </p:nvPr>
        </p:nvSpPr>
        <p:spPr/>
        <p:txBody>
          <a:bodyPr/>
          <a:lstStyle/>
          <a:p>
            <a:r>
              <a:rPr lang="en-GB" dirty="0"/>
              <a:t>Documenting Best Practices</a:t>
            </a:r>
            <a:endParaRPr lang="en-IE" dirty="0"/>
          </a:p>
        </p:txBody>
      </p:sp>
      <p:sp>
        <p:nvSpPr>
          <p:cNvPr id="3" name="Content Placeholder 2">
            <a:extLst>
              <a:ext uri="{FF2B5EF4-FFF2-40B4-BE49-F238E27FC236}">
                <a16:creationId xmlns:a16="http://schemas.microsoft.com/office/drawing/2014/main" id="{7DAC3796-A4D1-7541-1F90-19462BAF5463}"/>
              </a:ext>
            </a:extLst>
          </p:cNvPr>
          <p:cNvSpPr>
            <a:spLocks noGrp="1"/>
          </p:cNvSpPr>
          <p:nvPr>
            <p:ph idx="1"/>
          </p:nvPr>
        </p:nvSpPr>
        <p:spPr>
          <a:xfrm>
            <a:off x="609600" y="914400"/>
            <a:ext cx="10972800" cy="5394960"/>
          </a:xfrm>
        </p:spPr>
        <p:txBody>
          <a:bodyPr/>
          <a:lstStyle/>
          <a:p>
            <a:pPr marL="0" indent="0">
              <a:lnSpc>
                <a:spcPts val="2800"/>
              </a:lnSpc>
              <a:spcBef>
                <a:spcPts val="300"/>
              </a:spcBef>
              <a:spcAft>
                <a:spcPts val="0"/>
              </a:spcAft>
              <a:buNone/>
            </a:pPr>
            <a:r>
              <a:rPr lang="en-GB" u="sng" dirty="0"/>
              <a:t>A living document</a:t>
            </a:r>
            <a:endParaRPr lang="en-GB" dirty="0"/>
          </a:p>
          <a:p>
            <a:pPr>
              <a:lnSpc>
                <a:spcPts val="2800"/>
              </a:lnSpc>
              <a:spcBef>
                <a:spcPts val="300"/>
              </a:spcBef>
              <a:spcAft>
                <a:spcPts val="600"/>
              </a:spcAft>
            </a:pPr>
            <a:r>
              <a:rPr lang="en-GB" dirty="0"/>
              <a:t>communal editing by the LSICS group, with accommodating alternate views</a:t>
            </a:r>
          </a:p>
          <a:p>
            <a:pPr marL="0" indent="0">
              <a:lnSpc>
                <a:spcPts val="2800"/>
              </a:lnSpc>
              <a:spcBef>
                <a:spcPts val="300"/>
              </a:spcBef>
              <a:buNone/>
            </a:pPr>
            <a:r>
              <a:rPr lang="en-GB" u="sng" dirty="0"/>
              <a:t>The </a:t>
            </a:r>
            <a:r>
              <a:rPr lang="en-US" u="sng" dirty="0"/>
              <a:t>need</a:t>
            </a:r>
            <a:r>
              <a:rPr lang="en-US" dirty="0"/>
              <a:t>: reliable operational calibration against the Moon requires both:</a:t>
            </a:r>
          </a:p>
          <a:p>
            <a:pPr lvl="1">
              <a:lnSpc>
                <a:spcPts val="2800"/>
              </a:lnSpc>
              <a:spcBef>
                <a:spcPts val="300"/>
              </a:spcBef>
            </a:pPr>
            <a:r>
              <a:rPr lang="en-US" sz="2400" dirty="0"/>
              <a:t>accurate lunar reference models </a:t>
            </a:r>
            <a:r>
              <a:rPr lang="en-US" sz="2400" b="1" i="1" dirty="0"/>
              <a:t>and</a:t>
            </a:r>
          </a:p>
          <a:p>
            <a:pPr lvl="1">
              <a:lnSpc>
                <a:spcPts val="2800"/>
              </a:lnSpc>
              <a:spcBef>
                <a:spcPts val="0"/>
              </a:spcBef>
              <a:spcAft>
                <a:spcPts val="300"/>
              </a:spcAft>
            </a:pPr>
            <a:r>
              <a:rPr lang="en-US" sz="2400" dirty="0"/>
              <a:t>high-quality measurements from sensors</a:t>
            </a:r>
          </a:p>
          <a:p>
            <a:pPr>
              <a:lnSpc>
                <a:spcPts val="2800"/>
              </a:lnSpc>
              <a:spcBef>
                <a:spcPts val="300"/>
              </a:spcBef>
            </a:pPr>
            <a:r>
              <a:rPr lang="en-US" dirty="0"/>
              <a:t>An example:  commonly used relative trending applications require only consistent measurements</a:t>
            </a:r>
          </a:p>
          <a:p>
            <a:pPr lvl="1">
              <a:lnSpc>
                <a:spcPts val="2800"/>
              </a:lnSpc>
              <a:spcBef>
                <a:spcPts val="300"/>
              </a:spcBef>
              <a:spcAft>
                <a:spcPts val="600"/>
              </a:spcAft>
            </a:pPr>
            <a:r>
              <a:rPr lang="en-US" sz="2400" dirty="0"/>
              <a:t>Data processing routines have been developed quickly and automated</a:t>
            </a:r>
          </a:p>
          <a:p>
            <a:pPr>
              <a:lnSpc>
                <a:spcPts val="2800"/>
              </a:lnSpc>
              <a:spcBef>
                <a:spcPts val="300"/>
              </a:spcBef>
            </a:pPr>
            <a:r>
              <a:rPr lang="en-US" dirty="0"/>
              <a:t>Lunar calibration can provide </a:t>
            </a:r>
            <a:r>
              <a:rPr lang="en-US" b="1" i="1" dirty="0"/>
              <a:t>absolute</a:t>
            </a:r>
            <a:r>
              <a:rPr lang="en-US" dirty="0"/>
              <a:t> calibration with &lt;1% uncertainty</a:t>
            </a:r>
          </a:p>
          <a:p>
            <a:pPr lvl="1">
              <a:lnSpc>
                <a:spcPts val="2800"/>
              </a:lnSpc>
              <a:spcBef>
                <a:spcPts val="300"/>
              </a:spcBef>
            </a:pPr>
            <a:r>
              <a:rPr lang="en-US" sz="2400" dirty="0"/>
              <a:t>Requires careful attention to irradiance measurements from images, e.g.:</a:t>
            </a:r>
          </a:p>
          <a:p>
            <a:pPr lvl="2">
              <a:lnSpc>
                <a:spcPts val="2800"/>
              </a:lnSpc>
              <a:spcBef>
                <a:spcPts val="0"/>
              </a:spcBef>
            </a:pPr>
            <a:r>
              <a:rPr lang="en-US" dirty="0"/>
              <a:t>spatial response (pixel solid angle)</a:t>
            </a:r>
          </a:p>
          <a:p>
            <a:pPr lvl="2">
              <a:lnSpc>
                <a:spcPts val="2800"/>
              </a:lnSpc>
              <a:spcBef>
                <a:spcPts val="0"/>
              </a:spcBef>
              <a:spcAft>
                <a:spcPts val="600"/>
              </a:spcAft>
            </a:pPr>
            <a:r>
              <a:rPr lang="en-US" dirty="0"/>
              <a:t>spatial sampling and oversampling factor (possibly pixel-dependent)</a:t>
            </a:r>
          </a:p>
          <a:p>
            <a:pPr>
              <a:lnSpc>
                <a:spcPts val="2800"/>
              </a:lnSpc>
              <a:spcBef>
                <a:spcPts val="300"/>
              </a:spcBef>
            </a:pPr>
            <a:r>
              <a:rPr lang="en-US" dirty="0"/>
              <a:t>High-accuracy routines can be implemented in in-line image processing</a:t>
            </a:r>
            <a:endParaRPr lang="en-GB" dirty="0"/>
          </a:p>
        </p:txBody>
      </p:sp>
      <p:sp>
        <p:nvSpPr>
          <p:cNvPr id="4" name="Slide Number Placeholder 3">
            <a:extLst>
              <a:ext uri="{FF2B5EF4-FFF2-40B4-BE49-F238E27FC236}">
                <a16:creationId xmlns:a16="http://schemas.microsoft.com/office/drawing/2014/main" id="{8B5389E9-FBF6-D805-5131-97DE5A15C987}"/>
              </a:ext>
            </a:extLst>
          </p:cNvPr>
          <p:cNvSpPr>
            <a:spLocks noGrp="1"/>
          </p:cNvSpPr>
          <p:nvPr>
            <p:ph type="sldNum" sz="quarter" idx="10"/>
          </p:nvPr>
        </p:nvSpPr>
        <p:spPr/>
        <p:txBody>
          <a:bodyPr/>
          <a:lstStyle/>
          <a:p>
            <a:pPr>
              <a:defRPr/>
            </a:pPr>
            <a:fld id="{DA28AC38-E0E8-49D7-B2FE-71FD7C42C09E}" type="slidenum">
              <a:rPr lang="en-US" smtClean="0"/>
              <a:pPr>
                <a:defRPr/>
              </a:pPr>
              <a:t>8</a:t>
            </a:fld>
            <a:endParaRPr lang="en-US"/>
          </a:p>
        </p:txBody>
      </p:sp>
    </p:spTree>
    <p:extLst>
      <p:ext uri="{BB962C8B-B14F-4D97-AF65-F5344CB8AC3E}">
        <p14:creationId xmlns:p14="http://schemas.microsoft.com/office/powerpoint/2010/main" val="40388231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BD5187-342C-2DA3-9575-2899D4B9D6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EFF486-496A-A237-AB25-D15DFC6CC39D}"/>
              </a:ext>
            </a:extLst>
          </p:cNvPr>
          <p:cNvSpPr>
            <a:spLocks noGrp="1"/>
          </p:cNvSpPr>
          <p:nvPr>
            <p:ph type="title"/>
          </p:nvPr>
        </p:nvSpPr>
        <p:spPr/>
        <p:txBody>
          <a:bodyPr/>
          <a:lstStyle/>
          <a:p>
            <a:r>
              <a:rPr lang="en-GB" dirty="0"/>
              <a:t>Documenting Best Practices</a:t>
            </a:r>
            <a:endParaRPr lang="en-IE" dirty="0"/>
          </a:p>
        </p:txBody>
      </p:sp>
      <p:sp>
        <p:nvSpPr>
          <p:cNvPr id="3" name="Content Placeholder 2">
            <a:extLst>
              <a:ext uri="{FF2B5EF4-FFF2-40B4-BE49-F238E27FC236}">
                <a16:creationId xmlns:a16="http://schemas.microsoft.com/office/drawing/2014/main" id="{9B6A04DF-891C-4448-FC98-6ED0F03CB8AB}"/>
              </a:ext>
            </a:extLst>
          </p:cNvPr>
          <p:cNvSpPr>
            <a:spLocks noGrp="1"/>
          </p:cNvSpPr>
          <p:nvPr>
            <p:ph idx="1"/>
          </p:nvPr>
        </p:nvSpPr>
        <p:spPr>
          <a:xfrm>
            <a:off x="609600" y="914400"/>
            <a:ext cx="10972800" cy="5394960"/>
          </a:xfrm>
        </p:spPr>
        <p:txBody>
          <a:bodyPr/>
          <a:lstStyle/>
          <a:p>
            <a:pPr marL="0" indent="0">
              <a:lnSpc>
                <a:spcPts val="2800"/>
              </a:lnSpc>
              <a:spcBef>
                <a:spcPts val="300"/>
              </a:spcBef>
              <a:spcAft>
                <a:spcPts val="300"/>
              </a:spcAft>
              <a:buNone/>
            </a:pPr>
            <a:r>
              <a:rPr lang="en-GB" u="sng" dirty="0"/>
              <a:t>A large, continually progressing task</a:t>
            </a:r>
          </a:p>
          <a:p>
            <a:pPr marL="0" indent="0">
              <a:lnSpc>
                <a:spcPts val="2800"/>
              </a:lnSpc>
              <a:spcBef>
                <a:spcPts val="300"/>
              </a:spcBef>
              <a:buNone/>
            </a:pPr>
            <a:r>
              <a:rPr lang="en-GB" dirty="0"/>
              <a:t>M</a:t>
            </a:r>
            <a:r>
              <a:rPr lang="en-US" dirty="0"/>
              <a:t>any aspects of lunar calibration to be documented:</a:t>
            </a:r>
          </a:p>
          <a:p>
            <a:pPr lvl="1">
              <a:lnSpc>
                <a:spcPts val="2800"/>
              </a:lnSpc>
              <a:spcBef>
                <a:spcPts val="300"/>
              </a:spcBef>
            </a:pPr>
            <a:r>
              <a:rPr lang="en-US" sz="2400" dirty="0"/>
              <a:t>acquisition specifications — cadences, preferred phase angles, …</a:t>
            </a:r>
          </a:p>
          <a:p>
            <a:pPr lvl="1">
              <a:lnSpc>
                <a:spcPts val="2800"/>
              </a:lnSpc>
              <a:spcBef>
                <a:spcPts val="300"/>
              </a:spcBef>
            </a:pPr>
            <a:r>
              <a:rPr lang="en-US" sz="2400" dirty="0"/>
              <a:t>impacts of off-nadir viewing — s/c thermal drift, scan mirror angle, …</a:t>
            </a:r>
          </a:p>
          <a:p>
            <a:pPr lvl="1">
              <a:lnSpc>
                <a:spcPts val="2800"/>
              </a:lnSpc>
              <a:spcBef>
                <a:spcPts val="300"/>
              </a:spcBef>
            </a:pPr>
            <a:r>
              <a:rPr lang="en-US" sz="2400" dirty="0"/>
              <a:t>techniques for deriving lunar models</a:t>
            </a:r>
          </a:p>
          <a:p>
            <a:pPr lvl="2">
              <a:lnSpc>
                <a:spcPts val="2800"/>
              </a:lnSpc>
              <a:spcBef>
                <a:spcPts val="0"/>
              </a:spcBef>
            </a:pPr>
            <a:r>
              <a:rPr lang="en-US" dirty="0"/>
              <a:t>data fitting procedures</a:t>
            </a:r>
          </a:p>
          <a:p>
            <a:pPr lvl="2">
              <a:lnSpc>
                <a:spcPts val="2800"/>
              </a:lnSpc>
              <a:spcBef>
                <a:spcPts val="0"/>
              </a:spcBef>
            </a:pPr>
            <a:r>
              <a:rPr lang="en-US" dirty="0"/>
              <a:t>assessing the reference datasets</a:t>
            </a:r>
          </a:p>
          <a:p>
            <a:pPr lvl="2">
              <a:lnSpc>
                <a:spcPts val="2800"/>
              </a:lnSpc>
              <a:spcBef>
                <a:spcPts val="0"/>
              </a:spcBef>
            </a:pPr>
            <a:r>
              <a:rPr lang="en-US" dirty="0"/>
              <a:t>evaluating model output uncertainties</a:t>
            </a:r>
          </a:p>
          <a:p>
            <a:pPr lvl="1">
              <a:lnSpc>
                <a:spcPts val="2800"/>
              </a:lnSpc>
              <a:spcBef>
                <a:spcPts val="300"/>
              </a:spcBef>
            </a:pPr>
            <a:r>
              <a:rPr lang="en-US" sz="2400" dirty="0"/>
              <a:t>mission planning to accommodate Moon viewing, including end-of-life</a:t>
            </a:r>
          </a:p>
          <a:p>
            <a:pPr lvl="1">
              <a:lnSpc>
                <a:spcPts val="2800"/>
              </a:lnSpc>
              <a:spcBef>
                <a:spcPts val="300"/>
              </a:spcBef>
              <a:spcAft>
                <a:spcPts val="1200"/>
              </a:spcAft>
            </a:pPr>
            <a:r>
              <a:rPr lang="en-US" sz="2400" dirty="0"/>
              <a:t>…</a:t>
            </a:r>
          </a:p>
          <a:p>
            <a:pPr marL="0" indent="0">
              <a:lnSpc>
                <a:spcPts val="2800"/>
              </a:lnSpc>
              <a:spcBef>
                <a:spcPts val="300"/>
              </a:spcBef>
              <a:buNone/>
            </a:pPr>
            <a:r>
              <a:rPr lang="en-US" dirty="0"/>
              <a:t>The intention:  consolidate immediately applicable info</a:t>
            </a:r>
          </a:p>
          <a:p>
            <a:pPr lvl="1">
              <a:lnSpc>
                <a:spcPts val="2800"/>
              </a:lnSpc>
              <a:spcBef>
                <a:spcPts val="0"/>
              </a:spcBef>
            </a:pPr>
            <a:r>
              <a:rPr lang="en-US" sz="2400" dirty="0"/>
              <a:t>for easy access</a:t>
            </a:r>
          </a:p>
          <a:p>
            <a:pPr lvl="1">
              <a:lnSpc>
                <a:spcPts val="2800"/>
              </a:lnSpc>
              <a:spcBef>
                <a:spcPts val="0"/>
              </a:spcBef>
            </a:pPr>
            <a:r>
              <a:rPr lang="en-US" sz="2400" dirty="0"/>
              <a:t>for expedient reference by the community</a:t>
            </a:r>
            <a:r>
              <a:rPr lang="en-US" dirty="0"/>
              <a:t>.</a:t>
            </a:r>
            <a:endParaRPr lang="en-GB" dirty="0"/>
          </a:p>
        </p:txBody>
      </p:sp>
      <p:sp>
        <p:nvSpPr>
          <p:cNvPr id="4" name="Slide Number Placeholder 3">
            <a:extLst>
              <a:ext uri="{FF2B5EF4-FFF2-40B4-BE49-F238E27FC236}">
                <a16:creationId xmlns:a16="http://schemas.microsoft.com/office/drawing/2014/main" id="{2CA8E8B3-C640-2C20-ADF9-93F6F470657A}"/>
              </a:ext>
            </a:extLst>
          </p:cNvPr>
          <p:cNvSpPr>
            <a:spLocks noGrp="1"/>
          </p:cNvSpPr>
          <p:nvPr>
            <p:ph type="sldNum" sz="quarter" idx="10"/>
          </p:nvPr>
        </p:nvSpPr>
        <p:spPr/>
        <p:txBody>
          <a:bodyPr/>
          <a:lstStyle/>
          <a:p>
            <a:pPr>
              <a:defRPr/>
            </a:pPr>
            <a:fld id="{DA28AC38-E0E8-49D7-B2FE-71FD7C42C09E}" type="slidenum">
              <a:rPr lang="en-US" smtClean="0"/>
              <a:pPr>
                <a:defRPr/>
              </a:pPr>
              <a:t>9</a:t>
            </a:fld>
            <a:endParaRPr lang="en-US"/>
          </a:p>
        </p:txBody>
      </p:sp>
    </p:spTree>
    <p:extLst>
      <p:ext uri="{BB962C8B-B14F-4D97-AF65-F5344CB8AC3E}">
        <p14:creationId xmlns:p14="http://schemas.microsoft.com/office/powerpoint/2010/main" val="7497950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8229B4-B236-9129-32AC-38732CF93C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2CD913-6184-73B1-16E3-582AB04C6B55}"/>
              </a:ext>
            </a:extLst>
          </p:cNvPr>
          <p:cNvSpPr>
            <a:spLocks noGrp="1"/>
          </p:cNvSpPr>
          <p:nvPr>
            <p:ph type="title"/>
          </p:nvPr>
        </p:nvSpPr>
        <p:spPr/>
        <p:txBody>
          <a:bodyPr/>
          <a:lstStyle/>
          <a:p>
            <a:r>
              <a:rPr lang="en-GB" dirty="0"/>
              <a:t>Other Critical Tasks and Active Efforts</a:t>
            </a:r>
            <a:endParaRPr lang="en-IE" dirty="0"/>
          </a:p>
        </p:txBody>
      </p:sp>
      <p:sp>
        <p:nvSpPr>
          <p:cNvPr id="3" name="Content Placeholder 2">
            <a:extLst>
              <a:ext uri="{FF2B5EF4-FFF2-40B4-BE49-F238E27FC236}">
                <a16:creationId xmlns:a16="http://schemas.microsoft.com/office/drawing/2014/main" id="{AC1718F5-3C66-798D-E57F-8634B51A74E2}"/>
              </a:ext>
            </a:extLst>
          </p:cNvPr>
          <p:cNvSpPr>
            <a:spLocks noGrp="1"/>
          </p:cNvSpPr>
          <p:nvPr>
            <p:ph idx="1"/>
          </p:nvPr>
        </p:nvSpPr>
        <p:spPr>
          <a:xfrm>
            <a:off x="609600" y="914400"/>
            <a:ext cx="10972800" cy="5394960"/>
          </a:xfrm>
        </p:spPr>
        <p:txBody>
          <a:bodyPr/>
          <a:lstStyle/>
          <a:p>
            <a:pPr marL="0" indent="0">
              <a:lnSpc>
                <a:spcPts val="2800"/>
              </a:lnSpc>
              <a:spcBef>
                <a:spcPts val="300"/>
              </a:spcBef>
              <a:spcAft>
                <a:spcPts val="300"/>
              </a:spcAft>
              <a:buNone/>
            </a:pPr>
            <a:r>
              <a:rPr lang="en-US" u="sng" dirty="0"/>
              <a:t>Tracking Uncertainties</a:t>
            </a:r>
          </a:p>
          <a:p>
            <a:pPr>
              <a:lnSpc>
                <a:spcPts val="2800"/>
              </a:lnSpc>
              <a:spcBef>
                <a:spcPts val="300"/>
              </a:spcBef>
            </a:pPr>
            <a:r>
              <a:rPr lang="en-US" dirty="0"/>
              <a:t>In outputs from the lunar models (the calibration reference)</a:t>
            </a:r>
          </a:p>
          <a:p>
            <a:pPr lvl="1">
              <a:lnSpc>
                <a:spcPts val="2800"/>
              </a:lnSpc>
              <a:spcBef>
                <a:spcPts val="300"/>
              </a:spcBef>
              <a:spcAft>
                <a:spcPts val="0"/>
              </a:spcAft>
            </a:pPr>
            <a:r>
              <a:rPr lang="en-US" sz="2400" dirty="0"/>
              <a:t>tracing to the reference measurements used as the basis for models</a:t>
            </a:r>
          </a:p>
          <a:p>
            <a:pPr>
              <a:lnSpc>
                <a:spcPts val="2800"/>
              </a:lnSpc>
              <a:spcBef>
                <a:spcPts val="300"/>
              </a:spcBef>
              <a:spcAft>
                <a:spcPts val="1200"/>
              </a:spcAft>
            </a:pPr>
            <a:r>
              <a:rPr lang="en-US" dirty="0"/>
              <a:t>In calibration measurements of the Moon taken by sensors</a:t>
            </a:r>
          </a:p>
          <a:p>
            <a:pPr marL="0" indent="0">
              <a:lnSpc>
                <a:spcPts val="2800"/>
              </a:lnSpc>
              <a:spcBef>
                <a:spcPts val="300"/>
              </a:spcBef>
              <a:buNone/>
            </a:pPr>
            <a:r>
              <a:rPr lang="en-US" u="sng" dirty="0"/>
              <a:t>Developing Additional Models</a:t>
            </a:r>
          </a:p>
          <a:p>
            <a:pPr>
              <a:lnSpc>
                <a:spcPts val="2800"/>
              </a:lnSpc>
              <a:spcBef>
                <a:spcPts val="300"/>
              </a:spcBef>
            </a:pPr>
            <a:r>
              <a:rPr lang="en-US" dirty="0"/>
              <a:t>Polarisation models</a:t>
            </a:r>
          </a:p>
          <a:p>
            <a:pPr>
              <a:lnSpc>
                <a:spcPts val="2800"/>
              </a:lnSpc>
              <a:spcBef>
                <a:spcPts val="300"/>
              </a:spcBef>
            </a:pPr>
            <a:r>
              <a:rPr lang="en-US" dirty="0"/>
              <a:t>Expanding to other wavelength domains:  thermal IR, microwave</a:t>
            </a:r>
          </a:p>
          <a:p>
            <a:pPr>
              <a:lnSpc>
                <a:spcPts val="2800"/>
              </a:lnSpc>
              <a:spcBef>
                <a:spcPts val="300"/>
              </a:spcBef>
              <a:spcAft>
                <a:spcPts val="1200"/>
              </a:spcAft>
            </a:pPr>
            <a:r>
              <a:rPr lang="en-US" dirty="0"/>
              <a:t>Spatially resolved radiance models</a:t>
            </a:r>
          </a:p>
          <a:p>
            <a:pPr marL="0" indent="0">
              <a:lnSpc>
                <a:spcPts val="2800"/>
              </a:lnSpc>
              <a:spcBef>
                <a:spcPts val="300"/>
              </a:spcBef>
              <a:buNone/>
            </a:pPr>
            <a:r>
              <a:rPr lang="en-US" u="sng" dirty="0"/>
              <a:t>Exploiting other uses for lunar images</a:t>
            </a:r>
          </a:p>
          <a:p>
            <a:pPr>
              <a:lnSpc>
                <a:spcPts val="2800"/>
              </a:lnSpc>
              <a:spcBef>
                <a:spcPts val="300"/>
              </a:spcBef>
            </a:pPr>
            <a:r>
              <a:rPr lang="en-US" dirty="0"/>
              <a:t>Geometric calibration (instrument pointing)</a:t>
            </a:r>
          </a:p>
          <a:p>
            <a:pPr>
              <a:lnSpc>
                <a:spcPts val="2800"/>
              </a:lnSpc>
              <a:spcBef>
                <a:spcPts val="300"/>
              </a:spcBef>
            </a:pPr>
            <a:r>
              <a:rPr lang="en-US" dirty="0"/>
              <a:t>Image quality evaluation, MTF</a:t>
            </a:r>
          </a:p>
          <a:p>
            <a:pPr marL="0" indent="0">
              <a:lnSpc>
                <a:spcPts val="2800"/>
              </a:lnSpc>
              <a:spcBef>
                <a:spcPts val="300"/>
              </a:spcBef>
              <a:buNone/>
            </a:pPr>
            <a:endParaRPr lang="en-GB" dirty="0"/>
          </a:p>
        </p:txBody>
      </p:sp>
      <p:sp>
        <p:nvSpPr>
          <p:cNvPr id="4" name="Slide Number Placeholder 3">
            <a:extLst>
              <a:ext uri="{FF2B5EF4-FFF2-40B4-BE49-F238E27FC236}">
                <a16:creationId xmlns:a16="http://schemas.microsoft.com/office/drawing/2014/main" id="{014F5C93-6403-05B8-B3D1-BFDD1EA59988}"/>
              </a:ext>
            </a:extLst>
          </p:cNvPr>
          <p:cNvSpPr>
            <a:spLocks noGrp="1"/>
          </p:cNvSpPr>
          <p:nvPr>
            <p:ph type="sldNum" sz="quarter" idx="10"/>
          </p:nvPr>
        </p:nvSpPr>
        <p:spPr/>
        <p:txBody>
          <a:bodyPr/>
          <a:lstStyle/>
          <a:p>
            <a:pPr>
              <a:defRPr/>
            </a:pPr>
            <a:fld id="{DA28AC38-E0E8-49D7-B2FE-71FD7C42C09E}" type="slidenum">
              <a:rPr lang="en-US" smtClean="0"/>
              <a:pPr>
                <a:defRPr/>
              </a:pPr>
              <a:t>10</a:t>
            </a:fld>
            <a:endParaRPr lang="en-US"/>
          </a:p>
        </p:txBody>
      </p:sp>
    </p:spTree>
    <p:extLst>
      <p:ext uri="{BB962C8B-B14F-4D97-AF65-F5344CB8AC3E}">
        <p14:creationId xmlns:p14="http://schemas.microsoft.com/office/powerpoint/2010/main" val="15830498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290361-2ED0-887B-F933-FB8EA19320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7FDFC2-232B-67CD-ED04-593F5539BFF2}"/>
              </a:ext>
            </a:extLst>
          </p:cNvPr>
          <p:cNvSpPr>
            <a:spLocks noGrp="1"/>
          </p:cNvSpPr>
          <p:nvPr>
            <p:ph type="title"/>
          </p:nvPr>
        </p:nvSpPr>
        <p:spPr/>
        <p:txBody>
          <a:bodyPr/>
          <a:lstStyle/>
          <a:p>
            <a:r>
              <a:rPr lang="en-US" dirty="0"/>
              <a:t>Summary — Goals of the Vision</a:t>
            </a:r>
            <a:endParaRPr lang="en-IE" dirty="0"/>
          </a:p>
        </p:txBody>
      </p:sp>
      <p:sp>
        <p:nvSpPr>
          <p:cNvPr id="3" name="Content Placeholder 2">
            <a:extLst>
              <a:ext uri="{FF2B5EF4-FFF2-40B4-BE49-F238E27FC236}">
                <a16:creationId xmlns:a16="http://schemas.microsoft.com/office/drawing/2014/main" id="{A5365B11-D8BF-70F1-84FB-2FE3EDB0EB42}"/>
              </a:ext>
            </a:extLst>
          </p:cNvPr>
          <p:cNvSpPr>
            <a:spLocks noGrp="1"/>
          </p:cNvSpPr>
          <p:nvPr>
            <p:ph idx="1"/>
          </p:nvPr>
        </p:nvSpPr>
        <p:spPr>
          <a:xfrm>
            <a:off x="609600" y="914400"/>
            <a:ext cx="10972800" cy="5394960"/>
          </a:xfrm>
        </p:spPr>
        <p:txBody>
          <a:bodyPr/>
          <a:lstStyle/>
          <a:p>
            <a:pPr marL="0" indent="0">
              <a:lnSpc>
                <a:spcPts val="2800"/>
              </a:lnSpc>
              <a:spcBef>
                <a:spcPts val="600"/>
              </a:spcBef>
              <a:buNone/>
            </a:pPr>
            <a:r>
              <a:rPr lang="en-US" dirty="0"/>
              <a:t>Conveying the impacts of a refined lunar calibration system</a:t>
            </a:r>
          </a:p>
          <a:p>
            <a:pPr>
              <a:lnSpc>
                <a:spcPts val="2800"/>
              </a:lnSpc>
              <a:spcBef>
                <a:spcPts val="600"/>
              </a:spcBef>
            </a:pPr>
            <a:r>
              <a:rPr lang="en-US" dirty="0"/>
              <a:t>Providing high-precision inter-calibration for constellation-type observatories</a:t>
            </a:r>
          </a:p>
          <a:p>
            <a:pPr>
              <a:lnSpc>
                <a:spcPts val="2800"/>
              </a:lnSpc>
              <a:spcBef>
                <a:spcPts val="600"/>
              </a:spcBef>
            </a:pPr>
            <a:r>
              <a:rPr lang="en-US" dirty="0"/>
              <a:t>Improved accuracy of absolute radiometric calibration on orbit, by reference to the Moon</a:t>
            </a:r>
          </a:p>
          <a:p>
            <a:pPr>
              <a:lnSpc>
                <a:spcPts val="2800"/>
              </a:lnSpc>
              <a:spcBef>
                <a:spcPts val="600"/>
              </a:spcBef>
              <a:spcAft>
                <a:spcPts val="1200"/>
              </a:spcAft>
            </a:pPr>
            <a:r>
              <a:rPr lang="en-US" dirty="0"/>
              <a:t>Mutual benefits for Agencies and New Space derived from collaborations</a:t>
            </a:r>
          </a:p>
          <a:p>
            <a:pPr marL="0" indent="0">
              <a:lnSpc>
                <a:spcPts val="2800"/>
              </a:lnSpc>
              <a:spcBef>
                <a:spcPts val="600"/>
              </a:spcBef>
              <a:buNone/>
            </a:pPr>
            <a:r>
              <a:rPr lang="en-US" dirty="0"/>
              <a:t>Providing tools and guidance information for applying lunar calibration</a:t>
            </a:r>
          </a:p>
          <a:p>
            <a:pPr>
              <a:lnSpc>
                <a:spcPts val="2800"/>
              </a:lnSpc>
              <a:spcBef>
                <a:spcPts val="600"/>
              </a:spcBef>
            </a:pPr>
            <a:r>
              <a:rPr lang="en-US" dirty="0"/>
              <a:t>toward exploiting the improvements and advantages of using the Moon</a:t>
            </a:r>
            <a:endParaRPr lang="en-GB" dirty="0"/>
          </a:p>
        </p:txBody>
      </p:sp>
      <p:sp>
        <p:nvSpPr>
          <p:cNvPr id="4" name="Slide Number Placeholder 3">
            <a:extLst>
              <a:ext uri="{FF2B5EF4-FFF2-40B4-BE49-F238E27FC236}">
                <a16:creationId xmlns:a16="http://schemas.microsoft.com/office/drawing/2014/main" id="{1AAED6F0-BF61-879A-28DE-36A2CC03DC8C}"/>
              </a:ext>
            </a:extLst>
          </p:cNvPr>
          <p:cNvSpPr>
            <a:spLocks noGrp="1"/>
          </p:cNvSpPr>
          <p:nvPr>
            <p:ph type="sldNum" sz="quarter" idx="10"/>
          </p:nvPr>
        </p:nvSpPr>
        <p:spPr/>
        <p:txBody>
          <a:bodyPr/>
          <a:lstStyle/>
          <a:p>
            <a:pPr>
              <a:defRPr/>
            </a:pPr>
            <a:fld id="{DA28AC38-E0E8-49D7-B2FE-71FD7C42C09E}" type="slidenum">
              <a:rPr lang="en-US" smtClean="0"/>
              <a:pPr>
                <a:defRPr/>
              </a:pPr>
              <a:t>11</a:t>
            </a:fld>
            <a:endParaRPr lang="en-US"/>
          </a:p>
        </p:txBody>
      </p:sp>
    </p:spTree>
    <p:extLst>
      <p:ext uri="{BB962C8B-B14F-4D97-AF65-F5344CB8AC3E}">
        <p14:creationId xmlns:p14="http://schemas.microsoft.com/office/powerpoint/2010/main" val="1972112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60E272-8980-1E24-ED14-0B52248B06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ED0C70-0C74-F9F3-EE3D-29B3171E990B}"/>
              </a:ext>
            </a:extLst>
          </p:cNvPr>
          <p:cNvSpPr>
            <a:spLocks noGrp="1"/>
          </p:cNvSpPr>
          <p:nvPr>
            <p:ph type="title"/>
          </p:nvPr>
        </p:nvSpPr>
        <p:spPr>
          <a:xfrm>
            <a:off x="1554480" y="2560320"/>
            <a:ext cx="9144000" cy="667472"/>
          </a:xfrm>
        </p:spPr>
        <p:txBody>
          <a:bodyPr/>
          <a:lstStyle/>
          <a:p>
            <a:r>
              <a:rPr lang="en-US" sz="4400" dirty="0"/>
              <a:t>Thank You !</a:t>
            </a:r>
            <a:endParaRPr lang="en-IE" sz="4400" dirty="0"/>
          </a:p>
        </p:txBody>
      </p:sp>
      <p:sp>
        <p:nvSpPr>
          <p:cNvPr id="4" name="Slide Number Placeholder 3">
            <a:extLst>
              <a:ext uri="{FF2B5EF4-FFF2-40B4-BE49-F238E27FC236}">
                <a16:creationId xmlns:a16="http://schemas.microsoft.com/office/drawing/2014/main" id="{3ABE665A-CEBE-6DE8-E668-9CFC625F0117}"/>
              </a:ext>
            </a:extLst>
          </p:cNvPr>
          <p:cNvSpPr>
            <a:spLocks noGrp="1"/>
          </p:cNvSpPr>
          <p:nvPr>
            <p:ph type="sldNum" sz="quarter" idx="10"/>
          </p:nvPr>
        </p:nvSpPr>
        <p:spPr/>
        <p:txBody>
          <a:bodyPr/>
          <a:lstStyle/>
          <a:p>
            <a:pPr>
              <a:defRPr/>
            </a:pPr>
            <a:fld id="{DA28AC38-E0E8-49D7-B2FE-71FD7C42C09E}" type="slidenum">
              <a:rPr lang="en-US" smtClean="0"/>
              <a:pPr>
                <a:defRPr/>
              </a:pPr>
              <a:t>12</a:t>
            </a:fld>
            <a:endParaRPr lang="en-US"/>
          </a:p>
        </p:txBody>
      </p:sp>
    </p:spTree>
    <p:extLst>
      <p:ext uri="{BB962C8B-B14F-4D97-AF65-F5344CB8AC3E}">
        <p14:creationId xmlns:p14="http://schemas.microsoft.com/office/powerpoint/2010/main" val="40335943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1CC521-84B5-5D1A-EE35-74684AACB3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583164-C360-3A2D-6D94-F3D167B557EA}"/>
              </a:ext>
            </a:extLst>
          </p:cNvPr>
          <p:cNvSpPr>
            <a:spLocks noGrp="1"/>
          </p:cNvSpPr>
          <p:nvPr>
            <p:ph type="title"/>
          </p:nvPr>
        </p:nvSpPr>
        <p:spPr>
          <a:xfrm>
            <a:off x="2286000" y="182880"/>
            <a:ext cx="9326880" cy="667472"/>
          </a:xfrm>
        </p:spPr>
        <p:txBody>
          <a:bodyPr/>
          <a:lstStyle/>
          <a:p>
            <a:r>
              <a:rPr lang="en-US" sz="3200" dirty="0"/>
              <a:t>Backup Slides — Supplemental Notes and Descriptions</a:t>
            </a:r>
            <a:endParaRPr lang="en-IE" sz="3200" dirty="0"/>
          </a:p>
        </p:txBody>
      </p:sp>
      <p:sp>
        <p:nvSpPr>
          <p:cNvPr id="3" name="Content Placeholder 2">
            <a:extLst>
              <a:ext uri="{FF2B5EF4-FFF2-40B4-BE49-F238E27FC236}">
                <a16:creationId xmlns:a16="http://schemas.microsoft.com/office/drawing/2014/main" id="{6837B358-7333-9A48-F85D-F8CDDE076B4D}"/>
              </a:ext>
            </a:extLst>
          </p:cNvPr>
          <p:cNvSpPr>
            <a:spLocks noGrp="1"/>
          </p:cNvSpPr>
          <p:nvPr>
            <p:ph idx="1"/>
          </p:nvPr>
        </p:nvSpPr>
        <p:spPr>
          <a:xfrm>
            <a:off x="609600" y="914400"/>
            <a:ext cx="10972800" cy="5394960"/>
          </a:xfrm>
        </p:spPr>
        <p:txBody>
          <a:bodyPr/>
          <a:lstStyle/>
          <a:p>
            <a:pPr marL="0" indent="0">
              <a:lnSpc>
                <a:spcPts val="2600"/>
              </a:lnSpc>
              <a:spcBef>
                <a:spcPts val="0"/>
              </a:spcBef>
              <a:buNone/>
            </a:pPr>
            <a:r>
              <a:rPr lang="en-US" u="sng" dirty="0">
                <a:latin typeface="Times New Roman" panose="02020603050405020304" pitchFamily="18" charset="0"/>
                <a:cs typeface="Times New Roman" panose="02020603050405020304" pitchFamily="18" charset="0"/>
              </a:rPr>
              <a:t>Addressing GSICS Objectives</a:t>
            </a:r>
          </a:p>
          <a:p>
            <a:pPr>
              <a:lnSpc>
                <a:spcPts val="2600"/>
              </a:lnSpc>
              <a:spcBef>
                <a:spcPts val="0"/>
              </a:spcBef>
            </a:pPr>
            <a:r>
              <a:rPr lang="en-US" dirty="0">
                <a:latin typeface="Times New Roman" panose="02020603050405020304" pitchFamily="18" charset="0"/>
                <a:cs typeface="Times New Roman" panose="02020603050405020304" pitchFamily="18" charset="0"/>
              </a:rPr>
              <a:t>all agencies can derive benefit from improved lunar calibration references and best practices</a:t>
            </a:r>
          </a:p>
          <a:p>
            <a:pPr>
              <a:lnSpc>
                <a:spcPts val="2600"/>
              </a:lnSpc>
              <a:spcBef>
                <a:spcPts val="0"/>
              </a:spcBef>
            </a:pPr>
            <a:r>
              <a:rPr lang="en-US" dirty="0">
                <a:latin typeface="Times New Roman" panose="02020603050405020304" pitchFamily="18" charset="0"/>
                <a:cs typeface="Times New Roman" panose="02020603050405020304" pitchFamily="18" charset="0"/>
              </a:rPr>
              <a:t>shared lunar measurements can lead to improved lunar calibration reference models</a:t>
            </a:r>
          </a:p>
          <a:p>
            <a:pPr>
              <a:lnSpc>
                <a:spcPts val="2600"/>
              </a:lnSpc>
              <a:spcBef>
                <a:spcPts val="0"/>
              </a:spcBef>
            </a:pPr>
            <a:r>
              <a:rPr lang="en-US" dirty="0">
                <a:latin typeface="Times New Roman" panose="02020603050405020304" pitchFamily="18" charset="0"/>
                <a:cs typeface="Times New Roman" panose="02020603050405020304" pitchFamily="18" charset="0"/>
              </a:rPr>
              <a:t>a consensus lunar model can and should be a GSICS goal</a:t>
            </a:r>
          </a:p>
          <a:p>
            <a:pPr>
              <a:lnSpc>
                <a:spcPts val="2600"/>
              </a:lnSpc>
              <a:spcBef>
                <a:spcPts val="0"/>
              </a:spcBef>
              <a:spcAft>
                <a:spcPts val="0"/>
              </a:spcAft>
            </a:pPr>
            <a:r>
              <a:rPr lang="en-US" dirty="0">
                <a:latin typeface="Times New Roman" panose="02020603050405020304" pitchFamily="18" charset="0"/>
                <a:cs typeface="Times New Roman" panose="02020603050405020304" pitchFamily="18" charset="0"/>
              </a:rPr>
              <a:t>develop inter-calibration algorithms using the Moon as a transfer target</a:t>
            </a:r>
          </a:p>
          <a:p>
            <a:pPr>
              <a:lnSpc>
                <a:spcPts val="2600"/>
              </a:lnSpc>
              <a:spcBef>
                <a:spcPts val="0"/>
              </a:spcBef>
              <a:spcAft>
                <a:spcPts val="1200"/>
              </a:spcAft>
            </a:pPr>
            <a:r>
              <a:rPr lang="en-US" dirty="0">
                <a:latin typeface="Times New Roman" panose="02020603050405020304" pitchFamily="18" charset="0"/>
                <a:cs typeface="Times New Roman" panose="02020603050405020304" pitchFamily="18" charset="0"/>
              </a:rPr>
              <a:t>increase interaction with IR and MW subgroups</a:t>
            </a:r>
          </a:p>
          <a:p>
            <a:pPr marL="0" indent="0">
              <a:lnSpc>
                <a:spcPts val="2600"/>
              </a:lnSpc>
              <a:spcBef>
                <a:spcPts val="0"/>
              </a:spcBef>
              <a:buNone/>
            </a:pPr>
            <a:r>
              <a:rPr lang="en-US" u="sng" dirty="0">
                <a:latin typeface="Times New Roman" panose="02020603050405020304" pitchFamily="18" charset="0"/>
                <a:cs typeface="Times New Roman" panose="02020603050405020304" pitchFamily="18" charset="0"/>
              </a:rPr>
              <a:t>Engagement with New Space Entities</a:t>
            </a:r>
          </a:p>
          <a:p>
            <a:pPr>
              <a:lnSpc>
                <a:spcPts val="2600"/>
              </a:lnSpc>
              <a:spcBef>
                <a:spcPts val="0"/>
              </a:spcBef>
            </a:pPr>
            <a:r>
              <a:rPr lang="en-US" dirty="0">
                <a:latin typeface="Times New Roman" panose="02020603050405020304" pitchFamily="18" charset="0"/>
                <a:cs typeface="Times New Roman" panose="02020603050405020304" pitchFamily="18" charset="0"/>
              </a:rPr>
              <a:t>message: improved lunar calibration can make commercial EO datasets more valuable to satellite operating agencies, and therefore more attractive as potential procurements by the agencies. This can and should create an incentive for New Space to collaborate with and contribute to GSICS lunar calibration efforts, toward improving the radiometric quality of their EO data products and lunar measurements.</a:t>
            </a:r>
          </a:p>
          <a:p>
            <a:pPr>
              <a:lnSpc>
                <a:spcPts val="2600"/>
              </a:lnSpc>
              <a:spcBef>
                <a:spcPts val="0"/>
              </a:spcBef>
            </a:pPr>
            <a:r>
              <a:rPr lang="en-US" dirty="0">
                <a:latin typeface="Times New Roman" panose="02020603050405020304" pitchFamily="18" charset="0"/>
                <a:cs typeface="Times New Roman" panose="02020603050405020304" pitchFamily="18" charset="0"/>
              </a:rPr>
              <a:t>New Space entities are operating fleets of small satellites – lunar calibration can provide high-precision inter-consistency among the fleet components</a:t>
            </a:r>
            <a:endParaRPr lang="en-GB"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0F964BA9-1CFD-2A96-058D-A78266874DCD}"/>
              </a:ext>
            </a:extLst>
          </p:cNvPr>
          <p:cNvSpPr>
            <a:spLocks noGrp="1"/>
          </p:cNvSpPr>
          <p:nvPr>
            <p:ph type="sldNum" sz="quarter" idx="10"/>
          </p:nvPr>
        </p:nvSpPr>
        <p:spPr/>
        <p:txBody>
          <a:bodyPr/>
          <a:lstStyle/>
          <a:p>
            <a:pPr>
              <a:defRPr/>
            </a:pPr>
            <a:fld id="{DA28AC38-E0E8-49D7-B2FE-71FD7C42C09E}" type="slidenum">
              <a:rPr lang="en-US" smtClean="0"/>
              <a:pPr>
                <a:defRPr/>
              </a:pPr>
              <a:t>13</a:t>
            </a:fld>
            <a:endParaRPr lang="en-US"/>
          </a:p>
        </p:txBody>
      </p:sp>
    </p:spTree>
    <p:extLst>
      <p:ext uri="{BB962C8B-B14F-4D97-AF65-F5344CB8AC3E}">
        <p14:creationId xmlns:p14="http://schemas.microsoft.com/office/powerpoint/2010/main" val="40828838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F506F-3F3D-DB36-200F-27557F093F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F2D5CF-092F-AB77-2DBA-41EEED142891}"/>
              </a:ext>
            </a:extLst>
          </p:cNvPr>
          <p:cNvSpPr>
            <a:spLocks noGrp="1"/>
          </p:cNvSpPr>
          <p:nvPr>
            <p:ph type="title"/>
          </p:nvPr>
        </p:nvSpPr>
        <p:spPr>
          <a:xfrm>
            <a:off x="2286000" y="182880"/>
            <a:ext cx="9326880" cy="667472"/>
          </a:xfrm>
        </p:spPr>
        <p:txBody>
          <a:bodyPr/>
          <a:lstStyle/>
          <a:p>
            <a:r>
              <a:rPr lang="en-US" sz="3200" dirty="0"/>
              <a:t>Backup Slides — Supplemental Notes and Descriptions</a:t>
            </a:r>
            <a:endParaRPr lang="en-IE" sz="3200" dirty="0"/>
          </a:p>
        </p:txBody>
      </p:sp>
      <p:sp>
        <p:nvSpPr>
          <p:cNvPr id="3" name="Content Placeholder 2">
            <a:extLst>
              <a:ext uri="{FF2B5EF4-FFF2-40B4-BE49-F238E27FC236}">
                <a16:creationId xmlns:a16="http://schemas.microsoft.com/office/drawing/2014/main" id="{283830B1-036B-8E4C-D819-A9387EFF90F0}"/>
              </a:ext>
            </a:extLst>
          </p:cNvPr>
          <p:cNvSpPr>
            <a:spLocks noGrp="1"/>
          </p:cNvSpPr>
          <p:nvPr>
            <p:ph idx="1"/>
          </p:nvPr>
        </p:nvSpPr>
        <p:spPr>
          <a:xfrm>
            <a:off x="609600" y="914400"/>
            <a:ext cx="10972800" cy="5394960"/>
          </a:xfrm>
        </p:spPr>
        <p:txBody>
          <a:bodyPr/>
          <a:lstStyle/>
          <a:p>
            <a:pPr marL="0" indent="0">
              <a:lnSpc>
                <a:spcPts val="2600"/>
              </a:lnSpc>
              <a:spcBef>
                <a:spcPts val="0"/>
              </a:spcBef>
              <a:buNone/>
            </a:pPr>
            <a:r>
              <a:rPr lang="en-US" u="sng" dirty="0">
                <a:latin typeface="Times New Roman" panose="02020603050405020304" pitchFamily="18" charset="0"/>
                <a:cs typeface="Times New Roman" panose="02020603050405020304" pitchFamily="18" charset="0"/>
              </a:rPr>
              <a:t>LSICS development</a:t>
            </a:r>
          </a:p>
          <a:p>
            <a:pPr>
              <a:lnSpc>
                <a:spcPts val="2600"/>
              </a:lnSpc>
              <a:spcBef>
                <a:spcPts val="0"/>
              </a:spcBef>
            </a:pPr>
            <a:r>
              <a:rPr lang="en-US" dirty="0">
                <a:latin typeface="Times New Roman" panose="02020603050405020304" pitchFamily="18" charset="0"/>
                <a:cs typeface="Times New Roman" panose="02020603050405020304" pitchFamily="18" charset="0"/>
              </a:rPr>
              <a:t>a framework for operating lunar models in a controlled environment</a:t>
            </a:r>
          </a:p>
          <a:p>
            <a:pPr>
              <a:lnSpc>
                <a:spcPts val="2600"/>
              </a:lnSpc>
              <a:spcBef>
                <a:spcPts val="0"/>
              </a:spcBef>
            </a:pPr>
            <a:r>
              <a:rPr lang="en-US" dirty="0">
                <a:latin typeface="Times New Roman" panose="02020603050405020304" pitchFamily="18" charset="0"/>
                <a:cs typeface="Times New Roman" panose="02020603050405020304" pitchFamily="18" charset="0"/>
              </a:rPr>
              <a:t>adding lunar disc equivalent reflectance (DER) models, and selecting the default</a:t>
            </a:r>
          </a:p>
          <a:p>
            <a:pPr>
              <a:lnSpc>
                <a:spcPts val="2600"/>
              </a:lnSpc>
              <a:spcBef>
                <a:spcPts val="0"/>
              </a:spcBef>
            </a:pPr>
            <a:r>
              <a:rPr lang="en-US" dirty="0">
                <a:latin typeface="Times New Roman" panose="02020603050405020304" pitchFamily="18" charset="0"/>
                <a:cs typeface="Times New Roman" panose="02020603050405020304" pitchFamily="18" charset="0"/>
              </a:rPr>
              <a:t>evolution of the GSICS standard lunar reference</a:t>
            </a:r>
          </a:p>
          <a:p>
            <a:pPr>
              <a:lnSpc>
                <a:spcPts val="2600"/>
              </a:lnSpc>
              <a:spcBef>
                <a:spcPts val="0"/>
              </a:spcBef>
              <a:spcAft>
                <a:spcPts val="1200"/>
              </a:spcAft>
            </a:pPr>
            <a:r>
              <a:rPr lang="en-US" dirty="0">
                <a:latin typeface="Times New Roman" panose="02020603050405020304" pitchFamily="18" charset="0"/>
                <a:cs typeface="Times New Roman" panose="02020603050405020304" pitchFamily="18" charset="0"/>
              </a:rPr>
              <a:t>documenting and disseminating information on the usage and accuracy of LSICS</a:t>
            </a:r>
          </a:p>
          <a:p>
            <a:pPr marL="0" indent="0">
              <a:lnSpc>
                <a:spcPts val="2600"/>
              </a:lnSpc>
              <a:spcBef>
                <a:spcPts val="0"/>
              </a:spcBef>
              <a:buNone/>
            </a:pPr>
            <a:r>
              <a:rPr lang="en-US" u="sng" dirty="0">
                <a:latin typeface="Times New Roman" panose="02020603050405020304" pitchFamily="18" charset="0"/>
                <a:cs typeface="Times New Roman" panose="02020603050405020304" pitchFamily="18" charset="0"/>
              </a:rPr>
              <a:t>Documenting best practices for developing and applying lunar calibration</a:t>
            </a:r>
          </a:p>
          <a:p>
            <a:pPr>
              <a:lnSpc>
                <a:spcPts val="2600"/>
              </a:lnSpc>
              <a:spcBef>
                <a:spcPts val="0"/>
              </a:spcBef>
            </a:pPr>
            <a:r>
              <a:rPr lang="en-US" dirty="0">
                <a:latin typeface="Times New Roman" panose="02020603050405020304" pitchFamily="18" charset="0"/>
                <a:cs typeface="Times New Roman" panose="02020603050405020304" pitchFamily="18" charset="0"/>
              </a:rPr>
              <a:t>deriving irradiance measurements from sensor images</a:t>
            </a:r>
          </a:p>
          <a:p>
            <a:pPr>
              <a:lnSpc>
                <a:spcPts val="2600"/>
              </a:lnSpc>
              <a:spcBef>
                <a:spcPts val="0"/>
              </a:spcBef>
            </a:pPr>
            <a:r>
              <a:rPr lang="en-US" dirty="0">
                <a:latin typeface="Times New Roman" panose="02020603050405020304" pitchFamily="18" charset="0"/>
                <a:cs typeface="Times New Roman" panose="02020603050405020304" pitchFamily="18" charset="0"/>
              </a:rPr>
              <a:t>acquisition strategies: preferred phase angles, cadence of Moon observations, …</a:t>
            </a:r>
          </a:p>
          <a:p>
            <a:pPr>
              <a:lnSpc>
                <a:spcPts val="2600"/>
              </a:lnSpc>
              <a:spcBef>
                <a:spcPts val="0"/>
              </a:spcBef>
            </a:pPr>
            <a:r>
              <a:rPr lang="en-US" dirty="0">
                <a:latin typeface="Times New Roman" panose="02020603050405020304" pitchFamily="18" charset="0"/>
                <a:cs typeface="Times New Roman" panose="02020603050405020304" pitchFamily="18" charset="0"/>
              </a:rPr>
              <a:t>potential effects of off-nadir viewing</a:t>
            </a:r>
          </a:p>
          <a:p>
            <a:pPr>
              <a:lnSpc>
                <a:spcPts val="2600"/>
              </a:lnSpc>
              <a:spcBef>
                <a:spcPts val="0"/>
              </a:spcBef>
            </a:pPr>
            <a:r>
              <a:rPr lang="en-US" dirty="0">
                <a:latin typeface="Times New Roman" panose="02020603050405020304" pitchFamily="18" charset="0"/>
                <a:cs typeface="Times New Roman" panose="02020603050405020304" pitchFamily="18" charset="0"/>
              </a:rPr>
              <a:t>provide guidance and recommendations on pre-launch </a:t>
            </a:r>
            <a:r>
              <a:rPr lang="en-US" dirty="0" err="1">
                <a:latin typeface="Times New Roman" panose="02020603050405020304" pitchFamily="18" charset="0"/>
                <a:cs typeface="Times New Roman" panose="02020603050405020304" pitchFamily="18" charset="0"/>
              </a:rPr>
              <a:t>characterisations</a:t>
            </a:r>
            <a:r>
              <a:rPr lang="en-US" dirty="0">
                <a:latin typeface="Times New Roman" panose="02020603050405020304" pitchFamily="18" charset="0"/>
                <a:cs typeface="Times New Roman" panose="02020603050405020304" pitchFamily="18" charset="0"/>
              </a:rPr>
              <a:t> for lunar </a:t>
            </a:r>
            <a:r>
              <a:rPr lang="en-US" dirty="0" err="1">
                <a:latin typeface="Times New Roman" panose="02020603050405020304" pitchFamily="18" charset="0"/>
                <a:cs typeface="Times New Roman" panose="02020603050405020304" pitchFamily="18" charset="0"/>
              </a:rPr>
              <a:t>obs</a:t>
            </a:r>
            <a:endParaRPr lang="en-US" dirty="0">
              <a:latin typeface="Times New Roman" panose="02020603050405020304" pitchFamily="18" charset="0"/>
              <a:cs typeface="Times New Roman" panose="02020603050405020304" pitchFamily="18" charset="0"/>
            </a:endParaRPr>
          </a:p>
          <a:p>
            <a:pPr>
              <a:lnSpc>
                <a:spcPts val="2600"/>
              </a:lnSpc>
              <a:spcBef>
                <a:spcPts val="0"/>
              </a:spcBef>
              <a:spcAft>
                <a:spcPts val="1200"/>
              </a:spcAft>
            </a:pPr>
            <a:r>
              <a:rPr lang="en-US" dirty="0">
                <a:latin typeface="Times New Roman" panose="02020603050405020304" pitchFamily="18" charset="0"/>
                <a:cs typeface="Times New Roman" panose="02020603050405020304" pitchFamily="18" charset="0"/>
              </a:rPr>
              <a:t>analysis techniques for lunar model development</a:t>
            </a:r>
          </a:p>
          <a:p>
            <a:pPr marL="0" indent="0">
              <a:lnSpc>
                <a:spcPts val="2600"/>
              </a:lnSpc>
              <a:spcBef>
                <a:spcPts val="0"/>
              </a:spcBef>
              <a:buNone/>
            </a:pPr>
            <a:r>
              <a:rPr lang="en-US" u="sng" dirty="0">
                <a:latin typeface="Times New Roman" panose="02020603050405020304" pitchFamily="18" charset="0"/>
                <a:cs typeface="Times New Roman" panose="02020603050405020304" pitchFamily="18" charset="0"/>
              </a:rPr>
              <a:t>Evaluating uncertainties</a:t>
            </a:r>
          </a:p>
          <a:p>
            <a:pPr>
              <a:lnSpc>
                <a:spcPts val="2600"/>
              </a:lnSpc>
              <a:spcBef>
                <a:spcPts val="0"/>
              </a:spcBef>
            </a:pPr>
            <a:r>
              <a:rPr lang="en-US" dirty="0">
                <a:latin typeface="Times New Roman" panose="02020603050405020304" pitchFamily="18" charset="0"/>
                <a:cs typeface="Times New Roman" panose="02020603050405020304" pitchFamily="18" charset="0"/>
              </a:rPr>
              <a:t>uncertainties in irradiances derived from EO satellite imager observations</a:t>
            </a:r>
          </a:p>
          <a:p>
            <a:pPr>
              <a:lnSpc>
                <a:spcPts val="2600"/>
              </a:lnSpc>
              <a:spcBef>
                <a:spcPts val="0"/>
              </a:spcBef>
            </a:pPr>
            <a:r>
              <a:rPr lang="en-US" dirty="0">
                <a:latin typeface="Times New Roman" panose="02020603050405020304" pitchFamily="18" charset="0"/>
                <a:cs typeface="Times New Roman" panose="02020603050405020304" pitchFamily="18" charset="0"/>
              </a:rPr>
              <a:t>uncertainties in model outputs</a:t>
            </a:r>
          </a:p>
          <a:p>
            <a:pPr>
              <a:lnSpc>
                <a:spcPts val="2600"/>
              </a:lnSpc>
              <a:spcBef>
                <a:spcPts val="0"/>
              </a:spcBef>
            </a:pPr>
            <a:r>
              <a:rPr lang="en-US" dirty="0">
                <a:latin typeface="Times New Roman" panose="02020603050405020304" pitchFamily="18" charset="0"/>
                <a:cs typeface="Times New Roman" panose="02020603050405020304" pitchFamily="18" charset="0"/>
              </a:rPr>
              <a:t>propagation and combination all through the calibration process</a:t>
            </a:r>
          </a:p>
        </p:txBody>
      </p:sp>
      <p:sp>
        <p:nvSpPr>
          <p:cNvPr id="4" name="Slide Number Placeholder 3">
            <a:extLst>
              <a:ext uri="{FF2B5EF4-FFF2-40B4-BE49-F238E27FC236}">
                <a16:creationId xmlns:a16="http://schemas.microsoft.com/office/drawing/2014/main" id="{8216F442-397B-806C-E4D5-CDEA5FEF094B}"/>
              </a:ext>
            </a:extLst>
          </p:cNvPr>
          <p:cNvSpPr>
            <a:spLocks noGrp="1"/>
          </p:cNvSpPr>
          <p:nvPr>
            <p:ph type="sldNum" sz="quarter" idx="10"/>
          </p:nvPr>
        </p:nvSpPr>
        <p:spPr/>
        <p:txBody>
          <a:bodyPr/>
          <a:lstStyle/>
          <a:p>
            <a:pPr>
              <a:defRPr/>
            </a:pPr>
            <a:fld id="{DA28AC38-E0E8-49D7-B2FE-71FD7C42C09E}" type="slidenum">
              <a:rPr lang="en-US" smtClean="0"/>
              <a:pPr>
                <a:defRPr/>
              </a:pPr>
              <a:t>14</a:t>
            </a:fld>
            <a:endParaRPr lang="en-US"/>
          </a:p>
        </p:txBody>
      </p:sp>
    </p:spTree>
    <p:extLst>
      <p:ext uri="{BB962C8B-B14F-4D97-AF65-F5344CB8AC3E}">
        <p14:creationId xmlns:p14="http://schemas.microsoft.com/office/powerpoint/2010/main" val="37580849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2B41B4-B7DA-5FC5-9831-736A44B963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A20D30-E276-AD35-520B-8774C0C7E4CA}"/>
              </a:ext>
            </a:extLst>
          </p:cNvPr>
          <p:cNvSpPr>
            <a:spLocks noGrp="1"/>
          </p:cNvSpPr>
          <p:nvPr>
            <p:ph type="title"/>
          </p:nvPr>
        </p:nvSpPr>
        <p:spPr>
          <a:xfrm>
            <a:off x="2286000" y="182880"/>
            <a:ext cx="9326880" cy="667472"/>
          </a:xfrm>
        </p:spPr>
        <p:txBody>
          <a:bodyPr/>
          <a:lstStyle/>
          <a:p>
            <a:r>
              <a:rPr lang="en-US" sz="3200" dirty="0"/>
              <a:t>Backup Slides — Supplemental Notes and Descriptions</a:t>
            </a:r>
            <a:endParaRPr lang="en-IE" sz="3200" dirty="0"/>
          </a:p>
        </p:txBody>
      </p:sp>
      <p:sp>
        <p:nvSpPr>
          <p:cNvPr id="3" name="Content Placeholder 2">
            <a:extLst>
              <a:ext uri="{FF2B5EF4-FFF2-40B4-BE49-F238E27FC236}">
                <a16:creationId xmlns:a16="http://schemas.microsoft.com/office/drawing/2014/main" id="{79B665DE-BBB5-791F-5F5F-7A7EDD4B0C8F}"/>
              </a:ext>
            </a:extLst>
          </p:cNvPr>
          <p:cNvSpPr>
            <a:spLocks noGrp="1"/>
          </p:cNvSpPr>
          <p:nvPr>
            <p:ph idx="1"/>
          </p:nvPr>
        </p:nvSpPr>
        <p:spPr>
          <a:xfrm>
            <a:off x="609600" y="914400"/>
            <a:ext cx="10972800" cy="5394960"/>
          </a:xfrm>
        </p:spPr>
        <p:txBody>
          <a:bodyPr/>
          <a:lstStyle/>
          <a:p>
            <a:pPr marL="0" indent="0">
              <a:lnSpc>
                <a:spcPts val="2600"/>
              </a:lnSpc>
              <a:spcBef>
                <a:spcPts val="0"/>
              </a:spcBef>
              <a:buNone/>
            </a:pPr>
            <a:r>
              <a:rPr lang="en-US" u="sng" dirty="0">
                <a:latin typeface="Times New Roman" panose="02020603050405020304" pitchFamily="18" charset="0"/>
                <a:cs typeface="Times New Roman" panose="02020603050405020304" pitchFamily="18" charset="0"/>
              </a:rPr>
              <a:t>Additional model development</a:t>
            </a:r>
          </a:p>
          <a:p>
            <a:pPr>
              <a:lnSpc>
                <a:spcPts val="2600"/>
              </a:lnSpc>
              <a:spcBef>
                <a:spcPts val="0"/>
              </a:spcBef>
            </a:pPr>
            <a:r>
              <a:rPr lang="en-US" dirty="0" err="1">
                <a:latin typeface="Times New Roman" panose="02020603050405020304" pitchFamily="18" charset="0"/>
                <a:cs typeface="Times New Roman" panose="02020603050405020304" pitchFamily="18" charset="0"/>
              </a:rPr>
              <a:t>polarisation</a:t>
            </a:r>
            <a:r>
              <a:rPr lang="en-US" dirty="0">
                <a:latin typeface="Times New Roman" panose="02020603050405020304" pitchFamily="18" charset="0"/>
                <a:cs typeface="Times New Roman" panose="02020603050405020304" pitchFamily="18" charset="0"/>
              </a:rPr>
              <a:t> models</a:t>
            </a:r>
          </a:p>
          <a:p>
            <a:pPr>
              <a:lnSpc>
                <a:spcPts val="2600"/>
              </a:lnSpc>
              <a:spcBef>
                <a:spcPts val="0"/>
              </a:spcBef>
            </a:pPr>
            <a:r>
              <a:rPr lang="en-US" dirty="0">
                <a:latin typeface="Times New Roman" panose="02020603050405020304" pitchFamily="18" charset="0"/>
                <a:cs typeface="Times New Roman" panose="02020603050405020304" pitchFamily="18" charset="0"/>
              </a:rPr>
              <a:t>extended wavelength ranges: UV, thermal IR, microwave</a:t>
            </a:r>
          </a:p>
          <a:p>
            <a:pPr>
              <a:lnSpc>
                <a:spcPts val="2600"/>
              </a:lnSpc>
              <a:spcBef>
                <a:spcPts val="0"/>
              </a:spcBef>
              <a:spcAft>
                <a:spcPts val="1200"/>
              </a:spcAft>
            </a:pPr>
            <a:r>
              <a:rPr lang="en-US" dirty="0">
                <a:latin typeface="Times New Roman" panose="02020603050405020304" pitchFamily="18" charset="0"/>
                <a:cs typeface="Times New Roman" panose="02020603050405020304" pitchFamily="18" charset="0"/>
              </a:rPr>
              <a:t>spatially resolved lunar radiance models</a:t>
            </a:r>
          </a:p>
          <a:p>
            <a:pPr marL="0" indent="0">
              <a:lnSpc>
                <a:spcPts val="2600"/>
              </a:lnSpc>
              <a:spcBef>
                <a:spcPts val="0"/>
              </a:spcBef>
              <a:buNone/>
            </a:pPr>
            <a:r>
              <a:rPr lang="en-US" u="sng" dirty="0">
                <a:latin typeface="Times New Roman" panose="02020603050405020304" pitchFamily="18" charset="0"/>
                <a:cs typeface="Times New Roman" panose="02020603050405020304" pitchFamily="18" charset="0"/>
              </a:rPr>
              <a:t>Exploiting and promoting additional capabilities</a:t>
            </a:r>
          </a:p>
          <a:p>
            <a:pPr>
              <a:lnSpc>
                <a:spcPts val="2600"/>
              </a:lnSpc>
              <a:spcBef>
                <a:spcPts val="0"/>
              </a:spcBef>
            </a:pPr>
            <a:r>
              <a:rPr lang="en-US" dirty="0">
                <a:latin typeface="Times New Roman" panose="02020603050405020304" pitchFamily="18" charset="0"/>
                <a:cs typeface="Times New Roman" panose="02020603050405020304" pitchFamily="18" charset="0"/>
              </a:rPr>
              <a:t>the advantages of an extra-terrestrial stable reference, impacts of improved accuracy</a:t>
            </a:r>
          </a:p>
          <a:p>
            <a:pPr>
              <a:lnSpc>
                <a:spcPts val="2600"/>
              </a:lnSpc>
              <a:spcBef>
                <a:spcPts val="0"/>
              </a:spcBef>
            </a:pPr>
            <a:r>
              <a:rPr lang="en-US" dirty="0">
                <a:latin typeface="Times New Roman" panose="02020603050405020304" pitchFamily="18" charset="0"/>
                <a:cs typeface="Times New Roman" panose="02020603050405020304" pitchFamily="18" charset="0"/>
              </a:rPr>
              <a:t>cross-calibration and back-calibration:  </a:t>
            </a:r>
            <a:r>
              <a:rPr lang="en-US" dirty="0" err="1">
                <a:latin typeface="Times New Roman" panose="02020603050405020304" pitchFamily="18" charset="0"/>
                <a:cs typeface="Times New Roman" panose="02020603050405020304" pitchFamily="18" charset="0"/>
              </a:rPr>
              <a:t>harmonising</a:t>
            </a:r>
            <a:r>
              <a:rPr lang="en-US" dirty="0">
                <a:latin typeface="Times New Roman" panose="02020603050405020304" pitchFamily="18" charset="0"/>
                <a:cs typeface="Times New Roman" panose="02020603050405020304" pitchFamily="18" charset="0"/>
              </a:rPr>
              <a:t> EO measurements across platforms and over time, toward building inter-consistent long-term data records</a:t>
            </a:r>
          </a:p>
          <a:p>
            <a:pPr>
              <a:lnSpc>
                <a:spcPts val="2600"/>
              </a:lnSpc>
              <a:spcBef>
                <a:spcPts val="0"/>
              </a:spcBef>
            </a:pPr>
            <a:r>
              <a:rPr lang="en-US" dirty="0">
                <a:latin typeface="Times New Roman" panose="02020603050405020304" pitchFamily="18" charset="0"/>
                <a:cs typeface="Times New Roman" panose="02020603050405020304" pitchFamily="18" charset="0"/>
              </a:rPr>
              <a:t>transfer of pre-launch calibration to on-orbit operations</a:t>
            </a:r>
          </a:p>
          <a:p>
            <a:pPr>
              <a:lnSpc>
                <a:spcPts val="2600"/>
              </a:lnSpc>
              <a:spcBef>
                <a:spcPts val="0"/>
              </a:spcBef>
              <a:spcAft>
                <a:spcPts val="1200"/>
              </a:spcAft>
            </a:pPr>
            <a:r>
              <a:rPr lang="en-US" dirty="0">
                <a:latin typeface="Times New Roman" panose="02020603050405020304" pitchFamily="18" charset="0"/>
                <a:cs typeface="Times New Roman" panose="02020603050405020304" pitchFamily="18" charset="0"/>
              </a:rPr>
              <a:t>bridging a gap in otherwise continuous observation records</a:t>
            </a:r>
          </a:p>
          <a:p>
            <a:pPr marL="0" indent="0">
              <a:lnSpc>
                <a:spcPts val="2600"/>
              </a:lnSpc>
              <a:spcBef>
                <a:spcPts val="0"/>
              </a:spcBef>
              <a:buNone/>
            </a:pPr>
            <a:r>
              <a:rPr lang="en-US" u="sng" dirty="0">
                <a:latin typeface="Times New Roman" panose="02020603050405020304" pitchFamily="18" charset="0"/>
                <a:cs typeface="Times New Roman" panose="02020603050405020304" pitchFamily="18" charset="0"/>
              </a:rPr>
              <a:t>Acquiring new fiducial reference measurements</a:t>
            </a:r>
          </a:p>
          <a:p>
            <a:pPr>
              <a:lnSpc>
                <a:spcPts val="2600"/>
              </a:lnSpc>
              <a:spcBef>
                <a:spcPts val="0"/>
              </a:spcBef>
            </a:pPr>
            <a:r>
              <a:rPr lang="en-US" dirty="0">
                <a:latin typeface="Times New Roman" panose="02020603050405020304" pitchFamily="18" charset="0"/>
                <a:cs typeface="Times New Roman" panose="02020603050405020304" pitchFamily="18" charset="0"/>
              </a:rPr>
              <a:t>assessing needs and desired characteristics:  spectral resolution, SI traceability, …</a:t>
            </a:r>
          </a:p>
          <a:p>
            <a:pPr>
              <a:lnSpc>
                <a:spcPts val="2600"/>
              </a:lnSpc>
              <a:spcBef>
                <a:spcPts val="0"/>
              </a:spcBef>
            </a:pPr>
            <a:r>
              <a:rPr lang="en-US" dirty="0">
                <a:latin typeface="Times New Roman" panose="02020603050405020304" pitchFamily="18" charset="0"/>
                <a:cs typeface="Times New Roman" panose="02020603050405020304" pitchFamily="18" charset="0"/>
              </a:rPr>
              <a:t>current efforts for acquisition:  air-LUSI, ARCSTONE, other agency projects</a:t>
            </a:r>
          </a:p>
          <a:p>
            <a:pPr>
              <a:lnSpc>
                <a:spcPts val="2600"/>
              </a:lnSpc>
              <a:spcBef>
                <a:spcPts val="0"/>
              </a:spcBef>
            </a:pPr>
            <a:r>
              <a:rPr lang="en-US" dirty="0">
                <a:latin typeface="Times New Roman" panose="02020603050405020304" pitchFamily="18" charset="0"/>
                <a:cs typeface="Times New Roman" panose="02020603050405020304" pitchFamily="18" charset="0"/>
              </a:rPr>
              <a:t>requiring stated uncertainties — traceable evaluation and error propagation</a:t>
            </a:r>
          </a:p>
          <a:p>
            <a:pPr>
              <a:lnSpc>
                <a:spcPts val="2600"/>
              </a:lnSpc>
              <a:spcBef>
                <a:spcPts val="0"/>
              </a:spcBef>
            </a:pPr>
            <a:r>
              <a:rPr lang="en-US" dirty="0">
                <a:latin typeface="Times New Roman" panose="02020603050405020304" pitchFamily="18" charset="0"/>
                <a:cs typeface="Times New Roman" panose="02020603050405020304" pitchFamily="18" charset="0"/>
              </a:rPr>
              <a:t>fostering further collaboration between agencies and New Space partners </a:t>
            </a:r>
          </a:p>
        </p:txBody>
      </p:sp>
      <p:sp>
        <p:nvSpPr>
          <p:cNvPr id="4" name="Slide Number Placeholder 3">
            <a:extLst>
              <a:ext uri="{FF2B5EF4-FFF2-40B4-BE49-F238E27FC236}">
                <a16:creationId xmlns:a16="http://schemas.microsoft.com/office/drawing/2014/main" id="{CE47CDDE-0340-02F0-AA0E-88284B0490F9}"/>
              </a:ext>
            </a:extLst>
          </p:cNvPr>
          <p:cNvSpPr>
            <a:spLocks noGrp="1"/>
          </p:cNvSpPr>
          <p:nvPr>
            <p:ph type="sldNum" sz="quarter" idx="10"/>
          </p:nvPr>
        </p:nvSpPr>
        <p:spPr/>
        <p:txBody>
          <a:bodyPr/>
          <a:lstStyle/>
          <a:p>
            <a:pPr>
              <a:defRPr/>
            </a:pPr>
            <a:fld id="{DA28AC38-E0E8-49D7-B2FE-71FD7C42C09E}" type="slidenum">
              <a:rPr lang="en-US" smtClean="0"/>
              <a:pPr>
                <a:defRPr/>
              </a:pPr>
              <a:t>15</a:t>
            </a:fld>
            <a:endParaRPr lang="en-US"/>
          </a:p>
        </p:txBody>
      </p:sp>
    </p:spTree>
    <p:extLst>
      <p:ext uri="{BB962C8B-B14F-4D97-AF65-F5344CB8AC3E}">
        <p14:creationId xmlns:p14="http://schemas.microsoft.com/office/powerpoint/2010/main" val="9226757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5865FE-EA6C-ED0A-30AE-E310EFDFFA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0ECD2A-E75E-9683-7127-4546C3373E1F}"/>
              </a:ext>
            </a:extLst>
          </p:cNvPr>
          <p:cNvSpPr>
            <a:spLocks noGrp="1"/>
          </p:cNvSpPr>
          <p:nvPr>
            <p:ph type="title"/>
          </p:nvPr>
        </p:nvSpPr>
        <p:spPr>
          <a:xfrm>
            <a:off x="2286000" y="182880"/>
            <a:ext cx="9326880" cy="667472"/>
          </a:xfrm>
        </p:spPr>
        <p:txBody>
          <a:bodyPr/>
          <a:lstStyle/>
          <a:p>
            <a:r>
              <a:rPr lang="en-US" sz="3200" dirty="0"/>
              <a:t>Backup Slides — Supplemental Notes and Descriptions</a:t>
            </a:r>
            <a:endParaRPr lang="en-IE" sz="3200" dirty="0"/>
          </a:p>
        </p:txBody>
      </p:sp>
      <p:sp>
        <p:nvSpPr>
          <p:cNvPr id="3" name="Content Placeholder 2">
            <a:extLst>
              <a:ext uri="{FF2B5EF4-FFF2-40B4-BE49-F238E27FC236}">
                <a16:creationId xmlns:a16="http://schemas.microsoft.com/office/drawing/2014/main" id="{45F5FCE5-E33A-9065-0D9C-DB4FC78B4D43}"/>
              </a:ext>
            </a:extLst>
          </p:cNvPr>
          <p:cNvSpPr>
            <a:spLocks noGrp="1"/>
          </p:cNvSpPr>
          <p:nvPr>
            <p:ph idx="1"/>
          </p:nvPr>
        </p:nvSpPr>
        <p:spPr>
          <a:xfrm>
            <a:off x="609600" y="914400"/>
            <a:ext cx="10972800" cy="5394960"/>
          </a:xfrm>
        </p:spPr>
        <p:txBody>
          <a:bodyPr/>
          <a:lstStyle/>
          <a:p>
            <a:pPr marL="0" indent="0">
              <a:lnSpc>
                <a:spcPts val="2600"/>
              </a:lnSpc>
              <a:spcBef>
                <a:spcPts val="0"/>
              </a:spcBef>
              <a:buNone/>
            </a:pPr>
            <a:r>
              <a:rPr lang="en-US" u="sng" dirty="0">
                <a:latin typeface="Times New Roman" panose="02020603050405020304" pitchFamily="18" charset="0"/>
                <a:cs typeface="Times New Roman" panose="02020603050405020304" pitchFamily="18" charset="0"/>
              </a:rPr>
              <a:t>Data preservation and access</a:t>
            </a:r>
          </a:p>
          <a:p>
            <a:pPr>
              <a:lnSpc>
                <a:spcPts val="2600"/>
              </a:lnSpc>
              <a:spcBef>
                <a:spcPts val="0"/>
              </a:spcBef>
            </a:pPr>
            <a:r>
              <a:rPr lang="en-US" dirty="0">
                <a:latin typeface="Times New Roman" panose="02020603050405020304" pitchFamily="18" charset="0"/>
                <a:cs typeface="Times New Roman" panose="02020603050405020304" pitchFamily="18" charset="0"/>
              </a:rPr>
              <a:t>particularly for reference measurements used for lunar modeling</a:t>
            </a:r>
          </a:p>
          <a:p>
            <a:pPr>
              <a:lnSpc>
                <a:spcPts val="2600"/>
              </a:lnSpc>
              <a:spcBef>
                <a:spcPts val="0"/>
              </a:spcBef>
            </a:pPr>
            <a:r>
              <a:rPr lang="en-US" dirty="0">
                <a:latin typeface="Times New Roman" panose="02020603050405020304" pitchFamily="18" charset="0"/>
                <a:cs typeface="Times New Roman" panose="02020603050405020304" pitchFamily="18" charset="0"/>
              </a:rPr>
              <a:t>space-based EO instruments — typically calibration data, thus generally not available </a:t>
            </a:r>
          </a:p>
          <a:p>
            <a:pPr>
              <a:lnSpc>
                <a:spcPts val="2600"/>
              </a:lnSpc>
              <a:spcBef>
                <a:spcPts val="0"/>
              </a:spcBef>
              <a:spcAft>
                <a:spcPts val="0"/>
              </a:spcAft>
            </a:pPr>
            <a:r>
              <a:rPr lang="en-US" dirty="0">
                <a:latin typeface="Times New Roman" panose="02020603050405020304" pitchFamily="18" charset="0"/>
                <a:cs typeface="Times New Roman" panose="02020603050405020304" pitchFamily="18" charset="0"/>
              </a:rPr>
              <a:t>potentially reforming the GSICS Lunar Observation Database (GLOD)</a:t>
            </a:r>
          </a:p>
          <a:p>
            <a:pPr>
              <a:lnSpc>
                <a:spcPts val="2600"/>
              </a:lnSpc>
              <a:spcBef>
                <a:spcPts val="0"/>
              </a:spcBef>
              <a:spcAft>
                <a:spcPts val="600"/>
              </a:spcAft>
            </a:pPr>
            <a:r>
              <a:rPr lang="en-US" dirty="0">
                <a:latin typeface="Times New Roman" panose="02020603050405020304" pitchFamily="18" charset="0"/>
                <a:cs typeface="Times New Roman" panose="02020603050405020304" pitchFamily="18" charset="0"/>
              </a:rPr>
              <a:t>coordinating with the GDWG</a:t>
            </a:r>
          </a:p>
          <a:p>
            <a:pPr marL="0" indent="0">
              <a:lnSpc>
                <a:spcPts val="2600"/>
              </a:lnSpc>
              <a:spcBef>
                <a:spcPts val="0"/>
              </a:spcBef>
              <a:buNone/>
            </a:pPr>
            <a:r>
              <a:rPr lang="en-US" u="sng" dirty="0">
                <a:latin typeface="Times New Roman" panose="02020603050405020304" pitchFamily="18" charset="0"/>
                <a:cs typeface="Times New Roman" panose="02020603050405020304" pitchFamily="18" charset="0"/>
              </a:rPr>
              <a:t>Applying machine learning techniques</a:t>
            </a:r>
          </a:p>
          <a:p>
            <a:pPr>
              <a:lnSpc>
                <a:spcPts val="2600"/>
              </a:lnSpc>
              <a:spcBef>
                <a:spcPts val="0"/>
              </a:spcBef>
            </a:pPr>
            <a:r>
              <a:rPr lang="en-US" dirty="0">
                <a:latin typeface="Times New Roman" panose="02020603050405020304" pitchFamily="18" charset="0"/>
                <a:cs typeface="Times New Roman" panose="02020603050405020304" pitchFamily="18" charset="0"/>
              </a:rPr>
              <a:t>goal: a parametric form for predicting lunar disk equivalent reflectance (DER) given an input observation geometry angle set (phase and </a:t>
            </a:r>
            <a:r>
              <a:rPr lang="en-US" dirty="0" err="1">
                <a:latin typeface="Times New Roman" panose="02020603050405020304" pitchFamily="18" charset="0"/>
                <a:cs typeface="Times New Roman" panose="02020603050405020304" pitchFamily="18" charset="0"/>
              </a:rPr>
              <a:t>librations</a:t>
            </a:r>
            <a:r>
              <a:rPr lang="en-US" dirty="0">
                <a:latin typeface="Times New Roman" panose="02020603050405020304" pitchFamily="18" charset="0"/>
                <a:cs typeface="Times New Roman" panose="02020603050405020304" pitchFamily="18" charset="0"/>
              </a:rPr>
              <a:t>)</a:t>
            </a:r>
          </a:p>
          <a:p>
            <a:pPr>
              <a:lnSpc>
                <a:spcPts val="2600"/>
              </a:lnSpc>
              <a:spcBef>
                <a:spcPts val="0"/>
              </a:spcBef>
              <a:spcAft>
                <a:spcPts val="600"/>
              </a:spcAft>
            </a:pPr>
            <a:r>
              <a:rPr lang="en-US" dirty="0">
                <a:latin typeface="Times New Roman" panose="02020603050405020304" pitchFamily="18" charset="0"/>
                <a:cs typeface="Times New Roman" panose="02020603050405020304" pitchFamily="18" charset="0"/>
              </a:rPr>
              <a:t>merging large datasets, e.g. from lunar orbiters, for building up a basis for modeling</a:t>
            </a:r>
          </a:p>
          <a:p>
            <a:pPr marL="0" indent="0">
              <a:lnSpc>
                <a:spcPts val="2600"/>
              </a:lnSpc>
              <a:spcBef>
                <a:spcPts val="0"/>
              </a:spcBef>
              <a:buNone/>
            </a:pPr>
            <a:r>
              <a:rPr lang="en-US" u="sng" dirty="0">
                <a:latin typeface="Times New Roman" panose="02020603050405020304" pitchFamily="18" charset="0"/>
                <a:cs typeface="Times New Roman" panose="02020603050405020304" pitchFamily="18" charset="0"/>
              </a:rPr>
              <a:t>Communicating lunar calibration requirements to mission developers</a:t>
            </a:r>
          </a:p>
          <a:p>
            <a:pPr>
              <a:lnSpc>
                <a:spcPts val="2600"/>
              </a:lnSpc>
              <a:spcBef>
                <a:spcPts val="0"/>
              </a:spcBef>
            </a:pPr>
            <a:r>
              <a:rPr lang="en-US" dirty="0">
                <a:latin typeface="Times New Roman" panose="02020603050405020304" pitchFamily="18" charset="0"/>
                <a:cs typeface="Times New Roman" panose="02020603050405020304" pitchFamily="18" charset="0"/>
              </a:rPr>
              <a:t>early in the mission design process, to ensure the capability to view the Moon</a:t>
            </a:r>
          </a:p>
          <a:p>
            <a:pPr>
              <a:lnSpc>
                <a:spcPts val="2600"/>
              </a:lnSpc>
              <a:spcBef>
                <a:spcPts val="0"/>
              </a:spcBef>
              <a:spcAft>
                <a:spcPts val="600"/>
              </a:spcAft>
            </a:pPr>
            <a:r>
              <a:rPr lang="en-US" dirty="0">
                <a:latin typeface="Times New Roman" panose="02020603050405020304" pitchFamily="18" charset="0"/>
                <a:cs typeface="Times New Roman" panose="02020603050405020304" pitchFamily="18" charset="0"/>
              </a:rPr>
              <a:t>the need for a liaison to present lunar calibration advantages and promote its use</a:t>
            </a:r>
          </a:p>
          <a:p>
            <a:pPr marL="0" indent="0">
              <a:lnSpc>
                <a:spcPts val="2600"/>
              </a:lnSpc>
              <a:spcBef>
                <a:spcPts val="0"/>
              </a:spcBef>
              <a:buNone/>
            </a:pPr>
            <a:r>
              <a:rPr lang="en-US" u="sng" dirty="0">
                <a:latin typeface="Times New Roman" panose="02020603050405020304" pitchFamily="18" charset="0"/>
                <a:cs typeface="Times New Roman" panose="02020603050405020304" pitchFamily="18" charset="0"/>
              </a:rPr>
              <a:t>Promoting a distribution of labor — community-wide contributions</a:t>
            </a:r>
          </a:p>
          <a:p>
            <a:pPr>
              <a:lnSpc>
                <a:spcPts val="2600"/>
              </a:lnSpc>
              <a:spcBef>
                <a:spcPts val="0"/>
              </a:spcBef>
            </a:pPr>
            <a:r>
              <a:rPr lang="en-US" dirty="0">
                <a:latin typeface="Times New Roman" panose="02020603050405020304" pitchFamily="18" charset="0"/>
                <a:cs typeface="Times New Roman" panose="02020603050405020304" pitchFamily="18" charset="0"/>
              </a:rPr>
              <a:t>improved lunar calibration can benefit the whole community</a:t>
            </a:r>
          </a:p>
          <a:p>
            <a:pPr>
              <a:lnSpc>
                <a:spcPts val="2600"/>
              </a:lnSpc>
              <a:spcBef>
                <a:spcPts val="0"/>
              </a:spcBef>
            </a:pPr>
            <a:r>
              <a:rPr lang="en-US" dirty="0">
                <a:latin typeface="Times New Roman" panose="02020603050405020304" pitchFamily="18" charset="0"/>
                <a:cs typeface="Times New Roman" panose="02020603050405020304" pitchFamily="18" charset="0"/>
              </a:rPr>
              <a:t>contributors to become stakeholders</a:t>
            </a:r>
          </a:p>
        </p:txBody>
      </p:sp>
      <p:sp>
        <p:nvSpPr>
          <p:cNvPr id="4" name="Slide Number Placeholder 3">
            <a:extLst>
              <a:ext uri="{FF2B5EF4-FFF2-40B4-BE49-F238E27FC236}">
                <a16:creationId xmlns:a16="http://schemas.microsoft.com/office/drawing/2014/main" id="{720DCDDB-139A-DCEC-5812-07F75EAA2DEE}"/>
              </a:ext>
            </a:extLst>
          </p:cNvPr>
          <p:cNvSpPr>
            <a:spLocks noGrp="1"/>
          </p:cNvSpPr>
          <p:nvPr>
            <p:ph type="sldNum" sz="quarter" idx="10"/>
          </p:nvPr>
        </p:nvSpPr>
        <p:spPr/>
        <p:txBody>
          <a:bodyPr/>
          <a:lstStyle/>
          <a:p>
            <a:pPr>
              <a:defRPr/>
            </a:pPr>
            <a:fld id="{DA28AC38-E0E8-49D7-B2FE-71FD7C42C09E}" type="slidenum">
              <a:rPr lang="en-US" smtClean="0"/>
              <a:pPr>
                <a:defRPr/>
              </a:pPr>
              <a:t>16</a:t>
            </a:fld>
            <a:endParaRPr lang="en-US"/>
          </a:p>
        </p:txBody>
      </p:sp>
    </p:spTree>
    <p:extLst>
      <p:ext uri="{BB962C8B-B14F-4D97-AF65-F5344CB8AC3E}">
        <p14:creationId xmlns:p14="http://schemas.microsoft.com/office/powerpoint/2010/main" val="3911327739"/>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4A2E87CC028834B9BA9E2783CC7F26B" ma:contentTypeVersion="12" ma:contentTypeDescription="Create a new document." ma:contentTypeScope="" ma:versionID="bbe5b662eb2e887e3c17af598bd719ba">
  <xsd:schema xmlns:xsd="http://www.w3.org/2001/XMLSchema" xmlns:xs="http://www.w3.org/2001/XMLSchema" xmlns:p="http://schemas.microsoft.com/office/2006/metadata/properties" xmlns:ns2="715fcdb6-58ff-4d84-993c-bb26a5b54815" xmlns:ns3="cfab5f87-ed30-4dbb-a820-4234a14babf6" xmlns:ns4="b872a7c1-ed7f-4c06-9e7d-9181e1c04fc6" targetNamespace="http://schemas.microsoft.com/office/2006/metadata/properties" ma:root="true" ma:fieldsID="f12922e6213c5b8adf0b18a1fa95ef00" ns2:_="" ns3:_="" ns4:_="">
    <xsd:import namespace="715fcdb6-58ff-4d84-993c-bb26a5b54815"/>
    <xsd:import namespace="cfab5f87-ed30-4dbb-a820-4234a14babf6"/>
    <xsd:import namespace="b872a7c1-ed7f-4c06-9e7d-9181e1c04fc6"/>
    <xsd:element name="properties">
      <xsd:complexType>
        <xsd:sequence>
          <xsd:element name="documentManagement">
            <xsd:complexType>
              <xsd:all>
                <xsd:element ref="ns2:WMOWFApprovalStatus" minOccurs="0"/>
                <xsd:element ref="ns3:_dlc_DocId" minOccurs="0"/>
                <xsd:element ref="ns3:_dlc_DocIdUrl" minOccurs="0"/>
                <xsd:element ref="ns3:_dlc_DocIdPersistId" minOccurs="0"/>
                <xsd:element ref="ns4:MediaServiceMetadata" minOccurs="0"/>
                <xsd:element ref="ns4:MediaServiceFastMetadata" minOccurs="0"/>
                <xsd:element ref="ns4:MediaServiceSearchProperties" minOccurs="0"/>
                <xsd:element ref="ns4:MediaServiceDateTaken" minOccurs="0"/>
                <xsd:element ref="ns4:MediaServiceGenerationTime" minOccurs="0"/>
                <xsd:element ref="ns4:MediaServiceEventHashCode" minOccurs="0"/>
                <xsd:element ref="ns4:MediaLengthInSeconds" minOccurs="0"/>
                <xsd:element ref="ns4:MediaServiceBillingMetadata" minOccurs="0"/>
                <xsd:element ref="ns4:lcf76f155ced4ddcb4097134ff3c332f" minOccurs="0"/>
                <xsd:element ref="ns3:TaxCatchAll" minOccurs="0"/>
                <xsd:element ref="ns4: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5fcdb6-58ff-4d84-993c-bb26a5b54815" elementFormDefault="qualified">
    <xsd:import namespace="http://schemas.microsoft.com/office/2006/documentManagement/types"/>
    <xsd:import namespace="http://schemas.microsoft.com/office/infopath/2007/PartnerControls"/>
    <xsd:element name="WMOWFApprovalStatus" ma:index="2" nillable="true" ma:displayName="Workflow Approval Status" ma:default="Not Submitted" ma:format="Dropdown" ma:internalName="WMOWFApprovalStatus" ma:readOnly="false">
      <xsd:simpleType>
        <xsd:restriction base="dms:Choice">
          <xsd:enumeration value="Not Submitted"/>
          <xsd:enumeration value="Pending for Review"/>
          <xsd:enumeration value="Pending for Consolidation"/>
          <xsd:enumeration value="Pending for Approval"/>
          <xsd:enumeration value="Approved"/>
          <xsd:enumeration value="Rejected by Approver"/>
          <xsd:enumeration value="Cancelled by Requestor"/>
          <xsd:enumeration value="In Progress"/>
        </xsd:restriction>
      </xsd:simpleType>
    </xsd:element>
  </xsd:schema>
  <xsd:schema xmlns:xsd="http://www.w3.org/2001/XMLSchema" xmlns:xs="http://www.w3.org/2001/XMLSchema" xmlns:dms="http://schemas.microsoft.com/office/2006/documentManagement/types" xmlns:pc="http://schemas.microsoft.com/office/infopath/2007/PartnerControls" targetNamespace="cfab5f87-ed30-4dbb-a820-4234a14babf6"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22" nillable="true" ma:displayName="Taxonomy Catch All Column" ma:hidden="true" ma:list="{fd78e92c-8460-44ab-956c-91a660f35408}" ma:internalName="TaxCatchAll" ma:showField="CatchAllData" ma:web="cfab5f87-ed30-4dbb-a820-4234a14babf6">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872a7c1-ed7f-4c06-9e7d-9181e1c04fc6" elementFormDefault="qualified">
    <xsd:import namespace="http://schemas.microsoft.com/office/2006/documentManagement/types"/>
    <xsd:import namespace="http://schemas.microsoft.com/office/infopath/2007/PartnerControls"/>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92a3b380-abf6-46f2-87bb-c2c114de1c9e" ma:termSetId="09814cd3-568e-fe90-9814-8d621ff8fb84" ma:anchorId="fba54fb3-c3e1-fe81-a776-ca4b69148c4d" ma:open="true" ma:isKeyword="false">
      <xsd:complexType>
        <xsd:sequence>
          <xsd:element ref="pc:Terms" minOccurs="0" maxOccurs="1"/>
        </xsd:sequence>
      </xsd:complexType>
    </xsd:element>
    <xsd:element name="MediaServiceOCR" ma:index="23"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SharedContentType xmlns="Microsoft.SharePoint.Taxonomy.ContentTypeSync" SourceId="92a3b380-abf6-46f2-87bb-c2c114de1c9e" ContentTypeId="0x01" PreviousValue="false"/>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p:properties xmlns:p="http://schemas.microsoft.com/office/2006/metadata/properties" xmlns:xsi="http://www.w3.org/2001/XMLSchema-instance" xmlns:pc="http://schemas.microsoft.com/office/infopath/2007/PartnerControls">
  <documentManagement>
    <TaxCatchAll xmlns="cfab5f87-ed30-4dbb-a820-4234a14babf6" xsi:nil="true"/>
    <lcf76f155ced4ddcb4097134ff3c332f xmlns="b872a7c1-ed7f-4c06-9e7d-9181e1c04fc6">
      <Terms xmlns="http://schemas.microsoft.com/office/infopath/2007/PartnerControls"/>
    </lcf76f155ced4ddcb4097134ff3c332f>
    <WMOWFApprovalStatus xmlns="715fcdb6-58ff-4d84-993c-bb26a5b54815">Not Submitted</WMOWFApprovalStatus>
    <_dlc_DocId xmlns="cfab5f87-ed30-4dbb-a820-4234a14babf6">X6PPVAVDZMSZ-613157859-13483</_dlc_DocId>
    <_dlc_DocIdUrl xmlns="cfab5f87-ed30-4dbb-a820-4234a14babf6">
      <Url>https://wmoomm.sharepoint.com/sites/Collaboration/_layouts/15/DocIdRedir.aspx?ID=X6PPVAVDZMSZ-613157859-13483</Url>
      <Description>X6PPVAVDZMSZ-613157859-13483</Description>
    </_dlc_DocIdUrl>
  </documentManagement>
</p:properties>
</file>

<file path=customXml/itemProps1.xml><?xml version="1.0" encoding="utf-8"?>
<ds:datastoreItem xmlns:ds="http://schemas.openxmlformats.org/officeDocument/2006/customXml" ds:itemID="{0A2CAADA-01C1-4138-ADEF-A492679A0D5C}"/>
</file>

<file path=customXml/itemProps2.xml><?xml version="1.0" encoding="utf-8"?>
<ds:datastoreItem xmlns:ds="http://schemas.openxmlformats.org/officeDocument/2006/customXml" ds:itemID="{C8C2451E-0E24-4B5F-B079-F3492F823DAF}"/>
</file>

<file path=customXml/itemProps3.xml><?xml version="1.0" encoding="utf-8"?>
<ds:datastoreItem xmlns:ds="http://schemas.openxmlformats.org/officeDocument/2006/customXml" ds:itemID="{27AAC38D-C1CC-4863-AF45-2C87E5653CAF}"/>
</file>

<file path=customXml/itemProps4.xml><?xml version="1.0" encoding="utf-8"?>
<ds:datastoreItem xmlns:ds="http://schemas.openxmlformats.org/officeDocument/2006/customXml" ds:itemID="{973AFD45-10B6-4314-A6AB-C0E55716E02C}"/>
</file>

<file path=customXml/itemProps5.xml><?xml version="1.0" encoding="utf-8"?>
<ds:datastoreItem xmlns:ds="http://schemas.openxmlformats.org/officeDocument/2006/customXml" ds:itemID="{439A6BFA-B256-4CCD-BE5C-B0C5E8578EED}"/>
</file>

<file path=docProps/app.xml><?xml version="1.0" encoding="utf-8"?>
<Properties xmlns="http://schemas.openxmlformats.org/officeDocument/2006/extended-properties" xmlns:vt="http://schemas.openxmlformats.org/officeDocument/2006/docPropsVTypes">
  <TotalTime>768</TotalTime>
  <Words>1511</Words>
  <Application>Microsoft Office PowerPoint</Application>
  <PresentationFormat>Widescreen</PresentationFormat>
  <Paragraphs>201</Paragraphs>
  <Slides>16</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Courier New</vt:lpstr>
      <vt:lpstr>Times New Roman</vt:lpstr>
      <vt:lpstr>Wingdings</vt:lpstr>
      <vt:lpstr>Default Design</vt:lpstr>
      <vt:lpstr>Vision for GSICS-led Advances in Lunar Calibration </vt:lpstr>
      <vt:lpstr>Focus Areas for Directed Efforts, 5−10 Years</vt:lpstr>
      <vt:lpstr>Addressing GSICS Objectives</vt:lpstr>
      <vt:lpstr>Addressing GSICS Objectives</vt:lpstr>
      <vt:lpstr>Addressing GSICS Objectives</vt:lpstr>
      <vt:lpstr>Engagement with New Space Entities</vt:lpstr>
      <vt:lpstr>Lunar Spectral Irradiance Calibration System (LSICS)</vt:lpstr>
      <vt:lpstr>Documenting Best Practices</vt:lpstr>
      <vt:lpstr>Documenting Best Practices</vt:lpstr>
      <vt:lpstr>Other Critical Tasks and Active Efforts</vt:lpstr>
      <vt:lpstr>Summary — Goals of the Vision</vt:lpstr>
      <vt:lpstr>Thank You !</vt:lpstr>
      <vt:lpstr>Backup Slides — Supplemental Notes and Descriptions</vt:lpstr>
      <vt:lpstr>Backup Slides — Supplemental Notes and Descriptions</vt:lpstr>
      <vt:lpstr>Backup Slides — Supplemental Notes and Descriptions</vt:lpstr>
      <vt:lpstr>Backup Slides — Supplemental Notes and Descriptions</vt:lpstr>
    </vt:vector>
  </TitlesOfParts>
  <Company>NOAA / NESDIS / ORA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GSICS GEO-LEO ATBD</dc:title>
  <dc:subject>SPIE 2009 tALK</dc:subject>
  <dc:creator>Fred Wu</dc:creator>
  <cp:lastModifiedBy>Stone, Thomas C</cp:lastModifiedBy>
  <cp:revision>1078</cp:revision>
  <dcterms:created xsi:type="dcterms:W3CDTF">2004-06-10T15:46:18Z</dcterms:created>
  <dcterms:modified xsi:type="dcterms:W3CDTF">2026-03-21T01:36:57Z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0x01010074A2E87CC028834B9BA9E2783CC7F26B</vt:lpwstr>
  </property>
  <property fmtid="{D5CDD505-2E9C-101B-9397-08002B2CF9AE}" pid="3" name="_dlc_DocIdItemGuid">
    <vt:lpwstr>85fa6466-a758-469e-9132-cc1de9a8e27c</vt:lpwstr>
  </property>
</Properties>
</file>