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6" r:id="rId4"/>
    <p:sldId id="259" r:id="rId5"/>
    <p:sldId id="269" r:id="rId6"/>
    <p:sldId id="260" r:id="rId7"/>
    <p:sldId id="261" r:id="rId8"/>
    <p:sldId id="275" r:id="rId9"/>
    <p:sldId id="262" r:id="rId10"/>
    <p:sldId id="263" r:id="rId11"/>
    <p:sldId id="270" r:id="rId12"/>
    <p:sldId id="264" r:id="rId13"/>
    <p:sldId id="272" r:id="rId14"/>
    <p:sldId id="277" r:id="rId15"/>
    <p:sldId id="278" r:id="rId16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5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'B01'!$A$2:$A$43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'B01'!$B$2:$B$43</c:f>
              <c:numCache>
                <c:formatCode>General</c:formatCode>
                <c:ptCount val="42"/>
                <c:pt idx="0">
                  <c:v>1.0086999999999999</c:v>
                </c:pt>
                <c:pt idx="1">
                  <c:v>1.0095000000000001</c:v>
                </c:pt>
                <c:pt idx="2">
                  <c:v>1.0076000000000001</c:v>
                </c:pt>
                <c:pt idx="3">
                  <c:v>1.0088999999999999</c:v>
                </c:pt>
                <c:pt idx="4">
                  <c:v>1.0043</c:v>
                </c:pt>
                <c:pt idx="5">
                  <c:v>1.0092000000000001</c:v>
                </c:pt>
                <c:pt idx="6">
                  <c:v>1.0014000000000001</c:v>
                </c:pt>
                <c:pt idx="7">
                  <c:v>1.0033000000000001</c:v>
                </c:pt>
                <c:pt idx="8">
                  <c:v>0.99839999999999995</c:v>
                </c:pt>
                <c:pt idx="9">
                  <c:v>0.99750000000000005</c:v>
                </c:pt>
                <c:pt idx="10">
                  <c:v>0.99660000000000004</c:v>
                </c:pt>
                <c:pt idx="11">
                  <c:v>0.99380000000000002</c:v>
                </c:pt>
                <c:pt idx="12">
                  <c:v>1.0011000000000001</c:v>
                </c:pt>
                <c:pt idx="13">
                  <c:v>0.99980000000000002</c:v>
                </c:pt>
                <c:pt idx="14">
                  <c:v>1.0004</c:v>
                </c:pt>
                <c:pt idx="15">
                  <c:v>0.99619999999999997</c:v>
                </c:pt>
                <c:pt idx="16">
                  <c:v>0.99929999999999997</c:v>
                </c:pt>
                <c:pt idx="17">
                  <c:v>0.995</c:v>
                </c:pt>
                <c:pt idx="18">
                  <c:v>0.99629999999999996</c:v>
                </c:pt>
                <c:pt idx="19">
                  <c:v>0.99480000000000002</c:v>
                </c:pt>
                <c:pt idx="20">
                  <c:v>0.99129999999999996</c:v>
                </c:pt>
                <c:pt idx="21">
                  <c:v>0.99280000000000002</c:v>
                </c:pt>
                <c:pt idx="22">
                  <c:v>0.99319999999999997</c:v>
                </c:pt>
                <c:pt idx="23">
                  <c:v>0.99419999999999997</c:v>
                </c:pt>
                <c:pt idx="24">
                  <c:v>0.99580000000000002</c:v>
                </c:pt>
                <c:pt idx="25">
                  <c:v>0.99660000000000004</c:v>
                </c:pt>
                <c:pt idx="26">
                  <c:v>0.99480000000000002</c:v>
                </c:pt>
                <c:pt idx="27">
                  <c:v>0.99639999999999995</c:v>
                </c:pt>
                <c:pt idx="28">
                  <c:v>0.99660000000000004</c:v>
                </c:pt>
                <c:pt idx="29">
                  <c:v>0.99119999999999997</c:v>
                </c:pt>
                <c:pt idx="30">
                  <c:v>0.99070000000000003</c:v>
                </c:pt>
                <c:pt idx="31">
                  <c:v>0.98860000000000003</c:v>
                </c:pt>
                <c:pt idx="32">
                  <c:v>0.98519999999999996</c:v>
                </c:pt>
                <c:pt idx="33">
                  <c:v>0.98650000000000004</c:v>
                </c:pt>
                <c:pt idx="34">
                  <c:v>0.98219999999999996</c:v>
                </c:pt>
                <c:pt idx="35">
                  <c:v>0.98650000000000004</c:v>
                </c:pt>
                <c:pt idx="36">
                  <c:v>0.98350000000000004</c:v>
                </c:pt>
                <c:pt idx="37">
                  <c:v>0.98619999999999997</c:v>
                </c:pt>
                <c:pt idx="38">
                  <c:v>0.98950000000000005</c:v>
                </c:pt>
                <c:pt idx="39">
                  <c:v>0.98880000000000001</c:v>
                </c:pt>
                <c:pt idx="40">
                  <c:v>0.98640000000000005</c:v>
                </c:pt>
                <c:pt idx="41">
                  <c:v>0.98560000000000003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04-40FA-9812-70C563E8BDAA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'B01'!$A$2:$A$43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'B01'!$C$2:$C$43</c:f>
              <c:numCache>
                <c:formatCode>General</c:formatCode>
                <c:ptCount val="42"/>
                <c:pt idx="0">
                  <c:v>1.0317000000000001</c:v>
                </c:pt>
                <c:pt idx="1">
                  <c:v>1.0288999999999999</c:v>
                </c:pt>
                <c:pt idx="2">
                  <c:v>1.0264</c:v>
                </c:pt>
                <c:pt idx="3">
                  <c:v>1.0286999999999999</c:v>
                </c:pt>
                <c:pt idx="4">
                  <c:v>1.0269999999999999</c:v>
                </c:pt>
                <c:pt idx="5">
                  <c:v>1.0270999999999999</c:v>
                </c:pt>
                <c:pt idx="6">
                  <c:v>1.0306</c:v>
                </c:pt>
                <c:pt idx="7">
                  <c:v>1.0281</c:v>
                </c:pt>
                <c:pt idx="8">
                  <c:v>1.0233000000000001</c:v>
                </c:pt>
                <c:pt idx="9">
                  <c:v>1.0237000000000001</c:v>
                </c:pt>
                <c:pt idx="10">
                  <c:v>1.0229999999999999</c:v>
                </c:pt>
                <c:pt idx="11">
                  <c:v>1.0215000000000001</c:v>
                </c:pt>
                <c:pt idx="12">
                  <c:v>1.0212000000000001</c:v>
                </c:pt>
                <c:pt idx="13">
                  <c:v>1.0238</c:v>
                </c:pt>
                <c:pt idx="14">
                  <c:v>1.0177</c:v>
                </c:pt>
                <c:pt idx="15">
                  <c:v>1.0156000000000001</c:v>
                </c:pt>
                <c:pt idx="16">
                  <c:v>1.0192000000000001</c:v>
                </c:pt>
                <c:pt idx="17">
                  <c:v>1.0212000000000001</c:v>
                </c:pt>
                <c:pt idx="18">
                  <c:v>1.0244</c:v>
                </c:pt>
                <c:pt idx="19">
                  <c:v>1.0230999999999999</c:v>
                </c:pt>
                <c:pt idx="20">
                  <c:v>1.016</c:v>
                </c:pt>
                <c:pt idx="21">
                  <c:v>1.014</c:v>
                </c:pt>
                <c:pt idx="22">
                  <c:v>1.0173000000000001</c:v>
                </c:pt>
                <c:pt idx="23">
                  <c:v>1.0157</c:v>
                </c:pt>
                <c:pt idx="24">
                  <c:v>1.0143</c:v>
                </c:pt>
                <c:pt idx="25">
                  <c:v>1.0145999999999999</c:v>
                </c:pt>
                <c:pt idx="26">
                  <c:v>1.0142</c:v>
                </c:pt>
                <c:pt idx="27">
                  <c:v>1.0121</c:v>
                </c:pt>
                <c:pt idx="28">
                  <c:v>1.0119</c:v>
                </c:pt>
                <c:pt idx="29">
                  <c:v>1.0116000000000001</c:v>
                </c:pt>
                <c:pt idx="30">
                  <c:v>1.0117</c:v>
                </c:pt>
                <c:pt idx="31">
                  <c:v>1.0061</c:v>
                </c:pt>
                <c:pt idx="32">
                  <c:v>1.0108999999999999</c:v>
                </c:pt>
                <c:pt idx="33">
                  <c:v>1.0108999999999999</c:v>
                </c:pt>
                <c:pt idx="34">
                  <c:v>1.0105</c:v>
                </c:pt>
                <c:pt idx="35">
                  <c:v>1.0125999999999999</c:v>
                </c:pt>
                <c:pt idx="36">
                  <c:v>1.0132000000000001</c:v>
                </c:pt>
                <c:pt idx="37">
                  <c:v>1.0058</c:v>
                </c:pt>
                <c:pt idx="38">
                  <c:v>1.004</c:v>
                </c:pt>
                <c:pt idx="39">
                  <c:v>1.0085999999999999</c:v>
                </c:pt>
                <c:pt idx="40">
                  <c:v>1.0036</c:v>
                </c:pt>
                <c:pt idx="41">
                  <c:v>1.0025999999999999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04-40FA-9812-70C563E8BDAA}"/>
            </c:ext>
          </c:extLst>
        </c:ser>
        <c:ser>
          <c:idx val="2"/>
          <c:order val="2"/>
          <c:tx>
            <c:v>系列3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'B01'!$E$2:$E$43</c:f>
              <c:numCache>
                <c:formatCode>General</c:formatCode>
                <c:ptCount val="42"/>
                <c:pt idx="0">
                  <c:v>1.0058338362502515</c:v>
                </c:pt>
                <c:pt idx="1">
                  <c:v>1.0113268608414239</c:v>
                </c:pt>
                <c:pt idx="2">
                  <c:v>1.0031096398836392</c:v>
                </c:pt>
                <c:pt idx="3">
                  <c:v>1.0035122930255895</c:v>
                </c:pt>
                <c:pt idx="4">
                  <c:v>1.0018032458425166</c:v>
                </c:pt>
                <c:pt idx="5">
                  <c:v>1.0041168792047395</c:v>
                </c:pt>
                <c:pt idx="6">
                  <c:v>0.99810360315400737</c:v>
                </c:pt>
                <c:pt idx="7">
                  <c:v>0.99820323417847867</c:v>
                </c:pt>
                <c:pt idx="8">
                  <c:v>0.99820323417847867</c:v>
                </c:pt>
                <c:pt idx="9">
                  <c:v>1.0079629069650238</c:v>
                </c:pt>
                <c:pt idx="10">
                  <c:v>1.0037137408411121</c:v>
                </c:pt>
                <c:pt idx="11">
                  <c:v>1.0095911155981827</c:v>
                </c:pt>
                <c:pt idx="12">
                  <c:v>1.0073536818777071</c:v>
                </c:pt>
                <c:pt idx="13">
                  <c:v>1.0101010101010102</c:v>
                </c:pt>
                <c:pt idx="14">
                  <c:v>1.0054293183189222</c:v>
                </c:pt>
                <c:pt idx="15">
                  <c:v>0.99512389292466918</c:v>
                </c:pt>
                <c:pt idx="16">
                  <c:v>0.99542106310969547</c:v>
                </c:pt>
                <c:pt idx="17">
                  <c:v>1.0018032458425166</c:v>
                </c:pt>
                <c:pt idx="18">
                  <c:v>1</c:v>
                </c:pt>
                <c:pt idx="19">
                  <c:v>1.0054293183189222</c:v>
                </c:pt>
                <c:pt idx="20">
                  <c:v>0.99383820314052873</c:v>
                </c:pt>
                <c:pt idx="21">
                  <c:v>1.001401962747847</c:v>
                </c:pt>
                <c:pt idx="22">
                  <c:v>0.99850224663005482</c:v>
                </c:pt>
                <c:pt idx="23">
                  <c:v>0.99990000999900008</c:v>
                </c:pt>
                <c:pt idx="24">
                  <c:v>1.0006003602161297</c:v>
                </c:pt>
                <c:pt idx="25">
                  <c:v>0.99970008997300808</c:v>
                </c:pt>
                <c:pt idx="26">
                  <c:v>0.99088386841062215</c:v>
                </c:pt>
                <c:pt idx="27">
                  <c:v>0.99344327438903246</c:v>
                </c:pt>
                <c:pt idx="28">
                  <c:v>0.99009900990099009</c:v>
                </c:pt>
                <c:pt idx="29">
                  <c:v>0.99780482937537418</c:v>
                </c:pt>
                <c:pt idx="30">
                  <c:v>0.98619329388560162</c:v>
                </c:pt>
                <c:pt idx="31">
                  <c:v>1</c:v>
                </c:pt>
                <c:pt idx="32">
                  <c:v>0.99960015993602558</c:v>
                </c:pt>
                <c:pt idx="33">
                  <c:v>1.0086746015735324</c:v>
                </c:pt>
                <c:pt idx="34">
                  <c:v>1.0098969905069684</c:v>
                </c:pt>
                <c:pt idx="35">
                  <c:v>1.0055304172951232</c:v>
                </c:pt>
                <c:pt idx="36">
                  <c:v>0.99760574620909825</c:v>
                </c:pt>
                <c:pt idx="37">
                  <c:v>0.99295005461225294</c:v>
                </c:pt>
                <c:pt idx="38">
                  <c:v>0.97914422794477618</c:v>
                </c:pt>
                <c:pt idx="39">
                  <c:v>0.97780385254717905</c:v>
                </c:pt>
                <c:pt idx="40">
                  <c:v>0.98687456824237629</c:v>
                </c:pt>
                <c:pt idx="41">
                  <c:v>0.98493056239535104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04-40FA-9812-70C563E8B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087263"/>
        <c:axId val="1608095423"/>
      </c:lineChart>
      <c:dateAx>
        <c:axId val="16080872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095423"/>
        <c:crosses val="autoZero"/>
        <c:auto val="1"/>
        <c:lblOffset val="100"/>
        <c:baseTimeUnit val="months"/>
      </c:dateAx>
      <c:valAx>
        <c:axId val="160809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0872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'B02'!$A$2:$A$43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'B02'!$B$2:$B$43</c:f>
              <c:numCache>
                <c:formatCode>General</c:formatCode>
                <c:ptCount val="42"/>
                <c:pt idx="0">
                  <c:v>0.998</c:v>
                </c:pt>
                <c:pt idx="1">
                  <c:v>1.0002</c:v>
                </c:pt>
                <c:pt idx="2">
                  <c:v>0.99380000000000002</c:v>
                </c:pt>
                <c:pt idx="3">
                  <c:v>0.99770000000000003</c:v>
                </c:pt>
                <c:pt idx="4">
                  <c:v>0.99370000000000003</c:v>
                </c:pt>
                <c:pt idx="5">
                  <c:v>1.0019</c:v>
                </c:pt>
                <c:pt idx="6">
                  <c:v>0.99360000000000004</c:v>
                </c:pt>
                <c:pt idx="7">
                  <c:v>0.99690000000000001</c:v>
                </c:pt>
                <c:pt idx="8">
                  <c:v>0.99129999999999996</c:v>
                </c:pt>
                <c:pt idx="9">
                  <c:v>0.99</c:v>
                </c:pt>
                <c:pt idx="10">
                  <c:v>0.98960000000000004</c:v>
                </c:pt>
                <c:pt idx="11">
                  <c:v>0.98699999999999999</c:v>
                </c:pt>
                <c:pt idx="12">
                  <c:v>0.99409999999999998</c:v>
                </c:pt>
                <c:pt idx="13">
                  <c:v>0.99229999999999996</c:v>
                </c:pt>
                <c:pt idx="14">
                  <c:v>0.99339999999999995</c:v>
                </c:pt>
                <c:pt idx="15">
                  <c:v>0.98919999999999997</c:v>
                </c:pt>
                <c:pt idx="16">
                  <c:v>0.99199999999999999</c:v>
                </c:pt>
                <c:pt idx="17">
                  <c:v>0.98629999999999995</c:v>
                </c:pt>
                <c:pt idx="18">
                  <c:v>0.99139999999999995</c:v>
                </c:pt>
                <c:pt idx="19">
                  <c:v>0.9889</c:v>
                </c:pt>
                <c:pt idx="20">
                  <c:v>0.98509999999999998</c:v>
                </c:pt>
                <c:pt idx="21">
                  <c:v>0.98570000000000002</c:v>
                </c:pt>
                <c:pt idx="22">
                  <c:v>0.98660000000000003</c:v>
                </c:pt>
                <c:pt idx="23">
                  <c:v>0.98839999999999995</c:v>
                </c:pt>
                <c:pt idx="24">
                  <c:v>0.98819999999999997</c:v>
                </c:pt>
                <c:pt idx="25">
                  <c:v>0.98819999999999997</c:v>
                </c:pt>
                <c:pt idx="26">
                  <c:v>0.98709999999999998</c:v>
                </c:pt>
                <c:pt idx="27">
                  <c:v>0.98860000000000003</c:v>
                </c:pt>
                <c:pt idx="28">
                  <c:v>0.99270000000000003</c:v>
                </c:pt>
                <c:pt idx="29">
                  <c:v>0.98360000000000003</c:v>
                </c:pt>
                <c:pt idx="30">
                  <c:v>0.98580000000000001</c:v>
                </c:pt>
                <c:pt idx="31">
                  <c:v>0.98419999999999996</c:v>
                </c:pt>
                <c:pt idx="32">
                  <c:v>0.98</c:v>
                </c:pt>
                <c:pt idx="33">
                  <c:v>0.98360000000000003</c:v>
                </c:pt>
                <c:pt idx="34">
                  <c:v>0.97770000000000001</c:v>
                </c:pt>
                <c:pt idx="35">
                  <c:v>0.98199999999999998</c:v>
                </c:pt>
                <c:pt idx="36">
                  <c:v>0.97870000000000001</c:v>
                </c:pt>
                <c:pt idx="37">
                  <c:v>0.98280000000000001</c:v>
                </c:pt>
                <c:pt idx="38">
                  <c:v>0.98780000000000001</c:v>
                </c:pt>
                <c:pt idx="39">
                  <c:v>0.98670000000000002</c:v>
                </c:pt>
                <c:pt idx="40">
                  <c:v>0.98129999999999995</c:v>
                </c:pt>
                <c:pt idx="41">
                  <c:v>0.98170000000000002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5-4287-BAA3-55DA4479B4A8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'B02'!$A$2:$A$43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'B02'!$C$2:$C$43</c:f>
              <c:numCache>
                <c:formatCode>General</c:formatCode>
                <c:ptCount val="42"/>
                <c:pt idx="0">
                  <c:v>1.0198</c:v>
                </c:pt>
                <c:pt idx="1">
                  <c:v>1.0148999999999999</c:v>
                </c:pt>
                <c:pt idx="2">
                  <c:v>1.0141</c:v>
                </c:pt>
                <c:pt idx="3">
                  <c:v>1.0178</c:v>
                </c:pt>
                <c:pt idx="4">
                  <c:v>1.0178</c:v>
                </c:pt>
                <c:pt idx="5">
                  <c:v>1.0162</c:v>
                </c:pt>
                <c:pt idx="6">
                  <c:v>1.0221</c:v>
                </c:pt>
                <c:pt idx="7">
                  <c:v>1.0198</c:v>
                </c:pt>
                <c:pt idx="8">
                  <c:v>1.0155000000000001</c:v>
                </c:pt>
                <c:pt idx="9">
                  <c:v>1.0158</c:v>
                </c:pt>
                <c:pt idx="10">
                  <c:v>1.0154000000000001</c:v>
                </c:pt>
                <c:pt idx="11">
                  <c:v>1.0128999999999999</c:v>
                </c:pt>
                <c:pt idx="12">
                  <c:v>1.0142</c:v>
                </c:pt>
                <c:pt idx="13">
                  <c:v>1.0133000000000001</c:v>
                </c:pt>
                <c:pt idx="14">
                  <c:v>1.0078</c:v>
                </c:pt>
                <c:pt idx="15">
                  <c:v>1.0079</c:v>
                </c:pt>
                <c:pt idx="16">
                  <c:v>1.0122</c:v>
                </c:pt>
                <c:pt idx="17">
                  <c:v>1.0127999999999999</c:v>
                </c:pt>
                <c:pt idx="18">
                  <c:v>1.0174000000000001</c:v>
                </c:pt>
                <c:pt idx="19">
                  <c:v>1.0166999999999999</c:v>
                </c:pt>
                <c:pt idx="20">
                  <c:v>1.0095000000000001</c:v>
                </c:pt>
                <c:pt idx="21">
                  <c:v>1.0062</c:v>
                </c:pt>
                <c:pt idx="22">
                  <c:v>1.0083</c:v>
                </c:pt>
                <c:pt idx="23">
                  <c:v>1.0076000000000001</c:v>
                </c:pt>
                <c:pt idx="24">
                  <c:v>1.0055000000000001</c:v>
                </c:pt>
                <c:pt idx="25">
                  <c:v>1.0059</c:v>
                </c:pt>
                <c:pt idx="26">
                  <c:v>1.0054000000000001</c:v>
                </c:pt>
                <c:pt idx="27">
                  <c:v>1.0046999999999999</c:v>
                </c:pt>
                <c:pt idx="28">
                  <c:v>1.0054000000000001</c:v>
                </c:pt>
                <c:pt idx="29">
                  <c:v>0.99329999999999996</c:v>
                </c:pt>
                <c:pt idx="30">
                  <c:v>1.006</c:v>
                </c:pt>
                <c:pt idx="31">
                  <c:v>1.0018</c:v>
                </c:pt>
                <c:pt idx="32">
                  <c:v>1.0044999999999999</c:v>
                </c:pt>
                <c:pt idx="33">
                  <c:v>1.0053000000000001</c:v>
                </c:pt>
                <c:pt idx="34">
                  <c:v>1.0054000000000001</c:v>
                </c:pt>
                <c:pt idx="35">
                  <c:v>1.0062</c:v>
                </c:pt>
                <c:pt idx="36">
                  <c:v>1.0082</c:v>
                </c:pt>
                <c:pt idx="37">
                  <c:v>1.0003</c:v>
                </c:pt>
                <c:pt idx="38">
                  <c:v>0.99770000000000003</c:v>
                </c:pt>
                <c:pt idx="39">
                  <c:v>1.0047999999999999</c:v>
                </c:pt>
                <c:pt idx="40">
                  <c:v>1.0001</c:v>
                </c:pt>
                <c:pt idx="41">
                  <c:v>1.0001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25-4287-BAA3-55DA4479B4A8}"/>
            </c:ext>
          </c:extLst>
        </c:ser>
        <c:ser>
          <c:idx val="2"/>
          <c:order val="2"/>
          <c:tx>
            <c:v>系列３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  <a:alpha val="94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'B02'!$E$2:$E$43</c:f>
              <c:numCache>
                <c:formatCode>General</c:formatCode>
                <c:ptCount val="42"/>
                <c:pt idx="0">
                  <c:v>0.95638867635807179</c:v>
                </c:pt>
                <c:pt idx="1">
                  <c:v>0.96126117466115546</c:v>
                </c:pt>
                <c:pt idx="2">
                  <c:v>0.9530162965786716</c:v>
                </c:pt>
                <c:pt idx="3">
                  <c:v>0.95456281023291323</c:v>
                </c:pt>
                <c:pt idx="4">
                  <c:v>0.95210892126059221</c:v>
                </c:pt>
                <c:pt idx="5">
                  <c:v>0.95447169991409753</c:v>
                </c:pt>
                <c:pt idx="6">
                  <c:v>0.94903672772136272</c:v>
                </c:pt>
                <c:pt idx="7">
                  <c:v>0.95047999239615999</c:v>
                </c:pt>
                <c:pt idx="8">
                  <c:v>0.95084149472282964</c:v>
                </c:pt>
                <c:pt idx="9">
                  <c:v>0.96144601480626857</c:v>
                </c:pt>
                <c:pt idx="10">
                  <c:v>0.95721259691777549</c:v>
                </c:pt>
                <c:pt idx="11">
                  <c:v>0.96153846153846145</c:v>
                </c:pt>
                <c:pt idx="12">
                  <c:v>0.95932463545663849</c:v>
                </c:pt>
                <c:pt idx="13">
                  <c:v>0.96209351548970545</c:v>
                </c:pt>
                <c:pt idx="14">
                  <c:v>0.95923261390887293</c:v>
                </c:pt>
                <c:pt idx="15">
                  <c:v>0.94813691096994412</c:v>
                </c:pt>
                <c:pt idx="16">
                  <c:v>0.94768764215314638</c:v>
                </c:pt>
                <c:pt idx="17">
                  <c:v>0.95356155239820739</c:v>
                </c:pt>
                <c:pt idx="18">
                  <c:v>0.95247166396799687</c:v>
                </c:pt>
                <c:pt idx="19">
                  <c:v>0.95950873152945693</c:v>
                </c:pt>
                <c:pt idx="20">
                  <c:v>0.94813691096994412</c:v>
                </c:pt>
                <c:pt idx="21">
                  <c:v>0.95574882920768423</c:v>
                </c:pt>
                <c:pt idx="22">
                  <c:v>0.95238095238095233</c:v>
                </c:pt>
                <c:pt idx="23">
                  <c:v>0.95428953144383999</c:v>
                </c:pt>
                <c:pt idx="24">
                  <c:v>0.95520106982519826</c:v>
                </c:pt>
                <c:pt idx="25">
                  <c:v>0.95419847328244267</c:v>
                </c:pt>
                <c:pt idx="26">
                  <c:v>0.94562647754137108</c:v>
                </c:pt>
                <c:pt idx="27">
                  <c:v>0.94723879890120288</c:v>
                </c:pt>
                <c:pt idx="28">
                  <c:v>0.94428706326723333</c:v>
                </c:pt>
                <c:pt idx="29">
                  <c:v>0.95192765349833408</c:v>
                </c:pt>
                <c:pt idx="30">
                  <c:v>0.94553706505294999</c:v>
                </c:pt>
                <c:pt idx="31">
                  <c:v>0.95620577548288388</c:v>
                </c:pt>
                <c:pt idx="32">
                  <c:v>0.95593155530064045</c:v>
                </c:pt>
                <c:pt idx="33">
                  <c:v>0.96553055904219365</c:v>
                </c:pt>
                <c:pt idx="34">
                  <c:v>0.9664637092877163</c:v>
                </c:pt>
                <c:pt idx="35">
                  <c:v>0.96126117466115546</c:v>
                </c:pt>
                <c:pt idx="36">
                  <c:v>0.95428953144383999</c:v>
                </c:pt>
                <c:pt idx="37">
                  <c:v>0.95084149472282964</c:v>
                </c:pt>
                <c:pt idx="38">
                  <c:v>0.93589143659335516</c:v>
                </c:pt>
                <c:pt idx="39">
                  <c:v>0.93597903406963678</c:v>
                </c:pt>
                <c:pt idx="40">
                  <c:v>0.94375235938089841</c:v>
                </c:pt>
                <c:pt idx="41">
                  <c:v>0.94188565508147304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25-4287-BAA3-55DA4479B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136223"/>
        <c:axId val="1608156383"/>
      </c:lineChart>
      <c:dateAx>
        <c:axId val="16081362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56383"/>
        <c:crosses val="autoZero"/>
        <c:auto val="1"/>
        <c:lblOffset val="100"/>
        <c:baseTimeUnit val="months"/>
      </c:dateAx>
      <c:valAx>
        <c:axId val="1608156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362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'B03'!$A$2:$A$43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'B03'!$B$2:$B$43</c:f>
              <c:numCache>
                <c:formatCode>General</c:formatCode>
                <c:ptCount val="42"/>
                <c:pt idx="0">
                  <c:v>0.96430000000000005</c:v>
                </c:pt>
                <c:pt idx="1">
                  <c:v>0.96609999999999996</c:v>
                </c:pt>
                <c:pt idx="2">
                  <c:v>0.96179999999999999</c:v>
                </c:pt>
                <c:pt idx="3">
                  <c:v>0.9667</c:v>
                </c:pt>
                <c:pt idx="4">
                  <c:v>0.9627</c:v>
                </c:pt>
                <c:pt idx="5">
                  <c:v>0.96650000000000003</c:v>
                </c:pt>
                <c:pt idx="6">
                  <c:v>0.96009999999999995</c:v>
                </c:pt>
                <c:pt idx="7">
                  <c:v>0.9607</c:v>
                </c:pt>
                <c:pt idx="8">
                  <c:v>0.95679999999999998</c:v>
                </c:pt>
                <c:pt idx="9">
                  <c:v>0.95630000000000004</c:v>
                </c:pt>
                <c:pt idx="10">
                  <c:v>0.95650000000000002</c:v>
                </c:pt>
                <c:pt idx="11">
                  <c:v>0.95320000000000005</c:v>
                </c:pt>
                <c:pt idx="12">
                  <c:v>0.9577</c:v>
                </c:pt>
                <c:pt idx="13">
                  <c:v>0.95389999999999997</c:v>
                </c:pt>
                <c:pt idx="14">
                  <c:v>0.95489999999999997</c:v>
                </c:pt>
                <c:pt idx="15">
                  <c:v>0.95220000000000005</c:v>
                </c:pt>
                <c:pt idx="16">
                  <c:v>0.95540000000000003</c:v>
                </c:pt>
                <c:pt idx="17">
                  <c:v>0.95030000000000003</c:v>
                </c:pt>
                <c:pt idx="18">
                  <c:v>0.95130000000000003</c:v>
                </c:pt>
                <c:pt idx="19">
                  <c:v>0.95089999999999997</c:v>
                </c:pt>
                <c:pt idx="20">
                  <c:v>0.94289999999999996</c:v>
                </c:pt>
                <c:pt idx="21">
                  <c:v>0.94789999999999996</c:v>
                </c:pt>
                <c:pt idx="22">
                  <c:v>0.9486</c:v>
                </c:pt>
                <c:pt idx="23">
                  <c:v>0.94850000000000001</c:v>
                </c:pt>
                <c:pt idx="24">
                  <c:v>0.94869999999999999</c:v>
                </c:pt>
                <c:pt idx="25">
                  <c:v>0.94650000000000001</c:v>
                </c:pt>
                <c:pt idx="26">
                  <c:v>0.94379999999999997</c:v>
                </c:pt>
                <c:pt idx="27">
                  <c:v>0.94650000000000001</c:v>
                </c:pt>
                <c:pt idx="28">
                  <c:v>0.94869999999999999</c:v>
                </c:pt>
                <c:pt idx="29">
                  <c:v>0.94420000000000004</c:v>
                </c:pt>
                <c:pt idx="30">
                  <c:v>0.94199999999999995</c:v>
                </c:pt>
                <c:pt idx="31">
                  <c:v>0.94020000000000004</c:v>
                </c:pt>
                <c:pt idx="32">
                  <c:v>0.93769999999999998</c:v>
                </c:pt>
                <c:pt idx="33">
                  <c:v>0.93959999999999999</c:v>
                </c:pt>
                <c:pt idx="34">
                  <c:v>0.93430000000000002</c:v>
                </c:pt>
                <c:pt idx="35">
                  <c:v>0.93930000000000002</c:v>
                </c:pt>
                <c:pt idx="36">
                  <c:v>0.93189999999999995</c:v>
                </c:pt>
                <c:pt idx="37">
                  <c:v>0.93610000000000004</c:v>
                </c:pt>
                <c:pt idx="38">
                  <c:v>0.94179999999999997</c:v>
                </c:pt>
                <c:pt idx="39">
                  <c:v>0.93789999999999996</c:v>
                </c:pt>
                <c:pt idx="40">
                  <c:v>0.93559999999999999</c:v>
                </c:pt>
                <c:pt idx="41">
                  <c:v>0.93820000000000003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54-42F5-8A01-24AC0B246A9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'B03'!$A$2:$A$43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'B03'!$C$2:$C$43</c:f>
              <c:numCache>
                <c:formatCode>General</c:formatCode>
                <c:ptCount val="42"/>
                <c:pt idx="0">
                  <c:v>0.99229999999999996</c:v>
                </c:pt>
                <c:pt idx="1">
                  <c:v>0.98870000000000002</c:v>
                </c:pt>
                <c:pt idx="2">
                  <c:v>0.98640000000000005</c:v>
                </c:pt>
                <c:pt idx="3">
                  <c:v>0.98829999999999996</c:v>
                </c:pt>
                <c:pt idx="4">
                  <c:v>0.99119999999999997</c:v>
                </c:pt>
                <c:pt idx="5">
                  <c:v>0.9899</c:v>
                </c:pt>
                <c:pt idx="6">
                  <c:v>0.9919</c:v>
                </c:pt>
                <c:pt idx="7">
                  <c:v>0.98880000000000001</c:v>
                </c:pt>
                <c:pt idx="8">
                  <c:v>0.98370000000000002</c:v>
                </c:pt>
                <c:pt idx="9">
                  <c:v>0.98609999999999998</c:v>
                </c:pt>
                <c:pt idx="10">
                  <c:v>0.98470000000000002</c:v>
                </c:pt>
                <c:pt idx="11">
                  <c:v>0.98050000000000004</c:v>
                </c:pt>
                <c:pt idx="12">
                  <c:v>0.98170000000000002</c:v>
                </c:pt>
                <c:pt idx="13">
                  <c:v>0.98250000000000004</c:v>
                </c:pt>
                <c:pt idx="14">
                  <c:v>0.97740000000000005</c:v>
                </c:pt>
                <c:pt idx="15">
                  <c:v>0.97430000000000005</c:v>
                </c:pt>
                <c:pt idx="16">
                  <c:v>0.97970000000000002</c:v>
                </c:pt>
                <c:pt idx="17">
                  <c:v>0.98070000000000002</c:v>
                </c:pt>
                <c:pt idx="18">
                  <c:v>0.98599999999999999</c:v>
                </c:pt>
                <c:pt idx="19">
                  <c:v>0.98460000000000003</c:v>
                </c:pt>
                <c:pt idx="20">
                  <c:v>0.97519999999999996</c:v>
                </c:pt>
                <c:pt idx="21">
                  <c:v>0.97309999999999997</c:v>
                </c:pt>
                <c:pt idx="22">
                  <c:v>0.97499999999999998</c:v>
                </c:pt>
                <c:pt idx="23">
                  <c:v>0.97270000000000001</c:v>
                </c:pt>
                <c:pt idx="24">
                  <c:v>0.97109999999999996</c:v>
                </c:pt>
                <c:pt idx="25">
                  <c:v>0.96819999999999995</c:v>
                </c:pt>
                <c:pt idx="26">
                  <c:v>0.96909999999999996</c:v>
                </c:pt>
                <c:pt idx="27">
                  <c:v>0.96840000000000004</c:v>
                </c:pt>
                <c:pt idx="28">
                  <c:v>0.96809999999999996</c:v>
                </c:pt>
                <c:pt idx="29">
                  <c:v>0.96289999999999998</c:v>
                </c:pt>
                <c:pt idx="30">
                  <c:v>0.96650000000000003</c:v>
                </c:pt>
                <c:pt idx="31">
                  <c:v>0.96050000000000002</c:v>
                </c:pt>
                <c:pt idx="32">
                  <c:v>0.96360000000000001</c:v>
                </c:pt>
                <c:pt idx="33">
                  <c:v>0.96679999999999999</c:v>
                </c:pt>
                <c:pt idx="34">
                  <c:v>0.96619999999999995</c:v>
                </c:pt>
                <c:pt idx="35">
                  <c:v>0.96530000000000005</c:v>
                </c:pt>
                <c:pt idx="36">
                  <c:v>0.97529999999999994</c:v>
                </c:pt>
                <c:pt idx="37">
                  <c:v>0.95750000000000002</c:v>
                </c:pt>
                <c:pt idx="38">
                  <c:v>0.95489999999999997</c:v>
                </c:pt>
                <c:pt idx="39">
                  <c:v>0.96240000000000003</c:v>
                </c:pt>
                <c:pt idx="40">
                  <c:v>0.95750000000000002</c:v>
                </c:pt>
                <c:pt idx="41">
                  <c:v>0.95679999999999998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54-42F5-8A01-24AC0B246A93}"/>
            </c:ext>
          </c:extLst>
        </c:ser>
        <c:ser>
          <c:idx val="2"/>
          <c:order val="2"/>
          <c:tx>
            <c:v>系列３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'B03'!$E$2:$E$43</c:f>
              <c:numCache>
                <c:formatCode>General</c:formatCode>
                <c:ptCount val="42"/>
                <c:pt idx="0">
                  <c:v>0.94903672772136272</c:v>
                </c:pt>
                <c:pt idx="1">
                  <c:v>0.95219958103218427</c:v>
                </c:pt>
                <c:pt idx="2">
                  <c:v>0.9414422895876482</c:v>
                </c:pt>
                <c:pt idx="3">
                  <c:v>0.9450902561194594</c:v>
                </c:pt>
                <c:pt idx="4">
                  <c:v>0.94082227867155899</c:v>
                </c:pt>
                <c:pt idx="5">
                  <c:v>0.9445546424860678</c:v>
                </c:pt>
                <c:pt idx="6">
                  <c:v>0.93976130062964003</c:v>
                </c:pt>
                <c:pt idx="7">
                  <c:v>0.94206311822892119</c:v>
                </c:pt>
                <c:pt idx="8">
                  <c:v>0.94055680963130184</c:v>
                </c:pt>
                <c:pt idx="9">
                  <c:v>0.95047999239615999</c:v>
                </c:pt>
                <c:pt idx="10">
                  <c:v>0.94526892901030335</c:v>
                </c:pt>
                <c:pt idx="11">
                  <c:v>0.94921689606074977</c:v>
                </c:pt>
                <c:pt idx="12">
                  <c:v>0.9484066767830045</c:v>
                </c:pt>
                <c:pt idx="13">
                  <c:v>0.95120327213925626</c:v>
                </c:pt>
                <c:pt idx="14">
                  <c:v>0.94912680334092625</c:v>
                </c:pt>
                <c:pt idx="15">
                  <c:v>0.93755859741233827</c:v>
                </c:pt>
                <c:pt idx="16">
                  <c:v>0.93711929528629001</c:v>
                </c:pt>
                <c:pt idx="17">
                  <c:v>0.94117647058823528</c:v>
                </c:pt>
                <c:pt idx="18">
                  <c:v>0.9417082587814295</c:v>
                </c:pt>
                <c:pt idx="19">
                  <c:v>0.94759783947692611</c:v>
                </c:pt>
                <c:pt idx="20">
                  <c:v>0.93606664794533367</c:v>
                </c:pt>
                <c:pt idx="21">
                  <c:v>0.94091080165600305</c:v>
                </c:pt>
                <c:pt idx="22">
                  <c:v>0.93703148425787108</c:v>
                </c:pt>
                <c:pt idx="23">
                  <c:v>0.94082227867155899</c:v>
                </c:pt>
                <c:pt idx="24">
                  <c:v>0.94232943837165484</c:v>
                </c:pt>
                <c:pt idx="25">
                  <c:v>0.94117647058823528</c:v>
                </c:pt>
                <c:pt idx="26">
                  <c:v>0.93205331344952935</c:v>
                </c:pt>
                <c:pt idx="27">
                  <c:v>0.9315323707498836</c:v>
                </c:pt>
                <c:pt idx="28">
                  <c:v>0.92945441026117659</c:v>
                </c:pt>
                <c:pt idx="29">
                  <c:v>0.93694368968425001</c:v>
                </c:pt>
                <c:pt idx="30">
                  <c:v>0.93292284728052988</c:v>
                </c:pt>
                <c:pt idx="31">
                  <c:v>0.94197437829691022</c:v>
                </c:pt>
                <c:pt idx="32">
                  <c:v>0.93852651337400295</c:v>
                </c:pt>
                <c:pt idx="33">
                  <c:v>0.94705938062316497</c:v>
                </c:pt>
                <c:pt idx="34">
                  <c:v>0.9450902561194594</c:v>
                </c:pt>
                <c:pt idx="35">
                  <c:v>0.94046835323991351</c:v>
                </c:pt>
                <c:pt idx="36">
                  <c:v>0.93475415965601039</c:v>
                </c:pt>
                <c:pt idx="37">
                  <c:v>0.93475415965601039</c:v>
                </c:pt>
                <c:pt idx="38">
                  <c:v>0.91835797593902102</c:v>
                </c:pt>
                <c:pt idx="39">
                  <c:v>0.92004784248780935</c:v>
                </c:pt>
                <c:pt idx="40">
                  <c:v>0.92729970326409494</c:v>
                </c:pt>
                <c:pt idx="41">
                  <c:v>0.92489826119126906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54-42F5-8A01-24AC0B246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131903"/>
        <c:axId val="1608158783"/>
      </c:lineChart>
      <c:dateAx>
        <c:axId val="16081319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58783"/>
        <c:crosses val="autoZero"/>
        <c:auto val="1"/>
        <c:lblOffset val="100"/>
        <c:baseTimeUnit val="months"/>
      </c:dateAx>
      <c:valAx>
        <c:axId val="1608158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3190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'B04'!$A$2:$A$43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'B04'!$B$2:$B$43</c:f>
              <c:numCache>
                <c:formatCode>General</c:formatCode>
                <c:ptCount val="42"/>
                <c:pt idx="0">
                  <c:v>0.97240000000000004</c:v>
                </c:pt>
                <c:pt idx="1">
                  <c:v>0.97209999999999996</c:v>
                </c:pt>
                <c:pt idx="2">
                  <c:v>0.96809999999999996</c:v>
                </c:pt>
                <c:pt idx="3">
                  <c:v>0.9698</c:v>
                </c:pt>
                <c:pt idx="4">
                  <c:v>0.9677</c:v>
                </c:pt>
                <c:pt idx="5">
                  <c:v>0.96819999999999995</c:v>
                </c:pt>
                <c:pt idx="6">
                  <c:v>0.96399999999999997</c:v>
                </c:pt>
                <c:pt idx="7">
                  <c:v>0.96579999999999999</c:v>
                </c:pt>
                <c:pt idx="8">
                  <c:v>0.9637</c:v>
                </c:pt>
                <c:pt idx="9">
                  <c:v>0.96260000000000001</c:v>
                </c:pt>
                <c:pt idx="10">
                  <c:v>0.96199999999999997</c:v>
                </c:pt>
                <c:pt idx="11">
                  <c:v>0.95930000000000004</c:v>
                </c:pt>
                <c:pt idx="12">
                  <c:v>0.96360000000000001</c:v>
                </c:pt>
                <c:pt idx="13">
                  <c:v>0.96109999999999995</c:v>
                </c:pt>
                <c:pt idx="14">
                  <c:v>0.95930000000000004</c:v>
                </c:pt>
                <c:pt idx="15">
                  <c:v>0.95730000000000004</c:v>
                </c:pt>
                <c:pt idx="16">
                  <c:v>0.95909999999999995</c:v>
                </c:pt>
                <c:pt idx="17">
                  <c:v>0.95450000000000002</c:v>
                </c:pt>
                <c:pt idx="18">
                  <c:v>0.9556</c:v>
                </c:pt>
                <c:pt idx="19">
                  <c:v>0.95540000000000003</c:v>
                </c:pt>
                <c:pt idx="20">
                  <c:v>0.95409999999999995</c:v>
                </c:pt>
                <c:pt idx="21">
                  <c:v>0.95330000000000004</c:v>
                </c:pt>
                <c:pt idx="22">
                  <c:v>0.95330000000000004</c:v>
                </c:pt>
                <c:pt idx="23">
                  <c:v>0.95379999999999998</c:v>
                </c:pt>
                <c:pt idx="24">
                  <c:v>0.95199999999999996</c:v>
                </c:pt>
                <c:pt idx="25">
                  <c:v>0.95130000000000003</c:v>
                </c:pt>
                <c:pt idx="26">
                  <c:v>0.94899999999999995</c:v>
                </c:pt>
                <c:pt idx="27">
                  <c:v>0.95009999999999994</c:v>
                </c:pt>
                <c:pt idx="28">
                  <c:v>0.95099999999999996</c:v>
                </c:pt>
                <c:pt idx="29">
                  <c:v>0.94569999999999999</c:v>
                </c:pt>
                <c:pt idx="30">
                  <c:v>0.94510000000000005</c:v>
                </c:pt>
                <c:pt idx="31">
                  <c:v>0.94369999999999998</c:v>
                </c:pt>
                <c:pt idx="32">
                  <c:v>0.94120000000000004</c:v>
                </c:pt>
                <c:pt idx="33">
                  <c:v>0.94169999999999998</c:v>
                </c:pt>
                <c:pt idx="34">
                  <c:v>0.93710000000000004</c:v>
                </c:pt>
                <c:pt idx="35">
                  <c:v>0.94079999999999997</c:v>
                </c:pt>
                <c:pt idx="36">
                  <c:v>0.93769999999999998</c:v>
                </c:pt>
                <c:pt idx="37">
                  <c:v>0.93840000000000001</c:v>
                </c:pt>
                <c:pt idx="38">
                  <c:v>0.94099999999999995</c:v>
                </c:pt>
                <c:pt idx="39">
                  <c:v>0.94</c:v>
                </c:pt>
                <c:pt idx="40">
                  <c:v>0.93679999999999997</c:v>
                </c:pt>
                <c:pt idx="41">
                  <c:v>0.93810000000000004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C8-4531-8796-10E340AE75F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'B04'!$A$2:$A$43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'B04'!$C$2:$C$43</c:f>
              <c:numCache>
                <c:formatCode>General</c:formatCode>
                <c:ptCount val="42"/>
                <c:pt idx="0">
                  <c:v>1.0071000000000001</c:v>
                </c:pt>
                <c:pt idx="1">
                  <c:v>1.0047999999999999</c:v>
                </c:pt>
                <c:pt idx="2">
                  <c:v>1.0033000000000001</c:v>
                </c:pt>
                <c:pt idx="3">
                  <c:v>1.0063</c:v>
                </c:pt>
                <c:pt idx="4">
                  <c:v>1.0062</c:v>
                </c:pt>
                <c:pt idx="5">
                  <c:v>1.0037</c:v>
                </c:pt>
                <c:pt idx="6">
                  <c:v>1.0046999999999999</c:v>
                </c:pt>
                <c:pt idx="7">
                  <c:v>1.0035000000000001</c:v>
                </c:pt>
                <c:pt idx="8">
                  <c:v>1.0004999999999999</c:v>
                </c:pt>
                <c:pt idx="9">
                  <c:v>1.0012000000000001</c:v>
                </c:pt>
                <c:pt idx="10">
                  <c:v>1.0016</c:v>
                </c:pt>
                <c:pt idx="11">
                  <c:v>0.99750000000000005</c:v>
                </c:pt>
                <c:pt idx="12">
                  <c:v>0.99680000000000002</c:v>
                </c:pt>
                <c:pt idx="13">
                  <c:v>0.99860000000000004</c:v>
                </c:pt>
                <c:pt idx="14">
                  <c:v>0.99280000000000002</c:v>
                </c:pt>
                <c:pt idx="15">
                  <c:v>0.99239999999999995</c:v>
                </c:pt>
                <c:pt idx="16">
                  <c:v>0.99490000000000001</c:v>
                </c:pt>
                <c:pt idx="17">
                  <c:v>0.99529999999999996</c:v>
                </c:pt>
                <c:pt idx="18">
                  <c:v>0.99770000000000003</c:v>
                </c:pt>
                <c:pt idx="19">
                  <c:v>0.99870000000000003</c:v>
                </c:pt>
                <c:pt idx="20">
                  <c:v>0.99250000000000005</c:v>
                </c:pt>
                <c:pt idx="21">
                  <c:v>0.98860000000000003</c:v>
                </c:pt>
                <c:pt idx="22">
                  <c:v>0.99029999999999996</c:v>
                </c:pt>
                <c:pt idx="23">
                  <c:v>0.98899999999999999</c:v>
                </c:pt>
                <c:pt idx="24">
                  <c:v>0.98609999999999998</c:v>
                </c:pt>
                <c:pt idx="25">
                  <c:v>0.98460000000000003</c:v>
                </c:pt>
                <c:pt idx="26">
                  <c:v>0.9859</c:v>
                </c:pt>
                <c:pt idx="27">
                  <c:v>0.9829</c:v>
                </c:pt>
                <c:pt idx="28">
                  <c:v>0.98370000000000002</c:v>
                </c:pt>
                <c:pt idx="29">
                  <c:v>0.97599999999999998</c:v>
                </c:pt>
                <c:pt idx="30">
                  <c:v>0.9788</c:v>
                </c:pt>
                <c:pt idx="31">
                  <c:v>0.97540000000000004</c:v>
                </c:pt>
                <c:pt idx="32">
                  <c:v>0.97960000000000003</c:v>
                </c:pt>
                <c:pt idx="33">
                  <c:v>0.97940000000000005</c:v>
                </c:pt>
                <c:pt idx="34">
                  <c:v>0.97860000000000003</c:v>
                </c:pt>
                <c:pt idx="35">
                  <c:v>0.97889999999999999</c:v>
                </c:pt>
                <c:pt idx="36">
                  <c:v>0.98150000000000004</c:v>
                </c:pt>
                <c:pt idx="37">
                  <c:v>0.97170000000000001</c:v>
                </c:pt>
                <c:pt idx="38">
                  <c:v>0.97019999999999995</c:v>
                </c:pt>
                <c:pt idx="39">
                  <c:v>0.97540000000000004</c:v>
                </c:pt>
                <c:pt idx="40">
                  <c:v>0.97119999999999995</c:v>
                </c:pt>
                <c:pt idx="41">
                  <c:v>0.97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C8-4531-8796-10E340AE75F0}"/>
            </c:ext>
          </c:extLst>
        </c:ser>
        <c:ser>
          <c:idx val="2"/>
          <c:order val="2"/>
          <c:tx>
            <c:v>系列３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'B04'!$E$2:$E$43</c:f>
              <c:numCache>
                <c:formatCode>General</c:formatCode>
                <c:ptCount val="42"/>
                <c:pt idx="0">
                  <c:v>0.98000784006272057</c:v>
                </c:pt>
                <c:pt idx="1">
                  <c:v>0.98048828316501613</c:v>
                </c:pt>
                <c:pt idx="2">
                  <c:v>0.97030855812148264</c:v>
                </c:pt>
                <c:pt idx="3">
                  <c:v>0.97389949357226335</c:v>
                </c:pt>
                <c:pt idx="4">
                  <c:v>0.9683354313934347</c:v>
                </c:pt>
                <c:pt idx="5">
                  <c:v>0.97219521679953336</c:v>
                </c:pt>
                <c:pt idx="6">
                  <c:v>0.96861681518791165</c:v>
                </c:pt>
                <c:pt idx="7">
                  <c:v>0.96908615175889135</c:v>
                </c:pt>
                <c:pt idx="8">
                  <c:v>0.96562379297025869</c:v>
                </c:pt>
                <c:pt idx="9">
                  <c:v>0.97732603596559797</c:v>
                </c:pt>
                <c:pt idx="10">
                  <c:v>0.97380465478625</c:v>
                </c:pt>
                <c:pt idx="11">
                  <c:v>0.97437396472766247</c:v>
                </c:pt>
                <c:pt idx="12">
                  <c:v>0.97646714188067574</c:v>
                </c:pt>
                <c:pt idx="13">
                  <c:v>0.97809076682316121</c:v>
                </c:pt>
                <c:pt idx="14">
                  <c:v>0.97914422794477618</c:v>
                </c:pt>
                <c:pt idx="15">
                  <c:v>0.9645992090286486</c:v>
                </c:pt>
                <c:pt idx="16">
                  <c:v>0.96283458501829389</c:v>
                </c:pt>
                <c:pt idx="17">
                  <c:v>0.96842920782490804</c:v>
                </c:pt>
                <c:pt idx="18">
                  <c:v>0.96880449525285794</c:v>
                </c:pt>
                <c:pt idx="19">
                  <c:v>0.97276264591439687</c:v>
                </c:pt>
                <c:pt idx="20">
                  <c:v>0.96052252425319384</c:v>
                </c:pt>
                <c:pt idx="21">
                  <c:v>0.96618357487922713</c:v>
                </c:pt>
                <c:pt idx="22">
                  <c:v>0.96237128284092011</c:v>
                </c:pt>
                <c:pt idx="23">
                  <c:v>0.96721152916142761</c:v>
                </c:pt>
                <c:pt idx="24">
                  <c:v>0.96693096112937538</c:v>
                </c:pt>
                <c:pt idx="25">
                  <c:v>0.96590360282043841</c:v>
                </c:pt>
                <c:pt idx="26">
                  <c:v>0.95776266641126329</c:v>
                </c:pt>
                <c:pt idx="27">
                  <c:v>0.95556617295747737</c:v>
                </c:pt>
                <c:pt idx="28">
                  <c:v>0.95365248903299638</c:v>
                </c:pt>
                <c:pt idx="29">
                  <c:v>0.96218608678918516</c:v>
                </c:pt>
                <c:pt idx="30">
                  <c:v>0.95914061001342799</c:v>
                </c:pt>
                <c:pt idx="31">
                  <c:v>0.96413420748168155</c:v>
                </c:pt>
                <c:pt idx="32">
                  <c:v>0.96116878123798544</c:v>
                </c:pt>
                <c:pt idx="33">
                  <c:v>0.96946194861851664</c:v>
                </c:pt>
                <c:pt idx="34">
                  <c:v>0.96487842531840984</c:v>
                </c:pt>
                <c:pt idx="35">
                  <c:v>0.95950873152945693</c:v>
                </c:pt>
                <c:pt idx="36">
                  <c:v>0.95593155530064045</c:v>
                </c:pt>
                <c:pt idx="37">
                  <c:v>0.95960080606467713</c:v>
                </c:pt>
                <c:pt idx="38">
                  <c:v>0.94117647058823528</c:v>
                </c:pt>
                <c:pt idx="39">
                  <c:v>0.94473311289560702</c:v>
                </c:pt>
                <c:pt idx="40">
                  <c:v>0.95047999239615999</c:v>
                </c:pt>
                <c:pt idx="41">
                  <c:v>0.9471490812653911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C8-4531-8796-10E340AE75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102623"/>
        <c:axId val="1608103103"/>
      </c:lineChart>
      <c:dateAx>
        <c:axId val="16081026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03103"/>
        <c:crosses val="autoZero"/>
        <c:auto val="1"/>
        <c:lblOffset val="100"/>
        <c:baseTimeUnit val="months"/>
      </c:dateAx>
      <c:valAx>
        <c:axId val="16081031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10262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'B05'!$A$2:$A$43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'B05'!$B$2:$B$43</c:f>
              <c:numCache>
                <c:formatCode>General</c:formatCode>
                <c:ptCount val="42"/>
                <c:pt idx="0">
                  <c:v>0.99319999999999997</c:v>
                </c:pt>
                <c:pt idx="1">
                  <c:v>0.99239999999999995</c:v>
                </c:pt>
                <c:pt idx="2">
                  <c:v>0.99060000000000004</c:v>
                </c:pt>
                <c:pt idx="3">
                  <c:v>0.98650000000000004</c:v>
                </c:pt>
                <c:pt idx="4">
                  <c:v>0.99019999999999997</c:v>
                </c:pt>
                <c:pt idx="5">
                  <c:v>0.99029999999999996</c:v>
                </c:pt>
                <c:pt idx="6">
                  <c:v>0.98899999999999999</c:v>
                </c:pt>
                <c:pt idx="7">
                  <c:v>0.99070000000000003</c:v>
                </c:pt>
                <c:pt idx="8">
                  <c:v>0.99380000000000002</c:v>
                </c:pt>
                <c:pt idx="9">
                  <c:v>0.99419999999999997</c:v>
                </c:pt>
                <c:pt idx="10">
                  <c:v>0.99370000000000003</c:v>
                </c:pt>
                <c:pt idx="11">
                  <c:v>0.99360000000000004</c:v>
                </c:pt>
                <c:pt idx="12">
                  <c:v>0.99690000000000001</c:v>
                </c:pt>
                <c:pt idx="13">
                  <c:v>0.99429999999999996</c:v>
                </c:pt>
                <c:pt idx="14">
                  <c:v>0.99209999999999998</c:v>
                </c:pt>
                <c:pt idx="15">
                  <c:v>0.98750000000000004</c:v>
                </c:pt>
                <c:pt idx="16">
                  <c:v>0.98619999999999997</c:v>
                </c:pt>
                <c:pt idx="17">
                  <c:v>0.97619999999999996</c:v>
                </c:pt>
                <c:pt idx="18">
                  <c:v>0.99050000000000005</c:v>
                </c:pt>
                <c:pt idx="19">
                  <c:v>0.98899999999999999</c:v>
                </c:pt>
                <c:pt idx="20">
                  <c:v>0.99460000000000004</c:v>
                </c:pt>
                <c:pt idx="21">
                  <c:v>0.99460000000000004</c:v>
                </c:pt>
                <c:pt idx="22">
                  <c:v>0.98970000000000002</c:v>
                </c:pt>
                <c:pt idx="23">
                  <c:v>0.98519999999999996</c:v>
                </c:pt>
                <c:pt idx="24">
                  <c:v>0.98609999999999998</c:v>
                </c:pt>
                <c:pt idx="25">
                  <c:v>0.98819999999999997</c:v>
                </c:pt>
                <c:pt idx="26">
                  <c:v>0.98860000000000003</c:v>
                </c:pt>
                <c:pt idx="27">
                  <c:v>0.98899999999999999</c:v>
                </c:pt>
                <c:pt idx="28">
                  <c:v>0.98880000000000001</c:v>
                </c:pt>
                <c:pt idx="29">
                  <c:v>0.98629999999999995</c:v>
                </c:pt>
                <c:pt idx="30">
                  <c:v>0.98440000000000005</c:v>
                </c:pt>
                <c:pt idx="31">
                  <c:v>0.99339999999999995</c:v>
                </c:pt>
                <c:pt idx="32">
                  <c:v>0.98729999999999996</c:v>
                </c:pt>
                <c:pt idx="33">
                  <c:v>0.98809999999999998</c:v>
                </c:pt>
                <c:pt idx="34">
                  <c:v>0.9929</c:v>
                </c:pt>
                <c:pt idx="35">
                  <c:v>0.99480000000000002</c:v>
                </c:pt>
                <c:pt idx="36">
                  <c:v>0.98950000000000005</c:v>
                </c:pt>
                <c:pt idx="37">
                  <c:v>0.98540000000000005</c:v>
                </c:pt>
                <c:pt idx="38">
                  <c:v>0.98319999999999996</c:v>
                </c:pt>
                <c:pt idx="39">
                  <c:v>0.98909999999999998</c:v>
                </c:pt>
                <c:pt idx="40">
                  <c:v>0.98219999999999996</c:v>
                </c:pt>
                <c:pt idx="41">
                  <c:v>0.9849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21-446F-8763-D716A36E6CC2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'B05'!$A$2:$A$43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'B05'!$C$2:$C$43</c:f>
              <c:numCache>
                <c:formatCode>General</c:formatCode>
                <c:ptCount val="42"/>
                <c:pt idx="0">
                  <c:v>1.0253000000000001</c:v>
                </c:pt>
                <c:pt idx="1">
                  <c:v>1.0247999999999999</c:v>
                </c:pt>
                <c:pt idx="2">
                  <c:v>1.0299</c:v>
                </c:pt>
                <c:pt idx="3">
                  <c:v>1.0232000000000001</c:v>
                </c:pt>
                <c:pt idx="4">
                  <c:v>1.0225</c:v>
                </c:pt>
                <c:pt idx="5">
                  <c:v>1.0226</c:v>
                </c:pt>
                <c:pt idx="6">
                  <c:v>1.0239</c:v>
                </c:pt>
                <c:pt idx="7">
                  <c:v>1.0275000000000001</c:v>
                </c:pt>
                <c:pt idx="8">
                  <c:v>1.0246999999999999</c:v>
                </c:pt>
                <c:pt idx="9">
                  <c:v>1.0259</c:v>
                </c:pt>
                <c:pt idx="10">
                  <c:v>1.0249999999999999</c:v>
                </c:pt>
                <c:pt idx="11">
                  <c:v>1.0311999999999999</c:v>
                </c:pt>
                <c:pt idx="12">
                  <c:v>1.0303</c:v>
                </c:pt>
                <c:pt idx="13">
                  <c:v>1.0258</c:v>
                </c:pt>
                <c:pt idx="14">
                  <c:v>1.0236000000000001</c:v>
                </c:pt>
                <c:pt idx="15">
                  <c:v>1.0213000000000001</c:v>
                </c:pt>
                <c:pt idx="16">
                  <c:v>1.0249999999999999</c:v>
                </c:pt>
                <c:pt idx="17">
                  <c:v>1.0245</c:v>
                </c:pt>
                <c:pt idx="18">
                  <c:v>1.0279</c:v>
                </c:pt>
                <c:pt idx="19">
                  <c:v>1.0265</c:v>
                </c:pt>
                <c:pt idx="20">
                  <c:v>1.0267999999999999</c:v>
                </c:pt>
                <c:pt idx="21">
                  <c:v>1.0253000000000001</c:v>
                </c:pt>
                <c:pt idx="22">
                  <c:v>1.022</c:v>
                </c:pt>
                <c:pt idx="23">
                  <c:v>1.0266</c:v>
                </c:pt>
                <c:pt idx="24">
                  <c:v>1.0285</c:v>
                </c:pt>
                <c:pt idx="25">
                  <c:v>1.0241</c:v>
                </c:pt>
                <c:pt idx="26">
                  <c:v>1.0286999999999999</c:v>
                </c:pt>
                <c:pt idx="27">
                  <c:v>1.0192000000000001</c:v>
                </c:pt>
                <c:pt idx="28">
                  <c:v>1.0185999999999999</c:v>
                </c:pt>
                <c:pt idx="29">
                  <c:v>1.0161</c:v>
                </c:pt>
                <c:pt idx="30">
                  <c:v>1.0243</c:v>
                </c:pt>
                <c:pt idx="31">
                  <c:v>1.0298</c:v>
                </c:pt>
                <c:pt idx="32">
                  <c:v>1.0296000000000001</c:v>
                </c:pt>
                <c:pt idx="33">
                  <c:v>1.0235000000000001</c:v>
                </c:pt>
                <c:pt idx="34">
                  <c:v>1.0222</c:v>
                </c:pt>
                <c:pt idx="35">
                  <c:v>1.0247999999999999</c:v>
                </c:pt>
                <c:pt idx="36">
                  <c:v>1.0125</c:v>
                </c:pt>
                <c:pt idx="37">
                  <c:v>1.0298</c:v>
                </c:pt>
                <c:pt idx="38">
                  <c:v>1.0150999999999999</c:v>
                </c:pt>
                <c:pt idx="39">
                  <c:v>1.0261</c:v>
                </c:pt>
                <c:pt idx="40">
                  <c:v>1.0203</c:v>
                </c:pt>
                <c:pt idx="41">
                  <c:v>1.0192000000000001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21-446F-8763-D716A36E6CC2}"/>
            </c:ext>
          </c:extLst>
        </c:ser>
        <c:ser>
          <c:idx val="2"/>
          <c:order val="2"/>
          <c:tx>
            <c:v>系列３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'B05'!$E$2:$E$43</c:f>
              <c:numCache>
                <c:formatCode>General</c:formatCode>
                <c:ptCount val="42"/>
                <c:pt idx="0">
                  <c:v>0.99245732433505351</c:v>
                </c:pt>
                <c:pt idx="1">
                  <c:v>0.98599881680141988</c:v>
                </c:pt>
                <c:pt idx="2">
                  <c:v>0.97200622083981347</c:v>
                </c:pt>
                <c:pt idx="3">
                  <c:v>0.97389949357226335</c:v>
                </c:pt>
                <c:pt idx="4">
                  <c:v>0.97323600973236002</c:v>
                </c:pt>
                <c:pt idx="5">
                  <c:v>0.97770825185764576</c:v>
                </c:pt>
                <c:pt idx="6">
                  <c:v>0.97361503261610371</c:v>
                </c:pt>
                <c:pt idx="7">
                  <c:v>0.9722897423432183</c:v>
                </c:pt>
                <c:pt idx="8">
                  <c:v>0.967305088024763</c:v>
                </c:pt>
                <c:pt idx="9">
                  <c:v>0.98019996079200156</c:v>
                </c:pt>
                <c:pt idx="10">
                  <c:v>0.98251129887993705</c:v>
                </c:pt>
                <c:pt idx="11">
                  <c:v>0.9810654370646521</c:v>
                </c:pt>
                <c:pt idx="12">
                  <c:v>0.99009900990099009</c:v>
                </c:pt>
                <c:pt idx="13">
                  <c:v>0.98706939097818591</c:v>
                </c:pt>
                <c:pt idx="14">
                  <c:v>0.97665787674577598</c:v>
                </c:pt>
                <c:pt idx="15">
                  <c:v>0.97333073778469914</c:v>
                </c:pt>
                <c:pt idx="16">
                  <c:v>0.97219521679953336</c:v>
                </c:pt>
                <c:pt idx="17">
                  <c:v>0.98077677520596307</c:v>
                </c:pt>
                <c:pt idx="18">
                  <c:v>0.97933601018509464</c:v>
                </c:pt>
                <c:pt idx="19">
                  <c:v>0.97770825185764576</c:v>
                </c:pt>
                <c:pt idx="20">
                  <c:v>0.96824167312161125</c:v>
                </c:pt>
                <c:pt idx="21">
                  <c:v>0.97914422794477618</c:v>
                </c:pt>
                <c:pt idx="22">
                  <c:v>0.97885669537979636</c:v>
                </c:pt>
                <c:pt idx="23">
                  <c:v>0.98318749385507831</c:v>
                </c:pt>
                <c:pt idx="24">
                  <c:v>0.98561009264734878</c:v>
                </c:pt>
                <c:pt idx="25">
                  <c:v>0.98010389101244733</c:v>
                </c:pt>
                <c:pt idx="26">
                  <c:v>0.96918007365768555</c:v>
                </c:pt>
                <c:pt idx="27">
                  <c:v>0.96899224806201545</c:v>
                </c:pt>
                <c:pt idx="28">
                  <c:v>0.9683354313934347</c:v>
                </c:pt>
                <c:pt idx="29">
                  <c:v>0.97522917885703131</c:v>
                </c:pt>
                <c:pt idx="30">
                  <c:v>0.97684868613851705</c:v>
                </c:pt>
                <c:pt idx="31">
                  <c:v>0.97352024922118385</c:v>
                </c:pt>
                <c:pt idx="32">
                  <c:v>0.96487842531840984</c:v>
                </c:pt>
                <c:pt idx="33">
                  <c:v>0.98444575703878712</c:v>
                </c:pt>
                <c:pt idx="34">
                  <c:v>0.98512461826421049</c:v>
                </c:pt>
                <c:pt idx="35">
                  <c:v>0.98058442831927828</c:v>
                </c:pt>
                <c:pt idx="36">
                  <c:v>0.9855129594954174</c:v>
                </c:pt>
                <c:pt idx="37">
                  <c:v>0.98396142871199455</c:v>
                </c:pt>
                <c:pt idx="38">
                  <c:v>0.96283458501829389</c:v>
                </c:pt>
                <c:pt idx="39">
                  <c:v>0.96796050721130589</c:v>
                </c:pt>
                <c:pt idx="40">
                  <c:v>0.97200622083981347</c:v>
                </c:pt>
                <c:pt idx="41">
                  <c:v>0.97125097125097115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21-446F-8763-D716A36E6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8060863"/>
        <c:axId val="1608052223"/>
      </c:lineChart>
      <c:dateAx>
        <c:axId val="16080608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052223"/>
        <c:crosses val="autoZero"/>
        <c:auto val="1"/>
        <c:lblOffset val="100"/>
        <c:baseTimeUnit val="months"/>
      </c:dateAx>
      <c:valAx>
        <c:axId val="16080522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60806086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'B06'!$A$2:$A$43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'B06'!$B$2:$B$43</c:f>
              <c:numCache>
                <c:formatCode>General</c:formatCode>
                <c:ptCount val="42"/>
                <c:pt idx="0">
                  <c:v>0.92630000000000001</c:v>
                </c:pt>
                <c:pt idx="1">
                  <c:v>0.92810000000000004</c:v>
                </c:pt>
                <c:pt idx="2">
                  <c:v>0.9264</c:v>
                </c:pt>
                <c:pt idx="3">
                  <c:v>0.92479999999999996</c:v>
                </c:pt>
                <c:pt idx="4">
                  <c:v>0.92720000000000002</c:v>
                </c:pt>
                <c:pt idx="5">
                  <c:v>0.92800000000000005</c:v>
                </c:pt>
                <c:pt idx="6">
                  <c:v>0.92949999999999999</c:v>
                </c:pt>
                <c:pt idx="7">
                  <c:v>0.92969999999999997</c:v>
                </c:pt>
                <c:pt idx="8">
                  <c:v>0.93179999999999996</c:v>
                </c:pt>
                <c:pt idx="9">
                  <c:v>0.93049999999999999</c:v>
                </c:pt>
                <c:pt idx="10">
                  <c:v>0.93189999999999995</c:v>
                </c:pt>
                <c:pt idx="11">
                  <c:v>0.93130000000000002</c:v>
                </c:pt>
                <c:pt idx="12">
                  <c:v>0.93330000000000002</c:v>
                </c:pt>
                <c:pt idx="13">
                  <c:v>0.93189999999999995</c:v>
                </c:pt>
                <c:pt idx="14">
                  <c:v>0.93069999999999997</c:v>
                </c:pt>
                <c:pt idx="15">
                  <c:v>0.92730000000000001</c:v>
                </c:pt>
                <c:pt idx="16">
                  <c:v>0.92900000000000005</c:v>
                </c:pt>
                <c:pt idx="17">
                  <c:v>0.92220000000000002</c:v>
                </c:pt>
                <c:pt idx="18">
                  <c:v>0.93200000000000005</c:v>
                </c:pt>
                <c:pt idx="19">
                  <c:v>0.92830000000000001</c:v>
                </c:pt>
                <c:pt idx="20">
                  <c:v>0.93110000000000004</c:v>
                </c:pt>
                <c:pt idx="21">
                  <c:v>0.93379999999999996</c:v>
                </c:pt>
                <c:pt idx="22">
                  <c:v>0.9304</c:v>
                </c:pt>
                <c:pt idx="23">
                  <c:v>0.92449999999999999</c:v>
                </c:pt>
                <c:pt idx="24">
                  <c:v>0.92620000000000002</c:v>
                </c:pt>
                <c:pt idx="25">
                  <c:v>0.92759999999999998</c:v>
                </c:pt>
                <c:pt idx="26">
                  <c:v>0.93069999999999997</c:v>
                </c:pt>
                <c:pt idx="27">
                  <c:v>0.92749999999999999</c:v>
                </c:pt>
                <c:pt idx="28">
                  <c:v>0.92569999999999997</c:v>
                </c:pt>
                <c:pt idx="29">
                  <c:v>0.92879999999999996</c:v>
                </c:pt>
                <c:pt idx="30">
                  <c:v>0.92659999999999998</c:v>
                </c:pt>
                <c:pt idx="31">
                  <c:v>0.93069999999999997</c:v>
                </c:pt>
                <c:pt idx="32">
                  <c:v>0.9274</c:v>
                </c:pt>
                <c:pt idx="33">
                  <c:v>0.92830000000000001</c:v>
                </c:pt>
                <c:pt idx="34">
                  <c:v>0.93159999999999998</c:v>
                </c:pt>
                <c:pt idx="35">
                  <c:v>0.93179999999999996</c:v>
                </c:pt>
                <c:pt idx="36">
                  <c:v>0.92359999999999998</c:v>
                </c:pt>
                <c:pt idx="37">
                  <c:v>0.9264</c:v>
                </c:pt>
                <c:pt idx="38">
                  <c:v>0.92659999999999998</c:v>
                </c:pt>
                <c:pt idx="39">
                  <c:v>0.92800000000000005</c:v>
                </c:pt>
                <c:pt idx="40">
                  <c:v>0.9244</c:v>
                </c:pt>
                <c:pt idx="41">
                  <c:v>0.92689999999999995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0B-46B9-9953-B8B74837CA96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'B06'!$A$2:$A$43</c:f>
              <c:numCache>
                <c:formatCode>mmm\-yy</c:formatCode>
                <c:ptCount val="42"/>
                <c:pt idx="0">
                  <c:v>44805</c:v>
                </c:pt>
                <c:pt idx="1">
                  <c:v>44835</c:v>
                </c:pt>
                <c:pt idx="2">
                  <c:v>44866</c:v>
                </c:pt>
                <c:pt idx="3">
                  <c:v>44896</c:v>
                </c:pt>
                <c:pt idx="4">
                  <c:v>44927</c:v>
                </c:pt>
                <c:pt idx="5">
                  <c:v>44958</c:v>
                </c:pt>
                <c:pt idx="6">
                  <c:v>44986</c:v>
                </c:pt>
                <c:pt idx="7">
                  <c:v>45017</c:v>
                </c:pt>
                <c:pt idx="8">
                  <c:v>45047</c:v>
                </c:pt>
                <c:pt idx="9">
                  <c:v>45078</c:v>
                </c:pt>
                <c:pt idx="10">
                  <c:v>45108</c:v>
                </c:pt>
                <c:pt idx="11">
                  <c:v>45139</c:v>
                </c:pt>
                <c:pt idx="12">
                  <c:v>45170</c:v>
                </c:pt>
                <c:pt idx="13">
                  <c:v>45200</c:v>
                </c:pt>
                <c:pt idx="14">
                  <c:v>45231</c:v>
                </c:pt>
                <c:pt idx="15">
                  <c:v>45261</c:v>
                </c:pt>
                <c:pt idx="16">
                  <c:v>45292</c:v>
                </c:pt>
                <c:pt idx="17">
                  <c:v>45323</c:v>
                </c:pt>
                <c:pt idx="18">
                  <c:v>45352</c:v>
                </c:pt>
                <c:pt idx="19">
                  <c:v>45383</c:v>
                </c:pt>
                <c:pt idx="20">
                  <c:v>45413</c:v>
                </c:pt>
                <c:pt idx="21">
                  <c:v>45444</c:v>
                </c:pt>
                <c:pt idx="22">
                  <c:v>45474</c:v>
                </c:pt>
                <c:pt idx="23">
                  <c:v>45505</c:v>
                </c:pt>
                <c:pt idx="24">
                  <c:v>45536</c:v>
                </c:pt>
                <c:pt idx="25">
                  <c:v>45566</c:v>
                </c:pt>
                <c:pt idx="26">
                  <c:v>45597</c:v>
                </c:pt>
                <c:pt idx="27">
                  <c:v>45627</c:v>
                </c:pt>
                <c:pt idx="28">
                  <c:v>45658</c:v>
                </c:pt>
                <c:pt idx="29">
                  <c:v>45689</c:v>
                </c:pt>
                <c:pt idx="30">
                  <c:v>45717</c:v>
                </c:pt>
                <c:pt idx="31">
                  <c:v>45748</c:v>
                </c:pt>
                <c:pt idx="32">
                  <c:v>45778</c:v>
                </c:pt>
                <c:pt idx="33">
                  <c:v>45809</c:v>
                </c:pt>
                <c:pt idx="34">
                  <c:v>45839</c:v>
                </c:pt>
                <c:pt idx="35">
                  <c:v>45870</c:v>
                </c:pt>
                <c:pt idx="36">
                  <c:v>45901</c:v>
                </c:pt>
                <c:pt idx="37">
                  <c:v>45931</c:v>
                </c:pt>
                <c:pt idx="38">
                  <c:v>45962</c:v>
                </c:pt>
                <c:pt idx="39">
                  <c:v>45992</c:v>
                </c:pt>
                <c:pt idx="40">
                  <c:v>46023</c:v>
                </c:pt>
                <c:pt idx="41">
                  <c:v>46054</c:v>
                </c:pt>
              </c:numCache>
            </c:numRef>
          </c:cat>
          <c:val>
            <c:numRef>
              <c:f>'B06'!$C$2:$C$43</c:f>
              <c:numCache>
                <c:formatCode>General</c:formatCode>
                <c:ptCount val="42"/>
                <c:pt idx="0">
                  <c:v>0.95120000000000005</c:v>
                </c:pt>
                <c:pt idx="1">
                  <c:v>0.94910000000000005</c:v>
                </c:pt>
                <c:pt idx="2">
                  <c:v>0.9506</c:v>
                </c:pt>
                <c:pt idx="3">
                  <c:v>0.94969999999999999</c:v>
                </c:pt>
                <c:pt idx="4">
                  <c:v>0.94840000000000002</c:v>
                </c:pt>
                <c:pt idx="5">
                  <c:v>0.95179999999999998</c:v>
                </c:pt>
                <c:pt idx="6">
                  <c:v>0.95009999999999994</c:v>
                </c:pt>
                <c:pt idx="7">
                  <c:v>0.95330000000000004</c:v>
                </c:pt>
                <c:pt idx="8">
                  <c:v>0.9506</c:v>
                </c:pt>
                <c:pt idx="9">
                  <c:v>0.95199999999999996</c:v>
                </c:pt>
                <c:pt idx="10">
                  <c:v>0.95089999999999997</c:v>
                </c:pt>
                <c:pt idx="11">
                  <c:v>0.95379999999999998</c:v>
                </c:pt>
                <c:pt idx="12">
                  <c:v>0.95269999999999999</c:v>
                </c:pt>
                <c:pt idx="13">
                  <c:v>0.95240000000000002</c:v>
                </c:pt>
                <c:pt idx="14">
                  <c:v>0.94979999999999998</c:v>
                </c:pt>
                <c:pt idx="15">
                  <c:v>0.94710000000000005</c:v>
                </c:pt>
                <c:pt idx="16">
                  <c:v>0.95189999999999997</c:v>
                </c:pt>
                <c:pt idx="17">
                  <c:v>0.95099999999999996</c:v>
                </c:pt>
                <c:pt idx="18">
                  <c:v>0.95579999999999998</c:v>
                </c:pt>
                <c:pt idx="19">
                  <c:v>0.94930000000000003</c:v>
                </c:pt>
                <c:pt idx="20">
                  <c:v>0.95150000000000001</c:v>
                </c:pt>
                <c:pt idx="21">
                  <c:v>0.9516</c:v>
                </c:pt>
                <c:pt idx="22">
                  <c:v>0.95140000000000002</c:v>
                </c:pt>
                <c:pt idx="23">
                  <c:v>0.94989999999999997</c:v>
                </c:pt>
                <c:pt idx="24">
                  <c:v>0.95120000000000005</c:v>
                </c:pt>
                <c:pt idx="25">
                  <c:v>0.94989999999999997</c:v>
                </c:pt>
                <c:pt idx="26">
                  <c:v>0.95479999999999998</c:v>
                </c:pt>
                <c:pt idx="27">
                  <c:v>0.9476</c:v>
                </c:pt>
                <c:pt idx="28">
                  <c:v>0.94740000000000002</c:v>
                </c:pt>
                <c:pt idx="29">
                  <c:v>0.94440000000000002</c:v>
                </c:pt>
                <c:pt idx="30">
                  <c:v>0.94969999999999999</c:v>
                </c:pt>
                <c:pt idx="31">
                  <c:v>0.95350000000000001</c:v>
                </c:pt>
                <c:pt idx="32">
                  <c:v>0.95499999999999996</c:v>
                </c:pt>
                <c:pt idx="33">
                  <c:v>0.94989999999999997</c:v>
                </c:pt>
                <c:pt idx="34">
                  <c:v>0.95089999999999997</c:v>
                </c:pt>
                <c:pt idx="35">
                  <c:v>0.95179999999999998</c:v>
                </c:pt>
                <c:pt idx="36">
                  <c:v>0.93989999999999996</c:v>
                </c:pt>
                <c:pt idx="37">
                  <c:v>0.95269999999999999</c:v>
                </c:pt>
                <c:pt idx="38">
                  <c:v>0.9476</c:v>
                </c:pt>
                <c:pt idx="39">
                  <c:v>0.9536</c:v>
                </c:pt>
                <c:pt idx="40">
                  <c:v>0.94689999999999996</c:v>
                </c:pt>
                <c:pt idx="41">
                  <c:v>0.94599999999999995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A0B-46B9-9953-B8B74837CA96}"/>
            </c:ext>
          </c:extLst>
        </c:ser>
        <c:ser>
          <c:idx val="2"/>
          <c:order val="2"/>
          <c:tx>
            <c:v>系列３</c:v>
          </c:tx>
          <c:spPr>
            <a:ln w="285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val>
            <c:numRef>
              <c:f>'B06'!$E$2:$E$43</c:f>
              <c:numCache>
                <c:formatCode>General</c:formatCode>
                <c:ptCount val="42"/>
                <c:pt idx="0">
                  <c:v>0.93826233814974658</c:v>
                </c:pt>
                <c:pt idx="1">
                  <c:v>0.93205331344952935</c:v>
                </c:pt>
                <c:pt idx="2">
                  <c:v>0.92472720547438514</c:v>
                </c:pt>
                <c:pt idx="3">
                  <c:v>0.92584019998148315</c:v>
                </c:pt>
                <c:pt idx="4">
                  <c:v>0.93283582089552231</c:v>
                </c:pt>
                <c:pt idx="5">
                  <c:v>0.93492894540014948</c:v>
                </c:pt>
                <c:pt idx="6">
                  <c:v>0.93257483913084027</c:v>
                </c:pt>
                <c:pt idx="7">
                  <c:v>0.92954080684142026</c:v>
                </c:pt>
                <c:pt idx="8">
                  <c:v>0.9227646027498384</c:v>
                </c:pt>
                <c:pt idx="9">
                  <c:v>0.92336103416435833</c:v>
                </c:pt>
                <c:pt idx="10">
                  <c:v>0.91675834250091681</c:v>
                </c:pt>
                <c:pt idx="11">
                  <c:v>0.92712775820508064</c:v>
                </c:pt>
                <c:pt idx="12">
                  <c:v>0.92928166527274414</c:v>
                </c:pt>
                <c:pt idx="13">
                  <c:v>0.93266181682521909</c:v>
                </c:pt>
                <c:pt idx="14">
                  <c:v>0.92772984506911582</c:v>
                </c:pt>
                <c:pt idx="15">
                  <c:v>0.92157404847479496</c:v>
                </c:pt>
                <c:pt idx="16">
                  <c:v>0.92910898448387991</c:v>
                </c:pt>
                <c:pt idx="17">
                  <c:v>0.94011469399266701</c:v>
                </c:pt>
                <c:pt idx="18">
                  <c:v>0.93755859741233827</c:v>
                </c:pt>
                <c:pt idx="19">
                  <c:v>0.93005952380952384</c:v>
                </c:pt>
                <c:pt idx="20">
                  <c:v>0.92353158478019948</c:v>
                </c:pt>
                <c:pt idx="21">
                  <c:v>0.91508052708638365</c:v>
                </c:pt>
                <c:pt idx="22">
                  <c:v>0.90983531980711496</c:v>
                </c:pt>
                <c:pt idx="23">
                  <c:v>0.91474570069520678</c:v>
                </c:pt>
                <c:pt idx="24">
                  <c:v>0.92293493308721741</c:v>
                </c:pt>
                <c:pt idx="25">
                  <c:v>0.91541559868180156</c:v>
                </c:pt>
                <c:pt idx="26">
                  <c:v>0.91474570069520678</c:v>
                </c:pt>
                <c:pt idx="27">
                  <c:v>0.91474570069520678</c:v>
                </c:pt>
                <c:pt idx="28">
                  <c:v>0.91979396615158204</c:v>
                </c:pt>
                <c:pt idx="29">
                  <c:v>0.92919531685560297</c:v>
                </c:pt>
                <c:pt idx="30">
                  <c:v>0.93005952380952384</c:v>
                </c:pt>
                <c:pt idx="31">
                  <c:v>0.91759955955221129</c:v>
                </c:pt>
                <c:pt idx="32">
                  <c:v>0.90983531980711496</c:v>
                </c:pt>
                <c:pt idx="33">
                  <c:v>0.91132780461131879</c:v>
                </c:pt>
                <c:pt idx="34">
                  <c:v>0.89541547277936961</c:v>
                </c:pt>
                <c:pt idx="35">
                  <c:v>0.89790787465206079</c:v>
                </c:pt>
                <c:pt idx="36">
                  <c:v>0.91141086401749916</c:v>
                </c:pt>
                <c:pt idx="37">
                  <c:v>0.91717875813996141</c:v>
                </c:pt>
                <c:pt idx="38">
                  <c:v>0.89968511021142605</c:v>
                </c:pt>
                <c:pt idx="39">
                  <c:v>0.91240875912408748</c:v>
                </c:pt>
                <c:pt idx="40">
                  <c:v>0.91207588471360812</c:v>
                </c:pt>
                <c:pt idx="41">
                  <c:v>0.91424392027793011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A0B-46B9-9953-B8B74837C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3095248"/>
        <c:axId val="1163098608"/>
      </c:lineChart>
      <c:dateAx>
        <c:axId val="1163095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mmm\-yy" sourceLinked="1"/>
        <c:majorTickMark val="in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63098608"/>
        <c:crosses val="autoZero"/>
        <c:auto val="1"/>
        <c:lblOffset val="100"/>
        <c:baseTimeUnit val="months"/>
      </c:dateAx>
      <c:valAx>
        <c:axId val="116309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63095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3E915-6CA4-4B6C-A1B0-11861ED6A007}" type="datetimeFigureOut">
              <a:rPr kumimoji="1" lang="ja-JP" altLang="en-US" smtClean="0"/>
              <a:t>2026/3/20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B7062-D9D3-4761-B49D-BBD69F3E8B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891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B7062-D9D3-4761-B49D-BBD69F3E8B7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2850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B7062-D9D3-4761-B49D-BBD69F3E8B7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3343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B7062-D9D3-4761-B49D-BBD69F3E8B7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7711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6F9C3-3181-F3F6-C2DB-47DD746C30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78A2D79-3DE6-0F5A-1159-22FBE99860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731BAED-9ACF-FFFE-B2D7-5A4410110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4D27BCC-BAEF-7A02-804B-2B7EAD0FE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r>
              <a:rPr lang="en-US" altLang="ja-JP" dirty="0"/>
              <a:t>GSICS Annual Meeting 2026 in </a:t>
            </a:r>
            <a:r>
              <a:rPr lang="en-US" altLang="ja-JP" dirty="0" err="1"/>
              <a:t>Ottawa,Canada</a:t>
            </a:r>
            <a:endParaRPr lang="ja-JP" altLang="en-US" sz="1400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AC14A7-A586-DB92-22C0-A045C9A0E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6792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30853B-1BC2-942F-ABD8-FE80DC19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0B71D-87F9-1F46-A49C-C69FD1270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7355042-736B-D16F-DDF9-72377F132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396ABB-D835-D7D5-B2ED-B45681211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3371EAA-01A1-13E6-D05C-433D82486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80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E64CA1E-085A-0A3C-7341-E55E0B5BA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6EAA275-BF89-77EB-A99B-DFEDDB345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93EA260-FE2F-5433-5043-ABC785F37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B023283-EF59-9F0A-D428-4A07B9789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A122B2E-E79A-5843-2C8A-B29173889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0840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47EC23-8265-103B-F2DE-2826ECD89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D7F03F-BAE8-1E61-5EC5-564C913C9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58800C9-15AC-09A6-B782-C2402F0B9C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4905DC1-1E77-6C3C-B441-E9CCAF9CA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4BD0A3B-D51D-3CC2-FD69-5B6D3A0FA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3097EB-0B12-D0AE-B52B-991AE8D6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009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34AA7A-37FB-DC4B-94F7-E38FC6263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83458EB-3B5A-0403-001F-9047AFB86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937A481-1280-7C20-F711-A1902E354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1EF746-6F27-5760-B62B-5BCE242F2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776952-CBE7-95A9-CBD8-BA1812E229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81C30E8F-7680-A9FC-FDF7-5D1AA8245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3B8E60C-8CAF-920D-9478-9F4AB2AB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52AF994-4051-BD78-88E4-64C38667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442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A4EAC3-FFCA-2AC3-FDA1-9240DA9C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4B61426-4192-8539-D898-26E369F31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FCA42EC-D7F0-0C5E-9520-564681D2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D8621C6-A8F4-0B5E-0F4D-1BA88D656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57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E4919B4-A190-8552-ED71-81DF175A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72FE62A-D20C-DDBC-4748-C245F483E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759ED73-AB48-716E-8FF7-58000CF09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810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ECC279-01CB-24AB-4F84-35E614935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89C7B0-3C32-C90F-CABD-6458FE738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7296B04-200E-731A-9339-4A4D338EA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4FC598-7288-62EA-0D9C-412A25920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0B2714F-859E-3E16-FAE7-41B563BFD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AD001D7-9C36-4122-4D80-D4B91363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7585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AFEB74-ECBF-4E88-2A31-724C433A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FED09750-459F-0CF7-15CE-7033DB3CD5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78A469A-5569-C0E0-B821-8A2953F47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66B4309-04F4-FF3F-120B-C403970C4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7C6C83-F7CA-4582-A78D-AB2178FE8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F1B7F5-324E-DA83-20DB-F3A9F009C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88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EB119B-F6F1-E0B7-7CD5-AC9177CB6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46C5C33-183E-A91B-6548-0DBCA3CE4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50577CF-185D-01CC-FC9C-590790CD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4935691-3F03-0C08-6DD3-7B1B1977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B7F9516-81C4-9E2A-455A-3570D034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97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94D7FAF-827A-2DD5-C6D7-10A77C5810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023DCC1-4575-6ADE-76C9-AF9E601DD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348B27D-E78E-0751-F317-37E124F7E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22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2965188-DF20-34AC-2879-5ED20B6BD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/>
              <a:t>GSICS Annual Meeting 2026 in Ottawa,Canada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C224F3C-9A51-0B3E-943D-CE2D7EBEF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929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50B5759-B2DE-79CC-EA7D-1F7A498EC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0209368-8193-52F4-B9ED-2685E7ADF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FFDB15-6D69-8870-F51D-04D8BEF39B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ja-JP"/>
              <a:t>22 Mar 2026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0EF07A-BFDC-C953-BA0D-3C4A5BFBD1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0CC1FD-2D0F-4FFE-B758-B981A5DA1AA6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7A571DC-B2DC-0758-ACAB-DAC851C647AD}"/>
              </a:ext>
            </a:extLst>
          </p:cNvPr>
          <p:cNvCxnSpPr/>
          <p:nvPr userDrawn="1"/>
        </p:nvCxnSpPr>
        <p:spPr>
          <a:xfrm>
            <a:off x="838200" y="6176963"/>
            <a:ext cx="1051560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73D5824B-1A41-B1AB-F558-44E0226A5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ja-JP" dirty="0"/>
              <a:t>GSICS Annual Meeting 2026 in </a:t>
            </a:r>
            <a:r>
              <a:rPr lang="en-US" altLang="ja-JP" dirty="0" err="1"/>
              <a:t>Ottawa,Canada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649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70CBFE3-4FF9-A90A-2D3D-5BA1CA2C4A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ja-JP" sz="4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Investigation into Improving AHI Radiometric Performance Monitoring by Ray-matching Inter-calibration</a:t>
            </a:r>
            <a:endParaRPr kumimoji="1" lang="ja-JP" altLang="en-US" sz="4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999632B-FE26-9FF8-22A4-CD63EC4185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u="sng" dirty="0">
                <a:latin typeface="Arial" panose="020B0604020202020204" pitchFamily="34" charset="0"/>
                <a:cs typeface="Arial" panose="020B0604020202020204" pitchFamily="34" charset="0"/>
              </a:rPr>
              <a:t>TOMA Tsuguyoshi</a:t>
            </a: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TAKAHASHI Masaya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Meteorological Satellite Center of Japan Meteorological Agency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35E9DD-C450-CAEA-7401-E085224E45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605" y="5089240"/>
            <a:ext cx="730498" cy="756090"/>
          </a:xfrm>
          <a:prstGeom prst="rect">
            <a:avLst/>
          </a:prstGeom>
        </p:spPr>
      </p:pic>
      <p:sp>
        <p:nvSpPr>
          <p:cNvPr id="11" name="日付プレースホルダー 6">
            <a:extLst>
              <a:ext uri="{FF2B5EF4-FFF2-40B4-BE49-F238E27FC236}">
                <a16:creationId xmlns:a16="http://schemas.microsoft.com/office/drawing/2014/main" id="{5AD9B1C0-1D2A-6B50-0397-F95BE4425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kumimoji="1" lang="en-US" altLang="ja-JP" dirty="0"/>
              <a:t>23 Mar 2026</a:t>
            </a:r>
            <a:endParaRPr kumimoji="1" lang="ja-JP" altLang="en-US" dirty="0"/>
          </a:p>
        </p:txBody>
      </p:sp>
      <p:sp>
        <p:nvSpPr>
          <p:cNvPr id="12" name="フッター プレースホルダー 7">
            <a:extLst>
              <a:ext uri="{FF2B5EF4-FFF2-40B4-BE49-F238E27FC236}">
                <a16:creationId xmlns:a16="http://schemas.microsoft.com/office/drawing/2014/main" id="{7C974DF5-9A38-51CD-41AE-27EE75561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kumimoji="1" lang="en-US" altLang="ja-JP" sz="1200" dirty="0"/>
              <a:t>GSICS Annual Meeting 2026 in Ottawa, Canada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481355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BB2674-64B2-D2F2-E44C-3B40724C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71651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kumimoji="1"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utline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BF09F0F-0A81-F9F0-FD6E-C275CD087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273"/>
            <a:ext cx="10515600" cy="4351338"/>
          </a:xfrm>
        </p:spPr>
        <p:txBody>
          <a:bodyPr>
            <a:norm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Specifications of Ray-matching</a:t>
            </a:r>
          </a:p>
          <a:p>
            <a:r>
              <a:rPr lang="en-US" altLang="ja-JP" kern="0" dirty="0">
                <a:latin typeface="Arial" panose="020B0604020202020204" pitchFamily="34" charset="0"/>
                <a:cs typeface="Arial" panose="020B0604020202020204" pitchFamily="34" charset="0"/>
              </a:rPr>
              <a:t>Himawari-9/AHI radiometric trends (monthly stats)</a:t>
            </a:r>
            <a:endParaRPr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Current issues </a:t>
            </a: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Investigations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Introduction of line-of-sight (LOS) vector</a:t>
            </a:r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sz="2800" dirty="0">
                <a:latin typeface="Arial" panose="020B0604020202020204" pitchFamily="34" charset="0"/>
                <a:cs typeface="Arial" panose="020B0604020202020204" pitchFamily="34" charset="0"/>
              </a:rPr>
              <a:t>Impact of spatial resolution</a:t>
            </a:r>
            <a:endParaRPr kumimoji="1" lang="en-US" altLang="ja-JP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Summary and future plans</a:t>
            </a:r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3A0686F-30E8-2E1A-DB4E-3DD5A19E9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42C03216-03FE-E5F8-BE5D-6C2C646A2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0158A36C-CFDC-E62A-5DBB-21E9EA3AC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52335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F6EA0-62F9-1BB9-B98B-61103F5A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F383FD-9D62-261A-B930-77A296D9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53363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Ray-matching process">
            <a:extLst>
              <a:ext uri="{FF2B5EF4-FFF2-40B4-BE49-F238E27FC236}">
                <a16:creationId xmlns:a16="http://schemas.microsoft.com/office/drawing/2014/main" id="{37A2496A-CFBA-896B-9B66-71E60D186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896" y="849440"/>
            <a:ext cx="5636959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D8C99F-4F33-CC40-4520-D03D5D4A7E2D}"/>
              </a:ext>
            </a:extLst>
          </p:cNvPr>
          <p:cNvSpPr txBox="1"/>
          <p:nvPr/>
        </p:nvSpPr>
        <p:spPr>
          <a:xfrm>
            <a:off x="7224744" y="5796165"/>
            <a:ext cx="411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b="1" i="0" dirty="0">
                <a:solidFill>
                  <a:srgbClr val="333333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Ray-matching process</a:t>
            </a:r>
            <a:endParaRPr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D992775-C4A4-6151-4842-45E9184E913C}"/>
              </a:ext>
            </a:extLst>
          </p:cNvPr>
          <p:cNvSpPr txBox="1"/>
          <p:nvPr/>
        </p:nvSpPr>
        <p:spPr>
          <a:xfrm>
            <a:off x="575309" y="1087184"/>
            <a:ext cx="631599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Ray-matching is an inter-calibration method that compares GEO instrument-based observation with a sensor on a Low Earth Orbit (LEO) satellite as a reference.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JMA implements validation of Himawari-8/-9 VIS/NIR data based on the Ray-matching method with VIIRS as a reference adding to vicarious calibration.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ja-JP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We are working on improving the Ray-matching method toward the future Himawari-10 mission.</a:t>
            </a: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03269D-75F7-951B-8054-02FF34F38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42FC1B6-66C8-20F1-BEF3-7AD629985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23 Mar 2026</a:t>
            </a:r>
            <a:endParaRPr kumimoji="1" lang="ja-JP" altLang="en-US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A7FCFCA5-F3CF-8711-9094-EA9C7413D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2702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E62A40-76F8-6B8A-3DC7-0AE052331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10"/>
            <a:ext cx="10515600" cy="1281688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Specifications of ray-matching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849392A-A41D-549E-47F0-280AE8A07339}"/>
                  </a:ext>
                </a:extLst>
              </p:cNvPr>
              <p:cNvSpPr txBox="1"/>
              <p:nvPr/>
            </p:nvSpPr>
            <p:spPr>
              <a:xfrm>
                <a:off x="580644" y="1046758"/>
                <a:ext cx="5451347" cy="5078313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Input data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AHI (Himawari-8/-9)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Himawari Standard Data (HSD)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Spatial resolution of 2 km at the SSP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endParaRPr lang="en-US" altLang="ja-JP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kumimoji="1"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VIIRS (S-NPP/NOAA-20)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SDR operational from NOAA CLASS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Spatial resolution of 0.75 km (M band) and 0.375 km (I band)</a:t>
                </a:r>
              </a:p>
              <a:p>
                <a:endParaRPr lang="en-US" altLang="ja-JP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ja-JP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Collocation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Pixels meeting the collocation criteria are extracted.</a:t>
                </a:r>
              </a:p>
              <a:p>
                <a:endParaRPr lang="en-US" altLang="ja-JP" b="1" dirty="0">
                  <a:solidFill>
                    <a:schemeClr val="accent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ja-JP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Statistical period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29 days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t 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±</m:t>
                    </m:r>
                  </m:oMath>
                </a14:m>
                <a:r>
                  <a:rPr lang="en-US" altLang="ja-JP" dirty="0">
                    <a:latin typeface="Arial" panose="020B0604020202020204" pitchFamily="34" charset="0"/>
                    <a:cs typeface="Arial" panose="020B0604020202020204" pitchFamily="34" charset="0"/>
                  </a:rPr>
                  <a:t> 14 days and for t + 0 days (t: date of validity)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D849392A-A41D-549E-47F0-280AE8A073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644" y="1046758"/>
                <a:ext cx="5451347" cy="5078313"/>
              </a:xfrm>
              <a:prstGeom prst="rect">
                <a:avLst/>
              </a:prstGeom>
              <a:blipFill>
                <a:blip r:embed="rId3"/>
                <a:stretch>
                  <a:fillRect l="-895" t="-720" b="-960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5C09F2C6-631F-EFAE-507E-FA016B7AB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323902"/>
              </p:ext>
            </p:extLst>
          </p:nvPr>
        </p:nvGraphicFramePr>
        <p:xfrm>
          <a:off x="5864352" y="2425547"/>
          <a:ext cx="605556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2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3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09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37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33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07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Himawari-8/9 </a:t>
                      </a:r>
                    </a:p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AHI</a:t>
                      </a:r>
                      <a:endParaRPr kumimoji="1" lang="ja-JP" altLang="en-U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B01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0.47 </a:t>
                      </a:r>
                      <a:r>
                        <a:rPr kumimoji="1" lang="en-US" altLang="ja-JP" sz="1200" b="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B02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 </a:t>
                      </a:r>
                      <a:r>
                        <a:rPr kumimoji="1" lang="en-US" altLang="ja-JP" sz="1200" b="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B03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B04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0.86 </a:t>
                      </a:r>
                      <a:r>
                        <a:rPr kumimoji="1" lang="en-US" altLang="ja-JP" sz="1200" b="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B05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 </a:t>
                      </a:r>
                      <a:r>
                        <a:rPr kumimoji="1" lang="en-US" altLang="ja-JP" sz="1200" b="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B06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</a:t>
                      </a:r>
                      <a:r>
                        <a:rPr kumimoji="1" lang="en-US" altLang="ja-JP" sz="1200" b="0" dirty="0" err="1">
                          <a:solidFill>
                            <a:sysClr val="windowText" lastClr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03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S-NPP/NOAA-20</a:t>
                      </a:r>
                    </a:p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VIIRS</a:t>
                      </a: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M3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0.49 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/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I1</a:t>
                      </a:r>
                    </a:p>
                    <a:p>
                      <a:pPr algn="ctr"/>
                      <a:r>
                        <a:rPr kumimoji="1" lang="en-US" altLang="ja-JP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0.64 </a:t>
                      </a:r>
                      <a:r>
                        <a:rPr kumimoji="1" lang="en-US" altLang="ja-JP" sz="12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M7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0.87 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M10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 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M11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 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μm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B535DF0-9010-515B-3AE9-B13344BFF077}"/>
              </a:ext>
            </a:extLst>
          </p:cNvPr>
          <p:cNvSpPr txBox="1"/>
          <p:nvPr/>
        </p:nvSpPr>
        <p:spPr>
          <a:xfrm>
            <a:off x="6097524" y="2028783"/>
            <a:ext cx="5451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dirty="0">
                <a:latin typeface="Arial" panose="020B0604020202020204" pitchFamily="34" charset="0"/>
                <a:cs typeface="Arial" panose="020B0604020202020204" pitchFamily="34" charset="0"/>
              </a:rPr>
              <a:t>Selected VIIRS bands corresponding to AHI bands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EB89278-2B6B-B898-5CAE-FD7ABFBFE9BB}"/>
              </a:ext>
            </a:extLst>
          </p:cNvPr>
          <p:cNvSpPr txBox="1"/>
          <p:nvPr/>
        </p:nvSpPr>
        <p:spPr>
          <a:xfrm>
            <a:off x="7850821" y="3505509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Collocation criteria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2A3BF56-E7DC-33E8-99EA-E7244A3F2FA5}"/>
              </a:ext>
            </a:extLst>
          </p:cNvPr>
          <p:cNvSpPr txBox="1"/>
          <p:nvPr/>
        </p:nvSpPr>
        <p:spPr>
          <a:xfrm>
            <a:off x="5824725" y="1031190"/>
            <a:ext cx="599694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Spectral band adjustment factors (SBAF)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“All-sky tropical ocean” of NASA SBAF tool (B01-B05)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Relative transfer simulation (B06)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表 4">
                <a:extLst>
                  <a:ext uri="{FF2B5EF4-FFF2-40B4-BE49-F238E27FC236}">
                    <a16:creationId xmlns:a16="http://schemas.microsoft.com/office/drawing/2014/main" id="{BE2BF594-FB8F-61AA-A207-24E45599A0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6835244"/>
                  </p:ext>
                </p:extLst>
              </p:nvPr>
            </p:nvGraphicFramePr>
            <p:xfrm>
              <a:off x="5860918" y="3838265"/>
              <a:ext cx="605371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84269">
                      <a:extLst>
                        <a:ext uri="{9D8B030D-6E8A-4147-A177-3AD203B41FA5}">
                          <a16:colId xmlns:a16="http://schemas.microsoft.com/office/drawing/2014/main" val="3543191334"/>
                        </a:ext>
                      </a:extLst>
                    </a:gridCol>
                    <a:gridCol w="1869445">
                      <a:extLst>
                        <a:ext uri="{9D8B030D-6E8A-4147-A177-3AD203B41FA5}">
                          <a16:colId xmlns:a16="http://schemas.microsoft.com/office/drawing/2014/main" val="312547488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ＭＳ 明朝" panose="02020609040205080304" pitchFamily="17" charset="-128"/>
                              <a:cs typeface="Arial" panose="020B0604020202020204" pitchFamily="34" charset="0"/>
                            </a:rPr>
                            <a:t>Observation time diff</a:t>
                          </a:r>
                          <a:endParaRPr lang="ja-JP" altLang="ja-JP" sz="1800" b="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ＭＳ 明朝" panose="02020609040205080304" pitchFamily="17" charset="-128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5 min.</a:t>
                          </a:r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896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 err="1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Sunglint</a:t>
                          </a: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angle (AHI only)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&gt; 25</a:t>
                          </a:r>
                          <a14:m>
                            <m:oMath xmlns:m="http://schemas.openxmlformats.org/officeDocument/2006/math">
                              <m:r>
                                <a:rPr lang="en-US" altLang="ja-JP" sz="180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°</m:t>
                              </m:r>
                            </m:oMath>
                          </a14:m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87579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TB @ 10.4 </a:t>
                          </a:r>
                          <a:r>
                            <a:rPr lang="ja-JP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μ</a:t>
                          </a: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 (AHI only)</a:t>
                          </a:r>
                          <a:endParaRPr kumimoji="1" lang="ja-JP" altLang="en-US" sz="1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273.15 K</a:t>
                          </a:r>
                          <a:endParaRPr kumimoji="1" lang="ja-JP" altLang="en-US" sz="1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00333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CoV of radiance/reflectance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0.3</a:t>
                          </a:r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21358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Satellite/Solar zenith angle diff</a:t>
                          </a:r>
                          <a:endParaRPr kumimoji="1" lang="ja-JP" altLang="en-US" sz="18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10</a:t>
                          </a:r>
                          <a14:m>
                            <m:oMath xmlns:m="http://schemas.openxmlformats.org/officeDocument/2006/math">
                              <m:r>
                                <a:rPr lang="en-US" altLang="ja-JP" sz="18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°</m:t>
                              </m:r>
                            </m:oMath>
                          </a14:m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120115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Satellite/Solar azimuth angle diff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10</a:t>
                          </a:r>
                          <a14:m>
                            <m:oMath xmlns:m="http://schemas.openxmlformats.org/officeDocument/2006/math">
                              <m:r>
                                <a:rPr lang="en-US" altLang="ja-JP" sz="1800" b="0" i="1" kern="1200" smtClean="0">
                                  <a:solidFill>
                                    <a:schemeClr val="dk1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°</m:t>
                              </m:r>
                            </m:oMath>
                          </a14:m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645182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表 4">
                <a:extLst>
                  <a:ext uri="{FF2B5EF4-FFF2-40B4-BE49-F238E27FC236}">
                    <a16:creationId xmlns:a16="http://schemas.microsoft.com/office/drawing/2014/main" id="{BE2BF594-FB8F-61AA-A207-24E45599A0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56835244"/>
                  </p:ext>
                </p:extLst>
              </p:nvPr>
            </p:nvGraphicFramePr>
            <p:xfrm>
              <a:off x="5860918" y="3838265"/>
              <a:ext cx="6053714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84269">
                      <a:extLst>
                        <a:ext uri="{9D8B030D-6E8A-4147-A177-3AD203B41FA5}">
                          <a16:colId xmlns:a16="http://schemas.microsoft.com/office/drawing/2014/main" val="3543191334"/>
                        </a:ext>
                      </a:extLst>
                    </a:gridCol>
                    <a:gridCol w="1869445">
                      <a:extLst>
                        <a:ext uri="{9D8B030D-6E8A-4147-A177-3AD203B41FA5}">
                          <a16:colId xmlns:a16="http://schemas.microsoft.com/office/drawing/2014/main" val="312547488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ＭＳ 明朝" panose="02020609040205080304" pitchFamily="17" charset="-128"/>
                              <a:cs typeface="Arial" panose="020B0604020202020204" pitchFamily="34" charset="0"/>
                            </a:rPr>
                            <a:t>Observation time diff</a:t>
                          </a:r>
                          <a:endParaRPr lang="ja-JP" altLang="ja-JP" sz="1800" b="0" kern="100" dirty="0">
                            <a:solidFill>
                              <a:schemeClr val="tx1"/>
                            </a:solidFill>
                            <a:effectLst/>
                            <a:latin typeface="Arial" panose="020B0604020202020204" pitchFamily="34" charset="0"/>
                            <a:ea typeface="ＭＳ 明朝" panose="02020609040205080304" pitchFamily="17" charset="-128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5 min.</a:t>
                          </a:r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28967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 err="1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Sunglint</a:t>
                          </a: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 angle (AHI only)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4104" t="-108197" r="-651" b="-4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875793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TB @ 10.4 </a:t>
                          </a:r>
                          <a:r>
                            <a:rPr lang="ja-JP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μ</a:t>
                          </a: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m (AHI only)</a:t>
                          </a:r>
                          <a:endParaRPr kumimoji="1" lang="ja-JP" altLang="en-US" sz="1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tx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273.15 K</a:t>
                          </a:r>
                          <a:endParaRPr kumimoji="1" lang="ja-JP" altLang="en-US" sz="18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75003336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CoV of radiance/reflectance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&lt; 0.3</a:t>
                          </a:r>
                          <a:endParaRPr kumimoji="1" lang="ja-JP" altLang="en-US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3213580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b="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Satellite/Solar zenith angle diff</a:t>
                          </a:r>
                          <a:endParaRPr kumimoji="1" lang="ja-JP" altLang="en-US" sz="1800" b="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4104" t="-408197" r="-651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201158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ja-JP" sz="1800" kern="1200" dirty="0">
                              <a:solidFill>
                                <a:schemeClr val="dk1"/>
                              </a:solidFill>
                              <a:effectLst/>
                              <a:latin typeface="Arial" panose="020B0604020202020204" pitchFamily="34" charset="0"/>
                              <a:ea typeface="+mn-ea"/>
                              <a:cs typeface="Arial" panose="020B0604020202020204" pitchFamily="34" charset="0"/>
                            </a:rPr>
                            <a:t>Satellite/Solar azimuth angle diff</a:t>
                          </a:r>
                          <a:endParaRPr kumimoji="1" lang="ja-JP" altLang="en-US" sz="1800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4104" t="-508197" r="-651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6451825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スライド番号プレースホルダー 13">
            <a:extLst>
              <a:ext uri="{FF2B5EF4-FFF2-40B4-BE49-F238E27FC236}">
                <a16:creationId xmlns:a16="http://schemas.microsoft.com/office/drawing/2014/main" id="{92B1C3C1-5B28-0893-7CB4-6B29A922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15" name="日付プレースホルダー 14">
            <a:extLst>
              <a:ext uri="{FF2B5EF4-FFF2-40B4-BE49-F238E27FC236}">
                <a16:creationId xmlns:a16="http://schemas.microsoft.com/office/drawing/2014/main" id="{EAE7372A-BE34-D903-1CEB-BC99222BA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23 Mar 2026</a:t>
            </a:r>
            <a:endParaRPr kumimoji="1" lang="ja-JP" altLang="en-US" dirty="0"/>
          </a:p>
        </p:txBody>
      </p:sp>
      <p:sp>
        <p:nvSpPr>
          <p:cNvPr id="16" name="フッター プレースホルダー 15">
            <a:extLst>
              <a:ext uri="{FF2B5EF4-FFF2-40B4-BE49-F238E27FC236}">
                <a16:creationId xmlns:a16="http://schemas.microsoft.com/office/drawing/2014/main" id="{E8E2DFA2-B63D-3BEF-1F81-92C2B277F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3828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505BA5-079D-6186-437B-FF2446899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600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Himawari-9/AHI radiometric trends (monthly stats)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C817676-931B-8C04-6A4D-CA5D3D1D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23 Mar 2026</a:t>
            </a:r>
            <a:endParaRPr kumimoji="1" lang="ja-JP" altLang="en-US" dirty="0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2DC12DB-50DC-83F1-1A96-7B50D60B6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D9776E8-B510-0935-F4AC-600FF6DC1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74638"/>
            <a:ext cx="2743200" cy="365125"/>
          </a:xfrm>
        </p:spPr>
        <p:txBody>
          <a:bodyPr/>
          <a:lstStyle/>
          <a:p>
            <a:fld id="{820CC1FD-2D0F-4FFE-B758-B981A5DA1AA6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1436508-A228-1C77-8FD1-56C4091C14C8}"/>
              </a:ext>
            </a:extLst>
          </p:cNvPr>
          <p:cNvSpPr txBox="1"/>
          <p:nvPr/>
        </p:nvSpPr>
        <p:spPr>
          <a:xfrm>
            <a:off x="269940" y="849088"/>
            <a:ext cx="8340660" cy="1379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ja-JP" sz="1600" kern="0" dirty="0">
                <a:latin typeface="Arial" panose="020B0604020202020204" pitchFamily="34" charset="0"/>
                <a:cs typeface="Arial" panose="020B0604020202020204" pitchFamily="34" charset="0"/>
              </a:rPr>
              <a:t>Differences between reference sensors are generally in good agreement with earlier studies (e.g., Doelling et al., 2021, Uprety et al., 2020, Wu 2021).</a:t>
            </a:r>
            <a:endParaRPr kumimoji="1" lang="en-US" altLang="ja-JP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kern="0" dirty="0">
                <a:latin typeface="Arial" panose="020B0604020202020204" pitchFamily="34" charset="0"/>
                <a:cs typeface="Arial" panose="020B0604020202020204" pitchFamily="34" charset="0"/>
              </a:rPr>
              <a:t>Ray-matching results are </a:t>
            </a:r>
            <a:r>
              <a:rPr lang="en-US" altLang="ja-JP" sz="1600" kern="0" dirty="0">
                <a:latin typeface="Arial" panose="020B0604020202020204" pitchFamily="34" charset="0"/>
                <a:cs typeface="Arial" panose="020B0604020202020204" pitchFamily="34" charset="0"/>
              </a:rPr>
              <a:t>more stable</a:t>
            </a:r>
            <a:r>
              <a:rPr kumimoji="1" lang="en-US" altLang="ja-JP" sz="1600" kern="0" dirty="0">
                <a:latin typeface="Arial" panose="020B0604020202020204" pitchFamily="34" charset="0"/>
                <a:cs typeface="Arial" panose="020B0604020202020204" pitchFamily="34" charset="0"/>
              </a:rPr>
              <a:t> than vicarious calibration, but temporal variation exists.</a:t>
            </a:r>
            <a:endParaRPr kumimoji="1" lang="en-US" altLang="ja-JP" sz="14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id="{C3CC2B44-E2AB-418C-100A-096738453A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6625460"/>
              </p:ext>
            </p:extLst>
          </p:nvPr>
        </p:nvGraphicFramePr>
        <p:xfrm>
          <a:off x="797432" y="2114818"/>
          <a:ext cx="3701415" cy="1974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グラフ 8">
            <a:extLst>
              <a:ext uri="{FF2B5EF4-FFF2-40B4-BE49-F238E27FC236}">
                <a16:creationId xmlns:a16="http://schemas.microsoft.com/office/drawing/2014/main" id="{83261A88-0788-23B1-948B-73C245281F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8884117"/>
              </p:ext>
            </p:extLst>
          </p:nvPr>
        </p:nvGraphicFramePr>
        <p:xfrm>
          <a:off x="4739260" y="2114818"/>
          <a:ext cx="3479292" cy="1977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グラフ 9">
            <a:extLst>
              <a:ext uri="{FF2B5EF4-FFF2-40B4-BE49-F238E27FC236}">
                <a16:creationId xmlns:a16="http://schemas.microsoft.com/office/drawing/2014/main" id="{F58E8183-4B2C-3D3B-7072-DC0FAC8E67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416174"/>
              </p:ext>
            </p:extLst>
          </p:nvPr>
        </p:nvGraphicFramePr>
        <p:xfrm>
          <a:off x="8458965" y="2087386"/>
          <a:ext cx="3479292" cy="198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B2F6B5E-7A68-F72F-95FF-FB6BC1BF6199}"/>
              </a:ext>
            </a:extLst>
          </p:cNvPr>
          <p:cNvSpPr txBox="1"/>
          <p:nvPr/>
        </p:nvSpPr>
        <p:spPr>
          <a:xfrm>
            <a:off x="8610600" y="1093144"/>
            <a:ext cx="3395472" cy="64633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1200" b="1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Ray-matching w/ S-NPP/VIIRS</a:t>
            </a:r>
          </a:p>
          <a:p>
            <a:r>
              <a:rPr kumimoji="1" lang="en-US" altLang="ja-JP" sz="1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Ray-matching w/ NOAA-20/VIIRS</a:t>
            </a:r>
          </a:p>
          <a:p>
            <a:r>
              <a:rPr kumimoji="1" lang="en-US" altLang="ja-JP" sz="1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Vicarious calibration using Aqua/MODIS C6</a:t>
            </a:r>
            <a:endParaRPr kumimoji="1" lang="ja-JP" altLang="en-US" sz="1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E3C35BCC-F522-F899-F070-2EDE418EA0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090427"/>
              </p:ext>
            </p:extLst>
          </p:nvPr>
        </p:nvGraphicFramePr>
        <p:xfrm>
          <a:off x="788288" y="4180720"/>
          <a:ext cx="3701415" cy="1974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200AAB7A-DF8E-3C2E-526A-94A5A01124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504658"/>
              </p:ext>
            </p:extLst>
          </p:nvPr>
        </p:nvGraphicFramePr>
        <p:xfrm>
          <a:off x="4739260" y="4180719"/>
          <a:ext cx="3479292" cy="1974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4" name="グラフ 13">
            <a:extLst>
              <a:ext uri="{FF2B5EF4-FFF2-40B4-BE49-F238E27FC236}">
                <a16:creationId xmlns:a16="http://schemas.microsoft.com/office/drawing/2014/main" id="{3EB42F14-B1E2-F26F-635E-1A73E77D14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6235458"/>
              </p:ext>
            </p:extLst>
          </p:nvPr>
        </p:nvGraphicFramePr>
        <p:xfrm>
          <a:off x="8458965" y="4180719"/>
          <a:ext cx="3479292" cy="1974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CF1A0BA-9AF8-7A56-959E-74B7FB9E5544}"/>
              </a:ext>
            </a:extLst>
          </p:cNvPr>
          <p:cNvSpPr txBox="1"/>
          <p:nvPr/>
        </p:nvSpPr>
        <p:spPr>
          <a:xfrm>
            <a:off x="2046350" y="1936603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B01 (0.47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9ACB01C-1ED1-BA2A-D2B5-3EEDCB4A7EF2}"/>
              </a:ext>
            </a:extLst>
          </p:cNvPr>
          <p:cNvSpPr txBox="1"/>
          <p:nvPr/>
        </p:nvSpPr>
        <p:spPr>
          <a:xfrm>
            <a:off x="5878640" y="1931712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B02 (0.51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D512F0B8-4977-93F2-C36A-63A1F95028E0}"/>
              </a:ext>
            </a:extLst>
          </p:cNvPr>
          <p:cNvSpPr txBox="1"/>
          <p:nvPr/>
        </p:nvSpPr>
        <p:spPr>
          <a:xfrm>
            <a:off x="9568054" y="1906621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B03 (0.64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33192F3-51F0-5241-94D2-3D804C4EBF18}"/>
              </a:ext>
            </a:extLst>
          </p:cNvPr>
          <p:cNvSpPr txBox="1"/>
          <p:nvPr/>
        </p:nvSpPr>
        <p:spPr>
          <a:xfrm>
            <a:off x="2046350" y="3984010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B04 (0.86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59DADF-26F4-4FCE-D041-A3DEF9468908}"/>
              </a:ext>
            </a:extLst>
          </p:cNvPr>
          <p:cNvSpPr txBox="1"/>
          <p:nvPr/>
        </p:nvSpPr>
        <p:spPr>
          <a:xfrm>
            <a:off x="5926457" y="3984010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B05 (1.6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8E389E1-C368-339D-1E49-21AF71A22591}"/>
              </a:ext>
            </a:extLst>
          </p:cNvPr>
          <p:cNvSpPr txBox="1"/>
          <p:nvPr/>
        </p:nvSpPr>
        <p:spPr>
          <a:xfrm>
            <a:off x="9655306" y="4011442"/>
            <a:ext cx="18265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B06 (2.3 </a:t>
            </a:r>
            <a:r>
              <a:rPr kumimoji="1" lang="el-GR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m)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7DFB317-3E7D-44A6-38EC-E30EA5B99DC8}"/>
              </a:ext>
            </a:extLst>
          </p:cNvPr>
          <p:cNvSpPr txBox="1"/>
          <p:nvPr/>
        </p:nvSpPr>
        <p:spPr>
          <a:xfrm rot="16200000">
            <a:off x="-29360" y="2729894"/>
            <a:ext cx="1277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AHI / Reference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B031A47-FE5C-E2B8-27FB-845979C35F19}"/>
              </a:ext>
            </a:extLst>
          </p:cNvPr>
          <p:cNvSpPr txBox="1"/>
          <p:nvPr/>
        </p:nvSpPr>
        <p:spPr>
          <a:xfrm rot="16200000">
            <a:off x="-29360" y="4850455"/>
            <a:ext cx="12779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AHI / Reference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7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9D3C30-98F0-47FA-D72F-283578FD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53363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issues</a:t>
            </a:r>
            <a:endParaRPr kumimoji="1" lang="ja-JP" altLang="en-US" sz="3600" dirty="0">
              <a:solidFill>
                <a:schemeClr val="tx2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E96F7D2-F659-DA72-572C-A6615240DF79}"/>
              </a:ext>
            </a:extLst>
          </p:cNvPr>
          <p:cNvSpPr txBox="1"/>
          <p:nvPr/>
        </p:nvSpPr>
        <p:spPr>
          <a:xfrm>
            <a:off x="838200" y="937288"/>
            <a:ext cx="105156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Our implementation of the Ray-matching method has the following issues for further improvement. As a background, we need to obtain reliable and stable results in a short period toward the in-orbit test of Himawari-10.</a:t>
            </a:r>
          </a:p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lphaUcParenR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Collocation conditions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Unused low radiance (dark) scenes due to inconsistent AHI/VIIRS ratio with bright scenes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Spatial resolution and observation angle difference</a:t>
            </a:r>
          </a:p>
          <a:p>
            <a:pPr marL="457200" indent="-457200">
              <a:buFont typeface="+mj-ea"/>
              <a:buAutoNum type="alphaUcParenR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How to calculate the results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Best method with regard to linear regression, statistical period, and target elements (radiance or reflectance) </a:t>
            </a:r>
          </a:p>
          <a:p>
            <a:pPr marL="457200" indent="-457200">
              <a:buFont typeface="+mj-ea"/>
              <a:buAutoNum type="alphaUcParenR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SBAF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Difference of linear fitting, force fitting, and quadratic fitting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Scene dependence</a:t>
            </a:r>
          </a:p>
          <a:p>
            <a:endParaRPr lang="en-US" altLang="ja-JP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Here we will introduce two studies about collocation conditions (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ja-JP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.</a:t>
            </a: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88ECF2B-DF95-D094-2FCA-C066C3CB9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10" name="日付プレースホルダー 9">
            <a:extLst>
              <a:ext uri="{FF2B5EF4-FFF2-40B4-BE49-F238E27FC236}">
                <a16:creationId xmlns:a16="http://schemas.microsoft.com/office/drawing/2014/main" id="{1F0538FF-A1FB-FB92-03BF-B86C9DBC6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11" name="フッター プレースホルダー 10">
            <a:extLst>
              <a:ext uri="{FF2B5EF4-FFF2-40B4-BE49-F238E27FC236}">
                <a16:creationId xmlns:a16="http://schemas.microsoft.com/office/drawing/2014/main" id="{62AB8ED7-3F3D-5F8B-2614-400677929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91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F1D184-F293-6FA9-63B6-8D4B5828E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"/>
            <a:ext cx="10515600" cy="1262507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line-of-sight (LOS) vector 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7F315D0-2E58-764B-4221-BAE1D7A9D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D2FABD5D-FB86-CE0F-4940-62E13CBFF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59B6D05B-6B08-7260-AB64-21838BD39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2BD7111C-69B7-AD7A-6A08-9E68624AB4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8476" y="1033269"/>
                <a:ext cx="6118399" cy="2115755"/>
              </a:xfrm>
              <a:prstGeom prst="rect">
                <a:avLst/>
              </a:prstGeo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</a:pPr>
                <a:r>
                  <a:rPr lang="en-US" altLang="ja-JP" sz="1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LOS vector constraint </a:t>
                </a:r>
                <a:r>
                  <a:rPr lang="en-US" altLang="ja-JP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(Wang </a:t>
                </a:r>
                <a:r>
                  <a:rPr lang="en-US" altLang="ja-JP" sz="1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et al</a:t>
                </a:r>
                <a:r>
                  <a:rPr lang="en-US" altLang="ja-JP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. 2016) was tested for GEO-LEO-</a:t>
                </a:r>
                <a:r>
                  <a:rPr lang="en-US" altLang="ja-JP" sz="1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IR </a:t>
                </a:r>
                <a:r>
                  <a:rPr lang="en-US" altLang="ja-JP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collocation (</a:t>
                </a:r>
                <a:r>
                  <a:rPr lang="en-US" altLang="ja-JP" sz="18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Koyamatsu</a:t>
                </a:r>
                <a:r>
                  <a:rPr lang="en-US" altLang="ja-JP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, 2025) </a:t>
                </a:r>
              </a:p>
              <a:p>
                <a:pPr lvl="1" indent="-239713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ja-JP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Reject LEO measurements with</a:t>
                </a:r>
                <a:r>
                  <a:rPr lang="en-US" altLang="ja-JP" sz="1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sz="16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1600" i="1">
                                    <a:latin typeface="Cambria Math" panose="02040503050406030204" pitchFamily="18" charset="0"/>
                                  </a:rPr>
                                  <m:t>𝐿𝑂𝑆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ja-JP" sz="1600">
                                <a:latin typeface="Cambria Math" panose="02040503050406030204" pitchFamily="18" charset="0"/>
                              </a:rPr>
                              <m:t>GEO</m:t>
                            </m:r>
                          </m:sub>
                        </m:sSub>
                        <m:r>
                          <a:rPr lang="en-US" altLang="ja-JP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altLang="ja-JP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𝐿𝑂𝑆</m:t>
                                </m:r>
                              </m:e>
                            </m:acc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ja-JP" sz="1600">
                                <a:latin typeface="Cambria Math" panose="02040503050406030204" pitchFamily="18" charset="0"/>
                              </a:rPr>
                              <m:t>LEO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‖"/>
                            <m:endChr m:val="‖"/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ja-JP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1600" i="1">
                                        <a:latin typeface="Cambria Math" panose="02040503050406030204" pitchFamily="18" charset="0"/>
                                      </a:rPr>
                                      <m:t>𝐿𝑂𝑆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ja-JP" sz="1600">
                                    <a:latin typeface="Cambria Math" panose="02040503050406030204" pitchFamily="18" charset="0"/>
                                  </a:rPr>
                                  <m:t>GEO</m:t>
                                </m:r>
                              </m:sub>
                            </m:sSub>
                          </m:e>
                        </m:d>
                        <m:d>
                          <m:dPr>
                            <m:begChr m:val="‖"/>
                            <m:endChr m:val="‖"/>
                            <m:ctrlPr>
                              <a:rPr lang="en-US" altLang="ja-JP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altLang="ja-JP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1600" i="1">
                                        <a:latin typeface="Cambria Math" panose="02040503050406030204" pitchFamily="18" charset="0"/>
                                      </a:rPr>
                                      <m:t>𝐿𝑂𝑆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ja-JP" sz="1600">
                                    <a:latin typeface="Cambria Math" panose="02040503050406030204" pitchFamily="18" charset="0"/>
                                  </a:rPr>
                                  <m:t>LEO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altLang="ja-JP" sz="1600" i="1">
                        <a:latin typeface="Cambria Math" panose="02040503050406030204" pitchFamily="18" charset="0"/>
                      </a:rPr>
                      <m:t>&lt;</m:t>
                    </m:r>
                    <m:func>
                      <m:funcPr>
                        <m:ctrlPr>
                          <a:rPr lang="en-US" altLang="ja-JP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sz="160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en-US" altLang="ja-JP" sz="1600">
                            <a:latin typeface="Cambria Math" panose="02040503050406030204" pitchFamily="18" charset="0"/>
                          </a:rPr>
                          <m:t>XX</m:t>
                        </m:r>
                        <m:r>
                          <a:rPr lang="en-US" altLang="ja-JP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</m:oMath>
                </a14:m>
                <a:endParaRPr lang="en-US" altLang="ja-JP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1" indent="-239713">
                  <a:lnSpc>
                    <a:spcPct val="110000"/>
                  </a:lnSpc>
                  <a:buFont typeface="Wingdings" panose="05000000000000000000" pitchFamily="2" charset="2"/>
                  <a:buChar char="Ø"/>
                </a:pPr>
                <a:r>
                  <a:rPr lang="en-US" altLang="ja-JP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Larger number of collocation samples were derived </a:t>
                </a:r>
                <a:r>
                  <a:rPr lang="en-US" altLang="ja-JP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 Tropics </a:t>
                </a:r>
                <a:r>
                  <a:rPr lang="en-US" altLang="ja-JP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compared with satellite zenith angle constraint</a:t>
                </a:r>
              </a:p>
              <a:p>
                <a:pPr marL="712788" lvl="1" indent="0">
                  <a:lnSpc>
                    <a:spcPct val="110000"/>
                  </a:lnSpc>
                  <a:buNone/>
                </a:pPr>
                <a:r>
                  <a:rPr lang="en-US" altLang="ja-JP" sz="16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→ would be useful for shorter time window for regression </a:t>
                </a:r>
                <a:endParaRPr lang="ja-JP" alt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2BD7111C-69B7-AD7A-6A08-9E68624AB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476" y="1033269"/>
                <a:ext cx="6118399" cy="2115755"/>
              </a:xfrm>
              <a:prstGeom prst="rect">
                <a:avLst/>
              </a:prstGeom>
              <a:blipFill>
                <a:blip r:embed="rId2"/>
                <a:stretch>
                  <a:fillRect l="-698" t="-1149" r="-499" b="-546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図 7">
            <a:extLst>
              <a:ext uri="{FF2B5EF4-FFF2-40B4-BE49-F238E27FC236}">
                <a16:creationId xmlns:a16="http://schemas.microsoft.com/office/drawing/2014/main" id="{1483B413-F7C6-02CA-B552-DC385DDB4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036" y="1273213"/>
            <a:ext cx="1751948" cy="211575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A2F8E4-0DD2-0C66-4569-265304D89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7227" y="1266052"/>
            <a:ext cx="1749367" cy="2115754"/>
          </a:xfrm>
          <a:prstGeom prst="rect">
            <a:avLst/>
          </a:prstGeom>
        </p:spPr>
      </p:pic>
      <p:pic>
        <p:nvPicPr>
          <p:cNvPr id="10" name="図 9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F3258206-5C0F-AC5E-3BD2-7D98C5A094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443" y="3511916"/>
            <a:ext cx="3604316" cy="2644061"/>
          </a:xfrm>
          <a:prstGeom prst="rect">
            <a:avLst/>
          </a:prstGeom>
        </p:spPr>
      </p:pic>
      <p:pic>
        <p:nvPicPr>
          <p:cNvPr id="11" name="図 10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3DE6A635-D050-6DEA-A29D-C3CB0B70F9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25" y="3513661"/>
            <a:ext cx="3596246" cy="2644061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1991CAE-3431-9566-3DE9-626872DEE57D}"/>
              </a:ext>
            </a:extLst>
          </p:cNvPr>
          <p:cNvSpPr txBox="1"/>
          <p:nvPr/>
        </p:nvSpPr>
        <p:spPr>
          <a:xfrm>
            <a:off x="7442609" y="480416"/>
            <a:ext cx="30426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AHI-8 vs. IASI-B collocation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26179E9-1361-1529-71D9-88F824B972BC}"/>
              </a:ext>
            </a:extLst>
          </p:cNvPr>
          <p:cNvSpPr txBox="1"/>
          <p:nvPr/>
        </p:nvSpPr>
        <p:spPr>
          <a:xfrm>
            <a:off x="9173359" y="797718"/>
            <a:ext cx="15861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vector </a:t>
            </a:r>
            <a:r>
              <a:rPr kumimoji="1"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</a:t>
            </a:r>
            <a:endParaRPr kumimoji="1" lang="ja-JP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B5801B-CF2F-80D1-514E-79AF5F446E96}"/>
              </a:ext>
            </a:extLst>
          </p:cNvPr>
          <p:cNvSpPr txBox="1"/>
          <p:nvPr/>
        </p:nvSpPr>
        <p:spPr>
          <a:xfrm>
            <a:off x="6960060" y="796314"/>
            <a:ext cx="20251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zenith angle </a:t>
            </a:r>
            <a:r>
              <a:rPr kumimoji="1" lang="en-US" altLang="ja-JP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constraint</a:t>
            </a:r>
            <a:endParaRPr kumimoji="1" lang="ja-JP" altLang="en-US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32637867-32B8-0DBE-6AE7-07CB9C32E923}"/>
              </a:ext>
            </a:extLst>
          </p:cNvPr>
          <p:cNvSpPr txBox="1">
            <a:spLocks/>
          </p:cNvSpPr>
          <p:nvPr/>
        </p:nvSpPr>
        <p:spPr>
          <a:xfrm>
            <a:off x="356246" y="3492207"/>
            <a:ext cx="4470935" cy="156889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The same approach was applied to VNIR Ray-matching to see the impact of LOS vector constraint on inter-calibration slope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2C4D8D3-6629-BB3B-43CD-40D7783F0C4C}"/>
              </a:ext>
            </a:extLst>
          </p:cNvPr>
          <p:cNvSpPr txBox="1"/>
          <p:nvPr/>
        </p:nvSpPr>
        <p:spPr>
          <a:xfrm>
            <a:off x="4993516" y="3600322"/>
            <a:ext cx="2192316" cy="49557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ja-JP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Sat/Solar zenith/azimuth angle constraint (operational)</a:t>
            </a:r>
            <a:endParaRPr kumimoji="1" lang="ja-JP" altLang="en-US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DC86D82-DBFD-93D5-5D6A-905D204072D3}"/>
              </a:ext>
            </a:extLst>
          </p:cNvPr>
          <p:cNvSpPr txBox="1"/>
          <p:nvPr/>
        </p:nvSpPr>
        <p:spPr>
          <a:xfrm>
            <a:off x="8660046" y="3591490"/>
            <a:ext cx="1011865" cy="68825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Vector constraint</a:t>
            </a:r>
          </a:p>
          <a:p>
            <a:pPr algn="ctr"/>
            <a:r>
              <a:rPr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7056BF1-18F7-C47C-3A46-66DCB29DD856}"/>
              </a:ext>
            </a:extLst>
          </p:cNvPr>
          <p:cNvSpPr txBox="1"/>
          <p:nvPr/>
        </p:nvSpPr>
        <p:spPr>
          <a:xfrm>
            <a:off x="5505892" y="5487023"/>
            <a:ext cx="1479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/>
            <a:r>
              <a:rPr kumimoji="1" lang="ja-JP" altLang="en-US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 </a:t>
            </a:r>
            <a:r>
              <a:rPr kumimoji="1" lang="en-US" altLang="ja-JP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Boundary of VIIRS granule</a:t>
            </a:r>
            <a:endParaRPr kumimoji="1" lang="ja-JP" altLang="en-US" sz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2EC8E38-F6AE-8F1E-ED7D-77ECB4521251}"/>
              </a:ext>
            </a:extLst>
          </p:cNvPr>
          <p:cNvSpPr txBox="1"/>
          <p:nvPr/>
        </p:nvSpPr>
        <p:spPr>
          <a:xfrm>
            <a:off x="501266" y="5497698"/>
            <a:ext cx="4109624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1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Right: collocation between Himawari-9/AHI B01 (0.47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) and NOAA-20/VIIRS M3 (0.49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) for 2025-12-28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D7BAC3BA-5E00-2FC4-5972-125076DA458A}"/>
              </a:ext>
            </a:extLst>
          </p:cNvPr>
          <p:cNvSpPr txBox="1">
            <a:spLocks/>
          </p:cNvSpPr>
          <p:nvPr/>
        </p:nvSpPr>
        <p:spPr>
          <a:xfrm>
            <a:off x="8772152" y="4337136"/>
            <a:ext cx="830185" cy="587150"/>
          </a:xfrm>
          <a:prstGeom prst="rect">
            <a:avLst/>
          </a:prstGeom>
          <a:solidFill>
            <a:schemeClr val="bg1"/>
          </a:solidFill>
        </p:spPr>
        <p:txBody>
          <a:bodyPr lIns="36000" tIns="36000" rIns="36000" bIns="36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87786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53798BB2-73C3-6021-E71B-7CC1852BF76A}"/>
              </a:ext>
            </a:extLst>
          </p:cNvPr>
          <p:cNvSpPr txBox="1">
            <a:spLocks/>
          </p:cNvSpPr>
          <p:nvPr/>
        </p:nvSpPr>
        <p:spPr>
          <a:xfrm>
            <a:off x="5090799" y="4340452"/>
            <a:ext cx="830185" cy="587150"/>
          </a:xfrm>
          <a:prstGeom prst="rect">
            <a:avLst/>
          </a:prstGeom>
          <a:solidFill>
            <a:schemeClr val="bg1"/>
          </a:solidFill>
        </p:spPr>
        <p:txBody>
          <a:bodyPr lIns="36000" tIns="36000" rIns="36000" bIns="3600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15890</a:t>
            </a:r>
          </a:p>
          <a:p>
            <a:pPr marL="0" lvl="1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samples</a:t>
            </a:r>
            <a:endParaRPr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001F3E5-077C-068A-441C-037452AC8BCF}"/>
              </a:ext>
            </a:extLst>
          </p:cNvPr>
          <p:cNvSpPr txBox="1"/>
          <p:nvPr/>
        </p:nvSpPr>
        <p:spPr>
          <a:xfrm>
            <a:off x="10759483" y="2880970"/>
            <a:ext cx="120627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Koyamatsu</a:t>
            </a:r>
            <a:r>
              <a:rPr lang="en-US" altLang="ja-JP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(2025) @ GSICS Annual Meeting</a:t>
            </a:r>
            <a:endParaRPr kumimoji="1" lang="ja-JP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224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5C5FD-B092-DC1D-7A57-DA8F909A8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 descr="グラフィカル ユーザー インターフェイス, グラフ, アプリケーション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F5B1B5BB-54D9-22D5-AB73-FE5D427C0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" r="70997" b="56637"/>
          <a:stretch>
            <a:fillRect/>
          </a:stretch>
        </p:blipFill>
        <p:spPr>
          <a:xfrm>
            <a:off x="5434038" y="3753771"/>
            <a:ext cx="2213177" cy="2407921"/>
          </a:xfrm>
          <a:prstGeom prst="rect">
            <a:avLst/>
          </a:prstGeom>
        </p:spPr>
      </p:pic>
      <p:pic>
        <p:nvPicPr>
          <p:cNvPr id="17" name="Picture 8" descr="Please choose statistics on the left.">
            <a:extLst>
              <a:ext uri="{FF2B5EF4-FFF2-40B4-BE49-F238E27FC236}">
                <a16:creationId xmlns:a16="http://schemas.microsoft.com/office/drawing/2014/main" id="{DDC26827-DD21-2541-D4F2-BB412E22FE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70197" b="56930"/>
          <a:stretch>
            <a:fillRect/>
          </a:stretch>
        </p:blipFill>
        <p:spPr bwMode="auto">
          <a:xfrm>
            <a:off x="5291329" y="1281843"/>
            <a:ext cx="2402422" cy="240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4A5DCAB-D588-AD05-75EF-4F7DB83D4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result</a:t>
            </a:r>
            <a:endParaRPr kumimoji="1" lang="ja-JP" altLang="en-US" sz="3600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38C541-4DE9-63C1-999C-E97EFA6D0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F382980-494D-1B68-0FEB-71AC7037E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DE28DD6-B2BA-E590-6D1D-C53706EDC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8</a:t>
            </a:fld>
            <a:endParaRPr kumimoji="1" lang="ja-JP" altLang="en-US"/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4D4BF2F7-DDC4-F8F7-7146-20674DA95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568909"/>
              </p:ext>
            </p:extLst>
          </p:nvPr>
        </p:nvGraphicFramePr>
        <p:xfrm>
          <a:off x="1328997" y="3530496"/>
          <a:ext cx="2402958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452">
                  <a:extLst>
                    <a:ext uri="{9D8B030D-6E8A-4147-A177-3AD203B41FA5}">
                      <a16:colId xmlns:a16="http://schemas.microsoft.com/office/drawing/2014/main" val="3038016031"/>
                    </a:ext>
                  </a:extLst>
                </a:gridCol>
                <a:gridCol w="729316">
                  <a:extLst>
                    <a:ext uri="{9D8B030D-6E8A-4147-A177-3AD203B41FA5}">
                      <a16:colId xmlns:a16="http://schemas.microsoft.com/office/drawing/2014/main" val="3278801441"/>
                    </a:ext>
                  </a:extLst>
                </a:gridCol>
                <a:gridCol w="735190">
                  <a:extLst>
                    <a:ext uri="{9D8B030D-6E8A-4147-A177-3AD203B41FA5}">
                      <a16:colId xmlns:a16="http://schemas.microsoft.com/office/drawing/2014/main" val="96273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of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</a:t>
                      </a:r>
                      <a:endParaRPr kumimoji="1"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slope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1029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136374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71584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16760</a:t>
                      </a:r>
                      <a:endParaRPr kumimoji="1" lang="ja-JP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37149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101024</a:t>
                      </a:r>
                      <a:endParaRPr kumimoji="1" lang="ja-JP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174305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340808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3683742127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8C6D7C-DC06-6798-4BA2-E2E923B2E3DE}"/>
              </a:ext>
            </a:extLst>
          </p:cNvPr>
          <p:cNvSpPr txBox="1"/>
          <p:nvPr/>
        </p:nvSpPr>
        <p:spPr>
          <a:xfrm>
            <a:off x="418014" y="1227479"/>
            <a:ext cx="4497592" cy="213314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Difference of inter-calibration slopes between LOS vector and zenith/azimuth angle screenings is </a:t>
            </a:r>
            <a:r>
              <a:rPr lang="en-US" altLang="ja-JP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~0.1%</a:t>
            </a:r>
          </a:p>
          <a:p>
            <a:pPr marL="180975" indent="-1809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Soft LOS vector angle threshold would be helpful for quick assessment (e.g., period of in-orbit test)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B72F4BA-3322-3995-35F6-351099938A33}"/>
              </a:ext>
            </a:extLst>
          </p:cNvPr>
          <p:cNvSpPr txBox="1"/>
          <p:nvPr/>
        </p:nvSpPr>
        <p:spPr>
          <a:xfrm>
            <a:off x="5522097" y="167506"/>
            <a:ext cx="562871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Himawari-9/AHI B03 (0.64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vs. NOAA-20/VIIRS I1 (0.64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29-d force fitting (2025-12-12/2026-01-09)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66B502-030E-5ED1-8168-8475E5ED6197}"/>
              </a:ext>
            </a:extLst>
          </p:cNvPr>
          <p:cNvSpPr txBox="1"/>
          <p:nvPr/>
        </p:nvSpPr>
        <p:spPr>
          <a:xfrm>
            <a:off x="5717055" y="3692517"/>
            <a:ext cx="2186192" cy="3385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8" descr="Please choose statistics on the left.">
            <a:extLst>
              <a:ext uri="{FF2B5EF4-FFF2-40B4-BE49-F238E27FC236}">
                <a16:creationId xmlns:a16="http://schemas.microsoft.com/office/drawing/2014/main" id="{19870A7C-EFCD-034F-174C-03EF42BD57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0" t="43218" r="71728" b="50251"/>
          <a:stretch>
            <a:fillRect/>
          </a:stretch>
        </p:blipFill>
        <p:spPr bwMode="auto">
          <a:xfrm rot="16200000">
            <a:off x="6821070" y="2301042"/>
            <a:ext cx="1800226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EDEF6C6-31A3-12B7-814B-CC0164294A10}"/>
              </a:ext>
            </a:extLst>
          </p:cNvPr>
          <p:cNvSpPr txBox="1"/>
          <p:nvPr/>
        </p:nvSpPr>
        <p:spPr>
          <a:xfrm>
            <a:off x="5664390" y="756612"/>
            <a:ext cx="2093369" cy="8038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Sat/Solar Zenith/Azimuth Angle Check (operational)</a:t>
            </a:r>
          </a:p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図 20" descr="グラフィカル ユーザー インターフェイス, グラフ, アプリケーション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227188A2-7AD8-A39E-D9C5-0FB11823F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6" t="42775" r="71404" b="50650"/>
          <a:stretch>
            <a:fillRect/>
          </a:stretch>
        </p:blipFill>
        <p:spPr>
          <a:xfrm rot="16200000">
            <a:off x="6796912" y="4767392"/>
            <a:ext cx="1837768" cy="365125"/>
          </a:xfrm>
          <a:prstGeom prst="rect">
            <a:avLst/>
          </a:prstGeom>
        </p:spPr>
      </p:pic>
      <p:pic>
        <p:nvPicPr>
          <p:cNvPr id="22" name="図 21" descr="グラフィカル ユーザー インターフェイス, グラフ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0804C85D-E5A7-F97B-D931-57D2E3D45F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" t="2" r="71215" b="56447"/>
          <a:stretch>
            <a:fillRect/>
          </a:stretch>
        </p:blipFill>
        <p:spPr>
          <a:xfrm>
            <a:off x="8509206" y="1280650"/>
            <a:ext cx="2229347" cy="241850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D74B36-2541-47B5-A789-C4C6E5DFD44A}"/>
              </a:ext>
            </a:extLst>
          </p:cNvPr>
          <p:cNvSpPr txBox="1"/>
          <p:nvPr/>
        </p:nvSpPr>
        <p:spPr>
          <a:xfrm>
            <a:off x="8874004" y="1227479"/>
            <a:ext cx="196705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図 22" descr="グラフィカル ユーザー インターフェイス, グラフ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C6C6A3C5-EAC0-5840-1833-F2C6445FB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7" t="43531" r="72762" b="49892"/>
          <a:stretch>
            <a:fillRect/>
          </a:stretch>
        </p:blipFill>
        <p:spPr>
          <a:xfrm rot="16200000">
            <a:off x="9982283" y="2385895"/>
            <a:ext cx="1790701" cy="365125"/>
          </a:xfrm>
          <a:prstGeom prst="rect">
            <a:avLst/>
          </a:prstGeom>
        </p:spPr>
      </p:pic>
      <p:pic>
        <p:nvPicPr>
          <p:cNvPr id="24" name="図 23" descr="グラフィカル ユーザー インターフェイス, グラフ, アプリケーション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A193B108-72A5-52F4-A9D3-C4EAB0C229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" r="71205" b="56447"/>
          <a:stretch>
            <a:fillRect/>
          </a:stretch>
        </p:blipFill>
        <p:spPr>
          <a:xfrm>
            <a:off x="8511127" y="3740808"/>
            <a:ext cx="2229347" cy="2418507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D8682F5-026A-16B7-7577-6B0149C922DD}"/>
              </a:ext>
            </a:extLst>
          </p:cNvPr>
          <p:cNvSpPr txBox="1"/>
          <p:nvPr/>
        </p:nvSpPr>
        <p:spPr>
          <a:xfrm>
            <a:off x="8809996" y="3675299"/>
            <a:ext cx="218619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  <a:r>
              <a:rPr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図 24" descr="グラフィカル ユーザー インターフェイス, グラフ, アプリケーション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0EDFA46C-9599-E386-7B25-E8000722AB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3" t="43886" r="72819" b="50446"/>
          <a:stretch>
            <a:fillRect/>
          </a:stretch>
        </p:blipFill>
        <p:spPr>
          <a:xfrm rot="16200000">
            <a:off x="10057905" y="4780137"/>
            <a:ext cx="1647973" cy="31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38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3ACBB54A-8DB7-E301-C0E6-0F22BE78A0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961" b="56400"/>
          <a:stretch>
            <a:fillRect/>
          </a:stretch>
        </p:blipFill>
        <p:spPr>
          <a:xfrm>
            <a:off x="6611220" y="1226236"/>
            <a:ext cx="2238822" cy="233139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7A1F99F6-8123-5B77-2F10-32A792194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44219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kumimoji="1"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spatial resolution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0E325B4-6E75-A350-7A8C-889FAE81C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9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CE869EF0-74DB-345D-254C-FE245FDCC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9A174120-FE61-63EE-5EBC-0BF8EAA6D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B0C146B-3F04-CD9D-D751-CAAAB4624AE8}"/>
                  </a:ext>
                </a:extLst>
              </p:cNvPr>
              <p:cNvSpPr txBox="1"/>
              <p:nvPr/>
            </p:nvSpPr>
            <p:spPr>
              <a:xfrm>
                <a:off x="640079" y="1225296"/>
                <a:ext cx="5978679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kumimoji="1"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Operational resolution 2</a:t>
                </a:r>
                <a14:m>
                  <m:oMath xmlns:m="http://schemas.openxmlformats.org/officeDocument/2006/math">
                    <m:r>
                      <a:rPr kumimoji="1" lang="en-US" altLang="ja-JP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kumimoji="1"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2 km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VIIRS M/I bands and AHI 1-km B01 (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0.47 </a:t>
                </a:r>
                <a:r>
                  <a:rPr lang="el-GR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m) 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B02 (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0.51 </a:t>
                </a:r>
                <a:r>
                  <a:rPr lang="el-GR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, B04 (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0.86 </a:t>
                </a:r>
                <a:r>
                  <a:rPr lang="el-GR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and 0.5-km B03 (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0.64 </a:t>
                </a:r>
                <a:r>
                  <a:rPr lang="el-GR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samples are averaged.</a:t>
                </a:r>
              </a:p>
              <a:p>
                <a:endParaRPr lang="en-US" altLang="ja-JP" sz="2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ja-JP" sz="2000" kern="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Downsampled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data (</a:t>
                </a:r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4 km and 8</a:t>
                </a:r>
                <a14:m>
                  <m:oMath xmlns:m="http://schemas.openxmlformats.org/officeDocument/2006/math">
                    <m:r>
                      <a:rPr lang="en-US" altLang="ja-JP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altLang="ja-JP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8 km</a:t>
                </a:r>
                <a:r>
                  <a:rPr lang="en-US" altLang="ja-JP" sz="2000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are used to test for inter-calibration.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:endParaRPr lang="en-US" altLang="ja-JP" sz="2000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altLang="ja-JP" sz="2000" u="sng" kern="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We expected that the GEO-LEO discrepancy at mid-to-high reflectance scenes would decrease as lower the resolution, but the difference was not clear.</a:t>
                </a: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5B0C146B-3F04-CD9D-D751-CAAAB4624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79" y="1225296"/>
                <a:ext cx="5978679" cy="3785652"/>
              </a:xfrm>
              <a:prstGeom prst="rect">
                <a:avLst/>
              </a:prstGeom>
              <a:blipFill>
                <a:blip r:embed="rId3"/>
                <a:stretch>
                  <a:fillRect l="-917" t="-644" r="-1937" b="-20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A674CA4-DB11-0B8C-B957-33F4D60BF065}"/>
              </a:ext>
            </a:extLst>
          </p:cNvPr>
          <p:cNvSpPr txBox="1"/>
          <p:nvPr/>
        </p:nvSpPr>
        <p:spPr>
          <a:xfrm>
            <a:off x="579120" y="5297855"/>
            <a:ext cx="60737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Further investigations with lower spatial resolution is necessary to clarify the impact.</a:t>
            </a:r>
            <a:endParaRPr lang="ja-JP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矢印: 下 8">
            <a:extLst>
              <a:ext uri="{FF2B5EF4-FFF2-40B4-BE49-F238E27FC236}">
                <a16:creationId xmlns:a16="http://schemas.microsoft.com/office/drawing/2014/main" id="{414ABD26-AEA3-DC8B-DABE-1093D742750F}"/>
              </a:ext>
            </a:extLst>
          </p:cNvPr>
          <p:cNvSpPr/>
          <p:nvPr/>
        </p:nvSpPr>
        <p:spPr>
          <a:xfrm>
            <a:off x="3183636" y="4840331"/>
            <a:ext cx="795528" cy="387373"/>
          </a:xfrm>
          <a:prstGeom prst="downArrow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5" name="図 14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520F2999-BF05-D8C2-02CD-C38DE9FAA3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591" b="56267"/>
          <a:stretch>
            <a:fillRect/>
          </a:stretch>
        </p:blipFill>
        <p:spPr>
          <a:xfrm>
            <a:off x="9066449" y="1226014"/>
            <a:ext cx="2260429" cy="2331393"/>
          </a:xfrm>
          <a:prstGeom prst="rect">
            <a:avLst/>
          </a:prstGeom>
        </p:spPr>
      </p:pic>
      <p:pic>
        <p:nvPicPr>
          <p:cNvPr id="17" name="図 16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7261F6A4-6D39-7F3D-374D-7FEA57FA13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0" t="43267" r="73819" b="49867"/>
          <a:stretch>
            <a:fillRect/>
          </a:stretch>
        </p:blipFill>
        <p:spPr>
          <a:xfrm rot="16200000">
            <a:off x="10674805" y="2207393"/>
            <a:ext cx="1430055" cy="355541"/>
          </a:xfrm>
          <a:prstGeom prst="rect">
            <a:avLst/>
          </a:prstGeom>
        </p:spPr>
      </p:pic>
      <p:pic>
        <p:nvPicPr>
          <p:cNvPr id="18" name="図 17" descr="カラフルな光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7055FA1A-F4E8-430A-7A5F-DD63B97C43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76" b="56267"/>
          <a:stretch>
            <a:fillRect/>
          </a:stretch>
        </p:blipFill>
        <p:spPr>
          <a:xfrm>
            <a:off x="6640591" y="3777190"/>
            <a:ext cx="2265434" cy="2351343"/>
          </a:xfrm>
          <a:prstGeom prst="rect">
            <a:avLst/>
          </a:prstGeom>
        </p:spPr>
      </p:pic>
      <p:pic>
        <p:nvPicPr>
          <p:cNvPr id="19" name="図 18" descr="カラフルな光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BFEB989C-2C33-AD8E-A12F-0517A90F2D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54" b="56000"/>
          <a:stretch>
            <a:fillRect/>
          </a:stretch>
        </p:blipFill>
        <p:spPr>
          <a:xfrm>
            <a:off x="9118356" y="3768211"/>
            <a:ext cx="2250609" cy="2372724"/>
          </a:xfrm>
          <a:prstGeom prst="rect">
            <a:avLst/>
          </a:prstGeom>
        </p:spPr>
      </p:pic>
      <p:pic>
        <p:nvPicPr>
          <p:cNvPr id="22" name="図 21" descr="カラフルな光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654305F1-BAEF-A014-2F6F-D86B307849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t="43867" r="73921" b="49868"/>
          <a:stretch>
            <a:fillRect/>
          </a:stretch>
        </p:blipFill>
        <p:spPr>
          <a:xfrm rot="16200000">
            <a:off x="8260204" y="4737268"/>
            <a:ext cx="1469050" cy="335172"/>
          </a:xfrm>
          <a:prstGeom prst="rect">
            <a:avLst/>
          </a:prstGeom>
        </p:spPr>
      </p:pic>
      <p:pic>
        <p:nvPicPr>
          <p:cNvPr id="29" name="図 28" descr="カラフルな光のcg&#10;&#10;AI 生成コンテンツは誤りを含む可能性があります。">
            <a:extLst>
              <a:ext uri="{FF2B5EF4-FFF2-40B4-BE49-F238E27FC236}">
                <a16:creationId xmlns:a16="http://schemas.microsoft.com/office/drawing/2014/main" id="{4F38326A-9E66-7CD0-8A80-2C59D61325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0" t="43868" r="73920" b="50266"/>
          <a:stretch>
            <a:fillRect/>
          </a:stretch>
        </p:blipFill>
        <p:spPr>
          <a:xfrm rot="16200000">
            <a:off x="10768571" y="4765288"/>
            <a:ext cx="1430055" cy="342965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DC89A5E-F898-828D-0BC9-E66852C9E6CC}"/>
              </a:ext>
            </a:extLst>
          </p:cNvPr>
          <p:cNvSpPr txBox="1"/>
          <p:nvPr/>
        </p:nvSpPr>
        <p:spPr>
          <a:xfrm>
            <a:off x="6986308" y="3523134"/>
            <a:ext cx="24004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C) Same as B), but </a:t>
            </a:r>
          </a:p>
          <a:p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x 4 km </a:t>
            </a:r>
            <a:r>
              <a:rPr lang="en-US" altLang="ja-JP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downsampled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2799C3-DE06-4CEC-EF53-63B75929E2F4}"/>
              </a:ext>
            </a:extLst>
          </p:cNvPr>
          <p:cNvSpPr txBox="1"/>
          <p:nvPr/>
        </p:nvSpPr>
        <p:spPr>
          <a:xfrm>
            <a:off x="9547132" y="3511297"/>
            <a:ext cx="24617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Same as B), but </a:t>
            </a:r>
          </a:p>
          <a:p>
            <a:r>
              <a:rPr kumimoji="1"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 8 km </a:t>
            </a:r>
            <a:r>
              <a:rPr lang="en-US" altLang="ja-JP" sz="1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downsampled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5C8CF3B-1B27-38AF-D678-634E4A6C8C03}"/>
              </a:ext>
            </a:extLst>
          </p:cNvPr>
          <p:cNvSpPr txBox="1"/>
          <p:nvPr/>
        </p:nvSpPr>
        <p:spPr>
          <a:xfrm>
            <a:off x="7028755" y="1185081"/>
            <a:ext cx="187364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A) Operational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1508160-DAB6-953E-FB8C-A636AD176622}"/>
              </a:ext>
            </a:extLst>
          </p:cNvPr>
          <p:cNvSpPr txBox="1"/>
          <p:nvPr/>
        </p:nvSpPr>
        <p:spPr>
          <a:xfrm>
            <a:off x="9456684" y="1178673"/>
            <a:ext cx="255217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Operational </a:t>
            </a:r>
            <a:r>
              <a: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rPr>
              <a:t>＋ </a:t>
            </a:r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dark scene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図 9" descr="図形&#10;&#10;AI 生成コンテンツは誤りを含む可能性があります。">
            <a:extLst>
              <a:ext uri="{FF2B5EF4-FFF2-40B4-BE49-F238E27FC236}">
                <a16:creationId xmlns:a16="http://schemas.microsoft.com/office/drawing/2014/main" id="{F2AC1CBC-E4F0-2427-7861-2DB737115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43733" r="72348" b="50000"/>
          <a:stretch>
            <a:fillRect/>
          </a:stretch>
        </p:blipFill>
        <p:spPr>
          <a:xfrm rot="16200000">
            <a:off x="8067276" y="2199871"/>
            <a:ext cx="1758239" cy="34147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1C1EE05-03C1-4063-2ABA-B5E07A3509E7}"/>
              </a:ext>
            </a:extLst>
          </p:cNvPr>
          <p:cNvSpPr txBox="1"/>
          <p:nvPr/>
        </p:nvSpPr>
        <p:spPr>
          <a:xfrm>
            <a:off x="6347956" y="556898"/>
            <a:ext cx="562871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Himawari-9/AHI B01 (0.47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vs. NOAA-20/VIIRS I1 (0.49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29-d force fitting (2025-12-12/2026-01-09)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65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018CBAB5-9840-4C37-F931-17A7B5062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62507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 and future plans</a:t>
            </a:r>
            <a:endParaRPr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F716222-8340-7A26-69E2-C8445E36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417A2366-97B5-99C7-AA4F-5BE794F99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9B665369-3068-1195-7E59-D5C2E6319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66213C9B-BF50-8404-5854-0B5B877B8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985"/>
            <a:ext cx="10515600" cy="4351338"/>
          </a:xfrm>
        </p:spPr>
        <p:txBody>
          <a:bodyPr/>
          <a:lstStyle/>
          <a:p>
            <a:pPr marL="265113" indent="-265113">
              <a:lnSpc>
                <a:spcPct val="110000"/>
              </a:lnSpc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At JMA, Ray-matching is one of the inter-calibration methods for VNIR bands, and we are working on improving it along with lunar calibration toward Himawari-10 missions.</a:t>
            </a:r>
          </a:p>
          <a:p>
            <a:pPr marL="265113" indent="-265113">
              <a:lnSpc>
                <a:spcPct val="110000"/>
              </a:lnSpc>
              <a:spcBef>
                <a:spcPts val="600"/>
              </a:spcBef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Among its issues, we investigated line-of-sight vector and spatial resolution. Further investigations will be conducted.</a:t>
            </a:r>
          </a:p>
          <a:p>
            <a:pPr marL="800100" lvl="2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LOS vector constraint resulted in large number of collocated samples, which would be useful for quick assessment in commissioning phase.</a:t>
            </a:r>
          </a:p>
          <a:p>
            <a:pPr marL="800100" lvl="2" indent="-342900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The impact of lower resolution (4/8 km) was not clear than 2km.</a:t>
            </a:r>
          </a:p>
          <a:p>
            <a:pPr marL="265113" indent="-265113">
              <a:lnSpc>
                <a:spcPct val="110000"/>
              </a:lnSpc>
              <a:spcBef>
                <a:spcPts val="600"/>
              </a:spcBef>
            </a:pPr>
            <a:r>
              <a:rPr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Other issues such as regression method and SBAF would also be investigated in the future. </a:t>
            </a:r>
            <a:endParaRPr lang="ja-JP" altLang="en-US" sz="2400" dirty="0"/>
          </a:p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85678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EFE13B-3EF0-298C-5358-1AF0AC8CF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5"/>
            <a:ext cx="10515600" cy="1325563"/>
          </a:xfrm>
        </p:spPr>
        <p:txBody>
          <a:bodyPr>
            <a:normAutofit/>
          </a:bodyPr>
          <a:lstStyle/>
          <a:p>
            <a:r>
              <a:rPr kumimoji="1" lang="en-US" altLang="ja-JP" sz="36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kumimoji="1" lang="ja-JP" alt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0788A2-2081-C807-E022-1C4681B8C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6985"/>
            <a:ext cx="10515600" cy="4351338"/>
          </a:xfrm>
        </p:spPr>
        <p:txBody>
          <a:bodyPr>
            <a:normAutofit/>
          </a:bodyPr>
          <a:lstStyle/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https://www.data.jma.go.jp/mscweb/data/monitoring/gsics/vis/raymatch/techinfo_raymatch.html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AISHENG Wu. Assessment of MODIS and VIIRS Calibration Consistency for RSB Using Vicarious Approaches. 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MODIS/VIIRS Calibration Workshop (Virtual)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February 25-26, 2021.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UPRETY, Sirish; CAO,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Changyong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; SHAO, Xi. Radiometric consistency between GOES-16 ABI and VIIRS on Suomi NPP and NOAA-20. 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Journal of Applied Remote Sensing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2020, 14.3: 032407-032407.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DOELLING, D.; CAO, C.; XIONG, Jack. GSICS recommends NOAA-20 VIIRS as reflective solar band (RSB) calibration reference. 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GSICS Q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2021, 14: 2-4.</a:t>
            </a:r>
          </a:p>
          <a:p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WANG, </a:t>
            </a:r>
            <a:r>
              <a:rPr lang="en-US" altLang="ja-JP" sz="2000" dirty="0" err="1">
                <a:latin typeface="Arial" panose="020B0604020202020204" pitchFamily="34" charset="0"/>
                <a:cs typeface="Arial" panose="020B0604020202020204" pitchFamily="34" charset="0"/>
              </a:rPr>
              <a:t>Likun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et al. Fast and accurate collocation of the visible infrared imaging radiometer suite measurements with cross-track infrared sounder. </a:t>
            </a:r>
            <a:r>
              <a:rPr lang="en-US" altLang="ja-JP" sz="2000" i="1" dirty="0">
                <a:latin typeface="Arial" panose="020B0604020202020204" pitchFamily="34" charset="0"/>
                <a:cs typeface="Arial" panose="020B0604020202020204" pitchFamily="34" charset="0"/>
              </a:rPr>
              <a:t>Remote Sensing</a:t>
            </a:r>
            <a:r>
              <a:rPr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, 2016, 8.1: 76.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B5FD7D-16CD-DD51-8393-F1B91B5A6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13BF82-4D0F-7660-15CA-A78AF577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6CC744-9F47-588D-0ABA-10F7687C0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102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四角形 235">
            <a:extLst>
              <a:ext uri="{FF2B5EF4-FFF2-40B4-BE49-F238E27FC236}">
                <a16:creationId xmlns:a16="http://schemas.microsoft.com/office/drawing/2014/main" id="{A3FDDC46-FCC7-5C24-9221-5A8D10A77FF4}"/>
              </a:ext>
            </a:extLst>
          </p:cNvPr>
          <p:cNvSpPr txBox="1">
            <a:spLocks/>
          </p:cNvSpPr>
          <p:nvPr/>
        </p:nvSpPr>
        <p:spPr>
          <a:xfrm>
            <a:off x="2852757" y="2949953"/>
            <a:ext cx="6486486" cy="95809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" altLang="ja-JP" sz="4000" i="1" dirty="0">
                <a:latin typeface="Arial" panose="020B0604020202020204" pitchFamily="34" charset="0"/>
                <a:cs typeface="Arial" panose="020B0604020202020204" pitchFamily="34" charset="0"/>
              </a:rPr>
              <a:t>Thanks for your attention!</a:t>
            </a:r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B584FA6-4D2E-1537-976B-0AA21C3D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9B7BA64E-C5D3-705D-8865-18E0F0688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 dirty="0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D1203A29-00D7-0D5B-1EE6-8C4094EB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36660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9FE6AF7-F837-9A26-BA8C-C5EE89797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340435-7A40-D08E-C5E5-410F5EF20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0773A4-F25E-2E07-E0EC-901D7F0EC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5" name="Picture 12" descr="Please choose statistics on the left.">
            <a:extLst>
              <a:ext uri="{FF2B5EF4-FFF2-40B4-BE49-F238E27FC236}">
                <a16:creationId xmlns:a16="http://schemas.microsoft.com/office/drawing/2014/main" id="{165B652C-61FD-8E1E-6EC8-BC1C330684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14" t="8108" b="63761"/>
          <a:stretch>
            <a:fillRect/>
          </a:stretch>
        </p:blipFill>
        <p:spPr bwMode="auto">
          <a:xfrm>
            <a:off x="1733600" y="559084"/>
            <a:ext cx="1649263" cy="120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DE2484F-933C-0A43-5A41-480443306A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6" t="7668" b="62690"/>
          <a:stretch>
            <a:fillRect/>
          </a:stretch>
        </p:blipFill>
        <p:spPr>
          <a:xfrm>
            <a:off x="1810394" y="2015496"/>
            <a:ext cx="1566022" cy="1255369"/>
          </a:xfrm>
          <a:prstGeom prst="rect">
            <a:avLst/>
          </a:prstGeom>
        </p:spPr>
      </p:pic>
      <p:pic>
        <p:nvPicPr>
          <p:cNvPr id="7" name="図 6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E8E0C5CB-AFE8-E2D6-56FC-9D16D21E5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85" t="7035" b="63437"/>
          <a:stretch>
            <a:fillRect/>
          </a:stretch>
        </p:blipFill>
        <p:spPr>
          <a:xfrm>
            <a:off x="1787591" y="3385577"/>
            <a:ext cx="1575197" cy="1250535"/>
          </a:xfrm>
          <a:prstGeom prst="rect">
            <a:avLst/>
          </a:prstGeom>
        </p:spPr>
      </p:pic>
      <p:pic>
        <p:nvPicPr>
          <p:cNvPr id="8" name="図 7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0B5F2DC2-9318-DCF1-C0B9-4D1EE6FB46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84" t="5532" b="62618"/>
          <a:stretch>
            <a:fillRect/>
          </a:stretch>
        </p:blipFill>
        <p:spPr>
          <a:xfrm>
            <a:off x="1768571" y="4767139"/>
            <a:ext cx="1611901" cy="1348859"/>
          </a:xfrm>
          <a:prstGeom prst="rect">
            <a:avLst/>
          </a:prstGeom>
        </p:spPr>
      </p:pic>
      <p:pic>
        <p:nvPicPr>
          <p:cNvPr id="9" name="図 8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A9644F04-206A-F084-F6A7-0E1FE679FE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68" b="3395"/>
          <a:stretch>
            <a:fillRect/>
          </a:stretch>
        </p:blipFill>
        <p:spPr>
          <a:xfrm>
            <a:off x="3563338" y="4768299"/>
            <a:ext cx="8001000" cy="1390231"/>
          </a:xfrm>
          <a:prstGeom prst="rect">
            <a:avLst/>
          </a:prstGeom>
        </p:spPr>
      </p:pic>
      <p:pic>
        <p:nvPicPr>
          <p:cNvPr id="10" name="図 9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074008E0-77B9-8076-AC04-759DE7F2B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07" b="2857"/>
          <a:stretch>
            <a:fillRect/>
          </a:stretch>
        </p:blipFill>
        <p:spPr>
          <a:xfrm>
            <a:off x="3576371" y="3373554"/>
            <a:ext cx="8001000" cy="1390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3BF0DD6-C59F-1037-3B16-13CFC21CB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68" b="2757"/>
          <a:stretch>
            <a:fillRect/>
          </a:stretch>
        </p:blipFill>
        <p:spPr>
          <a:xfrm>
            <a:off x="3559832" y="1927152"/>
            <a:ext cx="8017540" cy="1439804"/>
          </a:xfrm>
          <a:prstGeom prst="rect">
            <a:avLst/>
          </a:prstGeom>
        </p:spPr>
      </p:pic>
      <p:pic>
        <p:nvPicPr>
          <p:cNvPr id="12" name="Picture 12" descr="Please choose statistics on the left.">
            <a:extLst>
              <a:ext uri="{FF2B5EF4-FFF2-40B4-BE49-F238E27FC236}">
                <a16:creationId xmlns:a16="http://schemas.microsoft.com/office/drawing/2014/main" id="{05911300-4C39-4C8D-9E2A-6B6F1D7CF7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43" b="3414"/>
          <a:stretch>
            <a:fillRect/>
          </a:stretch>
        </p:blipFill>
        <p:spPr bwMode="auto">
          <a:xfrm>
            <a:off x="3539274" y="546369"/>
            <a:ext cx="8038097" cy="131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77EAEC4-F3F7-048E-884C-18E173CFE009}"/>
              </a:ext>
            </a:extLst>
          </p:cNvPr>
          <p:cNvSpPr txBox="1"/>
          <p:nvPr/>
        </p:nvSpPr>
        <p:spPr>
          <a:xfrm>
            <a:off x="3863453" y="242848"/>
            <a:ext cx="75777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Satellite Zenith Angle Diff              Satellite Azimuth Angle Diff                   Solar Zenith Angle Diff                  Solar Azimuth Angle Diff</a:t>
            </a:r>
            <a:endParaRPr kumimoji="1" lang="ja-JP" alt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F06380C-1EB6-903A-4882-A231CB16BDF6}"/>
              </a:ext>
            </a:extLst>
          </p:cNvPr>
          <p:cNvSpPr txBox="1"/>
          <p:nvPr/>
        </p:nvSpPr>
        <p:spPr>
          <a:xfrm>
            <a:off x="322543" y="839978"/>
            <a:ext cx="1446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Sat/Solar Zenith/Azimuth Angle Check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D463116-FB16-8341-76BD-6B933DFC50CB}"/>
              </a:ext>
            </a:extLst>
          </p:cNvPr>
          <p:cNvSpPr txBox="1"/>
          <p:nvPr/>
        </p:nvSpPr>
        <p:spPr>
          <a:xfrm>
            <a:off x="319471" y="2140695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 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[deg]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E7E65FA-9418-D9F1-519F-9BED3CCE622B}"/>
              </a:ext>
            </a:extLst>
          </p:cNvPr>
          <p:cNvSpPr txBox="1"/>
          <p:nvPr/>
        </p:nvSpPr>
        <p:spPr>
          <a:xfrm>
            <a:off x="301918" y="3611497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 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[deg]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75F61F-1CF8-8B87-8E87-67E6980BC79F}"/>
              </a:ext>
            </a:extLst>
          </p:cNvPr>
          <p:cNvSpPr txBox="1"/>
          <p:nvPr/>
        </p:nvSpPr>
        <p:spPr>
          <a:xfrm>
            <a:off x="320143" y="5097679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 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[deg]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705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26D7E-F245-C86D-D84A-4109D0232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792604D-398A-8934-7A59-3BB591B0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Preliminary result</a:t>
            </a:r>
            <a:endParaRPr kumimoji="1" lang="ja-JP" altLang="en-US" sz="3600" dirty="0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D9267FA-E3AF-EDC5-A5B6-0D2DE1EBE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20BCBA9-FC5E-FFE5-A595-999702EF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4CE519D-B267-D802-2EF1-37BAE4DDF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886C5A8-1252-7969-BBED-E9800B8E57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195" r="796"/>
          <a:stretch>
            <a:fillRect/>
          </a:stretch>
        </p:blipFill>
        <p:spPr>
          <a:xfrm>
            <a:off x="3613296" y="1463040"/>
            <a:ext cx="8136744" cy="4691851"/>
          </a:xfrm>
          <a:prstGeom prst="rect">
            <a:avLst/>
          </a:prstGeom>
        </p:spPr>
      </p:pic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EE820277-11C6-341A-A56A-5FAB4C59703E}"/>
              </a:ext>
            </a:extLst>
          </p:cNvPr>
          <p:cNvGraphicFramePr>
            <a:graphicFrameLocks noGrp="1"/>
          </p:cNvGraphicFramePr>
          <p:nvPr/>
        </p:nvGraphicFramePr>
        <p:xfrm>
          <a:off x="816933" y="3676800"/>
          <a:ext cx="2402958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8452">
                  <a:extLst>
                    <a:ext uri="{9D8B030D-6E8A-4147-A177-3AD203B41FA5}">
                      <a16:colId xmlns:a16="http://schemas.microsoft.com/office/drawing/2014/main" val="3038016031"/>
                    </a:ext>
                  </a:extLst>
                </a:gridCol>
                <a:gridCol w="729316">
                  <a:extLst>
                    <a:ext uri="{9D8B030D-6E8A-4147-A177-3AD203B41FA5}">
                      <a16:colId xmlns:a16="http://schemas.microsoft.com/office/drawing/2014/main" val="3278801441"/>
                    </a:ext>
                  </a:extLst>
                </a:gridCol>
                <a:gridCol w="735190">
                  <a:extLst>
                    <a:ext uri="{9D8B030D-6E8A-4147-A177-3AD203B41FA5}">
                      <a16:colId xmlns:a16="http://schemas.microsoft.com/office/drawing/2014/main" val="962738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 of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samples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Inter-</a:t>
                      </a:r>
                      <a:r>
                        <a:rPr kumimoji="1" lang="en-US" altLang="ja-JP" sz="1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cal</a:t>
                      </a:r>
                      <a:endParaRPr kumimoji="1" lang="en-US" altLang="ja-JP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slope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1029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Operational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1" lang="en-US" altLang="ja-JP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136374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71584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16760</a:t>
                      </a:r>
                      <a:endParaRPr kumimoji="1" lang="ja-JP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371490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101024</a:t>
                      </a:r>
                      <a:endParaRPr kumimoji="1" lang="ja-JP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174305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ang. </a:t>
                      </a:r>
                    </a:p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340808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kumimoji="1" lang="en-US" altLang="ja-JP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r>
                        <a:rPr kumimoji="1" lang="en-US" altLang="ja-JP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1" lang="ja-JP" alt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72000" anchor="ctr"/>
                </a:tc>
                <a:extLst>
                  <a:ext uri="{0D108BD9-81ED-4DB2-BD59-A6C34878D82A}">
                    <a16:rowId xmlns:a16="http://schemas.microsoft.com/office/drawing/2014/main" val="3683742127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FAD823E-D0C0-7FD3-E87A-C67EB25E5CE5}"/>
              </a:ext>
            </a:extLst>
          </p:cNvPr>
          <p:cNvSpPr txBox="1"/>
          <p:nvPr/>
        </p:nvSpPr>
        <p:spPr>
          <a:xfrm>
            <a:off x="280995" y="991560"/>
            <a:ext cx="3364198" cy="2505814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180975" indent="-18097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Difference of inter-calibration slopes between LOS vector and zenith/azimuth angle screenings is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~0.1%</a:t>
            </a:r>
          </a:p>
          <a:p>
            <a:pPr marL="180975" indent="-180975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Soft LOS vector angle threshold would be helpful for quick assessment (e.g., period of in-orbit test)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CE8C28-2815-6C0C-5C8C-7B7F8AA36BBA}"/>
              </a:ext>
            </a:extLst>
          </p:cNvPr>
          <p:cNvSpPr txBox="1"/>
          <p:nvPr/>
        </p:nvSpPr>
        <p:spPr>
          <a:xfrm>
            <a:off x="4885436" y="289723"/>
            <a:ext cx="562871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Himawari-9/AHI B03 (0.64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vs. NOAA-20/VIIRS I1 (0.64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29-d force fitting (2025-12-12/2026-01-09)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8C5A67A-75D4-FEF0-F5FC-4F7A6169C487}"/>
              </a:ext>
            </a:extLst>
          </p:cNvPr>
          <p:cNvSpPr txBox="1"/>
          <p:nvPr/>
        </p:nvSpPr>
        <p:spPr>
          <a:xfrm>
            <a:off x="3882937" y="723330"/>
            <a:ext cx="1965567" cy="803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Sat/Solar Zenith/Azimuth Angle Check (operational)</a:t>
            </a:r>
          </a:p>
          <a:p>
            <a:pPr algn="ctr">
              <a:lnSpc>
                <a:spcPct val="120000"/>
              </a:lnSpc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AE34BB5-FE8B-CF2A-1FBF-3C9DB5A26484}"/>
              </a:ext>
            </a:extLst>
          </p:cNvPr>
          <p:cNvSpPr txBox="1"/>
          <p:nvPr/>
        </p:nvSpPr>
        <p:spPr>
          <a:xfrm>
            <a:off x="6187616" y="908531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</a:p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DA09A9C-3DC4-F803-0A16-F17BEF340ED1}"/>
              </a:ext>
            </a:extLst>
          </p:cNvPr>
          <p:cNvSpPr txBox="1"/>
          <p:nvPr/>
        </p:nvSpPr>
        <p:spPr>
          <a:xfrm>
            <a:off x="8183320" y="909600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</a:p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A2150C3-A504-DDC2-66DF-E5C5068E07B5}"/>
              </a:ext>
            </a:extLst>
          </p:cNvPr>
          <p:cNvSpPr txBox="1"/>
          <p:nvPr/>
        </p:nvSpPr>
        <p:spPr>
          <a:xfrm>
            <a:off x="10130713" y="902509"/>
            <a:ext cx="144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LOS Vector Diff</a:t>
            </a:r>
          </a:p>
          <a:p>
            <a:pPr algn="ctr"/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&lt; </a:t>
            </a:r>
            <a:r>
              <a:rPr lang="en-US" altLang="ja-JP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deg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473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5B19E-45E8-0FEE-AC98-5EEFF697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D2B028D-01BE-52FF-BFB4-3AB28D36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9"/>
            <a:ext cx="10515600" cy="1244219"/>
          </a:xfrm>
        </p:spPr>
        <p:txBody>
          <a:bodyPr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</a:t>
            </a:r>
            <a:r>
              <a:rPr kumimoji="1" lang="en-US" altLang="ja-JP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spatial resolution</a:t>
            </a:r>
            <a:endParaRPr kumimoji="1" lang="ja-JP" altLang="en-US" sz="3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8337B34-C238-D4A3-B663-8A1679A32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CC1FD-2D0F-4FFE-B758-B981A5DA1AA6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:a16="http://schemas.microsoft.com/office/drawing/2014/main" id="{E592427B-A9E6-17F9-99AF-321385E2A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/>
              <a:t>23 Mar 2026</a:t>
            </a:r>
            <a:endParaRPr kumimoji="1" lang="ja-JP" altLang="en-US"/>
          </a:p>
        </p:txBody>
      </p:sp>
      <p:sp>
        <p:nvSpPr>
          <p:cNvPr id="7" name="フッター プレースホルダー 6">
            <a:extLst>
              <a:ext uri="{FF2B5EF4-FFF2-40B4-BE49-F238E27FC236}">
                <a16:creationId xmlns:a16="http://schemas.microsoft.com/office/drawing/2014/main" id="{4A24DD47-8D1E-F97C-2574-B76119560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GSICS Annual Meeting 2026 in Ottawa, Canada</a:t>
            </a:r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7265263-F7E5-271C-950C-FCFCC7E29870}"/>
              </a:ext>
            </a:extLst>
          </p:cNvPr>
          <p:cNvGrpSpPr/>
          <p:nvPr/>
        </p:nvGrpSpPr>
        <p:grpSpPr>
          <a:xfrm>
            <a:off x="3319616" y="1330246"/>
            <a:ext cx="2942412" cy="2369590"/>
            <a:chOff x="9066449" y="1187817"/>
            <a:chExt cx="2942412" cy="2369590"/>
          </a:xfrm>
        </p:grpSpPr>
        <p:pic>
          <p:nvPicPr>
            <p:cNvPr id="15" name="図 14" descr="図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0B5FFD5-375A-8332-C2A4-ABBE85516E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591" b="56267"/>
            <a:stretch>
              <a:fillRect/>
            </a:stretch>
          </p:blipFill>
          <p:spPr>
            <a:xfrm>
              <a:off x="9066449" y="1226014"/>
              <a:ext cx="2260429" cy="2331393"/>
            </a:xfrm>
            <a:prstGeom prst="rect">
              <a:avLst/>
            </a:prstGeom>
          </p:spPr>
        </p:pic>
        <p:pic>
          <p:nvPicPr>
            <p:cNvPr id="17" name="図 16" descr="図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B3EBF6B7-CDC0-84E5-9C04-A3956EABE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0" t="43267" r="73819" b="49867"/>
            <a:stretch>
              <a:fillRect/>
            </a:stretch>
          </p:blipFill>
          <p:spPr>
            <a:xfrm rot="16200000">
              <a:off x="10674805" y="2207393"/>
              <a:ext cx="1430055" cy="355541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A8C32E6-C290-055D-20A5-26A311766F7C}"/>
                </a:ext>
              </a:extLst>
            </p:cNvPr>
            <p:cNvSpPr txBox="1"/>
            <p:nvPr/>
          </p:nvSpPr>
          <p:spPr>
            <a:xfrm>
              <a:off x="9456684" y="1187817"/>
              <a:ext cx="255217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B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) Operational </a:t>
              </a:r>
              <a:r>
                <a:rPr kumimoji="1" lang="ja-JP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＋ 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dark scene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6C3C2C-BAAD-5F33-E0E2-F3DE3ADB15F2}"/>
              </a:ext>
            </a:extLst>
          </p:cNvPr>
          <p:cNvSpPr txBox="1"/>
          <p:nvPr/>
        </p:nvSpPr>
        <p:spPr>
          <a:xfrm>
            <a:off x="6420415" y="457084"/>
            <a:ext cx="5628718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Himawari-9/AHI B01 (0.47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 vs. NOAA-20/VIIRS I1 (0.49 </a:t>
            </a:r>
            <a:r>
              <a:rPr lang="en-US" altLang="ja-JP" sz="1400" dirty="0" err="1">
                <a:latin typeface="Arial" panose="020B0604020202020204" pitchFamily="34" charset="0"/>
                <a:cs typeface="Arial" panose="020B0604020202020204" pitchFamily="34" charset="0"/>
              </a:rPr>
              <a:t>μm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>
              <a:lnSpc>
                <a:spcPct val="120000"/>
              </a:lnSpc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29-d force fitting (2025-12-12/2026-01-09)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E6BFD98A-195F-A51F-DE91-1525906593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66" r="70961" b="5733"/>
          <a:stretch>
            <a:fillRect/>
          </a:stretch>
        </p:blipFill>
        <p:spPr>
          <a:xfrm>
            <a:off x="493344" y="3689998"/>
            <a:ext cx="2257981" cy="2351343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76533C1F-F77A-AC95-2D36-3F7EE7AF94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t="93733" r="73556" b="133"/>
          <a:stretch>
            <a:fillRect/>
          </a:stretch>
        </p:blipFill>
        <p:spPr>
          <a:xfrm rot="16200000">
            <a:off x="2126514" y="4678381"/>
            <a:ext cx="1462012" cy="37457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E4B67860-FC35-DE0C-1A1A-C89443E041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1054" b="6267"/>
          <a:stretch>
            <a:fillRect/>
          </a:stretch>
        </p:blipFill>
        <p:spPr>
          <a:xfrm>
            <a:off x="3310031" y="3640088"/>
            <a:ext cx="2243929" cy="2351344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260E687-564C-8F3F-C7DE-F5E54CCBE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4" t="93466" r="72626"/>
          <a:stretch>
            <a:fillRect/>
          </a:stretch>
        </p:blipFill>
        <p:spPr>
          <a:xfrm rot="16200000">
            <a:off x="4810411" y="4584344"/>
            <a:ext cx="1628600" cy="353104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F42C0107-1C9E-7F0C-4324-1310425EC8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0776" b="6267"/>
          <a:stretch>
            <a:fillRect/>
          </a:stretch>
        </p:blipFill>
        <p:spPr>
          <a:xfrm>
            <a:off x="6420415" y="3578087"/>
            <a:ext cx="2284762" cy="2371405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FC1784D6-4775-6C6C-C44D-EA1E34296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7" t="93467" r="72996"/>
          <a:stretch>
            <a:fillRect/>
          </a:stretch>
        </p:blipFill>
        <p:spPr>
          <a:xfrm rot="16200000">
            <a:off x="7949413" y="4555158"/>
            <a:ext cx="1628601" cy="361092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4CFE5F3B-9B4D-E786-9832-CE0AE33BD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71054" b="6000"/>
          <a:stretch>
            <a:fillRect/>
          </a:stretch>
        </p:blipFill>
        <p:spPr>
          <a:xfrm>
            <a:off x="9211308" y="3565057"/>
            <a:ext cx="2274075" cy="2397464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E4CCA7FB-8F7C-4A63-1EA3-A23E92B9B0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2" t="93467" r="73365"/>
          <a:stretch>
            <a:fillRect/>
          </a:stretch>
        </p:blipFill>
        <p:spPr>
          <a:xfrm rot="16200000">
            <a:off x="10770284" y="4629703"/>
            <a:ext cx="1578165" cy="353105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B0C8D31-8DF3-D71F-CF38-84B5A2D45499}"/>
              </a:ext>
            </a:extLst>
          </p:cNvPr>
          <p:cNvGrpSpPr/>
          <p:nvPr/>
        </p:nvGrpSpPr>
        <p:grpSpPr>
          <a:xfrm>
            <a:off x="467986" y="1319541"/>
            <a:ext cx="2505913" cy="2372548"/>
            <a:chOff x="6611220" y="1185081"/>
            <a:chExt cx="2505913" cy="2372548"/>
          </a:xfrm>
          <a:solidFill>
            <a:schemeClr val="bg1"/>
          </a:solidFill>
        </p:grpSpPr>
        <p:pic>
          <p:nvPicPr>
            <p:cNvPr id="4" name="図 3" descr="図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2172368-1CCC-A639-9C3A-8141DF023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61" b="56400"/>
            <a:stretch>
              <a:fillRect/>
            </a:stretch>
          </p:blipFill>
          <p:spPr>
            <a:xfrm>
              <a:off x="6611220" y="1226236"/>
              <a:ext cx="2238822" cy="2331393"/>
            </a:xfrm>
            <a:prstGeom prst="rect">
              <a:avLst/>
            </a:prstGeom>
            <a:grpFill/>
          </p:spPr>
        </p:pic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B630D9F-3822-AA21-1927-FF513FB45C87}"/>
                </a:ext>
              </a:extLst>
            </p:cNvPr>
            <p:cNvSpPr txBox="1"/>
            <p:nvPr/>
          </p:nvSpPr>
          <p:spPr>
            <a:xfrm>
              <a:off x="7028755" y="1185081"/>
              <a:ext cx="1873646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A) Operational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" name="図 9" descr="図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4FDA982E-7004-6622-DAC2-C871BC903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73" t="43733" r="72348" b="50000"/>
            <a:stretch>
              <a:fillRect/>
            </a:stretch>
          </p:blipFill>
          <p:spPr>
            <a:xfrm rot="16200000">
              <a:off x="8067276" y="2273023"/>
              <a:ext cx="1758239" cy="341475"/>
            </a:xfrm>
            <a:prstGeom prst="rect">
              <a:avLst/>
            </a:prstGeom>
            <a:grpFill/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9A6EC3CA-EE28-4903-52A4-4A82944CCD18}"/>
              </a:ext>
            </a:extLst>
          </p:cNvPr>
          <p:cNvGrpSpPr/>
          <p:nvPr/>
        </p:nvGrpSpPr>
        <p:grpSpPr>
          <a:xfrm>
            <a:off x="6410634" y="1165912"/>
            <a:ext cx="2746117" cy="2614543"/>
            <a:chOff x="6640591" y="3513990"/>
            <a:chExt cx="2746117" cy="2614543"/>
          </a:xfrm>
          <a:solidFill>
            <a:schemeClr val="bg1"/>
          </a:solidFill>
        </p:grpSpPr>
        <p:pic>
          <p:nvPicPr>
            <p:cNvPr id="18" name="図 17" descr="カラフルな光のcg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5FF9A10-3070-A1AD-0601-F37D8A7AC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776" b="56267"/>
            <a:stretch>
              <a:fillRect/>
            </a:stretch>
          </p:blipFill>
          <p:spPr>
            <a:xfrm>
              <a:off x="6640591" y="3777190"/>
              <a:ext cx="2265434" cy="2351343"/>
            </a:xfrm>
            <a:prstGeom prst="rect">
              <a:avLst/>
            </a:prstGeom>
            <a:grpFill/>
          </p:spPr>
        </p:pic>
        <p:pic>
          <p:nvPicPr>
            <p:cNvPr id="22" name="図 21" descr="カラフルな光のcg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A089ED0C-84CD-D44F-C71F-85C4180AA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29" t="43867" r="73921" b="49868"/>
            <a:stretch>
              <a:fillRect/>
            </a:stretch>
          </p:blipFill>
          <p:spPr>
            <a:xfrm rot="16200000">
              <a:off x="8260204" y="4819564"/>
              <a:ext cx="1469050" cy="335172"/>
            </a:xfrm>
            <a:prstGeom prst="rect">
              <a:avLst/>
            </a:prstGeom>
            <a:grpFill/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120472A9-E183-D8E2-FB8A-874A139929DC}"/>
                </a:ext>
              </a:extLst>
            </p:cNvPr>
            <p:cNvSpPr txBox="1"/>
            <p:nvPr/>
          </p:nvSpPr>
          <p:spPr>
            <a:xfrm>
              <a:off x="6986308" y="3513990"/>
              <a:ext cx="2400400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C) Same as B), but </a:t>
              </a:r>
            </a:p>
            <a:p>
              <a:r>
                <a:rPr lang="en-US" altLang="ja-JP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 x 4 km </a:t>
              </a:r>
              <a:r>
                <a:rPr lang="en-US" altLang="ja-JP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downsampled</a:t>
              </a:r>
              <a:r>
                <a:rPr lang="en-US" altLang="ja-JP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data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9D4A25B-F3AF-F63A-5EDB-8DA9668E2D1B}"/>
              </a:ext>
            </a:extLst>
          </p:cNvPr>
          <p:cNvGrpSpPr/>
          <p:nvPr/>
        </p:nvGrpSpPr>
        <p:grpSpPr>
          <a:xfrm>
            <a:off x="9234774" y="1142508"/>
            <a:ext cx="2890506" cy="2629638"/>
            <a:chOff x="9118356" y="3511297"/>
            <a:chExt cx="2890506" cy="2629638"/>
          </a:xfrm>
          <a:solidFill>
            <a:schemeClr val="bg1"/>
          </a:solidFill>
        </p:grpSpPr>
        <p:pic>
          <p:nvPicPr>
            <p:cNvPr id="19" name="図 18" descr="カラフルな光のcg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5B1C2DA-C350-5FE4-D852-7B9ECBCDB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1054" b="56000"/>
            <a:stretch>
              <a:fillRect/>
            </a:stretch>
          </p:blipFill>
          <p:spPr>
            <a:xfrm>
              <a:off x="9118356" y="3768211"/>
              <a:ext cx="2250609" cy="2372724"/>
            </a:xfrm>
            <a:prstGeom prst="rect">
              <a:avLst/>
            </a:prstGeom>
            <a:grpFill/>
          </p:spPr>
        </p:pic>
        <p:pic>
          <p:nvPicPr>
            <p:cNvPr id="29" name="図 28" descr="カラフルな光のcg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930452F-F1B2-69A6-AD96-B8EB09EEF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0" t="43868" r="73920" b="50266"/>
            <a:stretch>
              <a:fillRect/>
            </a:stretch>
          </p:blipFill>
          <p:spPr>
            <a:xfrm rot="16200000">
              <a:off x="10768571" y="4765288"/>
              <a:ext cx="1430055" cy="342965"/>
            </a:xfrm>
            <a:prstGeom prst="rect">
              <a:avLst/>
            </a:prstGeom>
            <a:grpFill/>
          </p:spPr>
        </p:pic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C96F6C5-87DE-0EBF-8AF5-1A44C8412125}"/>
                </a:ext>
              </a:extLst>
            </p:cNvPr>
            <p:cNvSpPr txBox="1"/>
            <p:nvPr/>
          </p:nvSpPr>
          <p:spPr>
            <a:xfrm>
              <a:off x="9547132" y="3511297"/>
              <a:ext cx="2461730" cy="52322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kumimoji="1" lang="en-US" altLang="ja-JP" sz="1400" dirty="0">
                  <a:latin typeface="Arial" panose="020B0604020202020204" pitchFamily="34" charset="0"/>
                  <a:cs typeface="Arial" panose="020B0604020202020204" pitchFamily="34" charset="0"/>
                </a:rPr>
                <a:t>) Same as B), but </a:t>
              </a:r>
            </a:p>
            <a:p>
              <a:r>
                <a:rPr kumimoji="1" lang="en-US" altLang="ja-JP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altLang="ja-JP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x 8 km </a:t>
              </a:r>
              <a:r>
                <a:rPr lang="en-US" altLang="ja-JP" sz="1400" dirty="0" err="1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downsampled</a:t>
              </a:r>
              <a:r>
                <a:rPr lang="en-US" altLang="ja-JP" sz="1400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data</a:t>
              </a:r>
              <a:endParaRPr kumimoji="1" lang="ja-JP" alt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34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X6PPVAVDZMSZ-613157859-13508</_dlc_DocId>
    <_dlc_DocIdUrl xmlns="cfab5f87-ed30-4dbb-a820-4234a14babf6">
      <Url>https://wmoomm.sharepoint.com/sites/Collaboration/_layouts/15/DocIdRedir.aspx?ID=X6PPVAVDZMSZ-613157859-13508</Url>
      <Description>X6PPVAVDZMSZ-613157859-13508</Description>
    </_dlc_DocIdUrl>
  </documentManagement>
</p:properties>
</file>

<file path=customXml/itemProps1.xml><?xml version="1.0" encoding="utf-8"?>
<ds:datastoreItem xmlns:ds="http://schemas.openxmlformats.org/officeDocument/2006/customXml" ds:itemID="{FDA5D05F-16C3-4563-9A82-0B7152B27B03}"/>
</file>

<file path=customXml/itemProps2.xml><?xml version="1.0" encoding="utf-8"?>
<ds:datastoreItem xmlns:ds="http://schemas.openxmlformats.org/officeDocument/2006/customXml" ds:itemID="{E3F1A3B9-26DC-4CF0-9B2F-221F844BD780}"/>
</file>

<file path=customXml/itemProps3.xml><?xml version="1.0" encoding="utf-8"?>
<ds:datastoreItem xmlns:ds="http://schemas.openxmlformats.org/officeDocument/2006/customXml" ds:itemID="{5AB304C3-CBEA-4A1A-A80A-D9B44228C426}"/>
</file>

<file path=customXml/itemProps4.xml><?xml version="1.0" encoding="utf-8"?>
<ds:datastoreItem xmlns:ds="http://schemas.openxmlformats.org/officeDocument/2006/customXml" ds:itemID="{0853D931-2FFE-4A0E-B263-08C86FBD01C3}"/>
</file>

<file path=customXml/itemProps5.xml><?xml version="1.0" encoding="utf-8"?>
<ds:datastoreItem xmlns:ds="http://schemas.openxmlformats.org/officeDocument/2006/customXml" ds:itemID="{A9E69B02-A15B-4A09-9301-ADB065B96927}"/>
</file>

<file path=docProps/app.xml><?xml version="1.0" encoding="utf-8"?>
<Properties xmlns="http://schemas.openxmlformats.org/officeDocument/2006/extended-properties" xmlns:vt="http://schemas.openxmlformats.org/officeDocument/2006/docPropsVTypes">
  <TotalTime>5606</TotalTime>
  <Words>1697</Words>
  <Application>Microsoft Office PowerPoint</Application>
  <PresentationFormat>ワイド画面</PresentationFormat>
  <Paragraphs>278</Paragraphs>
  <Slides>15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15</vt:i4>
      </vt:variant>
    </vt:vector>
  </HeadingPairs>
  <TitlesOfParts>
    <vt:vector size="21" baseType="lpstr">
      <vt:lpstr>游ゴシック</vt:lpstr>
      <vt:lpstr>游ゴシック Light</vt:lpstr>
      <vt:lpstr>Arial</vt:lpstr>
      <vt:lpstr>Cambria Math</vt:lpstr>
      <vt:lpstr>Wingdings</vt:lpstr>
      <vt:lpstr>Office テーマ</vt:lpstr>
      <vt:lpstr>Investigation into Improving AHI Radiometric Performance Monitoring by Ray-matching Inter-calibration</vt:lpstr>
      <vt:lpstr>Outline</vt:lpstr>
      <vt:lpstr>Introduction</vt:lpstr>
      <vt:lpstr>Specifications of ray-matching</vt:lpstr>
      <vt:lpstr>Himawari-9/AHI radiometric trends (monthly stats)</vt:lpstr>
      <vt:lpstr>Current issues</vt:lpstr>
      <vt:lpstr>Use of line-of-sight (LOS) vector </vt:lpstr>
      <vt:lpstr>Preliminary result</vt:lpstr>
      <vt:lpstr>Impact of spatial resolution</vt:lpstr>
      <vt:lpstr>Summary and future plans</vt:lpstr>
      <vt:lpstr>References</vt:lpstr>
      <vt:lpstr>PowerPoint プレゼンテーション</vt:lpstr>
      <vt:lpstr>PowerPoint プレゼンテーション</vt:lpstr>
      <vt:lpstr>Preliminary result</vt:lpstr>
      <vt:lpstr>Impact of spatial resolution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當眞 嗣淳(TOMA Tsuguyoshi)</dc:creator>
  <cp:lastModifiedBy>當眞 嗣淳(TOMA Tsuguyoshi)</cp:lastModifiedBy>
  <cp:revision>350</cp:revision>
  <dcterms:created xsi:type="dcterms:W3CDTF">2026-03-04T05:08:09Z</dcterms:created>
  <dcterms:modified xsi:type="dcterms:W3CDTF">2026-03-20T02:37:03Z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885b3aa5-275d-41c7-b546-9bca4c96aa05</vt:lpwstr>
  </property>
</Properties>
</file>