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5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13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7.xml" ContentType="application/vnd.openxmlformats-officedocument.presentationml.notes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authors.xml" ContentType="application/vnd.ms-powerpoint.authors+xml"/>
  <Override PartName="/ppt/theme/theme2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7711" r:id="rId1"/>
  </p:sldMasterIdLst>
  <p:notesMasterIdLst>
    <p:notesMasterId r:id="rId34"/>
  </p:notesMasterIdLst>
  <p:handoutMasterIdLst>
    <p:handoutMasterId r:id="rId35"/>
  </p:handoutMasterIdLst>
  <p:sldIdLst>
    <p:sldId id="610" r:id="rId2"/>
    <p:sldId id="683" r:id="rId3"/>
    <p:sldId id="732" r:id="rId4"/>
    <p:sldId id="733" r:id="rId5"/>
    <p:sldId id="755" r:id="rId6"/>
    <p:sldId id="720" r:id="rId7"/>
    <p:sldId id="735" r:id="rId8"/>
    <p:sldId id="701" r:id="rId9"/>
    <p:sldId id="738" r:id="rId10"/>
    <p:sldId id="737" r:id="rId11"/>
    <p:sldId id="728" r:id="rId12"/>
    <p:sldId id="751" r:id="rId13"/>
    <p:sldId id="753" r:id="rId14"/>
    <p:sldId id="754" r:id="rId15"/>
    <p:sldId id="743" r:id="rId16"/>
    <p:sldId id="745" r:id="rId17"/>
    <p:sldId id="717" r:id="rId18"/>
    <p:sldId id="609" r:id="rId19"/>
    <p:sldId id="750" r:id="rId20"/>
    <p:sldId id="722" r:id="rId21"/>
    <p:sldId id="723" r:id="rId22"/>
    <p:sldId id="703" r:id="rId23"/>
    <p:sldId id="705" r:id="rId24"/>
    <p:sldId id="731" r:id="rId25"/>
    <p:sldId id="702" r:id="rId26"/>
    <p:sldId id="740" r:id="rId27"/>
    <p:sldId id="741" r:id="rId28"/>
    <p:sldId id="746" r:id="rId29"/>
    <p:sldId id="742" r:id="rId30"/>
    <p:sldId id="744" r:id="rId31"/>
    <p:sldId id="747" r:id="rId32"/>
    <p:sldId id="748" r:id="rId33"/>
  </p:sldIdLst>
  <p:sldSz cx="12192000" cy="6858000"/>
  <p:notesSz cx="9931400" cy="143637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64" userDrawn="1">
          <p15:clr>
            <a:srgbClr val="A4A3A4"/>
          </p15:clr>
        </p15:guide>
        <p15:guide id="2" orient="horz" pos="1410" userDrawn="1">
          <p15:clr>
            <a:srgbClr val="A4A3A4"/>
          </p15:clr>
        </p15:guide>
        <p15:guide id="3" orient="horz" pos="2715" userDrawn="1">
          <p15:clr>
            <a:srgbClr val="A4A3A4"/>
          </p15:clr>
        </p15:guide>
        <p15:guide id="4" orient="horz" pos="2389" userDrawn="1">
          <p15:clr>
            <a:srgbClr val="A4A3A4"/>
          </p15:clr>
        </p15:guide>
        <p15:guide id="5" orient="horz" pos="2064" userDrawn="1">
          <p15:clr>
            <a:srgbClr val="A4A3A4"/>
          </p15:clr>
        </p15:guide>
        <p15:guide id="6" orient="horz" pos="1735" userDrawn="1">
          <p15:clr>
            <a:srgbClr val="A4A3A4"/>
          </p15:clr>
        </p15:guide>
        <p15:guide id="7" orient="horz" pos="3369" userDrawn="1">
          <p15:clr>
            <a:srgbClr val="A4A3A4"/>
          </p15:clr>
        </p15:guide>
        <p15:guide id="8" orient="horz" pos="3698" userDrawn="1">
          <p15:clr>
            <a:srgbClr val="A4A3A4"/>
          </p15:clr>
        </p15:guide>
        <p15:guide id="9" pos="5186" userDrawn="1">
          <p15:clr>
            <a:srgbClr val="A4A3A4"/>
          </p15:clr>
        </p15:guide>
        <p15:guide id="10" pos="241" userDrawn="1">
          <p15:clr>
            <a:srgbClr val="A4A3A4"/>
          </p15:clr>
        </p15:guide>
        <p15:guide id="11" pos="1910" userDrawn="1">
          <p15:clr>
            <a:srgbClr val="A4A3A4"/>
          </p15:clr>
        </p15:guide>
        <p15:guide id="12" pos="6005" userDrawn="1">
          <p15:clr>
            <a:srgbClr val="A4A3A4"/>
          </p15:clr>
        </p15:guide>
        <p15:guide id="13" pos="6838" userDrawn="1">
          <p15:clr>
            <a:srgbClr val="A4A3A4"/>
          </p15:clr>
        </p15:guide>
        <p15:guide id="14" pos="2751" userDrawn="1">
          <p15:clr>
            <a:srgbClr val="A4A3A4"/>
          </p15:clr>
        </p15:guide>
        <p15:guide id="15" pos="107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4525">
          <p15:clr>
            <a:srgbClr val="A4A3A4"/>
          </p15:clr>
        </p15:guide>
        <p15:guide id="2" pos="3127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422150F-A671-9E64-6437-9632E410C86C}" name="Ali Mousivand" initials="AM" userId="S::Ali.Mousivand@eumetsat.int::dfe303a6-da48-485e-868f-fd801da37eb6" providerId="AD"/>
  <p188:author id="{4CFFED0F-6A30-29C6-530B-2390B12AAE14}" name="Vincent Debaecker" initials="VD" userId="S::Vincent.Debaecker@external.eumetsat.int::65fc7c5b-eea7-4e02-861a-c5d038bc230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F7B7F"/>
    <a:srgbClr val="000000"/>
    <a:srgbClr val="38C176"/>
    <a:srgbClr val="00B050"/>
    <a:srgbClr val="00B5E2"/>
    <a:srgbClr val="FE5000"/>
    <a:srgbClr val="0000FF"/>
    <a:srgbClr val="00205B"/>
    <a:srgbClr val="38484E"/>
    <a:srgbClr val="6572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1E4AEA4-8DFA-4A89-87EB-49C32662AFE0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54" autoAdjust="0"/>
    <p:restoredTop sz="89104" autoAdjust="0"/>
  </p:normalViewPr>
  <p:slideViewPr>
    <p:cSldViewPr snapToGrid="0">
      <p:cViewPr varScale="1">
        <p:scale>
          <a:sx n="98" d="100"/>
          <a:sy n="98" d="100"/>
        </p:scale>
        <p:origin x="1146" y="96"/>
      </p:cViewPr>
      <p:guideLst>
        <p:guide orient="horz" pos="1164"/>
        <p:guide orient="horz" pos="1410"/>
        <p:guide orient="horz" pos="2715"/>
        <p:guide orient="horz" pos="2389"/>
        <p:guide orient="horz" pos="2064"/>
        <p:guide orient="horz" pos="1735"/>
        <p:guide orient="horz" pos="3369"/>
        <p:guide orient="horz" pos="3698"/>
        <p:guide pos="5186"/>
        <p:guide pos="241"/>
        <p:guide pos="1910"/>
        <p:guide pos="6005"/>
        <p:guide pos="6838"/>
        <p:guide pos="2751"/>
        <p:guide pos="10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10020"/>
    </p:cViewPr>
  </p:sorterViewPr>
  <p:notesViewPr>
    <p:cSldViewPr snapToGrid="0">
      <p:cViewPr varScale="1">
        <p:scale>
          <a:sx n="57" d="100"/>
          <a:sy n="57" d="100"/>
        </p:scale>
        <p:origin x="3096" y="78"/>
      </p:cViewPr>
      <p:guideLst>
        <p:guide orient="horz" pos="4525"/>
        <p:guide pos="312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42" Type="http://schemas.openxmlformats.org/officeDocument/2006/relationships/customXml" Target="../customXml/item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8/10/relationships/authors" Target="authors.xml"/><Relationship Id="rId45" Type="http://schemas.openxmlformats.org/officeDocument/2006/relationships/customXml" Target="../customXml/item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ustomXml" Target="../customXml/item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43" Type="http://schemas.openxmlformats.org/officeDocument/2006/relationships/customXml" Target="../customXml/item3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customXml" Target="../customXml/item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defTabSz="1336954" eaLnBrk="0" hangingPunct="0">
              <a:spcBef>
                <a:spcPct val="0"/>
              </a:spcBef>
              <a:defRPr sz="1700" b="0">
                <a:solidFill>
                  <a:srgbClr val="000000"/>
                </a:solidFill>
                <a:latin typeface="Helvetica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9982200" y="0"/>
            <a:ext cx="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r" defTabSz="1336954" eaLnBrk="0" hangingPunct="0">
              <a:spcBef>
                <a:spcPct val="0"/>
              </a:spcBef>
              <a:defRPr sz="1700" b="0">
                <a:solidFill>
                  <a:srgbClr val="000000"/>
                </a:solidFill>
                <a:latin typeface="Helvetica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69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14090650"/>
            <a:ext cx="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defTabSz="1336954" eaLnBrk="0" hangingPunct="0">
              <a:spcBef>
                <a:spcPct val="0"/>
              </a:spcBef>
              <a:defRPr sz="1700" b="0">
                <a:solidFill>
                  <a:srgbClr val="000000"/>
                </a:solidFill>
                <a:latin typeface="Helvetica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69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9707563" y="14085888"/>
            <a:ext cx="274637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 defTabSz="1336954" eaLnBrk="0" hangingPunct="0">
              <a:spcBef>
                <a:spcPct val="0"/>
              </a:spcBef>
              <a:defRPr sz="1700" b="0">
                <a:solidFill>
                  <a:srgbClr val="000000"/>
                </a:solidFill>
                <a:latin typeface="Helvetica" pitchFamily="34" charset="0"/>
              </a:defRPr>
            </a:lvl1pPr>
          </a:lstStyle>
          <a:p>
            <a:pPr>
              <a:defRPr/>
            </a:pPr>
            <a:fld id="{E842FA72-B9ED-494F-A64D-EC1E1901C355}" type="slidenum">
              <a:rPr lang="de-DE"/>
              <a:pPr>
                <a:defRPr/>
              </a:pPr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93611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2125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3601" tIns="66800" rIns="133601" bIns="66800" numCol="1" anchor="t" anchorCtr="0" compatLnSpc="1">
            <a:prstTxWarp prst="textNoShape">
              <a:avLst/>
            </a:prstTxWarp>
          </a:bodyPr>
          <a:lstStyle>
            <a:lvl1pPr defTabSz="1336954" eaLnBrk="0" hangingPunct="0">
              <a:spcBef>
                <a:spcPct val="0"/>
              </a:spcBef>
              <a:defRPr sz="17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9275" y="0"/>
            <a:ext cx="4302125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3601" tIns="66800" rIns="133601" bIns="66800" numCol="1" anchor="t" anchorCtr="0" compatLnSpc="1">
            <a:prstTxWarp prst="textNoShape">
              <a:avLst/>
            </a:prstTxWarp>
          </a:bodyPr>
          <a:lstStyle>
            <a:lvl1pPr algn="r" defTabSz="1336954" eaLnBrk="0" hangingPunct="0">
              <a:spcBef>
                <a:spcPct val="0"/>
              </a:spcBef>
              <a:defRPr sz="17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58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77800" y="1074738"/>
            <a:ext cx="9575800" cy="5386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22388" y="6819900"/>
            <a:ext cx="7286625" cy="6469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3601" tIns="66800" rIns="133601" bIns="6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13644563"/>
            <a:ext cx="4302125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3601" tIns="66800" rIns="133601" bIns="66800" numCol="1" anchor="b" anchorCtr="0" compatLnSpc="1">
            <a:prstTxWarp prst="textNoShape">
              <a:avLst/>
            </a:prstTxWarp>
          </a:bodyPr>
          <a:lstStyle>
            <a:lvl1pPr defTabSz="1336954" eaLnBrk="0" hangingPunct="0">
              <a:spcBef>
                <a:spcPct val="0"/>
              </a:spcBef>
              <a:defRPr sz="17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9275" y="13644563"/>
            <a:ext cx="4302125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3601" tIns="66800" rIns="133601" bIns="66800" numCol="1" anchor="b" anchorCtr="0" compatLnSpc="1">
            <a:prstTxWarp prst="textNoShape">
              <a:avLst/>
            </a:prstTxWarp>
          </a:bodyPr>
          <a:lstStyle>
            <a:lvl1pPr algn="r" defTabSz="1336954" eaLnBrk="0" hangingPunct="0">
              <a:spcBef>
                <a:spcPct val="0"/>
              </a:spcBef>
              <a:defRPr sz="17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7FE02029-9BE2-4139-82E8-7E205433FD51}" type="slidenum">
              <a:rPr lang="de-DE"/>
              <a:pPr>
                <a:defRPr/>
              </a:pPr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04190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1333500"/>
            <a:fld id="{B3123BCD-06C1-4979-A4B6-929E88FE602B}" type="slidenum">
              <a:rPr lang="de-DE" smtClean="0"/>
              <a:pPr defTabSz="1333500"/>
              <a:t>1</a:t>
            </a:fld>
            <a:endParaRPr lang="de-DE"/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77800" y="1074738"/>
            <a:ext cx="9575800" cy="5386387"/>
          </a:xfrm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1200" b="0" dirty="0">
              <a:solidFill>
                <a:srgbClr val="FF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55027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FE02029-9BE2-4139-82E8-7E205433FD51}" type="slidenum">
              <a:rPr lang="de-DE" smtClean="0"/>
              <a:pPr>
                <a:defRPr/>
              </a:pPr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231729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The focus </a:t>
            </a:r>
            <a:r>
              <a:rPr lang="fr-FR" dirty="0" err="1"/>
              <a:t>is</a:t>
            </a:r>
            <a:r>
              <a:rPr lang="fr-FR" dirty="0"/>
              <a:t> on FCI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FE02029-9BE2-4139-82E8-7E205433FD51}" type="slidenum">
              <a:rPr lang="de-DE" smtClean="0"/>
              <a:pPr>
                <a:defRPr/>
              </a:pPr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740370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C2CBCC-DED4-C9D0-1B88-2B46163FF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98BEAB-2F24-4FE4-CB86-783C83CD01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0506CE-8769-96EE-D3B7-D4DF2D8D81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kern="0" dirty="0">
                <a:solidFill>
                  <a:srgbClr val="CB333B"/>
                </a:solidFill>
              </a:rPr>
              <a:t>Applied to GEO-LEO this time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kern="0" dirty="0">
                <a:solidFill>
                  <a:srgbClr val="CB333B"/>
                </a:solidFill>
              </a:rPr>
              <a:t>FCI: full disk every 10 minutes</a:t>
            </a:r>
            <a:endParaRPr lang="en-GB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OLCI: 3min granule (covers approx. 6° </a:t>
            </a:r>
            <a:r>
              <a:rPr lang="en-GB" dirty="0" err="1"/>
              <a:t>lat</a:t>
            </a:r>
            <a:r>
              <a:rPr lang="en-GB" dirty="0"/>
              <a:t>).   Pass over </a:t>
            </a:r>
            <a:r>
              <a:rPr lang="en-GB" sz="1200" b="0" kern="0" dirty="0">
                <a:solidFill>
                  <a:srgbClr val="CB333B"/>
                </a:solidFill>
              </a:rPr>
              <a:t>-10/10° latitude is equivalent to 10 minutes (4 granules)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FA11E3-9C1F-46A5-DE8F-B9153DD689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E02029-9BE2-4139-82E8-7E205433FD51}" type="slidenum">
              <a:rPr lang="de-DE" smtClean="0"/>
              <a:pPr>
                <a:defRPr/>
              </a:pPr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3463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Sliding</a:t>
            </a:r>
            <a:r>
              <a:rPr lang="fr-FR" dirty="0"/>
              <a:t> time </a:t>
            </a:r>
            <a:r>
              <a:rPr lang="fr-FR" dirty="0" err="1"/>
              <a:t>window</a:t>
            </a:r>
            <a:r>
              <a:rPr lang="fr-FR" dirty="0"/>
              <a:t>. </a:t>
            </a:r>
          </a:p>
          <a:p>
            <a:r>
              <a:rPr lang="fr-FR" dirty="0" err="1"/>
              <a:t>Typically</a:t>
            </a:r>
            <a:r>
              <a:rPr lang="fr-FR" dirty="0"/>
              <a:t> 30/60 </a:t>
            </a:r>
            <a:r>
              <a:rPr lang="fr-FR" dirty="0" err="1"/>
              <a:t>days</a:t>
            </a:r>
            <a:r>
              <a:rPr lang="fr-FR" dirty="0"/>
              <a:t>. </a:t>
            </a:r>
          </a:p>
          <a:p>
            <a:r>
              <a:rPr lang="fr-FR" dirty="0"/>
              <a:t>Time </a:t>
            </a:r>
            <a:r>
              <a:rPr lang="fr-FR" dirty="0" err="1"/>
              <a:t>sample</a:t>
            </a:r>
            <a:r>
              <a:rPr lang="fr-FR" dirty="0"/>
              <a:t>: </a:t>
            </a:r>
            <a:r>
              <a:rPr lang="fr-FR" dirty="0" err="1"/>
              <a:t>every</a:t>
            </a:r>
            <a:r>
              <a:rPr lang="fr-FR" dirty="0"/>
              <a:t> </a:t>
            </a:r>
            <a:r>
              <a:rPr lang="fr-FR" dirty="0" err="1"/>
              <a:t>day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FE02029-9BE2-4139-82E8-7E205433FD51}" type="slidenum">
              <a:rPr lang="de-DE" smtClean="0"/>
              <a:pPr>
                <a:defRPr/>
              </a:pPr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709715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FE02029-9BE2-4139-82E8-7E205433FD51}" type="slidenum">
              <a:rPr lang="de-DE" smtClean="0"/>
              <a:pPr>
                <a:defRPr/>
              </a:pPr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115661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Detect the presence of outliers</a:t>
            </a:r>
          </a:p>
          <a:p>
            <a:r>
              <a:rPr lang="en-IE" dirty="0"/>
              <a:t>Verify the dispersion is limited</a:t>
            </a:r>
          </a:p>
          <a:p>
            <a:r>
              <a:rPr lang="en-IE" dirty="0"/>
              <a:t>Check the distribution is linear</a:t>
            </a:r>
          </a:p>
          <a:p>
            <a:r>
              <a:rPr lang="en-IE" dirty="0"/>
              <a:t>Check the temporal and geographical </a:t>
            </a:r>
            <a:r>
              <a:rPr lang="en-IE" dirty="0" err="1"/>
              <a:t>distrbution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FE02029-9BE2-4139-82E8-7E205433FD51}" type="slidenum">
              <a:rPr lang="de-DE" smtClean="0"/>
              <a:pPr>
                <a:defRPr/>
              </a:pPr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658849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02DC7-96D8-4C6C-5853-5F387AFE8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C3F774-A796-3850-63F8-A4AD36739E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A3897E-8DBA-6E36-6DAA-1F8ECDE937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F3891C-BCBA-2C4D-C259-D4704EF04B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FE02029-9BE2-4139-82E8-7E205433FD51}" type="slidenum">
              <a:rPr lang="de-DE" smtClean="0"/>
              <a:pPr>
                <a:defRPr/>
              </a:pPr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6510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FE02029-9BE2-4139-82E8-7E205433FD51}" type="slidenum">
              <a:rPr lang="de-DE" smtClean="0"/>
              <a:pPr>
                <a:defRPr/>
              </a:pPr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580502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FE02029-9BE2-4139-82E8-7E205433FD51}" type="slidenum">
              <a:rPr lang="de-DE" smtClean="0"/>
              <a:pPr>
                <a:defRPr/>
              </a:pPr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115398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24FB62-4954-DFEF-1D92-FE0AE2487D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8BA690-BD2D-82EC-564D-A8458E5C91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506AD2-CCCA-0368-62BF-29E6FC2E21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F9E3D6-8CED-DBCE-C40A-1735ED91E4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FE02029-9BE2-4139-82E8-7E205433FD51}" type="slidenum">
              <a:rPr lang="de-DE" smtClean="0"/>
              <a:pPr>
                <a:defRPr/>
              </a:pPr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09550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885AF8-3900-0124-04CD-8F20573E7D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CAC966-0B80-89B6-7A14-67BB9C630A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BF62CF-5A94-31CD-B5D4-42437220E6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D. DOELLING (2026): Using a graduated angle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matching method (GAM), which is </a:t>
            </a:r>
            <a:r>
              <a:rPr lang="en-US" sz="1200" b="1" i="0" u="none" strike="noStrike" kern="1200" baseline="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most restrictive for anisotropic clear-sky ocean radiances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and </a:t>
            </a:r>
            <a:r>
              <a:rPr lang="en-US" sz="1200" b="1" i="0" u="none" strike="noStrike" kern="1200" baseline="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least restrictive for</a:t>
            </a:r>
          </a:p>
          <a:p>
            <a:r>
              <a:rPr lang="en-US" sz="1200" b="1" i="0" u="none" strike="noStrike" kern="1200" baseline="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isotropic bright cloud radiances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, reduces the bidirectional bias while </a:t>
            </a:r>
            <a:r>
              <a:rPr lang="en-US" sz="1200" b="1" i="0" u="none" strike="noStrike" kern="1200" baseline="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preserving the dynamic range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.</a:t>
            </a:r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1D338B-9FF7-9080-E426-FFADB8718D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FE02029-9BE2-4139-82E8-7E205433FD51}" type="slidenum">
              <a:rPr lang="de-DE" smtClean="0"/>
              <a:pPr>
                <a:defRPr/>
              </a:pPr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7071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FE02029-9BE2-4139-82E8-7E205433FD51}" type="slidenum">
              <a:rPr lang="de-DE" smtClean="0"/>
              <a:pPr>
                <a:defRPr/>
              </a:pPr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00800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ctr"/>
            <a:r>
              <a:rPr lang="en-GB" sz="2400" noProof="0" dirty="0"/>
              <a:t>A difficult</a:t>
            </a:r>
            <a:r>
              <a:rPr lang="en-GB" sz="2400" dirty="0"/>
              <a:t> trade-off</a:t>
            </a:r>
            <a:r>
              <a:rPr lang="en-GB" sz="2400" noProof="0" dirty="0"/>
              <a:t>:</a:t>
            </a:r>
          </a:p>
          <a:p>
            <a:pPr lvl="1" fontAlgn="ctr"/>
            <a:r>
              <a:rPr lang="en-GB" sz="2000" dirty="0"/>
              <a:t>Limited area due to strong angle constraints and GEO (bow tie)</a:t>
            </a:r>
            <a:r>
              <a:rPr lang="en-GB" sz="2000" i="1" dirty="0"/>
              <a:t> – less collocations </a:t>
            </a:r>
          </a:p>
          <a:p>
            <a:pPr lvl="1" fontAlgn="ctr"/>
            <a:r>
              <a:rPr lang="en-GB" sz="2000" noProof="0" dirty="0"/>
              <a:t>Robustness</a:t>
            </a:r>
            <a:r>
              <a:rPr lang="en-GB" sz="2000" dirty="0"/>
              <a:t>:</a:t>
            </a:r>
            <a:r>
              <a:rPr lang="en-GB" sz="2000" noProof="0" dirty="0"/>
              <a:t> quickly degraded when an outlier comes in </a:t>
            </a:r>
            <a:r>
              <a:rPr lang="en-GB" sz="2000" i="1" dirty="0"/>
              <a:t>- </a:t>
            </a:r>
            <a:r>
              <a:rPr lang="en-GB" sz="2000" i="1" noProof="0" dirty="0"/>
              <a:t>partly due to the low number of collocations</a:t>
            </a:r>
          </a:p>
          <a:p>
            <a:pPr lvl="1" fontAlgn="ctr"/>
            <a:r>
              <a:rPr lang="en-GB" sz="2000" noProof="0" dirty="0"/>
              <a:t>Outliers difficult to exclude by current filters </a:t>
            </a:r>
            <a:r>
              <a:rPr lang="en-GB" sz="2000" i="1" noProof="0" dirty="0"/>
              <a:t>- using strong values</a:t>
            </a:r>
            <a:r>
              <a:rPr lang="en-GB" sz="2000" i="1" dirty="0"/>
              <a:t>, but means less collocations</a:t>
            </a:r>
            <a:endParaRPr lang="en-GB" sz="2000" i="1" noProof="0" dirty="0"/>
          </a:p>
          <a:p>
            <a:pPr lvl="1" fontAlgn="ctr"/>
            <a:r>
              <a:rPr lang="en-GB" sz="2000" dirty="0"/>
              <a:t>Sensibility to the distribution of collocations along the dynamic range </a:t>
            </a:r>
            <a:r>
              <a:rPr lang="en-GB" sz="2000" i="1" dirty="0"/>
              <a:t>– partly mitigated with GAM method, 2d order SBAF</a:t>
            </a:r>
          </a:p>
          <a:p>
            <a:pPr lvl="1" fontAlgn="ctr"/>
            <a:r>
              <a:rPr lang="en-GB" sz="2000" dirty="0"/>
              <a:t>Difference between results in radiance and results in reflectance</a:t>
            </a:r>
            <a:endParaRPr lang="en-GB" sz="2000" i="1" noProof="0" dirty="0"/>
          </a:p>
          <a:p>
            <a:pPr lvl="1" fontAlgn="ctr"/>
            <a:r>
              <a:rPr lang="en-GB" sz="2000" dirty="0"/>
              <a:t>Difficult to reduce the temporal window, even better to increase it to 60 days </a:t>
            </a:r>
            <a:r>
              <a:rPr lang="en-GB" sz="2000" i="1" dirty="0"/>
              <a:t>– but monitoring of quick changes (FCI NIR1.6) not anymore possible</a:t>
            </a:r>
          </a:p>
          <a:p>
            <a:pPr lvl="1" fontAlgn="ctr"/>
            <a:endParaRPr lang="en-GB" sz="2400" i="1" noProof="0" dirty="0"/>
          </a:p>
          <a:p>
            <a:pPr fontAlgn="ctr"/>
            <a:r>
              <a:rPr lang="en-GB" sz="2400" dirty="0"/>
              <a:t>Way forward:</a:t>
            </a:r>
            <a:endParaRPr lang="en-GB" sz="2400" noProof="0" dirty="0"/>
          </a:p>
          <a:p>
            <a:pPr lvl="1" fontAlgn="ctr"/>
            <a:r>
              <a:rPr lang="en-GB" sz="2000" noProof="0" dirty="0"/>
              <a:t>2d order of SBAF seems promising </a:t>
            </a:r>
            <a:r>
              <a:rPr lang="en-GB" sz="2000" i="1" noProof="0" dirty="0"/>
              <a:t>- but needs more validation</a:t>
            </a:r>
          </a:p>
          <a:p>
            <a:pPr lvl="1" fontAlgn="ctr"/>
            <a:r>
              <a:rPr lang="en-GB" sz="2000" dirty="0"/>
              <a:t>Continue testing </a:t>
            </a:r>
            <a:r>
              <a:rPr lang="en-GB" sz="2000" dirty="0" err="1"/>
              <a:t>downsampling</a:t>
            </a:r>
            <a:r>
              <a:rPr lang="en-GB" sz="2000" dirty="0"/>
              <a:t> </a:t>
            </a:r>
            <a:endParaRPr lang="en-GB" sz="2000" noProof="0" dirty="0"/>
          </a:p>
          <a:p>
            <a:pPr lvl="1" fontAlgn="ctr"/>
            <a:r>
              <a:rPr lang="en-GB" sz="2000" noProof="0" dirty="0"/>
              <a:t>Spatial homogeneity test to be investigated</a:t>
            </a:r>
          </a:p>
          <a:p>
            <a:pPr lvl="1" fontAlgn="ctr"/>
            <a:r>
              <a:rPr lang="en-GB" sz="2000" dirty="0"/>
              <a:t>Add more metadata to each collocation:</a:t>
            </a:r>
          </a:p>
          <a:p>
            <a:pPr lvl="2" fontAlgn="ctr"/>
            <a:r>
              <a:rPr lang="en-GB" sz="1600" dirty="0"/>
              <a:t>For reference sensor: solar angles, spatial standard deviation (spatial homogeneity)</a:t>
            </a:r>
          </a:p>
          <a:p>
            <a:pPr lvl="2" fontAlgn="ctr"/>
            <a:r>
              <a:rPr lang="en-GB" sz="1600" dirty="0"/>
              <a:t>But also, when in L1 product, cloud masks, </a:t>
            </a:r>
            <a:r>
              <a:rPr lang="en-GB" sz="1600" dirty="0" err="1"/>
              <a:t>sunglint</a:t>
            </a:r>
            <a:r>
              <a:rPr lang="en-GB" sz="1600" dirty="0"/>
              <a:t> mask, thermal band…</a:t>
            </a:r>
            <a:endParaRPr lang="en-GB" sz="2000" noProof="0" dirty="0"/>
          </a:p>
          <a:p>
            <a:pPr lvl="1" fontAlgn="ctr"/>
            <a:r>
              <a:rPr lang="en-GB" sz="2000" noProof="0" dirty="0"/>
              <a:t>S</a:t>
            </a:r>
            <a:r>
              <a:rPr lang="en-GB" sz="2000" dirty="0" err="1"/>
              <a:t>ystematic</a:t>
            </a:r>
            <a:r>
              <a:rPr lang="en-GB" sz="2000" dirty="0"/>
              <a:t> exclusion of FCI/VIIIRS Collocations to be </a:t>
            </a:r>
            <a:r>
              <a:rPr lang="en-GB" sz="2000" dirty="0" err="1"/>
              <a:t>ingestigated</a:t>
            </a:r>
            <a:endParaRPr lang="en-GB" sz="2000" dirty="0"/>
          </a:p>
          <a:p>
            <a:pPr lvl="1" fontAlgn="ctr"/>
            <a:r>
              <a:rPr lang="en-GB" sz="2000" dirty="0"/>
              <a:t>Move from the “try and see” approach to a finer approach, based on </a:t>
            </a:r>
            <a:r>
              <a:rPr lang="en-US" sz="2000" dirty="0"/>
              <a:t>dedicated metrics, such as regression errors and temporal stability error, and an automated process</a:t>
            </a:r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FE02029-9BE2-4139-82E8-7E205433FD51}" type="slidenum">
              <a:rPr lang="de-DE" smtClean="0"/>
              <a:pPr>
                <a:defRPr/>
              </a:pPr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390776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NIR1.3 SLSTR:</a:t>
            </a:r>
          </a:p>
          <a:p>
            <a:r>
              <a:rPr lang="fr-FR" dirty="0"/>
              <a:t>-   images for </a:t>
            </a:r>
            <a:r>
              <a:rPr lang="fr-FR" dirty="0" err="1"/>
              <a:t>this</a:t>
            </a:r>
            <a:r>
              <a:rPr lang="fr-FR" dirty="0"/>
              <a:t> band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always</a:t>
            </a:r>
            <a:r>
              <a:rPr lang="fr-FR" dirty="0"/>
              <a:t> </a:t>
            </a:r>
            <a:r>
              <a:rPr lang="fr-FR" dirty="0" err="1"/>
              <a:t>contaminated</a:t>
            </a:r>
            <a:r>
              <a:rPr lang="fr-FR" dirty="0"/>
              <a:t> by a certain </a:t>
            </a:r>
            <a:r>
              <a:rPr lang="fr-FR" dirty="0" err="1"/>
              <a:t>number</a:t>
            </a:r>
            <a:r>
              <a:rPr lang="fr-FR" dirty="0"/>
              <a:t> of </a:t>
            </a:r>
            <a:r>
              <a:rPr lang="fr-FR" dirty="0" err="1"/>
              <a:t>invalid</a:t>
            </a:r>
            <a:r>
              <a:rPr lang="fr-FR" dirty="0"/>
              <a:t> pixels (no data). </a:t>
            </a:r>
          </a:p>
          <a:p>
            <a:pPr marL="171450" indent="-171450">
              <a:buFontTx/>
              <a:buChar char="-"/>
            </a:pPr>
            <a:r>
              <a:rPr lang="fr-FR" dirty="0"/>
              <a:t>the no data pixels tend to </a:t>
            </a:r>
            <a:r>
              <a:rPr lang="fr-FR" dirty="0" err="1"/>
              <a:t>be</a:t>
            </a:r>
            <a:r>
              <a:rPr lang="fr-FR" dirty="0"/>
              <a:t> </a:t>
            </a:r>
            <a:r>
              <a:rPr lang="fr-FR" dirty="0" err="1"/>
              <a:t>propagated</a:t>
            </a:r>
            <a:r>
              <a:rPr lang="fr-FR" dirty="0"/>
              <a:t> </a:t>
            </a:r>
            <a:r>
              <a:rPr lang="fr-FR" dirty="0" err="1"/>
              <a:t>when</a:t>
            </a:r>
            <a:r>
              <a:rPr lang="fr-FR" dirty="0"/>
              <a:t> </a:t>
            </a:r>
            <a:r>
              <a:rPr lang="fr-FR" dirty="0" err="1"/>
              <a:t>reprojecting</a:t>
            </a:r>
            <a:r>
              <a:rPr lang="fr-FR" dirty="0"/>
              <a:t> and </a:t>
            </a:r>
            <a:r>
              <a:rPr lang="fr-FR" dirty="0" err="1"/>
              <a:t>downsampling</a:t>
            </a:r>
            <a:r>
              <a:rPr lang="fr-FR" dirty="0"/>
              <a:t> the data. </a:t>
            </a:r>
          </a:p>
          <a:p>
            <a:pPr marL="171450" indent="-171450">
              <a:buFontTx/>
              <a:buChar char="-"/>
            </a:pPr>
            <a:r>
              <a:rPr lang="fr-FR" dirty="0"/>
              <a:t>at end, the </a:t>
            </a:r>
            <a:r>
              <a:rPr lang="fr-FR" dirty="0" err="1"/>
              <a:t>number</a:t>
            </a:r>
            <a:r>
              <a:rPr lang="fr-FR" dirty="0"/>
              <a:t> of </a:t>
            </a:r>
            <a:r>
              <a:rPr lang="fr-FR" dirty="0" err="1"/>
              <a:t>remaining</a:t>
            </a:r>
            <a:r>
              <a:rPr lang="fr-FR" dirty="0"/>
              <a:t> </a:t>
            </a:r>
            <a:r>
              <a:rPr lang="fr-FR" dirty="0" err="1"/>
              <a:t>valid</a:t>
            </a:r>
            <a:r>
              <a:rPr lang="fr-FR" dirty="0"/>
              <a:t> pixel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low</a:t>
            </a:r>
            <a:endParaRPr lang="fr-FR" dirty="0"/>
          </a:p>
          <a:p>
            <a:pPr marL="0" indent="0">
              <a:buFontTx/>
              <a:buNone/>
            </a:pPr>
            <a:r>
              <a:rPr lang="en-IE" dirty="0"/>
              <a:t>NIR2.2: </a:t>
            </a:r>
          </a:p>
          <a:p>
            <a:pPr marL="0" indent="0">
              <a:buFontTx/>
              <a:buNone/>
            </a:pPr>
            <a:r>
              <a:rPr lang="en-IE" dirty="0"/>
              <a:t>- Shows non-linearity / but not SBAF for this band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FE02029-9BE2-4139-82E8-7E205433FD51}" type="slidenum">
              <a:rPr lang="de-DE" smtClean="0"/>
              <a:pPr>
                <a:defRPr/>
              </a:pPr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613804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7440D3-5839-FAF0-DD0C-80E27C999A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163C69-4F36-5722-D122-4A7644167C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BBE522-EEC8-280E-11A8-E6C922D350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D. DOELLING (2026): Using a graduated angle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matching method (GAM), which is </a:t>
            </a:r>
            <a:r>
              <a:rPr lang="en-US" sz="1200" b="1" i="0" u="none" strike="noStrike" kern="1200" baseline="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most restrictive for anisotropic clear-sky ocean radiances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and </a:t>
            </a:r>
            <a:r>
              <a:rPr lang="en-US" sz="1200" b="1" i="0" u="none" strike="noStrike" kern="1200" baseline="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least restrictive for</a:t>
            </a:r>
          </a:p>
          <a:p>
            <a:r>
              <a:rPr lang="en-US" sz="1200" b="1" i="0" u="none" strike="noStrike" kern="1200" baseline="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isotropic bright cloud radiances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, reduces the bidirectional bias while </a:t>
            </a:r>
            <a:r>
              <a:rPr lang="en-US" sz="1200" b="1" i="0" u="none" strike="noStrike" kern="1200" baseline="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preserving the dynamic range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.</a:t>
            </a:r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D99BA4-9A6C-F7F5-628D-70DB48DEDC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FE02029-9BE2-4139-82E8-7E205433FD51}" type="slidenum">
              <a:rPr lang="de-DE" smtClean="0"/>
              <a:pPr>
                <a:defRPr/>
              </a:pPr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45598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686002-AF61-D284-C210-9740101D3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694D9B-1E43-9485-F9D2-F9CC7F68B0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43EFE8-BB68-2FCE-4280-E33E7706C9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5AB1D2-8681-29AA-787B-C98266B5B8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FE02029-9BE2-4139-82E8-7E205433FD51}" type="slidenum">
              <a:rPr lang="de-DE" smtClean="0"/>
              <a:pPr>
                <a:defRPr/>
              </a:pPr>
              <a:t>28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399420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FE02029-9BE2-4139-82E8-7E205433FD51}" type="slidenum">
              <a:rPr lang="de-DE" smtClean="0"/>
              <a:pPr>
                <a:defRPr/>
              </a:pPr>
              <a:t>29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7056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MT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54" y="1145464"/>
            <a:ext cx="9616414" cy="5449300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/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sp>
        <p:nvSpPr>
          <p:cNvPr id="264" name="Rectangle 263"/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67" name="Picture 266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8"/>
          <a:stretch/>
        </p:blipFill>
        <p:spPr>
          <a:xfrm>
            <a:off x="371032" y="114424"/>
            <a:ext cx="1703214" cy="43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592432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4" b="3165"/>
          <a:stretch/>
        </p:blipFill>
        <p:spPr>
          <a:xfrm>
            <a:off x="0" y="877455"/>
            <a:ext cx="12192000" cy="576349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/>
          <a:lstStyle>
            <a:lvl1pPr>
              <a:defRPr sz="3200" baseline="0"/>
            </a:lvl1pPr>
            <a:lvl2pPr>
              <a:defRPr sz="2800" baseline="0"/>
            </a:lvl2pPr>
            <a:lvl3pPr>
              <a:defRPr sz="2400" baseline="0"/>
            </a:lvl3pPr>
            <a:lvl4pPr>
              <a:defRPr sz="2000" baseline="0"/>
            </a:lvl4pPr>
            <a:lvl5pPr>
              <a:defRPr sz="1800" baseline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1"/>
          <a:stretch/>
        </p:blipFill>
        <p:spPr>
          <a:xfrm>
            <a:off x="207400" y="83805"/>
            <a:ext cx="485747" cy="48263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78" y="3061592"/>
            <a:ext cx="1245440" cy="1243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942085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147782" y="-8719"/>
            <a:ext cx="11896436" cy="647425"/>
          </a:xfrm>
          <a:prstGeom prst="rect">
            <a:avLst/>
          </a:prstGeom>
          <a:solidFill>
            <a:srgbClr val="00205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399520" cy="640079"/>
          </a:xfrm>
        </p:spPr>
        <p:txBody>
          <a:bodyPr/>
          <a:lstStyle>
            <a:lvl1pPr marL="221544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11627339" cy="52626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1"/>
          <a:stretch/>
        </p:blipFill>
        <p:spPr>
          <a:xfrm>
            <a:off x="207400" y="83805"/>
            <a:ext cx="485747" cy="48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57482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145053" y="-8719"/>
            <a:ext cx="11901894" cy="647425"/>
          </a:xfrm>
          <a:prstGeom prst="rect">
            <a:avLst/>
          </a:prstGeom>
          <a:solidFill>
            <a:srgbClr val="D6D2C4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11627339" cy="52626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1"/>
          <a:stretch/>
        </p:blipFill>
        <p:spPr>
          <a:xfrm>
            <a:off x="207400" y="83805"/>
            <a:ext cx="485747" cy="48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590195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auto">
          <a:xfrm>
            <a:off x="145053" y="-8719"/>
            <a:ext cx="11901894" cy="647425"/>
          </a:xfrm>
          <a:prstGeom prst="rect">
            <a:avLst/>
          </a:prstGeom>
          <a:solidFill>
            <a:srgbClr val="D6D2C4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3" t="28964" r="31087" b="35710"/>
          <a:stretch/>
        </p:blipFill>
        <p:spPr>
          <a:xfrm>
            <a:off x="-42530" y="-42530"/>
            <a:ext cx="12227442" cy="69111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399520" cy="640079"/>
          </a:xfrm>
        </p:spPr>
        <p:txBody>
          <a:bodyPr/>
          <a:lstStyle>
            <a:lvl1pPr marL="221544">
              <a:defRPr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11627339" cy="52626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Rectangle 4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1"/>
          <a:stretch/>
        </p:blipFill>
        <p:spPr>
          <a:xfrm>
            <a:off x="207400" y="83805"/>
            <a:ext cx="485747" cy="48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074341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 bwMode="auto">
          <a:xfrm>
            <a:off x="314311" y="-1679944"/>
            <a:ext cx="11288822" cy="11288822"/>
          </a:xfrm>
          <a:prstGeom prst="rect">
            <a:avLst/>
          </a:prstGeom>
          <a:blipFill dpi="0" rotWithShape="1">
            <a:blip r:embed="rId2">
              <a:alphaModFix amt="30000"/>
            </a:blip>
            <a:srcRect/>
            <a:stretch>
              <a:fillRect/>
            </a:stretch>
          </a:blip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145053" y="-8719"/>
            <a:ext cx="11901894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399520" cy="640079"/>
          </a:xfrm>
        </p:spPr>
        <p:txBody>
          <a:bodyPr/>
          <a:lstStyle>
            <a:lvl1pPr marL="221544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11627339" cy="52626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Rectangle 4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1"/>
          <a:stretch/>
        </p:blipFill>
        <p:spPr>
          <a:xfrm>
            <a:off x="207400" y="83805"/>
            <a:ext cx="485747" cy="48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74699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/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/>
            </a:lvl1pPr>
            <a:lvl2pPr marL="562722" indent="0">
              <a:buNone/>
              <a:defRPr sz="2800"/>
            </a:lvl2pPr>
            <a:lvl3pPr marL="1125443" indent="0">
              <a:buNone/>
              <a:defRPr sz="2400"/>
            </a:lvl3pPr>
            <a:lvl4pPr marL="1688165" indent="0">
              <a:buNone/>
              <a:defRPr sz="2000"/>
            </a:lvl4pPr>
            <a:lvl5pPr marL="2250887" indent="0">
              <a:buNone/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1"/>
          <a:stretch/>
        </p:blipFill>
        <p:spPr>
          <a:xfrm>
            <a:off x="207400" y="83805"/>
            <a:ext cx="485747" cy="48263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" y="2427580"/>
            <a:ext cx="2640047" cy="2635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816574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&amp;A -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>
            <a:fillRect/>
          </a:stretch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 baseline="0"/>
            </a:lvl1pPr>
            <a:lvl2pPr marL="562722" indent="0">
              <a:buNone/>
              <a:defRPr sz="2800" baseline="0"/>
            </a:lvl2pPr>
            <a:lvl3pPr marL="1125443" indent="0">
              <a:buNone/>
              <a:defRPr sz="2400" baseline="0"/>
            </a:lvl3pPr>
            <a:lvl4pPr marL="1688165" indent="0">
              <a:buNone/>
              <a:defRPr sz="2000" baseline="0"/>
            </a:lvl4pPr>
            <a:lvl5pPr marL="2250887" indent="0">
              <a:buNone/>
              <a:defRPr sz="18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" y="2427580"/>
            <a:ext cx="2640047" cy="263591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734FFE1-4D68-C451-C29A-95B93B3980B4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2DE914CB-0948-49A5-51BF-A80AEC799A7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84573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92479" y="4"/>
            <a:ext cx="11399521" cy="600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36000" rIns="36000" bIns="3600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9700" name="Rectangle 5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5054" y="1139429"/>
            <a:ext cx="11627339" cy="526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cxnSp>
        <p:nvCxnSpPr>
          <p:cNvPr id="9" name="Straight Connector 8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TextBox 15"/>
          <p:cNvSpPr txBox="1"/>
          <p:nvPr userDrawn="1"/>
        </p:nvSpPr>
        <p:spPr>
          <a:xfrm>
            <a:off x="10901866" y="641568"/>
            <a:ext cx="12266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000" b="0" baseline="0" dirty="0">
                <a:solidFill>
                  <a:schemeClr val="bg1"/>
                </a:solidFill>
                <a:latin typeface="Bahnschrift SemiLight" panose="020B0502040204020203" pitchFamily="34" charset="0"/>
                <a:ea typeface="Roboto" panose="02000000000000000000" pitchFamily="2" charset="0"/>
              </a:rPr>
              <a:t>www.eumetsat.int</a:t>
            </a:r>
          </a:p>
        </p:txBody>
      </p:sp>
      <p:sp>
        <p:nvSpPr>
          <p:cNvPr id="12" name="Rectangle 61" title="[DM_E_CONFID]"/>
          <p:cNvSpPr>
            <a:spLocks noChangeArrowheads="1"/>
          </p:cNvSpPr>
          <p:nvPr userDrawn="1"/>
        </p:nvSpPr>
        <p:spPr bwMode="auto">
          <a:xfrm>
            <a:off x="4576120" y="6649210"/>
            <a:ext cx="3113648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eaLnBrk="0" hangingPunct="0">
              <a:defRPr/>
            </a:pPr>
            <a:endParaRPr lang="de-DE" sz="1000" b="0" baseline="0" dirty="0">
              <a:solidFill>
                <a:schemeClr val="accent2"/>
              </a:solidFill>
              <a:latin typeface="Roboto" panose="02000000000000000000" pitchFamily="2" charset="0"/>
              <a:ea typeface="Roboto" panose="02000000000000000000" pitchFamily="2" charset="0"/>
              <a:cs typeface="Arial" pitchFamily="34" charset="0"/>
            </a:endParaRPr>
          </a:p>
        </p:txBody>
      </p:sp>
      <p:sp>
        <p:nvSpPr>
          <p:cNvPr id="13" name="Rectangle 61" title="[DM_E_DOC_NO], v[DM_E_VER_NO], [DM_E_ISS_DATE]"/>
          <p:cNvSpPr>
            <a:spLocks noChangeArrowheads="1"/>
          </p:cNvSpPr>
          <p:nvPr userDrawn="1"/>
        </p:nvSpPr>
        <p:spPr bwMode="auto">
          <a:xfrm>
            <a:off x="161047" y="6648056"/>
            <a:ext cx="4628617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eaLnBrk="0" hangingPunct="0">
              <a:defRPr/>
            </a:pPr>
            <a:r>
              <a:rPr lang="pt-BR" sz="1000" b="0" baseline="0" dirty="0">
                <a:solidFill>
                  <a:schemeClr val="accent2"/>
                </a:solidFill>
                <a:latin typeface="Bahnschrift Light" panose="020B0502040204020203" pitchFamily="34" charset="0"/>
                <a:ea typeface="Roboto" panose="02000000000000000000" pitchFamily="2" charset="0"/>
                <a:cs typeface="Arial" pitchFamily="34" charset="0"/>
              </a:rPr>
              <a:t>EUM2063352, GSICS Annual Meeting, 23 March 2026</a:t>
            </a:r>
            <a:endParaRPr lang="de-DE" sz="1000" b="0" baseline="0" dirty="0">
              <a:solidFill>
                <a:schemeClr val="accent2"/>
              </a:solidFill>
              <a:latin typeface="Bahnschrift Light" panose="020B0502040204020203" pitchFamily="34" charset="0"/>
              <a:ea typeface="Roboto" panose="02000000000000000000" pitchFamily="2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11519350" y="6593586"/>
            <a:ext cx="609135" cy="262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FF9CC606-8418-49EA-9DB7-3FFD72983DD3}" type="slidenum">
              <a:rPr lang="de-DE" sz="1050" b="0" smtClean="0">
                <a:solidFill>
                  <a:schemeClr val="accent2"/>
                </a:solidFill>
                <a:latin typeface="Bahnschrift Light" panose="020B0502040204020203" pitchFamily="34" charset="0"/>
                <a:ea typeface="Roboto" panose="02000000000000000000" pitchFamily="2" charset="0"/>
                <a:cs typeface="Arial" pitchFamily="34" charset="0"/>
              </a:rPr>
              <a:pPr algn="r"/>
              <a:t>‹N°›</a:t>
            </a:fld>
            <a:endParaRPr lang="en-GB" sz="1050" dirty="0">
              <a:solidFill>
                <a:schemeClr val="accent2"/>
              </a:solidFill>
              <a:latin typeface="Bahnschrift Light" panose="020B0502040204020203" pitchFamily="34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5124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721" r:id="rId1"/>
    <p:sldLayoutId id="2147487715" r:id="rId2"/>
    <p:sldLayoutId id="2147487716" r:id="rId3"/>
    <p:sldLayoutId id="2147487717" r:id="rId4"/>
    <p:sldLayoutId id="2147487718" r:id="rId5"/>
    <p:sldLayoutId id="2147487719" r:id="rId6"/>
    <p:sldLayoutId id="2147487720" r:id="rId7"/>
    <p:sldLayoutId id="2147487722" r:id="rId8"/>
  </p:sldLayoutIdLst>
  <p:transition/>
  <p:txStyles>
    <p:titleStyle>
      <a:lvl1pPr marL="220791" algn="l" rtl="0" eaLnBrk="1" fontAlgn="base" hangingPunct="1">
        <a:spcBef>
          <a:spcPct val="0"/>
        </a:spcBef>
        <a:spcAft>
          <a:spcPct val="0"/>
        </a:spcAft>
        <a:defRPr sz="3200" b="0" spc="-100" baseline="0">
          <a:solidFill>
            <a:schemeClr val="bg1"/>
          </a:solidFill>
          <a:latin typeface="Bahnschrift SemiLight" panose="020B0502040204020203" pitchFamily="34" charset="0"/>
          <a:ea typeface="+mj-ea"/>
          <a:cs typeface="Arial" pitchFamily="34" charset="0"/>
        </a:defRPr>
      </a:lvl1pPr>
      <a:lvl2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itchFamily="34" charset="0"/>
          <a:cs typeface="Arial" pitchFamily="34" charset="0"/>
        </a:defRPr>
      </a:lvl2pPr>
      <a:lvl3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itchFamily="34" charset="0"/>
          <a:cs typeface="Arial" pitchFamily="34" charset="0"/>
        </a:defRPr>
      </a:lvl3pPr>
      <a:lvl4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itchFamily="34" charset="0"/>
          <a:cs typeface="Arial" pitchFamily="34" charset="0"/>
        </a:defRPr>
      </a:lvl4pPr>
      <a:lvl5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itchFamily="34" charset="0"/>
          <a:cs typeface="Arial" pitchFamily="34" charset="0"/>
        </a:defRPr>
      </a:lvl5pPr>
      <a:lvl6pPr marL="562722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6pPr>
      <a:lvl7pPr marL="1125444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7pPr>
      <a:lvl8pPr marL="1688165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8pPr>
      <a:lvl9pPr marL="2250887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9pPr>
    </p:titleStyle>
    <p:bodyStyle>
      <a:lvl1pPr marL="328254" indent="-328254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4431" spc="-100" baseline="0">
          <a:solidFill>
            <a:schemeClr val="tx2"/>
          </a:solidFill>
          <a:latin typeface="Bahnschrift Light" panose="020B0502040204020203" pitchFamily="34" charset="0"/>
          <a:ea typeface="Roboto" panose="02000000000000000000" pitchFamily="2" charset="0"/>
          <a:cs typeface="Arial" pitchFamily="34" charset="0"/>
        </a:defRPr>
      </a:lvl1pPr>
      <a:lvl2pPr marL="914423" indent="-351701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939" spc="-100" baseline="0">
          <a:solidFill>
            <a:schemeClr val="tx2"/>
          </a:solidFill>
          <a:latin typeface="Bahnschrift Light" panose="020B0502040204020203" pitchFamily="34" charset="0"/>
          <a:ea typeface="Roboto" panose="02000000000000000000" pitchFamily="2" charset="0"/>
          <a:cs typeface="Arial" pitchFamily="34" charset="0"/>
        </a:defRPr>
      </a:lvl2pPr>
      <a:lvl3pPr marL="1406804" indent="-281361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446" spc="-100" baseline="0">
          <a:solidFill>
            <a:schemeClr val="tx2"/>
          </a:solidFill>
          <a:latin typeface="Bahnschrift Light" panose="020B0502040204020203" pitchFamily="34" charset="0"/>
          <a:ea typeface="Roboto" panose="02000000000000000000" pitchFamily="2" charset="0"/>
          <a:cs typeface="Arial" pitchFamily="34" charset="0"/>
        </a:defRPr>
      </a:lvl3pPr>
      <a:lvl4pPr marL="1969526" indent="-281361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954" spc="-100" baseline="0">
          <a:solidFill>
            <a:schemeClr val="tx2"/>
          </a:solidFill>
          <a:latin typeface="Bahnschrift Light" panose="020B0502040204020203" pitchFamily="34" charset="0"/>
          <a:ea typeface="Roboto" panose="02000000000000000000" pitchFamily="2" charset="0"/>
          <a:cs typeface="Arial" pitchFamily="34" charset="0"/>
        </a:defRPr>
      </a:lvl4pPr>
      <a:lvl5pPr marL="2532248" indent="-281361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62" spc="-100" baseline="0">
          <a:solidFill>
            <a:schemeClr val="tx2"/>
          </a:solidFill>
          <a:latin typeface="Bahnschrift Light" panose="020B0502040204020203" pitchFamily="34" charset="0"/>
          <a:ea typeface="Roboto" panose="02000000000000000000" pitchFamily="2" charset="0"/>
          <a:cs typeface="Arial" pitchFamily="34" charset="0"/>
        </a:defRPr>
      </a:lvl5pPr>
      <a:lvl6pPr marL="3094970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6pPr>
      <a:lvl7pPr marL="3657691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7pPr>
      <a:lvl8pPr marL="4220413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8pPr>
      <a:lvl9pPr marL="4783135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9pPr>
    </p:bodyStyle>
    <p:otherStyle>
      <a:defPPr>
        <a:defRPr lang="en-US"/>
      </a:defPPr>
      <a:lvl1pPr marL="0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1pPr>
      <a:lvl2pPr marL="562722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2pPr>
      <a:lvl3pPr marL="1125444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3pPr>
      <a:lvl4pPr marL="1688165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4pPr>
      <a:lvl5pPr marL="2250887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5pPr>
      <a:lvl6pPr marL="2813609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6pPr>
      <a:lvl7pPr marL="3376331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7pPr>
      <a:lvl8pPr marL="3939052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8pPr>
      <a:lvl9pPr marL="4501774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hyperlink" Target="https://web.archive.org/web/20220701191506/http:/gsics.atmos.umd.edu/pub/Development/AtbdCentral/GSICS_ATBD_RayMatch_NASA_2011_09.pdf" TargetMode="External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repository.library.noaa.gov/view/noaa/42505/noaa_42505_DS1.pdf" TargetMode="External"/><Relationship Id="rId5" Type="http://schemas.openxmlformats.org/officeDocument/2006/relationships/hyperlink" Target="https://www.spiedigitallibrary.org/journals/journal-of-applied-remote-sensing/volume-16/issue-1/014502/Daily-monitoring-algorithms-to-detect-geostationary-imager-visible-radiance-anomalies/10.1117/1.JRS.16.014502.full" TargetMode="External"/><Relationship Id="rId10" Type="http://schemas.openxmlformats.org/officeDocument/2006/relationships/image" Target="../media/image15.png"/><Relationship Id="rId4" Type="http://schemas.openxmlformats.org/officeDocument/2006/relationships/hyperlink" Target="https://espo.nasa.gov/seac4rs/content/Improvements_to_the_Geostationary_Visible_Imager_Ray-Matching_Calibration_Algorithm_for_0" TargetMode="External"/><Relationship Id="rId9" Type="http://schemas.openxmlformats.org/officeDocument/2006/relationships/hyperlink" Target="https://view.officeapps.live.com/op/view.aspx?src=https%3A%2F%2Fgsicsweb.eumetsat.int%2Fwp-content%2Fuploads%2F2025%2F09%2F4j_Takahashi_Himawari89AhiRayMatching.pptx&amp;wdOrigin=BROWSELINK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8.png"/><Relationship Id="rId7" Type="http://schemas.microsoft.com/office/2007/relationships/hdphoto" Target="../media/hdphoto1.wdp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11" Type="http://schemas.openxmlformats.org/officeDocument/2006/relationships/image" Target="../media/image24.emf"/><Relationship Id="rId5" Type="http://schemas.openxmlformats.org/officeDocument/2006/relationships/image" Target="../media/image20.jpeg"/><Relationship Id="rId10" Type="http://schemas.openxmlformats.org/officeDocument/2006/relationships/image" Target="../media/image23.emf"/><Relationship Id="rId4" Type="http://schemas.openxmlformats.org/officeDocument/2006/relationships/image" Target="../media/image19.png"/><Relationship Id="rId9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satcorps.larc.nasa.gov/cgi-bin/site/showdoc?mnemonic=SBAF" TargetMode="External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 title="[DM_DOCNAME]"/>
          <p:cNvSpPr txBox="1"/>
          <p:nvPr/>
        </p:nvSpPr>
        <p:spPr>
          <a:xfrm>
            <a:off x="4512039" y="1884153"/>
            <a:ext cx="7679961" cy="3779835"/>
          </a:xfrm>
          <a:prstGeom prst="rect">
            <a:avLst/>
          </a:prstGeom>
          <a:solidFill>
            <a:schemeClr val="bg1"/>
          </a:solidFill>
        </p:spPr>
        <p:txBody>
          <a:bodyPr wrap="square" lIns="288000" tIns="180000" rIns="288000" bIns="180000" rtlCol="0" anchor="t" anchorCtr="0">
            <a:spAutoFit/>
          </a:bodyPr>
          <a:lstStyle/>
          <a:p>
            <a:pPr>
              <a:defRPr/>
            </a:pPr>
            <a:r>
              <a:rPr lang="en-GB" sz="3200" b="0" spc="-100" noProof="0" dirty="0">
                <a:solidFill>
                  <a:schemeClr val="tx1"/>
                </a:solidFill>
                <a:latin typeface="Bahnschrift SemiLight" panose="020B0502040204020203" pitchFamily="34" charset="0"/>
                <a:cs typeface="Calibri" panose="020F0502020204030204" pitchFamily="34" charset="0"/>
              </a:rPr>
              <a:t>Ray-Matching for Calibration Monitoring of MTG-I1 FCI VNIR Channels: </a:t>
            </a:r>
          </a:p>
          <a:p>
            <a:pPr>
              <a:defRPr/>
            </a:pPr>
            <a:r>
              <a:rPr lang="en-GB" sz="3200" b="0" spc="-100" noProof="0" dirty="0">
                <a:solidFill>
                  <a:schemeClr val="tx1"/>
                </a:solidFill>
                <a:latin typeface="Bahnschrift SemiLight" panose="020B0502040204020203" pitchFamily="34" charset="0"/>
                <a:cs typeface="Calibri" panose="020F0502020204030204" pitchFamily="34" charset="0"/>
              </a:rPr>
              <a:t>An Initial Assessment</a:t>
            </a:r>
          </a:p>
          <a:p>
            <a:pPr>
              <a:defRPr/>
            </a:pPr>
            <a:endParaRPr lang="en-GB" sz="1800" b="0" kern="0" noProof="0" dirty="0">
              <a:solidFill>
                <a:schemeClr val="tx1"/>
              </a:solidFill>
              <a:latin typeface="Roboto Medium" panose="02000000000000000000" pitchFamily="2" charset="0"/>
              <a:ea typeface="Roboto Medium" panose="02000000000000000000" pitchFamily="2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GB" sz="1800" b="0" noProof="0" dirty="0">
                <a:solidFill>
                  <a:schemeClr val="tx1"/>
                </a:solidFill>
                <a:latin typeface="Bahnschrift SemiBold" panose="020B0502040204020203" pitchFamily="34" charset="0"/>
                <a:ea typeface="Roboto Medium" panose="02000000000000000000" pitchFamily="2" charset="0"/>
                <a:cs typeface="Calibri" panose="020F0502020204030204" pitchFamily="34" charset="0"/>
              </a:rPr>
              <a:t>Vincent Debaecker (Telespazio France), </a:t>
            </a:r>
          </a:p>
          <a:p>
            <a:pPr>
              <a:defRPr/>
            </a:pPr>
            <a:r>
              <a:rPr lang="en-GB" sz="1800" b="0" noProof="0" dirty="0">
                <a:solidFill>
                  <a:schemeClr val="tx1"/>
                </a:solidFill>
                <a:latin typeface="Bahnschrift SemiBold" panose="020B0502040204020203" pitchFamily="34" charset="0"/>
                <a:ea typeface="Roboto Medium" panose="02000000000000000000" pitchFamily="2" charset="0"/>
                <a:cs typeface="Calibri" panose="020F0502020204030204" pitchFamily="34" charset="0"/>
              </a:rPr>
              <a:t>Ali Mousivand, Sebastien Wagner, Mounir Lekouara</a:t>
            </a:r>
          </a:p>
          <a:p>
            <a:pPr>
              <a:defRPr/>
            </a:pPr>
            <a:r>
              <a:rPr lang="en-GB" sz="1800" b="0" noProof="0" dirty="0">
                <a:solidFill>
                  <a:schemeClr val="tx1"/>
                </a:solidFill>
                <a:latin typeface="Bahnschrift SemiBold" panose="020B0502040204020203" pitchFamily="34" charset="0"/>
                <a:ea typeface="Roboto Medium" panose="02000000000000000000" pitchFamily="2" charset="0"/>
                <a:cs typeface="Calibri" panose="020F0502020204030204" pitchFamily="34" charset="0"/>
              </a:rPr>
              <a:t>(EUMETSAT)</a:t>
            </a:r>
          </a:p>
          <a:p>
            <a:pPr>
              <a:defRPr/>
            </a:pPr>
            <a:endParaRPr lang="en-GB" sz="1800" b="0" noProof="0" dirty="0">
              <a:solidFill>
                <a:schemeClr val="tx1"/>
              </a:solidFill>
              <a:latin typeface="Bahnschrift SemiBold" panose="020B0502040204020203" pitchFamily="34" charset="0"/>
              <a:ea typeface="Roboto Medium" panose="02000000000000000000" pitchFamily="2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en-GB" sz="1800" b="0" noProof="0" dirty="0">
                <a:solidFill>
                  <a:schemeClr val="tx1"/>
                </a:solidFill>
                <a:latin typeface="Bahnschrift SemiBold" panose="020B0502040204020203" pitchFamily="34" charset="0"/>
                <a:ea typeface="Roboto Medium" panose="02000000000000000000" pitchFamily="2" charset="0"/>
                <a:cs typeface="Calibri" panose="020F0502020204030204" pitchFamily="34" charset="0"/>
              </a:rPr>
              <a:t>23–27 March 2026</a:t>
            </a:r>
          </a:p>
          <a:p>
            <a:pPr>
              <a:defRPr/>
            </a:pPr>
            <a:r>
              <a:rPr lang="en-GB" sz="1800" b="0" noProof="0" dirty="0">
                <a:solidFill>
                  <a:schemeClr val="tx1"/>
                </a:solidFill>
                <a:latin typeface="Bahnschrift SemiBold" panose="020B0502040204020203" pitchFamily="34" charset="0"/>
                <a:ea typeface="Roboto Medium" panose="02000000000000000000" pitchFamily="2" charset="0"/>
                <a:cs typeface="Calibri" panose="020F0502020204030204" pitchFamily="34" charset="0"/>
              </a:rPr>
              <a:t>GSICS Annual Meeting, Ottawa</a:t>
            </a:r>
            <a:endParaRPr lang="en-GB" sz="1400" b="0" i="1" noProof="0" dirty="0">
              <a:solidFill>
                <a:schemeClr val="tx1"/>
              </a:solidFill>
              <a:latin typeface="Bahnschrift Light" panose="020B0502040204020203" pitchFamily="34" charset="0"/>
              <a:ea typeface="Roboto Light" panose="02000000000000000000" pitchFamily="2" charset="0"/>
              <a:cs typeface="Calibri Light" panose="020F0302020204030204" pitchFamily="34" charset="0"/>
            </a:endParaRPr>
          </a:p>
        </p:txBody>
      </p:sp>
      <p:sp>
        <p:nvSpPr>
          <p:cNvPr id="2" name="Logo box">
            <a:extLst>
              <a:ext uri="{FF2B5EF4-FFF2-40B4-BE49-F238E27FC236}">
                <a16:creationId xmlns:a16="http://schemas.microsoft.com/office/drawing/2014/main" id="{751AA458-DD80-9BC4-FDED-E39CC0EF917E}"/>
              </a:ext>
            </a:extLst>
          </p:cNvPr>
          <p:cNvSpPr/>
          <p:nvPr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94B09B5B-C92C-EF9A-2C82-785462D8C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E803B3A1-09D8-4473-1963-87106EBC5626}"/>
              </a:ext>
            </a:extLst>
          </p:cNvPr>
          <p:cNvSpPr txBox="1"/>
          <p:nvPr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 dirty="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3581853812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F5BE50-8963-B5D6-1581-ECF1672472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F0A1B-4744-92D6-B092-C2FFD330F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Already a long experience behind in GSICS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8BC393-C9CC-14F6-2FB4-8DD554D9A8B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5053" y="924938"/>
            <a:ext cx="6401889" cy="5262675"/>
          </a:xfrm>
        </p:spPr>
        <p:txBody>
          <a:bodyPr>
            <a:noAutofit/>
          </a:bodyPr>
          <a:lstStyle/>
          <a:p>
            <a:r>
              <a:rPr lang="en-GB" sz="2400" noProof="0" dirty="0"/>
              <a:t>GSICS ATBD </a:t>
            </a:r>
            <a:r>
              <a:rPr lang="en-GB" sz="1800" noProof="0" dirty="0"/>
              <a:t>- </a:t>
            </a:r>
            <a:r>
              <a:rPr lang="en-GB" sz="1800" noProof="0" dirty="0">
                <a:hlinkClick r:id="rId3"/>
              </a:rPr>
              <a:t>GSICS_ATBD_RayMatch_NASA_2011_09.pdf</a:t>
            </a:r>
            <a:endParaRPr lang="en-GB" sz="1800" noProof="0" dirty="0"/>
          </a:p>
          <a:p>
            <a:pPr marL="0" indent="0">
              <a:buNone/>
            </a:pPr>
            <a:endParaRPr lang="en-GB" sz="2400" noProof="0" dirty="0"/>
          </a:p>
          <a:p>
            <a:pPr marL="0" indent="0">
              <a:buNone/>
            </a:pPr>
            <a:endParaRPr lang="en-GB" sz="2400" noProof="0" dirty="0"/>
          </a:p>
          <a:p>
            <a:pPr marL="0" indent="0">
              <a:buNone/>
            </a:pPr>
            <a:endParaRPr lang="en-GB" sz="2400" noProof="0" dirty="0"/>
          </a:p>
          <a:p>
            <a:pPr marL="0" indent="0">
              <a:buNone/>
            </a:pPr>
            <a:endParaRPr lang="en-GB" sz="2400" noProof="0" dirty="0"/>
          </a:p>
          <a:p>
            <a:r>
              <a:rPr lang="en-GB" sz="1800" noProof="0" dirty="0">
                <a:hlinkClick r:id="rId4"/>
              </a:rPr>
              <a:t>Improvements to the Geostationary Visible Imager Ray-Matching Calibration Algorithm for CERES Edition 4</a:t>
            </a:r>
            <a:r>
              <a:rPr lang="en-GB" sz="1800" noProof="0" dirty="0"/>
              <a:t> (Doelling, 2016)</a:t>
            </a:r>
          </a:p>
          <a:p>
            <a:r>
              <a:rPr lang="en-GB" sz="1800" noProof="0" dirty="0">
                <a:hlinkClick r:id="rId5"/>
              </a:rPr>
              <a:t>Daily monitoring algorithms to detect geostationary imager visible radiance anomalies</a:t>
            </a:r>
            <a:r>
              <a:rPr lang="en-GB" sz="1800" noProof="0" dirty="0"/>
              <a:t> (Doelling, 2022)</a:t>
            </a:r>
          </a:p>
          <a:p>
            <a:endParaRPr lang="en-GB" sz="1400" noProof="0" dirty="0"/>
          </a:p>
          <a:p>
            <a:r>
              <a:rPr lang="en-GB" sz="1600" noProof="0" dirty="0">
                <a:hlinkClick r:id="rId6"/>
              </a:rPr>
              <a:t>Radiometric consistency between GOES-16 ABI and VIIRS on Suomi NPP and NOAA-20 (SPIE 2020)</a:t>
            </a:r>
            <a:r>
              <a:rPr lang="en-GB" sz="1600" noProof="0" dirty="0"/>
              <a:t> (Uprety, 2020)</a:t>
            </a:r>
          </a:p>
          <a:p>
            <a:pPr marL="0" indent="0">
              <a:buNone/>
            </a:pPr>
            <a:endParaRPr lang="en-GB" sz="2400" noProof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064F746-374C-CEE5-BFD9-661586B2A8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2480" y="1458267"/>
            <a:ext cx="4548006" cy="163027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37897AC-0C17-760B-48E4-FEF273865AB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2480" y="5219109"/>
            <a:ext cx="4907738" cy="1319391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D7F3F024-DA2C-4C1D-39A1-67CF3CC673D4}"/>
              </a:ext>
            </a:extLst>
          </p:cNvPr>
          <p:cNvSpPr txBox="1">
            <a:spLocks/>
          </p:cNvSpPr>
          <p:nvPr/>
        </p:nvSpPr>
        <p:spPr bwMode="auto">
          <a:xfrm>
            <a:off x="7043057" y="1139428"/>
            <a:ext cx="4548407" cy="526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28254" indent="-32825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spc="-100" baseline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  <a:cs typeface="Arial" pitchFamily="34" charset="0"/>
              </a:defRPr>
            </a:lvl1pPr>
            <a:lvl2pPr marL="914423" indent="-35170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800" spc="-100" baseline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  <a:cs typeface="Arial" pitchFamily="34" charset="0"/>
              </a:defRPr>
            </a:lvl2pPr>
            <a:lvl3pPr marL="1406804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spc="-100" baseline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  <a:cs typeface="Arial" pitchFamily="34" charset="0"/>
              </a:defRPr>
            </a:lvl3pPr>
            <a:lvl4pPr marL="1969526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spc="-100" baseline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  <a:cs typeface="Arial" pitchFamily="34" charset="0"/>
              </a:defRPr>
            </a:lvl4pPr>
            <a:lvl5pPr marL="2532248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800" spc="-100" baseline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  <a:cs typeface="Arial" pitchFamily="34" charset="0"/>
              </a:defRPr>
            </a:lvl5pPr>
            <a:lvl6pPr marL="3094970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6pPr>
            <a:lvl7pPr marL="3657691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7pPr>
            <a:lvl8pPr marL="4220413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8pPr>
            <a:lvl9pPr marL="4783135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GB" sz="2400" b="0" kern="0" noProof="0" dirty="0">
                <a:hlinkClick r:id="rId9"/>
              </a:rPr>
              <a:t>JMA </a:t>
            </a:r>
            <a:r>
              <a:rPr lang="en-GB" sz="2400" b="0" kern="0" noProof="0" dirty="0" err="1">
                <a:hlinkClick r:id="rId9"/>
              </a:rPr>
              <a:t>Presentaton</a:t>
            </a:r>
            <a:r>
              <a:rPr lang="en-GB" sz="2400" b="0" kern="0" noProof="0" dirty="0">
                <a:hlinkClick r:id="rId9"/>
              </a:rPr>
              <a:t> (GSICS 2024)</a:t>
            </a:r>
            <a:endParaRPr lang="en-GB" sz="2400" b="0" kern="0" noProof="0" dirty="0"/>
          </a:p>
          <a:p>
            <a:pPr marL="0" indent="0">
              <a:buNone/>
            </a:pPr>
            <a:endParaRPr lang="en-GB" sz="1800" b="0" kern="0" noProof="0" dirty="0"/>
          </a:p>
          <a:p>
            <a:pPr marL="0" indent="0">
              <a:buFont typeface="Arial" pitchFamily="34" charset="0"/>
              <a:buNone/>
            </a:pPr>
            <a:endParaRPr lang="en-GB" sz="2400" b="0" kern="0" noProof="0" dirty="0"/>
          </a:p>
          <a:p>
            <a:pPr marL="0" indent="0">
              <a:buFont typeface="Arial" pitchFamily="34" charset="0"/>
              <a:buNone/>
            </a:pPr>
            <a:endParaRPr lang="en-GB" sz="2400" b="0" kern="0" noProof="0" dirty="0"/>
          </a:p>
          <a:p>
            <a:pPr marL="0" indent="0">
              <a:buFont typeface="Arial" pitchFamily="34" charset="0"/>
              <a:buNone/>
            </a:pPr>
            <a:endParaRPr lang="en-GB" sz="2400" b="0" kern="0" noProof="0" dirty="0"/>
          </a:p>
          <a:p>
            <a:pPr marL="0" indent="0">
              <a:buFont typeface="Arial" pitchFamily="34" charset="0"/>
              <a:buNone/>
            </a:pPr>
            <a:endParaRPr lang="en-GB" sz="2400" b="0" kern="0" noProof="0" dirty="0"/>
          </a:p>
          <a:p>
            <a:pPr marL="0" indent="0">
              <a:buFont typeface="Arial" pitchFamily="34" charset="0"/>
              <a:buNone/>
            </a:pPr>
            <a:r>
              <a:rPr lang="en-GB" sz="700" b="0" kern="0" noProof="0" dirty="0"/>
              <a:t>        </a:t>
            </a:r>
          </a:p>
          <a:p>
            <a:pPr marL="0" indent="0">
              <a:buFont typeface="Arial" pitchFamily="34" charset="0"/>
              <a:buNone/>
            </a:pPr>
            <a:r>
              <a:rPr lang="en-GB" sz="2000" b="0" kern="0" noProof="0" dirty="0"/>
              <a:t>        </a:t>
            </a:r>
            <a:r>
              <a:rPr lang="en-GB" sz="1600" b="0" kern="0" noProof="0" dirty="0"/>
              <a:t>(but reviewed in 2025)</a:t>
            </a:r>
            <a:endParaRPr lang="en-GB" sz="2400" b="0" kern="0" noProof="0" dirty="0"/>
          </a:p>
          <a:p>
            <a:pPr marL="0" indent="0">
              <a:buFont typeface="Arial" pitchFamily="34" charset="0"/>
              <a:buNone/>
            </a:pPr>
            <a:endParaRPr lang="en-GB" sz="2400" b="0" kern="0" noProof="0" dirty="0"/>
          </a:p>
          <a:p>
            <a:pPr marL="0" indent="0">
              <a:buFont typeface="Arial" pitchFamily="34" charset="0"/>
              <a:buNone/>
            </a:pPr>
            <a:endParaRPr lang="en-GB" sz="2400" b="0" kern="0" noProof="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C4FB841-5D6E-4292-B3BB-0DE600B40F3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06517" y="1638890"/>
            <a:ext cx="3547619" cy="209632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D76B87E-A42C-3D2D-30C1-C5AF536F3A70}"/>
              </a:ext>
            </a:extLst>
          </p:cNvPr>
          <p:cNvSpPr/>
          <p:nvPr/>
        </p:nvSpPr>
        <p:spPr bwMode="auto">
          <a:xfrm>
            <a:off x="145053" y="4533089"/>
            <a:ext cx="6401889" cy="2005411"/>
          </a:xfrm>
          <a:prstGeom prst="rect">
            <a:avLst/>
          </a:prstGeom>
          <a:noFill/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E" sz="9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C9BE554-3C8F-886D-95F6-55EB5B525A46}"/>
              </a:ext>
            </a:extLst>
          </p:cNvPr>
          <p:cNvSpPr/>
          <p:nvPr/>
        </p:nvSpPr>
        <p:spPr bwMode="auto">
          <a:xfrm>
            <a:off x="145054" y="788540"/>
            <a:ext cx="6401888" cy="3530057"/>
          </a:xfrm>
          <a:prstGeom prst="rect">
            <a:avLst/>
          </a:prstGeom>
          <a:noFill/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E" sz="9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2EEA222-A4E6-42EF-9608-C944D00D6FC3}"/>
              </a:ext>
            </a:extLst>
          </p:cNvPr>
          <p:cNvSpPr/>
          <p:nvPr/>
        </p:nvSpPr>
        <p:spPr bwMode="auto">
          <a:xfrm>
            <a:off x="6848271" y="1003031"/>
            <a:ext cx="4894103" cy="3530057"/>
          </a:xfrm>
          <a:prstGeom prst="rect">
            <a:avLst/>
          </a:prstGeom>
          <a:noFill/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E" sz="9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9127294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Evaluation of FCI VIS-NIR as monitored sensor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11256371" cy="5262675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GB" noProof="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22D77EF-0C14-2110-E03B-ECC2F87C96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75" y="710996"/>
            <a:ext cx="12192000" cy="577890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F645E31-7B63-7066-1356-A8CAC3D0665A}"/>
              </a:ext>
            </a:extLst>
          </p:cNvPr>
          <p:cNvSpPr/>
          <p:nvPr/>
        </p:nvSpPr>
        <p:spPr bwMode="auto">
          <a:xfrm>
            <a:off x="1285875" y="1676399"/>
            <a:ext cx="1381125" cy="4796621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 noProof="0" dirty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A0B290B-22D6-61FF-3B4D-9C6925B24BEC}"/>
              </a:ext>
            </a:extLst>
          </p:cNvPr>
          <p:cNvSpPr/>
          <p:nvPr/>
        </p:nvSpPr>
        <p:spPr bwMode="auto">
          <a:xfrm>
            <a:off x="2667001" y="1676399"/>
            <a:ext cx="1140822" cy="4796621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 noProof="0" dirty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A8D4892-681D-175D-BDBF-8A3D9B6A885E}"/>
              </a:ext>
            </a:extLst>
          </p:cNvPr>
          <p:cNvSpPr/>
          <p:nvPr/>
        </p:nvSpPr>
        <p:spPr bwMode="auto">
          <a:xfrm>
            <a:off x="5029201" y="1676398"/>
            <a:ext cx="1285874" cy="4796622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 noProof="0" dirty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00B2472-3951-043B-1C9E-02B75395F771}"/>
              </a:ext>
            </a:extLst>
          </p:cNvPr>
          <p:cNvSpPr/>
          <p:nvPr/>
        </p:nvSpPr>
        <p:spPr bwMode="auto">
          <a:xfrm>
            <a:off x="9248776" y="1744379"/>
            <a:ext cx="1285874" cy="4657725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 noProof="0" dirty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8C92362-4A7F-20B3-63EF-57302781FBAF}"/>
              </a:ext>
            </a:extLst>
          </p:cNvPr>
          <p:cNvSpPr/>
          <p:nvPr/>
        </p:nvSpPr>
        <p:spPr bwMode="auto">
          <a:xfrm>
            <a:off x="10556286" y="1744379"/>
            <a:ext cx="845138" cy="4657725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 noProof="0" dirty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AB7601A-6950-161C-3F27-907D2FFC893D}"/>
              </a:ext>
            </a:extLst>
          </p:cNvPr>
          <p:cNvSpPr txBox="1"/>
          <p:nvPr/>
        </p:nvSpPr>
        <p:spPr>
          <a:xfrm>
            <a:off x="544253" y="2301321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kern="100" spc="-100" noProof="0" dirty="0">
                <a:solidFill>
                  <a:srgbClr val="FE5000"/>
                </a:solidFill>
                <a:latin typeface="Arial Black" panose="020B0A04020102020204" pitchFamily="34" charset="0"/>
                <a:ea typeface="Roboto" panose="02000000000000000000" pitchFamily="2" charset="0"/>
              </a:rPr>
              <a:t>FCI</a:t>
            </a:r>
            <a:endParaRPr lang="en-GB" sz="2000" kern="100" spc="-100" noProof="0" dirty="0">
              <a:solidFill>
                <a:srgbClr val="FE5000"/>
              </a:solidFill>
              <a:latin typeface="Arial Black" panose="020B0A04020102020204" pitchFamily="34" charset="0"/>
              <a:ea typeface="Roboto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004379D-797D-7BFE-E6BF-3CF249071EC9}"/>
              </a:ext>
            </a:extLst>
          </p:cNvPr>
          <p:cNvSpPr txBox="1"/>
          <p:nvPr/>
        </p:nvSpPr>
        <p:spPr>
          <a:xfrm>
            <a:off x="504050" y="3369273"/>
            <a:ext cx="6095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kern="100" spc="-100" noProof="0" dirty="0">
                <a:solidFill>
                  <a:srgbClr val="FE5000"/>
                </a:solidFill>
                <a:latin typeface="Arial Black" panose="020B0A04020102020204" pitchFamily="34" charset="0"/>
                <a:ea typeface="Roboto" panose="02000000000000000000" pitchFamily="2" charset="0"/>
              </a:rPr>
              <a:t>OLCI</a:t>
            </a:r>
            <a:endParaRPr lang="en-GB" sz="1600" kern="100" spc="-100" noProof="0" dirty="0">
              <a:solidFill>
                <a:srgbClr val="FE5000"/>
              </a:solidFill>
              <a:latin typeface="Arial Black" panose="020B0A04020102020204" pitchFamily="34" charset="0"/>
              <a:ea typeface="Roboto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A0604B0-38A1-5525-05DE-26D9CBABBF42}"/>
              </a:ext>
            </a:extLst>
          </p:cNvPr>
          <p:cNvSpPr txBox="1"/>
          <p:nvPr/>
        </p:nvSpPr>
        <p:spPr>
          <a:xfrm>
            <a:off x="476923" y="4429121"/>
            <a:ext cx="7697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kern="100" spc="-100" noProof="0" dirty="0">
                <a:solidFill>
                  <a:srgbClr val="FE5000"/>
                </a:solidFill>
                <a:latin typeface="Arial Black" panose="020B0A04020102020204" pitchFamily="34" charset="0"/>
                <a:ea typeface="Roboto" panose="02000000000000000000" pitchFamily="2" charset="0"/>
              </a:rPr>
              <a:t>SLSTR</a:t>
            </a:r>
            <a:endParaRPr lang="en-GB" sz="1600" kern="100" spc="-100" noProof="0" dirty="0">
              <a:solidFill>
                <a:srgbClr val="FE5000"/>
              </a:solidFill>
              <a:latin typeface="Arial Black" panose="020B0A04020102020204" pitchFamily="34" charset="0"/>
              <a:ea typeface="Roboto" panose="02000000000000000000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A4C1EBD-D4D3-1D20-105C-D9EA709CFF86}"/>
              </a:ext>
            </a:extLst>
          </p:cNvPr>
          <p:cNvSpPr txBox="1"/>
          <p:nvPr/>
        </p:nvSpPr>
        <p:spPr>
          <a:xfrm>
            <a:off x="526616" y="5488969"/>
            <a:ext cx="6703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kern="100" spc="-100" noProof="0" dirty="0">
                <a:solidFill>
                  <a:srgbClr val="FE5000"/>
                </a:solidFill>
                <a:latin typeface="Arial Black" panose="020B0A04020102020204" pitchFamily="34" charset="0"/>
                <a:ea typeface="Roboto" panose="02000000000000000000" pitchFamily="2" charset="0"/>
              </a:rPr>
              <a:t>VIIRS</a:t>
            </a:r>
            <a:endParaRPr lang="en-GB" sz="1600" kern="100" spc="-100" noProof="0" dirty="0">
              <a:solidFill>
                <a:srgbClr val="FE5000"/>
              </a:solidFill>
              <a:latin typeface="Arial Black" panose="020B0A04020102020204" pitchFamily="34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398105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Evaluation of FCI SWIR as monitored sensor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11256371" cy="5262675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GB" noProof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04FB58-F4E4-6FB6-0997-795B0B190E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01471"/>
            <a:ext cx="12192000" cy="577890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77F6F0D-C30A-85A9-889E-1E6C74E7B8B5}"/>
              </a:ext>
            </a:extLst>
          </p:cNvPr>
          <p:cNvSpPr/>
          <p:nvPr/>
        </p:nvSpPr>
        <p:spPr bwMode="auto">
          <a:xfrm>
            <a:off x="3667126" y="1676399"/>
            <a:ext cx="609590" cy="4787096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 noProof="0" dirty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FBE2F0-841F-E372-59B8-C44C6B8E3AF4}"/>
              </a:ext>
            </a:extLst>
          </p:cNvPr>
          <p:cNvSpPr/>
          <p:nvPr/>
        </p:nvSpPr>
        <p:spPr bwMode="auto">
          <a:xfrm>
            <a:off x="10585470" y="1744379"/>
            <a:ext cx="654070" cy="4657725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 noProof="0" dirty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379D1E-90A2-6761-4FA8-52BDED235AAA}"/>
              </a:ext>
            </a:extLst>
          </p:cNvPr>
          <p:cNvSpPr txBox="1"/>
          <p:nvPr/>
        </p:nvSpPr>
        <p:spPr>
          <a:xfrm>
            <a:off x="1544378" y="2301321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kern="100" spc="-100" noProof="0" dirty="0">
                <a:solidFill>
                  <a:srgbClr val="FE5000"/>
                </a:solidFill>
                <a:latin typeface="Arial Black" panose="020B0A04020102020204" pitchFamily="34" charset="0"/>
                <a:ea typeface="Roboto" panose="02000000000000000000" pitchFamily="2" charset="0"/>
              </a:rPr>
              <a:t>FCI</a:t>
            </a:r>
            <a:endParaRPr lang="en-GB" sz="2000" kern="100" spc="-100" noProof="0" dirty="0">
              <a:solidFill>
                <a:srgbClr val="FE5000"/>
              </a:solidFill>
              <a:latin typeface="Arial Black" panose="020B0A04020102020204" pitchFamily="34" charset="0"/>
              <a:ea typeface="Roboto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5ADC20-753C-9FDD-EBB7-579B2DD5B9B1}"/>
              </a:ext>
            </a:extLst>
          </p:cNvPr>
          <p:cNvSpPr txBox="1"/>
          <p:nvPr/>
        </p:nvSpPr>
        <p:spPr>
          <a:xfrm>
            <a:off x="1504175" y="3369273"/>
            <a:ext cx="6095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kern="100" spc="-100" noProof="0" dirty="0">
                <a:solidFill>
                  <a:srgbClr val="FE5000"/>
                </a:solidFill>
                <a:latin typeface="Arial Black" panose="020B0A04020102020204" pitchFamily="34" charset="0"/>
                <a:ea typeface="Roboto" panose="02000000000000000000" pitchFamily="2" charset="0"/>
              </a:rPr>
              <a:t>OLCI</a:t>
            </a:r>
            <a:endParaRPr lang="en-GB" sz="1600" kern="100" spc="-100" noProof="0" dirty="0">
              <a:solidFill>
                <a:srgbClr val="FE5000"/>
              </a:solidFill>
              <a:latin typeface="Arial Black" panose="020B0A04020102020204" pitchFamily="34" charset="0"/>
              <a:ea typeface="Roboto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613E04-E91D-A469-2C24-7D90DA5307EA}"/>
              </a:ext>
            </a:extLst>
          </p:cNvPr>
          <p:cNvSpPr txBox="1"/>
          <p:nvPr/>
        </p:nvSpPr>
        <p:spPr>
          <a:xfrm>
            <a:off x="1477048" y="4429121"/>
            <a:ext cx="7697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kern="100" spc="-100" noProof="0" dirty="0">
                <a:solidFill>
                  <a:srgbClr val="FE5000"/>
                </a:solidFill>
                <a:latin typeface="Arial Black" panose="020B0A04020102020204" pitchFamily="34" charset="0"/>
                <a:ea typeface="Roboto" panose="02000000000000000000" pitchFamily="2" charset="0"/>
              </a:rPr>
              <a:t>SLSTR</a:t>
            </a:r>
            <a:endParaRPr lang="en-GB" sz="1600" kern="100" spc="-100" noProof="0" dirty="0">
              <a:solidFill>
                <a:srgbClr val="FE5000"/>
              </a:solidFill>
              <a:latin typeface="Arial Black" panose="020B0A04020102020204" pitchFamily="34" charset="0"/>
              <a:ea typeface="Roboto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A7F7048-D720-8493-9FE9-AADCC6BFFB31}"/>
              </a:ext>
            </a:extLst>
          </p:cNvPr>
          <p:cNvSpPr txBox="1"/>
          <p:nvPr/>
        </p:nvSpPr>
        <p:spPr>
          <a:xfrm>
            <a:off x="1526741" y="5488969"/>
            <a:ext cx="6703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kern="100" spc="-100" noProof="0" dirty="0">
                <a:solidFill>
                  <a:srgbClr val="FE5000"/>
                </a:solidFill>
                <a:latin typeface="Arial Black" panose="020B0A04020102020204" pitchFamily="34" charset="0"/>
                <a:ea typeface="Roboto" panose="02000000000000000000" pitchFamily="2" charset="0"/>
              </a:rPr>
              <a:t>VIIRS</a:t>
            </a:r>
            <a:endParaRPr lang="en-GB" sz="1600" kern="100" spc="-100" noProof="0" dirty="0">
              <a:solidFill>
                <a:srgbClr val="FE5000"/>
              </a:solidFill>
              <a:latin typeface="Arial Black" panose="020B0A04020102020204" pitchFamily="34" charset="0"/>
              <a:ea typeface="Roboto" panose="02000000000000000000" pitchFamily="2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A50CB6F-4278-EFD3-D0F9-F4BC9E944226}"/>
              </a:ext>
            </a:extLst>
          </p:cNvPr>
          <p:cNvSpPr/>
          <p:nvPr/>
        </p:nvSpPr>
        <p:spPr bwMode="auto">
          <a:xfrm>
            <a:off x="5490570" y="1676398"/>
            <a:ext cx="654070" cy="4803981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 noProof="0" dirty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2571344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07C603-A526-FF3A-4375-7D337BF5B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482270E7-7995-6441-518E-F9F1444F68FC}"/>
              </a:ext>
            </a:extLst>
          </p:cNvPr>
          <p:cNvGrpSpPr/>
          <p:nvPr/>
        </p:nvGrpSpPr>
        <p:grpSpPr>
          <a:xfrm>
            <a:off x="3843074" y="4084826"/>
            <a:ext cx="4368100" cy="2690926"/>
            <a:chOff x="3843074" y="4084826"/>
            <a:chExt cx="4368100" cy="2690926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AED544E2-C21C-91CD-EFE4-284CD64DE2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43074" y="4084826"/>
              <a:ext cx="2187130" cy="2669040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531A9704-BD9B-64FD-BC5B-2B2D0824F3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31458" y="4136368"/>
              <a:ext cx="2179716" cy="2639384"/>
            </a:xfrm>
            <a:prstGeom prst="rect">
              <a:avLst/>
            </a:prstGeom>
          </p:spPr>
        </p:pic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962F20F0-DAC9-8F32-E0BB-7067E7E03B36}"/>
                </a:ext>
              </a:extLst>
            </p:cNvPr>
            <p:cNvSpPr txBox="1"/>
            <p:nvPr/>
          </p:nvSpPr>
          <p:spPr>
            <a:xfrm>
              <a:off x="4149372" y="4237266"/>
              <a:ext cx="3875849" cy="276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GB" sz="1200" i="0" u="none" strike="noStrike" cap="none" spc="0" normalizeH="0" baseline="0" noProof="0" dirty="0">
                  <a:ln>
                    <a:noFill/>
                  </a:ln>
                  <a:solidFill>
                    <a:srgbClr val="002569"/>
                  </a:solidFill>
                  <a:effectLst/>
                  <a:uFillTx/>
                  <a:latin typeface="Tahoma Bold"/>
                  <a:ea typeface="Tahoma Bold"/>
                  <a:cs typeface="Tahoma Bold"/>
                  <a:sym typeface="Tahoma Bold"/>
                </a:rPr>
                <a:t>FCI VIS0.6	                        OLCI Oa07</a:t>
              </a:r>
            </a:p>
          </p:txBody>
        </p:sp>
      </p:grp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9CC0578C-5DC2-DF3D-873E-412782652E3C}"/>
              </a:ext>
            </a:extLst>
          </p:cNvPr>
          <p:cNvCxnSpPr/>
          <p:nvPr/>
        </p:nvCxnSpPr>
        <p:spPr>
          <a:xfrm flipH="1">
            <a:off x="7694964" y="2122412"/>
            <a:ext cx="2105" cy="550925"/>
          </a:xfrm>
          <a:prstGeom prst="straightConnector1">
            <a:avLst/>
          </a:prstGeom>
          <a:noFill/>
          <a:ln w="25400" cap="flat">
            <a:solidFill>
              <a:schemeClr val="accent6"/>
            </a:solidFill>
            <a:prstDash val="sysDash"/>
            <a:round/>
            <a:headEnd type="triangle"/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61C07E1A-7A9E-4424-61C6-F3F35C0E15C7}"/>
              </a:ext>
            </a:extLst>
          </p:cNvPr>
          <p:cNvSpPr txBox="1"/>
          <p:nvPr/>
        </p:nvSpPr>
        <p:spPr>
          <a:xfrm>
            <a:off x="7456890" y="2129551"/>
            <a:ext cx="489262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i="0" u="none" strike="noStrike" cap="none" spc="0" normalizeH="0" baseline="0" noProof="0" dirty="0">
                <a:ln>
                  <a:noFill/>
                </a:ln>
                <a:solidFill>
                  <a:srgbClr val="002569"/>
                </a:solidFill>
                <a:effectLst/>
                <a:uFillTx/>
                <a:latin typeface="Tahoma Bold"/>
                <a:ea typeface="Tahoma Bold"/>
                <a:cs typeface="Tahoma Bold"/>
                <a:sym typeface="Tahoma Bold"/>
              </a:rPr>
              <a:t>(µ, </a:t>
            </a:r>
            <a:r>
              <a:rPr kumimoji="0" lang="en-GB" sz="1200" i="0" u="none" strike="noStrike" cap="none" spc="0" normalizeH="0" baseline="0" noProof="0" dirty="0">
                <a:ln>
                  <a:noFill/>
                </a:ln>
                <a:solidFill>
                  <a:srgbClr val="002569"/>
                </a:solidFill>
                <a:effectLst/>
                <a:uFillTx/>
                <a:latin typeface="Times New Roman" panose="02020603050405020304" pitchFamily="18" charset="0"/>
                <a:ea typeface="Tahoma Bold"/>
                <a:cs typeface="Times New Roman" panose="02020603050405020304" pitchFamily="18" charset="0"/>
                <a:sym typeface="Tahoma Bold"/>
              </a:rPr>
              <a:t>σ) </a:t>
            </a:r>
          </a:p>
          <a:p>
            <a:pPr marL="0" marR="0" indent="0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noProof="0" dirty="0">
                <a:solidFill>
                  <a:srgbClr val="002569"/>
                </a:solidFill>
                <a:latin typeface="Times New Roman" panose="02020603050405020304" pitchFamily="18" charset="0"/>
                <a:ea typeface="Tahoma Bold"/>
                <a:cs typeface="Times New Roman" panose="02020603050405020304" pitchFamily="18" charset="0"/>
                <a:sym typeface="Tahoma Bold"/>
              </a:rPr>
              <a:t>     |     </a:t>
            </a:r>
          </a:p>
          <a:p>
            <a:pPr fontAlgn="auto" hangingPunct="0">
              <a:spcBef>
                <a:spcPts val="0"/>
              </a:spcBef>
              <a:spcAft>
                <a:spcPts val="0"/>
              </a:spcAft>
            </a:pPr>
            <a:r>
              <a:rPr lang="en-GB" sz="1200" noProof="0" dirty="0">
                <a:solidFill>
                  <a:srgbClr val="002569"/>
                </a:solidFill>
                <a:latin typeface="Tahoma Bold"/>
                <a:ea typeface="Tahoma Bold"/>
                <a:cs typeface="Tahoma Bold"/>
                <a:sym typeface="Tahoma Bold"/>
              </a:rPr>
              <a:t>(µ, </a:t>
            </a:r>
            <a:r>
              <a:rPr lang="en-GB" sz="1200" noProof="0" dirty="0">
                <a:solidFill>
                  <a:srgbClr val="002569"/>
                </a:solidFill>
                <a:latin typeface="Times New Roman" panose="02020603050405020304" pitchFamily="18" charset="0"/>
                <a:ea typeface="Tahoma Bold"/>
                <a:cs typeface="Times New Roman" panose="02020603050405020304" pitchFamily="18" charset="0"/>
                <a:sym typeface="Tahoma Bold"/>
              </a:rPr>
              <a:t>σ)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CAD035-9FD7-5C49-5F93-B68A8EF42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Implementation</a:t>
            </a:r>
            <a:endParaRPr lang="en-GB" noProof="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838B6C8-99E5-E180-63FB-0BA5D9382B3E}"/>
              </a:ext>
            </a:extLst>
          </p:cNvPr>
          <p:cNvGrpSpPr/>
          <p:nvPr/>
        </p:nvGrpSpPr>
        <p:grpSpPr>
          <a:xfrm>
            <a:off x="4549866" y="894632"/>
            <a:ext cx="2752514" cy="3210915"/>
            <a:chOff x="6415366" y="599713"/>
            <a:chExt cx="5530011" cy="6421830"/>
          </a:xfrm>
        </p:grpSpPr>
        <p:pic>
          <p:nvPicPr>
            <p:cNvPr id="5" name="Picture 2" descr="Full eisc Earth">
              <a:extLst>
                <a:ext uri="{FF2B5EF4-FFF2-40B4-BE49-F238E27FC236}">
                  <a16:creationId xmlns:a16="http://schemas.microsoft.com/office/drawing/2014/main" id="{EB701CCF-3FBB-5330-1949-B1A73DA485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15366" y="1513103"/>
              <a:ext cx="4762499" cy="4762500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Oval 3">
              <a:extLst>
                <a:ext uri="{FF2B5EF4-FFF2-40B4-BE49-F238E27FC236}">
                  <a16:creationId xmlns:a16="http://schemas.microsoft.com/office/drawing/2014/main" id="{C4ECEBE0-A647-5168-8C39-81B5ABAA5232}"/>
                </a:ext>
              </a:extLst>
            </p:cNvPr>
            <p:cNvSpPr/>
            <p:nvPr/>
          </p:nvSpPr>
          <p:spPr>
            <a:xfrm rot="5887858">
              <a:off x="5818827" y="3486461"/>
              <a:ext cx="6191250" cy="878913"/>
            </a:xfrm>
            <a:custGeom>
              <a:avLst/>
              <a:gdLst>
                <a:gd name="connsiteX0" fmla="*/ 0 w 5940611"/>
                <a:gd name="connsiteY0" fmla="*/ 546847 h 1093694"/>
                <a:gd name="connsiteX1" fmla="*/ 2970306 w 5940611"/>
                <a:gd name="connsiteY1" fmla="*/ 0 h 1093694"/>
                <a:gd name="connsiteX2" fmla="*/ 5940612 w 5940611"/>
                <a:gd name="connsiteY2" fmla="*/ 546847 h 1093694"/>
                <a:gd name="connsiteX3" fmla="*/ 2970306 w 5940611"/>
                <a:gd name="connsiteY3" fmla="*/ 1093694 h 1093694"/>
                <a:gd name="connsiteX4" fmla="*/ 0 w 5940611"/>
                <a:gd name="connsiteY4" fmla="*/ 546847 h 1093694"/>
                <a:gd name="connsiteX0" fmla="*/ 138800 w 6079412"/>
                <a:gd name="connsiteY0" fmla="*/ 556886 h 1103733"/>
                <a:gd name="connsiteX1" fmla="*/ 755297 w 6079412"/>
                <a:gd name="connsiteY1" fmla="*/ 228792 h 1103733"/>
                <a:gd name="connsiteX2" fmla="*/ 3109106 w 6079412"/>
                <a:gd name="connsiteY2" fmla="*/ 10039 h 1103733"/>
                <a:gd name="connsiteX3" fmla="*/ 6079412 w 6079412"/>
                <a:gd name="connsiteY3" fmla="*/ 556886 h 1103733"/>
                <a:gd name="connsiteX4" fmla="*/ 3109106 w 6079412"/>
                <a:gd name="connsiteY4" fmla="*/ 1103733 h 1103733"/>
                <a:gd name="connsiteX5" fmla="*/ 138800 w 6079412"/>
                <a:gd name="connsiteY5" fmla="*/ 556886 h 1103733"/>
                <a:gd name="connsiteX0" fmla="*/ 138800 w 6079412"/>
                <a:gd name="connsiteY0" fmla="*/ 556886 h 1103733"/>
                <a:gd name="connsiteX1" fmla="*/ 755297 w 6079412"/>
                <a:gd name="connsiteY1" fmla="*/ 228792 h 1103733"/>
                <a:gd name="connsiteX2" fmla="*/ 3109106 w 6079412"/>
                <a:gd name="connsiteY2" fmla="*/ 10039 h 1103733"/>
                <a:gd name="connsiteX3" fmla="*/ 6079412 w 6079412"/>
                <a:gd name="connsiteY3" fmla="*/ 556886 h 1103733"/>
                <a:gd name="connsiteX4" fmla="*/ 3109106 w 6079412"/>
                <a:gd name="connsiteY4" fmla="*/ 1103733 h 1103733"/>
                <a:gd name="connsiteX5" fmla="*/ 138800 w 6079412"/>
                <a:gd name="connsiteY5" fmla="*/ 556886 h 1103733"/>
                <a:gd name="connsiteX0" fmla="*/ 138800 w 6219349"/>
                <a:gd name="connsiteY0" fmla="*/ 547341 h 1094188"/>
                <a:gd name="connsiteX1" fmla="*/ 755297 w 6219349"/>
                <a:gd name="connsiteY1" fmla="*/ 219247 h 1094188"/>
                <a:gd name="connsiteX2" fmla="*/ 3109106 w 6219349"/>
                <a:gd name="connsiteY2" fmla="*/ 494 h 1094188"/>
                <a:gd name="connsiteX3" fmla="*/ 5467973 w 6219349"/>
                <a:gd name="connsiteY3" fmla="*/ 277863 h 1094188"/>
                <a:gd name="connsiteX4" fmla="*/ 6079412 w 6219349"/>
                <a:gd name="connsiteY4" fmla="*/ 547341 h 1094188"/>
                <a:gd name="connsiteX5" fmla="*/ 3109106 w 6219349"/>
                <a:gd name="connsiteY5" fmla="*/ 1094188 h 1094188"/>
                <a:gd name="connsiteX6" fmla="*/ 138800 w 6219349"/>
                <a:gd name="connsiteY6" fmla="*/ 547341 h 1094188"/>
                <a:gd name="connsiteX0" fmla="*/ 3109106 w 6219349"/>
                <a:gd name="connsiteY0" fmla="*/ 0 h 1093694"/>
                <a:gd name="connsiteX1" fmla="*/ 5467973 w 6219349"/>
                <a:gd name="connsiteY1" fmla="*/ 277369 h 1093694"/>
                <a:gd name="connsiteX2" fmla="*/ 6079412 w 6219349"/>
                <a:gd name="connsiteY2" fmla="*/ 546847 h 1093694"/>
                <a:gd name="connsiteX3" fmla="*/ 3109106 w 6219349"/>
                <a:gd name="connsiteY3" fmla="*/ 1093694 h 1093694"/>
                <a:gd name="connsiteX4" fmla="*/ 138800 w 6219349"/>
                <a:gd name="connsiteY4" fmla="*/ 546847 h 1093694"/>
                <a:gd name="connsiteX5" fmla="*/ 755297 w 6219349"/>
                <a:gd name="connsiteY5" fmla="*/ 218753 h 1093694"/>
                <a:gd name="connsiteX6" fmla="*/ 3200546 w 6219349"/>
                <a:gd name="connsiteY6" fmla="*/ 91440 h 1093694"/>
                <a:gd name="connsiteX0" fmla="*/ 3109106 w 6219349"/>
                <a:gd name="connsiteY0" fmla="*/ 20300 h 1113994"/>
                <a:gd name="connsiteX1" fmla="*/ 5467973 w 6219349"/>
                <a:gd name="connsiteY1" fmla="*/ 297669 h 1113994"/>
                <a:gd name="connsiteX2" fmla="*/ 6079412 w 6219349"/>
                <a:gd name="connsiteY2" fmla="*/ 567147 h 1113994"/>
                <a:gd name="connsiteX3" fmla="*/ 3109106 w 6219349"/>
                <a:gd name="connsiteY3" fmla="*/ 1113994 h 1113994"/>
                <a:gd name="connsiteX4" fmla="*/ 138800 w 6219349"/>
                <a:gd name="connsiteY4" fmla="*/ 567147 h 1113994"/>
                <a:gd name="connsiteX5" fmla="*/ 755297 w 6219349"/>
                <a:gd name="connsiteY5" fmla="*/ 239053 h 1113994"/>
                <a:gd name="connsiteX6" fmla="*/ 3106761 w 6219349"/>
                <a:gd name="connsiteY6" fmla="*/ 25771 h 1113994"/>
                <a:gd name="connsiteX0" fmla="*/ 3109106 w 6219349"/>
                <a:gd name="connsiteY0" fmla="*/ 0 h 1093694"/>
                <a:gd name="connsiteX1" fmla="*/ 5467973 w 6219349"/>
                <a:gd name="connsiteY1" fmla="*/ 277369 h 1093694"/>
                <a:gd name="connsiteX2" fmla="*/ 6079412 w 6219349"/>
                <a:gd name="connsiteY2" fmla="*/ 546847 h 1093694"/>
                <a:gd name="connsiteX3" fmla="*/ 3109106 w 6219349"/>
                <a:gd name="connsiteY3" fmla="*/ 1093694 h 1093694"/>
                <a:gd name="connsiteX4" fmla="*/ 138800 w 6219349"/>
                <a:gd name="connsiteY4" fmla="*/ 546847 h 1093694"/>
                <a:gd name="connsiteX5" fmla="*/ 755297 w 6219349"/>
                <a:gd name="connsiteY5" fmla="*/ 218753 h 1093694"/>
                <a:gd name="connsiteX6" fmla="*/ 3556146 w 6219349"/>
                <a:gd name="connsiteY6" fmla="*/ 423594 h 1093694"/>
                <a:gd name="connsiteX0" fmla="*/ 3343568 w 6219349"/>
                <a:gd name="connsiteY0" fmla="*/ 0 h 1625140"/>
                <a:gd name="connsiteX1" fmla="*/ 5467973 w 6219349"/>
                <a:gd name="connsiteY1" fmla="*/ 808815 h 1625140"/>
                <a:gd name="connsiteX2" fmla="*/ 6079412 w 6219349"/>
                <a:gd name="connsiteY2" fmla="*/ 1078293 h 1625140"/>
                <a:gd name="connsiteX3" fmla="*/ 3109106 w 6219349"/>
                <a:gd name="connsiteY3" fmla="*/ 1625140 h 1625140"/>
                <a:gd name="connsiteX4" fmla="*/ 138800 w 6219349"/>
                <a:gd name="connsiteY4" fmla="*/ 1078293 h 1625140"/>
                <a:gd name="connsiteX5" fmla="*/ 755297 w 6219349"/>
                <a:gd name="connsiteY5" fmla="*/ 750199 h 1625140"/>
                <a:gd name="connsiteX6" fmla="*/ 3556146 w 6219349"/>
                <a:gd name="connsiteY6" fmla="*/ 955040 h 1625140"/>
                <a:gd name="connsiteX0" fmla="*/ 3343568 w 6219349"/>
                <a:gd name="connsiteY0" fmla="*/ 0 h 1625140"/>
                <a:gd name="connsiteX1" fmla="*/ 5467973 w 6219349"/>
                <a:gd name="connsiteY1" fmla="*/ 808815 h 1625140"/>
                <a:gd name="connsiteX2" fmla="*/ 6079412 w 6219349"/>
                <a:gd name="connsiteY2" fmla="*/ 1078293 h 1625140"/>
                <a:gd name="connsiteX3" fmla="*/ 3109106 w 6219349"/>
                <a:gd name="connsiteY3" fmla="*/ 1625140 h 1625140"/>
                <a:gd name="connsiteX4" fmla="*/ 138800 w 6219349"/>
                <a:gd name="connsiteY4" fmla="*/ 1078293 h 1625140"/>
                <a:gd name="connsiteX5" fmla="*/ 755297 w 6219349"/>
                <a:gd name="connsiteY5" fmla="*/ 750199 h 1625140"/>
                <a:gd name="connsiteX6" fmla="*/ 3556146 w 6219349"/>
                <a:gd name="connsiteY6" fmla="*/ 955040 h 1625140"/>
                <a:gd name="connsiteX0" fmla="*/ 3656183 w 6219349"/>
                <a:gd name="connsiteY0" fmla="*/ 0 h 1242186"/>
                <a:gd name="connsiteX1" fmla="*/ 5467973 w 6219349"/>
                <a:gd name="connsiteY1" fmla="*/ 425861 h 1242186"/>
                <a:gd name="connsiteX2" fmla="*/ 6079412 w 6219349"/>
                <a:gd name="connsiteY2" fmla="*/ 695339 h 1242186"/>
                <a:gd name="connsiteX3" fmla="*/ 3109106 w 6219349"/>
                <a:gd name="connsiteY3" fmla="*/ 1242186 h 1242186"/>
                <a:gd name="connsiteX4" fmla="*/ 138800 w 6219349"/>
                <a:gd name="connsiteY4" fmla="*/ 695339 h 1242186"/>
                <a:gd name="connsiteX5" fmla="*/ 755297 w 6219349"/>
                <a:gd name="connsiteY5" fmla="*/ 367245 h 1242186"/>
                <a:gd name="connsiteX6" fmla="*/ 3556146 w 6219349"/>
                <a:gd name="connsiteY6" fmla="*/ 572086 h 1242186"/>
                <a:gd name="connsiteX0" fmla="*/ 3656183 w 6219349"/>
                <a:gd name="connsiteY0" fmla="*/ 8 h 1242194"/>
                <a:gd name="connsiteX1" fmla="*/ 5467973 w 6219349"/>
                <a:gd name="connsiteY1" fmla="*/ 425869 h 1242194"/>
                <a:gd name="connsiteX2" fmla="*/ 6079412 w 6219349"/>
                <a:gd name="connsiteY2" fmla="*/ 695347 h 1242194"/>
                <a:gd name="connsiteX3" fmla="*/ 3109106 w 6219349"/>
                <a:gd name="connsiteY3" fmla="*/ 1242194 h 1242194"/>
                <a:gd name="connsiteX4" fmla="*/ 138800 w 6219349"/>
                <a:gd name="connsiteY4" fmla="*/ 695347 h 1242194"/>
                <a:gd name="connsiteX5" fmla="*/ 755297 w 6219349"/>
                <a:gd name="connsiteY5" fmla="*/ 367253 h 1242194"/>
                <a:gd name="connsiteX6" fmla="*/ 3556146 w 6219349"/>
                <a:gd name="connsiteY6" fmla="*/ 572094 h 1242194"/>
                <a:gd name="connsiteX0" fmla="*/ 5309137 w 6219349"/>
                <a:gd name="connsiteY0" fmla="*/ 43256 h 898581"/>
                <a:gd name="connsiteX1" fmla="*/ 5467973 w 6219349"/>
                <a:gd name="connsiteY1" fmla="*/ 82256 h 898581"/>
                <a:gd name="connsiteX2" fmla="*/ 6079412 w 6219349"/>
                <a:gd name="connsiteY2" fmla="*/ 351734 h 898581"/>
                <a:gd name="connsiteX3" fmla="*/ 3109106 w 6219349"/>
                <a:gd name="connsiteY3" fmla="*/ 898581 h 898581"/>
                <a:gd name="connsiteX4" fmla="*/ 138800 w 6219349"/>
                <a:gd name="connsiteY4" fmla="*/ 351734 h 898581"/>
                <a:gd name="connsiteX5" fmla="*/ 755297 w 6219349"/>
                <a:gd name="connsiteY5" fmla="*/ 23640 h 898581"/>
                <a:gd name="connsiteX6" fmla="*/ 3556146 w 6219349"/>
                <a:gd name="connsiteY6" fmla="*/ 228481 h 898581"/>
                <a:gd name="connsiteX0" fmla="*/ 5445906 w 6219349"/>
                <a:gd name="connsiteY0" fmla="*/ 148763 h 898581"/>
                <a:gd name="connsiteX1" fmla="*/ 5467973 w 6219349"/>
                <a:gd name="connsiteY1" fmla="*/ 82256 h 898581"/>
                <a:gd name="connsiteX2" fmla="*/ 6079412 w 6219349"/>
                <a:gd name="connsiteY2" fmla="*/ 351734 h 898581"/>
                <a:gd name="connsiteX3" fmla="*/ 3109106 w 6219349"/>
                <a:gd name="connsiteY3" fmla="*/ 898581 h 898581"/>
                <a:gd name="connsiteX4" fmla="*/ 138800 w 6219349"/>
                <a:gd name="connsiteY4" fmla="*/ 351734 h 898581"/>
                <a:gd name="connsiteX5" fmla="*/ 755297 w 6219349"/>
                <a:gd name="connsiteY5" fmla="*/ 23640 h 898581"/>
                <a:gd name="connsiteX6" fmla="*/ 3556146 w 6219349"/>
                <a:gd name="connsiteY6" fmla="*/ 228481 h 898581"/>
                <a:gd name="connsiteX0" fmla="*/ 5467973 w 6219349"/>
                <a:gd name="connsiteY0" fmla="*/ 82256 h 898581"/>
                <a:gd name="connsiteX1" fmla="*/ 6079412 w 6219349"/>
                <a:gd name="connsiteY1" fmla="*/ 351734 h 898581"/>
                <a:gd name="connsiteX2" fmla="*/ 3109106 w 6219349"/>
                <a:gd name="connsiteY2" fmla="*/ 898581 h 898581"/>
                <a:gd name="connsiteX3" fmla="*/ 138800 w 6219349"/>
                <a:gd name="connsiteY3" fmla="*/ 351734 h 898581"/>
                <a:gd name="connsiteX4" fmla="*/ 755297 w 6219349"/>
                <a:gd name="connsiteY4" fmla="*/ 23640 h 898581"/>
                <a:gd name="connsiteX5" fmla="*/ 3556146 w 6219349"/>
                <a:gd name="connsiteY5" fmla="*/ 228481 h 898581"/>
                <a:gd name="connsiteX0" fmla="*/ 5467973 w 6219349"/>
                <a:gd name="connsiteY0" fmla="*/ 290527 h 1106852"/>
                <a:gd name="connsiteX1" fmla="*/ 6079412 w 6219349"/>
                <a:gd name="connsiteY1" fmla="*/ 560005 h 1106852"/>
                <a:gd name="connsiteX2" fmla="*/ 3109106 w 6219349"/>
                <a:gd name="connsiteY2" fmla="*/ 1106852 h 1106852"/>
                <a:gd name="connsiteX3" fmla="*/ 138800 w 6219349"/>
                <a:gd name="connsiteY3" fmla="*/ 560005 h 1106852"/>
                <a:gd name="connsiteX4" fmla="*/ 755297 w 6219349"/>
                <a:gd name="connsiteY4" fmla="*/ 231911 h 1106852"/>
                <a:gd name="connsiteX5" fmla="*/ 1367838 w 6219349"/>
                <a:gd name="connsiteY5" fmla="*/ 26445 h 1106852"/>
                <a:gd name="connsiteX0" fmla="*/ 5467973 w 6219349"/>
                <a:gd name="connsiteY0" fmla="*/ 294093 h 1110418"/>
                <a:gd name="connsiteX1" fmla="*/ 6079412 w 6219349"/>
                <a:gd name="connsiteY1" fmla="*/ 563571 h 1110418"/>
                <a:gd name="connsiteX2" fmla="*/ 3109106 w 6219349"/>
                <a:gd name="connsiteY2" fmla="*/ 1110418 h 1110418"/>
                <a:gd name="connsiteX3" fmla="*/ 138800 w 6219349"/>
                <a:gd name="connsiteY3" fmla="*/ 563571 h 1110418"/>
                <a:gd name="connsiteX4" fmla="*/ 755297 w 6219349"/>
                <a:gd name="connsiteY4" fmla="*/ 235477 h 1110418"/>
                <a:gd name="connsiteX5" fmla="*/ 2598761 w 6219349"/>
                <a:gd name="connsiteY5" fmla="*/ 26104 h 1110418"/>
                <a:gd name="connsiteX0" fmla="*/ 5467973 w 6219349"/>
                <a:gd name="connsiteY0" fmla="*/ 268064 h 1084389"/>
                <a:gd name="connsiteX1" fmla="*/ 6079412 w 6219349"/>
                <a:gd name="connsiteY1" fmla="*/ 537542 h 1084389"/>
                <a:gd name="connsiteX2" fmla="*/ 3109106 w 6219349"/>
                <a:gd name="connsiteY2" fmla="*/ 1084389 h 1084389"/>
                <a:gd name="connsiteX3" fmla="*/ 138800 w 6219349"/>
                <a:gd name="connsiteY3" fmla="*/ 537542 h 1084389"/>
                <a:gd name="connsiteX4" fmla="*/ 755297 w 6219349"/>
                <a:gd name="connsiteY4" fmla="*/ 209448 h 1084389"/>
                <a:gd name="connsiteX5" fmla="*/ 2598761 w 6219349"/>
                <a:gd name="connsiteY5" fmla="*/ 75 h 1084389"/>
                <a:gd name="connsiteX0" fmla="*/ 5467973 w 6219349"/>
                <a:gd name="connsiteY0" fmla="*/ 58616 h 874941"/>
                <a:gd name="connsiteX1" fmla="*/ 6079412 w 6219349"/>
                <a:gd name="connsiteY1" fmla="*/ 328094 h 874941"/>
                <a:gd name="connsiteX2" fmla="*/ 3109106 w 6219349"/>
                <a:gd name="connsiteY2" fmla="*/ 874941 h 874941"/>
                <a:gd name="connsiteX3" fmla="*/ 138800 w 6219349"/>
                <a:gd name="connsiteY3" fmla="*/ 328094 h 874941"/>
                <a:gd name="connsiteX4" fmla="*/ 755297 w 6219349"/>
                <a:gd name="connsiteY4" fmla="*/ 0 h 874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19349" h="874941">
                  <a:moveTo>
                    <a:pt x="5467973" y="58616"/>
                  </a:moveTo>
                  <a:cubicBezTo>
                    <a:pt x="5963024" y="149757"/>
                    <a:pt x="6472556" y="192040"/>
                    <a:pt x="6079412" y="328094"/>
                  </a:cubicBezTo>
                  <a:cubicBezTo>
                    <a:pt x="5686268" y="464148"/>
                    <a:pt x="4749561" y="874941"/>
                    <a:pt x="3109106" y="874941"/>
                  </a:cubicBezTo>
                  <a:cubicBezTo>
                    <a:pt x="1468651" y="874941"/>
                    <a:pt x="531101" y="473917"/>
                    <a:pt x="138800" y="328094"/>
                  </a:cubicBezTo>
                  <a:cubicBezTo>
                    <a:pt x="-253501" y="182271"/>
                    <a:pt x="260246" y="91141"/>
                    <a:pt x="755297" y="0"/>
                  </a:cubicBezTo>
                </a:path>
              </a:pathLst>
            </a:custGeom>
            <a:noFill/>
            <a:ln w="38100" cap="flat">
              <a:solidFill>
                <a:schemeClr val="accent6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6000" tIns="36000" rIns="36000" bIns="36000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900" b="0" i="0" u="none" strike="noStrike" cap="none" spc="0" normalizeH="0" baseline="0" noProof="0" dirty="0">
                <a:ln>
                  <a:noFill/>
                </a:ln>
                <a:solidFill>
                  <a:srgbClr val="002569"/>
                </a:solidFill>
                <a:effectLst/>
                <a:uFillTx/>
                <a:latin typeface="Tahoma Bold"/>
                <a:ea typeface="Tahoma Bold"/>
                <a:cs typeface="Tahoma Bold"/>
                <a:sym typeface="Tahoma Bold"/>
              </a:endParaRPr>
            </a:p>
          </p:txBody>
        </p:sp>
        <p:pic>
          <p:nvPicPr>
            <p:cNvPr id="7" name="Picture 8" descr="MSG Satellite Illustration">
              <a:extLst>
                <a:ext uri="{FF2B5EF4-FFF2-40B4-BE49-F238E27FC236}">
                  <a16:creationId xmlns:a16="http://schemas.microsoft.com/office/drawing/2014/main" id="{164B4B13-BAC5-3E17-DCC4-60D4BB3F089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375" t="17336" r="18658" b="14922"/>
            <a:stretch/>
          </p:blipFill>
          <p:spPr bwMode="auto">
            <a:xfrm>
              <a:off x="11373877" y="3608405"/>
              <a:ext cx="571500" cy="63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6" descr="MTG-I satellite illustration">
              <a:extLst>
                <a:ext uri="{FF2B5EF4-FFF2-40B4-BE49-F238E27FC236}">
                  <a16:creationId xmlns:a16="http://schemas.microsoft.com/office/drawing/2014/main" id="{DEBCC394-2579-5500-C130-85866CA11C9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260" t="13556" r="21031" b="13283"/>
            <a:stretch/>
          </p:blipFill>
          <p:spPr bwMode="auto">
            <a:xfrm>
              <a:off x="8592052" y="599713"/>
              <a:ext cx="615951" cy="685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3784E21C-DB2C-5C6B-F679-7A315BE34389}"/>
                </a:ext>
              </a:extLst>
            </p:cNvPr>
            <p:cNvSpPr/>
            <p:nvPr/>
          </p:nvSpPr>
          <p:spPr>
            <a:xfrm>
              <a:off x="7727223" y="2860245"/>
              <a:ext cx="2143837" cy="2052832"/>
            </a:xfrm>
            <a:prstGeom prst="ellips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6000" tIns="36000" rIns="36000" bIns="36000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900" b="0" i="0" u="none" strike="noStrike" cap="none" spc="0" normalizeH="0" baseline="0" noProof="0" dirty="0">
                <a:ln>
                  <a:noFill/>
                </a:ln>
                <a:solidFill>
                  <a:srgbClr val="002569"/>
                </a:solidFill>
                <a:effectLst/>
                <a:uFillTx/>
                <a:latin typeface="Tahoma Bold"/>
                <a:ea typeface="Tahoma Bold"/>
                <a:cs typeface="Tahoma Bold"/>
                <a:sym typeface="Tahoma Bold"/>
              </a:endParaRP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8C833ABD-8A19-8B72-E191-93C12D7C7AF5}"/>
                </a:ext>
              </a:extLst>
            </p:cNvPr>
            <p:cNvCxnSpPr>
              <a:cxnSpLocks/>
              <a:endCxn id="8" idx="2"/>
            </p:cNvCxnSpPr>
            <p:nvPr/>
          </p:nvCxnSpPr>
          <p:spPr>
            <a:xfrm flipV="1">
              <a:off x="8371558" y="1285513"/>
              <a:ext cx="528469" cy="1788434"/>
            </a:xfrm>
            <a:prstGeom prst="line">
              <a:avLst/>
            </a:prstGeom>
            <a:ln w="9525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FD83B13F-9C5D-B219-B129-6CA3FFB5DBCB}"/>
                </a:ext>
              </a:extLst>
            </p:cNvPr>
            <p:cNvCxnSpPr>
              <a:cxnSpLocks/>
              <a:endCxn id="8" idx="2"/>
            </p:cNvCxnSpPr>
            <p:nvPr/>
          </p:nvCxnSpPr>
          <p:spPr>
            <a:xfrm flipH="1" flipV="1">
              <a:off x="8900029" y="1285513"/>
              <a:ext cx="64861" cy="1873690"/>
            </a:xfrm>
            <a:prstGeom prst="line">
              <a:avLst/>
            </a:prstGeom>
            <a:ln w="9525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17F22FAD-A9D0-A966-9216-EAFCECBB4CF3}"/>
                </a:ext>
              </a:extLst>
            </p:cNvPr>
            <p:cNvCxnSpPr>
              <a:cxnSpLocks/>
              <a:endCxn id="7" idx="1"/>
            </p:cNvCxnSpPr>
            <p:nvPr/>
          </p:nvCxnSpPr>
          <p:spPr>
            <a:xfrm>
              <a:off x="9208002" y="2994781"/>
              <a:ext cx="2165875" cy="931124"/>
            </a:xfrm>
            <a:prstGeom prst="line">
              <a:avLst/>
            </a:prstGeom>
            <a:ln w="9525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E73CD6E9-25E5-252D-E784-15F56E1520F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08002" y="3980639"/>
              <a:ext cx="2184838" cy="932438"/>
            </a:xfrm>
            <a:prstGeom prst="line">
              <a:avLst/>
            </a:prstGeom>
            <a:ln w="9525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C58A2E37-96EC-EA04-0BE3-4C0E222C4EE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54898" y="1409551"/>
            <a:ext cx="684878" cy="720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11A4077-D30E-EF57-45BC-F6A86B78FCD7}"/>
              </a:ext>
            </a:extLst>
          </p:cNvPr>
          <p:cNvPicPr>
            <a:picLocks/>
          </p:cNvPicPr>
          <p:nvPr/>
        </p:nvPicPr>
        <p:blipFill>
          <a:blip r:embed="rId11"/>
          <a:stretch>
            <a:fillRect/>
          </a:stretch>
        </p:blipFill>
        <p:spPr>
          <a:xfrm>
            <a:off x="7321197" y="2759460"/>
            <a:ext cx="720000" cy="720000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6BBF8D03-3248-FAA6-A9E8-7BC554C8BF87}"/>
              </a:ext>
            </a:extLst>
          </p:cNvPr>
          <p:cNvSpPr/>
          <p:nvPr/>
        </p:nvSpPr>
        <p:spPr>
          <a:xfrm>
            <a:off x="5614437" y="2360870"/>
            <a:ext cx="76851" cy="85060"/>
          </a:xfrm>
          <a:prstGeom prst="rect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6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000" tIns="36000" rIns="36000" bIns="3600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900" b="0" i="0" u="none" strike="noStrike" cap="none" spc="0" normalizeH="0" baseline="0" noProof="0" dirty="0">
              <a:ln>
                <a:noFill/>
              </a:ln>
              <a:solidFill>
                <a:srgbClr val="002569"/>
              </a:solidFill>
              <a:effectLst/>
              <a:uFillTx/>
              <a:latin typeface="Tahoma Bold"/>
              <a:ea typeface="Tahoma Bold"/>
              <a:cs typeface="Tahoma Bold"/>
              <a:sym typeface="Tahoma Bold"/>
            </a:endParaRP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EB59C5D5-5359-154E-0DD5-1B96FD934083}"/>
              </a:ext>
            </a:extLst>
          </p:cNvPr>
          <p:cNvCxnSpPr>
            <a:cxnSpLocks/>
            <a:stCxn id="47" idx="0"/>
          </p:cNvCxnSpPr>
          <p:nvPr/>
        </p:nvCxnSpPr>
        <p:spPr>
          <a:xfrm flipV="1">
            <a:off x="5652863" y="1450232"/>
            <a:ext cx="1675067" cy="910638"/>
          </a:xfrm>
          <a:prstGeom prst="line">
            <a:avLst/>
          </a:prstGeom>
          <a:noFill/>
          <a:ln w="12700" cap="flat">
            <a:solidFill>
              <a:srgbClr val="FFFF00"/>
            </a:solidFill>
            <a:prstDash val="solid"/>
            <a:round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290DE6B1-6385-4CE2-BB51-6B11E8382F8A}"/>
              </a:ext>
            </a:extLst>
          </p:cNvPr>
          <p:cNvCxnSpPr>
            <a:cxnSpLocks/>
            <a:stCxn id="47" idx="3"/>
          </p:cNvCxnSpPr>
          <p:nvPr/>
        </p:nvCxnSpPr>
        <p:spPr>
          <a:xfrm flipV="1">
            <a:off x="5691288" y="2110908"/>
            <a:ext cx="1588506" cy="292492"/>
          </a:xfrm>
          <a:prstGeom prst="line">
            <a:avLst/>
          </a:prstGeom>
          <a:noFill/>
          <a:ln w="12700" cap="flat">
            <a:solidFill>
              <a:srgbClr val="FFFF00"/>
            </a:solidFill>
            <a:prstDash val="solid"/>
            <a:round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2A8DA496-475D-7FC4-D879-7F89360F5778}"/>
              </a:ext>
            </a:extLst>
          </p:cNvPr>
          <p:cNvCxnSpPr>
            <a:cxnSpLocks/>
            <a:stCxn id="47" idx="3"/>
          </p:cNvCxnSpPr>
          <p:nvPr/>
        </p:nvCxnSpPr>
        <p:spPr>
          <a:xfrm>
            <a:off x="5691288" y="2403400"/>
            <a:ext cx="1629689" cy="356060"/>
          </a:xfrm>
          <a:prstGeom prst="line">
            <a:avLst/>
          </a:prstGeom>
          <a:noFill/>
          <a:ln w="12700" cap="flat">
            <a:solidFill>
              <a:srgbClr val="00B050"/>
            </a:solidFill>
            <a:prstDash val="solid"/>
            <a:round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E09C0436-0907-1FEC-7372-DB8A8BF6C6D2}"/>
              </a:ext>
            </a:extLst>
          </p:cNvPr>
          <p:cNvCxnSpPr>
            <a:cxnSpLocks/>
            <a:stCxn id="47" idx="3"/>
          </p:cNvCxnSpPr>
          <p:nvPr/>
        </p:nvCxnSpPr>
        <p:spPr>
          <a:xfrm>
            <a:off x="5691288" y="2403400"/>
            <a:ext cx="1605703" cy="1033540"/>
          </a:xfrm>
          <a:prstGeom prst="line">
            <a:avLst/>
          </a:prstGeom>
          <a:noFill/>
          <a:ln w="12700" cap="flat">
            <a:solidFill>
              <a:srgbClr val="00B050"/>
            </a:solidFill>
            <a:prstDash val="solid"/>
            <a:round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5ED9D3C2-3656-C144-DEA5-F7CFA26E1427}"/>
              </a:ext>
            </a:extLst>
          </p:cNvPr>
          <p:cNvSpPr txBox="1">
            <a:spLocks/>
          </p:cNvSpPr>
          <p:nvPr/>
        </p:nvSpPr>
        <p:spPr>
          <a:xfrm>
            <a:off x="300038" y="719847"/>
            <a:ext cx="3501854" cy="5875505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328254" indent="-32825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4431" spc="-100" baseline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  <a:cs typeface="Arial" pitchFamily="34" charset="0"/>
              </a:defRPr>
            </a:lvl1pPr>
            <a:lvl2pPr marL="914423" indent="-35170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939" spc="-100" baseline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  <a:cs typeface="Arial" pitchFamily="34" charset="0"/>
              </a:defRPr>
            </a:lvl2pPr>
            <a:lvl3pPr marL="1406804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446" spc="-100" baseline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  <a:cs typeface="Arial" pitchFamily="34" charset="0"/>
              </a:defRPr>
            </a:lvl3pPr>
            <a:lvl4pPr marL="1969526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954" spc="-100" baseline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  <a:cs typeface="Arial" pitchFamily="34" charset="0"/>
              </a:defRPr>
            </a:lvl4pPr>
            <a:lvl5pPr marL="2532248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62" spc="-100" baseline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  <a:cs typeface="Arial" pitchFamily="34" charset="0"/>
              </a:defRPr>
            </a:lvl5pPr>
            <a:lvl6pPr marL="3094970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6pPr>
            <a:lvl7pPr marL="3657691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7pPr>
            <a:lvl8pPr marL="4220413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8pPr>
            <a:lvl9pPr marL="4783135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9pPr>
          </a:lstStyle>
          <a:p>
            <a:pPr marL="0" indent="0">
              <a:buNone/>
              <a:defRPr/>
            </a:pPr>
            <a:r>
              <a:rPr lang="en-GB" sz="2000" kern="0" noProof="0" dirty="0">
                <a:solidFill>
                  <a:srgbClr val="000000"/>
                </a:solidFill>
              </a:rPr>
              <a:t>Step 1: COLLOCATION</a:t>
            </a:r>
          </a:p>
          <a:p>
            <a:pPr marL="0" indent="0">
              <a:buNone/>
              <a:defRPr/>
            </a:pPr>
            <a:r>
              <a:rPr lang="en-GB" sz="2000" b="0" kern="0" noProof="0" dirty="0">
                <a:solidFill>
                  <a:srgbClr val="CB333B"/>
                </a:solidFill>
              </a:rPr>
              <a:t>Pre-collocation</a:t>
            </a:r>
          </a:p>
          <a:p>
            <a:pPr>
              <a:defRPr/>
            </a:pPr>
            <a:r>
              <a:rPr lang="en-GB" sz="1800" b="0" kern="0" noProof="0" dirty="0">
                <a:solidFill>
                  <a:srgbClr val="000000"/>
                </a:solidFill>
              </a:rPr>
              <a:t>ROI -15/15° longitude -10/10° latitude</a:t>
            </a:r>
          </a:p>
          <a:p>
            <a:pPr>
              <a:defRPr/>
            </a:pPr>
            <a:r>
              <a:rPr lang="en-GB" sz="1800" b="0" kern="0" noProof="0" dirty="0">
                <a:solidFill>
                  <a:srgbClr val="000000"/>
                </a:solidFill>
              </a:rPr>
              <a:t>Time difference: |dt|&lt; 300s</a:t>
            </a:r>
            <a:endParaRPr kumimoji="0" lang="en-GB" sz="1800" b="0" i="0" u="none" strike="noStrike" kern="0" cap="none" spc="-100" normalizeH="0" baseline="0" noProof="0" dirty="0">
              <a:ln>
                <a:noFill/>
              </a:ln>
              <a:solidFill>
                <a:srgbClr val="CB333B"/>
              </a:solidFill>
              <a:effectLst/>
              <a:uLnTx/>
              <a:uFillTx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2000" b="0" i="0" u="none" strike="noStrike" kern="0" cap="none" spc="-100" normalizeH="0" baseline="0" noProof="0" dirty="0">
                <a:ln>
                  <a:noFill/>
                </a:ln>
                <a:solidFill>
                  <a:srgbClr val="CB333B"/>
                </a:solidFill>
                <a:effectLst/>
                <a:uLnTx/>
                <a:uFillTx/>
                <a:latin typeface="Bahnschrift Light" panose="020B0502040204020203" pitchFamily="34" charset="0"/>
                <a:ea typeface="Roboto" panose="02000000000000000000" pitchFamily="2" charset="0"/>
                <a:cs typeface="Arial" pitchFamily="34" charset="0"/>
              </a:rPr>
              <a:t>Collocate in Space, Time, Angle</a:t>
            </a:r>
          </a:p>
          <a:p>
            <a:pPr marL="266700" lvl="1" indent="-266700">
              <a:defRPr/>
            </a:pPr>
            <a:r>
              <a:rPr lang="en-GB" sz="1800" b="0" noProof="0" dirty="0">
                <a:solidFill>
                  <a:srgbClr val="38484E"/>
                </a:solidFill>
              </a:rPr>
              <a:t>Pre-</a:t>
            </a:r>
            <a:r>
              <a:rPr lang="en-GB" sz="1800" b="0" noProof="0" dirty="0" err="1">
                <a:solidFill>
                  <a:srgbClr val="38484E"/>
                </a:solidFill>
              </a:rPr>
              <a:t>downsampling</a:t>
            </a:r>
            <a:r>
              <a:rPr lang="en-GB" sz="1800" b="0" noProof="0" dirty="0">
                <a:solidFill>
                  <a:srgbClr val="38484E"/>
                </a:solidFill>
              </a:rPr>
              <a:t> of ref image (e.g.. FCI vs OLCI:  to 900m)</a:t>
            </a:r>
          </a:p>
          <a:p>
            <a:pPr marL="266700" marR="0" lvl="1" indent="-2667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GB" sz="1800" b="0" noProof="0" dirty="0">
                <a:solidFill>
                  <a:srgbClr val="38484E"/>
                </a:solidFill>
              </a:rPr>
              <a:t>Re-grid </a:t>
            </a:r>
            <a:r>
              <a:rPr lang="en-GB" sz="1800" b="0" noProof="0" dirty="0" err="1">
                <a:solidFill>
                  <a:srgbClr val="38484E"/>
                </a:solidFill>
              </a:rPr>
              <a:t>mon</a:t>
            </a:r>
            <a:r>
              <a:rPr lang="en-GB" sz="1800" b="0" noProof="0" dirty="0">
                <a:solidFill>
                  <a:srgbClr val="38484E"/>
                </a:solidFill>
              </a:rPr>
              <a:t> and ref images to 8x8 km</a:t>
            </a:r>
          </a:p>
          <a:p>
            <a:pPr marL="266700" lvl="1" indent="-266700">
              <a:defRPr/>
            </a:pPr>
            <a:r>
              <a:rPr kumimoji="0" lang="en-GB" sz="1800" b="0" i="0" u="none" strike="noStrike" kern="0" cap="none" spc="-100" normalizeH="0" baseline="0" noProof="0" dirty="0">
                <a:ln>
                  <a:noFill/>
                </a:ln>
                <a:solidFill>
                  <a:srgbClr val="38484E"/>
                </a:solidFill>
                <a:effectLst/>
                <a:uLnTx/>
                <a:uFillTx/>
                <a:latin typeface="Bahnschrift Light" panose="020B0502040204020203" pitchFamily="34" charset="0"/>
                <a:ea typeface="Roboto" panose="02000000000000000000" pitchFamily="2" charset="0"/>
                <a:cs typeface="Arial" pitchFamily="34" charset="0"/>
              </a:rPr>
              <a:t>Pixels’ max time difference |dt| &lt; 300s</a:t>
            </a:r>
          </a:p>
          <a:p>
            <a:pPr marL="266700" lvl="1" indent="-266700">
              <a:defRPr/>
            </a:pPr>
            <a:r>
              <a:rPr lang="en-GB" sz="1800" b="0" kern="0" dirty="0">
                <a:solidFill>
                  <a:srgbClr val="38484E"/>
                </a:solidFill>
              </a:rPr>
              <a:t>Maximum VZA &lt; 30° (GEO)</a:t>
            </a:r>
            <a:endParaRPr kumimoji="0" lang="en-GB" sz="1800" b="0" i="0" u="none" strike="noStrike" kern="0" cap="none" spc="-100" normalizeH="0" baseline="0" noProof="0" dirty="0">
              <a:ln>
                <a:noFill/>
              </a:ln>
              <a:solidFill>
                <a:srgbClr val="38484E"/>
              </a:solidFill>
              <a:effectLst/>
              <a:uLnTx/>
              <a:uFillTx/>
              <a:latin typeface="Bahnschrift Light" panose="020B0502040204020203" pitchFamily="34" charset="0"/>
              <a:ea typeface="Roboto" panose="02000000000000000000" pitchFamily="2" charset="0"/>
              <a:cs typeface="Arial" pitchFamily="34" charset="0"/>
            </a:endParaRPr>
          </a:p>
          <a:p>
            <a:pPr marL="266700" lvl="1" indent="-266700">
              <a:defRPr/>
            </a:pPr>
            <a:r>
              <a:rPr kumimoji="0" lang="en-GB" sz="1800" b="0" i="0" u="none" strike="noStrike" kern="0" cap="none" spc="-100" normalizeH="0" baseline="0" noProof="0" dirty="0">
                <a:ln>
                  <a:noFill/>
                </a:ln>
                <a:solidFill>
                  <a:srgbClr val="38484E"/>
                </a:solidFill>
                <a:effectLst/>
                <a:uLnTx/>
                <a:uFillTx/>
                <a:latin typeface="Bahnschrift Light" panose="020B0502040204020203" pitchFamily="34" charset="0"/>
                <a:ea typeface="Roboto" panose="02000000000000000000" pitchFamily="2" charset="0"/>
                <a:cs typeface="Arial" pitchFamily="34" charset="0"/>
              </a:rPr>
              <a:t>Calculate Mean &amp; Variance</a:t>
            </a:r>
          </a:p>
          <a:p>
            <a:pPr marL="266700" lvl="1" indent="-266700">
              <a:defRPr/>
            </a:pPr>
            <a:r>
              <a:rPr lang="en-GB" sz="1800" b="0" noProof="0" dirty="0">
                <a:solidFill>
                  <a:srgbClr val="38484E"/>
                </a:solidFill>
              </a:rPr>
              <a:t>Tag land/sea/day/night for analysis</a:t>
            </a:r>
            <a:endParaRPr kumimoji="0" lang="en-GB" sz="1800" b="0" i="0" u="none" strike="noStrike" kern="0" cap="none" spc="-100" normalizeH="0" baseline="0" noProof="0" dirty="0">
              <a:ln>
                <a:noFill/>
              </a:ln>
              <a:solidFill>
                <a:srgbClr val="38484E"/>
              </a:solidFill>
              <a:effectLst/>
              <a:uLnTx/>
              <a:uFillTx/>
              <a:latin typeface="Bahnschrift Light" panose="020B0502040204020203" pitchFamily="34" charset="0"/>
              <a:ea typeface="Roboto" panose="02000000000000000000" pitchFamily="2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2000" b="0" i="0" u="none" strike="noStrike" kern="0" cap="none" spc="-100" normalizeH="0" baseline="0" noProof="0" dirty="0">
                <a:ln>
                  <a:noFill/>
                </a:ln>
                <a:solidFill>
                  <a:srgbClr val="CB333B"/>
                </a:solidFill>
                <a:effectLst/>
                <a:uLnTx/>
                <a:uFillTx/>
                <a:latin typeface="Bahnschrift Light" panose="020B0502040204020203" pitchFamily="34" charset="0"/>
                <a:ea typeface="Roboto" panose="02000000000000000000" pitchFamily="2" charset="0"/>
                <a:cs typeface="Arial" pitchFamily="34" charset="0"/>
              </a:rPr>
              <a:t>Account for Spectral differences</a:t>
            </a:r>
          </a:p>
          <a:p>
            <a:pPr marL="266700" marR="0" lvl="1" indent="-2667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1800" b="0" i="0" u="none" strike="noStrike" kern="0" cap="none" spc="-100" normalizeH="0" baseline="0" noProof="0" dirty="0">
                <a:ln>
                  <a:noFill/>
                </a:ln>
                <a:solidFill>
                  <a:srgbClr val="38484E"/>
                </a:solidFill>
                <a:effectLst/>
                <a:uLnTx/>
                <a:uFillTx/>
                <a:latin typeface="Bahnschrift Light" panose="020B0502040204020203" pitchFamily="34" charset="0"/>
                <a:ea typeface="Roboto" panose="02000000000000000000" pitchFamily="2" charset="0"/>
                <a:cs typeface="Arial" pitchFamily="34" charset="0"/>
              </a:rPr>
              <a:t>Apply </a:t>
            </a:r>
            <a:r>
              <a:rPr kumimoji="0" lang="en-GB" sz="1800" b="0" i="1" u="none" strike="noStrike" kern="0" cap="none" spc="-100" normalizeH="0" baseline="0" noProof="0" dirty="0">
                <a:ln>
                  <a:noFill/>
                </a:ln>
                <a:solidFill>
                  <a:srgbClr val="38484E"/>
                </a:solidFill>
                <a:effectLst/>
                <a:uLnTx/>
                <a:uFillTx/>
                <a:latin typeface="Bahnschrift Light" panose="020B0502040204020203" pitchFamily="34" charset="0"/>
                <a:ea typeface="Roboto" panose="02000000000000000000" pitchFamily="2" charset="0"/>
                <a:cs typeface="Arial" pitchFamily="34" charset="0"/>
              </a:rPr>
              <a:t>Spectral Band Adjustment Factors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2000" b="0" i="0" u="none" strike="noStrike" kern="0" cap="none" spc="-100" normalizeH="0" baseline="0" noProof="0" dirty="0">
                <a:ln>
                  <a:noFill/>
                </a:ln>
                <a:solidFill>
                  <a:srgbClr val="CB333B"/>
                </a:solidFill>
                <a:effectLst/>
                <a:uLnTx/>
                <a:uFillTx/>
                <a:latin typeface="Bahnschrift Light" panose="020B0502040204020203" pitchFamily="34" charset="0"/>
                <a:ea typeface="Roboto" panose="02000000000000000000" pitchFamily="2" charset="0"/>
                <a:cs typeface="Arial" pitchFamily="34" charset="0"/>
              </a:rPr>
              <a:t>Filter</a:t>
            </a:r>
          </a:p>
          <a:p>
            <a:pPr marL="266700" lvl="1" indent="-266700">
              <a:defRPr/>
            </a:pPr>
            <a:r>
              <a:rPr lang="en-GB" sz="1800" b="0" noProof="0" dirty="0">
                <a:solidFill>
                  <a:srgbClr val="38484E"/>
                </a:solidFill>
              </a:rPr>
              <a:t>Apply Sun-Glint mask</a:t>
            </a:r>
          </a:p>
          <a:p>
            <a:pPr marL="266700" lvl="1" indent="-266700">
              <a:defRPr/>
            </a:pPr>
            <a:endParaRPr lang="en-GB" sz="1800" b="0" noProof="0" dirty="0">
              <a:solidFill>
                <a:srgbClr val="38484E"/>
              </a:solidFill>
            </a:endParaRPr>
          </a:p>
          <a:p>
            <a:pPr marL="0" lvl="1" indent="0">
              <a:buNone/>
              <a:defRPr/>
            </a:pPr>
            <a:r>
              <a:rPr lang="en-GB" sz="2100" kern="0" dirty="0">
                <a:solidFill>
                  <a:srgbClr val="000000"/>
                </a:solidFill>
              </a:rPr>
              <a:t>Step 2: ANALYSIS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2000" b="0" i="0" u="none" strike="noStrike" kern="0" cap="none" spc="-100" normalizeH="0" baseline="0" noProof="0" dirty="0">
                <a:ln>
                  <a:noFill/>
                </a:ln>
                <a:solidFill>
                  <a:srgbClr val="CB333B"/>
                </a:solidFill>
                <a:effectLst/>
                <a:uLnTx/>
                <a:uFillTx/>
                <a:latin typeface="Bahnschrift Light" panose="020B0502040204020203" pitchFamily="34" charset="0"/>
                <a:ea typeface="Roboto" panose="02000000000000000000" pitchFamily="2" charset="0"/>
                <a:cs typeface="Arial" pitchFamily="34" charset="0"/>
              </a:rPr>
              <a:t>Combine</a:t>
            </a:r>
          </a:p>
          <a:p>
            <a:pPr marL="266700" lvl="1" indent="-266700">
              <a:defRPr/>
            </a:pPr>
            <a:r>
              <a:rPr lang="en-GB" sz="1800" b="0" noProof="0" dirty="0">
                <a:solidFill>
                  <a:srgbClr val="38484E"/>
                </a:solidFill>
              </a:rPr>
              <a:t>Collocations within 30 or 60 days windows</a:t>
            </a:r>
          </a:p>
          <a:p>
            <a:pPr marL="266700" lvl="1" indent="-266700">
              <a:defRPr/>
            </a:pPr>
            <a:r>
              <a:rPr lang="en-GB" sz="1800" b="0" noProof="0" dirty="0">
                <a:solidFill>
                  <a:srgbClr val="38484E"/>
                </a:solidFill>
              </a:rPr>
              <a:t>With additional filters on angles and time difference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2000" b="0" i="0" u="none" strike="noStrike" kern="0" cap="none" spc="-100" normalizeH="0" baseline="0" noProof="0" dirty="0">
                <a:ln>
                  <a:noFill/>
                </a:ln>
                <a:solidFill>
                  <a:srgbClr val="CB333B"/>
                </a:solidFill>
                <a:effectLst/>
                <a:uLnTx/>
                <a:uFillTx/>
                <a:latin typeface="Bahnschrift Light" panose="020B0502040204020203" pitchFamily="34" charset="0"/>
                <a:ea typeface="Roboto" panose="02000000000000000000" pitchFamily="2" charset="0"/>
                <a:cs typeface="Arial" pitchFamily="34" charset="0"/>
              </a:rPr>
              <a:t>Compare</a:t>
            </a:r>
            <a:r>
              <a:rPr kumimoji="0" lang="en-GB" sz="2000" b="0" i="0" u="none" strike="noStrike" kern="0" cap="none" spc="-100" normalizeH="0" baseline="0" noProof="0" dirty="0">
                <a:ln>
                  <a:noFill/>
                </a:ln>
                <a:solidFill>
                  <a:srgbClr val="38484E"/>
                </a:solidFill>
                <a:effectLst/>
                <a:uLnTx/>
                <a:uFillTx/>
                <a:latin typeface="Bahnschrift Light" panose="020B0502040204020203" pitchFamily="34" charset="0"/>
                <a:ea typeface="Roboto" panose="02000000000000000000" pitchFamily="2" charset="0"/>
                <a:cs typeface="Arial" pitchFamily="34" charset="0"/>
              </a:rPr>
              <a:t> </a:t>
            </a:r>
          </a:p>
          <a:p>
            <a:pPr marL="266700" marR="0" lvl="1" indent="-2667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1800" b="0" i="0" u="none" strike="noStrike" kern="0" cap="none" spc="-100" normalizeH="0" baseline="0" noProof="0" dirty="0">
                <a:ln>
                  <a:noFill/>
                </a:ln>
                <a:solidFill>
                  <a:srgbClr val="38484E"/>
                </a:solidFill>
                <a:effectLst/>
                <a:uLnTx/>
                <a:uFillTx/>
                <a:latin typeface="Bahnschrift Light" panose="020B0502040204020203" pitchFamily="34" charset="0"/>
                <a:ea typeface="Roboto" panose="02000000000000000000" pitchFamily="2" charset="0"/>
                <a:cs typeface="Arial" pitchFamily="34" charset="0"/>
              </a:rPr>
              <a:t>Weighted regression of radiances</a:t>
            </a:r>
            <a:r>
              <a:rPr lang="en-GB" sz="1800" b="0" kern="0" dirty="0">
                <a:solidFill>
                  <a:srgbClr val="38484E"/>
                </a:solidFill>
              </a:rPr>
              <a:t> or reflectance</a:t>
            </a:r>
            <a:endParaRPr kumimoji="0" lang="en-GB" sz="1800" b="0" i="0" u="none" strike="noStrike" kern="0" cap="none" spc="-100" normalizeH="0" baseline="0" noProof="0" dirty="0">
              <a:ln>
                <a:noFill/>
              </a:ln>
              <a:solidFill>
                <a:srgbClr val="38484E"/>
              </a:solidFill>
              <a:effectLst/>
              <a:uLnTx/>
              <a:uFillTx/>
              <a:latin typeface="Bahnschrift Light" panose="020B0502040204020203" pitchFamily="34" charset="0"/>
              <a:ea typeface="Roboto" panose="02000000000000000000" pitchFamily="2" charset="0"/>
              <a:cs typeface="Arial" pitchFamily="34" charset="0"/>
            </a:endParaRPr>
          </a:p>
          <a:p>
            <a:pPr marL="266700" marR="0" lvl="1" indent="-2667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1800" b="0" i="1" u="none" strike="noStrike" kern="0" cap="none" spc="-100" normalizeH="0" baseline="0" noProof="0" dirty="0">
                <a:ln>
                  <a:noFill/>
                </a:ln>
                <a:solidFill>
                  <a:srgbClr val="38484E"/>
                </a:solidFill>
                <a:effectLst/>
                <a:uLnTx/>
                <a:uFillTx/>
                <a:latin typeface="Bahnschrift Light" panose="020B0502040204020203" pitchFamily="34" charset="0"/>
                <a:ea typeface="Roboto" panose="02000000000000000000" pitchFamily="2" charset="0"/>
                <a:cs typeface="Arial" pitchFamily="34" charset="0"/>
              </a:rPr>
              <a:t>Evaluate uncertainties</a:t>
            </a:r>
          </a:p>
        </p:txBody>
      </p:sp>
      <p:sp>
        <p:nvSpPr>
          <p:cNvPr id="55" name="Chord 54">
            <a:extLst>
              <a:ext uri="{FF2B5EF4-FFF2-40B4-BE49-F238E27FC236}">
                <a16:creationId xmlns:a16="http://schemas.microsoft.com/office/drawing/2014/main" id="{DED0DD29-8F9F-1C17-C205-FC0616200EAC}"/>
              </a:ext>
            </a:extLst>
          </p:cNvPr>
          <p:cNvSpPr/>
          <p:nvPr/>
        </p:nvSpPr>
        <p:spPr>
          <a:xfrm rot="17558460">
            <a:off x="5641173" y="2463547"/>
            <a:ext cx="358924" cy="343018"/>
          </a:xfrm>
          <a:prstGeom prst="chord">
            <a:avLst/>
          </a:prstGeom>
          <a:solidFill>
            <a:srgbClr val="00000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000" tIns="36000" rIns="36000" bIns="3600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900" b="0" i="0" u="none" strike="noStrike" cap="none" spc="0" normalizeH="0" baseline="0" noProof="0" dirty="0">
              <a:ln>
                <a:noFill/>
              </a:ln>
              <a:solidFill>
                <a:srgbClr val="002569"/>
              </a:solidFill>
              <a:effectLst/>
              <a:uFillTx/>
              <a:latin typeface="Tahoma Bold"/>
              <a:ea typeface="Tahoma Bold"/>
              <a:cs typeface="Tahoma Bold"/>
              <a:sym typeface="Tahoma Bold"/>
            </a:endParaRPr>
          </a:p>
        </p:txBody>
      </p:sp>
      <p:sp>
        <p:nvSpPr>
          <p:cNvPr id="16" name="Parallelogram 15">
            <a:extLst>
              <a:ext uri="{FF2B5EF4-FFF2-40B4-BE49-F238E27FC236}">
                <a16:creationId xmlns:a16="http://schemas.microsoft.com/office/drawing/2014/main" id="{C75AA701-E08E-BCC6-FC7F-34381FB7D23E}"/>
              </a:ext>
            </a:extLst>
          </p:cNvPr>
          <p:cNvSpPr/>
          <p:nvPr/>
        </p:nvSpPr>
        <p:spPr bwMode="auto">
          <a:xfrm>
            <a:off x="5369589" y="2092166"/>
            <a:ext cx="451856" cy="825541"/>
          </a:xfrm>
          <a:prstGeom prst="parallelogram">
            <a:avLst>
              <a:gd name="adj" fmla="val 36013"/>
            </a:avLst>
          </a:prstGeom>
          <a:noFill/>
          <a:ln w="28575" cap="flat" cmpd="sng" algn="ctr">
            <a:solidFill>
              <a:srgbClr val="00B5E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 noProof="0" dirty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8EBCE14D-D6F3-401D-9B69-7F7312D72FF7}"/>
              </a:ext>
            </a:extLst>
          </p:cNvPr>
          <p:cNvGrpSpPr/>
          <p:nvPr/>
        </p:nvGrpSpPr>
        <p:grpSpPr>
          <a:xfrm>
            <a:off x="9020563" y="3916192"/>
            <a:ext cx="2764465" cy="2601602"/>
            <a:chOff x="9020563" y="3916192"/>
            <a:chExt cx="2764465" cy="2601602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A3FF1A5-D9A4-772A-B9E3-ADDDA381E2E4}"/>
                </a:ext>
              </a:extLst>
            </p:cNvPr>
            <p:cNvSpPr txBox="1"/>
            <p:nvPr/>
          </p:nvSpPr>
          <p:spPr>
            <a:xfrm>
              <a:off x="9020563" y="3916192"/>
              <a:ext cx="2764465" cy="276997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accent6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GB" sz="1200" i="0" u="none" strike="noStrike" cap="none" spc="0" normalizeH="0" baseline="0" noProof="0" dirty="0">
                  <a:ln>
                    <a:noFill/>
                  </a:ln>
                  <a:solidFill>
                    <a:srgbClr val="002569"/>
                  </a:solidFill>
                  <a:effectLst/>
                  <a:uFillTx/>
                  <a:latin typeface="Tahoma Bold"/>
                  <a:ea typeface="Tahoma Bold"/>
                  <a:cs typeface="Tahoma Bold"/>
                  <a:sym typeface="Tahoma Bold"/>
                </a:rPr>
                <a:t>Spectral Band Adjustment Factors</a:t>
              </a:r>
            </a:p>
          </p:txBody>
        </p: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CF840793-2496-CF70-9A13-4969757A527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9336807" y="4231596"/>
              <a:ext cx="2243522" cy="22861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84852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54" grpId="0" uiExpand="1" build="p"/>
      <p:bldP spid="55" grpId="0" uiExpan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EB3D8-1441-6A23-2B0B-A56BCE0B1E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B54EDF7-CBAE-984A-B7E5-DEB8A7090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FCI – collocations datasets</a:t>
            </a:r>
            <a:endParaRPr lang="en-GB" noProof="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7949504-E43D-6DA7-AC6E-5C97184D577A}"/>
              </a:ext>
            </a:extLst>
          </p:cNvPr>
          <p:cNvSpPr txBox="1"/>
          <p:nvPr/>
        </p:nvSpPr>
        <p:spPr>
          <a:xfrm>
            <a:off x="1034756" y="1191936"/>
            <a:ext cx="18341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0" kern="100" spc="-100" noProof="0" dirty="0">
                <a:solidFill>
                  <a:srgbClr val="FF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FCI/OLCI-Sentinel3A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2A17E6B-DA90-0DEB-B588-F44D43AD18FB}"/>
              </a:ext>
            </a:extLst>
          </p:cNvPr>
          <p:cNvSpPr txBox="1"/>
          <p:nvPr/>
        </p:nvSpPr>
        <p:spPr>
          <a:xfrm>
            <a:off x="1054211" y="2270663"/>
            <a:ext cx="18341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0" kern="100" spc="-100" noProof="0" dirty="0">
                <a:solidFill>
                  <a:srgbClr val="FF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FCI/OLCI-Sentinel3B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C857158-5DDC-3228-986B-97B6EE5791FF}"/>
              </a:ext>
            </a:extLst>
          </p:cNvPr>
          <p:cNvSpPr txBox="1"/>
          <p:nvPr/>
        </p:nvSpPr>
        <p:spPr>
          <a:xfrm>
            <a:off x="972779" y="3349390"/>
            <a:ext cx="19976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0" kern="100" spc="-100" noProof="0" dirty="0">
                <a:solidFill>
                  <a:srgbClr val="FF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FCI/SLSTR-Sentinel3A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38F8DCE-8C0E-148E-73E9-4E30F5DF1106}"/>
              </a:ext>
            </a:extLst>
          </p:cNvPr>
          <p:cNvSpPr txBox="1"/>
          <p:nvPr/>
        </p:nvSpPr>
        <p:spPr>
          <a:xfrm>
            <a:off x="972713" y="4428117"/>
            <a:ext cx="19976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0" kern="100" spc="-100" noProof="0" dirty="0">
                <a:solidFill>
                  <a:srgbClr val="FF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FCI/SLSTR-Sentinel3B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6111E96-19A4-C5DF-5A82-0C90036D2297}"/>
              </a:ext>
            </a:extLst>
          </p:cNvPr>
          <p:cNvSpPr txBox="1"/>
          <p:nvPr/>
        </p:nvSpPr>
        <p:spPr>
          <a:xfrm>
            <a:off x="1176295" y="5506844"/>
            <a:ext cx="15905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0" kern="100" spc="-100" noProof="0" dirty="0">
                <a:solidFill>
                  <a:srgbClr val="FF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FCI/VIIRS-Noaa21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1EEADF5-FB1B-E086-5E1A-723B161EFC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0376" y="845600"/>
            <a:ext cx="8984917" cy="5485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92141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89A053-BC1D-542B-60EE-918278682C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8858642-66F8-44D3-28A5-5379B0B6680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5054" y="1139429"/>
            <a:ext cx="8783190" cy="5262675"/>
          </a:xfrm>
        </p:spPr>
        <p:txBody>
          <a:bodyPr>
            <a:normAutofit fontScale="92500" lnSpcReduction="20000"/>
          </a:bodyPr>
          <a:lstStyle/>
          <a:p>
            <a:pPr fontAlgn="ctr"/>
            <a:r>
              <a:rPr lang="en-GB" sz="2000" noProof="0" dirty="0"/>
              <a:t>Tuning</a:t>
            </a:r>
          </a:p>
          <a:p>
            <a:pPr lvl="1" fontAlgn="ctr"/>
            <a:r>
              <a:rPr lang="en-GB" sz="1900" noProof="0" dirty="0"/>
              <a:t>The set of filters that performs the fine selection of collocations</a:t>
            </a:r>
          </a:p>
          <a:p>
            <a:pPr lvl="2" fontAlgn="ctr"/>
            <a:r>
              <a:rPr lang="en-GB" sz="1600" noProof="0" dirty="0"/>
              <a:t>Time difference and geometry </a:t>
            </a:r>
            <a:r>
              <a:rPr lang="en-GB" sz="1600" dirty="0"/>
              <a:t>difference (viewing angles)</a:t>
            </a:r>
          </a:p>
          <a:p>
            <a:pPr lvl="2" fontAlgn="ctr"/>
            <a:r>
              <a:rPr lang="en-GB" sz="1600" dirty="0"/>
              <a:t>Temporal window size</a:t>
            </a:r>
          </a:p>
          <a:p>
            <a:pPr lvl="2" fontAlgn="ctr"/>
            <a:r>
              <a:rPr lang="en-GB" sz="1600" dirty="0"/>
              <a:t>Spatial h</a:t>
            </a:r>
            <a:r>
              <a:rPr lang="en-GB" sz="1600" noProof="0" dirty="0" err="1"/>
              <a:t>omogen</a:t>
            </a:r>
            <a:r>
              <a:rPr lang="en-GB" sz="1600" dirty="0" err="1"/>
              <a:t>eity</a:t>
            </a:r>
            <a:r>
              <a:rPr lang="en-GB" sz="1600" dirty="0"/>
              <a:t> criteria</a:t>
            </a:r>
            <a:endParaRPr lang="en-GB" sz="1600" noProof="0" dirty="0"/>
          </a:p>
          <a:p>
            <a:pPr lvl="1" fontAlgn="ctr"/>
            <a:r>
              <a:rPr lang="en-GB" sz="1900" noProof="0" dirty="0"/>
              <a:t>Other parameters</a:t>
            </a:r>
          </a:p>
          <a:p>
            <a:pPr lvl="2" fontAlgn="ctr"/>
            <a:r>
              <a:rPr lang="en-GB" sz="1600" dirty="0"/>
              <a:t>Spatial resolution</a:t>
            </a:r>
            <a:endParaRPr lang="en-GB" sz="1900" noProof="0" dirty="0"/>
          </a:p>
          <a:p>
            <a:pPr lvl="2" fontAlgn="ctr"/>
            <a:r>
              <a:rPr lang="en-GB" sz="1600" noProof="0" dirty="0"/>
              <a:t>SBAF</a:t>
            </a:r>
          </a:p>
          <a:p>
            <a:pPr lvl="1" fontAlgn="ctr"/>
            <a:r>
              <a:rPr lang="en-GB" sz="1900" dirty="0"/>
              <a:t>The regression</a:t>
            </a:r>
          </a:p>
          <a:p>
            <a:pPr lvl="2" fontAlgn="ctr"/>
            <a:r>
              <a:rPr lang="en-GB" sz="1600" dirty="0"/>
              <a:t>Using weights</a:t>
            </a:r>
          </a:p>
          <a:p>
            <a:pPr lvl="2" fontAlgn="ctr"/>
            <a:r>
              <a:rPr lang="en-GB" sz="1600" dirty="0"/>
              <a:t>In radiance or in reflectance</a:t>
            </a:r>
            <a:endParaRPr lang="en-GB" sz="1600" noProof="0" dirty="0"/>
          </a:p>
          <a:p>
            <a:pPr fontAlgn="ctr"/>
            <a:r>
              <a:rPr lang="en-GB" sz="2000" noProof="0" dirty="0"/>
              <a:t>Assessment</a:t>
            </a:r>
          </a:p>
          <a:p>
            <a:pPr lvl="1" fontAlgn="ctr"/>
            <a:r>
              <a:rPr lang="en-GB" sz="1900" noProof="0" dirty="0"/>
              <a:t>Visual inspections:</a:t>
            </a:r>
          </a:p>
          <a:p>
            <a:pPr lvl="2" fontAlgn="ctr"/>
            <a:r>
              <a:rPr lang="en-GB" sz="1600" noProof="0" dirty="0"/>
              <a:t>scatter plots</a:t>
            </a:r>
          </a:p>
          <a:p>
            <a:pPr lvl="2" fontAlgn="ctr"/>
            <a:r>
              <a:rPr lang="en-GB" sz="1600" noProof="0" dirty="0"/>
              <a:t>distribution of the collocations in the temporal window</a:t>
            </a:r>
          </a:p>
          <a:p>
            <a:pPr lvl="2" fontAlgn="ctr"/>
            <a:r>
              <a:rPr lang="en-GB" sz="1600" noProof="0" dirty="0"/>
              <a:t>the </a:t>
            </a:r>
            <a:r>
              <a:rPr lang="en-GB" sz="1600" dirty="0"/>
              <a:t>spatial</a:t>
            </a:r>
            <a:r>
              <a:rPr lang="en-GB" sz="1600" noProof="0" dirty="0"/>
              <a:t> </a:t>
            </a:r>
            <a:r>
              <a:rPr lang="en-GB" sz="1600" dirty="0"/>
              <a:t>distribution</a:t>
            </a:r>
          </a:p>
          <a:p>
            <a:pPr lvl="2" fontAlgn="ctr"/>
            <a:r>
              <a:rPr lang="en-GB" sz="1600" noProof="0" dirty="0"/>
              <a:t>Temporal stability (</a:t>
            </a:r>
            <a:r>
              <a:rPr lang="en-GB" sz="1600" dirty="0"/>
              <a:t>time series)</a:t>
            </a:r>
            <a:endParaRPr lang="en-GB" sz="1600" noProof="0" dirty="0"/>
          </a:p>
          <a:p>
            <a:pPr lvl="1" fontAlgn="ctr"/>
            <a:r>
              <a:rPr lang="en-GB" sz="1900" noProof="0" dirty="0"/>
              <a:t>Comparisons</a:t>
            </a:r>
          </a:p>
          <a:p>
            <a:pPr lvl="2" fontAlgn="ctr"/>
            <a:r>
              <a:rPr lang="en-GB" sz="1700" noProof="0" dirty="0"/>
              <a:t>with other reference sensors</a:t>
            </a:r>
          </a:p>
          <a:p>
            <a:pPr lvl="2" fontAlgn="ctr"/>
            <a:r>
              <a:rPr lang="en-GB" sz="1700" dirty="0"/>
              <a:t>with other methods (such as desert calibration)</a:t>
            </a:r>
            <a:endParaRPr lang="en-GB" sz="1700" noProof="0" dirty="0"/>
          </a:p>
          <a:p>
            <a:pPr lvl="1" fontAlgn="ctr"/>
            <a:endParaRPr lang="en-GB" sz="2000" noProof="0" dirty="0"/>
          </a:p>
          <a:p>
            <a:endParaRPr lang="en-GB" sz="2400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3226A6-8611-C061-17F1-48F92CB7D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Filtering optimization</a:t>
            </a:r>
            <a:endParaRPr lang="en-GB" noProof="0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0266039-CEF0-6E40-BCAC-95C0F8DDCD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8368991"/>
              </p:ext>
            </p:extLst>
          </p:nvPr>
        </p:nvGraphicFramePr>
        <p:xfrm>
          <a:off x="8068471" y="1327184"/>
          <a:ext cx="2614422" cy="4866640"/>
        </p:xfrm>
        <a:graphic>
          <a:graphicData uri="http://schemas.openxmlformats.org/drawingml/2006/table">
            <a:tbl>
              <a:tblPr firstRow="1" bandRow="1"/>
              <a:tblGrid>
                <a:gridCol w="1701292">
                  <a:extLst>
                    <a:ext uri="{9D8B030D-6E8A-4147-A177-3AD203B41FA5}">
                      <a16:colId xmlns:a16="http://schemas.microsoft.com/office/drawing/2014/main" val="1605995102"/>
                    </a:ext>
                  </a:extLst>
                </a:gridCol>
                <a:gridCol w="913130">
                  <a:extLst>
                    <a:ext uri="{9D8B030D-6E8A-4147-A177-3AD203B41FA5}">
                      <a16:colId xmlns:a16="http://schemas.microsoft.com/office/drawing/2014/main" val="13684666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sz="1600" b="1" noProof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v06d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3120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11254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Diff time (s)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1453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Diff VZA (°)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8172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Diff VAA (°)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09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11254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Max VZA (°)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6619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11254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GAM  (°, °)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(2.5, 25)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1641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Water only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GB" sz="16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6244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noProof="0" dirty="0" err="1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Sunglint</a:t>
                      </a:r>
                      <a:r>
                        <a:rPr lang="en-GB" sz="16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mask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364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Std as weights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287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Temporal window (days)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5180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SBAF order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468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Spatial resolution (km)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4620825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45593C77-9D4A-91E1-495E-4305751DDB0C}"/>
              </a:ext>
            </a:extLst>
          </p:cNvPr>
          <p:cNvSpPr txBox="1"/>
          <p:nvPr/>
        </p:nvSpPr>
        <p:spPr>
          <a:xfrm>
            <a:off x="8351202" y="927074"/>
            <a:ext cx="20489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0" kern="100" spc="-100" noProof="0" dirty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Example of filters</a:t>
            </a:r>
          </a:p>
        </p:txBody>
      </p:sp>
    </p:spTree>
    <p:extLst>
      <p:ext uri="{BB962C8B-B14F-4D97-AF65-F5344CB8AC3E}">
        <p14:creationId xmlns:p14="http://schemas.microsoft.com/office/powerpoint/2010/main" val="3029568270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B40E2A-D8D8-1E34-F7BE-8C4481BE38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DB9E6CB-35CA-D38B-00E5-E5D7208F673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105"/>
          <a:stretch>
            <a:fillRect/>
          </a:stretch>
        </p:blipFill>
        <p:spPr>
          <a:xfrm>
            <a:off x="1348480" y="944391"/>
            <a:ext cx="10844784" cy="5473227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8DEA153-EDC3-F67E-E69B-1E63E9F9A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FCI/OLCI – Visual inspection - Scatterplots &amp; other outputs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BE3BAA7-ED37-0E58-EC04-975F5B2B24A3}"/>
              </a:ext>
            </a:extLst>
          </p:cNvPr>
          <p:cNvSpPr txBox="1"/>
          <p:nvPr/>
        </p:nvSpPr>
        <p:spPr>
          <a:xfrm>
            <a:off x="132728" y="1455795"/>
            <a:ext cx="9492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b="0" kern="100" spc="-100" noProof="0" dirty="0">
                <a:solidFill>
                  <a:srgbClr val="FF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Radiance</a:t>
            </a:r>
          </a:p>
          <a:p>
            <a:pPr algn="ctr"/>
            <a:r>
              <a:rPr lang="en-GB" sz="1600" b="0" kern="100" spc="-100" dirty="0">
                <a:solidFill>
                  <a:srgbClr val="FF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 (as a diff)</a:t>
            </a:r>
            <a:endParaRPr lang="en-GB" sz="1600" b="0" kern="100" spc="-100" noProof="0" dirty="0">
              <a:solidFill>
                <a:srgbClr val="FF0000"/>
              </a:solidFill>
              <a:latin typeface="Bahnschrift Light" panose="020B0502040204020203" pitchFamily="34" charset="0"/>
              <a:ea typeface="Roboto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1C8DC0-0D32-3AB2-2BAC-FA14F6A40D61}"/>
              </a:ext>
            </a:extLst>
          </p:cNvPr>
          <p:cNvSpPr txBox="1"/>
          <p:nvPr/>
        </p:nvSpPr>
        <p:spPr>
          <a:xfrm>
            <a:off x="12411" y="2753516"/>
            <a:ext cx="11256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b="0" kern="100" spc="-100" noProof="0" dirty="0">
                <a:solidFill>
                  <a:srgbClr val="FF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Reflectance</a:t>
            </a:r>
          </a:p>
          <a:p>
            <a:pPr algn="ctr"/>
            <a:r>
              <a:rPr lang="en-GB" sz="1600" b="0" kern="100" spc="-100" dirty="0">
                <a:solidFill>
                  <a:srgbClr val="FF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(as a diff)</a:t>
            </a:r>
            <a:endParaRPr lang="en-GB" sz="1600" b="0" kern="100" spc="-100" noProof="0" dirty="0">
              <a:solidFill>
                <a:srgbClr val="FF0000"/>
              </a:solidFill>
              <a:latin typeface="Bahnschrift Light" panose="020B0502040204020203" pitchFamily="34" charset="0"/>
              <a:ea typeface="Roboto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12C0E45-AC65-5728-69AE-EE292EBE9117}"/>
              </a:ext>
            </a:extLst>
          </p:cNvPr>
          <p:cNvSpPr txBox="1"/>
          <p:nvPr/>
        </p:nvSpPr>
        <p:spPr>
          <a:xfrm>
            <a:off x="23919" y="3999112"/>
            <a:ext cx="11288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b="0" kern="100" spc="-100" dirty="0">
                <a:solidFill>
                  <a:srgbClr val="FF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R</a:t>
            </a:r>
            <a:r>
              <a:rPr lang="en-GB" sz="1600" b="0" kern="100" spc="-100" noProof="0" dirty="0" err="1">
                <a:solidFill>
                  <a:srgbClr val="FF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eflectance</a:t>
            </a:r>
            <a:endParaRPr lang="en-GB" sz="1600" b="0" kern="100" spc="-100" noProof="0" dirty="0">
              <a:solidFill>
                <a:srgbClr val="FF0000"/>
              </a:solidFill>
              <a:latin typeface="Bahnschrift Light" panose="020B0502040204020203" pitchFamily="34" charset="0"/>
              <a:ea typeface="Roboto" panose="02000000000000000000" pitchFamily="2" charset="0"/>
            </a:endParaRPr>
          </a:p>
          <a:p>
            <a:pPr algn="ctr"/>
            <a:r>
              <a:rPr lang="en-GB" sz="1600" b="0" kern="100" spc="-100" noProof="0" dirty="0">
                <a:solidFill>
                  <a:srgbClr val="FF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(as a ratio)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0E6E1F-8820-0990-2F38-9A852AF60471}"/>
              </a:ext>
            </a:extLst>
          </p:cNvPr>
          <p:cNvSpPr txBox="1"/>
          <p:nvPr/>
        </p:nvSpPr>
        <p:spPr>
          <a:xfrm>
            <a:off x="218497" y="5296833"/>
            <a:ext cx="8226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0" kern="100" spc="-100" noProof="0" dirty="0">
                <a:solidFill>
                  <a:srgbClr val="FF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timeline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09CF85-188B-CA0D-8864-1D9C6400651E}"/>
              </a:ext>
            </a:extLst>
          </p:cNvPr>
          <p:cNvSpPr txBox="1"/>
          <p:nvPr/>
        </p:nvSpPr>
        <p:spPr>
          <a:xfrm>
            <a:off x="7673304" y="5323741"/>
            <a:ext cx="11063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0" kern="100" spc="-100" noProof="0" dirty="0">
                <a:solidFill>
                  <a:srgbClr val="FF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geolocation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A14D517-3E1F-7D9C-C668-9C976E707A0B}"/>
              </a:ext>
            </a:extLst>
          </p:cNvPr>
          <p:cNvCxnSpPr/>
          <p:nvPr/>
        </p:nvCxnSpPr>
        <p:spPr bwMode="auto">
          <a:xfrm>
            <a:off x="1101078" y="1758240"/>
            <a:ext cx="254449" cy="0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4FA45D1-4995-E015-867B-A9981C0AC0D8}"/>
              </a:ext>
            </a:extLst>
          </p:cNvPr>
          <p:cNvCxnSpPr/>
          <p:nvPr/>
        </p:nvCxnSpPr>
        <p:spPr bwMode="auto">
          <a:xfrm>
            <a:off x="1072502" y="3042779"/>
            <a:ext cx="254449" cy="0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7E71653-E0B6-28DA-4EE2-512EDD2C215F}"/>
              </a:ext>
            </a:extLst>
          </p:cNvPr>
          <p:cNvCxnSpPr/>
          <p:nvPr/>
        </p:nvCxnSpPr>
        <p:spPr bwMode="auto">
          <a:xfrm>
            <a:off x="1084591" y="4323391"/>
            <a:ext cx="254449" cy="0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DC55849-FC71-C14E-D1E2-FC8D3F130BF3}"/>
              </a:ext>
            </a:extLst>
          </p:cNvPr>
          <p:cNvCxnSpPr/>
          <p:nvPr/>
        </p:nvCxnSpPr>
        <p:spPr bwMode="auto">
          <a:xfrm>
            <a:off x="1073398" y="5493018"/>
            <a:ext cx="254449" cy="0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5F46C41E-0F05-2811-9952-745FD42F9940}"/>
              </a:ext>
            </a:extLst>
          </p:cNvPr>
          <p:cNvCxnSpPr/>
          <p:nvPr/>
        </p:nvCxnSpPr>
        <p:spPr bwMode="auto">
          <a:xfrm>
            <a:off x="8779697" y="5518472"/>
            <a:ext cx="254449" cy="0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6309C929-CE4B-6DC0-6568-86F1DFCD30B9}"/>
              </a:ext>
            </a:extLst>
          </p:cNvPr>
          <p:cNvSpPr/>
          <p:nvPr/>
        </p:nvSpPr>
        <p:spPr bwMode="auto">
          <a:xfrm>
            <a:off x="1355526" y="1112750"/>
            <a:ext cx="10836474" cy="1316096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 noProof="0" dirty="0">
              <a:ln>
                <a:noFill/>
              </a:ln>
              <a:noFill/>
              <a:effectLst/>
              <a:latin typeface="Tahoma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3C772C3-D3EB-DA96-8AB2-7B3F0969E099}"/>
              </a:ext>
            </a:extLst>
          </p:cNvPr>
          <p:cNvSpPr/>
          <p:nvPr/>
        </p:nvSpPr>
        <p:spPr bwMode="auto">
          <a:xfrm>
            <a:off x="1351098" y="2429486"/>
            <a:ext cx="10836474" cy="1370990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 noProof="0" dirty="0">
              <a:ln>
                <a:noFill/>
              </a:ln>
              <a:noFill/>
              <a:effectLst/>
              <a:latin typeface="Tahoma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949013D-E22C-14D9-3D1A-89CF13118DA9}"/>
              </a:ext>
            </a:extLst>
          </p:cNvPr>
          <p:cNvSpPr/>
          <p:nvPr/>
        </p:nvSpPr>
        <p:spPr bwMode="auto">
          <a:xfrm>
            <a:off x="1355526" y="3800476"/>
            <a:ext cx="10836474" cy="1300405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 noProof="0" dirty="0">
              <a:ln>
                <a:noFill/>
              </a:ln>
              <a:noFill/>
              <a:effectLst/>
              <a:latin typeface="Tahoma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7FE6C36-F198-6682-164F-92A08726CD76}"/>
              </a:ext>
            </a:extLst>
          </p:cNvPr>
          <p:cNvSpPr/>
          <p:nvPr/>
        </p:nvSpPr>
        <p:spPr bwMode="auto">
          <a:xfrm>
            <a:off x="1361606" y="5152565"/>
            <a:ext cx="4494664" cy="1360333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 noProof="0" dirty="0">
              <a:ln>
                <a:noFill/>
              </a:ln>
              <a:noFill/>
              <a:effectLst/>
              <a:latin typeface="Tahoma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92D4FF8-3A8B-E7F0-D68B-0C56D189EEA5}"/>
              </a:ext>
            </a:extLst>
          </p:cNvPr>
          <p:cNvSpPr/>
          <p:nvPr/>
        </p:nvSpPr>
        <p:spPr bwMode="auto">
          <a:xfrm>
            <a:off x="9043757" y="5164403"/>
            <a:ext cx="2230750" cy="1300404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 noProof="0" dirty="0">
              <a:ln>
                <a:noFill/>
              </a:ln>
              <a:noFill/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5636717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336337-B936-F8AF-A531-0DE054ADAD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7364CA4-C201-0AF8-6801-C7B48F10D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Visual inspection – temporal stability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C335BD2-1571-0252-17ED-46A9F65082D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905"/>
          <a:stretch>
            <a:fillRect/>
          </a:stretch>
        </p:blipFill>
        <p:spPr>
          <a:xfrm>
            <a:off x="0" y="1078786"/>
            <a:ext cx="12192000" cy="5141809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DFD24CC6-15A4-0008-86CF-ABF36926A2C6}"/>
              </a:ext>
            </a:extLst>
          </p:cNvPr>
          <p:cNvSpPr/>
          <p:nvPr/>
        </p:nvSpPr>
        <p:spPr bwMode="auto">
          <a:xfrm>
            <a:off x="7149828" y="3842425"/>
            <a:ext cx="807396" cy="1546698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E" sz="9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8040416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366955-86EE-AB26-CAFD-38205E8A45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087F1B-74F2-39C7-0CFA-F84F1533E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Visual inspection - example of outliers 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2AED6789-7440-86D0-77D3-BAD07165207C}"/>
              </a:ext>
            </a:extLst>
          </p:cNvPr>
          <p:cNvSpPr/>
          <p:nvPr/>
        </p:nvSpPr>
        <p:spPr bwMode="auto">
          <a:xfrm>
            <a:off x="6673172" y="2821021"/>
            <a:ext cx="466929" cy="408562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E" sz="9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DFBC21D-5786-2CB0-8FEA-EF0439D645A4}"/>
              </a:ext>
            </a:extLst>
          </p:cNvPr>
          <p:cNvSpPr txBox="1"/>
          <p:nvPr/>
        </p:nvSpPr>
        <p:spPr>
          <a:xfrm>
            <a:off x="368801" y="960789"/>
            <a:ext cx="1645002" cy="123110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sz="2000" kern="100" spc="-100" dirty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FCI / OLCI-B</a:t>
            </a:r>
          </a:p>
          <a:p>
            <a:r>
              <a:rPr lang="fr-FR" sz="1800" b="0" kern="100" spc="-100" dirty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30 </a:t>
            </a:r>
            <a:r>
              <a:rPr lang="fr-FR" sz="1800" b="0" kern="100" spc="-100" dirty="0" err="1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days</a:t>
            </a:r>
            <a:r>
              <a:rPr lang="fr-FR" sz="1800" b="0" kern="100" spc="-100" dirty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 </a:t>
            </a:r>
            <a:r>
              <a:rPr lang="fr-FR" sz="1800" b="0" kern="100" spc="-100" dirty="0" err="1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window</a:t>
            </a:r>
            <a:endParaRPr lang="fr-FR" sz="1800" b="0" kern="100" spc="-100" dirty="0">
              <a:solidFill>
                <a:schemeClr val="tx2"/>
              </a:solidFill>
              <a:latin typeface="Bahnschrift Light" panose="020B0502040204020203" pitchFamily="34" charset="0"/>
              <a:ea typeface="Roboto" panose="02000000000000000000" pitchFamily="2" charset="0"/>
            </a:endParaRPr>
          </a:p>
          <a:p>
            <a:r>
              <a:rPr lang="fr-FR" sz="1800" b="0" kern="100" spc="-100" dirty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Summer</a:t>
            </a:r>
          </a:p>
          <a:p>
            <a:endParaRPr lang="en-IE" sz="1800" b="0" kern="100" spc="-100" dirty="0" err="1">
              <a:solidFill>
                <a:schemeClr val="tx2"/>
              </a:solidFill>
              <a:latin typeface="Bahnschrift Light" panose="020B0502040204020203" pitchFamily="34" charset="0"/>
              <a:ea typeface="Roboto" panose="02000000000000000000" pitchFamily="2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09BDFDE-5002-4AD4-72DE-3120B605EDCB}"/>
              </a:ext>
            </a:extLst>
          </p:cNvPr>
          <p:cNvGrpSpPr/>
          <p:nvPr/>
        </p:nvGrpSpPr>
        <p:grpSpPr>
          <a:xfrm>
            <a:off x="3115149" y="641988"/>
            <a:ext cx="7789557" cy="6216012"/>
            <a:chOff x="3115149" y="641988"/>
            <a:chExt cx="7789557" cy="6216012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8D0E1C72-3F48-63EA-06E4-FFD67F3239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4568"/>
            <a:stretch>
              <a:fillRect/>
            </a:stretch>
          </p:blipFill>
          <p:spPr>
            <a:xfrm>
              <a:off x="3115149" y="641988"/>
              <a:ext cx="7789557" cy="6216012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F022D18-D453-0582-8117-DC586565A169}"/>
                </a:ext>
              </a:extLst>
            </p:cNvPr>
            <p:cNvSpPr/>
            <p:nvPr/>
          </p:nvSpPr>
          <p:spPr bwMode="auto">
            <a:xfrm>
              <a:off x="6673172" y="6361888"/>
              <a:ext cx="661483" cy="466927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36000" tIns="36000" rIns="36000" bIns="3600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E" sz="900" b="1" i="0" u="none" strike="noStrike" cap="none" normalizeH="0" baseline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</p:grpSp>
      <p:sp>
        <p:nvSpPr>
          <p:cNvPr id="6" name="Oval 1">
            <a:extLst>
              <a:ext uri="{FF2B5EF4-FFF2-40B4-BE49-F238E27FC236}">
                <a16:creationId xmlns:a16="http://schemas.microsoft.com/office/drawing/2014/main" id="{3DF5CB70-C220-366A-DFD4-B124EA20B64F}"/>
              </a:ext>
            </a:extLst>
          </p:cNvPr>
          <p:cNvSpPr/>
          <p:nvPr/>
        </p:nvSpPr>
        <p:spPr bwMode="auto">
          <a:xfrm>
            <a:off x="6867726" y="2587554"/>
            <a:ext cx="466929" cy="408563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E" sz="9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2977009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CD3C83-C187-E7B1-EE06-7FF1998B1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4617524-DD46-CA3F-6E10-AC8ACD27E10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141"/>
          <a:stretch>
            <a:fillRect/>
          </a:stretch>
        </p:blipFill>
        <p:spPr>
          <a:xfrm>
            <a:off x="0" y="640079"/>
            <a:ext cx="12192000" cy="59683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A3C6CC5-F8B2-3932-4C12-B78BD023D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Visual inspection</a:t>
            </a:r>
            <a:r>
              <a:rPr lang="en-GB" dirty="0"/>
              <a:t> - image to image - case</a:t>
            </a:r>
            <a:r>
              <a:rPr lang="en-GB" noProof="0" dirty="0"/>
              <a:t> 1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C0EB0212-915F-4357-3E88-35D1AE6AA25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163454" y="905966"/>
            <a:ext cx="3028545" cy="5702440"/>
          </a:xfrm>
          <a:solidFill>
            <a:schemeClr val="tx1"/>
          </a:solidFill>
        </p:spPr>
        <p:txBody>
          <a:bodyPr>
            <a:normAutofit/>
          </a:bodyPr>
          <a:lstStyle/>
          <a:p>
            <a:pPr marL="0" indent="0" fontAlgn="ctr">
              <a:buNone/>
            </a:pPr>
            <a:r>
              <a:rPr lang="en-GB" sz="1600" u="sng" noProof="0" dirty="0"/>
              <a:t>Slow variations</a:t>
            </a:r>
            <a:r>
              <a:rPr lang="en-GB" sz="1600" u="sng" dirty="0"/>
              <a:t>: </a:t>
            </a:r>
          </a:p>
          <a:p>
            <a:pPr fontAlgn="ctr"/>
            <a:r>
              <a:rPr lang="en-GB" sz="1600" dirty="0"/>
              <a:t>Seems to be mainly driven by viewing angle difference</a:t>
            </a:r>
          </a:p>
          <a:p>
            <a:pPr fontAlgn="ctr"/>
            <a:r>
              <a:rPr lang="en-GB" sz="1600" dirty="0"/>
              <a:t>Amplitude of errors increased on land (upper part)</a:t>
            </a:r>
          </a:p>
          <a:p>
            <a:pPr fontAlgn="ctr"/>
            <a:endParaRPr lang="en-GB" sz="1600" dirty="0"/>
          </a:p>
          <a:p>
            <a:pPr marL="0" indent="0" fontAlgn="ctr">
              <a:buNone/>
            </a:pPr>
            <a:r>
              <a:rPr lang="en-GB" sz="1600" dirty="0"/>
              <a:t>Mitigation: </a:t>
            </a:r>
            <a:r>
              <a:rPr lang="en-GB" sz="1600" i="1" dirty="0"/>
              <a:t>limiting difference of viewing angles + land mask</a:t>
            </a:r>
          </a:p>
          <a:p>
            <a:pPr marL="0" indent="0" fontAlgn="ctr">
              <a:buNone/>
            </a:pPr>
            <a:endParaRPr lang="en-GB" sz="1600" noProof="0" dirty="0"/>
          </a:p>
          <a:p>
            <a:pPr marL="0" indent="0" fontAlgn="ctr">
              <a:buNone/>
            </a:pPr>
            <a:endParaRPr lang="en-GB" sz="1600" noProof="0" dirty="0"/>
          </a:p>
          <a:p>
            <a:pPr marL="0" indent="0" fontAlgn="ctr">
              <a:buNone/>
            </a:pPr>
            <a:r>
              <a:rPr lang="en-GB" sz="1600" u="sng" noProof="0" dirty="0"/>
              <a:t>High var</a:t>
            </a:r>
            <a:r>
              <a:rPr lang="en-GB" sz="1600" u="sng" dirty="0" err="1"/>
              <a:t>iations</a:t>
            </a:r>
            <a:r>
              <a:rPr lang="en-GB" sz="1600" u="sng" dirty="0"/>
              <a:t>: </a:t>
            </a:r>
          </a:p>
          <a:p>
            <a:pPr fontAlgn="ctr"/>
            <a:r>
              <a:rPr lang="en-GB" sz="1600" dirty="0"/>
              <a:t>Seems to be mainly driven by parallax effect and time difference on cloudy pixels</a:t>
            </a:r>
          </a:p>
          <a:p>
            <a:pPr marL="0" indent="0" fontAlgn="ctr">
              <a:buNone/>
            </a:pPr>
            <a:endParaRPr lang="en-GB" sz="1800" dirty="0"/>
          </a:p>
          <a:p>
            <a:pPr marL="0" indent="0" fontAlgn="ctr">
              <a:buNone/>
            </a:pPr>
            <a:r>
              <a:rPr lang="en-GB" sz="1600" dirty="0"/>
              <a:t>Mitigation: </a:t>
            </a:r>
            <a:r>
              <a:rPr lang="en-GB" sz="1600" i="1" dirty="0" err="1"/>
              <a:t>downsampling</a:t>
            </a:r>
            <a:r>
              <a:rPr lang="en-GB" sz="1600" i="1" dirty="0"/>
              <a:t>, spatial homogeneity test</a:t>
            </a:r>
          </a:p>
          <a:p>
            <a:pPr fontAlgn="ctr"/>
            <a:endParaRPr lang="en-GB" sz="1800" noProof="0" dirty="0"/>
          </a:p>
          <a:p>
            <a:pPr fontAlgn="ctr"/>
            <a:endParaRPr lang="en-GB" sz="2400" noProof="0" dirty="0"/>
          </a:p>
          <a:p>
            <a:pPr fontAlgn="ctr"/>
            <a:endParaRPr lang="en-GB" sz="2400" noProof="0" dirty="0"/>
          </a:p>
          <a:p>
            <a:pPr lvl="1" fontAlgn="ctr"/>
            <a:endParaRPr lang="en-GB" sz="2000" noProof="0" dirty="0"/>
          </a:p>
          <a:p>
            <a:endParaRPr lang="en-GB" sz="2400" noProof="0" dirty="0"/>
          </a:p>
        </p:txBody>
      </p:sp>
    </p:spTree>
    <p:extLst>
      <p:ext uri="{BB962C8B-B14F-4D97-AF65-F5344CB8AC3E}">
        <p14:creationId xmlns:p14="http://schemas.microsoft.com/office/powerpoint/2010/main" val="1561436788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9F2D80-73E2-3CCA-ABAD-4F0C77D69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8F070-06D3-CF68-D350-876B8085B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Spectral Band Adjustment Factors (SBAF)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4F4FEC-173C-24A5-F133-9C519C9FA0E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92480" y="910062"/>
            <a:ext cx="3079546" cy="54327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800" u="sng" noProof="0" dirty="0"/>
              <a:t>Source</a:t>
            </a:r>
            <a:r>
              <a:rPr lang="en-GB" sz="1800" noProof="0" dirty="0"/>
              <a:t>: </a:t>
            </a:r>
          </a:p>
          <a:p>
            <a:pPr marL="0" indent="0">
              <a:buNone/>
            </a:pPr>
            <a:r>
              <a:rPr lang="en-GB" sz="1400" u="sng" noProof="0" dirty="0">
                <a:hlinkClick r:id="rId3"/>
              </a:rPr>
              <a:t>NASA-</a:t>
            </a:r>
            <a:r>
              <a:rPr lang="en-GB" sz="1400" u="sng" noProof="0" dirty="0" err="1">
                <a:hlinkClick r:id="rId3"/>
              </a:rPr>
              <a:t>LaRC</a:t>
            </a:r>
            <a:r>
              <a:rPr lang="en-GB" sz="1400" u="sng" noProof="0" dirty="0">
                <a:hlinkClick r:id="rId3"/>
              </a:rPr>
              <a:t> with SCIAMACHY V7.01</a:t>
            </a:r>
            <a:endParaRPr lang="en-GB" sz="1400" u="sng" noProof="0" dirty="0"/>
          </a:p>
          <a:p>
            <a:pPr marL="0" indent="0">
              <a:buNone/>
            </a:pPr>
            <a:endParaRPr lang="en-GB" sz="900" u="sng" noProof="0" dirty="0"/>
          </a:p>
          <a:p>
            <a:pPr marL="0" indent="0">
              <a:buNone/>
            </a:pPr>
            <a:r>
              <a:rPr lang="en-GB" sz="1800" u="sng" noProof="0" dirty="0"/>
              <a:t>Earth spectra</a:t>
            </a:r>
            <a:r>
              <a:rPr lang="en-GB" sz="1800" noProof="0" dirty="0"/>
              <a:t>: </a:t>
            </a:r>
          </a:p>
          <a:p>
            <a:pPr marL="0" indent="0">
              <a:buNone/>
            </a:pPr>
            <a:r>
              <a:rPr lang="en-GB" sz="1800" noProof="0" dirty="0"/>
              <a:t>all-sky-tropical</a:t>
            </a:r>
          </a:p>
          <a:p>
            <a:pPr marL="0" indent="0">
              <a:buNone/>
            </a:pPr>
            <a:endParaRPr lang="en-GB" sz="900" noProof="0" dirty="0"/>
          </a:p>
          <a:p>
            <a:pPr marL="0" indent="0">
              <a:buNone/>
            </a:pPr>
            <a:r>
              <a:rPr lang="en-GB" sz="1800" u="sng" noProof="0" dirty="0"/>
              <a:t>Units:</a:t>
            </a:r>
          </a:p>
          <a:p>
            <a:pPr marL="0" indent="0">
              <a:buNone/>
            </a:pPr>
            <a:r>
              <a:rPr lang="en-GB" sz="1800" noProof="0" dirty="0"/>
              <a:t>Pseudo radiance</a:t>
            </a:r>
          </a:p>
          <a:p>
            <a:pPr marL="0" indent="0">
              <a:buNone/>
            </a:pPr>
            <a:r>
              <a:rPr lang="en-GB" sz="1800" noProof="0" dirty="0"/>
              <a:t>Pseudo scale radiance</a:t>
            </a:r>
          </a:p>
          <a:p>
            <a:pPr marL="0" indent="0">
              <a:buNone/>
            </a:pPr>
            <a:endParaRPr lang="en-GB" sz="900" noProof="0" dirty="0"/>
          </a:p>
          <a:p>
            <a:pPr marL="0" indent="0">
              <a:buNone/>
            </a:pPr>
            <a:r>
              <a:rPr lang="en-GB" sz="1800" u="sng" noProof="0" dirty="0"/>
              <a:t>Regression:</a:t>
            </a:r>
          </a:p>
          <a:p>
            <a:pPr marL="0" indent="0">
              <a:buNone/>
            </a:pPr>
            <a:r>
              <a:rPr lang="en-GB" sz="1800" noProof="0" dirty="0"/>
              <a:t>Linear</a:t>
            </a:r>
          </a:p>
          <a:p>
            <a:pPr marL="0" indent="0">
              <a:buNone/>
            </a:pPr>
            <a:r>
              <a:rPr lang="en-GB" sz="1800" noProof="0" dirty="0"/>
              <a:t>2d polynomial</a:t>
            </a:r>
            <a:endParaRPr lang="en-GB" sz="2000" noProof="0" dirty="0"/>
          </a:p>
          <a:p>
            <a:pPr marL="0" indent="0">
              <a:buNone/>
            </a:pPr>
            <a:endParaRPr lang="en-GB" sz="2000" noProof="0" dirty="0"/>
          </a:p>
          <a:p>
            <a:pPr marL="0" indent="0">
              <a:buNone/>
            </a:pPr>
            <a:r>
              <a:rPr lang="en-GB" sz="2000" u="sng" dirty="0"/>
              <a:t>Limitation:</a:t>
            </a:r>
          </a:p>
          <a:p>
            <a:pPr marL="0" indent="0">
              <a:buNone/>
            </a:pPr>
            <a:r>
              <a:rPr lang="en-US" sz="1800" dirty="0"/>
              <a:t>SCIAMACHY data limited to continuous spectral range of Channels 1-6, or 0.24 - 1.75 µm</a:t>
            </a:r>
            <a:endParaRPr lang="en-GB" sz="2000" u="sng" noProof="0" dirty="0"/>
          </a:p>
          <a:p>
            <a:pPr marL="0" indent="0">
              <a:buNone/>
            </a:pPr>
            <a:endParaRPr lang="en-GB" sz="2000" noProof="0" dirty="0"/>
          </a:p>
          <a:p>
            <a:pPr marL="0" indent="0">
              <a:buNone/>
            </a:pPr>
            <a:endParaRPr lang="en-GB" sz="2000" noProof="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71BC796-C786-6BF3-EC39-6C0E012ED5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0719" y="1274887"/>
            <a:ext cx="2243033" cy="2285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D990995-5A26-CA38-68B3-3357F3A64DE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9641" t="32164" b="44157"/>
          <a:stretch>
            <a:fillRect/>
          </a:stretch>
        </p:blipFill>
        <p:spPr>
          <a:xfrm>
            <a:off x="9296258" y="2392134"/>
            <a:ext cx="2482175" cy="1491597"/>
          </a:xfrm>
          <a:prstGeom prst="rect">
            <a:avLst/>
          </a:prstGeom>
          <a:ln w="19050">
            <a:solidFill>
              <a:srgbClr val="000000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977E109-AEAD-B29B-C643-64C43EF2926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79641" t="32010" b="45032"/>
          <a:stretch>
            <a:fillRect/>
          </a:stretch>
        </p:blipFill>
        <p:spPr>
          <a:xfrm>
            <a:off x="9296257" y="4425296"/>
            <a:ext cx="2482176" cy="1446185"/>
          </a:xfrm>
          <a:prstGeom prst="rect">
            <a:avLst/>
          </a:prstGeom>
          <a:ln w="19050">
            <a:solidFill>
              <a:srgbClr val="000000"/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4A838FF-DF83-9807-2B16-39F19328B59F}"/>
              </a:ext>
            </a:extLst>
          </p:cNvPr>
          <p:cNvSpPr txBox="1"/>
          <p:nvPr/>
        </p:nvSpPr>
        <p:spPr>
          <a:xfrm>
            <a:off x="9296257" y="2057321"/>
            <a:ext cx="948126" cy="276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i="0" u="none" strike="noStrike" cap="none" spc="0" normalizeH="0" baseline="0" noProof="0" dirty="0">
                <a:ln>
                  <a:noFill/>
                </a:ln>
                <a:solidFill>
                  <a:srgbClr val="002569"/>
                </a:solidFill>
                <a:effectLst/>
                <a:uFillTx/>
                <a:latin typeface="Tahoma Bold"/>
                <a:ea typeface="Tahoma Bold"/>
                <a:cs typeface="Tahoma Bold"/>
                <a:sym typeface="Tahoma Bold"/>
              </a:rPr>
              <a:t>Linear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6CFF9A7-B630-41AC-5A4E-4A2F87A62CC9}"/>
              </a:ext>
            </a:extLst>
          </p:cNvPr>
          <p:cNvSpPr txBox="1"/>
          <p:nvPr/>
        </p:nvSpPr>
        <p:spPr>
          <a:xfrm>
            <a:off x="9296257" y="4067616"/>
            <a:ext cx="1289058" cy="276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i="0" u="none" strike="noStrike" cap="none" spc="0" normalizeH="0" baseline="0" noProof="0" dirty="0">
                <a:ln>
                  <a:noFill/>
                </a:ln>
                <a:solidFill>
                  <a:srgbClr val="002569"/>
                </a:solidFill>
                <a:effectLst/>
                <a:uFillTx/>
                <a:latin typeface="Tahoma Bold"/>
                <a:ea typeface="Tahoma Bold"/>
                <a:cs typeface="Tahoma Bold"/>
                <a:sym typeface="Tahoma Bold"/>
              </a:rPr>
              <a:t>2d polynomial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FCE01628-D013-D985-AE1E-A4295597EB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4494" y="3883731"/>
            <a:ext cx="3979294" cy="2147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6B0CCE9-3343-E0E6-463C-0FB15323A2F5}"/>
              </a:ext>
            </a:extLst>
          </p:cNvPr>
          <p:cNvCxnSpPr>
            <a:cxnSpLocks/>
          </p:cNvCxnSpPr>
          <p:nvPr/>
        </p:nvCxnSpPr>
        <p:spPr bwMode="auto">
          <a:xfrm flipV="1">
            <a:off x="4008213" y="1452319"/>
            <a:ext cx="0" cy="4348264"/>
          </a:xfrm>
          <a:prstGeom prst="line">
            <a:avLst/>
          </a:prstGeom>
          <a:ln>
            <a:solidFill>
              <a:srgbClr val="6F7B7F"/>
            </a:solidFill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999160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15E513-F0DE-2C2F-D135-F2A8C5D87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1B3A40-7E77-575A-E541-2E4AF1101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Graduated Angle Matching (GAM)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19BB58E-A011-942F-236C-D7FB18D55D49}"/>
              </a:ext>
            </a:extLst>
          </p:cNvPr>
          <p:cNvSpPr txBox="1"/>
          <p:nvPr/>
        </p:nvSpPr>
        <p:spPr>
          <a:xfrm>
            <a:off x="9078704" y="3389503"/>
            <a:ext cx="16002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b="0" kern="100" spc="-100" noProof="0" dirty="0">
                <a:solidFill>
                  <a:srgbClr val="0000FF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GAM(2.5°,  25°)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E791000-AB38-DF63-21D3-6720E547003E}"/>
              </a:ext>
            </a:extLst>
          </p:cNvPr>
          <p:cNvSpPr txBox="1"/>
          <p:nvPr/>
        </p:nvSpPr>
        <p:spPr>
          <a:xfrm>
            <a:off x="648641" y="933976"/>
            <a:ext cx="5715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0" noProof="0" dirty="0"/>
              <a:t>GAM: Graduated Angle Matching (D. </a:t>
            </a:r>
            <a:r>
              <a:rPr lang="en-GB" sz="1600" b="0" noProof="0" dirty="0" err="1"/>
              <a:t>Dwoeling</a:t>
            </a:r>
            <a:r>
              <a:rPr lang="en-GB" sz="1600" b="0" noProof="0" dirty="0"/>
              <a:t>, 2016)</a:t>
            </a:r>
            <a:endParaRPr lang="en-GB" sz="1600" b="0" kern="100" spc="-100" noProof="0" dirty="0">
              <a:solidFill>
                <a:schemeClr val="tx2"/>
              </a:solidFill>
              <a:latin typeface="Bahnschrift Light" panose="020B0502040204020203" pitchFamily="34" charset="0"/>
              <a:ea typeface="Roboto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E3042A-CD71-4998-AD87-BBE9129DC9E4}"/>
              </a:ext>
            </a:extLst>
          </p:cNvPr>
          <p:cNvSpPr txBox="1"/>
          <p:nvPr/>
        </p:nvSpPr>
        <p:spPr>
          <a:xfrm>
            <a:off x="4874608" y="3384343"/>
            <a:ext cx="16002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b="0" kern="100" spc="-100" noProof="0" dirty="0">
                <a:solidFill>
                  <a:srgbClr val="C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GAM(2.5°, 10°, 25°)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5147794-FAFF-C860-17E9-1BF9F9260F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8006" y="3679637"/>
            <a:ext cx="3865759" cy="285159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E288FAA-C3AB-2DAA-9528-E2C33E2216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4703" y="3736427"/>
            <a:ext cx="3726405" cy="279480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47A8EAB-CF6F-08BF-5A39-C75BA2C987C4}"/>
              </a:ext>
            </a:extLst>
          </p:cNvPr>
          <p:cNvSpPr txBox="1"/>
          <p:nvPr/>
        </p:nvSpPr>
        <p:spPr>
          <a:xfrm>
            <a:off x="254143" y="3820174"/>
            <a:ext cx="327386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0" noProof="0" dirty="0"/>
              <a:t>most restrictive for anisotropic clear-sky ocean radiances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b="0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0" noProof="0" dirty="0"/>
              <a:t>least restrictive for isotropic bright cloud radiances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b="0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0" dirty="0"/>
              <a:t>tends to optimize the distribution of the collocation over the dynamic range </a:t>
            </a:r>
            <a:endParaRPr lang="en-US" sz="1400" b="0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b="0" kern="100" spc="-100" noProof="0" dirty="0">
              <a:solidFill>
                <a:schemeClr val="tx2"/>
              </a:solidFill>
              <a:latin typeface="Bahnschrift Light" panose="020B0502040204020203" pitchFamily="34" charset="0"/>
              <a:ea typeface="Roboto" panose="02000000000000000000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E51080F-96B8-2E63-8F5A-8AA6C639667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0771" t="54669" r="39356" b="22260"/>
          <a:stretch>
            <a:fillRect/>
          </a:stretch>
        </p:blipFill>
        <p:spPr>
          <a:xfrm>
            <a:off x="569762" y="1446931"/>
            <a:ext cx="2825496" cy="176301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CB7C525-7643-8381-728D-05DEDB187FC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1091" t="54798" r="39355" b="22132"/>
          <a:stretch>
            <a:fillRect/>
          </a:stretch>
        </p:blipFill>
        <p:spPr>
          <a:xfrm>
            <a:off x="8600613" y="1420238"/>
            <a:ext cx="2820922" cy="178888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F9E792D-C324-1BB1-B67E-FD043881D63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41090" t="54704" r="39196" b="21117"/>
          <a:stretch>
            <a:fillRect/>
          </a:stretch>
        </p:blipFill>
        <p:spPr>
          <a:xfrm>
            <a:off x="4424371" y="1397071"/>
            <a:ext cx="2825496" cy="1862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570422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F6699-161D-E0BE-CFFB-0D9AD1A496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06434C6-85FD-5110-152F-42ECDB6EE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of time series:</a:t>
            </a:r>
            <a:r>
              <a:rPr lang="en-GB" noProof="0" dirty="0"/>
              <a:t> OLCI-A / OLCI-B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85513E5-55E5-216B-E053-42E738922E1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987"/>
          <a:stretch>
            <a:fillRect/>
          </a:stretch>
        </p:blipFill>
        <p:spPr>
          <a:xfrm>
            <a:off x="2178995" y="1478233"/>
            <a:ext cx="9661141" cy="488196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EC43973-6C66-E799-FAEA-9ED3D30DB1D7}"/>
              </a:ext>
            </a:extLst>
          </p:cNvPr>
          <p:cNvSpPr txBox="1"/>
          <p:nvPr/>
        </p:nvSpPr>
        <p:spPr>
          <a:xfrm>
            <a:off x="470169" y="2057704"/>
            <a:ext cx="1460656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sz="2000" kern="100" spc="-100" dirty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FCI / OLCI-A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5CC2ED-C1B0-9E52-0558-5FDE419949C0}"/>
              </a:ext>
            </a:extLst>
          </p:cNvPr>
          <p:cNvSpPr txBox="1"/>
          <p:nvPr/>
        </p:nvSpPr>
        <p:spPr>
          <a:xfrm>
            <a:off x="470169" y="3489919"/>
            <a:ext cx="1459054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sz="2000" kern="100" spc="-100" dirty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FCI / OLCI-B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9812511-9DDA-B5D4-837E-195E2D53C436}"/>
              </a:ext>
            </a:extLst>
          </p:cNvPr>
          <p:cNvSpPr txBox="1"/>
          <p:nvPr/>
        </p:nvSpPr>
        <p:spPr>
          <a:xfrm>
            <a:off x="554721" y="5138944"/>
            <a:ext cx="1276311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sz="2000" kern="100" spc="-100" dirty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Double diff</a:t>
            </a:r>
          </a:p>
          <a:p>
            <a:pPr algn="ctr"/>
            <a:r>
              <a:rPr lang="fr-FR" sz="1600" kern="100" spc="-100" dirty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(in %)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33F1C59-7289-1659-3436-3784C4712149}"/>
              </a:ext>
            </a:extLst>
          </p:cNvPr>
          <p:cNvCxnSpPr/>
          <p:nvPr/>
        </p:nvCxnSpPr>
        <p:spPr bwMode="auto">
          <a:xfrm>
            <a:off x="2587557" y="5145932"/>
            <a:ext cx="9036996" cy="0"/>
          </a:xfrm>
          <a:prstGeom prst="straightConnector1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74DC916A-B401-DC4C-B1A6-0779C7E3A348}"/>
              </a:ext>
            </a:extLst>
          </p:cNvPr>
          <p:cNvCxnSpPr>
            <a:cxnSpLocks/>
          </p:cNvCxnSpPr>
          <p:nvPr/>
        </p:nvCxnSpPr>
        <p:spPr bwMode="auto">
          <a:xfrm>
            <a:off x="2791838" y="5165388"/>
            <a:ext cx="8735439" cy="0"/>
          </a:xfrm>
          <a:prstGeom prst="line">
            <a:avLst/>
          </a:prstGeom>
          <a:ln w="1905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7959ED83-8AD2-F724-7EDC-E2BE60413E3A}"/>
              </a:ext>
            </a:extLst>
          </p:cNvPr>
          <p:cNvCxnSpPr>
            <a:cxnSpLocks/>
          </p:cNvCxnSpPr>
          <p:nvPr/>
        </p:nvCxnSpPr>
        <p:spPr bwMode="auto">
          <a:xfrm>
            <a:off x="2801566" y="5473431"/>
            <a:ext cx="8725711" cy="0"/>
          </a:xfrm>
          <a:prstGeom prst="line">
            <a:avLst/>
          </a:prstGeom>
          <a:ln w="1905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7F11B8F2-5223-7679-7C35-56B43847BED7}"/>
              </a:ext>
            </a:extLst>
          </p:cNvPr>
          <p:cNvCxnSpPr/>
          <p:nvPr/>
        </p:nvCxnSpPr>
        <p:spPr bwMode="auto">
          <a:xfrm flipV="1">
            <a:off x="11566189" y="5145932"/>
            <a:ext cx="0" cy="327499"/>
          </a:xfrm>
          <a:prstGeom prst="straightConnector1">
            <a:avLst/>
          </a:prstGeom>
          <a:solidFill>
            <a:schemeClr val="bg2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0879D1BB-43BC-4EB5-503E-C3FBF2907613}"/>
              </a:ext>
            </a:extLst>
          </p:cNvPr>
          <p:cNvSpPr txBox="1"/>
          <p:nvPr/>
        </p:nvSpPr>
        <p:spPr>
          <a:xfrm>
            <a:off x="11517549" y="5154333"/>
            <a:ext cx="3754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kern="100" spc="-100" dirty="0">
                <a:latin typeface="Bahnschrift Light" panose="020B0502040204020203" pitchFamily="34" charset="0"/>
                <a:ea typeface="Roboto" panose="02000000000000000000" pitchFamily="2" charset="0"/>
              </a:rPr>
              <a:t>2%</a:t>
            </a: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3F9039B-B4DF-2AAA-CCC4-2BDC363F7408}"/>
              </a:ext>
            </a:extLst>
          </p:cNvPr>
          <p:cNvCxnSpPr/>
          <p:nvPr/>
        </p:nvCxnSpPr>
        <p:spPr bwMode="auto">
          <a:xfrm flipV="1">
            <a:off x="2759380" y="5152414"/>
            <a:ext cx="0" cy="327499"/>
          </a:xfrm>
          <a:prstGeom prst="straightConnector1">
            <a:avLst/>
          </a:prstGeom>
          <a:solidFill>
            <a:schemeClr val="bg2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87028BE9-69DC-424F-D4BC-EF9DFCD9B921}"/>
              </a:ext>
            </a:extLst>
          </p:cNvPr>
          <p:cNvSpPr txBox="1"/>
          <p:nvPr/>
        </p:nvSpPr>
        <p:spPr>
          <a:xfrm>
            <a:off x="2448091" y="5160815"/>
            <a:ext cx="3754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kern="100" spc="-100" dirty="0">
                <a:latin typeface="Bahnschrift Light" panose="020B0502040204020203" pitchFamily="34" charset="0"/>
                <a:ea typeface="Roboto" panose="02000000000000000000" pitchFamily="2" charset="0"/>
              </a:rPr>
              <a:t>2%</a:t>
            </a:r>
          </a:p>
        </p:txBody>
      </p:sp>
    </p:spTree>
    <p:extLst>
      <p:ext uri="{BB962C8B-B14F-4D97-AF65-F5344CB8AC3E}">
        <p14:creationId xmlns:p14="http://schemas.microsoft.com/office/powerpoint/2010/main" val="3745119623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FD51B9-1AE2-66E5-C330-C3F59E5791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B25EC05-DB0E-62E3-5E9D-C78AD5E32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Comparing all references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171F45-EE7F-D2AB-3E27-CFFCEEEA189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135"/>
          <a:stretch>
            <a:fillRect/>
          </a:stretch>
        </p:blipFill>
        <p:spPr>
          <a:xfrm>
            <a:off x="792480" y="1147864"/>
            <a:ext cx="10128935" cy="5110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53551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AB7FB-CC54-D25D-CB39-4EE646FD4C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34AB3F8-E2EB-31AB-E369-4903A797B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Comparison with other methods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CBEDC839-EF2C-447A-4B25-E65F497FC0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62"/>
          <a:stretch>
            <a:fillRect/>
          </a:stretch>
        </p:blipFill>
        <p:spPr bwMode="auto">
          <a:xfrm>
            <a:off x="3961383" y="2947481"/>
            <a:ext cx="7982486" cy="3607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C4F1A17D-5BBD-087C-2052-E9E615476E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6"/>
          <a:stretch>
            <a:fillRect/>
          </a:stretch>
        </p:blipFill>
        <p:spPr bwMode="auto">
          <a:xfrm>
            <a:off x="282752" y="757746"/>
            <a:ext cx="7830116" cy="2747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1ED40827-7A0C-A58E-682A-7C44FBD956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30" b="82724"/>
          <a:stretch>
            <a:fillRect/>
          </a:stretch>
        </p:blipFill>
        <p:spPr bwMode="auto">
          <a:xfrm>
            <a:off x="537709" y="3429000"/>
            <a:ext cx="2187751" cy="554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2738115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CAF1D9-F1EA-9151-EC98-EA04F0ED2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7703D51-E5AA-3577-4C5C-58AFFD0E1EE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85000" lnSpcReduction="20000"/>
          </a:bodyPr>
          <a:lstStyle/>
          <a:p>
            <a:pPr fontAlgn="ctr"/>
            <a:r>
              <a:rPr lang="en-GB" sz="2400" dirty="0"/>
              <a:t>A very good method</a:t>
            </a:r>
            <a:endParaRPr lang="en-GB" sz="2400" noProof="0" dirty="0"/>
          </a:p>
          <a:p>
            <a:pPr lvl="1" fontAlgn="ctr"/>
            <a:r>
              <a:rPr lang="en-GB" sz="2000" noProof="0" dirty="0"/>
              <a:t>Not constraint to a small extent of </a:t>
            </a:r>
            <a:r>
              <a:rPr lang="en-GB" sz="2000" noProof="0" dirty="0" err="1"/>
              <a:t>th</a:t>
            </a:r>
            <a:r>
              <a:rPr lang="en-GB" sz="2000" dirty="0"/>
              <a:t>e dynamic range</a:t>
            </a:r>
          </a:p>
          <a:p>
            <a:pPr lvl="1" fontAlgn="ctr"/>
            <a:r>
              <a:rPr lang="en-GB" sz="2000" dirty="0"/>
              <a:t>Great spectral coverage of FCI channels, with several possible reference sensors</a:t>
            </a:r>
          </a:p>
          <a:p>
            <a:pPr lvl="1" fontAlgn="ctr"/>
            <a:r>
              <a:rPr lang="en-GB" sz="2000" noProof="0" dirty="0"/>
              <a:t>Results are promising, already consistent with other methods</a:t>
            </a:r>
          </a:p>
          <a:p>
            <a:pPr fontAlgn="ctr"/>
            <a:r>
              <a:rPr lang="en-GB" sz="2400" noProof="0" dirty="0"/>
              <a:t>Challenges:</a:t>
            </a:r>
          </a:p>
          <a:p>
            <a:pPr lvl="1" fontAlgn="ctr"/>
            <a:r>
              <a:rPr lang="en-GB" sz="2000" dirty="0"/>
              <a:t>Limited areas due the GEO-LEO configuration and </a:t>
            </a:r>
            <a:r>
              <a:rPr lang="en-GB" sz="2000" dirty="0" err="1"/>
              <a:t>sunglint</a:t>
            </a:r>
            <a:endParaRPr lang="en-GB" sz="2000" dirty="0"/>
          </a:p>
          <a:p>
            <a:pPr lvl="1" fontAlgn="ctr"/>
            <a:r>
              <a:rPr lang="en-GB" sz="2000" noProof="0" dirty="0"/>
              <a:t>Strong f</a:t>
            </a:r>
            <a:r>
              <a:rPr lang="en-GB" sz="2000" dirty="0" err="1"/>
              <a:t>iltering</a:t>
            </a:r>
            <a:r>
              <a:rPr lang="en-GB" sz="2000" dirty="0"/>
              <a:t> on angles is required but means less collocations</a:t>
            </a:r>
          </a:p>
          <a:p>
            <a:pPr lvl="1" fontAlgn="ctr"/>
            <a:r>
              <a:rPr lang="en-GB" sz="2000" noProof="0" dirty="0"/>
              <a:t>Temporal window can be extended to include more collocations</a:t>
            </a:r>
            <a:r>
              <a:rPr lang="en-GB" sz="2000" dirty="0"/>
              <a:t>, but monitoring of rapid changes becomes difficult (e.g. FCI 1.6)</a:t>
            </a:r>
            <a:r>
              <a:rPr lang="en-GB" sz="2000" noProof="0" dirty="0"/>
              <a:t> </a:t>
            </a:r>
          </a:p>
          <a:p>
            <a:pPr lvl="1" fontAlgn="ctr"/>
            <a:r>
              <a:rPr lang="en-GB" sz="2000" dirty="0"/>
              <a:t>Lower spatial resolution helps to mitigate geometrical errors, but reduces the number of collocations</a:t>
            </a:r>
          </a:p>
          <a:p>
            <a:pPr lvl="1" fontAlgn="ctr"/>
            <a:r>
              <a:rPr lang="en-GB" sz="2000" dirty="0"/>
              <a:t>Difference between results in radiance and results in reflectance (SBAF influence? Solar Spectrum?)</a:t>
            </a:r>
          </a:p>
          <a:p>
            <a:pPr fontAlgn="ctr"/>
            <a:r>
              <a:rPr lang="en-GB" sz="2400" dirty="0"/>
              <a:t>Way forward</a:t>
            </a:r>
          </a:p>
          <a:p>
            <a:pPr lvl="1" fontAlgn="ctr"/>
            <a:r>
              <a:rPr lang="en-GB" sz="2000" dirty="0"/>
              <a:t>Based now on this implementation:</a:t>
            </a:r>
          </a:p>
          <a:p>
            <a:pPr lvl="2" fontAlgn="ctr"/>
            <a:r>
              <a:rPr lang="en-GB" sz="1600" dirty="0"/>
              <a:t>Continue to improve tuning </a:t>
            </a:r>
            <a:r>
              <a:rPr lang="en-GB" sz="1500" dirty="0"/>
              <a:t>(e.g. </a:t>
            </a:r>
            <a:r>
              <a:rPr lang="en-GB" sz="1500" noProof="0" dirty="0"/>
              <a:t>2d order of SBAF, spatial resolution, spatial homogeneity</a:t>
            </a:r>
            <a:r>
              <a:rPr lang="en-GB" sz="1500" dirty="0"/>
              <a:t>, </a:t>
            </a:r>
            <a:r>
              <a:rPr lang="en-GB" sz="1500" dirty="0" err="1"/>
              <a:t>sunglint</a:t>
            </a:r>
            <a:r>
              <a:rPr lang="en-GB" sz="1500" dirty="0"/>
              <a:t>…)</a:t>
            </a:r>
            <a:endParaRPr lang="en-GB" sz="1800" noProof="0" dirty="0"/>
          </a:p>
          <a:p>
            <a:pPr lvl="2" fontAlgn="ctr"/>
            <a:r>
              <a:rPr lang="en-GB" sz="1600" dirty="0"/>
              <a:t>Improve collocations by adding more information (on reference, L1 masks, thermal)</a:t>
            </a:r>
          </a:p>
          <a:p>
            <a:pPr lvl="1" fontAlgn="ctr"/>
            <a:r>
              <a:rPr lang="en-GB" sz="2000" dirty="0"/>
              <a:t>Improve method assessment by computing dedicated metrics </a:t>
            </a:r>
          </a:p>
          <a:p>
            <a:pPr lvl="2" fontAlgn="ctr"/>
            <a:r>
              <a:rPr lang="en-GB" sz="1600" dirty="0"/>
              <a:t>Such as errors on the regressions and the temporal stability</a:t>
            </a:r>
          </a:p>
          <a:p>
            <a:pPr lvl="1" fontAlgn="ctr"/>
            <a:r>
              <a:rPr lang="en-GB" sz="2000" dirty="0"/>
              <a:t>Test with other sensors (e.g. SEVIRI, with longer datasets) and integrate new ones as reference (e.g. VIIRS-NOAA20)</a:t>
            </a:r>
          </a:p>
          <a:p>
            <a:pPr lvl="1" fontAlgn="ctr"/>
            <a:r>
              <a:rPr lang="en-GB" sz="2000" dirty="0"/>
              <a:t>Continue to report and interact within GSICS working group</a:t>
            </a:r>
          </a:p>
          <a:p>
            <a:pPr lvl="1" fontAlgn="ctr"/>
            <a:endParaRPr lang="en-GB" sz="2000" noProof="0" dirty="0"/>
          </a:p>
          <a:p>
            <a:endParaRPr lang="en-GB" sz="2400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0A2053-A5A4-7590-0A79-96603DFDF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Conclusion and way forward</a:t>
            </a:r>
          </a:p>
        </p:txBody>
      </p:sp>
    </p:spTree>
    <p:extLst>
      <p:ext uri="{BB962C8B-B14F-4D97-AF65-F5344CB8AC3E}">
        <p14:creationId xmlns:p14="http://schemas.microsoft.com/office/powerpoint/2010/main" val="1069326359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/>
          <a:p>
            <a:pPr marL="0" indent="0">
              <a:buNone/>
            </a:pPr>
            <a:r>
              <a:rPr lang="en-GB" sz="2400" b="1" spc="0"/>
              <a:t>Thank you!</a:t>
            </a:r>
          </a:p>
          <a:p>
            <a:pPr marL="0" indent="0">
              <a:buNone/>
            </a:pPr>
            <a:r>
              <a:rPr lang="en-GB" sz="2000" spc="0">
                <a:ea typeface="Roboto Light" panose="02000000000000000000" pitchFamily="2" charset="0"/>
              </a:rPr>
              <a:t>Questions are welcome.</a:t>
            </a:r>
          </a:p>
        </p:txBody>
      </p:sp>
    </p:spTree>
    <p:extLst>
      <p:ext uri="{BB962C8B-B14F-4D97-AF65-F5344CB8AC3E}">
        <p14:creationId xmlns:p14="http://schemas.microsoft.com/office/powerpoint/2010/main" val="1881492184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D09D8-D8FE-0003-2505-A8F8AA9C66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575CD57-72A3-87D3-EED3-DB3F814F37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1E7495-9668-9AF4-8038-76EFBEE868CB}"/>
              </a:ext>
            </a:extLst>
          </p:cNvPr>
          <p:cNvSpPr txBox="1"/>
          <p:nvPr/>
        </p:nvSpPr>
        <p:spPr>
          <a:xfrm>
            <a:off x="4562375" y="3429000"/>
            <a:ext cx="31277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0" kern="100" spc="-100" noProof="0" dirty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BACKUP Slides</a:t>
            </a:r>
          </a:p>
        </p:txBody>
      </p:sp>
    </p:spTree>
    <p:extLst>
      <p:ext uri="{BB962C8B-B14F-4D97-AF65-F5344CB8AC3E}">
        <p14:creationId xmlns:p14="http://schemas.microsoft.com/office/powerpoint/2010/main" val="3316178588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CDDD84-EA64-AED8-50F3-107C87BA39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0DB9D-B84C-AAC2-A4C7-DD0A9A98FB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Testing other references : SLSTR (Sentinel-3)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836DCC5-200A-6EE9-4E6F-EC85D1C17146}"/>
              </a:ext>
            </a:extLst>
          </p:cNvPr>
          <p:cNvSpPr/>
          <p:nvPr/>
        </p:nvSpPr>
        <p:spPr bwMode="auto">
          <a:xfrm>
            <a:off x="287672" y="3000054"/>
            <a:ext cx="11476234" cy="1058238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 noProof="0" dirty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A724C0-CA61-D3C8-4B36-7F22ED28589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838"/>
          <a:stretch>
            <a:fillRect/>
          </a:stretch>
        </p:blipFill>
        <p:spPr>
          <a:xfrm>
            <a:off x="0" y="651756"/>
            <a:ext cx="12192000" cy="617057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05AEED0-9FF4-AB98-2DF1-BF06527A9BEA}"/>
              </a:ext>
            </a:extLst>
          </p:cNvPr>
          <p:cNvSpPr/>
          <p:nvPr/>
        </p:nvSpPr>
        <p:spPr bwMode="auto">
          <a:xfrm>
            <a:off x="4912469" y="865766"/>
            <a:ext cx="2402732" cy="4562273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E" sz="9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6453498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E081DD-C93B-CC2C-3C9F-BF43A18D75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1196994-AA95-6E3C-8E0E-5D8CA6ED84F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726"/>
          <a:stretch>
            <a:fillRect/>
          </a:stretch>
        </p:blipFill>
        <p:spPr>
          <a:xfrm>
            <a:off x="0" y="640080"/>
            <a:ext cx="12192000" cy="59385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5CC366-370B-1F07-92B4-B2AC72A9A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Testing other references : </a:t>
            </a:r>
            <a:r>
              <a:rPr lang="en-GB" noProof="0" dirty="0"/>
              <a:t>VIIRS (NOAA-21)</a:t>
            </a:r>
          </a:p>
        </p:txBody>
      </p:sp>
    </p:spTree>
    <p:extLst>
      <p:ext uri="{BB962C8B-B14F-4D97-AF65-F5344CB8AC3E}">
        <p14:creationId xmlns:p14="http://schemas.microsoft.com/office/powerpoint/2010/main" val="1992558633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F8E2D1-4278-0561-53CB-CF04DB739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899DAF-F522-2D87-AABE-8F5F1DC80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Visual inspection – image to image - case </a:t>
            </a:r>
            <a:r>
              <a:rPr lang="en-GB"/>
              <a:t>2</a:t>
            </a:r>
            <a:endParaRPr lang="en-GB" noProof="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6307BAA-A02F-E3E1-A709-94587496AA2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814"/>
          <a:stretch>
            <a:fillRect/>
          </a:stretch>
        </p:blipFill>
        <p:spPr>
          <a:xfrm>
            <a:off x="0" y="660400"/>
            <a:ext cx="12192000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117214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5B0B1F-E086-6412-0DBA-8B5762853E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4C040-608A-00AE-0150-D56F70108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Visual inspection – image to image - zoom on DCC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4131D7-CE69-6F60-354D-796A21F8C9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49105"/>
            <a:ext cx="12192000" cy="375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578028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59061A-0E16-6AA1-ECBE-095FD019A6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8092D-D883-051A-2CA1-46004776B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Graduated Angle Matching (GAM)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D4A69AF-D1C2-4632-CA03-A349F983AD73}"/>
              </a:ext>
            </a:extLst>
          </p:cNvPr>
          <p:cNvSpPr txBox="1"/>
          <p:nvPr/>
        </p:nvSpPr>
        <p:spPr>
          <a:xfrm>
            <a:off x="9078704" y="3389503"/>
            <a:ext cx="16002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b="0" kern="100" spc="-100" noProof="0" dirty="0">
                <a:solidFill>
                  <a:srgbClr val="0000FF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GAM(2.5°,  25°)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20700DC-04AC-C895-B678-401F67399EC8}"/>
              </a:ext>
            </a:extLst>
          </p:cNvPr>
          <p:cNvSpPr txBox="1"/>
          <p:nvPr/>
        </p:nvSpPr>
        <p:spPr>
          <a:xfrm>
            <a:off x="648641" y="933976"/>
            <a:ext cx="5715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0" noProof="0" dirty="0"/>
              <a:t>GAM: Graduated Angle Matching (D. </a:t>
            </a:r>
            <a:r>
              <a:rPr lang="en-GB" sz="1600" b="0" noProof="0" dirty="0" err="1"/>
              <a:t>Dwoeling</a:t>
            </a:r>
            <a:r>
              <a:rPr lang="en-GB" sz="1600" b="0" noProof="0" dirty="0"/>
              <a:t>, 2016)</a:t>
            </a:r>
            <a:endParaRPr lang="en-GB" sz="1600" b="0" kern="100" spc="-100" noProof="0" dirty="0">
              <a:solidFill>
                <a:schemeClr val="tx2"/>
              </a:solidFill>
              <a:latin typeface="Bahnschrift Light" panose="020B0502040204020203" pitchFamily="34" charset="0"/>
              <a:ea typeface="Roboto" panose="02000000000000000000" pitchFamily="2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DAE17F4-B24F-06F0-28C2-C6C119E3AA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682" r="79682" b="44879"/>
          <a:stretch>
            <a:fillRect/>
          </a:stretch>
        </p:blipFill>
        <p:spPr bwMode="auto">
          <a:xfrm>
            <a:off x="515516" y="1399050"/>
            <a:ext cx="2869615" cy="1779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30D74999-2D88-1DDF-B201-C35DEA2D05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682" r="79682" b="45006"/>
          <a:stretch>
            <a:fillRect/>
          </a:stretch>
        </p:blipFill>
        <p:spPr bwMode="auto">
          <a:xfrm>
            <a:off x="4162504" y="1359181"/>
            <a:ext cx="2879745" cy="1775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474F5010-73E1-8BF8-E0D6-77A0935638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682" r="79682" b="45006"/>
          <a:stretch>
            <a:fillRect/>
          </a:stretch>
        </p:blipFill>
        <p:spPr bwMode="auto">
          <a:xfrm>
            <a:off x="8438971" y="1359181"/>
            <a:ext cx="2879745" cy="1775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F083303-C648-BFFB-ADE1-147A5EFA60C6}"/>
              </a:ext>
            </a:extLst>
          </p:cNvPr>
          <p:cNvSpPr txBox="1"/>
          <p:nvPr/>
        </p:nvSpPr>
        <p:spPr>
          <a:xfrm>
            <a:off x="4874608" y="3384343"/>
            <a:ext cx="16002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b="0" kern="100" spc="-100" noProof="0" dirty="0">
                <a:solidFill>
                  <a:srgbClr val="C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GAM(2.5°, 10°, 25°)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B213E74-D9FD-745D-33B2-724A89EBA7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28006" y="3679637"/>
            <a:ext cx="3865759" cy="285159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FF28025-B9E6-4A4F-0C07-7443CBB0C9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84703" y="3736427"/>
            <a:ext cx="3726405" cy="279480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E86DCC5-5D84-D693-3A3D-03EA94B8AD51}"/>
              </a:ext>
            </a:extLst>
          </p:cNvPr>
          <p:cNvSpPr txBox="1"/>
          <p:nvPr/>
        </p:nvSpPr>
        <p:spPr>
          <a:xfrm>
            <a:off x="254143" y="3820174"/>
            <a:ext cx="327386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0" noProof="0" dirty="0"/>
              <a:t>most restrictive for anisotropic clear-sky ocean radiances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b="0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0" noProof="0" dirty="0"/>
              <a:t>least restrictive for isotropic bright cloud radiances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b="0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0" dirty="0"/>
              <a:t>tends to optimize the distribution of the collocation over the dynamic range </a:t>
            </a:r>
            <a:endParaRPr lang="en-US" sz="1400" b="0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b="0" kern="100" spc="-100" noProof="0" dirty="0">
              <a:solidFill>
                <a:schemeClr val="tx2"/>
              </a:solidFill>
              <a:latin typeface="Bahnschrift Light" panose="020B0502040204020203" pitchFamily="34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777617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0D83C-91C9-8851-A99A-E58F1E941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Different versions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531C3F9-C313-DAAB-A9A9-065913396B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771074"/>
              </p:ext>
            </p:extLst>
          </p:nvPr>
        </p:nvGraphicFramePr>
        <p:xfrm>
          <a:off x="165370" y="895841"/>
          <a:ext cx="11906655" cy="5608320"/>
        </p:xfrm>
        <a:graphic>
          <a:graphicData uri="http://schemas.openxmlformats.org/drawingml/2006/table">
            <a:tbl>
              <a:tblPr firstRow="1" bandRow="1"/>
              <a:tblGrid>
                <a:gridCol w="1136563">
                  <a:extLst>
                    <a:ext uri="{9D8B030D-6E8A-4147-A177-3AD203B41FA5}">
                      <a16:colId xmlns:a16="http://schemas.microsoft.com/office/drawing/2014/main" val="4205512202"/>
                    </a:ext>
                  </a:extLst>
                </a:gridCol>
                <a:gridCol w="610024">
                  <a:extLst>
                    <a:ext uri="{9D8B030D-6E8A-4147-A177-3AD203B41FA5}">
                      <a16:colId xmlns:a16="http://schemas.microsoft.com/office/drawing/2014/main" val="3059903418"/>
                    </a:ext>
                  </a:extLst>
                </a:gridCol>
                <a:gridCol w="610024">
                  <a:extLst>
                    <a:ext uri="{9D8B030D-6E8A-4147-A177-3AD203B41FA5}">
                      <a16:colId xmlns:a16="http://schemas.microsoft.com/office/drawing/2014/main" val="2830110351"/>
                    </a:ext>
                  </a:extLst>
                </a:gridCol>
                <a:gridCol w="691066">
                  <a:extLst>
                    <a:ext uri="{9D8B030D-6E8A-4147-A177-3AD203B41FA5}">
                      <a16:colId xmlns:a16="http://schemas.microsoft.com/office/drawing/2014/main" val="1021677882"/>
                    </a:ext>
                  </a:extLst>
                </a:gridCol>
                <a:gridCol w="604905">
                  <a:extLst>
                    <a:ext uri="{9D8B030D-6E8A-4147-A177-3AD203B41FA5}">
                      <a16:colId xmlns:a16="http://schemas.microsoft.com/office/drawing/2014/main" val="301168026"/>
                    </a:ext>
                  </a:extLst>
                </a:gridCol>
                <a:gridCol w="928458">
                  <a:extLst>
                    <a:ext uri="{9D8B030D-6E8A-4147-A177-3AD203B41FA5}">
                      <a16:colId xmlns:a16="http://schemas.microsoft.com/office/drawing/2014/main" val="3486620029"/>
                    </a:ext>
                  </a:extLst>
                </a:gridCol>
                <a:gridCol w="921424">
                  <a:extLst>
                    <a:ext uri="{9D8B030D-6E8A-4147-A177-3AD203B41FA5}">
                      <a16:colId xmlns:a16="http://schemas.microsoft.com/office/drawing/2014/main" val="2820509212"/>
                    </a:ext>
                  </a:extLst>
                </a:gridCol>
                <a:gridCol w="471264">
                  <a:extLst>
                    <a:ext uri="{9D8B030D-6E8A-4147-A177-3AD203B41FA5}">
                      <a16:colId xmlns:a16="http://schemas.microsoft.com/office/drawing/2014/main" val="1572518914"/>
                    </a:ext>
                  </a:extLst>
                </a:gridCol>
                <a:gridCol w="576768">
                  <a:extLst>
                    <a:ext uri="{9D8B030D-6E8A-4147-A177-3AD203B41FA5}">
                      <a16:colId xmlns:a16="http://schemas.microsoft.com/office/drawing/2014/main" val="707669399"/>
                    </a:ext>
                  </a:extLst>
                </a:gridCol>
                <a:gridCol w="466952">
                  <a:extLst>
                    <a:ext uri="{9D8B030D-6E8A-4147-A177-3AD203B41FA5}">
                      <a16:colId xmlns:a16="http://schemas.microsoft.com/office/drawing/2014/main" val="1063358875"/>
                    </a:ext>
                  </a:extLst>
                </a:gridCol>
                <a:gridCol w="774408">
                  <a:extLst>
                    <a:ext uri="{9D8B030D-6E8A-4147-A177-3AD203B41FA5}">
                      <a16:colId xmlns:a16="http://schemas.microsoft.com/office/drawing/2014/main" val="1116211149"/>
                    </a:ext>
                  </a:extLst>
                </a:gridCol>
                <a:gridCol w="797668">
                  <a:extLst>
                    <a:ext uri="{9D8B030D-6E8A-4147-A177-3AD203B41FA5}">
                      <a16:colId xmlns:a16="http://schemas.microsoft.com/office/drawing/2014/main" val="1076492572"/>
                    </a:ext>
                  </a:extLst>
                </a:gridCol>
                <a:gridCol w="953310">
                  <a:extLst>
                    <a:ext uri="{9D8B030D-6E8A-4147-A177-3AD203B41FA5}">
                      <a16:colId xmlns:a16="http://schemas.microsoft.com/office/drawing/2014/main" val="3978765620"/>
                    </a:ext>
                  </a:extLst>
                </a:gridCol>
                <a:gridCol w="2363821">
                  <a:extLst>
                    <a:ext uri="{9D8B030D-6E8A-4147-A177-3AD203B41FA5}">
                      <a16:colId xmlns:a16="http://schemas.microsoft.com/office/drawing/2014/main" val="14864413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sz="1200" b="1" noProof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V01a/b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V02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V03a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V03b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V03c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V03d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V03e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V04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V05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V03f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V06d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V06e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noProof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3384568"/>
                  </a:ext>
                </a:extLst>
              </a:tr>
              <a:tr h="438037">
                <a:tc>
                  <a:txBody>
                    <a:bodyPr/>
                    <a:lstStyle/>
                    <a:p>
                      <a:pPr marL="0" marR="0" lvl="0" indent="0" algn="l" defTabSz="11254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Spatial res. (km)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1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1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1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b="1" noProof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4287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11254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Diff time (s)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1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1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1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300</a:t>
                      </a:r>
                      <a:endParaRPr lang="en-GB" sz="1200" noProof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b="1" noProof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2748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Diff VZA (°)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noProof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44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Diff VAA (°)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1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1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1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noProof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3768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11254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Max VZA (°)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1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1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 </a:t>
                      </a:r>
                    </a:p>
                    <a:p>
                      <a:r>
                        <a:rPr lang="en-GB" sz="1200" b="1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Max VAA: 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</a:t>
                      </a:r>
                      <a:endParaRPr lang="en-GB" sz="1200" b="1" noProof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en-GB" sz="1200" noProof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 noProof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4367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11254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GAM (°, °)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(2.5, 10)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(2.5, 10)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(2.5, </a:t>
                      </a:r>
                      <a:r>
                        <a:rPr lang="en-GB" sz="1200" b="1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45</a:t>
                      </a:r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(2.5, </a:t>
                      </a:r>
                      <a:r>
                        <a:rPr lang="en-GB" sz="1200" b="1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25</a:t>
                      </a:r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(2.5, 25)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(2.5, 25)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(2.5, </a:t>
                      </a:r>
                      <a:r>
                        <a:rPr lang="en-GB" sz="1200" b="1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35</a:t>
                      </a:r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(2.5, 25)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1254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(2.5, 25)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(2.5, 25)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1254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(2.5, 25)</a:t>
                      </a:r>
                    </a:p>
                    <a:p>
                      <a:endParaRPr lang="en-GB" sz="1200" noProof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1254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(2.5, 25)</a:t>
                      </a:r>
                    </a:p>
                    <a:p>
                      <a:endParaRPr lang="en-GB" sz="1200" noProof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noProof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838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Water only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a: no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b: 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1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noProof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0658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200" noProof="0" dirty="0" err="1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Sunglint</a:t>
                      </a:r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mask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noProof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2155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Std as weights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1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1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noProof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7894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Temporal window (days)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1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b="0" noProof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4515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SBAF order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1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1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b="1" noProof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9869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200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Typical number of collocations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noProof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noProof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noProof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noProof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noProof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noProof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noProof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noProof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b="1" noProof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b="1" noProof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b="1" noProof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b="1" noProof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b="1" noProof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19993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387258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D79FF2-1BFF-BCFF-6926-942A9AEC2B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4FB50DA-44EC-A010-7FAE-CECD0BBEF6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Temporal window – 60days vs 30days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3CD6C17-96F2-E2CE-2534-3B3F5EF6CB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959"/>
          <a:stretch>
            <a:fillRect/>
          </a:stretch>
        </p:blipFill>
        <p:spPr>
          <a:xfrm>
            <a:off x="0" y="609599"/>
            <a:ext cx="12192000" cy="6162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012798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4C8B3-AA0E-5F8F-CC15-4C64AC8755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F537062-723B-EE6C-3266-9241A9456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Spatial bin size</a:t>
            </a:r>
            <a:r>
              <a:rPr lang="en-GB" noProof="0" dirty="0"/>
              <a:t> – 8km vs 16km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778944-33A0-602C-692F-6DF265A925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284"/>
          <a:stretch>
            <a:fillRect/>
          </a:stretch>
        </p:blipFill>
        <p:spPr>
          <a:xfrm>
            <a:off x="1031132" y="1177047"/>
            <a:ext cx="9932553" cy="5003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864776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E323ED-338E-7EB8-10BC-97E05B0A8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3288B41-94F5-36A1-4E8C-E36C84859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SBAF 2 order vs. 1st order // 16 km</a:t>
            </a:r>
            <a:endParaRPr lang="en-GB" noProof="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5919895-E740-298F-08C8-05E11E32A3B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838"/>
          <a:stretch>
            <a:fillRect/>
          </a:stretch>
        </p:blipFill>
        <p:spPr>
          <a:xfrm>
            <a:off x="943582" y="1237396"/>
            <a:ext cx="9747115" cy="4933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253921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59AB0E-DE62-FA16-1E69-ED7CF22BC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A321F95-0091-6508-F67F-149BBDFAC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SBAF 2 order vs. 1st order // 8 km</a:t>
            </a:r>
            <a:endParaRPr lang="en-GB" noProof="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B01C64D-54C6-2D78-5225-F3D35A391DB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135"/>
          <a:stretch>
            <a:fillRect/>
          </a:stretch>
        </p:blipFill>
        <p:spPr>
          <a:xfrm>
            <a:off x="802208" y="1138581"/>
            <a:ext cx="10301591" cy="5197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405586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6D4CAE-20DC-1440-6C09-B3ACFF123B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7C0CC52-493D-175C-906D-62C2BD5DD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Double difference OLCI-A / OLCI-B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F200D5-FE5D-3E74-B051-CF89B859AF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2400"/>
            <a:ext cx="12192000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26956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F35890-8A37-70AD-4E99-197F63322E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8B50F87-0BD1-7F6E-8251-A211E40AA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Double difference OLCI-A / OLCI-B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CC6BDC8-B90F-0A2F-2B4C-0BCF9AF454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2400"/>
            <a:ext cx="12192000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898798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179D59-5918-F81D-6E4D-426C98D2DF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1D0A74F-935A-4656-86C5-233F72256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Double difference OLCI-A / OLCI-B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9A785C9-7AB1-8991-B658-291392942C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2400"/>
            <a:ext cx="12192000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591258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3_Programmes Template">
  <a:themeElements>
    <a:clrScheme name="EUMETSAT 2021 Colours">
      <a:dk1>
        <a:srgbClr val="FFFFFF"/>
      </a:dk1>
      <a:lt1>
        <a:srgbClr val="00205B"/>
      </a:lt1>
      <a:dk2>
        <a:srgbClr val="38484E"/>
      </a:dk2>
      <a:lt2>
        <a:srgbClr val="5B7F95"/>
      </a:lt2>
      <a:accent1>
        <a:srgbClr val="00B5E2"/>
      </a:accent1>
      <a:accent2>
        <a:srgbClr val="EAAA00"/>
      </a:accent2>
      <a:accent3>
        <a:srgbClr val="00B2A9"/>
      </a:accent3>
      <a:accent4>
        <a:srgbClr val="FE5000"/>
      </a:accent4>
      <a:accent5>
        <a:srgbClr val="7C7FAB"/>
      </a:accent5>
      <a:accent6>
        <a:srgbClr val="D6D2C4"/>
      </a:accent6>
      <a:hlink>
        <a:srgbClr val="C5B9AC"/>
      </a:hlink>
      <a:folHlink>
        <a:srgbClr val="968C83"/>
      </a:folHlink>
    </a:clrScheme>
    <a:fontScheme name="EUMETSAT">
      <a:majorFont>
        <a:latin typeface="Bahnschrift SemiLight"/>
        <a:ea typeface=""/>
        <a:cs typeface=""/>
      </a:majorFont>
      <a:minorFont>
        <a:latin typeface="Bahnschrift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36000" tIns="36000" rIns="36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9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36000" tIns="36000" rIns="36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9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ahoma" pitchFamily="34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1600" b="0" kern="100" spc="-100" dirty="0" err="1" smtClean="0">
            <a:solidFill>
              <a:schemeClr val="tx2"/>
            </a:solidFill>
            <a:latin typeface="Bahnschrift Light" panose="020B0502040204020203" pitchFamily="34" charset="0"/>
            <a:ea typeface="Roboto" panose="02000000000000000000" pitchFamily="2" charset="0"/>
          </a:defRPr>
        </a:defPPr>
      </a:lstStyle>
    </a:txDef>
  </a:objectDefaults>
  <a:extraClrSchemeLst>
    <a:extraClrScheme>
      <a:clrScheme name="1_EUM_template_v03 1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FF9A00"/>
        </a:accent1>
        <a:accent2>
          <a:srgbClr val="9F2D20"/>
        </a:accent2>
        <a:accent3>
          <a:srgbClr val="FFFFFF"/>
        </a:accent3>
        <a:accent4>
          <a:srgbClr val="001E59"/>
        </a:accent4>
        <a:accent5>
          <a:srgbClr val="FFCAAA"/>
        </a:accent5>
        <a:accent6>
          <a:srgbClr val="90281C"/>
        </a:accent6>
        <a:hlink>
          <a:srgbClr val="7498C0"/>
        </a:hlink>
        <a:folHlink>
          <a:srgbClr val="92949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2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F6D0A9"/>
        </a:accent1>
        <a:accent2>
          <a:srgbClr val="EBCAE3"/>
        </a:accent2>
        <a:accent3>
          <a:srgbClr val="FFFFFF"/>
        </a:accent3>
        <a:accent4>
          <a:srgbClr val="001E59"/>
        </a:accent4>
        <a:accent5>
          <a:srgbClr val="FAE4D1"/>
        </a:accent5>
        <a:accent6>
          <a:srgbClr val="D5B7CE"/>
        </a:accent6>
        <a:hlink>
          <a:srgbClr val="4E2029"/>
        </a:hlink>
        <a:folHlink>
          <a:srgbClr val="423B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3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5B97B1"/>
        </a:accent1>
        <a:accent2>
          <a:srgbClr val="F39600"/>
        </a:accent2>
        <a:accent3>
          <a:srgbClr val="FFFFFF"/>
        </a:accent3>
        <a:accent4>
          <a:srgbClr val="001E59"/>
        </a:accent4>
        <a:accent5>
          <a:srgbClr val="B5C9D5"/>
        </a:accent5>
        <a:accent6>
          <a:srgbClr val="DC8700"/>
        </a:accent6>
        <a:hlink>
          <a:srgbClr val="FFE4AE"/>
        </a:hlink>
        <a:folHlink>
          <a:srgbClr val="002A3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4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003F80"/>
        </a:accent1>
        <a:accent2>
          <a:srgbClr val="BDD7EE"/>
        </a:accent2>
        <a:accent3>
          <a:srgbClr val="FFFFFF"/>
        </a:accent3>
        <a:accent4>
          <a:srgbClr val="001E59"/>
        </a:accent4>
        <a:accent5>
          <a:srgbClr val="AAAFC0"/>
        </a:accent5>
        <a:accent6>
          <a:srgbClr val="ABC3D8"/>
        </a:accent6>
        <a:hlink>
          <a:srgbClr val="FFD350"/>
        </a:hlink>
        <a:folHlink>
          <a:srgbClr val="EB6F3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5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C75B12"/>
        </a:accent1>
        <a:accent2>
          <a:srgbClr val="003359"/>
        </a:accent2>
        <a:accent3>
          <a:srgbClr val="FFFFFF"/>
        </a:accent3>
        <a:accent4>
          <a:srgbClr val="001E59"/>
        </a:accent4>
        <a:accent5>
          <a:srgbClr val="E0B5AA"/>
        </a:accent5>
        <a:accent6>
          <a:srgbClr val="002D50"/>
        </a:accent6>
        <a:hlink>
          <a:srgbClr val="92A2BD"/>
        </a:hlink>
        <a:folHlink>
          <a:srgbClr val="C7B37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 Landscape Template (Programmes)" id="{96745099-B8B5-493A-960A-EEAE97F9475A}" vid="{CE508AB9-3B00-4A2D-AF5F-5B8FF2D6E7E7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A2E87CC028834B9BA9E2783CC7F26B" ma:contentTypeVersion="12" ma:contentTypeDescription="Create a new document." ma:contentTypeScope="" ma:versionID="bbe5b662eb2e887e3c17af598bd719ba">
  <xsd:schema xmlns:xsd="http://www.w3.org/2001/XMLSchema" xmlns:xs="http://www.w3.org/2001/XMLSchema" xmlns:p="http://schemas.microsoft.com/office/2006/metadata/properties" xmlns:ns2="715fcdb6-58ff-4d84-993c-bb26a5b54815" xmlns:ns3="cfab5f87-ed30-4dbb-a820-4234a14babf6" xmlns:ns4="b872a7c1-ed7f-4c06-9e7d-9181e1c04fc6" targetNamespace="http://schemas.microsoft.com/office/2006/metadata/properties" ma:root="true" ma:fieldsID="f12922e6213c5b8adf0b18a1fa95ef00" ns2:_="" ns3:_="" ns4:_="">
    <xsd:import namespace="715fcdb6-58ff-4d84-993c-bb26a5b54815"/>
    <xsd:import namespace="cfab5f87-ed30-4dbb-a820-4234a14babf6"/>
    <xsd:import namespace="b872a7c1-ed7f-4c06-9e7d-9181e1c04fc6"/>
    <xsd:element name="properties">
      <xsd:complexType>
        <xsd:sequence>
          <xsd:element name="documentManagement">
            <xsd:complexType>
              <xsd:all>
                <xsd:element ref="ns2:WMOWFApprovalStatus" minOccurs="0"/>
                <xsd:element ref="ns3:_dlc_DocId" minOccurs="0"/>
                <xsd:element ref="ns3:_dlc_DocIdUrl" minOccurs="0"/>
                <xsd:element ref="ns3:_dlc_DocIdPersistId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DateTaken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MediaServiceBillingMetadata" minOccurs="0"/>
                <xsd:element ref="ns4:lcf76f155ced4ddcb4097134ff3c332f" minOccurs="0"/>
                <xsd:element ref="ns3:TaxCatchAll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5fcdb6-58ff-4d84-993c-bb26a5b54815" elementFormDefault="qualified">
    <xsd:import namespace="http://schemas.microsoft.com/office/2006/documentManagement/types"/>
    <xsd:import namespace="http://schemas.microsoft.com/office/infopath/2007/PartnerControls"/>
    <xsd:element name="WMOWFApprovalStatus" ma:index="2" nillable="true" ma:displayName="Workflow Approval Status" ma:default="Not Submitted" ma:format="Dropdown" ma:internalName="WMOWFApprovalStatus" ma:readOnly="false">
      <xsd:simpleType>
        <xsd:restriction base="dms:Choice">
          <xsd:enumeration value="Not Submitted"/>
          <xsd:enumeration value="Pending for Review"/>
          <xsd:enumeration value="Pending for Consolidation"/>
          <xsd:enumeration value="Pending for Approval"/>
          <xsd:enumeration value="Approved"/>
          <xsd:enumeration value="Rejected by Approver"/>
          <xsd:enumeration value="Cancelled by Requestor"/>
          <xsd:enumeration value="In Progres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ab5f87-ed30-4dbb-a820-4234a14babf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2" nillable="true" ma:displayName="Taxonomy Catch All Column" ma:hidden="true" ma:list="{fd78e92c-8460-44ab-956c-91a660f35408}" ma:internalName="TaxCatchAll" ma:showField="CatchAllData" ma:web="cfab5f87-ed30-4dbb-a820-4234a14bab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72a7c1-ed7f-4c06-9e7d-9181e1c04f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SharedContentType xmlns="Microsoft.SharePoint.Taxonomy.ContentTypeSync" SourceId="92a3b380-abf6-46f2-87bb-c2c114de1c9e" ContentTypeId="0x01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cfab5f87-ed30-4dbb-a820-4234a14babf6">X6PPVAVDZMSZ-613157859-13519</_dlc_DocId>
    <WMOWFApprovalStatus xmlns="715fcdb6-58ff-4d84-993c-bb26a5b54815">Not Submitted</WMOWFApprovalStatus>
    <_dlc_DocIdUrl xmlns="cfab5f87-ed30-4dbb-a820-4234a14babf6">
      <Url>https://wmoomm.sharepoint.com/sites/Collaboration/_layouts/15/DocIdRedir.aspx?ID=X6PPVAVDZMSZ-613157859-13519</Url>
      <Description>X6PPVAVDZMSZ-613157859-13519</Description>
    </_dlc_DocIdUrl>
    <lcf76f155ced4ddcb4097134ff3c332f xmlns="b872a7c1-ed7f-4c06-9e7d-9181e1c04fc6">
      <Terms xmlns="http://schemas.microsoft.com/office/infopath/2007/PartnerControls"/>
    </lcf76f155ced4ddcb4097134ff3c332f>
    <TaxCatchAll xmlns="cfab5f87-ed30-4dbb-a820-4234a14babf6" xsi:nil="true"/>
  </documentManagement>
</p:properties>
</file>

<file path=customXml/itemProps1.xml><?xml version="1.0" encoding="utf-8"?>
<ds:datastoreItem xmlns:ds="http://schemas.openxmlformats.org/officeDocument/2006/customXml" ds:itemID="{0228FD33-CAB4-4689-BEAF-8D181C8FB827}"/>
</file>

<file path=customXml/itemProps2.xml><?xml version="1.0" encoding="utf-8"?>
<ds:datastoreItem xmlns:ds="http://schemas.openxmlformats.org/officeDocument/2006/customXml" ds:itemID="{21191EE3-8926-4FFA-A4A5-AFE61A0D62B3}"/>
</file>

<file path=customXml/itemProps3.xml><?xml version="1.0" encoding="utf-8"?>
<ds:datastoreItem xmlns:ds="http://schemas.openxmlformats.org/officeDocument/2006/customXml" ds:itemID="{A7C0D7CB-552C-4FBF-8AE1-B7BCB8CE1BC2}"/>
</file>

<file path=customXml/itemProps4.xml><?xml version="1.0" encoding="utf-8"?>
<ds:datastoreItem xmlns:ds="http://schemas.openxmlformats.org/officeDocument/2006/customXml" ds:itemID="{C4EAAAA5-A66C-4E2D-9CA9-61CA8F888986}"/>
</file>

<file path=customXml/itemProps5.xml><?xml version="1.0" encoding="utf-8"?>
<ds:datastoreItem xmlns:ds="http://schemas.openxmlformats.org/officeDocument/2006/customXml" ds:itemID="{C984C1BD-659D-46CD-9315-559F22654676}"/>
</file>

<file path=docProps/app.xml><?xml version="1.0" encoding="utf-8"?>
<Properties xmlns="http://schemas.openxmlformats.org/officeDocument/2006/extended-properties" xmlns:vt="http://schemas.openxmlformats.org/officeDocument/2006/docPropsVTypes">
  <Template>Presentation Landscape Template (Programmes) (3)</Template>
  <TotalTime>2873</TotalTime>
  <Words>1780</Words>
  <Application>Microsoft Office PowerPoint</Application>
  <PresentationFormat>Grand écran</PresentationFormat>
  <Paragraphs>442</Paragraphs>
  <Slides>32</Slides>
  <Notes>18</Notes>
  <HiddenSlides>0</HiddenSlides>
  <MMClips>0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32</vt:i4>
      </vt:variant>
    </vt:vector>
  </HeadingPairs>
  <TitlesOfParts>
    <vt:vector size="47" baseType="lpstr">
      <vt:lpstr>Arial</vt:lpstr>
      <vt:lpstr>Arial Black</vt:lpstr>
      <vt:lpstr>Bahnschrift Light</vt:lpstr>
      <vt:lpstr>Bahnschrift SemiBold</vt:lpstr>
      <vt:lpstr>Bahnschrift SemiLight</vt:lpstr>
      <vt:lpstr>Calibri</vt:lpstr>
      <vt:lpstr>Century Gothic</vt:lpstr>
      <vt:lpstr>Helvetica</vt:lpstr>
      <vt:lpstr>Roboto</vt:lpstr>
      <vt:lpstr>Roboto Light</vt:lpstr>
      <vt:lpstr>Roboto Medium</vt:lpstr>
      <vt:lpstr>Tahoma</vt:lpstr>
      <vt:lpstr>Tahoma Bold</vt:lpstr>
      <vt:lpstr>Times New Roman</vt:lpstr>
      <vt:lpstr>3_Programmes Template</vt:lpstr>
      <vt:lpstr>Présentation PowerPoint</vt:lpstr>
      <vt:lpstr>Already a long experience behind in GSICS</vt:lpstr>
      <vt:lpstr>Evaluation of FCI VIS-NIR as monitored sensor</vt:lpstr>
      <vt:lpstr>Evaluation of FCI SWIR as monitored sensor</vt:lpstr>
      <vt:lpstr>Implementation</vt:lpstr>
      <vt:lpstr>FCI – collocations datasets</vt:lpstr>
      <vt:lpstr>Filtering optimization</vt:lpstr>
      <vt:lpstr>FCI/OLCI – Visual inspection - Scatterplots &amp; other outputs</vt:lpstr>
      <vt:lpstr>Visual inspection – temporal stability</vt:lpstr>
      <vt:lpstr>Visual inspection - example of outliers </vt:lpstr>
      <vt:lpstr>Visual inspection - image to image - case 1</vt:lpstr>
      <vt:lpstr>Spectral Band Adjustment Factors (SBAF)</vt:lpstr>
      <vt:lpstr>Graduated Angle Matching (GAM)</vt:lpstr>
      <vt:lpstr>Example of time series: OLCI-A / OLCI-B</vt:lpstr>
      <vt:lpstr>Comparing all references</vt:lpstr>
      <vt:lpstr>Comparison with other methods</vt:lpstr>
      <vt:lpstr>Conclusion and way forward</vt:lpstr>
      <vt:lpstr>Présentation PowerPoint</vt:lpstr>
      <vt:lpstr>…</vt:lpstr>
      <vt:lpstr>Testing other references : SLSTR (Sentinel-3)</vt:lpstr>
      <vt:lpstr>Testing other references : VIIRS (NOAA-21)</vt:lpstr>
      <vt:lpstr>Visual inspection – image to image - case 2</vt:lpstr>
      <vt:lpstr>Visual inspection – image to image - zoom on DCC</vt:lpstr>
      <vt:lpstr>Graduated Angle Matching (GAM)</vt:lpstr>
      <vt:lpstr>Different versions</vt:lpstr>
      <vt:lpstr>Temporal window – 60days vs 30days</vt:lpstr>
      <vt:lpstr>Spatial bin size – 8km vs 16km</vt:lpstr>
      <vt:lpstr>SBAF 2 order vs. 1st order // 16 km</vt:lpstr>
      <vt:lpstr>SBAF 2 order vs. 1st order // 8 km</vt:lpstr>
      <vt:lpstr>Double difference OLCI-A / OLCI-B</vt:lpstr>
      <vt:lpstr>Double difference OLCI-A / OLCI-B</vt:lpstr>
      <vt:lpstr>Double difference OLCI-A / OLCI-B</vt:lpstr>
    </vt:vector>
  </TitlesOfParts>
  <Company>EUMETSAT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Tim Hewison</dc:creator>
  <cp:lastModifiedBy>Debaecker Vincent</cp:lastModifiedBy>
  <cp:revision>265</cp:revision>
  <cp:lastPrinted>2006-03-06T14:11:17Z</cp:lastPrinted>
  <dcterms:created xsi:type="dcterms:W3CDTF">2023-09-05T15:25:17Z</dcterms:created>
  <dcterms:modified xsi:type="dcterms:W3CDTF">2026-03-23T11:01:33Z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M_DOCNUM">
    <vt:lpwstr>1403658</vt:lpwstr>
  </property>
  <property fmtid="{D5CDD505-2E9C-101B-9397-08002B2CF9AE}" pid="3" name="DM_DOCNAME">
    <vt:lpwstr>Ongoing GEO-LEO IR algorithm studies - Insights on FCI - GSICS</vt:lpwstr>
  </property>
  <property fmtid="{D5CDD505-2E9C-101B-9397-08002B2CF9AE}" pid="4" name="DM_AUTHOR">
    <vt:lpwstr>Vincent Debaecker</vt:lpwstr>
  </property>
  <property fmtid="{D5CDD505-2E9C-101B-9397-08002B2CF9AE}" pid="5" name="DM_E_DOC_NO">
    <vt:lpwstr>EUM/RSP/VWG/24/1403658</vt:lpwstr>
  </property>
  <property fmtid="{D5CDD505-2E9C-101B-9397-08002B2CF9AE}" pid="6" name="DM_E_VER_NO">
    <vt:lpwstr>1 Draft</vt:lpwstr>
  </property>
  <property fmtid="{D5CDD505-2E9C-101B-9397-08002B2CF9AE}" pid="7" name="DM_E_ISS_DATE">
    <vt:lpwstr>13 March 2024</vt:lpwstr>
  </property>
  <property fmtid="{D5CDD505-2E9C-101B-9397-08002B2CF9AE}" pid="8" name="DM_E_FROM_PERS2">
    <vt:lpwstr/>
  </property>
  <property fmtid="{D5CDD505-2E9C-101B-9397-08002B2CF9AE}" pid="9" name="DM_E_CONFID">
    <vt:lpwstr/>
  </property>
  <property fmtid="{D5CDD505-2E9C-101B-9397-08002B2CF9AE}" pid="10" name="DM_E_WBS_CODE">
    <vt:lpwstr/>
  </property>
  <property fmtid="{D5CDD505-2E9C-101B-9397-08002B2CF9AE}" pid="11" name="DM_E_DISTRIB">
    <vt:lpwstr/>
  </property>
  <property fmtid="{D5CDD505-2E9C-101B-9397-08002B2CF9AE}" pid="12" name="DIGITAL_SIGNATURE">
    <vt:lpwstr/>
  </property>
  <property fmtid="{D5CDD505-2E9C-101B-9397-08002B2CF9AE}" pid="13" name="MSIP_Label_5be34829-0eee-47cd-a1a0-a84d7d4bb161_Enabled">
    <vt:lpwstr>true</vt:lpwstr>
  </property>
  <property fmtid="{D5CDD505-2E9C-101B-9397-08002B2CF9AE}" pid="14" name="MSIP_Label_5be34829-0eee-47cd-a1a0-a84d7d4bb161_SetDate">
    <vt:lpwstr>2026-03-21T10:54:05Z</vt:lpwstr>
  </property>
  <property fmtid="{D5CDD505-2E9C-101B-9397-08002B2CF9AE}" pid="15" name="MSIP_Label_5be34829-0eee-47cd-a1a0-a84d7d4bb161_Method">
    <vt:lpwstr>Standard</vt:lpwstr>
  </property>
  <property fmtid="{D5CDD505-2E9C-101B-9397-08002B2CF9AE}" pid="16" name="MSIP_Label_5be34829-0eee-47cd-a1a0-a84d7d4bb161_Name">
    <vt:lpwstr>Company General Use with NO MARK</vt:lpwstr>
  </property>
  <property fmtid="{D5CDD505-2E9C-101B-9397-08002B2CF9AE}" pid="17" name="MSIP_Label_5be34829-0eee-47cd-a1a0-a84d7d4bb161_SiteId">
    <vt:lpwstr>e4fda1e2-a063-48c2-a133-cf4b3c22f5af</vt:lpwstr>
  </property>
  <property fmtid="{D5CDD505-2E9C-101B-9397-08002B2CF9AE}" pid="18" name="MSIP_Label_5be34829-0eee-47cd-a1a0-a84d7d4bb161_ActionId">
    <vt:lpwstr>00dc9fd4-e8cd-4c9a-b315-66c0578bdd2e</vt:lpwstr>
  </property>
  <property fmtid="{D5CDD505-2E9C-101B-9397-08002B2CF9AE}" pid="19" name="MSIP_Label_5be34829-0eee-47cd-a1a0-a84d7d4bb161_ContentBits">
    <vt:lpwstr>0</vt:lpwstr>
  </property>
  <property fmtid="{D5CDD505-2E9C-101B-9397-08002B2CF9AE}" pid="20" name="MSIP_Label_5be34829-0eee-47cd-a1a0-a84d7d4bb161_Tag">
    <vt:lpwstr>10, 3, 0, 1</vt:lpwstr>
  </property>
  <property fmtid="{D5CDD505-2E9C-101B-9397-08002B2CF9AE}" pid="21" name="ContentTypeId">
    <vt:lpwstr>0x01010074A2E87CC028834B9BA9E2783CC7F26B</vt:lpwstr>
  </property>
  <property fmtid="{D5CDD505-2E9C-101B-9397-08002B2CF9AE}" pid="22" name="_dlc_DocIdItemGuid">
    <vt:lpwstr>8cc79278-a0db-4427-ac8e-f72420dd6009</vt:lpwstr>
  </property>
</Properties>
</file>