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2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4"/>
  </p:sldMasterIdLst>
  <p:notesMasterIdLst>
    <p:notesMasterId r:id="rId17"/>
  </p:notesMasterIdLst>
  <p:handoutMasterIdLst>
    <p:handoutMasterId r:id="rId18"/>
  </p:handoutMasterIdLst>
  <p:sldIdLst>
    <p:sldId id="611" r:id="rId5"/>
    <p:sldId id="606" r:id="rId6"/>
    <p:sldId id="604" r:id="rId7"/>
    <p:sldId id="1288" r:id="rId8"/>
    <p:sldId id="684" r:id="rId9"/>
    <p:sldId id="1295" r:id="rId10"/>
    <p:sldId id="1291" r:id="rId11"/>
    <p:sldId id="866" r:id="rId12"/>
    <p:sldId id="1292" r:id="rId13"/>
    <p:sldId id="1293" r:id="rId14"/>
    <p:sldId id="609" r:id="rId15"/>
    <p:sldId id="1296" r:id="rId16"/>
  </p:sldIdLst>
  <p:sldSz cx="12192000" cy="6858000"/>
  <p:notesSz cx="9931400" cy="14363700"/>
  <p:custDataLst>
    <p:tags r:id="rId19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410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89" userDrawn="1">
          <p15:clr>
            <a:srgbClr val="A4A3A4"/>
          </p15:clr>
        </p15:guide>
        <p15:guide id="5" orient="horz" pos="206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9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5186" userDrawn="1">
          <p15:clr>
            <a:srgbClr val="A4A3A4"/>
          </p15:clr>
        </p15:guide>
        <p15:guide id="10" pos="241" userDrawn="1">
          <p15:clr>
            <a:srgbClr val="A4A3A4"/>
          </p15:clr>
        </p15:guide>
        <p15:guide id="11" pos="1910" userDrawn="1">
          <p15:clr>
            <a:srgbClr val="A4A3A4"/>
          </p15:clr>
        </p15:guide>
        <p15:guide id="12" pos="6005" userDrawn="1">
          <p15:clr>
            <a:srgbClr val="A4A3A4"/>
          </p15:clr>
        </p15:guide>
        <p15:guide id="13" pos="6838" userDrawn="1">
          <p15:clr>
            <a:srgbClr val="A4A3A4"/>
          </p15:clr>
        </p15:guide>
        <p15:guide id="14" pos="2751" userDrawn="1">
          <p15:clr>
            <a:srgbClr val="A4A3A4"/>
          </p15:clr>
        </p15:guide>
        <p15:guide id="15" pos="10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0" autoAdjust="0"/>
    <p:restoredTop sz="93447" autoAdjust="0"/>
  </p:normalViewPr>
  <p:slideViewPr>
    <p:cSldViewPr snapToGrid="0">
      <p:cViewPr varScale="1">
        <p:scale>
          <a:sx n="56" d="100"/>
          <a:sy n="56" d="100"/>
        </p:scale>
        <p:origin x="1000" y="40"/>
      </p:cViewPr>
      <p:guideLst>
        <p:guide orient="horz" pos="1164"/>
        <p:guide orient="horz" pos="1410"/>
        <p:guide orient="horz" pos="2715"/>
        <p:guide orient="horz" pos="2389"/>
        <p:guide orient="horz" pos="2064"/>
        <p:guide orient="horz" pos="1735"/>
        <p:guide orient="horz" pos="3369"/>
        <p:guide orient="horz" pos="3698"/>
        <p:guide pos="5186"/>
        <p:guide pos="241"/>
        <p:guide pos="1910"/>
        <p:guide pos="6005"/>
        <p:guide pos="6838"/>
        <p:guide pos="2751"/>
        <p:guide pos="10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3096" y="78"/>
      </p:cViewPr>
      <p:guideLst>
        <p:guide orient="horz" pos="4525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5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 flipH="1"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 flipH="1"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 flipH="1"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7800" y="1074738"/>
            <a:ext cx="957580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4027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6D749-8D69-D98A-C2CC-5BE547DAE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262AA1-924C-577F-610B-7574DABC11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51B35B-C5D0-46B6-2350-302C01C1AB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A2083-490E-C8D8-A027-21B66BB4E1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4976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1455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3FF4D-F331-64F0-6C6C-B7CEB8DD2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68B365-1B76-D386-3920-4E932BC35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666B4C-4BC7-0F65-9B69-BF13371580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F5BB7-7D74-AF23-D7C0-E0CDDE3FA5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4269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49C90-868C-5B57-9C7F-2E246A28E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5F0276-4B44-AFC0-4B39-9A43B09F19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932FD5-1230-13E3-6951-1D933E2E81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4B5E42-EC9D-2479-6077-A1DB1D115E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4056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AEC26-E4B9-2D2F-3425-3592436A6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4BB7FD-855D-1020-9B11-AA7EC4BC34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C0EBF2-8712-1D70-8D79-488A84191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994E7C-9427-2BD9-E2BC-3010925652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8290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146D9-F7A3-8FE6-26BD-AFC2000CC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1EB8E8-3B78-B9C3-D09F-87F90315F1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43123D-EC89-895B-81D3-13CCECA7CA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AFE73-FB95-A424-968A-3D1940FDD2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1874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1E87582-D026-203A-9BBE-CB00676C469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6B38FFA-0A00-7FD5-3C4D-9938D347A9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CE063-C87C-0A18-DEF7-814326DD88C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386105" cy="53187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9E13975-02CC-D6EC-70D0-1FEBF815AACC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792412E-F0EE-A978-6B0E-573980CE2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ECA89-C807-FD8D-94E8-1CD2839F3821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3931397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Glob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02" y="1254582"/>
            <a:ext cx="9335283" cy="5289993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24760C-1972-1C7B-D901-0A8AC2BC358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D4D450C-18F9-43FB-1C8C-0ADDD638F7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565E45-BC8D-B119-8ED2-61578806CC7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2397572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EUM logo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6" name="Picture 5" descr="A white number with a heart in the middle&#10;&#10;AI-generated content may be incorrect.">
            <a:extLst>
              <a:ext uri="{FF2B5EF4-FFF2-40B4-BE49-F238E27FC236}">
                <a16:creationId xmlns:a16="http://schemas.microsoft.com/office/drawing/2014/main" id="{EA442971-9A88-AE38-266B-83EFD12116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24" y="3806894"/>
            <a:ext cx="2308788" cy="2308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EAC638-434D-CD96-ADA6-A8A31A7F65E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9068454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68BE2B-138D-388A-5A54-7DA68A7F1B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883F94-637F-7AD4-143D-485D8A58AAE1}"/>
              </a:ext>
            </a:extLst>
          </p:cNvPr>
          <p:cNvSpPr txBox="1"/>
          <p:nvPr userDrawn="1"/>
        </p:nvSpPr>
        <p:spPr>
          <a:xfrm>
            <a:off x="7674123" y="4783090"/>
            <a:ext cx="370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</a:t>
            </a:r>
          </a:p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8004701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Europ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" y="1240115"/>
            <a:ext cx="9335286" cy="528999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450ADCB7-16EB-B622-638C-A1A4954E3E6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2BC845D-EDCB-49FB-8EA7-B86F49B5F9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89ADF8-1EBB-F2EA-CAD4-829F7E52DF1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57749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54940900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etop/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24" y="1210440"/>
            <a:ext cx="9465846" cy="5324538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FB0A5B34-CD22-5471-332A-2BB0E79DB53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514F7FE-53E7-7C2F-D72B-C60357B6A4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421CDD-B50E-22CF-1176-6D423C69DCB4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3986267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PS-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>
            <a:fillRect/>
          </a:stretch>
        </p:blipFill>
        <p:spPr>
          <a:xfrm>
            <a:off x="125175" y="1249142"/>
            <a:ext cx="10281095" cy="532062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2BAA7E5-AA45-8CC8-A434-4FDF0DF3F34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CC3971B-9FF7-641A-E637-3E8DAF071F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F01C85-380F-6659-4C7D-C31A69DAE05F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86515958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06" y="1122694"/>
            <a:ext cx="9619897" cy="545127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4B0AAA1B-1421-17DE-B4BF-B223B75DE9F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F18F6B-5996-4FDB-4CBA-3C363925A1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C3572-4EAB-966F-2580-59825C4BE64B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7184634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320F485-C9D1-F50E-BBD5-B0693DBE73F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6EAB93-8FF6-4A70-A33D-3294E57DF9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2C236-179D-2AF6-D0E9-935FD2A2FFB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65434954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CO2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240411"/>
            <a:ext cx="9479236" cy="533415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6B2F4-0B34-32AE-E744-78BF841E5A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25516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Logo box">
            <a:extLst>
              <a:ext uri="{FF2B5EF4-FFF2-40B4-BE49-F238E27FC236}">
                <a16:creationId xmlns:a16="http://schemas.microsoft.com/office/drawing/2014/main" id="{1BFE9D57-D127-805F-6B28-6561E60D2B6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D564E5C-D37A-50D8-CCE0-E76EEEFC1D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355E2-5E5E-1BD2-A90C-8BC1CFCD373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67458287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3646FAC-CF52-97F7-560F-F61F4002620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23D6C2C-ACBF-3ED3-3352-8A2D806B0D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688088-F2F7-0AAB-C01C-80B07FF845A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81753353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EF30257-1967-6570-EB43-02821B02C490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49021-2A2E-C4D1-EF4D-C145369547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75E3C-B026-EDAA-E326-EC232EC7733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68639574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1C69168-F063-CFEF-E75F-923C5D29917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460F7A-3E10-FADA-F010-5CF6432CC4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D748A-91F8-E795-587F-35D125A6B60D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0166231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E84224C-4C73-1526-2E13-7EABF69CB17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00C430E-5B8F-8D64-3D68-63C03CF14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7AF93F-6E70-CD3C-2B50-548D30572A9C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0415101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10" y="1115816"/>
            <a:ext cx="9572000" cy="542413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F8D1782-09A4-E4EE-9062-989272A21B4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9D061C-DBAD-84FD-050D-DE0C3B378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0775-6E5F-1479-897C-FAA96D2B806A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4032671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B33E338-9B66-30DC-6ACC-0333EE68817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AB5C5D-2B53-13DF-9B60-EC2446B4D1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C73E9F-B629-BFD0-BC22-E48014F492D5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0240597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B4880620-B971-CC87-45FE-B58B31E0255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733BCAA-E5CD-7601-F265-95B3169EE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B711D-16AD-B6E1-1EA5-A05A455B38C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91543822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E4C975A-D8FD-20D8-1337-4EFFD65ED2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904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A40B4-9476-3CC7-1FC9-048DA89B572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50D9AEB-55E7-D78F-89E0-5D9043EE57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2369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A9A88-C455-E7C7-6727-AB6BAE746E39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7EB373E-9305-7F05-2C7F-6B6E764839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7795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5587F-E5E3-C072-6931-1000911C6A8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88EA190-1ED4-7718-4AA2-91BF52AF02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3831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C6A13-D0B2-112F-D4E9-A0818AC63EE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4E3C7E9-B696-DF37-A1F9-B75CFDE6C3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5859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34FFE1-4D68-C451-C29A-95B93B3980B4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E914CB-0948-49A5-51BF-A80AEC799A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6514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110A3-A2FA-0ED7-51BC-DE1CBE681CC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8E99D9-7E18-FB4C-4098-30FD111D56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3544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0E88DA-5D62-A14E-BC69-AE25EB34AF4A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79308BB-6CA2-65A0-6D2E-7C45980895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480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D84B37-8BB0-CA6D-8B7F-6FA21B7C8B0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975A67A-673B-1D1E-D9EA-A2FBE92D58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2471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5B50D-643C-BEAF-946D-CA5BDCDB928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BA6208-16A5-ABE6-DD31-D682752E08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5399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BAFD0F-C436-EB79-93CC-C81D9016CED8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0BFFBB0-45D1-C44C-2322-077B17D69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9883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ackground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www.eumetsat.int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D8B77-78AB-30A3-2819-0AD7A8288E5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62B3FA-722D-E418-91CF-AD733B5D65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1507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47559-999B-94F9-6210-9E45B6B2067F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6BB19EE-C37A-F940-80CE-C5B1FC503D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6123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1127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hyperlink" Target="m-files://show/7235DDED-B8A6-4E3A-A71E-E576E92F5EE1/0-2214133?property=PGF96F14DEC652464883AF30934E62410D" TargetMode="Externa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hyperlink" Target="m-files://show/7235DDED-B8A6-4E3A-A71E-E576E92F5EE1/0-2214133?property=PG287DD6AA5F5449A297586565E64CBBF3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hyperlink" Target="m-files://show/7235DDED-B8A6-4E3A-A71E-E576E92F5EE1/0-2214133?property=PG65D186EDD28144499B14845D49B5D4CB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hyperlink" Target="m-files://show/7235DDED-B8A6-4E3A-A71E-E576E92F5EE1/0-2214133?property=PGCE5437D590C04754BEE9A57B4DF061F0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hyperlink" Target="m-files://show/7235DDED-B8A6-4E3A-A71E-E576E92F5EE1/0-2214133?property=PG7957932C1D8B422FA7838BCB926F04D5" TargetMode="Externa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10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20100-422D-809D-958D-C82D59239957}"/>
              </a:ext>
            </a:extLst>
          </p:cNvPr>
          <p:cNvSpPr txBox="1"/>
          <p:nvPr userDrawn="1"/>
        </p:nvSpPr>
        <p:spPr>
          <a:xfrm>
            <a:off x="145053" y="6596390"/>
            <a:ext cx="4629421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EUM2068074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v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 March 2026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526B0-0085-C373-F3C8-BB3A6BF838E1}"/>
              </a:ext>
            </a:extLst>
          </p:cNvPr>
          <p:cNvSpPr txBox="1"/>
          <p:nvPr userDrawn="1"/>
        </p:nvSpPr>
        <p:spPr>
          <a:xfrm>
            <a:off x="4124189" y="6593586"/>
            <a:ext cx="4088676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IE" sz="1100" b="0" kern="100" spc="-100">
              <a:solidFill>
                <a:srgbClr val="00B0F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70" r:id="rId1"/>
    <p:sldLayoutId id="2147487676" r:id="rId2"/>
    <p:sldLayoutId id="2147487671" r:id="rId3"/>
    <p:sldLayoutId id="2147487742" r:id="rId4"/>
    <p:sldLayoutId id="2147487743" r:id="rId5"/>
    <p:sldLayoutId id="2147487710" r:id="rId6"/>
    <p:sldLayoutId id="2147487741" r:id="rId7"/>
    <p:sldLayoutId id="2147487721" r:id="rId8"/>
    <p:sldLayoutId id="2147487722" r:id="rId9"/>
    <p:sldLayoutId id="2147487723" r:id="rId10"/>
    <p:sldLayoutId id="2147487724" r:id="rId11"/>
    <p:sldLayoutId id="2147487726" r:id="rId12"/>
    <p:sldLayoutId id="2147487727" r:id="rId13"/>
    <p:sldLayoutId id="2147487728" r:id="rId14"/>
    <p:sldLayoutId id="2147487729" r:id="rId15"/>
    <p:sldLayoutId id="2147487730" r:id="rId16"/>
    <p:sldLayoutId id="2147487725" r:id="rId17"/>
    <p:sldLayoutId id="2147487731" r:id="rId18"/>
    <p:sldLayoutId id="2147487732" r:id="rId19"/>
    <p:sldLayoutId id="2147487678" r:id="rId20"/>
    <p:sldLayoutId id="2147487733" r:id="rId21"/>
    <p:sldLayoutId id="2147487735" r:id="rId22"/>
    <p:sldLayoutId id="2147487737" r:id="rId23"/>
    <p:sldLayoutId id="2147487739" r:id="rId24"/>
    <p:sldLayoutId id="2147487679" r:id="rId25"/>
    <p:sldLayoutId id="2147487734" r:id="rId26"/>
    <p:sldLayoutId id="2147487736" r:id="rId27"/>
    <p:sldLayoutId id="2147487738" r:id="rId28"/>
    <p:sldLayoutId id="2147487740" r:id="rId29"/>
    <p:sldLayoutId id="2147487717" r:id="rId30"/>
    <p:sldLayoutId id="2147487720" r:id="rId31"/>
    <p:sldLayoutId id="2147487718" r:id="rId32"/>
    <p:sldLayoutId id="2147487744" r:id="rId33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42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7.png"/><Relationship Id="rId11" Type="http://schemas.microsoft.com/office/2007/relationships/hdphoto" Target="../media/hdphoto2.wdp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3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1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title="[DM_DOCNAME]">
            <a:extLst>
              <a:ext uri="{FF2B5EF4-FFF2-40B4-BE49-F238E27FC236}">
                <a16:creationId xmlns:a16="http://schemas.microsoft.com/office/drawing/2014/main" id="{3A0BE441-AD84-B007-CC7B-CFBCFEB95521}"/>
              </a:ext>
            </a:extLst>
          </p:cNvPr>
          <p:cNvSpPr txBox="1"/>
          <p:nvPr/>
        </p:nvSpPr>
        <p:spPr>
          <a:xfrm>
            <a:off x="6881091" y="1884153"/>
            <a:ext cx="5310909" cy="3625947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US" sz="3200" spc="-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Desert Calibration and Intercalibration: State-of-the-Art Methods and Challenges</a:t>
            </a:r>
            <a:r>
              <a:rPr lang="en-GB" sz="3200" spc="-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defRPr/>
            </a:pPr>
            <a:endParaRPr lang="en-GB" sz="1800" b="0" kern="0">
              <a:solidFill>
                <a:schemeClr val="tx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800" b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Ali Mousivand</a:t>
            </a:r>
          </a:p>
          <a:p>
            <a:pPr>
              <a:defRPr/>
            </a:pPr>
            <a:r>
              <a:rPr lang="en-GB" sz="1800" b="0" i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EUMETSAT</a:t>
            </a:r>
          </a:p>
          <a:p>
            <a:pPr>
              <a:defRPr/>
            </a:pPr>
            <a:endParaRPr lang="en-GB" sz="1600" b="0" i="1" kern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1400" b="0" i="1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 GSICS Annual Meeting, March 23-27 2026, Ottawa </a:t>
            </a:r>
          </a:p>
        </p:txBody>
      </p:sp>
    </p:spTree>
    <p:extLst>
      <p:ext uri="{BB962C8B-B14F-4D97-AF65-F5344CB8AC3E}">
        <p14:creationId xmlns:p14="http://schemas.microsoft.com/office/powerpoint/2010/main" val="99333377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kern="1200" spc="-100">
                <a:latin typeface="Bahnschrift SemiLight" panose="020B0502040204020203" pitchFamily="34" charset="0"/>
                <a:cs typeface="Calibri" panose="020F0502020204030204" pitchFamily="34" charset="0"/>
              </a:rPr>
              <a:t>Agenda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/>
              <a:t>Desert Calibration: State-of-the-Art</a:t>
            </a:r>
          </a:p>
          <a:p>
            <a:pPr marL="0" indent="0">
              <a:buNone/>
            </a:pPr>
            <a:endParaRPr lang="en-US" sz="2400" b="1" spc="0">
              <a:ea typeface="Roboto Light" panose="02000000000000000000" pitchFamily="2" charset="0"/>
            </a:endParaRP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r>
              <a:rPr lang="en-US" sz="2400" b="1"/>
              <a:t>Best Practices &amp; Recommendations</a:t>
            </a: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r>
              <a:rPr lang="en-GB" sz="2400" b="1" spc="0"/>
              <a:t>Challenges and Limitations</a:t>
            </a:r>
            <a:endParaRPr lang="en-GB" sz="200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46901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Desert Sites for Radiometric Calibration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5051" y="1139428"/>
            <a:ext cx="8754399" cy="5584741"/>
          </a:xfrm>
        </p:spPr>
        <p:txBody>
          <a:bodyPr>
            <a:noAutofit/>
          </a:bodyPr>
          <a:lstStyle/>
          <a:p>
            <a:r>
              <a:rPr lang="en-US" sz="1800" b="1">
                <a:solidFill>
                  <a:schemeClr val="bg1"/>
                </a:solidFill>
              </a:rPr>
              <a:t>Desert sites are excellent calibration sources for reflective solar channels due to:</a:t>
            </a:r>
          </a:p>
          <a:p>
            <a:pPr lvl="1"/>
            <a:r>
              <a:rPr lang="en-US" sz="1800"/>
              <a:t>Radiometric Temporal Stability (Pseudo-Invariant Calibration Sites- PICS)</a:t>
            </a:r>
          </a:p>
          <a:p>
            <a:pPr lvl="1"/>
            <a:r>
              <a:rPr lang="en-US" sz="1800"/>
              <a:t>Relative Spatial Uniformity</a:t>
            </a:r>
          </a:p>
          <a:p>
            <a:pPr lvl="1"/>
            <a:r>
              <a:rPr lang="en-US" sz="1800"/>
              <a:t>Availability across multiple instruments</a:t>
            </a:r>
          </a:p>
          <a:p>
            <a:r>
              <a:rPr lang="en-US" sz="1800" b="1">
                <a:solidFill>
                  <a:schemeClr val="bg1"/>
                </a:solidFill>
              </a:rPr>
              <a:t>Desert sites support:</a:t>
            </a:r>
          </a:p>
          <a:p>
            <a:pPr lvl="1"/>
            <a:r>
              <a:rPr lang="en-US" sz="1800"/>
              <a:t>Absolute radiometric calibration</a:t>
            </a:r>
          </a:p>
          <a:p>
            <a:pPr lvl="1"/>
            <a:r>
              <a:rPr lang="en-US" sz="1800"/>
              <a:t>Cross-calibration / intercalibration between sensors </a:t>
            </a:r>
          </a:p>
          <a:p>
            <a:pPr lvl="1"/>
            <a:r>
              <a:rPr lang="en-US" sz="1800"/>
              <a:t>Long-term temporal stability monitoring</a:t>
            </a:r>
          </a:p>
          <a:p>
            <a:r>
              <a:rPr lang="en-US" sz="1800" b="1">
                <a:solidFill>
                  <a:schemeClr val="bg1"/>
                </a:solidFill>
              </a:rPr>
              <a:t>Key advantages:</a:t>
            </a:r>
          </a:p>
          <a:p>
            <a:pPr lvl="1"/>
            <a:r>
              <a:rPr lang="en-US" sz="1800"/>
              <a:t>Applicable across the solar reflective spectrum (VIS,NIR,SWIR), </a:t>
            </a:r>
            <a:br>
              <a:rPr lang="en-US" sz="1800"/>
            </a:br>
            <a:r>
              <a:rPr lang="en-US" sz="1800"/>
              <a:t>except in strong atmospheric absorption regions</a:t>
            </a:r>
          </a:p>
          <a:p>
            <a:pPr lvl="1"/>
            <a:r>
              <a:rPr lang="en-US" sz="1800"/>
              <a:t>Variety of reference instruments for intercalibration</a:t>
            </a:r>
          </a:p>
          <a:p>
            <a:pPr lvl="1"/>
            <a:r>
              <a:rPr lang="en-US" sz="1800"/>
              <a:t>Availability of variety of sites distributed globally</a:t>
            </a:r>
          </a:p>
          <a:p>
            <a:pPr lvl="1"/>
            <a:r>
              <a:rPr lang="en-US" sz="1800"/>
              <a:t>Allows use of the full instrument field of view (FOV) </a:t>
            </a:r>
          </a:p>
          <a:p>
            <a:pPr lvl="1"/>
            <a:r>
              <a:rPr lang="en-US" sz="1800"/>
              <a:t>Covers parts of dynamic range, often not covered with other </a:t>
            </a:r>
            <a:br>
              <a:rPr lang="en-US" sz="1800"/>
            </a:br>
            <a:r>
              <a:rPr lang="en-US" sz="1800"/>
              <a:t>vicarious methods</a:t>
            </a:r>
          </a:p>
        </p:txBody>
      </p:sp>
      <p:pic>
        <p:nvPicPr>
          <p:cNvPr id="6" name="Picture 5">
            <a:hlinkClick r:id="" action="ppaction://noaction"/>
            <a:extLst>
              <a:ext uri="{FF2B5EF4-FFF2-40B4-BE49-F238E27FC236}">
                <a16:creationId xmlns:a16="http://schemas.microsoft.com/office/drawing/2014/main" id="{EFCC6539-5317-F92B-6957-F5E1169AE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" r="258"/>
          <a:stretch>
            <a:fillRect/>
          </a:stretch>
        </p:blipFill>
        <p:spPr>
          <a:xfrm>
            <a:off x="6912661" y="1901028"/>
            <a:ext cx="5202543" cy="174593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BD5DFF6-E1CA-F4EC-86C0-7B1349E40BBC}"/>
              </a:ext>
            </a:extLst>
          </p:cNvPr>
          <p:cNvGrpSpPr/>
          <p:nvPr/>
        </p:nvGrpSpPr>
        <p:grpSpPr>
          <a:xfrm>
            <a:off x="6835624" y="3744369"/>
            <a:ext cx="5367007" cy="2971538"/>
            <a:chOff x="6806055" y="3397101"/>
            <a:chExt cx="5367007" cy="2971538"/>
          </a:xfrm>
        </p:grpSpPr>
        <p:pic>
          <p:nvPicPr>
            <p:cNvPr id="8" name="Picture 7" descr="A graph showing different colored lines&#10;&#10;Description automatically generated">
              <a:extLst>
                <a:ext uri="{FF2B5EF4-FFF2-40B4-BE49-F238E27FC236}">
                  <a16:creationId xmlns:a16="http://schemas.microsoft.com/office/drawing/2014/main" id="{106883CC-232C-9101-E71E-0ED9930A5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806055" y="3397101"/>
              <a:ext cx="5324475" cy="2706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974E584-E92B-3B8D-131A-04DF4CA54B2E}"/>
                </a:ext>
              </a:extLst>
            </p:cNvPr>
            <p:cNvSpPr txBox="1"/>
            <p:nvPr/>
          </p:nvSpPr>
          <p:spPr>
            <a:xfrm>
              <a:off x="6899649" y="6030085"/>
              <a:ext cx="527341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0" spc="-100">
                  <a:solidFill>
                    <a:schemeClr val="tx2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Typical TOA normalized radiances for various calibration targets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408149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31827-4CA6-F77F-3149-FDC18364F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Desert calibration and intercalibration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0E6777-F704-77CA-A1CA-7CA884685C43}"/>
              </a:ext>
            </a:extLst>
          </p:cNvPr>
          <p:cNvSpPr txBox="1"/>
          <p:nvPr/>
        </p:nvSpPr>
        <p:spPr>
          <a:xfrm>
            <a:off x="345914" y="778984"/>
            <a:ext cx="11446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spc="-10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Uses</a:t>
            </a:r>
            <a:r>
              <a:rPr lang="en-US" sz="900"/>
              <a:t> </a:t>
            </a:r>
            <a:r>
              <a:rPr lang="en-US" sz="1800" spc="-10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desert PICS to transfer the calibration from a reference instrument/model (RTM) to </a:t>
            </a:r>
            <a:r>
              <a:rPr lang="en-GB" sz="1800" spc="-10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the monitored instrument</a:t>
            </a:r>
            <a:r>
              <a:rPr lang="en-US" sz="1800" spc="-10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70FFD20-1785-5214-5790-698F888E714F}"/>
              </a:ext>
            </a:extLst>
          </p:cNvPr>
          <p:cNvGrpSpPr/>
          <p:nvPr/>
        </p:nvGrpSpPr>
        <p:grpSpPr>
          <a:xfrm>
            <a:off x="147986" y="1467847"/>
            <a:ext cx="5838064" cy="5199321"/>
            <a:chOff x="147986" y="1467847"/>
            <a:chExt cx="5838064" cy="5199321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C40CB2CC-8265-7F48-6E1D-E75DA92D0E19}"/>
                </a:ext>
              </a:extLst>
            </p:cNvPr>
            <p:cNvSpPr/>
            <p:nvPr/>
          </p:nvSpPr>
          <p:spPr bwMode="auto">
            <a:xfrm>
              <a:off x="147986" y="1467847"/>
              <a:ext cx="5838064" cy="5199321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1800"/>
                <a:t>Desert Absolute Calibration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F069CAE2-0156-6978-AE5D-EDB30C80EE4A}"/>
                </a:ext>
              </a:extLst>
            </p:cNvPr>
            <p:cNvGrpSpPr/>
            <p:nvPr/>
          </p:nvGrpSpPr>
          <p:grpSpPr>
            <a:xfrm>
              <a:off x="220554" y="2215824"/>
              <a:ext cx="5707904" cy="4111961"/>
              <a:chOff x="84367" y="2534795"/>
              <a:chExt cx="5707904" cy="4111961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DBED22DD-41F1-7A4E-D30C-2E468EE80270}"/>
                  </a:ext>
                </a:extLst>
              </p:cNvPr>
              <p:cNvGrpSpPr/>
              <p:nvPr/>
            </p:nvGrpSpPr>
            <p:grpSpPr>
              <a:xfrm>
                <a:off x="3131485" y="3277600"/>
                <a:ext cx="2142670" cy="774596"/>
                <a:chOff x="2974686" y="2778601"/>
                <a:chExt cx="2142670" cy="774596"/>
              </a:xfrm>
            </p:grpSpPr>
            <p:pic>
              <p:nvPicPr>
                <p:cNvPr id="1028" name="Picture 4" descr="Modeling Top of Atmosphere Radiance over Heterogeneous Non-Lambertian  Rugged Terrain">
                  <a:extLst>
                    <a:ext uri="{FF2B5EF4-FFF2-40B4-BE49-F238E27FC236}">
                      <a16:creationId xmlns:a16="http://schemas.microsoft.com/office/drawing/2014/main" id="{BE5477CE-5C8A-CA31-4FDB-6E0370D7AA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duotone>
                    <a:schemeClr val="accent6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3401472" y="2785958"/>
                  <a:ext cx="1298268" cy="76723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A63EC4A3-D1AF-F932-EBF6-ABB92F0010F6}"/>
                    </a:ext>
                  </a:extLst>
                </p:cNvPr>
                <p:cNvSpPr/>
                <p:nvPr/>
              </p:nvSpPr>
              <p:spPr bwMode="auto">
                <a:xfrm>
                  <a:off x="2974686" y="2778601"/>
                  <a:ext cx="2142670" cy="773442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kumimoji="0" lang="en-US" sz="1600" b="1" i="0" u="none" strike="noStrike" cap="none" normalizeH="0" baseline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34" charset="0"/>
                    </a:rPr>
                    <a:t>Radiative transfer model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5905D9B8-D42A-25EB-66E8-77688AD46C8F}"/>
                  </a:ext>
                </a:extLst>
              </p:cNvPr>
              <p:cNvGrpSpPr/>
              <p:nvPr/>
            </p:nvGrpSpPr>
            <p:grpSpPr>
              <a:xfrm>
                <a:off x="99337" y="2534795"/>
                <a:ext cx="2317898" cy="542261"/>
                <a:chOff x="145670" y="2785521"/>
                <a:chExt cx="2317898" cy="542261"/>
              </a:xfrm>
            </p:grpSpPr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BF8003E6-CD70-3244-2B2E-F366D53759F1}"/>
                    </a:ext>
                  </a:extLst>
                </p:cNvPr>
                <p:cNvSpPr/>
                <p:nvPr/>
              </p:nvSpPr>
              <p:spPr bwMode="auto">
                <a:xfrm>
                  <a:off x="145670" y="2785521"/>
                  <a:ext cx="2317898" cy="542261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400"/>
                    <a:t>Surface BRDF parameters</a:t>
                  </a:r>
                </a:p>
              </p:txBody>
            </p:sp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51DB8287-D969-AE3D-7AD0-8ACB9A7952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44811" y="2863903"/>
                  <a:ext cx="972424" cy="385496"/>
                </a:xfrm>
                <a:prstGeom prst="rect">
                  <a:avLst/>
                </a:prstGeom>
              </p:spPr>
            </p:pic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1EC561C-1DA8-549A-9F2D-BFADFE636A38}"/>
                  </a:ext>
                </a:extLst>
              </p:cNvPr>
              <p:cNvGrpSpPr/>
              <p:nvPr/>
            </p:nvGrpSpPr>
            <p:grpSpPr>
              <a:xfrm>
                <a:off x="84367" y="3415090"/>
                <a:ext cx="2317898" cy="542261"/>
                <a:chOff x="145670" y="2785521"/>
                <a:chExt cx="2317898" cy="542261"/>
              </a:xfrm>
            </p:grpSpPr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A15FEF83-5D66-D884-5B15-A2A9E47CADBA}"/>
                    </a:ext>
                  </a:extLst>
                </p:cNvPr>
                <p:cNvSpPr/>
                <p:nvPr/>
              </p:nvSpPr>
              <p:spPr bwMode="auto">
                <a:xfrm>
                  <a:off x="145670" y="2785521"/>
                  <a:ext cx="2317898" cy="542261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400"/>
                    <a:t>Atmospheric parameters</a:t>
                  </a:r>
                </a:p>
              </p:txBody>
            </p:sp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B0A9A63F-CCD0-71B8-016E-0AEBA3B712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68538" y="2819637"/>
                  <a:ext cx="1018757" cy="430231"/>
                </a:xfrm>
                <a:prstGeom prst="rect">
                  <a:avLst/>
                </a:prstGeom>
              </p:spPr>
            </p:pic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27828A1-67EC-3F7B-408E-8C61FF0D9D55}"/>
                  </a:ext>
                </a:extLst>
              </p:cNvPr>
              <p:cNvGrpSpPr/>
              <p:nvPr/>
            </p:nvGrpSpPr>
            <p:grpSpPr>
              <a:xfrm>
                <a:off x="99337" y="4230016"/>
                <a:ext cx="2317898" cy="542261"/>
                <a:chOff x="145670" y="2785521"/>
                <a:chExt cx="2317898" cy="542261"/>
              </a:xfrm>
            </p:grpSpPr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8C33FCCC-FB0E-45CB-30C1-614054A12A37}"/>
                    </a:ext>
                  </a:extLst>
                </p:cNvPr>
                <p:cNvSpPr/>
                <p:nvPr/>
              </p:nvSpPr>
              <p:spPr bwMode="auto">
                <a:xfrm>
                  <a:off x="145670" y="2785521"/>
                  <a:ext cx="2317898" cy="542261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400"/>
                    <a:t>Instrument characteristics</a:t>
                  </a:r>
                </a:p>
              </p:txBody>
            </p:sp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EA054904-4AD1-42BF-1B74-C3E89B57E4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0163" y="2821953"/>
                  <a:ext cx="893465" cy="482096"/>
                </a:xfrm>
                <a:prstGeom prst="rect">
                  <a:avLst/>
                </a:prstGeom>
              </p:spPr>
            </p:pic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AA0435B7-AD4D-3C73-4D4B-320EF45ED600}"/>
                  </a:ext>
                </a:extLst>
              </p:cNvPr>
              <p:cNvGrpSpPr/>
              <p:nvPr/>
            </p:nvGrpSpPr>
            <p:grpSpPr>
              <a:xfrm>
                <a:off x="813587" y="5002712"/>
                <a:ext cx="2317898" cy="557048"/>
                <a:chOff x="145670" y="2770734"/>
                <a:chExt cx="2317898" cy="557048"/>
              </a:xfrm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C0FED1B3-A341-85E0-2468-D63889156B99}"/>
                    </a:ext>
                  </a:extLst>
                </p:cNvPr>
                <p:cNvSpPr/>
                <p:nvPr/>
              </p:nvSpPr>
              <p:spPr bwMode="auto">
                <a:xfrm>
                  <a:off x="145670" y="2785521"/>
                  <a:ext cx="2317898" cy="542261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400"/>
                    <a:t>Measured </a:t>
                  </a:r>
                  <a:br>
                    <a:rPr lang="en-US" sz="1400"/>
                  </a:br>
                  <a:r>
                    <a:rPr lang="en-US" sz="1400"/>
                    <a:t>reflectance</a:t>
                  </a:r>
                </a:p>
              </p:txBody>
            </p:sp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71988092-62A8-AE50-E8FA-1B44981F70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31013" y="2770734"/>
                  <a:ext cx="918685" cy="542940"/>
                </a:xfrm>
                <a:prstGeom prst="rect">
                  <a:avLst/>
                </a:prstGeom>
              </p:spPr>
            </p:pic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EC4264E-3C5A-1BCA-84DB-29C2BDB99158}"/>
                  </a:ext>
                </a:extLst>
              </p:cNvPr>
              <p:cNvGrpSpPr/>
              <p:nvPr/>
            </p:nvGrpSpPr>
            <p:grpSpPr>
              <a:xfrm>
                <a:off x="3474373" y="4995015"/>
                <a:ext cx="2317898" cy="542261"/>
                <a:chOff x="18077" y="2785521"/>
                <a:chExt cx="2317898" cy="542261"/>
              </a:xfrm>
            </p:grpSpPr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626DFDCA-F738-DF90-4307-B1A7279143C4}"/>
                    </a:ext>
                  </a:extLst>
                </p:cNvPr>
                <p:cNvSpPr/>
                <p:nvPr/>
              </p:nvSpPr>
              <p:spPr bwMode="auto">
                <a:xfrm>
                  <a:off x="18077" y="2785521"/>
                  <a:ext cx="2317898" cy="542261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400"/>
                    <a:t>Simulated </a:t>
                  </a:r>
                  <a:br>
                    <a:rPr lang="en-US" sz="1400"/>
                  </a:br>
                  <a:r>
                    <a:rPr lang="en-US" sz="1400"/>
                    <a:t>reflectance</a:t>
                  </a:r>
                </a:p>
              </p:txBody>
            </p:sp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1BDFE274-3CB4-A0E7-A287-70B427BA97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rightnessContrast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88258" y="2884260"/>
                  <a:ext cx="918685" cy="364193"/>
                </a:xfrm>
                <a:prstGeom prst="rect">
                  <a:avLst/>
                </a:prstGeom>
              </p:spPr>
            </p:pic>
          </p:grpSp>
          <p:cxnSp>
            <p:nvCxnSpPr>
              <p:cNvPr id="27" name="Connector: Elbow 26">
                <a:extLst>
                  <a:ext uri="{FF2B5EF4-FFF2-40B4-BE49-F238E27FC236}">
                    <a16:creationId xmlns:a16="http://schemas.microsoft.com/office/drawing/2014/main" id="{8EE0E35E-031B-01C5-A55C-64669B7149DE}"/>
                  </a:ext>
                </a:extLst>
              </p:cNvPr>
              <p:cNvCxnSpPr>
                <a:stCxn id="13" idx="3"/>
                <a:endCxn id="9" idx="1"/>
              </p:cNvCxnSpPr>
              <p:nvPr/>
            </p:nvCxnSpPr>
            <p:spPr bwMode="auto">
              <a:xfrm>
                <a:off x="2417235" y="2805926"/>
                <a:ext cx="714250" cy="858395"/>
              </a:xfrm>
              <a:prstGeom prst="bentConnector3">
                <a:avLst/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37" name="Connector: Elbow 36">
                <a:extLst>
                  <a:ext uri="{FF2B5EF4-FFF2-40B4-BE49-F238E27FC236}">
                    <a16:creationId xmlns:a16="http://schemas.microsoft.com/office/drawing/2014/main" id="{0281F11A-A314-F1F5-CD54-72F230676B8C}"/>
                  </a:ext>
                </a:extLst>
              </p:cNvPr>
              <p:cNvCxnSpPr>
                <a:stCxn id="22" idx="3"/>
                <a:endCxn id="9" idx="1"/>
              </p:cNvCxnSpPr>
              <p:nvPr/>
            </p:nvCxnSpPr>
            <p:spPr bwMode="auto">
              <a:xfrm flipV="1">
                <a:off x="2417235" y="3664321"/>
                <a:ext cx="714250" cy="836826"/>
              </a:xfrm>
              <a:prstGeom prst="bentConnector3">
                <a:avLst>
                  <a:gd name="adj1" fmla="val 50000"/>
                </a:avLst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41" name="Connector: Elbow 40">
                <a:extLst>
                  <a:ext uri="{FF2B5EF4-FFF2-40B4-BE49-F238E27FC236}">
                    <a16:creationId xmlns:a16="http://schemas.microsoft.com/office/drawing/2014/main" id="{E2778130-1A3C-6BCD-F3A2-72C04C1655B3}"/>
                  </a:ext>
                </a:extLst>
              </p:cNvPr>
              <p:cNvCxnSpPr>
                <a:stCxn id="19" idx="3"/>
                <a:endCxn id="9" idx="1"/>
              </p:cNvCxnSpPr>
              <p:nvPr/>
            </p:nvCxnSpPr>
            <p:spPr bwMode="auto">
              <a:xfrm flipV="1">
                <a:off x="2402265" y="3664321"/>
                <a:ext cx="729220" cy="21900"/>
              </a:xfrm>
              <a:prstGeom prst="bentConnector3">
                <a:avLst/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45" name="Connector: Elbow 44">
                <a:extLst>
                  <a:ext uri="{FF2B5EF4-FFF2-40B4-BE49-F238E27FC236}">
                    <a16:creationId xmlns:a16="http://schemas.microsoft.com/office/drawing/2014/main" id="{D9A30EF9-4548-0322-6585-0B178FDE5CEB}"/>
                  </a:ext>
                </a:extLst>
              </p:cNvPr>
              <p:cNvCxnSpPr>
                <a:stCxn id="9" idx="2"/>
                <a:endCxn id="15" idx="0"/>
              </p:cNvCxnSpPr>
              <p:nvPr/>
            </p:nvCxnSpPr>
            <p:spPr bwMode="auto">
              <a:xfrm rot="16200000" flipH="1">
                <a:off x="3946085" y="4307777"/>
                <a:ext cx="943973" cy="430502"/>
              </a:xfrm>
              <a:prstGeom prst="bentConnector3">
                <a:avLst>
                  <a:gd name="adj1" fmla="val 50000"/>
                </a:avLst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74937ED-7D0C-328E-2CA4-6CB2ABB59C1F}"/>
                  </a:ext>
                </a:extLst>
              </p:cNvPr>
              <p:cNvSpPr/>
              <p:nvPr/>
            </p:nvSpPr>
            <p:spPr bwMode="auto">
              <a:xfrm>
                <a:off x="1972536" y="6104495"/>
                <a:ext cx="2842527" cy="542261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lang="en-US" sz="1400"/>
                  <a:t>Absolute calibration coefficients </a:t>
                </a:r>
              </a:p>
            </p:txBody>
          </p:sp>
          <p:cxnSp>
            <p:nvCxnSpPr>
              <p:cNvPr id="49" name="Connector: Elbow 48">
                <a:extLst>
                  <a:ext uri="{FF2B5EF4-FFF2-40B4-BE49-F238E27FC236}">
                    <a16:creationId xmlns:a16="http://schemas.microsoft.com/office/drawing/2014/main" id="{C6A2D01D-C3F3-8C5D-2E43-FF382F43B121}"/>
                  </a:ext>
                </a:extLst>
              </p:cNvPr>
              <p:cNvCxnSpPr>
                <a:stCxn id="15" idx="2"/>
                <a:endCxn id="48" idx="0"/>
              </p:cNvCxnSpPr>
              <p:nvPr/>
            </p:nvCxnSpPr>
            <p:spPr bwMode="auto">
              <a:xfrm rot="5400000">
                <a:off x="3729952" y="5201124"/>
                <a:ext cx="567219" cy="1239522"/>
              </a:xfrm>
              <a:prstGeom prst="bentConnector3">
                <a:avLst>
                  <a:gd name="adj1" fmla="val 50000"/>
                </a:avLst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3" name="Connector: Elbow 52">
                <a:extLst>
                  <a:ext uri="{FF2B5EF4-FFF2-40B4-BE49-F238E27FC236}">
                    <a16:creationId xmlns:a16="http://schemas.microsoft.com/office/drawing/2014/main" id="{A7C12278-2EFA-3DCD-5391-FCA43ED02DB3}"/>
                  </a:ext>
                </a:extLst>
              </p:cNvPr>
              <p:cNvCxnSpPr>
                <a:stCxn id="29" idx="2"/>
                <a:endCxn id="48" idx="0"/>
              </p:cNvCxnSpPr>
              <p:nvPr/>
            </p:nvCxnSpPr>
            <p:spPr bwMode="auto">
              <a:xfrm rot="16200000" flipH="1">
                <a:off x="2410801" y="5121495"/>
                <a:ext cx="544735" cy="1421264"/>
              </a:xfrm>
              <a:prstGeom prst="bentConnector3">
                <a:avLst>
                  <a:gd name="adj1" fmla="val 50000"/>
                </a:avLst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1C8E678-FD00-2B10-A420-D96A7AA10A06}"/>
              </a:ext>
            </a:extLst>
          </p:cNvPr>
          <p:cNvGrpSpPr/>
          <p:nvPr/>
        </p:nvGrpSpPr>
        <p:grpSpPr>
          <a:xfrm>
            <a:off x="6306274" y="1425315"/>
            <a:ext cx="5754945" cy="5342148"/>
            <a:chOff x="6306274" y="1425315"/>
            <a:chExt cx="5754945" cy="5342148"/>
          </a:xfrm>
        </p:grpSpPr>
        <p:sp>
          <p:nvSpPr>
            <p:cNvPr id="1058" name="Rectangle: Rounded Corners 1057">
              <a:extLst>
                <a:ext uri="{FF2B5EF4-FFF2-40B4-BE49-F238E27FC236}">
                  <a16:creationId xmlns:a16="http://schemas.microsoft.com/office/drawing/2014/main" id="{47F038FB-F059-EE9A-4D17-0B92D3F66F84}"/>
                </a:ext>
              </a:extLst>
            </p:cNvPr>
            <p:cNvSpPr/>
            <p:nvPr/>
          </p:nvSpPr>
          <p:spPr bwMode="auto">
            <a:xfrm>
              <a:off x="6306274" y="1425315"/>
              <a:ext cx="5754945" cy="5342148"/>
            </a:xfrm>
            <a:prstGeom prst="roundRect">
              <a:avLst>
                <a:gd name="adj" fmla="val 17201"/>
              </a:avLst>
            </a:prstGeom>
            <a:solidFill>
              <a:schemeClr val="tx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1800"/>
                <a:t>Desert Intercalibration</a:t>
              </a:r>
            </a:p>
          </p:txBody>
        </p:sp>
        <p:grpSp>
          <p:nvGrpSpPr>
            <p:cNvPr id="1059" name="Group 1058">
              <a:extLst>
                <a:ext uri="{FF2B5EF4-FFF2-40B4-BE49-F238E27FC236}">
                  <a16:creationId xmlns:a16="http://schemas.microsoft.com/office/drawing/2014/main" id="{7F2C5084-B363-B40B-9715-2F779F4A3485}"/>
                </a:ext>
              </a:extLst>
            </p:cNvPr>
            <p:cNvGrpSpPr/>
            <p:nvPr/>
          </p:nvGrpSpPr>
          <p:grpSpPr>
            <a:xfrm>
              <a:off x="6412836" y="2041646"/>
              <a:ext cx="5637711" cy="4595715"/>
              <a:chOff x="27175" y="1012224"/>
              <a:chExt cx="5979525" cy="4957251"/>
            </a:xfrm>
          </p:grpSpPr>
          <p:grpSp>
            <p:nvGrpSpPr>
              <p:cNvPr id="1060" name="Group 1059">
                <a:extLst>
                  <a:ext uri="{FF2B5EF4-FFF2-40B4-BE49-F238E27FC236}">
                    <a16:creationId xmlns:a16="http://schemas.microsoft.com/office/drawing/2014/main" id="{0711A37A-7DAC-4194-1E69-8479DC466F1D}"/>
                  </a:ext>
                </a:extLst>
              </p:cNvPr>
              <p:cNvGrpSpPr/>
              <p:nvPr/>
            </p:nvGrpSpPr>
            <p:grpSpPr>
              <a:xfrm>
                <a:off x="443166" y="5194879"/>
                <a:ext cx="2142670" cy="774596"/>
                <a:chOff x="2974686" y="2778601"/>
                <a:chExt cx="2142670" cy="774596"/>
              </a:xfrm>
            </p:grpSpPr>
            <p:pic>
              <p:nvPicPr>
                <p:cNvPr id="1094" name="Picture 4" descr="Modeling Top of Atmosphere Radiance over Heterogeneous Non-Lambertian  Rugged Terrain">
                  <a:extLst>
                    <a:ext uri="{FF2B5EF4-FFF2-40B4-BE49-F238E27FC236}">
                      <a16:creationId xmlns:a16="http://schemas.microsoft.com/office/drawing/2014/main" id="{C704AABE-6076-1560-487A-A6BAC585AD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duotone>
                    <a:schemeClr val="accent6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3401472" y="2785958"/>
                  <a:ext cx="1298268" cy="76723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95" name="Rectangle: Rounded Corners 1094">
                  <a:extLst>
                    <a:ext uri="{FF2B5EF4-FFF2-40B4-BE49-F238E27FC236}">
                      <a16:creationId xmlns:a16="http://schemas.microsoft.com/office/drawing/2014/main" id="{DB8C9D47-6FF3-479C-9877-DE29210A2F68}"/>
                    </a:ext>
                  </a:extLst>
                </p:cNvPr>
                <p:cNvSpPr/>
                <p:nvPr/>
              </p:nvSpPr>
              <p:spPr bwMode="auto">
                <a:xfrm>
                  <a:off x="2974686" y="2778601"/>
                  <a:ext cx="2142670" cy="773442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r>
                    <a:rPr kumimoji="0" lang="en-US" sz="1600" b="1" i="0" u="none" strike="noStrike" cap="none" normalizeH="0" baseline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34" charset="0"/>
                    </a:rPr>
                    <a:t>Radiative transfer model</a:t>
                  </a:r>
                </a:p>
              </p:txBody>
            </p:sp>
          </p:grpSp>
          <p:grpSp>
            <p:nvGrpSpPr>
              <p:cNvPr id="1061" name="Group 1060">
                <a:extLst>
                  <a:ext uri="{FF2B5EF4-FFF2-40B4-BE49-F238E27FC236}">
                    <a16:creationId xmlns:a16="http://schemas.microsoft.com/office/drawing/2014/main" id="{35E1B95B-D1DE-0A88-3AD5-87CFAA4A3BF8}"/>
                  </a:ext>
                </a:extLst>
              </p:cNvPr>
              <p:cNvGrpSpPr/>
              <p:nvPr/>
            </p:nvGrpSpPr>
            <p:grpSpPr>
              <a:xfrm>
                <a:off x="415240" y="3151948"/>
                <a:ext cx="2317898" cy="542261"/>
                <a:chOff x="145670" y="2785521"/>
                <a:chExt cx="2317898" cy="542261"/>
              </a:xfrm>
            </p:grpSpPr>
            <p:sp>
              <p:nvSpPr>
                <p:cNvPr id="1092" name="Rectangle: Rounded Corners 1091">
                  <a:extLst>
                    <a:ext uri="{FF2B5EF4-FFF2-40B4-BE49-F238E27FC236}">
                      <a16:creationId xmlns:a16="http://schemas.microsoft.com/office/drawing/2014/main" id="{66E27A35-C8E1-E0AE-659A-7F8A86CA8D80}"/>
                    </a:ext>
                  </a:extLst>
                </p:cNvPr>
                <p:cNvSpPr/>
                <p:nvPr/>
              </p:nvSpPr>
              <p:spPr bwMode="auto">
                <a:xfrm>
                  <a:off x="145670" y="2785521"/>
                  <a:ext cx="2317898" cy="542261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400"/>
                    <a:t>Surface</a:t>
                  </a:r>
                  <a:br>
                    <a:rPr lang="en-US" sz="1400"/>
                  </a:br>
                  <a:r>
                    <a:rPr lang="en-US" sz="1400"/>
                    <a:t>reflectance</a:t>
                  </a:r>
                </a:p>
              </p:txBody>
            </p:sp>
            <p:pic>
              <p:nvPicPr>
                <p:cNvPr id="1093" name="Picture 1092">
                  <a:extLst>
                    <a:ext uri="{FF2B5EF4-FFF2-40B4-BE49-F238E27FC236}">
                      <a16:creationId xmlns:a16="http://schemas.microsoft.com/office/drawing/2014/main" id="{90F67DC1-E7EF-ECF2-CC47-688DF9B7AA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44811" y="2863903"/>
                  <a:ext cx="972424" cy="385496"/>
                </a:xfrm>
                <a:prstGeom prst="rect">
                  <a:avLst/>
                </a:prstGeom>
              </p:spPr>
            </p:pic>
          </p:grpSp>
          <p:grpSp>
            <p:nvGrpSpPr>
              <p:cNvPr id="1062" name="Group 1061">
                <a:extLst>
                  <a:ext uri="{FF2B5EF4-FFF2-40B4-BE49-F238E27FC236}">
                    <a16:creationId xmlns:a16="http://schemas.microsoft.com/office/drawing/2014/main" id="{0BEC5F7C-78D9-00C7-944C-78E2D6898FF4}"/>
                  </a:ext>
                </a:extLst>
              </p:cNvPr>
              <p:cNvGrpSpPr/>
              <p:nvPr/>
            </p:nvGrpSpPr>
            <p:grpSpPr>
              <a:xfrm>
                <a:off x="443136" y="3835390"/>
                <a:ext cx="2317898" cy="542261"/>
                <a:chOff x="145670" y="2785521"/>
                <a:chExt cx="2317898" cy="542261"/>
              </a:xfrm>
            </p:grpSpPr>
            <p:sp>
              <p:nvSpPr>
                <p:cNvPr id="1090" name="Rectangle: Rounded Corners 1089">
                  <a:extLst>
                    <a:ext uri="{FF2B5EF4-FFF2-40B4-BE49-F238E27FC236}">
                      <a16:creationId xmlns:a16="http://schemas.microsoft.com/office/drawing/2014/main" id="{B99A08AC-26D7-25D4-F755-0F57EDFEE4FE}"/>
                    </a:ext>
                  </a:extLst>
                </p:cNvPr>
                <p:cNvSpPr/>
                <p:nvPr/>
              </p:nvSpPr>
              <p:spPr bwMode="auto">
                <a:xfrm>
                  <a:off x="145670" y="2785521"/>
                  <a:ext cx="2317898" cy="542261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400"/>
                    <a:t>Atmospheric parameters</a:t>
                  </a:r>
                </a:p>
              </p:txBody>
            </p:sp>
            <p:pic>
              <p:nvPicPr>
                <p:cNvPr id="1091" name="Picture 1090">
                  <a:extLst>
                    <a:ext uri="{FF2B5EF4-FFF2-40B4-BE49-F238E27FC236}">
                      <a16:creationId xmlns:a16="http://schemas.microsoft.com/office/drawing/2014/main" id="{475C6FE4-50BA-3D70-49FA-D179DBEF42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36204" y="2819637"/>
                  <a:ext cx="1018757" cy="430231"/>
                </a:xfrm>
                <a:prstGeom prst="rect">
                  <a:avLst/>
                </a:prstGeom>
              </p:spPr>
            </p:pic>
          </p:grpSp>
          <p:grpSp>
            <p:nvGrpSpPr>
              <p:cNvPr id="1063" name="Group 1062">
                <a:extLst>
                  <a:ext uri="{FF2B5EF4-FFF2-40B4-BE49-F238E27FC236}">
                    <a16:creationId xmlns:a16="http://schemas.microsoft.com/office/drawing/2014/main" id="{E0D730AA-7451-0CFD-E0FC-EC99AE778218}"/>
                  </a:ext>
                </a:extLst>
              </p:cNvPr>
              <p:cNvGrpSpPr/>
              <p:nvPr/>
            </p:nvGrpSpPr>
            <p:grpSpPr>
              <a:xfrm>
                <a:off x="435572" y="4530127"/>
                <a:ext cx="2317898" cy="542261"/>
                <a:chOff x="145670" y="2785521"/>
                <a:chExt cx="2317898" cy="542261"/>
              </a:xfrm>
            </p:grpSpPr>
            <p:sp>
              <p:nvSpPr>
                <p:cNvPr id="1088" name="Rectangle: Rounded Corners 1087">
                  <a:extLst>
                    <a:ext uri="{FF2B5EF4-FFF2-40B4-BE49-F238E27FC236}">
                      <a16:creationId xmlns:a16="http://schemas.microsoft.com/office/drawing/2014/main" id="{2E8986C3-CBE9-62F2-3FF1-1C6082B9EEE9}"/>
                    </a:ext>
                  </a:extLst>
                </p:cNvPr>
                <p:cNvSpPr/>
                <p:nvPr/>
              </p:nvSpPr>
              <p:spPr bwMode="auto">
                <a:xfrm>
                  <a:off x="145670" y="2785521"/>
                  <a:ext cx="2317898" cy="542261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350"/>
                    <a:t>Instrument characteristics</a:t>
                  </a:r>
                </a:p>
              </p:txBody>
            </p:sp>
            <p:pic>
              <p:nvPicPr>
                <p:cNvPr id="1089" name="Picture 1088">
                  <a:extLst>
                    <a:ext uri="{FF2B5EF4-FFF2-40B4-BE49-F238E27FC236}">
                      <a16:creationId xmlns:a16="http://schemas.microsoft.com/office/drawing/2014/main" id="{7C254C12-3D65-3915-301C-A9B4055537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0163" y="2821953"/>
                  <a:ext cx="893465" cy="482096"/>
                </a:xfrm>
                <a:prstGeom prst="rect">
                  <a:avLst/>
                </a:prstGeom>
              </p:spPr>
            </p:pic>
          </p:grpSp>
          <p:grpSp>
            <p:nvGrpSpPr>
              <p:cNvPr id="1064" name="Group 1063">
                <a:extLst>
                  <a:ext uri="{FF2B5EF4-FFF2-40B4-BE49-F238E27FC236}">
                    <a16:creationId xmlns:a16="http://schemas.microsoft.com/office/drawing/2014/main" id="{C2AD6983-E4B5-C26E-B35A-A606638EC6B6}"/>
                  </a:ext>
                </a:extLst>
              </p:cNvPr>
              <p:cNvGrpSpPr/>
              <p:nvPr/>
            </p:nvGrpSpPr>
            <p:grpSpPr>
              <a:xfrm>
                <a:off x="3038183" y="4777524"/>
                <a:ext cx="2317898" cy="542261"/>
                <a:chOff x="-24453" y="2785521"/>
                <a:chExt cx="2317898" cy="542261"/>
              </a:xfrm>
            </p:grpSpPr>
            <p:sp>
              <p:nvSpPr>
                <p:cNvPr id="1086" name="Rectangle: Rounded Corners 1085">
                  <a:extLst>
                    <a:ext uri="{FF2B5EF4-FFF2-40B4-BE49-F238E27FC236}">
                      <a16:creationId xmlns:a16="http://schemas.microsoft.com/office/drawing/2014/main" id="{7829B693-F0B7-34AD-543F-8EE437F5BFD5}"/>
                    </a:ext>
                  </a:extLst>
                </p:cNvPr>
                <p:cNvSpPr/>
                <p:nvPr/>
              </p:nvSpPr>
              <p:spPr bwMode="auto">
                <a:xfrm>
                  <a:off x="-24453" y="2785521"/>
                  <a:ext cx="2317898" cy="542261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400"/>
                    <a:t>Simulated </a:t>
                  </a:r>
                  <a:br>
                    <a:rPr lang="en-US" sz="1400"/>
                  </a:br>
                  <a:r>
                    <a:rPr lang="en-US" sz="1400"/>
                    <a:t>reflectance</a:t>
                  </a:r>
                </a:p>
              </p:txBody>
            </p:sp>
            <p:pic>
              <p:nvPicPr>
                <p:cNvPr id="1087" name="Picture 1086">
                  <a:extLst>
                    <a:ext uri="{FF2B5EF4-FFF2-40B4-BE49-F238E27FC236}">
                      <a16:creationId xmlns:a16="http://schemas.microsoft.com/office/drawing/2014/main" id="{3639CC65-0840-989C-80BB-D236A919FA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rightnessContrast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09524" y="2884260"/>
                  <a:ext cx="918685" cy="364193"/>
                </a:xfrm>
                <a:prstGeom prst="rect">
                  <a:avLst/>
                </a:prstGeom>
              </p:spPr>
            </p:pic>
          </p:grpSp>
          <p:cxnSp>
            <p:nvCxnSpPr>
              <p:cNvPr id="1065" name="Connector: Elbow 1064">
                <a:extLst>
                  <a:ext uri="{FF2B5EF4-FFF2-40B4-BE49-F238E27FC236}">
                    <a16:creationId xmlns:a16="http://schemas.microsoft.com/office/drawing/2014/main" id="{E490A063-D3FA-26F7-6A30-4A847C9B8C91}"/>
                  </a:ext>
                </a:extLst>
              </p:cNvPr>
              <p:cNvCxnSpPr>
                <a:stCxn id="1092" idx="1"/>
                <a:endCxn id="1095" idx="1"/>
              </p:cNvCxnSpPr>
              <p:nvPr/>
            </p:nvCxnSpPr>
            <p:spPr bwMode="auto">
              <a:xfrm rot="10800000" flipH="1" flipV="1">
                <a:off x="415240" y="3423078"/>
                <a:ext cx="27926" cy="2158521"/>
              </a:xfrm>
              <a:prstGeom prst="bentConnector3">
                <a:avLst>
                  <a:gd name="adj1" fmla="val -818592"/>
                </a:avLst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066" name="Connector: Elbow 1065">
                <a:extLst>
                  <a:ext uri="{FF2B5EF4-FFF2-40B4-BE49-F238E27FC236}">
                    <a16:creationId xmlns:a16="http://schemas.microsoft.com/office/drawing/2014/main" id="{DC2E11E5-EA2F-7057-7E03-1CD13CB72EDD}"/>
                  </a:ext>
                </a:extLst>
              </p:cNvPr>
              <p:cNvCxnSpPr>
                <a:stCxn id="1088" idx="1"/>
                <a:endCxn id="1095" idx="1"/>
              </p:cNvCxnSpPr>
              <p:nvPr/>
            </p:nvCxnSpPr>
            <p:spPr bwMode="auto">
              <a:xfrm rot="10800000" flipH="1" flipV="1">
                <a:off x="435572" y="4801258"/>
                <a:ext cx="7594" cy="780342"/>
              </a:xfrm>
              <a:prstGeom prst="bentConnector3">
                <a:avLst>
                  <a:gd name="adj1" fmla="val -3430313"/>
                </a:avLst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067" name="Connector: Elbow 1066">
                <a:extLst>
                  <a:ext uri="{FF2B5EF4-FFF2-40B4-BE49-F238E27FC236}">
                    <a16:creationId xmlns:a16="http://schemas.microsoft.com/office/drawing/2014/main" id="{62C38DED-64E4-9449-530D-FCE7FE1CF689}"/>
                  </a:ext>
                </a:extLst>
              </p:cNvPr>
              <p:cNvCxnSpPr>
                <a:stCxn id="1090" idx="1"/>
                <a:endCxn id="1095" idx="1"/>
              </p:cNvCxnSpPr>
              <p:nvPr/>
            </p:nvCxnSpPr>
            <p:spPr bwMode="auto">
              <a:xfrm rot="10800000" flipH="1" flipV="1">
                <a:off x="443136" y="4106520"/>
                <a:ext cx="30" cy="1475079"/>
              </a:xfrm>
              <a:prstGeom prst="bentConnector3">
                <a:avLst>
                  <a:gd name="adj1" fmla="val -903766667"/>
                </a:avLst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068" name="Connector: Elbow 1067">
                <a:extLst>
                  <a:ext uri="{FF2B5EF4-FFF2-40B4-BE49-F238E27FC236}">
                    <a16:creationId xmlns:a16="http://schemas.microsoft.com/office/drawing/2014/main" id="{0C8A5399-A145-0760-20F4-722342D3E7DE}"/>
                  </a:ext>
                </a:extLst>
              </p:cNvPr>
              <p:cNvCxnSpPr>
                <a:endCxn id="1086" idx="2"/>
              </p:cNvCxnSpPr>
              <p:nvPr/>
            </p:nvCxnSpPr>
            <p:spPr bwMode="auto">
              <a:xfrm flipV="1">
                <a:off x="2585838" y="5319786"/>
                <a:ext cx="1611295" cy="261814"/>
              </a:xfrm>
              <a:prstGeom prst="bentConnector2">
                <a:avLst/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069" name="Oval 1068">
                <a:extLst>
                  <a:ext uri="{FF2B5EF4-FFF2-40B4-BE49-F238E27FC236}">
                    <a16:creationId xmlns:a16="http://schemas.microsoft.com/office/drawing/2014/main" id="{500396FF-0046-50C2-B3BC-4F67F3715B4A}"/>
                  </a:ext>
                </a:extLst>
              </p:cNvPr>
              <p:cNvSpPr/>
              <p:nvPr/>
            </p:nvSpPr>
            <p:spPr bwMode="auto">
              <a:xfrm>
                <a:off x="3164173" y="3461951"/>
                <a:ext cx="2842527" cy="6445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lang="en-US" sz="1400"/>
                  <a:t>Calibration coefficients </a:t>
                </a:r>
              </a:p>
            </p:txBody>
          </p:sp>
          <p:cxnSp>
            <p:nvCxnSpPr>
              <p:cNvPr id="1070" name="Connector: Elbow 1069">
                <a:extLst>
                  <a:ext uri="{FF2B5EF4-FFF2-40B4-BE49-F238E27FC236}">
                    <a16:creationId xmlns:a16="http://schemas.microsoft.com/office/drawing/2014/main" id="{84735B90-8F9E-F553-3E40-D61EE0C342DC}"/>
                  </a:ext>
                </a:extLst>
              </p:cNvPr>
              <p:cNvCxnSpPr>
                <a:stCxn id="1086" idx="0"/>
                <a:endCxn id="1069" idx="4"/>
              </p:cNvCxnSpPr>
              <p:nvPr/>
            </p:nvCxnSpPr>
            <p:spPr bwMode="auto">
              <a:xfrm rot="5400000" flipH="1" flipV="1">
                <a:off x="4055782" y="4247870"/>
                <a:ext cx="671005" cy="388304"/>
              </a:xfrm>
              <a:prstGeom prst="bentConnector3">
                <a:avLst>
                  <a:gd name="adj1" fmla="val 50000"/>
                </a:avLst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071" name="Connector: Elbow 1070">
                <a:extLst>
                  <a:ext uri="{FF2B5EF4-FFF2-40B4-BE49-F238E27FC236}">
                    <a16:creationId xmlns:a16="http://schemas.microsoft.com/office/drawing/2014/main" id="{FF893DF7-99DF-C5B8-FF1A-9695DBAEA956}"/>
                  </a:ext>
                </a:extLst>
              </p:cNvPr>
              <p:cNvCxnSpPr>
                <a:stCxn id="1084" idx="3"/>
                <a:endCxn id="1069" idx="0"/>
              </p:cNvCxnSpPr>
              <p:nvPr/>
            </p:nvCxnSpPr>
            <p:spPr bwMode="auto">
              <a:xfrm flipH="1">
                <a:off x="4585437" y="1299955"/>
                <a:ext cx="1147068" cy="2161996"/>
              </a:xfrm>
              <a:prstGeom prst="bentConnector4">
                <a:avLst>
                  <a:gd name="adj1" fmla="val -21137"/>
                  <a:gd name="adj2" fmla="val 56270"/>
                </a:avLst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grpSp>
            <p:nvGrpSpPr>
              <p:cNvPr id="1072" name="Group 1071">
                <a:extLst>
                  <a:ext uri="{FF2B5EF4-FFF2-40B4-BE49-F238E27FC236}">
                    <a16:creationId xmlns:a16="http://schemas.microsoft.com/office/drawing/2014/main" id="{D1BCF92D-6584-EC41-775F-BBB4E85AED96}"/>
                  </a:ext>
                </a:extLst>
              </p:cNvPr>
              <p:cNvGrpSpPr/>
              <p:nvPr/>
            </p:nvGrpSpPr>
            <p:grpSpPr>
              <a:xfrm>
                <a:off x="3414606" y="1014037"/>
                <a:ext cx="2317898" cy="557048"/>
                <a:chOff x="145670" y="2770734"/>
                <a:chExt cx="2317898" cy="557048"/>
              </a:xfrm>
            </p:grpSpPr>
            <p:sp>
              <p:nvSpPr>
                <p:cNvPr id="1084" name="Rectangle: Rounded Corners 1083">
                  <a:extLst>
                    <a:ext uri="{FF2B5EF4-FFF2-40B4-BE49-F238E27FC236}">
                      <a16:creationId xmlns:a16="http://schemas.microsoft.com/office/drawing/2014/main" id="{C12B542B-8028-62A5-CA1C-44BD279F520A}"/>
                    </a:ext>
                  </a:extLst>
                </p:cNvPr>
                <p:cNvSpPr/>
                <p:nvPr/>
              </p:nvSpPr>
              <p:spPr bwMode="auto">
                <a:xfrm>
                  <a:off x="145670" y="2785521"/>
                  <a:ext cx="2317898" cy="542261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400"/>
                    <a:t>Measured </a:t>
                  </a:r>
                  <a:br>
                    <a:rPr lang="en-US" sz="1400"/>
                  </a:br>
                  <a:r>
                    <a:rPr lang="en-US" sz="1400"/>
                    <a:t>reflectance</a:t>
                  </a:r>
                </a:p>
              </p:txBody>
            </p:sp>
            <p:pic>
              <p:nvPicPr>
                <p:cNvPr id="1085" name="Picture 51">
                  <a:extLst>
                    <a:ext uri="{FF2B5EF4-FFF2-40B4-BE49-F238E27FC236}">
                      <a16:creationId xmlns:a16="http://schemas.microsoft.com/office/drawing/2014/main" id="{D28E5326-BE90-0346-B4E1-8AA5CDCEBA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16169" y="2770734"/>
                  <a:ext cx="980537" cy="542940"/>
                </a:xfrm>
                <a:prstGeom prst="rect">
                  <a:avLst/>
                </a:prstGeom>
              </p:spPr>
            </p:pic>
          </p:grpSp>
          <p:grpSp>
            <p:nvGrpSpPr>
              <p:cNvPr id="1073" name="Group 1072">
                <a:extLst>
                  <a:ext uri="{FF2B5EF4-FFF2-40B4-BE49-F238E27FC236}">
                    <a16:creationId xmlns:a16="http://schemas.microsoft.com/office/drawing/2014/main" id="{D0355E7A-106D-3501-1191-F4370B00CC0A}"/>
                  </a:ext>
                </a:extLst>
              </p:cNvPr>
              <p:cNvGrpSpPr/>
              <p:nvPr/>
            </p:nvGrpSpPr>
            <p:grpSpPr>
              <a:xfrm>
                <a:off x="574188" y="1012224"/>
                <a:ext cx="2317898" cy="557048"/>
                <a:chOff x="145670" y="2770734"/>
                <a:chExt cx="2317898" cy="557048"/>
              </a:xfrm>
            </p:grpSpPr>
            <p:sp>
              <p:nvSpPr>
                <p:cNvPr id="1082" name="Rectangle: Rounded Corners 1081">
                  <a:extLst>
                    <a:ext uri="{FF2B5EF4-FFF2-40B4-BE49-F238E27FC236}">
                      <a16:creationId xmlns:a16="http://schemas.microsoft.com/office/drawing/2014/main" id="{41EC3C07-95E9-40E4-B0ED-7F8C75EFFD36}"/>
                    </a:ext>
                  </a:extLst>
                </p:cNvPr>
                <p:cNvSpPr/>
                <p:nvPr/>
              </p:nvSpPr>
              <p:spPr bwMode="auto">
                <a:xfrm>
                  <a:off x="145670" y="2785521"/>
                  <a:ext cx="2317898" cy="542261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36000" tIns="36000" rIns="3600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400"/>
                    <a:t>Reference TOA </a:t>
                  </a:r>
                  <a:br>
                    <a:rPr lang="en-US" sz="1400"/>
                  </a:br>
                  <a:r>
                    <a:rPr lang="en-US" sz="1400"/>
                    <a:t>reflectance</a:t>
                  </a:r>
                </a:p>
              </p:txBody>
            </p:sp>
            <p:pic>
              <p:nvPicPr>
                <p:cNvPr id="1083" name="Picture 1082">
                  <a:extLst>
                    <a:ext uri="{FF2B5EF4-FFF2-40B4-BE49-F238E27FC236}">
                      <a16:creationId xmlns:a16="http://schemas.microsoft.com/office/drawing/2014/main" id="{722C61E3-4B98-2416-9938-83987ABA9D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26710" y="2770734"/>
                  <a:ext cx="918685" cy="542940"/>
                </a:xfrm>
                <a:prstGeom prst="rect">
                  <a:avLst/>
                </a:prstGeom>
              </p:spPr>
            </p:pic>
          </p:grpSp>
          <p:sp>
            <p:nvSpPr>
              <p:cNvPr id="1074" name="Google Shape;66;p16">
                <a:extLst>
                  <a:ext uri="{FF2B5EF4-FFF2-40B4-BE49-F238E27FC236}">
                    <a16:creationId xmlns:a16="http://schemas.microsoft.com/office/drawing/2014/main" id="{5C819732-5FF5-A1CA-86C8-BA37682BAC3E}"/>
                  </a:ext>
                </a:extLst>
              </p:cNvPr>
              <p:cNvSpPr/>
              <p:nvPr/>
            </p:nvSpPr>
            <p:spPr>
              <a:xfrm>
                <a:off x="1979638" y="2366285"/>
                <a:ext cx="2315697" cy="464387"/>
              </a:xfrm>
              <a:prstGeom prst="roundRect">
                <a:avLst>
                  <a:gd name="adj" fmla="val 43049"/>
                </a:avLst>
              </a:prstGeom>
              <a:solidFill>
                <a:schemeClr val="bg1">
                  <a:lumMod val="25000"/>
                  <a:lumOff val="7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algn="ctr"/>
                <a:r>
                  <a:rPr lang="en-GB" sz="1400">
                    <a:solidFill>
                      <a:schemeClr val="bg1"/>
                    </a:solidFill>
                    <a:latin typeface="Tahoma" pitchFamily="34" charset="0"/>
                  </a:rPr>
                  <a:t>Atmospheric correction</a:t>
                </a:r>
                <a:endParaRPr sz="1400">
                  <a:solidFill>
                    <a:schemeClr val="bg1"/>
                  </a:solidFill>
                  <a:latin typeface="Tahoma" pitchFamily="34" charset="0"/>
                </a:endParaRPr>
              </a:p>
            </p:txBody>
          </p:sp>
          <p:sp>
            <p:nvSpPr>
              <p:cNvPr id="1075" name="Google Shape;66;p16">
                <a:extLst>
                  <a:ext uri="{FF2B5EF4-FFF2-40B4-BE49-F238E27FC236}">
                    <a16:creationId xmlns:a16="http://schemas.microsoft.com/office/drawing/2014/main" id="{5D761140-8032-3883-C9E2-71BCE778F0EF}"/>
                  </a:ext>
                </a:extLst>
              </p:cNvPr>
              <p:cNvSpPr/>
              <p:nvPr/>
            </p:nvSpPr>
            <p:spPr>
              <a:xfrm>
                <a:off x="1979639" y="1676486"/>
                <a:ext cx="2315697" cy="464387"/>
              </a:xfrm>
              <a:prstGeom prst="roundRect">
                <a:avLst>
                  <a:gd name="adj" fmla="val 43049"/>
                </a:avLst>
              </a:prstGeom>
              <a:solidFill>
                <a:srgbClr val="92D050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algn="ctr"/>
                <a:r>
                  <a:rPr lang="en-GB" sz="1400">
                    <a:solidFill>
                      <a:schemeClr val="bg1"/>
                    </a:solidFill>
                    <a:latin typeface="Tahoma" pitchFamily="34" charset="0"/>
                  </a:rPr>
                  <a:t>Find collocations</a:t>
                </a:r>
                <a:endParaRPr sz="1400">
                  <a:solidFill>
                    <a:schemeClr val="bg1"/>
                  </a:solidFill>
                  <a:latin typeface="Tahoma" pitchFamily="34" charset="0"/>
                </a:endParaRPr>
              </a:p>
            </p:txBody>
          </p:sp>
          <p:cxnSp>
            <p:nvCxnSpPr>
              <p:cNvPr id="1076" name="Connector: Elbow 1075">
                <a:extLst>
                  <a:ext uri="{FF2B5EF4-FFF2-40B4-BE49-F238E27FC236}">
                    <a16:creationId xmlns:a16="http://schemas.microsoft.com/office/drawing/2014/main" id="{DF43FED8-2607-B2CE-9D07-BD414B5CE46B}"/>
                  </a:ext>
                </a:extLst>
              </p:cNvPr>
              <p:cNvCxnSpPr>
                <a:stCxn id="1082" idx="2"/>
                <a:endCxn id="1075" idx="1"/>
              </p:cNvCxnSpPr>
              <p:nvPr/>
            </p:nvCxnSpPr>
            <p:spPr bwMode="auto">
              <a:xfrm rot="16200000" flipH="1">
                <a:off x="1686684" y="1615725"/>
                <a:ext cx="339408" cy="246502"/>
              </a:xfrm>
              <a:prstGeom prst="bentConnector2">
                <a:avLst/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077" name="Connector: Elbow 1076">
                <a:extLst>
                  <a:ext uri="{FF2B5EF4-FFF2-40B4-BE49-F238E27FC236}">
                    <a16:creationId xmlns:a16="http://schemas.microsoft.com/office/drawing/2014/main" id="{C1486A94-4D86-1D58-7C4C-7A06113FDA3D}"/>
                  </a:ext>
                </a:extLst>
              </p:cNvPr>
              <p:cNvCxnSpPr>
                <a:stCxn id="1084" idx="2"/>
                <a:endCxn id="1075" idx="3"/>
              </p:cNvCxnSpPr>
              <p:nvPr/>
            </p:nvCxnSpPr>
            <p:spPr bwMode="auto">
              <a:xfrm rot="5400000">
                <a:off x="4265649" y="1600773"/>
                <a:ext cx="337595" cy="278219"/>
              </a:xfrm>
              <a:prstGeom prst="bentConnector2">
                <a:avLst/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078" name="Straight Arrow Connector 1077">
                <a:extLst>
                  <a:ext uri="{FF2B5EF4-FFF2-40B4-BE49-F238E27FC236}">
                    <a16:creationId xmlns:a16="http://schemas.microsoft.com/office/drawing/2014/main" id="{8EB6D184-B355-21D2-5C9F-22C16137751A}"/>
                  </a:ext>
                </a:extLst>
              </p:cNvPr>
              <p:cNvCxnSpPr>
                <a:stCxn id="1075" idx="2"/>
                <a:endCxn id="1074" idx="0"/>
              </p:cNvCxnSpPr>
              <p:nvPr/>
            </p:nvCxnSpPr>
            <p:spPr bwMode="auto">
              <a:xfrm flipH="1">
                <a:off x="3137487" y="2140873"/>
                <a:ext cx="1" cy="225412"/>
              </a:xfrm>
              <a:prstGeom prst="straightConnector1">
                <a:avLst/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079" name="Connector: Elbow 1078">
                <a:extLst>
                  <a:ext uri="{FF2B5EF4-FFF2-40B4-BE49-F238E27FC236}">
                    <a16:creationId xmlns:a16="http://schemas.microsoft.com/office/drawing/2014/main" id="{EF3394A3-1490-1766-3727-70D2BA50AF95}"/>
                  </a:ext>
                </a:extLst>
              </p:cNvPr>
              <p:cNvCxnSpPr>
                <a:stCxn id="1074" idx="2"/>
                <a:endCxn id="1092" idx="0"/>
              </p:cNvCxnSpPr>
              <p:nvPr/>
            </p:nvCxnSpPr>
            <p:spPr bwMode="auto">
              <a:xfrm rot="5400000">
                <a:off x="2195200" y="2209661"/>
                <a:ext cx="321276" cy="1563298"/>
              </a:xfrm>
              <a:prstGeom prst="bentConnector3">
                <a:avLst>
                  <a:gd name="adj1" fmla="val 50000"/>
                </a:avLst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080" name="Google Shape;66;p16">
                <a:extLst>
                  <a:ext uri="{FF2B5EF4-FFF2-40B4-BE49-F238E27FC236}">
                    <a16:creationId xmlns:a16="http://schemas.microsoft.com/office/drawing/2014/main" id="{7724899E-9DB6-C13F-6E0F-68655F25106C}"/>
                  </a:ext>
                </a:extLst>
              </p:cNvPr>
              <p:cNvSpPr/>
              <p:nvPr/>
            </p:nvSpPr>
            <p:spPr>
              <a:xfrm>
                <a:off x="27175" y="2360618"/>
                <a:ext cx="1824174" cy="464387"/>
              </a:xfrm>
              <a:prstGeom prst="roundRect">
                <a:avLst>
                  <a:gd name="adj" fmla="val 43049"/>
                </a:avLst>
              </a:prstGeom>
              <a:solidFill>
                <a:schemeClr val="bg1">
                  <a:lumMod val="25000"/>
                  <a:lumOff val="75000"/>
                </a:schemeClr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lvl="0" algn="ctr"/>
                <a:r>
                  <a:rPr lang="en-GB" sz="1200">
                    <a:solidFill>
                      <a:schemeClr val="bg1"/>
                    </a:solidFill>
                    <a:latin typeface="Tahoma" pitchFamily="34" charset="0"/>
                    <a:sym typeface="Calibri"/>
                  </a:rPr>
                  <a:t>High resolution spectrum</a:t>
                </a:r>
              </a:p>
            </p:txBody>
          </p:sp>
          <p:cxnSp>
            <p:nvCxnSpPr>
              <p:cNvPr id="1081" name="Connector: Elbow 1080">
                <a:extLst>
                  <a:ext uri="{FF2B5EF4-FFF2-40B4-BE49-F238E27FC236}">
                    <a16:creationId xmlns:a16="http://schemas.microsoft.com/office/drawing/2014/main" id="{7999E4D4-AED1-9FEC-C5FA-AADD50015182}"/>
                  </a:ext>
                </a:extLst>
              </p:cNvPr>
              <p:cNvCxnSpPr>
                <a:stCxn id="1080" idx="2"/>
                <a:endCxn id="1092" idx="0"/>
              </p:cNvCxnSpPr>
              <p:nvPr/>
            </p:nvCxnSpPr>
            <p:spPr bwMode="auto">
              <a:xfrm rot="16200000" flipH="1">
                <a:off x="1093254" y="2671012"/>
                <a:ext cx="326943" cy="634927"/>
              </a:xfrm>
              <a:prstGeom prst="bentConnector3">
                <a:avLst>
                  <a:gd name="adj1" fmla="val 50000"/>
                </a:avLst>
              </a:prstGeom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956291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MICMICS Desert Absolute Calibration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5053" y="1019356"/>
            <a:ext cx="7009806" cy="5262675"/>
          </a:xfrm>
        </p:spPr>
        <p:txBody>
          <a:bodyPr>
            <a:normAutofit fontScale="92500"/>
          </a:bodyPr>
          <a:lstStyle/>
          <a:p>
            <a:r>
              <a:rPr lang="en-GB" sz="2200" b="1" kern="1200">
                <a:solidFill>
                  <a:schemeClr val="bg1"/>
                </a:solidFill>
              </a:rPr>
              <a:t>TOA reflectance simulation</a:t>
            </a:r>
          </a:p>
          <a:p>
            <a:pPr lvl="1"/>
            <a:r>
              <a:rPr lang="en-GB" sz="2200" b="1" kern="1200">
                <a:solidFill>
                  <a:schemeClr val="bg1"/>
                </a:solidFill>
              </a:rPr>
              <a:t>RTM</a:t>
            </a:r>
            <a:r>
              <a:rPr lang="en-GB" sz="1900">
                <a:solidFill>
                  <a:schemeClr val="bg1"/>
                </a:solidFill>
              </a:rPr>
              <a:t>:  </a:t>
            </a:r>
            <a:r>
              <a:rPr lang="en-GB" sz="1900"/>
              <a:t>a customised version of the polarized 6SV2.1, DISORT, Monte-Carlo;</a:t>
            </a:r>
          </a:p>
          <a:p>
            <a:pPr lvl="1"/>
            <a:r>
              <a:rPr lang="en-US" sz="2200" b="1" kern="1200">
                <a:solidFill>
                  <a:schemeClr val="bg1"/>
                </a:solidFill>
              </a:rPr>
              <a:t>Surface</a:t>
            </a:r>
            <a:r>
              <a:rPr lang="en-US" sz="1900">
                <a:solidFill>
                  <a:schemeClr val="bg1"/>
                </a:solidFill>
              </a:rPr>
              <a:t>: </a:t>
            </a:r>
            <a:r>
              <a:rPr lang="en-US" sz="1900"/>
              <a:t>4-parameter BRDF RPV model using spectrally resolved BRDF parameters;</a:t>
            </a:r>
          </a:p>
          <a:p>
            <a:pPr lvl="1"/>
            <a:r>
              <a:rPr lang="en-US" sz="2200" b="1" kern="1200">
                <a:solidFill>
                  <a:schemeClr val="bg1"/>
                </a:solidFill>
              </a:rPr>
              <a:t>Atmosphere</a:t>
            </a:r>
            <a:r>
              <a:rPr lang="en-US" sz="2200">
                <a:solidFill>
                  <a:schemeClr val="bg1"/>
                </a:solidFill>
              </a:rPr>
              <a:t>:</a:t>
            </a:r>
          </a:p>
          <a:p>
            <a:pPr lvl="2"/>
            <a:r>
              <a:rPr lang="en-US" sz="1900"/>
              <a:t>Customized Desert Aerosol model over the Sahara and Arabian Peninsula;</a:t>
            </a:r>
          </a:p>
          <a:p>
            <a:pPr lvl="2"/>
            <a:r>
              <a:rPr lang="en-GB" sz="1900"/>
              <a:t>US standard atmosphere, scaled with H2O and O3 column;</a:t>
            </a:r>
          </a:p>
          <a:p>
            <a:pPr lvl="2"/>
            <a:r>
              <a:rPr lang="en-GB" sz="1900"/>
              <a:t>O3, WV, surface pressure from ECMWF, and AOT550 from CAMS;</a:t>
            </a:r>
          </a:p>
          <a:p>
            <a:r>
              <a:rPr lang="en-GB" sz="2200" b="1" kern="1200">
                <a:solidFill>
                  <a:schemeClr val="bg1"/>
                </a:solidFill>
              </a:rPr>
              <a:t>Evaluate &amp; Monitor bias:</a:t>
            </a:r>
          </a:p>
          <a:p>
            <a:pPr lvl="1"/>
            <a:r>
              <a:rPr lang="en-US" sz="1900"/>
              <a:t>Estimate the absolute calibrations by comparing simulated radiance against actual measurements </a:t>
            </a:r>
          </a:p>
          <a:p>
            <a:endParaRPr lang="en-US" sz="1900"/>
          </a:p>
          <a:p>
            <a:r>
              <a:rPr lang="en-US" sz="1900"/>
              <a:t>The uncertainty in the desert model is understood to be about 2%-3%</a:t>
            </a:r>
          </a:p>
          <a:p>
            <a:endParaRPr lang="en-US" sz="1900"/>
          </a:p>
          <a:p>
            <a:endParaRPr lang="en-GB"/>
          </a:p>
          <a:p>
            <a:pPr marL="492381" lvl="2" indent="0">
              <a:buNone/>
            </a:pPr>
            <a:endParaRPr lang="en-GB" sz="1400">
              <a:solidFill>
                <a:srgbClr val="002569"/>
              </a:solidFill>
            </a:endParaRPr>
          </a:p>
          <a:p>
            <a:pPr marL="0" indent="0">
              <a:buNone/>
            </a:pPr>
            <a:endParaRPr lang="en-GB" sz="2000">
              <a:solidFill>
                <a:srgbClr val="CB333B"/>
              </a:solidFill>
            </a:endParaRPr>
          </a:p>
          <a:p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2EE93A4-9F7F-C371-B2C7-23BD0C8272A9}"/>
              </a:ext>
            </a:extLst>
          </p:cNvPr>
          <p:cNvGrpSpPr/>
          <p:nvPr/>
        </p:nvGrpSpPr>
        <p:grpSpPr>
          <a:xfrm>
            <a:off x="7120991" y="1129769"/>
            <a:ext cx="4950809" cy="5641951"/>
            <a:chOff x="7120991" y="1129769"/>
            <a:chExt cx="4950809" cy="564195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0991" y="3159474"/>
              <a:ext cx="4929552" cy="1742105"/>
            </a:xfrm>
            <a:prstGeom prst="rect">
              <a:avLst/>
            </a:prstGeom>
          </p:spPr>
        </p:pic>
        <p:cxnSp>
          <p:nvCxnSpPr>
            <p:cNvPr id="16" name="Straight Arrow Connector 15"/>
            <p:cNvCxnSpPr>
              <a:stCxn id="15" idx="7"/>
              <a:endCxn id="20" idx="2"/>
            </p:cNvCxnSpPr>
            <p:nvPr/>
          </p:nvCxnSpPr>
          <p:spPr bwMode="auto">
            <a:xfrm flipV="1">
              <a:off x="10121158" y="3074851"/>
              <a:ext cx="779984" cy="656242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4" idx="1"/>
              <a:endCxn id="21" idx="2"/>
            </p:cNvCxnSpPr>
            <p:nvPr/>
          </p:nvCxnSpPr>
          <p:spPr bwMode="auto">
            <a:xfrm flipH="1" flipV="1">
              <a:off x="8352221" y="3078204"/>
              <a:ext cx="1383352" cy="555896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59950" y="1133122"/>
              <a:ext cx="2282383" cy="194172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62567" y="1129769"/>
              <a:ext cx="2379308" cy="194843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05195" y="4940031"/>
              <a:ext cx="2363914" cy="1831689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 bwMode="auto">
            <a:xfrm>
              <a:off x="10035578" y="4205174"/>
              <a:ext cx="207433" cy="198966"/>
            </a:xfrm>
            <a:prstGeom prst="ellipse">
              <a:avLst/>
            </a:prstGeom>
            <a:noFill/>
            <a:ln w="190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GB" sz="9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11" name="Straight Arrow Connector 10"/>
            <p:cNvCxnSpPr>
              <a:stCxn id="10" idx="5"/>
              <a:endCxn id="9" idx="0"/>
            </p:cNvCxnSpPr>
            <p:nvPr/>
          </p:nvCxnSpPr>
          <p:spPr bwMode="auto">
            <a:xfrm>
              <a:off x="10212633" y="4375002"/>
              <a:ext cx="674519" cy="565029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 bwMode="auto">
            <a:xfrm>
              <a:off x="9705195" y="3604962"/>
              <a:ext cx="207433" cy="198966"/>
            </a:xfrm>
            <a:prstGeom prst="ellipse">
              <a:avLst/>
            </a:prstGeom>
            <a:noFill/>
            <a:ln w="190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GB" sz="9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9944103" y="3701955"/>
              <a:ext cx="207433" cy="198966"/>
            </a:xfrm>
            <a:prstGeom prst="ellipse">
              <a:avLst/>
            </a:prstGeom>
            <a:noFill/>
            <a:ln w="190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GB" sz="9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11864367" y="4315244"/>
              <a:ext cx="207433" cy="198966"/>
            </a:xfrm>
            <a:prstGeom prst="ellipse">
              <a:avLst/>
            </a:prstGeom>
            <a:noFill/>
            <a:ln w="190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GB" sz="9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8054203" y="3363666"/>
              <a:ext cx="207433" cy="198966"/>
            </a:xfrm>
            <a:prstGeom prst="ellipse">
              <a:avLst/>
            </a:prstGeom>
            <a:noFill/>
            <a:ln w="190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GB" sz="9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8718833" y="4210326"/>
              <a:ext cx="207433" cy="198966"/>
            </a:xfrm>
            <a:prstGeom prst="ellipse">
              <a:avLst/>
            </a:prstGeom>
            <a:noFill/>
            <a:ln w="190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GB" sz="9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25" name="Straight Arrow Connector 24"/>
            <p:cNvCxnSpPr>
              <a:stCxn id="24" idx="4"/>
              <a:endCxn id="28" idx="0"/>
            </p:cNvCxnSpPr>
            <p:nvPr/>
          </p:nvCxnSpPr>
          <p:spPr bwMode="auto">
            <a:xfrm flipH="1">
              <a:off x="8326104" y="4409292"/>
              <a:ext cx="496446" cy="530739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20991" y="4940031"/>
              <a:ext cx="2410226" cy="18316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829465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CECA1-7E5F-0235-68C6-CBAAC303D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C5DFA-D9EA-B0EF-533B-46F2C034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MICMICS DESert Inter-Calibration System (DESICS) </a:t>
            </a:r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2">
                <a:extLst>
                  <a:ext uri="{FF2B5EF4-FFF2-40B4-BE49-F238E27FC236}">
                    <a16:creationId xmlns:a16="http://schemas.microsoft.com/office/drawing/2014/main" id="{AAD2FC90-B333-B6DF-02FD-85AF6128C178}"/>
                  </a:ext>
                </a:extLst>
              </p:cNvPr>
              <p:cNvSpPr txBox="1"/>
              <p:nvPr/>
            </p:nvSpPr>
            <p:spPr bwMode="auto">
              <a:xfrm>
                <a:off x="6684380" y="1019355"/>
                <a:ext cx="5362568" cy="240964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47500" lnSpcReduction="20000"/>
              </a:bodyPr>
              <a:lstStyle>
                <a:lvl1pPr marL="328254" indent="-32825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spc="-100" baseline="0">
                    <a:solidFill>
                      <a:schemeClr val="tx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defRPr>
                </a:lvl1pPr>
                <a:lvl2pPr marL="914423" indent="-35170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spc="-100" baseline="0">
                    <a:solidFill>
                      <a:schemeClr val="tx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defRPr>
                </a:lvl2pPr>
                <a:lvl3pPr marL="1406804" indent="-28136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spc="-100" baseline="0">
                    <a:solidFill>
                      <a:schemeClr val="tx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defRPr>
                </a:lvl3pPr>
                <a:lvl4pPr marL="1969526" indent="-28136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spc="-100" baseline="0">
                    <a:solidFill>
                      <a:schemeClr val="tx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defRPr>
                </a:lvl4pPr>
                <a:lvl5pPr marL="2532248" indent="-28136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800" spc="-100" baseline="0">
                    <a:solidFill>
                      <a:schemeClr val="tx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defRPr>
                </a:lvl5pPr>
                <a:lvl6pPr marL="3094970" indent="-28136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954">
                    <a:solidFill>
                      <a:schemeClr val="tx2"/>
                    </a:solidFill>
                    <a:latin typeface="+mn-lt"/>
                  </a:defRPr>
                </a:lvl6pPr>
                <a:lvl7pPr marL="3657691" indent="-28136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954">
                    <a:solidFill>
                      <a:schemeClr val="tx2"/>
                    </a:solidFill>
                    <a:latin typeface="+mn-lt"/>
                  </a:defRPr>
                </a:lvl7pPr>
                <a:lvl8pPr marL="4220413" indent="-28136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954">
                    <a:solidFill>
                      <a:schemeClr val="tx2"/>
                    </a:solidFill>
                    <a:latin typeface="+mn-lt"/>
                  </a:defRPr>
                </a:lvl8pPr>
                <a:lvl9pPr marL="4783135" indent="-28136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954">
                    <a:solidFill>
                      <a:schemeClr val="tx2"/>
                    </a:solidFill>
                    <a:latin typeface="+mn-lt"/>
                  </a:defRPr>
                </a:lvl9pPr>
              </a:lstStyle>
              <a:p>
                <a:pPr marL="285750" indent="-285750"/>
                <a:r>
                  <a:rPr lang="en-IE" sz="3800" b="1" kern="1200">
                    <a:solidFill>
                      <a:schemeClr val="bg1"/>
                    </a:solidFill>
                  </a:rPr>
                  <a:t>Filtering</a:t>
                </a:r>
              </a:p>
              <a:p>
                <a:pPr marL="1064966" lvl="1" indent="-285750"/>
                <a:r>
                  <a:rPr lang="en-IE" sz="3400" b="0" kern="0"/>
                  <a:t>Apply geometry criteria</a:t>
                </a:r>
              </a:p>
              <a:p>
                <a:pPr marL="1064966" lvl="1" indent="-285750"/>
                <a:r>
                  <a:rPr lang="en-IE" sz="2600" b="0" kern="0"/>
                  <a:t>|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3400" b="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3400" b="0" kern="0">
                            <a:latin typeface="Cambria Math" panose="02040503050406030204" pitchFamily="18" charset="0"/>
                          </a:rPr>
                          <m:t>SZA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3400" b="0" kern="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  <m:r>
                      <a:rPr lang="en-GB" sz="3400" b="0" ker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3400" b="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3400" b="0" kern="0">
                            <a:latin typeface="Cambria Math" panose="02040503050406030204" pitchFamily="18" charset="0"/>
                          </a:rPr>
                          <m:t>SZA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3400" b="0" kern="0">
                            <a:latin typeface="Cambria Math" panose="02040503050406030204" pitchFamily="18" charset="0"/>
                          </a:rPr>
                          <m:t>mon</m:t>
                        </m:r>
                      </m:sub>
                    </m:sSub>
                  </m:oMath>
                </a14:m>
                <a:r>
                  <a:rPr lang="de-DE" sz="3400" b="0" kern="0"/>
                  <a:t>| &lt; 2 deg</a:t>
                </a:r>
              </a:p>
              <a:p>
                <a:pPr marL="1064966" lvl="1" indent="-285750"/>
                <a:r>
                  <a:rPr lang="en-IE" sz="3400" b="0" kern="0"/>
                  <a:t>|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3400" b="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3400" b="0" kern="0">
                            <a:latin typeface="Cambria Math" panose="02040503050406030204" pitchFamily="18" charset="0"/>
                          </a:rPr>
                          <m:t>VZA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3400" b="0" kern="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  <m:r>
                      <a:rPr lang="en-GB" sz="3400" b="0" ker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3400" b="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3400" b="0" kern="0">
                            <a:latin typeface="Cambria Math" panose="02040503050406030204" pitchFamily="18" charset="0"/>
                          </a:rPr>
                          <m:t>VZA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3400" b="0" kern="0">
                            <a:latin typeface="Cambria Math" panose="02040503050406030204" pitchFamily="18" charset="0"/>
                          </a:rPr>
                          <m:t>mon</m:t>
                        </m:r>
                      </m:sub>
                    </m:sSub>
                  </m:oMath>
                </a14:m>
                <a:r>
                  <a:rPr lang="de-DE" sz="3400" b="0" kern="0"/>
                  <a:t>| &lt; 2 deg</a:t>
                </a:r>
              </a:p>
              <a:p>
                <a:pPr marL="1064966" lvl="1" indent="-285750"/>
                <a:r>
                  <a:rPr lang="en-IE" sz="3400" b="0" kern="0"/>
                  <a:t>|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3400" b="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3400" b="0" kern="0">
                            <a:latin typeface="Cambria Math" panose="02040503050406030204" pitchFamily="18" charset="0"/>
                          </a:rPr>
                          <m:t>RAA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3400" b="0" kern="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  <m:r>
                      <a:rPr lang="en-GB" sz="3400" b="0" ker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3400" b="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3400" b="0" kern="0">
                            <a:latin typeface="Cambria Math" panose="02040503050406030204" pitchFamily="18" charset="0"/>
                          </a:rPr>
                          <m:t>RAA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3400" b="0" kern="0">
                            <a:latin typeface="Cambria Math" panose="02040503050406030204" pitchFamily="18" charset="0"/>
                          </a:rPr>
                          <m:t>mon</m:t>
                        </m:r>
                      </m:sub>
                    </m:sSub>
                  </m:oMath>
                </a14:m>
                <a:r>
                  <a:rPr lang="de-DE" sz="3400" b="0" kern="0"/>
                  <a:t>| &lt; 5 deg</a:t>
                </a:r>
              </a:p>
              <a:p>
                <a:pPr marL="1064966" lvl="1" indent="-285750"/>
                <a:r>
                  <a:rPr lang="de-DE" sz="3400" b="0" kern="0"/>
                  <a:t>SZA&lt;60</a:t>
                </a:r>
                <a:endParaRPr lang="en-GB" sz="3400" b="0" kern="0"/>
              </a:p>
              <a:p>
                <a:r>
                  <a:rPr lang="en-GB" sz="3800" b="1" kern="1200">
                    <a:solidFill>
                      <a:schemeClr val="bg1"/>
                    </a:solidFill>
                  </a:rPr>
                  <a:t>Evaluate &amp; Monitor bias:</a:t>
                </a:r>
              </a:p>
              <a:p>
                <a:pPr marL="1064966" lvl="1" indent="-285750"/>
                <a:r>
                  <a:rPr lang="en-US" sz="3400" b="0" kern="0"/>
                  <a:t>Estimate the relative calibrations by comparing TOA simulated reflectance against actual measurements</a:t>
                </a:r>
                <a:endParaRPr lang="en-GB" sz="3400" b="0" kern="0"/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4" name="Text Placeholder 2">
                <a:extLst>
                  <a:ext uri="{FF2B5EF4-FFF2-40B4-BE49-F238E27FC236}">
                    <a16:creationId xmlns:a16="http://schemas.microsoft.com/office/drawing/2014/main" id="{F5AC1E8C-C766-C13A-4C34-4F2DE2275E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84380" y="1019355"/>
                <a:ext cx="5362568" cy="2409645"/>
              </a:xfrm>
              <a:prstGeom prst="rect">
                <a:avLst/>
              </a:prstGeom>
              <a:blipFill>
                <a:blip r:embed="rId3"/>
                <a:stretch>
                  <a:fillRect l="-796" t="-3535" r="0" b="0"/>
                </a:stretch>
              </a:blipFill>
              <a:ln w="9525">
                <a:noFill/>
                <a:miter lim="8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A93091A-E6CA-7351-7626-C8B66B1CE0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1019356"/>
            <a:ext cx="6539328" cy="3228554"/>
          </a:xfrm>
        </p:spPr>
        <p:txBody>
          <a:bodyPr>
            <a:normAutofit fontScale="40000" lnSpcReduction="20000"/>
          </a:bodyPr>
          <a:lstStyle/>
          <a:p>
            <a:r>
              <a:rPr lang="en-GB" sz="4200" b="1" kern="1200">
                <a:solidFill>
                  <a:schemeClr val="bg1"/>
                </a:solidFill>
              </a:rPr>
              <a:t>BOA reflectance retrieval</a:t>
            </a:r>
          </a:p>
          <a:p>
            <a:pPr lvl="1"/>
            <a:r>
              <a:rPr lang="en-GB" sz="3800" b="1" kern="1200">
                <a:solidFill>
                  <a:schemeClr val="bg1"/>
                </a:solidFill>
              </a:rPr>
              <a:t>Atmospheric correction:  </a:t>
            </a:r>
            <a:r>
              <a:rPr lang="en-GB" sz="3300"/>
              <a:t>Customised version of the polarized 6SV2.1, </a:t>
            </a:r>
            <a:endParaRPr lang="en-US" sz="3300"/>
          </a:p>
          <a:p>
            <a:pPr lvl="1"/>
            <a:r>
              <a:rPr lang="en-US" sz="3800" b="1" kern="1200">
                <a:solidFill>
                  <a:schemeClr val="bg1"/>
                </a:solidFill>
              </a:rPr>
              <a:t>Atmosphere:</a:t>
            </a:r>
          </a:p>
          <a:p>
            <a:pPr lvl="2"/>
            <a:r>
              <a:rPr lang="en-US" sz="3300"/>
              <a:t>Customized Desert Aerosol model over the Sahara and Arabian Peninsula;</a:t>
            </a:r>
          </a:p>
          <a:p>
            <a:pPr lvl="2"/>
            <a:r>
              <a:rPr lang="en-GB" sz="3300"/>
              <a:t>US standard atmosphere, scaled with H2O and O3 column;</a:t>
            </a:r>
          </a:p>
          <a:p>
            <a:pPr lvl="2"/>
            <a:r>
              <a:rPr lang="en-GB" sz="3300"/>
              <a:t>O3, WV, surface pressure from ECMWF, and AOT550 from CAMS;</a:t>
            </a:r>
          </a:p>
          <a:p>
            <a:r>
              <a:rPr lang="en-GB" sz="3800" b="1" kern="1200">
                <a:solidFill>
                  <a:schemeClr val="bg1"/>
                </a:solidFill>
              </a:rPr>
              <a:t>TOA</a:t>
            </a:r>
            <a:r>
              <a:rPr lang="en-GB" sz="3800" b="1" kern="1200">
                <a:solidFill>
                  <a:srgbClr val="0070C0"/>
                </a:solidFill>
                <a:latin typeface="+mn-lt"/>
              </a:rPr>
              <a:t> </a:t>
            </a:r>
            <a:r>
              <a:rPr lang="en-GB" sz="3800" b="1" kern="1200">
                <a:solidFill>
                  <a:schemeClr val="bg1"/>
                </a:solidFill>
              </a:rPr>
              <a:t>reflectance simulation</a:t>
            </a:r>
          </a:p>
          <a:p>
            <a:pPr lvl="1"/>
            <a:r>
              <a:rPr lang="en-GB" sz="3300" b="1" kern="1200">
                <a:solidFill>
                  <a:schemeClr val="bg1"/>
                </a:solidFill>
              </a:rPr>
              <a:t>RTM:  </a:t>
            </a:r>
            <a:r>
              <a:rPr lang="en-GB" sz="3400"/>
              <a:t>customised version of the polarized 6SV2.1</a:t>
            </a:r>
          </a:p>
          <a:p>
            <a:pPr lvl="1"/>
            <a:r>
              <a:rPr lang="en-US" sz="3300" b="1" kern="1200">
                <a:solidFill>
                  <a:schemeClr val="bg1"/>
                </a:solidFill>
              </a:rPr>
              <a:t>Surface:</a:t>
            </a:r>
            <a:r>
              <a:rPr lang="en-US" sz="2200"/>
              <a:t> </a:t>
            </a:r>
            <a:r>
              <a:rPr lang="en-US" sz="3400"/>
              <a:t>simulated spectral surface reflectance for monitored instrument</a:t>
            </a:r>
          </a:p>
          <a:p>
            <a:pPr lvl="1"/>
            <a:r>
              <a:rPr lang="en-US" sz="3300" b="1" kern="1200">
                <a:solidFill>
                  <a:schemeClr val="bg1"/>
                </a:solidFill>
              </a:rPr>
              <a:t>Atmosphere:</a:t>
            </a:r>
            <a:r>
              <a:rPr lang="en-US" sz="2600"/>
              <a:t> </a:t>
            </a:r>
            <a:r>
              <a:rPr lang="en-US" sz="3400"/>
              <a:t>same as those of BOA reflectance retrieval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BD50CA-3080-24AF-24CA-9C6DB43B6F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4"/>
          <a:stretch>
            <a:fillRect/>
          </a:stretch>
        </p:blipFill>
        <p:spPr>
          <a:xfrm>
            <a:off x="1017270" y="3326129"/>
            <a:ext cx="10485120" cy="35318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2D097C1-A404-E7AF-FB0D-3FCFB677C1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4"/>
          <a:stretch>
            <a:fillRect/>
          </a:stretch>
        </p:blipFill>
        <p:spPr>
          <a:xfrm>
            <a:off x="1017270" y="3348990"/>
            <a:ext cx="10485120" cy="353186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8CBCEA4-834A-FA2B-BE30-279541C61A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4"/>
          <a:stretch>
            <a:fillRect/>
          </a:stretch>
        </p:blipFill>
        <p:spPr>
          <a:xfrm>
            <a:off x="1017270" y="3326131"/>
            <a:ext cx="10485120" cy="353186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3A33939-120E-99FB-1613-415768EDBA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4"/>
          <a:stretch>
            <a:fillRect/>
          </a:stretch>
        </p:blipFill>
        <p:spPr>
          <a:xfrm>
            <a:off x="1017270" y="3341249"/>
            <a:ext cx="10485120" cy="353187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722D61B-8D76-C5B6-8BBF-13941A8F6E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4"/>
          <a:stretch>
            <a:fillRect/>
          </a:stretch>
        </p:blipFill>
        <p:spPr>
          <a:xfrm>
            <a:off x="1017270" y="3330710"/>
            <a:ext cx="10485120" cy="353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67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3BA35-D375-5E08-E0DA-44C883746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Factors Influencing Calibration Coefficient Accuracy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1B976-ED4E-3AA0-D3C2-340FE30487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7207195" cy="5262675"/>
          </a:xfrm>
        </p:spPr>
        <p:txBody>
          <a:bodyPr>
            <a:normAutofit fontScale="92500" lnSpcReduction="20000"/>
          </a:bodyPr>
          <a:lstStyle/>
          <a:p>
            <a:r>
              <a:rPr lang="en-US" sz="1900" b="1">
                <a:solidFill>
                  <a:schemeClr val="bg1"/>
                </a:solidFill>
              </a:rPr>
              <a:t>Under favorable desert conditions, most Radiative Transfer Models achieve high accuracy in TOA simulations.</a:t>
            </a:r>
          </a:p>
          <a:p>
            <a:endParaRPr lang="en-US" sz="1800" b="1">
              <a:solidFill>
                <a:schemeClr val="bg1"/>
              </a:solidFill>
            </a:endParaRPr>
          </a:p>
          <a:p>
            <a:r>
              <a:rPr lang="en-US" sz="1900" b="1">
                <a:solidFill>
                  <a:schemeClr val="bg1"/>
                </a:solidFill>
              </a:rPr>
              <a:t>The primary uncertainty contributors are: </a:t>
            </a:r>
          </a:p>
          <a:p>
            <a:pPr lvl="1"/>
            <a:r>
              <a:rPr lang="en-US" sz="1900"/>
              <a:t>Surface modelling </a:t>
            </a:r>
          </a:p>
          <a:p>
            <a:pPr lvl="1"/>
            <a:r>
              <a:rPr lang="en-US" sz="1900"/>
              <a:t>Atmospheric modelling </a:t>
            </a:r>
          </a:p>
          <a:p>
            <a:r>
              <a:rPr lang="en-US" sz="1900" b="1">
                <a:solidFill>
                  <a:schemeClr val="bg1"/>
                </a:solidFill>
              </a:rPr>
              <a:t>Sensitivity analysis indicates that: </a:t>
            </a:r>
          </a:p>
          <a:p>
            <a:pPr lvl="1"/>
            <a:r>
              <a:rPr lang="en-US" sz="1900"/>
              <a:t>Surface reflectance dominates the model behavior (~99%) for non-absorption channels.</a:t>
            </a:r>
          </a:p>
          <a:p>
            <a:pPr lvl="1"/>
            <a:r>
              <a:rPr lang="en-US" sz="1900"/>
              <a:t>Atmospheric parameters contribute negligibly (≈1% combined) under clear sky conditions.</a:t>
            </a:r>
            <a:endParaRPr lang="en-US" sz="1900" b="1"/>
          </a:p>
          <a:p>
            <a:r>
              <a:rPr lang="en-US" sz="1900" b="1">
                <a:solidFill>
                  <a:schemeClr val="bg1"/>
                </a:solidFill>
              </a:rPr>
              <a:t>Error propagation:</a:t>
            </a:r>
          </a:p>
          <a:p>
            <a:pPr lvl="1"/>
            <a:r>
              <a:rPr lang="en-US" sz="1900"/>
              <a:t>A 1% perturbation in surface reflectance leads to an approximately proportional (~1%) change in model output (near-linear response under these conditions)</a:t>
            </a:r>
          </a:p>
          <a:p>
            <a:r>
              <a:rPr lang="en-US" sz="1900" b="1">
                <a:solidFill>
                  <a:schemeClr val="bg1"/>
                </a:solidFill>
              </a:rPr>
              <a:t>Implication:</a:t>
            </a:r>
          </a:p>
          <a:p>
            <a:pPr lvl="1"/>
            <a:r>
              <a:rPr lang="en-US" sz="1900"/>
              <a:t>Improving BRDF characterisation is the most effective way to improve absolute calibration accuracy</a:t>
            </a:r>
            <a:br>
              <a:rPr lang="en-US" sz="1800"/>
            </a:br>
            <a:r>
              <a:rPr lang="en-US" sz="1800"/>
              <a:t> </a:t>
            </a:r>
          </a:p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7B4D035-69CA-E3FD-E114-660B984C1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731" y="767712"/>
            <a:ext cx="4450746" cy="28346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D9B764-98E1-EDF3-674A-729818387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6351" y="3770766"/>
            <a:ext cx="4571506" cy="28750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0D1A05-D058-591C-6E57-20F8E45FF4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1514" y="3729985"/>
            <a:ext cx="4855431" cy="301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950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1637A-75F3-D885-1085-D94323F96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6E9B55E-5241-8DD7-9E2D-AE673035E4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2" y="1019355"/>
            <a:ext cx="5405143" cy="5164469"/>
          </a:xfrm>
        </p:spPr>
        <p:txBody>
          <a:bodyPr>
            <a:normAutofit/>
          </a:bodyPr>
          <a:lstStyle/>
          <a:p>
            <a:r>
              <a:rPr lang="en-GB" sz="1800" b="1">
                <a:solidFill>
                  <a:schemeClr val="bg1"/>
                </a:solidFill>
              </a:rPr>
              <a:t>Key atmosphere variables: </a:t>
            </a:r>
            <a:r>
              <a:rPr lang="en-GB" sz="1800"/>
              <a:t>Total Column Water Vapour (WV) ; Total Column Ozone (O₃) ; Aerosol Optical Depth (AOD) and Surface Pressure (P) , aerosol type and model</a:t>
            </a:r>
          </a:p>
          <a:p>
            <a:endParaRPr lang="en-GB" sz="1800"/>
          </a:p>
          <a:p>
            <a:r>
              <a:rPr lang="en-US" sz="1800" b="1">
                <a:solidFill>
                  <a:schemeClr val="bg1"/>
                </a:solidFill>
              </a:rPr>
              <a:t>Data sources: </a:t>
            </a:r>
          </a:p>
          <a:p>
            <a:pPr lvl="1"/>
            <a:r>
              <a:rPr lang="en-US" sz="1800"/>
              <a:t>ECMWF: Forecast, Analysis or Reanalysis datasets </a:t>
            </a:r>
          </a:p>
          <a:p>
            <a:pPr lvl="1"/>
            <a:r>
              <a:rPr lang="en-US" sz="1800"/>
              <a:t>AOD: CAMS or similar products </a:t>
            </a:r>
          </a:p>
          <a:p>
            <a:r>
              <a:rPr lang="en-US" sz="1800" b="1">
                <a:solidFill>
                  <a:schemeClr val="bg1"/>
                </a:solidFill>
              </a:rPr>
              <a:t>Alternative approach: </a:t>
            </a:r>
          </a:p>
          <a:p>
            <a:pPr lvl="1"/>
            <a:r>
              <a:rPr lang="en-US" sz="1800"/>
              <a:t>Climatology or long-term averages can be used, significant variations must be avoided</a:t>
            </a:r>
          </a:p>
          <a:p>
            <a:r>
              <a:rPr lang="en-US" sz="1800" b="1">
                <a:solidFill>
                  <a:schemeClr val="bg1"/>
                </a:solidFill>
              </a:rPr>
              <a:t>Uncertainty considerations: </a:t>
            </a:r>
          </a:p>
          <a:p>
            <a:pPr lvl="1"/>
            <a:r>
              <a:rPr lang="en-US" sz="1800"/>
              <a:t>Typically ~5–20% </a:t>
            </a:r>
          </a:p>
          <a:p>
            <a:pPr lvl="1"/>
            <a:r>
              <a:rPr lang="en-US" sz="1800"/>
              <a:t>Limited impact under clear-sky conditions (per sensitivity analysis)</a:t>
            </a:r>
            <a:endParaRPr lang="en-US" sz="2200"/>
          </a:p>
          <a:p>
            <a:pPr lvl="1"/>
            <a:endParaRPr lang="en-US" sz="1800"/>
          </a:p>
          <a:p>
            <a:pPr lvl="1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A8DA06-C778-F8AF-3D17-2C6B67C1C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Atmospheric modelling over desert targets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0ACF7F-6453-3740-DD61-847549F0A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690" y="1249546"/>
            <a:ext cx="6583408" cy="343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518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39D23-A9DC-79D0-5FF2-EC218C73E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F62D930-5056-1946-6AAC-AE8D6E6F01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1" y="1019355"/>
            <a:ext cx="5910955" cy="5164469"/>
          </a:xfrm>
        </p:spPr>
        <p:txBody>
          <a:bodyPr>
            <a:normAutofit fontScale="55000" lnSpcReduction="20000"/>
          </a:bodyPr>
          <a:lstStyle/>
          <a:p>
            <a:r>
              <a:rPr lang="en-US" sz="3300" b="1">
                <a:solidFill>
                  <a:schemeClr val="bg1"/>
                </a:solidFill>
              </a:rPr>
              <a:t>Seasonality effects: </a:t>
            </a:r>
          </a:p>
          <a:p>
            <a:pPr lvl="1"/>
            <a:r>
              <a:rPr lang="en-US" sz="2900"/>
              <a:t>Strong seasonality is often observed over desert targets </a:t>
            </a:r>
          </a:p>
          <a:p>
            <a:pPr lvl="1"/>
            <a:r>
              <a:rPr lang="en-US" sz="2900"/>
              <a:t>Can be effectively removed using statistical approaches </a:t>
            </a:r>
          </a:p>
          <a:p>
            <a:pPr lvl="1"/>
            <a:r>
              <a:rPr lang="en-US" sz="2900"/>
              <a:t>No significant impact on drift monitoring after correction </a:t>
            </a:r>
          </a:p>
          <a:p>
            <a:endParaRPr lang="en-US" sz="2900"/>
          </a:p>
          <a:p>
            <a:r>
              <a:rPr lang="en-US" sz="3300" b="1">
                <a:solidFill>
                  <a:schemeClr val="bg1"/>
                </a:solidFill>
              </a:rPr>
              <a:t>Variability across targets: </a:t>
            </a:r>
          </a:p>
          <a:p>
            <a:pPr lvl="1"/>
            <a:r>
              <a:rPr lang="en-US" sz="2900"/>
              <a:t>Results differ between sites due to: </a:t>
            </a:r>
          </a:p>
          <a:p>
            <a:pPr lvl="2"/>
            <a:r>
              <a:rPr lang="en-US" sz="2900"/>
              <a:t>Surface stability </a:t>
            </a:r>
          </a:p>
          <a:p>
            <a:pPr lvl="2"/>
            <a:r>
              <a:rPr lang="en-US" sz="2900"/>
              <a:t>Surface reflectance properties </a:t>
            </a:r>
          </a:p>
          <a:p>
            <a:pPr lvl="2"/>
            <a:r>
              <a:rPr lang="en-US" sz="2900"/>
              <a:t>Atmospheric conditions</a:t>
            </a:r>
          </a:p>
          <a:p>
            <a:pPr lvl="2"/>
            <a:endParaRPr lang="en-US" sz="2900"/>
          </a:p>
          <a:p>
            <a:r>
              <a:rPr lang="en-US" sz="3300" b="1">
                <a:solidFill>
                  <a:schemeClr val="bg1"/>
                </a:solidFill>
              </a:rPr>
              <a:t>Target selection: </a:t>
            </a:r>
          </a:p>
          <a:p>
            <a:pPr lvl="1"/>
            <a:r>
              <a:rPr lang="en-US" sz="2900"/>
              <a:t>Combining multiple targets provides more representative results </a:t>
            </a:r>
          </a:p>
          <a:p>
            <a:pPr lvl="1"/>
            <a:r>
              <a:rPr lang="en-US" sz="2900"/>
              <a:t>A limited number of well-chosen sites is sufficient </a:t>
            </a:r>
          </a:p>
          <a:p>
            <a:pPr lvl="1"/>
            <a:endParaRPr lang="en-US" sz="2900"/>
          </a:p>
          <a:p>
            <a:r>
              <a:rPr lang="en-US" sz="3300" b="1">
                <a:solidFill>
                  <a:schemeClr val="bg1"/>
                </a:solidFill>
              </a:rPr>
              <a:t>Important consideration: </a:t>
            </a:r>
          </a:p>
          <a:p>
            <a:pPr lvl="1"/>
            <a:r>
              <a:rPr lang="en-US" sz="2900"/>
              <a:t>Previously identified calibration sites are not necessarily optimal </a:t>
            </a:r>
          </a:p>
          <a:p>
            <a:pPr lvl="1"/>
            <a:r>
              <a:rPr lang="en-US" sz="2900"/>
              <a:t>Site selection should be re-evaluated based on stability and performance</a:t>
            </a:r>
          </a:p>
          <a:p>
            <a:pPr lvl="1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2C9916-162A-EDAE-11BA-8AD2692F1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Seasonality and Results Aggregation</a:t>
            </a:r>
            <a:endParaRPr lang="en-IE"/>
          </a:p>
        </p:txBody>
      </p:sp>
      <p:pic>
        <p:nvPicPr>
          <p:cNvPr id="4" name="Picture 3" descr="A chart of data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B09DED7A-C75D-C6AF-2853-A2C49A5AF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006" y="3429000"/>
            <a:ext cx="5910955" cy="29697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5D27EC-2800-57F3-A43F-2D74CAC06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841" y="934295"/>
            <a:ext cx="5908212" cy="240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84082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C930F-D35E-903E-BC97-051F7379C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2E7AB52-0C68-279C-108D-BC1B7D0ACB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49" y="1019355"/>
            <a:ext cx="11487507" cy="5164469"/>
          </a:xfrm>
        </p:spPr>
        <p:txBody>
          <a:bodyPr>
            <a:normAutofit fontScale="62500" lnSpcReduction="20000"/>
          </a:bodyPr>
          <a:lstStyle/>
          <a:p>
            <a:r>
              <a:rPr lang="en-US" sz="3300" b="1">
                <a:solidFill>
                  <a:schemeClr val="bg1"/>
                </a:solidFill>
              </a:rPr>
              <a:t>Surface BRDF modelling: </a:t>
            </a:r>
          </a:p>
          <a:p>
            <a:pPr lvl="1"/>
            <a:r>
              <a:rPr lang="en-US" sz="2900"/>
              <a:t>Largest source of uncertainty </a:t>
            </a:r>
          </a:p>
          <a:p>
            <a:pPr lvl="1"/>
            <a:r>
              <a:rPr lang="en-US" sz="2900"/>
              <a:t>Difficult to accurately characterise and model </a:t>
            </a:r>
          </a:p>
          <a:p>
            <a:pPr lvl="1"/>
            <a:r>
              <a:rPr lang="en-US" sz="2900"/>
              <a:t>Limited ground truth for validation </a:t>
            </a:r>
          </a:p>
          <a:p>
            <a:pPr marL="562722" lvl="1" indent="0">
              <a:buNone/>
            </a:pPr>
            <a:endParaRPr lang="en-US" sz="2900"/>
          </a:p>
          <a:p>
            <a:r>
              <a:rPr lang="en-US" sz="3300" b="1">
                <a:solidFill>
                  <a:schemeClr val="bg1"/>
                </a:solidFill>
              </a:rPr>
              <a:t>Target monitoring limitations: </a:t>
            </a:r>
          </a:p>
          <a:p>
            <a:pPr lvl="1"/>
            <a:r>
              <a:rPr lang="en-US" sz="2900"/>
              <a:t>Desert sites not revisited frequently, human activities can hinder applicability</a:t>
            </a:r>
          </a:p>
          <a:p>
            <a:pPr lvl="1"/>
            <a:r>
              <a:rPr lang="en-US" sz="2900"/>
              <a:t>Significant variability can occur across different targets</a:t>
            </a:r>
          </a:p>
          <a:p>
            <a:pPr lvl="1"/>
            <a:endParaRPr lang="en-US" sz="2900"/>
          </a:p>
          <a:p>
            <a:r>
              <a:rPr lang="en-US" sz="3400" b="1">
                <a:solidFill>
                  <a:schemeClr val="bg1"/>
                </a:solidFill>
              </a:rPr>
              <a:t>Lack of standardised methodology: </a:t>
            </a:r>
          </a:p>
          <a:p>
            <a:pPr lvl="1"/>
            <a:r>
              <a:rPr lang="en-US" sz="2900">
                <a:solidFill>
                  <a:srgbClr val="FF0000"/>
                </a:solidFill>
              </a:rPr>
              <a:t>No widely accepted ATBD (Algorithm Theoretical Basis Document) </a:t>
            </a:r>
          </a:p>
          <a:p>
            <a:pPr lvl="1"/>
            <a:r>
              <a:rPr lang="en-US" sz="2900">
                <a:solidFill>
                  <a:srgbClr val="FF0000"/>
                </a:solidFill>
              </a:rPr>
              <a:t>No GSICS-endorsed approach or unified documentation </a:t>
            </a:r>
          </a:p>
          <a:p>
            <a:pPr lvl="1"/>
            <a:r>
              <a:rPr lang="en-US" sz="2900">
                <a:solidFill>
                  <a:srgbClr val="FF0000"/>
                </a:solidFill>
              </a:rPr>
              <a:t>Practices remain inconsistent across studies </a:t>
            </a:r>
          </a:p>
          <a:p>
            <a:pPr lvl="1"/>
            <a:endParaRPr lang="en-US"/>
          </a:p>
          <a:p>
            <a:r>
              <a:rPr lang="en-US" sz="3400" b="1">
                <a:solidFill>
                  <a:schemeClr val="bg1"/>
                </a:solidFill>
              </a:rPr>
              <a:t>Other challenges: </a:t>
            </a:r>
          </a:p>
          <a:p>
            <a:pPr lvl="1"/>
            <a:r>
              <a:rPr lang="en-US" sz="2900"/>
              <a:t>Atmospheric correction remains complex, even under clear-sky conditions </a:t>
            </a:r>
          </a:p>
          <a:p>
            <a:pPr lvl="1"/>
            <a:r>
              <a:rPr lang="en-US" sz="2900"/>
              <a:t>Need for high spectral resolution to accurately perform spectral interpolation in desert intercalibration</a:t>
            </a:r>
          </a:p>
          <a:p>
            <a:pPr lvl="1"/>
            <a:endParaRPr lang="en-US"/>
          </a:p>
          <a:p>
            <a:pPr lvl="1"/>
            <a:endParaRPr lang="en-US" sz="2900"/>
          </a:p>
          <a:p>
            <a:pPr lvl="1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691048-2549-B20B-3EE1-2ED57DCD1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 and Limitations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010728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/>
          <a:p>
            <a:pPr marL="0" indent="0">
              <a:buNone/>
            </a:pPr>
            <a:r>
              <a:rPr lang="en-GB" sz="2400" b="1" spc="0"/>
              <a:t>Thank you!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Questions are welcome.</a:t>
            </a:r>
          </a:p>
        </p:txBody>
      </p:sp>
    </p:spTree>
    <p:extLst>
      <p:ext uri="{BB962C8B-B14F-4D97-AF65-F5344CB8AC3E}">
        <p14:creationId xmlns:p14="http://schemas.microsoft.com/office/powerpoint/2010/main" val="188149218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1D855-C618-52E1-703F-031DE4401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B35AD-1A6C-2758-2089-C0EAC62CA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Factors Influencing Calibration Coefficient Accuracy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5630D-A318-EF12-6AA4-7F279217FF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7207195" cy="5262675"/>
          </a:xfrm>
        </p:spPr>
        <p:txBody>
          <a:bodyPr>
            <a:normAutofit fontScale="92500" lnSpcReduction="20000"/>
          </a:bodyPr>
          <a:lstStyle/>
          <a:p>
            <a:r>
              <a:rPr lang="en-US" sz="1900" b="1">
                <a:solidFill>
                  <a:schemeClr val="bg1"/>
                </a:solidFill>
              </a:rPr>
              <a:t>Under favorable desert conditions, most Radiative Transfer Models achieve high accuracy in TOA simulations.</a:t>
            </a:r>
          </a:p>
          <a:p>
            <a:endParaRPr lang="en-US" sz="1800" b="1">
              <a:solidFill>
                <a:schemeClr val="bg1"/>
              </a:solidFill>
            </a:endParaRPr>
          </a:p>
          <a:p>
            <a:r>
              <a:rPr lang="en-US" sz="1900" b="1">
                <a:solidFill>
                  <a:schemeClr val="bg1"/>
                </a:solidFill>
              </a:rPr>
              <a:t>The primary uncertainty contributors are: </a:t>
            </a:r>
          </a:p>
          <a:p>
            <a:pPr lvl="1"/>
            <a:r>
              <a:rPr lang="en-US" sz="1900"/>
              <a:t>Surface modelling </a:t>
            </a:r>
          </a:p>
          <a:p>
            <a:pPr lvl="1"/>
            <a:r>
              <a:rPr lang="en-US" sz="1900"/>
              <a:t>Atmospheric modelling </a:t>
            </a:r>
          </a:p>
          <a:p>
            <a:r>
              <a:rPr lang="en-US" sz="1900" b="1">
                <a:solidFill>
                  <a:schemeClr val="bg1"/>
                </a:solidFill>
              </a:rPr>
              <a:t>Sensitivity analysis indicates that: </a:t>
            </a:r>
          </a:p>
          <a:p>
            <a:pPr lvl="1"/>
            <a:r>
              <a:rPr lang="en-US" sz="1900"/>
              <a:t>Surface reflectance dominates the model behavior (~99%) for non-absorption channels.</a:t>
            </a:r>
          </a:p>
          <a:p>
            <a:pPr lvl="1"/>
            <a:r>
              <a:rPr lang="en-US" sz="1900"/>
              <a:t>Atmospheric parameters contribute negligibly (≈1% combined) under clear sky conditions.</a:t>
            </a:r>
            <a:endParaRPr lang="en-US" sz="1900" b="1"/>
          </a:p>
          <a:p>
            <a:r>
              <a:rPr lang="en-US" sz="1900" b="1">
                <a:solidFill>
                  <a:schemeClr val="bg1"/>
                </a:solidFill>
              </a:rPr>
              <a:t>Error propagation:</a:t>
            </a:r>
          </a:p>
          <a:p>
            <a:pPr lvl="1"/>
            <a:r>
              <a:rPr lang="en-US" sz="1900"/>
              <a:t>A 1% perturbation in surface reflectance leads to an approximately proportional (~1%) change in model output (near-linear response under these conditions)</a:t>
            </a:r>
          </a:p>
          <a:p>
            <a:r>
              <a:rPr lang="en-US" sz="1900" b="1">
                <a:solidFill>
                  <a:schemeClr val="bg1"/>
                </a:solidFill>
              </a:rPr>
              <a:t>Implication:</a:t>
            </a:r>
          </a:p>
          <a:p>
            <a:pPr lvl="1"/>
            <a:r>
              <a:rPr lang="en-US" sz="1900"/>
              <a:t>Improving BRDF characterisation is the most effective way to improve absolute calibration accuracy</a:t>
            </a:r>
            <a:br>
              <a:rPr lang="en-US" sz="1800"/>
            </a:br>
            <a:r>
              <a:rPr lang="en-US" sz="1800"/>
              <a:t> </a:t>
            </a:r>
          </a:p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EC7C42-B10B-B368-1470-E49471BFBA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52249" y="3704506"/>
            <a:ext cx="4778910" cy="30175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560E19-80F2-1084-B79E-E190732A3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2249" y="767712"/>
            <a:ext cx="4516139" cy="2743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2161F-64F0-A4DF-486B-E186284F7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0598" y="3638544"/>
            <a:ext cx="4971402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04669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0348.0"/>
  <p:tag name="AS_RELEASE_DATE" val="2025.05.14"/>
  <p:tag name="AS_TITLE" val="Aspose.Slides for .NET 4.0 Client Profile"/>
  <p:tag name="AS_VERSION" val="25.5"/>
</p:tagLst>
</file>

<file path=ppt/theme/theme1.xml><?xml version="1.0" encoding="utf-8"?>
<a:theme xmlns:a="http://schemas.openxmlformats.org/drawingml/2006/main" name="Title &amp; Seperator Slides">
  <a:themeElements>
    <a:clrScheme name="EUMETSAT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 Font">
      <a:majorFont>
        <a:latin typeface="Bahnschrift SemiBold"/>
        <a:ea typeface="Bahnschrift SemiBold"/>
        <a:cs typeface="Arial"/>
      </a:majorFont>
      <a:minorFont>
        <a:latin typeface="Bahnschrift Light"/>
        <a:ea typeface="Bahnschrift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ll Designs).pptx" id="{12443F55-906A-4ACB-9A2F-98B2EB5A6081}" vid="{34CB0787-89DC-4D21-9BBE-BF3E5B2193E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X6PPVAVDZMSZ-613157859-13530</_dlc_DocId>
    <_dlc_DocIdUrl xmlns="cfab5f87-ed30-4dbb-a820-4234a14babf6">
      <Url>https://wmoomm.sharepoint.com/sites/Collaboration/_layouts/15/DocIdRedir.aspx?ID=X6PPVAVDZMSZ-613157859-13530</Url>
      <Description>X6PPVAVDZMSZ-613157859-13530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A3F162B5-2E6E-4C8D-881A-803D0DC84FC9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3434cde1-f776-4c3f-9525-3f132e87b814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c0d32b7-afc5-4577-b835-8ee209ff46e1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91D0E68-0C39-4A18-ABA9-7E03D0B5BF8C}"/>
</file>

<file path=customXml/itemProps3.xml><?xml version="1.0" encoding="utf-8"?>
<ds:datastoreItem xmlns:ds="http://schemas.openxmlformats.org/officeDocument/2006/customXml" ds:itemID="{DEFCFFA2-E922-41DC-860B-821ED93E468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34FFF7A-6330-49DB-9092-B5477155DB44}"/>
</file>

<file path=customXml/itemProps5.xml><?xml version="1.0" encoding="utf-8"?>
<ds:datastoreItem xmlns:ds="http://schemas.openxmlformats.org/officeDocument/2006/customXml" ds:itemID="{C06474C9-A8BD-40EF-8053-9A2A8A24E66F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 Landscape Template (All Designs)</Template>
  <TotalTime>0</TotalTime>
  <Words>980</Words>
  <Application>Microsoft Office PowerPoint</Application>
  <PresentationFormat>Widescreen</PresentationFormat>
  <Paragraphs>172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Bahnschrift Light</vt:lpstr>
      <vt:lpstr>Bahnschrift SemiLight</vt:lpstr>
      <vt:lpstr>Cambria Math</vt:lpstr>
      <vt:lpstr>Century Gothic</vt:lpstr>
      <vt:lpstr>Helvetica</vt:lpstr>
      <vt:lpstr>Roboto</vt:lpstr>
      <vt:lpstr>Roboto Light</vt:lpstr>
      <vt:lpstr>Tahoma</vt:lpstr>
      <vt:lpstr>Times New Roman</vt:lpstr>
      <vt:lpstr>Title &amp; Seperator Slides</vt:lpstr>
      <vt:lpstr>PowerPoint Presentation</vt:lpstr>
      <vt:lpstr>Agenda</vt:lpstr>
      <vt:lpstr>Desert Sites for Radiometric Calibration</vt:lpstr>
      <vt:lpstr>Desert calibration and intercalibration</vt:lpstr>
      <vt:lpstr>MICMICS Desert Absolute Calibration</vt:lpstr>
      <vt:lpstr>MICMICS DESert Inter-Calibration System (DESICS) </vt:lpstr>
      <vt:lpstr>Key Factors Influencing Calibration Coefficient Accuracy</vt:lpstr>
      <vt:lpstr>Atmospheric modelling over desert targets</vt:lpstr>
      <vt:lpstr>Seasonality and Results Aggregation</vt:lpstr>
      <vt:lpstr>Challenges and Limitations</vt:lpstr>
      <vt:lpstr>PowerPoint Presentation</vt:lpstr>
      <vt:lpstr>Key Factors Influencing Calibration Coefficient Accuracy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Anne-Flore Laloe</dc:creator>
  <cp:lastModifiedBy>Ali Mousivand</cp:lastModifiedBy>
  <cp:revision>123</cp:revision>
  <cp:lastPrinted>2006-03-06T14:11:17Z</cp:lastPrinted>
  <dcterms:created xsi:type="dcterms:W3CDTF">2024-03-12T14:08:59Z</dcterms:created>
  <dcterms:modified xsi:type="dcterms:W3CDTF">2026-03-23T16:55:13Z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6cd93897-31d1-4b19-8f2d-7c2d7b8b2c0e</vt:lpwstr>
  </property>
</Properties>
</file>