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5933" r:id="rId3"/>
    <p:sldId id="5934" r:id="rId4"/>
    <p:sldId id="5936" r:id="rId5"/>
    <p:sldId id="5935" r:id="rId6"/>
    <p:sldId id="5938" r:id="rId7"/>
    <p:sldId id="5927" r:id="rId8"/>
    <p:sldId id="5939" r:id="rId9"/>
    <p:sldId id="5929" r:id="rId10"/>
    <p:sldId id="5930" r:id="rId11"/>
    <p:sldId id="5824" r:id="rId12"/>
    <p:sldId id="5822" r:id="rId13"/>
    <p:sldId id="5940" r:id="rId14"/>
    <p:sldId id="479" r:id="rId15"/>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10E0"/>
    <a:srgbClr val="008CBF"/>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643"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5.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fangfang.yu\Documents\GOES-19\PLTPLPT_Tasks\Full%20Validation%20Reports\GOES-19%20ABI%20Performance%20at%20Full%20Valid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1800" b="0" i="0" baseline="0" dirty="0">
                <a:effectLst/>
              </a:rPr>
              <a:t>GEO-LEO (ABI – VIIRS) reflectance at full Validation</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5"/>
          <c:order val="4"/>
          <c:tx>
            <c:strRef>
              <c:f>'2d Accuracy VNIR'!$G$4</c:f>
              <c:strCache>
                <c:ptCount val="1"/>
                <c:pt idx="0">
                  <c:v>G16 Full</c:v>
                </c:pt>
              </c:strCache>
              <c:extLst xmlns:c15="http://schemas.microsoft.com/office/drawing/2012/chart"/>
            </c:strRef>
          </c:tx>
          <c:spPr>
            <a:solidFill>
              <a:srgbClr val="33CC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'2d Accuracy VNIR'!$H$5:$H$10</c:f>
                <c:numCache>
                  <c:formatCode>General</c:formatCode>
                  <c:ptCount val="6"/>
                  <c:pt idx="0">
                    <c:v>3.3</c:v>
                  </c:pt>
                  <c:pt idx="1">
                    <c:v>4.5</c:v>
                  </c:pt>
                  <c:pt idx="2">
                    <c:v>3.2</c:v>
                  </c:pt>
                  <c:pt idx="3">
                    <c:v>7.5</c:v>
                  </c:pt>
                  <c:pt idx="4">
                    <c:v>5.7</c:v>
                  </c:pt>
                  <c:pt idx="5">
                    <c:v>3.8</c:v>
                  </c:pt>
                </c:numCache>
                <c:extLst xmlns:c15="http://schemas.microsoft.com/office/drawing/2012/chart"/>
              </c:numRef>
            </c:plus>
            <c:minus>
              <c:numRef>
                <c:f>'2d Accuracy VNIR'!$H$5:$H$10</c:f>
                <c:numCache>
                  <c:formatCode>General</c:formatCode>
                  <c:ptCount val="6"/>
                  <c:pt idx="0">
                    <c:v>3.3</c:v>
                  </c:pt>
                  <c:pt idx="1">
                    <c:v>4.5</c:v>
                  </c:pt>
                  <c:pt idx="2">
                    <c:v>3.2</c:v>
                  </c:pt>
                  <c:pt idx="3">
                    <c:v>7.5</c:v>
                  </c:pt>
                  <c:pt idx="4">
                    <c:v>5.7</c:v>
                  </c:pt>
                  <c:pt idx="5">
                    <c:v>3.8</c:v>
                  </c:pt>
                </c:numCache>
                <c:extLst xmlns:c15="http://schemas.microsoft.com/office/drawing/2012/chart"/>
              </c:numRef>
            </c:minus>
            <c:spPr>
              <a:noFill/>
              <a:ln w="9525" cap="flat" cmpd="sng" algn="ctr">
                <a:solidFill>
                  <a:schemeClr val="tx1">
                    <a:lumMod val="65000"/>
                    <a:lumOff val="35000"/>
                  </a:schemeClr>
                </a:solidFill>
                <a:round/>
              </a:ln>
              <a:effectLst/>
            </c:spPr>
          </c:errBars>
          <c:cat>
            <c:strRef>
              <c:f>'2d Accuracy VNIR'!$B$5:$B$10</c:f>
              <c:strCache>
                <c:ptCount val="6"/>
                <c:pt idx="0">
                  <c:v>B01(0.47)</c:v>
                </c:pt>
                <c:pt idx="1">
                  <c:v>B02(0.64)</c:v>
                </c:pt>
                <c:pt idx="2">
                  <c:v>B03(0.86)</c:v>
                </c:pt>
                <c:pt idx="3">
                  <c:v>B04(1.38)</c:v>
                </c:pt>
                <c:pt idx="4">
                  <c:v>B05(1.61)</c:v>
                </c:pt>
                <c:pt idx="5">
                  <c:v>B06(2.25)</c:v>
                </c:pt>
              </c:strCache>
            </c:strRef>
          </c:cat>
          <c:val>
            <c:numRef>
              <c:f>'2d Accuracy VNIR'!$G$5:$G$10</c:f>
              <c:numCache>
                <c:formatCode>0.00</c:formatCode>
                <c:ptCount val="6"/>
                <c:pt idx="0">
                  <c:v>4.7</c:v>
                </c:pt>
                <c:pt idx="1">
                  <c:v>6.7</c:v>
                </c:pt>
                <c:pt idx="2">
                  <c:v>1.5</c:v>
                </c:pt>
                <c:pt idx="3">
                  <c:v>-0.5</c:v>
                </c:pt>
                <c:pt idx="4">
                  <c:v>3.8</c:v>
                </c:pt>
                <c:pt idx="5">
                  <c:v>0.5</c:v>
                </c:pt>
              </c:numCache>
              <c:extLst xmlns:c15="http://schemas.microsoft.com/office/drawing/2012/chart"/>
            </c:numRef>
          </c:val>
          <c:extLst xmlns:c15="http://schemas.microsoft.com/office/drawing/2012/chart">
            <c:ext xmlns:c16="http://schemas.microsoft.com/office/drawing/2014/chart" uri="{C3380CC4-5D6E-409C-BE32-E72D297353CC}">
              <c16:uniqueId val="{00000000-498A-45D4-8EFD-FA570A731B94}"/>
            </c:ext>
          </c:extLst>
        </c:ser>
        <c:ser>
          <c:idx val="9"/>
          <c:order val="6"/>
          <c:tx>
            <c:strRef>
              <c:f>'2d Accuracy VNIR'!$K$4</c:f>
              <c:strCache>
                <c:ptCount val="1"/>
                <c:pt idx="0">
                  <c:v>G17 Full</c:v>
                </c:pt>
              </c:strCache>
              <c:extLst xmlns:c15="http://schemas.microsoft.com/office/drawing/2012/chart"/>
            </c:strRef>
          </c:tx>
          <c:spPr>
            <a:solidFill>
              <a:srgbClr val="0000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'2d Accuracy VNIR'!$L$5:$L$10</c:f>
                <c:numCache>
                  <c:formatCode>General</c:formatCode>
                  <c:ptCount val="6"/>
                  <c:pt idx="0">
                    <c:v>3.24</c:v>
                  </c:pt>
                  <c:pt idx="1">
                    <c:v>4.45</c:v>
                  </c:pt>
                  <c:pt idx="2">
                    <c:v>3.6</c:v>
                  </c:pt>
                  <c:pt idx="3">
                    <c:v>6.96</c:v>
                  </c:pt>
                  <c:pt idx="4">
                    <c:v>3.36</c:v>
                  </c:pt>
                  <c:pt idx="5">
                    <c:v>2.86</c:v>
                  </c:pt>
                </c:numCache>
                <c:extLst xmlns:c15="http://schemas.microsoft.com/office/drawing/2012/chart"/>
              </c:numRef>
            </c:plus>
            <c:minus>
              <c:numRef>
                <c:f>'2d Accuracy VNIR'!$L$5:$L$10</c:f>
                <c:numCache>
                  <c:formatCode>General</c:formatCode>
                  <c:ptCount val="6"/>
                  <c:pt idx="0">
                    <c:v>3.24</c:v>
                  </c:pt>
                  <c:pt idx="1">
                    <c:v>4.45</c:v>
                  </c:pt>
                  <c:pt idx="2">
                    <c:v>3.6</c:v>
                  </c:pt>
                  <c:pt idx="3">
                    <c:v>6.96</c:v>
                  </c:pt>
                  <c:pt idx="4">
                    <c:v>3.36</c:v>
                  </c:pt>
                  <c:pt idx="5">
                    <c:v>2.86</c:v>
                  </c:pt>
                </c:numCache>
                <c:extLst xmlns:c15="http://schemas.microsoft.com/office/drawing/2012/chart"/>
              </c:numRef>
            </c:minus>
            <c:spPr>
              <a:noFill/>
              <a:ln w="9525" cap="flat" cmpd="sng" algn="ctr">
                <a:solidFill>
                  <a:schemeClr val="tx1">
                    <a:lumMod val="65000"/>
                    <a:lumOff val="35000"/>
                  </a:schemeClr>
                </a:solidFill>
                <a:round/>
              </a:ln>
              <a:effectLst/>
            </c:spPr>
          </c:errBars>
          <c:cat>
            <c:strRef>
              <c:f>'2d Accuracy VNIR'!$B$5:$B$10</c:f>
              <c:strCache>
                <c:ptCount val="6"/>
                <c:pt idx="0">
                  <c:v>B01(0.47)</c:v>
                </c:pt>
                <c:pt idx="1">
                  <c:v>B02(0.64)</c:v>
                </c:pt>
                <c:pt idx="2">
                  <c:v>B03(0.86)</c:v>
                </c:pt>
                <c:pt idx="3">
                  <c:v>B04(1.38)</c:v>
                </c:pt>
                <c:pt idx="4">
                  <c:v>B05(1.61)</c:v>
                </c:pt>
                <c:pt idx="5">
                  <c:v>B06(2.25)</c:v>
                </c:pt>
              </c:strCache>
            </c:strRef>
          </c:cat>
          <c:val>
            <c:numRef>
              <c:f>'2d Accuracy VNIR'!$K$5:$K$10</c:f>
              <c:numCache>
                <c:formatCode>0.00</c:formatCode>
                <c:ptCount val="6"/>
                <c:pt idx="0">
                  <c:v>1.52</c:v>
                </c:pt>
                <c:pt idx="1">
                  <c:v>0.99</c:v>
                </c:pt>
                <c:pt idx="2">
                  <c:v>0</c:v>
                </c:pt>
                <c:pt idx="3">
                  <c:v>-3.18</c:v>
                </c:pt>
                <c:pt idx="4">
                  <c:v>-0.97</c:v>
                </c:pt>
                <c:pt idx="5">
                  <c:v>-2.61</c:v>
                </c:pt>
              </c:numCache>
              <c:extLst xmlns:c15="http://schemas.microsoft.com/office/drawing/2012/chart"/>
            </c:numRef>
          </c:val>
          <c:extLst xmlns:c15="http://schemas.microsoft.com/office/drawing/2012/chart">
            <c:ext xmlns:c16="http://schemas.microsoft.com/office/drawing/2014/chart" uri="{C3380CC4-5D6E-409C-BE32-E72D297353CC}">
              <c16:uniqueId val="{00000001-498A-45D4-8EFD-FA570A731B94}"/>
            </c:ext>
          </c:extLst>
        </c:ser>
        <c:ser>
          <c:idx val="13"/>
          <c:order val="8"/>
          <c:tx>
            <c:strRef>
              <c:f>'2d Accuracy VNIR'!$O$4</c:f>
              <c:strCache>
                <c:ptCount val="1"/>
                <c:pt idx="0">
                  <c:v>G18 Full</c:v>
                </c:pt>
              </c:strCache>
              <c:extLst xmlns:c15="http://schemas.microsoft.com/office/drawing/2012/chart"/>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'2d Accuracy VNIR'!$P$5:$P$10</c:f>
                <c:numCache>
                  <c:formatCode>General</c:formatCode>
                  <c:ptCount val="6"/>
                  <c:pt idx="0">
                    <c:v>3.39</c:v>
                  </c:pt>
                  <c:pt idx="1">
                    <c:v>3.68</c:v>
                  </c:pt>
                  <c:pt idx="2">
                    <c:v>3.19</c:v>
                  </c:pt>
                  <c:pt idx="3">
                    <c:v>1.72</c:v>
                  </c:pt>
                  <c:pt idx="4">
                    <c:v>3.86</c:v>
                  </c:pt>
                  <c:pt idx="5">
                    <c:v>2.58</c:v>
                  </c:pt>
                </c:numCache>
                <c:extLst xmlns:c15="http://schemas.microsoft.com/office/drawing/2012/chart"/>
              </c:numRef>
            </c:plus>
            <c:minus>
              <c:numRef>
                <c:f>'2d Accuracy VNIR'!$P$5:$P$10</c:f>
                <c:numCache>
                  <c:formatCode>General</c:formatCode>
                  <c:ptCount val="6"/>
                  <c:pt idx="0">
                    <c:v>3.39</c:v>
                  </c:pt>
                  <c:pt idx="1">
                    <c:v>3.68</c:v>
                  </c:pt>
                  <c:pt idx="2">
                    <c:v>3.19</c:v>
                  </c:pt>
                  <c:pt idx="3">
                    <c:v>1.72</c:v>
                  </c:pt>
                  <c:pt idx="4">
                    <c:v>3.86</c:v>
                  </c:pt>
                  <c:pt idx="5">
                    <c:v>2.58</c:v>
                  </c:pt>
                </c:numCache>
                <c:extLst xmlns:c15="http://schemas.microsoft.com/office/drawing/2012/chart"/>
              </c:numRef>
            </c:minus>
            <c:spPr>
              <a:noFill/>
              <a:ln w="9525" cap="flat" cmpd="sng" algn="ctr">
                <a:solidFill>
                  <a:schemeClr val="tx1">
                    <a:lumMod val="65000"/>
                    <a:lumOff val="35000"/>
                  </a:schemeClr>
                </a:solidFill>
                <a:round/>
              </a:ln>
              <a:effectLst/>
            </c:spPr>
          </c:errBars>
          <c:cat>
            <c:strRef>
              <c:f>'2d Accuracy VNIR'!$B$5:$B$10</c:f>
              <c:strCache>
                <c:ptCount val="6"/>
                <c:pt idx="0">
                  <c:v>B01(0.47)</c:v>
                </c:pt>
                <c:pt idx="1">
                  <c:v>B02(0.64)</c:v>
                </c:pt>
                <c:pt idx="2">
                  <c:v>B03(0.86)</c:v>
                </c:pt>
                <c:pt idx="3">
                  <c:v>B04(1.38)</c:v>
                </c:pt>
                <c:pt idx="4">
                  <c:v>B05(1.61)</c:v>
                </c:pt>
                <c:pt idx="5">
                  <c:v>B06(2.25)</c:v>
                </c:pt>
              </c:strCache>
            </c:strRef>
          </c:cat>
          <c:val>
            <c:numRef>
              <c:f>'2d Accuracy VNIR'!$O$5:$O$10</c:f>
              <c:numCache>
                <c:formatCode>0.00</c:formatCode>
                <c:ptCount val="6"/>
                <c:pt idx="0">
                  <c:v>2.73</c:v>
                </c:pt>
                <c:pt idx="1">
                  <c:v>2.94</c:v>
                </c:pt>
                <c:pt idx="2">
                  <c:v>1.69</c:v>
                </c:pt>
                <c:pt idx="3">
                  <c:v>-4.66</c:v>
                </c:pt>
                <c:pt idx="4">
                  <c:v>3.24</c:v>
                </c:pt>
                <c:pt idx="5">
                  <c:v>0.28999999999999998</c:v>
                </c:pt>
              </c:numCache>
              <c:extLst xmlns:c15="http://schemas.microsoft.com/office/drawing/2012/chart"/>
            </c:numRef>
          </c:val>
          <c:extLst xmlns:c15="http://schemas.microsoft.com/office/drawing/2012/chart">
            <c:ext xmlns:c16="http://schemas.microsoft.com/office/drawing/2014/chart" uri="{C3380CC4-5D6E-409C-BE32-E72D297353CC}">
              <c16:uniqueId val="{00000002-498A-45D4-8EFD-FA570A731B94}"/>
            </c:ext>
          </c:extLst>
        </c:ser>
        <c:ser>
          <c:idx val="6"/>
          <c:order val="10"/>
          <c:tx>
            <c:strRef>
              <c:f>'2d Accuracy VNIR'!$S$4</c:f>
              <c:strCache>
                <c:ptCount val="1"/>
                <c:pt idx="0">
                  <c:v>G19 Full</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f>'2d Accuracy VNIR'!$T$5:$T$10</c:f>
                <c:numCache>
                  <c:formatCode>General</c:formatCode>
                  <c:ptCount val="6"/>
                  <c:pt idx="0">
                    <c:v>3.456</c:v>
                  </c:pt>
                  <c:pt idx="1">
                    <c:v>4.3810000000000002</c:v>
                  </c:pt>
                  <c:pt idx="2">
                    <c:v>3.8565999999999998</c:v>
                  </c:pt>
                  <c:pt idx="3">
                    <c:v>3.8066</c:v>
                  </c:pt>
                  <c:pt idx="4">
                    <c:v>3.9822000000000002</c:v>
                  </c:pt>
                  <c:pt idx="5">
                    <c:v>2.7061999999999999</c:v>
                  </c:pt>
                </c:numCache>
              </c:numRef>
            </c:plus>
            <c:minus>
              <c:numRef>
                <c:f>'2d Accuracy VNIR'!$T$5:$T$10</c:f>
                <c:numCache>
                  <c:formatCode>General</c:formatCode>
                  <c:ptCount val="6"/>
                  <c:pt idx="0">
                    <c:v>3.456</c:v>
                  </c:pt>
                  <c:pt idx="1">
                    <c:v>4.3810000000000002</c:v>
                  </c:pt>
                  <c:pt idx="2">
                    <c:v>3.8565999999999998</c:v>
                  </c:pt>
                  <c:pt idx="3">
                    <c:v>3.8066</c:v>
                  </c:pt>
                  <c:pt idx="4">
                    <c:v>3.9822000000000002</c:v>
                  </c:pt>
                  <c:pt idx="5">
                    <c:v>2.7061999999999999</c:v>
                  </c:pt>
                </c:numCache>
              </c:numRef>
            </c:minus>
            <c:spPr>
              <a:noFill/>
              <a:ln w="9525" cap="flat" cmpd="sng" algn="ctr">
                <a:solidFill>
                  <a:schemeClr val="tx1">
                    <a:lumMod val="65000"/>
                    <a:lumOff val="35000"/>
                  </a:schemeClr>
                </a:solidFill>
                <a:round/>
              </a:ln>
              <a:effectLst/>
            </c:spPr>
          </c:errBars>
          <c:val>
            <c:numRef>
              <c:f>'2d Accuracy VNIR'!$S$5:$S$10</c:f>
              <c:numCache>
                <c:formatCode>0.00</c:formatCode>
                <c:ptCount val="6"/>
                <c:pt idx="0">
                  <c:v>-1.4303999999999999</c:v>
                </c:pt>
                <c:pt idx="1">
                  <c:v>3.1959</c:v>
                </c:pt>
                <c:pt idx="2">
                  <c:v>2.0470999999999999</c:v>
                </c:pt>
                <c:pt idx="3">
                  <c:v>2.6999</c:v>
                </c:pt>
                <c:pt idx="4">
                  <c:v>7.3063000000000002</c:v>
                </c:pt>
                <c:pt idx="5">
                  <c:v>-0.1908</c:v>
                </c:pt>
              </c:numCache>
            </c:numRef>
          </c:val>
          <c:extLst>
            <c:ext xmlns:c16="http://schemas.microsoft.com/office/drawing/2014/chart" uri="{C3380CC4-5D6E-409C-BE32-E72D297353CC}">
              <c16:uniqueId val="{00000003-498A-45D4-8EFD-FA570A731B94}"/>
            </c:ext>
          </c:extLst>
        </c:ser>
        <c:dLbls>
          <c:dLblPos val="outEnd"/>
          <c:showLegendKey val="0"/>
          <c:showVal val="1"/>
          <c:showCatName val="0"/>
          <c:showSerName val="0"/>
          <c:showPercent val="0"/>
          <c:showBubbleSize val="0"/>
        </c:dLbls>
        <c:gapWidth val="219"/>
        <c:overlap val="-27"/>
        <c:axId val="317880095"/>
        <c:axId val="311347775"/>
        <c:extLst>
          <c:ext xmlns:c15="http://schemas.microsoft.com/office/drawing/2012/chart" uri="{02D57815-91ED-43cb-92C2-25804820EDAC}">
            <c15:filteredBarSeries>
              <c15:ser>
                <c:idx val="0"/>
                <c:order val="0"/>
                <c:tx>
                  <c:strRef>
                    <c:extLst>
                      <c:ext uri="{02D57815-91ED-43cb-92C2-25804820EDAC}">
                        <c15:formulaRef>
                          <c15:sqref>'2d Accuracy VNIR'!$B$4</c15:sqref>
                        </c15:formulaRef>
                      </c:ext>
                    </c:extLst>
                    <c:strCache>
                      <c:ptCount val="1"/>
                      <c:pt idx="0">
                        <c:v>Band (µm)</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c:ext uri="{02D57815-91ED-43cb-92C2-25804820EDAC}">
                        <c15:formulaRef>
                          <c15:sqref>'2d Accuracy VNIR'!$B$5:$B$10</c15:sqref>
                        </c15:formulaRef>
                      </c:ext>
                    </c:extLst>
                    <c:numCache>
                      <c:formatCode>0.00</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498A-45D4-8EFD-FA570A731B94}"/>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'2d Accuracy VNIR'!$C$4</c15:sqref>
                        </c15:formulaRef>
                      </c:ext>
                    </c:extLst>
                    <c:strCache>
                      <c:ptCount val="1"/>
                      <c:pt idx="0">
                        <c:v>MRD*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VNIR'!$C$5:$C$10</c15:sqref>
                        </c15:formulaRef>
                      </c:ext>
                    </c:extLst>
                    <c:numCache>
                      <c:formatCode>0.00</c:formatCode>
                      <c:ptCount val="6"/>
                      <c:pt idx="0">
                        <c:v>5</c:v>
                      </c:pt>
                      <c:pt idx="1">
                        <c:v>5</c:v>
                      </c:pt>
                      <c:pt idx="2">
                        <c:v>5</c:v>
                      </c:pt>
                      <c:pt idx="3">
                        <c:v>5</c:v>
                      </c:pt>
                      <c:pt idx="4">
                        <c:v>5</c:v>
                      </c:pt>
                      <c:pt idx="5">
                        <c:v>5</c:v>
                      </c:pt>
                    </c:numCache>
                  </c:numRef>
                </c:val>
                <c:extLst xmlns:c15="http://schemas.microsoft.com/office/drawing/2012/chart">
                  <c:ext xmlns:c16="http://schemas.microsoft.com/office/drawing/2014/chart" uri="{C3380CC4-5D6E-409C-BE32-E72D297353CC}">
                    <c16:uniqueId val="{00000005-498A-45D4-8EFD-FA570A731B9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'2d Accuracy VNIR'!$D$4</c15:sqref>
                        </c15:formulaRef>
                      </c:ext>
                    </c:extLst>
                    <c:strCache>
                      <c:ptCount val="1"/>
                      <c:pt idx="0">
                        <c:v>Baseline*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VNIR'!$D$5:$D$10</c15:sqref>
                        </c15:formulaRef>
                      </c:ext>
                    </c:extLst>
                    <c:numCache>
                      <c:formatCode>0.00</c:formatCode>
                      <c:ptCount val="6"/>
                      <c:pt idx="0">
                        <c:v>2.71</c:v>
                      </c:pt>
                      <c:pt idx="1">
                        <c:v>2.5299999999999998</c:v>
                      </c:pt>
                      <c:pt idx="2">
                        <c:v>2.4</c:v>
                      </c:pt>
                      <c:pt idx="3">
                        <c:v>3.77</c:v>
                      </c:pt>
                      <c:pt idx="4">
                        <c:v>2.74</c:v>
                      </c:pt>
                      <c:pt idx="5">
                        <c:v>2.77</c:v>
                      </c:pt>
                    </c:numCache>
                  </c:numRef>
                </c:val>
                <c:extLst xmlns:c15="http://schemas.microsoft.com/office/drawing/2012/chart">
                  <c:ext xmlns:c16="http://schemas.microsoft.com/office/drawing/2014/chart" uri="{C3380CC4-5D6E-409C-BE32-E72D297353CC}">
                    <c16:uniqueId val="{00000006-498A-45D4-8EFD-FA570A731B94}"/>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'2d Accuracy VNIR'!$E$4</c15:sqref>
                        </c15:formulaRef>
                      </c:ext>
                    </c:extLst>
                    <c:strCache>
                      <c:ptCount val="1"/>
                      <c:pt idx="0">
                        <c:v>G16 Prov</c:v>
                      </c:pt>
                    </c:strCache>
                  </c:strRef>
                </c:tx>
                <c:spPr>
                  <a:solidFill>
                    <a:srgbClr val="33CC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VNIR'!$E$5:$E$10</c15:sqref>
                        </c15:formulaRef>
                      </c:ext>
                    </c:extLst>
                    <c:numCache>
                      <c:formatCode>0.00</c:formatCode>
                      <c:ptCount val="6"/>
                      <c:pt idx="0">
                        <c:v>4.2</c:v>
                      </c:pt>
                      <c:pt idx="1">
                        <c:v>7.3</c:v>
                      </c:pt>
                      <c:pt idx="2">
                        <c:v>1.7</c:v>
                      </c:pt>
                      <c:pt idx="3">
                        <c:v>-5</c:v>
                      </c:pt>
                      <c:pt idx="4">
                        <c:v>4.5</c:v>
                      </c:pt>
                      <c:pt idx="5">
                        <c:v>-0.2</c:v>
                      </c:pt>
                    </c:numCache>
                  </c:numRef>
                </c:val>
                <c:extLst xmlns:c15="http://schemas.microsoft.com/office/drawing/2012/chart">
                  <c:ext xmlns:c16="http://schemas.microsoft.com/office/drawing/2014/chart" uri="{C3380CC4-5D6E-409C-BE32-E72D297353CC}">
                    <c16:uniqueId val="{00000007-498A-45D4-8EFD-FA570A731B94}"/>
                  </c:ext>
                </c:extLst>
              </c15:ser>
            </c15:filteredBarSeries>
            <c15:filteredBarSeries>
              <c15:ser>
                <c:idx val="7"/>
                <c:order val="5"/>
                <c:tx>
                  <c:strRef>
                    <c:extLst xmlns:c15="http://schemas.microsoft.com/office/drawing/2012/chart">
                      <c:ext xmlns:c15="http://schemas.microsoft.com/office/drawing/2012/chart" uri="{02D57815-91ED-43cb-92C2-25804820EDAC}">
                        <c15:formulaRef>
                          <c15:sqref>'2d Accuracy VNIR'!$I$4</c15:sqref>
                        </c15:formulaRef>
                      </c:ext>
                    </c:extLst>
                    <c:strCache>
                      <c:ptCount val="1"/>
                      <c:pt idx="0">
                        <c:v>G17 Prov</c:v>
                      </c:pt>
                    </c:strCache>
                  </c:strRef>
                </c:tx>
                <c:spPr>
                  <a:solidFill>
                    <a:srgbClr val="0000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extLst xmlns:c15="http://schemas.microsoft.com/office/drawing/2012/chart">
                        <c:ext xmlns:c15="http://schemas.microsoft.com/office/drawing/2012/chart" uri="{02D57815-91ED-43cb-92C2-25804820EDAC}">
                          <c15:formulaRef>
                            <c15:sqref>'2d Accuracy VNIR'!$J$5:$J$10</c15:sqref>
                          </c15:formulaRef>
                        </c:ext>
                      </c:extLst>
                      <c:numCache>
                        <c:formatCode>General</c:formatCode>
                        <c:ptCount val="6"/>
                        <c:pt idx="0">
                          <c:v>2.65</c:v>
                        </c:pt>
                        <c:pt idx="1">
                          <c:v>3.67</c:v>
                        </c:pt>
                        <c:pt idx="2">
                          <c:v>3.8</c:v>
                        </c:pt>
                        <c:pt idx="3">
                          <c:v>7.97</c:v>
                        </c:pt>
                        <c:pt idx="4">
                          <c:v>3.51</c:v>
                        </c:pt>
                        <c:pt idx="5">
                          <c:v>3.49</c:v>
                        </c:pt>
                      </c:numCache>
                    </c:numRef>
                  </c:plus>
                  <c:minus>
                    <c:numRef>
                      <c:extLst xmlns:c15="http://schemas.microsoft.com/office/drawing/2012/chart">
                        <c:ext xmlns:c15="http://schemas.microsoft.com/office/drawing/2012/chart" uri="{02D57815-91ED-43cb-92C2-25804820EDAC}">
                          <c15:formulaRef>
                            <c15:sqref>'2d Accuracy VNIR'!$J$5:$J$10</c15:sqref>
                          </c15:formulaRef>
                        </c:ext>
                      </c:extLst>
                      <c:numCache>
                        <c:formatCode>General</c:formatCode>
                        <c:ptCount val="6"/>
                        <c:pt idx="0">
                          <c:v>2.65</c:v>
                        </c:pt>
                        <c:pt idx="1">
                          <c:v>3.67</c:v>
                        </c:pt>
                        <c:pt idx="2">
                          <c:v>3.8</c:v>
                        </c:pt>
                        <c:pt idx="3">
                          <c:v>7.97</c:v>
                        </c:pt>
                        <c:pt idx="4">
                          <c:v>3.51</c:v>
                        </c:pt>
                        <c:pt idx="5">
                          <c:v>3.49</c:v>
                        </c:pt>
                      </c:numCache>
                    </c:numRef>
                  </c:minus>
                  <c:spPr>
                    <a:noFill/>
                    <a:ln w="9525" cap="flat" cmpd="sng" algn="ctr">
                      <a:solidFill>
                        <a:schemeClr val="tx1">
                          <a:lumMod val="65000"/>
                          <a:lumOff val="35000"/>
                        </a:schemeClr>
                      </a:solidFill>
                      <a:round/>
                    </a:ln>
                    <a:effectLst/>
                  </c:spPr>
                </c:errBar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VNIR'!$I$5:$I$10</c15:sqref>
                        </c15:formulaRef>
                      </c:ext>
                    </c:extLst>
                    <c:numCache>
                      <c:formatCode>0.00</c:formatCode>
                      <c:ptCount val="6"/>
                      <c:pt idx="0">
                        <c:v>-0.66</c:v>
                      </c:pt>
                      <c:pt idx="1">
                        <c:v>8.85</c:v>
                      </c:pt>
                      <c:pt idx="2">
                        <c:v>0.42</c:v>
                      </c:pt>
                      <c:pt idx="3">
                        <c:v>-1.17</c:v>
                      </c:pt>
                      <c:pt idx="4">
                        <c:v>5.45</c:v>
                      </c:pt>
                      <c:pt idx="5">
                        <c:v>-2.8</c:v>
                      </c:pt>
                    </c:numCache>
                  </c:numRef>
                </c:val>
                <c:extLst xmlns:c15="http://schemas.microsoft.com/office/drawing/2012/chart">
                  <c:ext xmlns:c16="http://schemas.microsoft.com/office/drawing/2014/chart" uri="{C3380CC4-5D6E-409C-BE32-E72D297353CC}">
                    <c16:uniqueId val="{00000008-498A-45D4-8EFD-FA570A731B94}"/>
                  </c:ext>
                </c:extLst>
              </c15:ser>
            </c15:filteredBarSeries>
            <c15:filteredBarSeries>
              <c15:ser>
                <c:idx val="11"/>
                <c:order val="7"/>
                <c:tx>
                  <c:strRef>
                    <c:extLst xmlns:c15="http://schemas.microsoft.com/office/drawing/2012/chart">
                      <c:ext xmlns:c15="http://schemas.microsoft.com/office/drawing/2012/chart" uri="{02D57815-91ED-43cb-92C2-25804820EDAC}">
                        <c15:formulaRef>
                          <c15:sqref>'2d Accuracy VNIR'!$M$4</c15:sqref>
                        </c15:formulaRef>
                      </c:ext>
                    </c:extLst>
                    <c:strCache>
                      <c:ptCount val="1"/>
                      <c:pt idx="0">
                        <c:v>G18 Prov</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extLst xmlns:c15="http://schemas.microsoft.com/office/drawing/2012/chart">
                        <c:ext xmlns:c15="http://schemas.microsoft.com/office/drawing/2012/chart" uri="{02D57815-91ED-43cb-92C2-25804820EDAC}">
                          <c15:formulaRef>
                            <c15:sqref>'2d Accuracy VNIR'!$N$5:$N$10</c15:sqref>
                          </c15:formulaRef>
                        </c:ext>
                      </c:extLst>
                      <c:numCache>
                        <c:formatCode>General</c:formatCode>
                        <c:ptCount val="6"/>
                        <c:pt idx="0">
                          <c:v>3.6</c:v>
                        </c:pt>
                        <c:pt idx="1">
                          <c:v>4.9000000000000004</c:v>
                        </c:pt>
                        <c:pt idx="2">
                          <c:v>3.9</c:v>
                        </c:pt>
                        <c:pt idx="3">
                          <c:v>2.1</c:v>
                        </c:pt>
                        <c:pt idx="4">
                          <c:v>5.0999999999999996</c:v>
                        </c:pt>
                        <c:pt idx="5">
                          <c:v>2.2999999999999998</c:v>
                        </c:pt>
                      </c:numCache>
                    </c:numRef>
                  </c:plus>
                  <c:minus>
                    <c:numRef>
                      <c:extLst xmlns:c15="http://schemas.microsoft.com/office/drawing/2012/chart">
                        <c:ext xmlns:c15="http://schemas.microsoft.com/office/drawing/2012/chart" uri="{02D57815-91ED-43cb-92C2-25804820EDAC}">
                          <c15:formulaRef>
                            <c15:sqref>'2d Accuracy VNIR'!$N$5:$N$10</c15:sqref>
                          </c15:formulaRef>
                        </c:ext>
                      </c:extLst>
                      <c:numCache>
                        <c:formatCode>General</c:formatCode>
                        <c:ptCount val="6"/>
                        <c:pt idx="0">
                          <c:v>3.6</c:v>
                        </c:pt>
                        <c:pt idx="1">
                          <c:v>4.9000000000000004</c:v>
                        </c:pt>
                        <c:pt idx="2">
                          <c:v>3.9</c:v>
                        </c:pt>
                        <c:pt idx="3">
                          <c:v>2.1</c:v>
                        </c:pt>
                        <c:pt idx="4">
                          <c:v>5.0999999999999996</c:v>
                        </c:pt>
                        <c:pt idx="5">
                          <c:v>2.2999999999999998</c:v>
                        </c:pt>
                      </c:numCache>
                    </c:numRef>
                  </c:minus>
                  <c:spPr>
                    <a:noFill/>
                    <a:ln w="9525" cap="flat" cmpd="sng" algn="ctr">
                      <a:solidFill>
                        <a:schemeClr val="tx1">
                          <a:lumMod val="65000"/>
                          <a:lumOff val="35000"/>
                        </a:schemeClr>
                      </a:solidFill>
                      <a:round/>
                    </a:ln>
                    <a:effectLst/>
                  </c:spPr>
                </c:errBar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VNIR'!$M$5:$M$10</c15:sqref>
                        </c15:formulaRef>
                      </c:ext>
                    </c:extLst>
                    <c:numCache>
                      <c:formatCode>0.00</c:formatCode>
                      <c:ptCount val="6"/>
                      <c:pt idx="0">
                        <c:v>2.2000000000000002</c:v>
                      </c:pt>
                      <c:pt idx="1">
                        <c:v>6.7</c:v>
                      </c:pt>
                      <c:pt idx="2">
                        <c:v>3.4</c:v>
                      </c:pt>
                      <c:pt idx="3">
                        <c:v>-2.4</c:v>
                      </c:pt>
                      <c:pt idx="4">
                        <c:v>5.8</c:v>
                      </c:pt>
                      <c:pt idx="5">
                        <c:v>-0.1</c:v>
                      </c:pt>
                    </c:numCache>
                  </c:numRef>
                </c:val>
                <c:extLst xmlns:c15="http://schemas.microsoft.com/office/drawing/2012/chart">
                  <c:ext xmlns:c16="http://schemas.microsoft.com/office/drawing/2014/chart" uri="{C3380CC4-5D6E-409C-BE32-E72D297353CC}">
                    <c16:uniqueId val="{00000009-498A-45D4-8EFD-FA570A731B94}"/>
                  </c:ext>
                </c:extLst>
              </c15:ser>
            </c15:filteredBarSeries>
            <c15:filteredBarSeries>
              <c15:ser>
                <c:idx val="15"/>
                <c:order val="9"/>
                <c:tx>
                  <c:strRef>
                    <c:extLst xmlns:c15="http://schemas.microsoft.com/office/drawing/2012/chart">
                      <c:ext xmlns:c15="http://schemas.microsoft.com/office/drawing/2012/chart" uri="{02D57815-91ED-43cb-92C2-25804820EDAC}">
                        <c15:formulaRef>
                          <c15:sqref>'2d Accuracy VNIR'!$Q$4</c15:sqref>
                        </c15:formulaRef>
                      </c:ext>
                    </c:extLst>
                    <c:strCache>
                      <c:ptCount val="1"/>
                      <c:pt idx="0">
                        <c:v>G19 Prov</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extLst xmlns:c15="http://schemas.microsoft.com/office/drawing/2012/chart">
                        <c:ext xmlns:c15="http://schemas.microsoft.com/office/drawing/2012/chart" uri="{02D57815-91ED-43cb-92C2-25804820EDAC}">
                          <c15:formulaRef>
                            <c15:sqref>'2d Accuracy VNIR'!$R$5:$R$10</c15:sqref>
                          </c15:formulaRef>
                        </c:ext>
                      </c:extLst>
                      <c:numCache>
                        <c:formatCode>General</c:formatCode>
                        <c:ptCount val="6"/>
                        <c:pt idx="0">
                          <c:v>4.0919999999999996</c:v>
                        </c:pt>
                        <c:pt idx="1">
                          <c:v>5.3620000000000001</c:v>
                        </c:pt>
                        <c:pt idx="2">
                          <c:v>4.423</c:v>
                        </c:pt>
                        <c:pt idx="3">
                          <c:v>4.2009999999999996</c:v>
                        </c:pt>
                        <c:pt idx="4">
                          <c:v>4.3559999999999999</c:v>
                        </c:pt>
                        <c:pt idx="5">
                          <c:v>3.36</c:v>
                        </c:pt>
                      </c:numCache>
                    </c:numRef>
                  </c:plus>
                  <c:minus>
                    <c:numRef>
                      <c:extLst xmlns:c15="http://schemas.microsoft.com/office/drawing/2012/chart">
                        <c:ext xmlns:c15="http://schemas.microsoft.com/office/drawing/2012/chart" uri="{02D57815-91ED-43cb-92C2-25804820EDAC}">
                          <c15:formulaRef>
                            <c15:sqref>'2d Accuracy VNIR'!$R$5:$R$10</c15:sqref>
                          </c15:formulaRef>
                        </c:ext>
                      </c:extLst>
                      <c:numCache>
                        <c:formatCode>General</c:formatCode>
                        <c:ptCount val="6"/>
                        <c:pt idx="0">
                          <c:v>4.0919999999999996</c:v>
                        </c:pt>
                        <c:pt idx="1">
                          <c:v>5.3620000000000001</c:v>
                        </c:pt>
                        <c:pt idx="2">
                          <c:v>4.423</c:v>
                        </c:pt>
                        <c:pt idx="3">
                          <c:v>4.2009999999999996</c:v>
                        </c:pt>
                        <c:pt idx="4">
                          <c:v>4.3559999999999999</c:v>
                        </c:pt>
                        <c:pt idx="5">
                          <c:v>3.36</c:v>
                        </c:pt>
                      </c:numCache>
                    </c:numRef>
                  </c:minus>
                  <c:spPr>
                    <a:noFill/>
                    <a:ln w="9525" cap="flat" cmpd="sng" algn="ctr">
                      <a:solidFill>
                        <a:schemeClr val="tx1">
                          <a:lumMod val="65000"/>
                          <a:lumOff val="35000"/>
                        </a:schemeClr>
                      </a:solidFill>
                      <a:round/>
                    </a:ln>
                    <a:effectLst/>
                  </c:spPr>
                </c:errBar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VNIR'!$Q$5:$Q$10</c15:sqref>
                        </c15:formulaRef>
                      </c:ext>
                    </c:extLst>
                    <c:numCache>
                      <c:formatCode>0.00</c:formatCode>
                      <c:ptCount val="6"/>
                      <c:pt idx="0">
                        <c:v>-2.44</c:v>
                      </c:pt>
                      <c:pt idx="1">
                        <c:v>4.8490000000000002</c:v>
                      </c:pt>
                      <c:pt idx="2">
                        <c:v>1.0720000000000001</c:v>
                      </c:pt>
                      <c:pt idx="3">
                        <c:v>1.21</c:v>
                      </c:pt>
                      <c:pt idx="4">
                        <c:v>5.2439999999999998</c:v>
                      </c:pt>
                      <c:pt idx="5">
                        <c:v>0.26400000000000001</c:v>
                      </c:pt>
                    </c:numCache>
                  </c:numRef>
                </c:val>
                <c:extLst xmlns:c15="http://schemas.microsoft.com/office/drawing/2012/chart">
                  <c:ext xmlns:c16="http://schemas.microsoft.com/office/drawing/2014/chart" uri="{C3380CC4-5D6E-409C-BE32-E72D297353CC}">
                    <c16:uniqueId val="{0000000A-498A-45D4-8EFD-FA570A731B94}"/>
                  </c:ext>
                </c:extLst>
              </c15:ser>
            </c15:filteredBarSeries>
            <c15:filteredBarSeries>
              <c15:ser>
                <c:idx val="4"/>
                <c:order val="11"/>
                <c:tx>
                  <c:strRef>
                    <c:extLst xmlns:c15="http://schemas.microsoft.com/office/drawing/2012/chart">
                      <c:ext xmlns:c15="http://schemas.microsoft.com/office/drawing/2012/chart" uri="{02D57815-91ED-43cb-92C2-25804820EDAC}">
                        <c15:formulaRef>
                          <c15:sqref>'2d Accuracy VNIR'!$AA$4</c15:sqref>
                        </c15:formulaRef>
                      </c:ext>
                    </c:extLst>
                    <c:strCache>
                      <c:ptCount val="1"/>
                      <c:pt idx="0">
                        <c:v>OCI</c:v>
                      </c:pt>
                    </c:strCache>
                  </c:strRef>
                </c:tx>
                <c:spPr>
                  <a:solidFill>
                    <a:srgbClr val="CC66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both"/>
                  <c:errValType val="cust"/>
                  <c:noEndCap val="0"/>
                  <c:plus>
                    <c:numRef>
                      <c:extLst xmlns:c15="http://schemas.microsoft.com/office/drawing/2012/chart">
                        <c:ext xmlns:c15="http://schemas.microsoft.com/office/drawing/2012/chart" uri="{02D57815-91ED-43cb-92C2-25804820EDAC}">
                          <c15:formulaRef>
                            <c15:sqref>'2d Accuracy VNIR'!$AB$5:$AB$10</c15:sqref>
                          </c15:formulaRef>
                        </c:ext>
                      </c:extLst>
                      <c:numCache>
                        <c:formatCode>General</c:formatCode>
                        <c:ptCount val="6"/>
                        <c:pt idx="0">
                          <c:v>4.9400000000000004</c:v>
                        </c:pt>
                        <c:pt idx="1">
                          <c:v>4.92</c:v>
                        </c:pt>
                      </c:numCache>
                    </c:numRef>
                  </c:plus>
                  <c:minus>
                    <c:numRef>
                      <c:extLst xmlns:c15="http://schemas.microsoft.com/office/drawing/2012/chart">
                        <c:ext xmlns:c15="http://schemas.microsoft.com/office/drawing/2012/chart" uri="{02D57815-91ED-43cb-92C2-25804820EDAC}">
                          <c15:formulaRef>
                            <c15:sqref>'2d Accuracy VNIR'!$AB$5:$AB$10</c15:sqref>
                          </c15:formulaRef>
                        </c:ext>
                      </c:extLst>
                      <c:numCache>
                        <c:formatCode>General</c:formatCode>
                        <c:ptCount val="6"/>
                        <c:pt idx="0">
                          <c:v>4.9400000000000004</c:v>
                        </c:pt>
                        <c:pt idx="1">
                          <c:v>4.92</c:v>
                        </c:pt>
                      </c:numCache>
                    </c:numRef>
                  </c:minus>
                  <c:spPr>
                    <a:noFill/>
                    <a:ln w="9525" cap="flat" cmpd="sng" algn="ctr">
                      <a:solidFill>
                        <a:schemeClr val="tx1">
                          <a:lumMod val="65000"/>
                          <a:lumOff val="35000"/>
                        </a:schemeClr>
                      </a:solidFill>
                      <a:round/>
                    </a:ln>
                    <a:effectLst/>
                  </c:spPr>
                </c:errBars>
                <c:cat>
                  <c:strRef>
                    <c:extLst xmlns:c15="http://schemas.microsoft.com/office/drawing/2012/chart">
                      <c:ext xmlns:c15="http://schemas.microsoft.com/office/drawing/2012/chart" uri="{02D57815-91ED-43cb-92C2-25804820EDAC}">
                        <c15:formulaRef>
                          <c15:sqref>'2d Accuracy VNIR'!$B$5:$B$10</c15:sqref>
                        </c15:formulaRef>
                      </c:ext>
                    </c:extLst>
                    <c:strCache>
                      <c:ptCount val="6"/>
                      <c:pt idx="0">
                        <c:v>B01(0.47)</c:v>
                      </c:pt>
                      <c:pt idx="1">
                        <c:v>B02(0.64)</c:v>
                      </c:pt>
                      <c:pt idx="2">
                        <c:v>B03(0.86)</c:v>
                      </c:pt>
                      <c:pt idx="3">
                        <c:v>B04(1.38)</c:v>
                      </c:pt>
                      <c:pt idx="4">
                        <c:v>B05(1.61)</c:v>
                      </c:pt>
                      <c:pt idx="5">
                        <c:v>B06(2.25)</c:v>
                      </c:pt>
                    </c:strCache>
                  </c:strRef>
                </c:cat>
                <c:val>
                  <c:numRef>
                    <c:extLst xmlns:c15="http://schemas.microsoft.com/office/drawing/2012/chart">
                      <c:ext xmlns:c15="http://schemas.microsoft.com/office/drawing/2012/chart" uri="{02D57815-91ED-43cb-92C2-25804820EDAC}">
                        <c15:formulaRef>
                          <c15:sqref>'2d Accuracy VNIR'!$AA$5:$AA$10</c15:sqref>
                        </c15:formulaRef>
                      </c:ext>
                    </c:extLst>
                    <c:numCache>
                      <c:formatCode>0.0</c:formatCode>
                      <c:ptCount val="6"/>
                      <c:pt idx="0">
                        <c:v>-3.02</c:v>
                      </c:pt>
                      <c:pt idx="1">
                        <c:v>3.22</c:v>
                      </c:pt>
                    </c:numCache>
                  </c:numRef>
                </c:val>
                <c:extLst xmlns:c15="http://schemas.microsoft.com/office/drawing/2012/chart">
                  <c:ext xmlns:c16="http://schemas.microsoft.com/office/drawing/2014/chart" uri="{C3380CC4-5D6E-409C-BE32-E72D297353CC}">
                    <c16:uniqueId val="{0000000B-498A-45D4-8EFD-FA570A731B94}"/>
                  </c:ext>
                </c:extLst>
              </c15:ser>
            </c15:filteredBarSeries>
          </c:ext>
        </c:extLst>
      </c:barChart>
      <c:catAx>
        <c:axId val="317880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1347775"/>
        <c:crosses val="autoZero"/>
        <c:auto val="1"/>
        <c:lblAlgn val="ctr"/>
        <c:lblOffset val="100"/>
        <c:noMultiLvlLbl val="0"/>
      </c:catAx>
      <c:valAx>
        <c:axId val="311347775"/>
        <c:scaling>
          <c:orientation val="minMax"/>
          <c:max val="12.5"/>
          <c:min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t>Bias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17880095"/>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23/03/2026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radiometric calibration behavior is expected across the ABI instruments</a:t>
            </a:r>
          </a:p>
        </p:txBody>
      </p:sp>
      <p:sp>
        <p:nvSpPr>
          <p:cNvPr id="4" name="Slide Number Placeholder 3"/>
          <p:cNvSpPr>
            <a:spLocks noGrp="1"/>
          </p:cNvSpPr>
          <p:nvPr>
            <p:ph type="sldNum" sz="quarter" idx="5"/>
          </p:nvPr>
        </p:nvSpPr>
        <p:spPr/>
        <p:txBody>
          <a:bodyPr/>
          <a:lstStyle/>
          <a:p>
            <a:fld id="{C730CBED-D393-0444-AF9C-46764C521B5A}" type="slidenum">
              <a:rPr lang="en-GB" smtClean="0"/>
              <a:t>2</a:t>
            </a:fld>
            <a:endParaRPr lang="en-GB"/>
          </a:p>
        </p:txBody>
      </p:sp>
    </p:spTree>
    <p:extLst>
      <p:ext uri="{BB962C8B-B14F-4D97-AF65-F5344CB8AC3E}">
        <p14:creationId xmlns:p14="http://schemas.microsoft.com/office/powerpoint/2010/main" val="2847535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lvl1pPr algn="ctr">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lvl1pPr>
              <a:defRPr sz="2400"/>
            </a:lvl1pPr>
            <a:lvl2pPr marL="685800" indent="-228600">
              <a:buFont typeface="Arial" panose="020B0604020202020204" pitchFamily="34" charset="0"/>
              <a:buChar char="‾"/>
              <a:defRPr sz="2000"/>
            </a:lvl2pPr>
            <a:lvl3pPr>
              <a:defRPr sz="16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905069" y="811540"/>
            <a:ext cx="9885761" cy="2387600"/>
          </a:xfrm>
        </p:spPr>
        <p:txBody>
          <a:bodyPr/>
          <a:lstStyle/>
          <a:p>
            <a:r>
              <a:rPr lang="en-GB" dirty="0"/>
              <a:t>Assessment of GOES-19 ABI Solar Calibration Variations Using GSICS Methods</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1251857" y="3489947"/>
            <a:ext cx="9688286" cy="1655762"/>
          </a:xfrm>
        </p:spPr>
        <p:txBody>
          <a:bodyPr>
            <a:normAutofit fontScale="92500"/>
          </a:bodyPr>
          <a:lstStyle/>
          <a:p>
            <a:r>
              <a:rPr lang="en-GB" dirty="0"/>
              <a:t>Fangfang Yu</a:t>
            </a:r>
            <a:r>
              <a:rPr lang="en-GB" baseline="30000" dirty="0"/>
              <a:t>1</a:t>
            </a:r>
            <a:r>
              <a:rPr lang="en-GB" dirty="0"/>
              <a:t>, </a:t>
            </a:r>
            <a:r>
              <a:rPr lang="en-GB" dirty="0" err="1"/>
              <a:t>Xiangqian</a:t>
            </a:r>
            <a:r>
              <a:rPr lang="en-GB" dirty="0"/>
              <a:t> Wu</a:t>
            </a:r>
            <a:r>
              <a:rPr lang="en-GB" baseline="30000" dirty="0"/>
              <a:t>2</a:t>
            </a:r>
            <a:r>
              <a:rPr lang="en-GB" dirty="0"/>
              <a:t>, Hui Xu</a:t>
            </a:r>
            <a:r>
              <a:rPr lang="en-GB" baseline="30000" dirty="0"/>
              <a:t>1</a:t>
            </a:r>
            <a:r>
              <a:rPr lang="en-GB" dirty="0"/>
              <a:t>, Bikash Basnet</a:t>
            </a:r>
            <a:r>
              <a:rPr lang="en-GB" baseline="30000" dirty="0"/>
              <a:t>1</a:t>
            </a:r>
            <a:r>
              <a:rPr lang="en-GB" dirty="0"/>
              <a:t>, and Haifeng Qian</a:t>
            </a:r>
            <a:r>
              <a:rPr lang="en-GB" baseline="30000" dirty="0"/>
              <a:t>1</a:t>
            </a:r>
          </a:p>
          <a:p>
            <a:endParaRPr lang="en-GB" baseline="30000" dirty="0"/>
          </a:p>
          <a:p>
            <a:pPr marL="457200" lvl="0" indent="-381000" algn="ctr" rtl="0">
              <a:lnSpc>
                <a:spcPct val="100000"/>
              </a:lnSpc>
              <a:spcBef>
                <a:spcPts val="480"/>
              </a:spcBef>
              <a:spcAft>
                <a:spcPts val="0"/>
              </a:spcAft>
              <a:buClr>
                <a:srgbClr val="888888"/>
              </a:buClr>
              <a:buSzPct val="108108"/>
              <a:buNone/>
            </a:pPr>
            <a:r>
              <a:rPr lang="en-US" sz="2200" dirty="0">
                <a:solidFill>
                  <a:schemeClr val="dk1"/>
                </a:solidFill>
              </a:rPr>
              <a:t>1: ERT, Greenbelt, MD</a:t>
            </a:r>
          </a:p>
          <a:p>
            <a:pPr marL="457200" lvl="0" indent="-381000" algn="ctr" rtl="0">
              <a:lnSpc>
                <a:spcPct val="100000"/>
              </a:lnSpc>
              <a:spcBef>
                <a:spcPts val="480"/>
              </a:spcBef>
              <a:spcAft>
                <a:spcPts val="0"/>
              </a:spcAft>
              <a:buClr>
                <a:srgbClr val="888888"/>
              </a:buClr>
              <a:buSzPct val="108108"/>
              <a:buNone/>
            </a:pPr>
            <a:r>
              <a:rPr lang="en-US" sz="2200" dirty="0">
                <a:solidFill>
                  <a:schemeClr val="dk1"/>
                </a:solidFill>
              </a:rPr>
              <a:t>2: NOAA/NESDIS/STAR, College Park, MD</a:t>
            </a:r>
          </a:p>
          <a:p>
            <a:endParaRPr lang="en-GB" baseline="30000" dirty="0"/>
          </a:p>
        </p:txBody>
      </p:sp>
      <p:sp>
        <p:nvSpPr>
          <p:cNvPr id="8" name="TextBox 7">
            <a:extLst>
              <a:ext uri="{FF2B5EF4-FFF2-40B4-BE49-F238E27FC236}">
                <a16:creationId xmlns:a16="http://schemas.microsoft.com/office/drawing/2014/main" id="{236876F6-0931-4BCD-B7DB-6D7ED98346A6}"/>
              </a:ext>
            </a:extLst>
          </p:cNvPr>
          <p:cNvSpPr txBox="1"/>
          <p:nvPr/>
        </p:nvSpPr>
        <p:spPr>
          <a:xfrm>
            <a:off x="1079595" y="5834757"/>
            <a:ext cx="10374004" cy="523220"/>
          </a:xfrm>
          <a:prstGeom prst="rect">
            <a:avLst/>
          </a:prstGeom>
          <a:noFill/>
        </p:spPr>
        <p:txBody>
          <a:bodyPr wrap="square">
            <a:spAutoFit/>
          </a:bodyPr>
          <a:lstStyle/>
          <a:p>
            <a:pPr marL="0" indent="0" algn="just">
              <a:buNone/>
            </a:pPr>
            <a:r>
              <a:rPr lang="en-US" sz="1400" b="0" dirty="0">
                <a:latin typeface="Arial" panose="020B0604020202020204" pitchFamily="34" charset="0"/>
                <a:cs typeface="Arial" panose="020B0604020202020204" pitchFamily="34" charset="0"/>
              </a:rPr>
              <a:t>Declaimer: The scientific results and conclusions, as well as any views or opinions expressed herein, are those of the authors and do not necessarily reflect those of NOAA or the Department of Commerce</a:t>
            </a:r>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C987C-272D-44DF-8538-396D9C947A15}"/>
              </a:ext>
            </a:extLst>
          </p:cNvPr>
          <p:cNvSpPr>
            <a:spLocks noGrp="1"/>
          </p:cNvSpPr>
          <p:nvPr>
            <p:ph type="title"/>
          </p:nvPr>
        </p:nvSpPr>
        <p:spPr/>
        <p:txBody>
          <a:bodyPr/>
          <a:lstStyle/>
          <a:p>
            <a:pPr algn="ctr"/>
            <a:r>
              <a:rPr lang="en-US" dirty="0"/>
              <a:t>GOES-19 Advanced Baseline Imager (ABI)</a:t>
            </a:r>
          </a:p>
        </p:txBody>
      </p:sp>
      <p:sp>
        <p:nvSpPr>
          <p:cNvPr id="3" name="Content Placeholder 2">
            <a:extLst>
              <a:ext uri="{FF2B5EF4-FFF2-40B4-BE49-F238E27FC236}">
                <a16:creationId xmlns:a16="http://schemas.microsoft.com/office/drawing/2014/main" id="{32A8F9F4-D7D1-4C80-90D5-B34352065AF7}"/>
              </a:ext>
            </a:extLst>
          </p:cNvPr>
          <p:cNvSpPr>
            <a:spLocks noGrp="1"/>
          </p:cNvSpPr>
          <p:nvPr>
            <p:ph idx="1"/>
          </p:nvPr>
        </p:nvSpPr>
        <p:spPr>
          <a:xfrm>
            <a:off x="426720" y="1705969"/>
            <a:ext cx="6465399" cy="4786905"/>
          </a:xfrm>
        </p:spPr>
        <p:txBody>
          <a:bodyPr>
            <a:normAutofit fontScale="92500" lnSpcReduction="10000"/>
          </a:bodyPr>
          <a:lstStyle/>
          <a:p>
            <a:r>
              <a:rPr lang="en-US" dirty="0"/>
              <a:t>GOES-19 (G19) is NOAA’s fourth and final GOES-R series of geostationary weather satellites</a:t>
            </a:r>
          </a:p>
          <a:p>
            <a:pPr lvl="1"/>
            <a:r>
              <a:rPr lang="en-US" dirty="0"/>
              <a:t>Launched: 25 June 2024</a:t>
            </a:r>
          </a:p>
          <a:p>
            <a:pPr lvl="1"/>
            <a:r>
              <a:rPr lang="en-US" dirty="0"/>
              <a:t>Became GOES-East (75.2</a:t>
            </a:r>
            <a:r>
              <a:rPr lang="en-US" baseline="30000" dirty="0"/>
              <a:t>o</a:t>
            </a:r>
            <a:r>
              <a:rPr lang="en-US" dirty="0"/>
              <a:t>W) on 7 April 2025, replacing GOES-16</a:t>
            </a:r>
          </a:p>
          <a:p>
            <a:pPr lvl="1"/>
            <a:endParaRPr lang="en-US" dirty="0"/>
          </a:p>
          <a:p>
            <a:r>
              <a:rPr lang="en-US" dirty="0"/>
              <a:t>ABI radiometric calibration</a:t>
            </a:r>
          </a:p>
          <a:p>
            <a:pPr lvl="1"/>
            <a:r>
              <a:rPr lang="en-US" dirty="0"/>
              <a:t>Solar diffuser (SD) for the six Visible and Near-Infrared (VNIR) bands</a:t>
            </a:r>
          </a:p>
          <a:p>
            <a:pPr lvl="1"/>
            <a:r>
              <a:rPr lang="en-US" dirty="0"/>
              <a:t>Blackbody for the ten Infrared (IR) bands</a:t>
            </a:r>
          </a:p>
          <a:p>
            <a:pPr lvl="1"/>
            <a:endParaRPr lang="en-US" dirty="0"/>
          </a:p>
          <a:p>
            <a:r>
              <a:rPr lang="en-US" dirty="0"/>
              <a:t>Spectral attributes and spectral response functions (SRFs) are consistent with previous three ABI instruments</a:t>
            </a:r>
          </a:p>
          <a:p>
            <a:pPr lvl="1"/>
            <a:r>
              <a:rPr lang="en-US" dirty="0"/>
              <a:t>Small SRF shift in G19 B04</a:t>
            </a:r>
          </a:p>
        </p:txBody>
      </p:sp>
      <p:graphicFrame>
        <p:nvGraphicFramePr>
          <p:cNvPr id="6" name="Table 5">
            <a:extLst>
              <a:ext uri="{FF2B5EF4-FFF2-40B4-BE49-F238E27FC236}">
                <a16:creationId xmlns:a16="http://schemas.microsoft.com/office/drawing/2014/main" id="{10258278-FFF3-48C1-8412-5BE9CEB4CDDB}"/>
              </a:ext>
            </a:extLst>
          </p:cNvPr>
          <p:cNvGraphicFramePr>
            <a:graphicFrameLocks noGrp="1"/>
          </p:cNvGraphicFramePr>
          <p:nvPr>
            <p:extLst>
              <p:ext uri="{D42A27DB-BD31-4B8C-83A1-F6EECF244321}">
                <p14:modId xmlns:p14="http://schemas.microsoft.com/office/powerpoint/2010/main" val="1214443138"/>
              </p:ext>
            </p:extLst>
          </p:nvPr>
        </p:nvGraphicFramePr>
        <p:xfrm>
          <a:off x="7501822" y="4778818"/>
          <a:ext cx="4053385" cy="1657584"/>
        </p:xfrm>
        <a:graphic>
          <a:graphicData uri="http://schemas.openxmlformats.org/drawingml/2006/table">
            <a:tbl>
              <a:tblPr bandRow="1">
                <a:tableStyleId>{5C22544A-7EE6-4342-B048-85BDC9FD1C3A}</a:tableStyleId>
              </a:tblPr>
              <a:tblGrid>
                <a:gridCol w="525016">
                  <a:extLst>
                    <a:ext uri="{9D8B030D-6E8A-4147-A177-3AD203B41FA5}">
                      <a16:colId xmlns:a16="http://schemas.microsoft.com/office/drawing/2014/main" val="3033146408"/>
                    </a:ext>
                  </a:extLst>
                </a:gridCol>
                <a:gridCol w="1241020">
                  <a:extLst>
                    <a:ext uri="{9D8B030D-6E8A-4147-A177-3AD203B41FA5}">
                      <a16:colId xmlns:a16="http://schemas.microsoft.com/office/drawing/2014/main" val="1214543082"/>
                    </a:ext>
                  </a:extLst>
                </a:gridCol>
                <a:gridCol w="888296">
                  <a:extLst>
                    <a:ext uri="{9D8B030D-6E8A-4147-A177-3AD203B41FA5}">
                      <a16:colId xmlns:a16="http://schemas.microsoft.com/office/drawing/2014/main" val="418691961"/>
                    </a:ext>
                  </a:extLst>
                </a:gridCol>
                <a:gridCol w="1399053">
                  <a:extLst>
                    <a:ext uri="{9D8B030D-6E8A-4147-A177-3AD203B41FA5}">
                      <a16:colId xmlns:a16="http://schemas.microsoft.com/office/drawing/2014/main" val="1177624878"/>
                    </a:ext>
                  </a:extLst>
                </a:gridCol>
              </a:tblGrid>
              <a:tr h="419407">
                <a:tc>
                  <a:txBody>
                    <a:bodyPr/>
                    <a:lstStyle/>
                    <a:p>
                      <a:pPr marL="0" marR="0" algn="ctr">
                        <a:lnSpc>
                          <a:spcPct val="107000"/>
                        </a:lnSpc>
                        <a:spcBef>
                          <a:spcPts val="0"/>
                        </a:spcBef>
                        <a:spcAft>
                          <a:spcPts val="0"/>
                        </a:spcAft>
                      </a:pPr>
                      <a:r>
                        <a:rPr lang="en-US" sz="1200">
                          <a:effectLst/>
                          <a:latin typeface="Times New Roman" panose="02020603050405020304" pitchFamily="18" charset="0"/>
                          <a:cs typeface="Times New Roman" panose="02020603050405020304" pitchFamily="18" charset="0"/>
                        </a:rPr>
                        <a:t>Band No.</a:t>
                      </a:r>
                      <a:endParaRPr lang="en-U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Central Wavelength (µm)</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Detectors</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Pixel Spacing at Nadir (km)</a:t>
                      </a:r>
                    </a:p>
                  </a:txBody>
                  <a:tcPr marL="68580" marR="68580" marT="0" marB="0"/>
                </a:tc>
                <a:extLst>
                  <a:ext uri="{0D108BD9-81ED-4DB2-BD59-A6C34878D82A}">
                    <a16:rowId xmlns:a16="http://schemas.microsoft.com/office/drawing/2014/main" val="2613929644"/>
                  </a:ext>
                </a:extLst>
              </a:tr>
              <a:tr h="20238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B01</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0.47</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Silicon</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6028914"/>
                  </a:ext>
                </a:extLst>
              </a:tr>
              <a:tr h="20238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B02</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0.64</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Silicon</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0.5</a:t>
                      </a:r>
                    </a:p>
                  </a:txBody>
                  <a:tcPr marL="68580" marR="68580" marT="0" marB="0"/>
                </a:tc>
                <a:extLst>
                  <a:ext uri="{0D108BD9-81ED-4DB2-BD59-A6C34878D82A}">
                    <a16:rowId xmlns:a16="http://schemas.microsoft.com/office/drawing/2014/main" val="439771573"/>
                  </a:ext>
                </a:extLst>
              </a:tr>
              <a:tr h="20238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B03</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0.86</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Silicon</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3967724667"/>
                  </a:ext>
                </a:extLst>
              </a:tr>
              <a:tr h="20238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B04</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1.38</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HgCdTe</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extLst>
                  <a:ext uri="{0D108BD9-81ED-4DB2-BD59-A6C34878D82A}">
                    <a16:rowId xmlns:a16="http://schemas.microsoft.com/office/drawing/2014/main" val="2363121988"/>
                  </a:ext>
                </a:extLst>
              </a:tr>
              <a:tr h="202380">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1.61</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HgCdTe</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896170817"/>
                  </a:ext>
                </a:extLst>
              </a:tr>
              <a:tr h="226277">
                <a:tc>
                  <a:txBody>
                    <a:bodyPr/>
                    <a:lstStyle/>
                    <a:p>
                      <a:pPr marL="0" marR="0" algn="ctr">
                        <a:lnSpc>
                          <a:spcPct val="107000"/>
                        </a:lnSpc>
                        <a:spcBef>
                          <a:spcPts val="0"/>
                        </a:spcBef>
                        <a:spcAft>
                          <a:spcPts val="0"/>
                        </a:spcAft>
                      </a:pPr>
                      <a:r>
                        <a:rPr lang="en-US" sz="1200" dirty="0">
                          <a:effectLst/>
                          <a:latin typeface="Times New Roman" panose="02020603050405020304" pitchFamily="18" charset="0"/>
                          <a:cs typeface="Times New Roman" panose="02020603050405020304" pitchFamily="18" charset="0"/>
                        </a:rPr>
                        <a:t>B06</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a:effectLst/>
                          <a:latin typeface="Times New Roman" panose="02020603050405020304" pitchFamily="18" charset="0"/>
                          <a:ea typeface="Calibri" panose="020F0502020204030204" pitchFamily="34" charset="0"/>
                          <a:cs typeface="Times New Roman" panose="02020603050405020304" pitchFamily="18" charset="0"/>
                        </a:rPr>
                        <a:t>2.25</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HgCdTe</a:t>
                      </a:r>
                    </a:p>
                  </a:txBody>
                  <a:tcPr marL="68580" marR="68580" marT="0" marB="0"/>
                </a:tc>
                <a:tc>
                  <a:txBody>
                    <a:bodyPr/>
                    <a:lstStyle/>
                    <a:p>
                      <a:pPr marL="0" marR="0" algn="ctr">
                        <a:lnSpc>
                          <a:spcPct val="107000"/>
                        </a:lnSpc>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extLst>
                  <a:ext uri="{0D108BD9-81ED-4DB2-BD59-A6C34878D82A}">
                    <a16:rowId xmlns:a16="http://schemas.microsoft.com/office/drawing/2014/main" val="1780984823"/>
                  </a:ext>
                </a:extLst>
              </a:tr>
            </a:tbl>
          </a:graphicData>
        </a:graphic>
      </p:graphicFrame>
      <p:grpSp>
        <p:nvGrpSpPr>
          <p:cNvPr id="9" name="Group 8">
            <a:extLst>
              <a:ext uri="{FF2B5EF4-FFF2-40B4-BE49-F238E27FC236}">
                <a16:creationId xmlns:a16="http://schemas.microsoft.com/office/drawing/2014/main" id="{7E02B7E9-79AA-4707-B7E7-F95E3C5A77D0}"/>
              </a:ext>
            </a:extLst>
          </p:cNvPr>
          <p:cNvGrpSpPr/>
          <p:nvPr/>
        </p:nvGrpSpPr>
        <p:grpSpPr>
          <a:xfrm>
            <a:off x="7501823" y="1303940"/>
            <a:ext cx="3606693" cy="2870374"/>
            <a:chOff x="7706540" y="3569468"/>
            <a:chExt cx="3606693" cy="2870374"/>
          </a:xfrm>
        </p:grpSpPr>
        <p:pic>
          <p:nvPicPr>
            <p:cNvPr id="7" name="Picture 6">
              <a:extLst>
                <a:ext uri="{FF2B5EF4-FFF2-40B4-BE49-F238E27FC236}">
                  <a16:creationId xmlns:a16="http://schemas.microsoft.com/office/drawing/2014/main" id="{8CE7A317-1637-49AE-980F-78702AAFA78A}"/>
                </a:ext>
              </a:extLst>
            </p:cNvPr>
            <p:cNvPicPr>
              <a:picLocks noChangeAspect="1"/>
            </p:cNvPicPr>
            <p:nvPr/>
          </p:nvPicPr>
          <p:blipFill>
            <a:blip r:embed="rId3"/>
            <a:stretch>
              <a:fillRect/>
            </a:stretch>
          </p:blipFill>
          <p:spPr>
            <a:xfrm>
              <a:off x="7706540" y="3846467"/>
              <a:ext cx="3460814" cy="2593375"/>
            </a:xfrm>
            <a:prstGeom prst="rect">
              <a:avLst/>
            </a:prstGeom>
          </p:spPr>
        </p:pic>
        <p:sp>
          <p:nvSpPr>
            <p:cNvPr id="8" name="TextBox 7">
              <a:extLst>
                <a:ext uri="{FF2B5EF4-FFF2-40B4-BE49-F238E27FC236}">
                  <a16:creationId xmlns:a16="http://schemas.microsoft.com/office/drawing/2014/main" id="{89BEADBE-A2A5-4B35-BC1A-64B8AE47CF46}"/>
                </a:ext>
              </a:extLst>
            </p:cNvPr>
            <p:cNvSpPr txBox="1"/>
            <p:nvPr/>
          </p:nvSpPr>
          <p:spPr>
            <a:xfrm>
              <a:off x="7706540" y="3569468"/>
              <a:ext cx="3606693" cy="276999"/>
            </a:xfrm>
            <a:prstGeom prst="rect">
              <a:avLst/>
            </a:prstGeom>
            <a:noFill/>
          </p:spPr>
          <p:txBody>
            <a:bodyPr wrap="none" rtlCol="0">
              <a:spAutoFit/>
            </a:bodyPr>
            <a:lstStyle/>
            <a:p>
              <a:r>
                <a:rPr lang="en-US" sz="1200" dirty="0"/>
                <a:t>ABI VNIR Spectral response functions (G</a:t>
              </a:r>
              <a:r>
                <a:rPr lang="en-US" sz="1200" dirty="0">
                  <a:solidFill>
                    <a:srgbClr val="008CBF"/>
                  </a:solidFill>
                </a:rPr>
                <a:t>16</a:t>
              </a:r>
              <a:r>
                <a:rPr lang="en-US" sz="1200" dirty="0"/>
                <a:t>/</a:t>
              </a:r>
              <a:r>
                <a:rPr lang="en-US" sz="1200" dirty="0">
                  <a:solidFill>
                    <a:srgbClr val="CC9900"/>
                  </a:solidFill>
                </a:rPr>
                <a:t>17</a:t>
              </a:r>
              <a:r>
                <a:rPr lang="en-US" sz="1200" dirty="0"/>
                <a:t>/</a:t>
              </a:r>
              <a:r>
                <a:rPr lang="en-US" sz="1200" dirty="0">
                  <a:solidFill>
                    <a:schemeClr val="accent6"/>
                  </a:solidFill>
                </a:rPr>
                <a:t>18</a:t>
              </a:r>
              <a:r>
                <a:rPr lang="en-US" sz="1200" dirty="0"/>
                <a:t>/</a:t>
              </a:r>
              <a:r>
                <a:rPr lang="en-US" sz="1200" dirty="0">
                  <a:solidFill>
                    <a:srgbClr val="FF0000"/>
                  </a:solidFill>
                </a:rPr>
                <a:t>19)</a:t>
              </a:r>
              <a:endParaRPr lang="en-US" sz="1200" dirty="0"/>
            </a:p>
          </p:txBody>
        </p:sp>
      </p:grpSp>
      <p:sp>
        <p:nvSpPr>
          <p:cNvPr id="11" name="TextBox 10">
            <a:extLst>
              <a:ext uri="{FF2B5EF4-FFF2-40B4-BE49-F238E27FC236}">
                <a16:creationId xmlns:a16="http://schemas.microsoft.com/office/drawing/2014/main" id="{61CD8DFB-C064-4ECE-9E1B-E88D52CC7CB3}"/>
              </a:ext>
            </a:extLst>
          </p:cNvPr>
          <p:cNvSpPr txBox="1"/>
          <p:nvPr/>
        </p:nvSpPr>
        <p:spPr>
          <a:xfrm>
            <a:off x="7501823" y="4295620"/>
            <a:ext cx="4053385" cy="461665"/>
          </a:xfrm>
          <a:prstGeom prst="rect">
            <a:avLst/>
          </a:prstGeom>
          <a:noFill/>
        </p:spPr>
        <p:txBody>
          <a:bodyPr wrap="square">
            <a:spAutoFit/>
          </a:bodyPr>
          <a:lstStyle/>
          <a:p>
            <a:r>
              <a:rPr lang="en-US" sz="1200" dirty="0"/>
              <a:t>Spectral attributes for ABI VNIR Bands (central Wavelength, detector materials and spatial resolution)</a:t>
            </a:r>
          </a:p>
        </p:txBody>
      </p:sp>
    </p:spTree>
    <p:extLst>
      <p:ext uri="{BB962C8B-B14F-4D97-AF65-F5344CB8AC3E}">
        <p14:creationId xmlns:p14="http://schemas.microsoft.com/office/powerpoint/2010/main" val="279840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CB064-BF47-4CB4-A0F8-40422A1AA1E9}"/>
              </a:ext>
            </a:extLst>
          </p:cNvPr>
          <p:cNvSpPr>
            <a:spLocks noGrp="1"/>
          </p:cNvSpPr>
          <p:nvPr>
            <p:ph type="title"/>
          </p:nvPr>
        </p:nvSpPr>
        <p:spPr/>
        <p:txBody>
          <a:bodyPr/>
          <a:lstStyle/>
          <a:p>
            <a:r>
              <a:rPr lang="en-US" dirty="0"/>
              <a:t>GOES-19 Semiannual Yaw-flip Maneuvers</a:t>
            </a:r>
          </a:p>
        </p:txBody>
      </p:sp>
      <p:sp>
        <p:nvSpPr>
          <p:cNvPr id="3" name="Content Placeholder 2">
            <a:extLst>
              <a:ext uri="{FF2B5EF4-FFF2-40B4-BE49-F238E27FC236}">
                <a16:creationId xmlns:a16="http://schemas.microsoft.com/office/drawing/2014/main" id="{5CA144AB-E1D2-4266-A36E-3D1559BB04C8}"/>
              </a:ext>
            </a:extLst>
          </p:cNvPr>
          <p:cNvSpPr>
            <a:spLocks noGrp="1"/>
          </p:cNvSpPr>
          <p:nvPr>
            <p:ph idx="1"/>
          </p:nvPr>
        </p:nvSpPr>
        <p:spPr>
          <a:xfrm>
            <a:off x="736979" y="1733266"/>
            <a:ext cx="5540993" cy="4525294"/>
          </a:xfrm>
        </p:spPr>
        <p:txBody>
          <a:bodyPr/>
          <a:lstStyle/>
          <a:p>
            <a:r>
              <a:rPr lang="en-US" dirty="0"/>
              <a:t>GOES-19 carries a new instrument, the Compact Coronagraph (CCOR-1)</a:t>
            </a:r>
          </a:p>
          <a:p>
            <a:endParaRPr lang="en-US" dirty="0"/>
          </a:p>
          <a:p>
            <a:r>
              <a:rPr lang="en-US" dirty="0"/>
              <a:t>To support the CCOR-1 operation, GOES-19 performs semi-annual yaw flips around the vernal and autumnal equinoxes.</a:t>
            </a:r>
          </a:p>
          <a:p>
            <a:pPr lvl="1"/>
            <a:r>
              <a:rPr lang="en-US" dirty="0"/>
              <a:t>Inverted orientation: boreal summer</a:t>
            </a:r>
          </a:p>
          <a:p>
            <a:pPr lvl="1"/>
            <a:r>
              <a:rPr lang="en-US" dirty="0"/>
              <a:t>Upright orientation: boreal winter</a:t>
            </a:r>
          </a:p>
        </p:txBody>
      </p:sp>
      <p:graphicFrame>
        <p:nvGraphicFramePr>
          <p:cNvPr id="4" name="Table 6">
            <a:extLst>
              <a:ext uri="{FF2B5EF4-FFF2-40B4-BE49-F238E27FC236}">
                <a16:creationId xmlns:a16="http://schemas.microsoft.com/office/drawing/2014/main" id="{889850CB-0A1B-4A0C-B2CB-EE307AE4FA0B}"/>
              </a:ext>
            </a:extLst>
          </p:cNvPr>
          <p:cNvGraphicFramePr>
            <a:graphicFrameLocks/>
          </p:cNvGraphicFramePr>
          <p:nvPr>
            <p:extLst>
              <p:ext uri="{D42A27DB-BD31-4B8C-83A1-F6EECF244321}">
                <p14:modId xmlns:p14="http://schemas.microsoft.com/office/powerpoint/2010/main" val="2139679979"/>
              </p:ext>
            </p:extLst>
          </p:nvPr>
        </p:nvGraphicFramePr>
        <p:xfrm>
          <a:off x="6680578" y="1733266"/>
          <a:ext cx="5281684" cy="3891485"/>
        </p:xfrm>
        <a:graphic>
          <a:graphicData uri="http://schemas.openxmlformats.org/drawingml/2006/table">
            <a:tbl>
              <a:tblPr firstRow="1" bandRow="1">
                <a:tableStyleId>{5C22544A-7EE6-4342-B048-85BDC9FD1C3A}</a:tableStyleId>
              </a:tblPr>
              <a:tblGrid>
                <a:gridCol w="1826614">
                  <a:extLst>
                    <a:ext uri="{9D8B030D-6E8A-4147-A177-3AD203B41FA5}">
                      <a16:colId xmlns:a16="http://schemas.microsoft.com/office/drawing/2014/main" val="511087883"/>
                    </a:ext>
                  </a:extLst>
                </a:gridCol>
                <a:gridCol w="1407906">
                  <a:extLst>
                    <a:ext uri="{9D8B030D-6E8A-4147-A177-3AD203B41FA5}">
                      <a16:colId xmlns:a16="http://schemas.microsoft.com/office/drawing/2014/main" val="344505836"/>
                    </a:ext>
                  </a:extLst>
                </a:gridCol>
                <a:gridCol w="2047164">
                  <a:extLst>
                    <a:ext uri="{9D8B030D-6E8A-4147-A177-3AD203B41FA5}">
                      <a16:colId xmlns:a16="http://schemas.microsoft.com/office/drawing/2014/main" val="4010077955"/>
                    </a:ext>
                  </a:extLst>
                </a:gridCol>
              </a:tblGrid>
              <a:tr h="234786">
                <a:tc>
                  <a:txBody>
                    <a:bodyPr/>
                    <a:lstStyle/>
                    <a:p>
                      <a:pPr algn="ctr"/>
                      <a:r>
                        <a:rPr lang="en-US" dirty="0"/>
                        <a:t>G19 Event</a:t>
                      </a:r>
                    </a:p>
                  </a:txBody>
                  <a:tcPr/>
                </a:tc>
                <a:tc>
                  <a:txBody>
                    <a:bodyPr/>
                    <a:lstStyle/>
                    <a:p>
                      <a:pPr algn="ctr"/>
                      <a:r>
                        <a:rPr lang="en-US" dirty="0"/>
                        <a:t>Date</a:t>
                      </a:r>
                    </a:p>
                  </a:txBody>
                  <a:tcPr/>
                </a:tc>
                <a:tc>
                  <a:txBody>
                    <a:bodyPr/>
                    <a:lstStyle/>
                    <a:p>
                      <a:pPr algn="ctr"/>
                      <a:r>
                        <a:rPr lang="en-US" dirty="0"/>
                        <a:t>Note</a:t>
                      </a:r>
                    </a:p>
                  </a:txBody>
                  <a:tcPr/>
                </a:tc>
                <a:extLst>
                  <a:ext uri="{0D108BD9-81ED-4DB2-BD59-A6C34878D82A}">
                    <a16:rowId xmlns:a16="http://schemas.microsoft.com/office/drawing/2014/main" val="3862202181"/>
                  </a:ext>
                </a:extLst>
              </a:tr>
              <a:tr h="371744">
                <a:tc>
                  <a:txBody>
                    <a:bodyPr/>
                    <a:lstStyle/>
                    <a:p>
                      <a:r>
                        <a:rPr lang="en-US" sz="1600" dirty="0"/>
                        <a:t>First Solar Calibration</a:t>
                      </a:r>
                    </a:p>
                  </a:txBody>
                  <a:tcPr/>
                </a:tc>
                <a:tc>
                  <a:txBody>
                    <a:bodyPr/>
                    <a:lstStyle/>
                    <a:p>
                      <a:r>
                        <a:rPr lang="en-US" sz="1600" dirty="0"/>
                        <a:t>8/29/2024</a:t>
                      </a:r>
                    </a:p>
                  </a:txBody>
                  <a:tcPr/>
                </a:tc>
                <a:tc>
                  <a:txBody>
                    <a:bodyPr/>
                    <a:lstStyle/>
                    <a:p>
                      <a:endParaRPr lang="en-US" sz="1600" dirty="0"/>
                    </a:p>
                  </a:txBody>
                  <a:tcPr/>
                </a:tc>
                <a:extLst>
                  <a:ext uri="{0D108BD9-81ED-4DB2-BD59-A6C34878D82A}">
                    <a16:rowId xmlns:a16="http://schemas.microsoft.com/office/drawing/2014/main" val="325448938"/>
                  </a:ext>
                </a:extLst>
              </a:tr>
              <a:tr h="386285">
                <a:tc>
                  <a:txBody>
                    <a:bodyPr/>
                    <a:lstStyle/>
                    <a:p>
                      <a:r>
                        <a:rPr lang="en-US" sz="1600" dirty="0"/>
                        <a:t>B02 K-LUT Update</a:t>
                      </a:r>
                    </a:p>
                  </a:txBody>
                  <a:tcPr/>
                </a:tc>
                <a:tc>
                  <a:txBody>
                    <a:bodyPr/>
                    <a:lstStyle/>
                    <a:p>
                      <a:r>
                        <a:rPr lang="en-US" sz="1600" dirty="0"/>
                        <a:t>01/13/2025</a:t>
                      </a:r>
                    </a:p>
                  </a:txBody>
                  <a:tcPr/>
                </a:tc>
                <a:tc>
                  <a:txBody>
                    <a:bodyPr/>
                    <a:lstStyle/>
                    <a:p>
                      <a:endParaRPr lang="en-US" sz="1600" dirty="0"/>
                    </a:p>
                  </a:txBody>
                  <a:tcPr/>
                </a:tc>
                <a:extLst>
                  <a:ext uri="{0D108BD9-81ED-4DB2-BD59-A6C34878D82A}">
                    <a16:rowId xmlns:a16="http://schemas.microsoft.com/office/drawing/2014/main" val="2114073930"/>
                  </a:ext>
                </a:extLst>
              </a:tr>
              <a:tr h="528268">
                <a:tc>
                  <a:txBody>
                    <a:bodyPr/>
                    <a:lstStyle/>
                    <a:p>
                      <a:r>
                        <a:rPr lang="en-US" sz="1600" b="1" dirty="0"/>
                        <a:t>1</a:t>
                      </a:r>
                      <a:r>
                        <a:rPr lang="en-US" sz="1600" b="1" baseline="30000" dirty="0"/>
                        <a:t>st</a:t>
                      </a:r>
                      <a:r>
                        <a:rPr lang="en-US" sz="1600" b="1" dirty="0"/>
                        <a:t> Yaw flip</a:t>
                      </a:r>
                    </a:p>
                  </a:txBody>
                  <a:tcPr/>
                </a:tc>
                <a:tc>
                  <a:txBody>
                    <a:bodyPr/>
                    <a:lstStyle/>
                    <a:p>
                      <a:r>
                        <a:rPr lang="en-US" sz="1600" b="1" dirty="0"/>
                        <a:t>03/18/2025</a:t>
                      </a:r>
                    </a:p>
                  </a:txBody>
                  <a:tcPr/>
                </a:tc>
                <a:tc>
                  <a:txBody>
                    <a:bodyPr/>
                    <a:lstStyle/>
                    <a:p>
                      <a:r>
                        <a:rPr lang="en-US" sz="1600" dirty="0"/>
                        <a:t>at 89.5</a:t>
                      </a:r>
                      <a:r>
                        <a:rPr lang="en-US" sz="1600" baseline="30000" dirty="0"/>
                        <a:t>o</a:t>
                      </a:r>
                      <a:r>
                        <a:rPr lang="en-US" sz="1600" dirty="0"/>
                        <a:t>W, before drifting to GOES-East position</a:t>
                      </a:r>
                    </a:p>
                  </a:txBody>
                  <a:tcPr/>
                </a:tc>
                <a:extLst>
                  <a:ext uri="{0D108BD9-81ED-4DB2-BD59-A6C34878D82A}">
                    <a16:rowId xmlns:a16="http://schemas.microsoft.com/office/drawing/2014/main" val="954131552"/>
                  </a:ext>
                </a:extLst>
              </a:tr>
              <a:tr h="733941">
                <a:tc>
                  <a:txBody>
                    <a:bodyPr/>
                    <a:lstStyle/>
                    <a:p>
                      <a:r>
                        <a:rPr lang="en-US" sz="1600" dirty="0"/>
                        <a:t>Became operational GOES-East  (75.2</a:t>
                      </a:r>
                      <a:r>
                        <a:rPr lang="en-US" sz="1600" baseline="30000" dirty="0"/>
                        <a:t>o</a:t>
                      </a:r>
                      <a:r>
                        <a:rPr lang="en-US" sz="1600" dirty="0"/>
                        <a:t>W)</a:t>
                      </a:r>
                    </a:p>
                  </a:txBody>
                  <a:tcPr/>
                </a:tc>
                <a:tc>
                  <a:txBody>
                    <a:bodyPr/>
                    <a:lstStyle/>
                    <a:p>
                      <a:r>
                        <a:rPr lang="en-US" sz="1600" dirty="0"/>
                        <a:t>04/07/2025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GOES-16 was nearby at 75.5W until its decommissioning on 04/07/2025</a:t>
                      </a:r>
                    </a:p>
                  </a:txBody>
                  <a:tcPr/>
                </a:tc>
                <a:extLst>
                  <a:ext uri="{0D108BD9-81ED-4DB2-BD59-A6C34878D82A}">
                    <a16:rowId xmlns:a16="http://schemas.microsoft.com/office/drawing/2014/main" val="2940191375"/>
                  </a:ext>
                </a:extLst>
              </a:tr>
              <a:tr h="167640">
                <a:tc>
                  <a:txBody>
                    <a:bodyPr/>
                    <a:lstStyle/>
                    <a:p>
                      <a:r>
                        <a:rPr lang="en-US" sz="1600" b="1" dirty="0"/>
                        <a:t>2</a:t>
                      </a:r>
                      <a:r>
                        <a:rPr lang="en-US" sz="1600" b="1" baseline="30000" dirty="0"/>
                        <a:t>nd</a:t>
                      </a:r>
                      <a:r>
                        <a:rPr lang="en-US" sz="1600" b="1" dirty="0"/>
                        <a:t> Yaw-flip </a:t>
                      </a:r>
                    </a:p>
                  </a:txBody>
                  <a:tcPr/>
                </a:tc>
                <a:tc>
                  <a:txBody>
                    <a:bodyPr/>
                    <a:lstStyle/>
                    <a:p>
                      <a:r>
                        <a:rPr lang="en-US" sz="1600" b="1" dirty="0"/>
                        <a:t>9/22/2025</a:t>
                      </a:r>
                    </a:p>
                  </a:txBody>
                  <a:tcPr/>
                </a:tc>
                <a:tc>
                  <a:txBody>
                    <a:bodyPr/>
                    <a:lstStyle/>
                    <a:p>
                      <a:endParaRPr lang="en-US" sz="1600" dirty="0"/>
                    </a:p>
                  </a:txBody>
                  <a:tcPr/>
                </a:tc>
                <a:extLst>
                  <a:ext uri="{0D108BD9-81ED-4DB2-BD59-A6C34878D82A}">
                    <a16:rowId xmlns:a16="http://schemas.microsoft.com/office/drawing/2014/main" val="2532039890"/>
                  </a:ext>
                </a:extLst>
              </a:tr>
              <a:tr h="167640">
                <a:tc>
                  <a:txBody>
                    <a:bodyPr/>
                    <a:lstStyle/>
                    <a:p>
                      <a:r>
                        <a:rPr lang="en-US" sz="1600" b="1" dirty="0"/>
                        <a:t>3</a:t>
                      </a:r>
                      <a:r>
                        <a:rPr lang="en-US" sz="1600" b="1" baseline="30000" dirty="0"/>
                        <a:t>rd</a:t>
                      </a:r>
                      <a:r>
                        <a:rPr lang="en-US" sz="1600" b="1" dirty="0"/>
                        <a:t> Yaw-flip</a:t>
                      </a:r>
                    </a:p>
                  </a:txBody>
                  <a:tcPr/>
                </a:tc>
                <a:tc>
                  <a:txBody>
                    <a:bodyPr/>
                    <a:lstStyle/>
                    <a:p>
                      <a:r>
                        <a:rPr lang="en-US" sz="1600" b="1" dirty="0"/>
                        <a:t>3/19/2026</a:t>
                      </a:r>
                    </a:p>
                  </a:txBody>
                  <a:tcPr/>
                </a:tc>
                <a:tc>
                  <a:txBody>
                    <a:bodyPr/>
                    <a:lstStyle/>
                    <a:p>
                      <a:endParaRPr lang="en-US" sz="1600" dirty="0"/>
                    </a:p>
                  </a:txBody>
                  <a:tcPr/>
                </a:tc>
                <a:extLst>
                  <a:ext uri="{0D108BD9-81ED-4DB2-BD59-A6C34878D82A}">
                    <a16:rowId xmlns:a16="http://schemas.microsoft.com/office/drawing/2014/main" val="1100311851"/>
                  </a:ext>
                </a:extLst>
              </a:tr>
            </a:tbl>
          </a:graphicData>
        </a:graphic>
      </p:graphicFrame>
    </p:spTree>
    <p:extLst>
      <p:ext uri="{BB962C8B-B14F-4D97-AF65-F5344CB8AC3E}">
        <p14:creationId xmlns:p14="http://schemas.microsoft.com/office/powerpoint/2010/main" val="1349122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3F20-F97B-4E0A-B217-8805D3E74230}"/>
              </a:ext>
            </a:extLst>
          </p:cNvPr>
          <p:cNvSpPr>
            <a:spLocks noGrp="1"/>
          </p:cNvSpPr>
          <p:nvPr>
            <p:ph type="title"/>
          </p:nvPr>
        </p:nvSpPr>
        <p:spPr/>
        <p:txBody>
          <a:bodyPr/>
          <a:lstStyle/>
          <a:p>
            <a:r>
              <a:rPr lang="en-US" dirty="0"/>
              <a:t>G19 ABI Solar Calibration Gain Variations </a:t>
            </a:r>
          </a:p>
        </p:txBody>
      </p:sp>
      <p:sp>
        <p:nvSpPr>
          <p:cNvPr id="3" name="Content Placeholder 2">
            <a:extLst>
              <a:ext uri="{FF2B5EF4-FFF2-40B4-BE49-F238E27FC236}">
                <a16:creationId xmlns:a16="http://schemas.microsoft.com/office/drawing/2014/main" id="{3DE03605-00BD-42FA-993C-F991DA13C611}"/>
              </a:ext>
            </a:extLst>
          </p:cNvPr>
          <p:cNvSpPr>
            <a:spLocks noGrp="1"/>
          </p:cNvSpPr>
          <p:nvPr>
            <p:ph idx="1"/>
          </p:nvPr>
        </p:nvSpPr>
        <p:spPr>
          <a:xfrm>
            <a:off x="7765689" y="1639153"/>
            <a:ext cx="3999592" cy="4468219"/>
          </a:xfrm>
        </p:spPr>
        <p:txBody>
          <a:bodyPr>
            <a:normAutofit fontScale="70000" lnSpcReduction="20000"/>
          </a:bodyPr>
          <a:lstStyle/>
          <a:p>
            <a:r>
              <a:rPr lang="en-US" dirty="0"/>
              <a:t>B02 gain change on 13 January 2025</a:t>
            </a:r>
          </a:p>
          <a:p>
            <a:pPr lvl="1"/>
            <a:r>
              <a:rPr lang="en-US" dirty="0"/>
              <a:t>Sudden B02 gain drop  due to solar calibration look-up-table (K-LUT) update </a:t>
            </a:r>
          </a:p>
          <a:p>
            <a:pPr lvl="1"/>
            <a:r>
              <a:rPr lang="en-US" dirty="0"/>
              <a:t>Similar K-LUT adjustments were previously applied to B02 in the other ABIs</a:t>
            </a:r>
          </a:p>
          <a:p>
            <a:endParaRPr lang="en-US" dirty="0"/>
          </a:p>
          <a:p>
            <a:r>
              <a:rPr lang="en-US" dirty="0"/>
              <a:t>Unexpected gain behaviors in solar calibration </a:t>
            </a:r>
          </a:p>
          <a:p>
            <a:pPr lvl="1"/>
            <a:r>
              <a:rPr lang="en-US" dirty="0"/>
              <a:t>Quasi-periodic gain variations over long-term trending across all six bands</a:t>
            </a:r>
          </a:p>
          <a:p>
            <a:pPr lvl="1"/>
            <a:r>
              <a:rPr lang="en-US" dirty="0"/>
              <a:t>Variation amplitude depends on s/c orientation (upright vs inverted)</a:t>
            </a:r>
          </a:p>
          <a:p>
            <a:pPr lvl="1"/>
            <a:endParaRPr lang="en-US" dirty="0"/>
          </a:p>
          <a:p>
            <a:r>
              <a:rPr lang="en-US"/>
              <a:t>Variation </a:t>
            </a:r>
            <a:r>
              <a:rPr lang="en-US" dirty="0"/>
              <a:t>magnitude is generally larger than observed for G16 and G18</a:t>
            </a:r>
          </a:p>
          <a:p>
            <a:pPr lvl="1"/>
            <a:r>
              <a:rPr lang="en-US" dirty="0"/>
              <a:t>G19: 1-2%</a:t>
            </a:r>
          </a:p>
          <a:p>
            <a:pPr lvl="1"/>
            <a:r>
              <a:rPr lang="en-US" dirty="0"/>
              <a:t>G16/G18: generally &lt;1%</a:t>
            </a:r>
          </a:p>
        </p:txBody>
      </p:sp>
      <p:grpSp>
        <p:nvGrpSpPr>
          <p:cNvPr id="10" name="Group 9">
            <a:extLst>
              <a:ext uri="{FF2B5EF4-FFF2-40B4-BE49-F238E27FC236}">
                <a16:creationId xmlns:a16="http://schemas.microsoft.com/office/drawing/2014/main" id="{CBBD9A7F-E5BE-4EA7-B990-D612C5442A64}"/>
              </a:ext>
            </a:extLst>
          </p:cNvPr>
          <p:cNvGrpSpPr/>
          <p:nvPr/>
        </p:nvGrpSpPr>
        <p:grpSpPr>
          <a:xfrm>
            <a:off x="576730" y="1324363"/>
            <a:ext cx="7015259" cy="4386693"/>
            <a:chOff x="344718" y="1320305"/>
            <a:chExt cx="7015259" cy="4386693"/>
          </a:xfrm>
        </p:grpSpPr>
        <p:grpSp>
          <p:nvGrpSpPr>
            <p:cNvPr id="5" name="Group 4">
              <a:extLst>
                <a:ext uri="{FF2B5EF4-FFF2-40B4-BE49-F238E27FC236}">
                  <a16:creationId xmlns:a16="http://schemas.microsoft.com/office/drawing/2014/main" id="{F965D7CF-B001-48FF-AA05-02C96C1648D7}"/>
                </a:ext>
              </a:extLst>
            </p:cNvPr>
            <p:cNvGrpSpPr/>
            <p:nvPr/>
          </p:nvGrpSpPr>
          <p:grpSpPr>
            <a:xfrm>
              <a:off x="344718" y="1320305"/>
              <a:ext cx="7015259" cy="4002257"/>
              <a:chOff x="344718" y="1320305"/>
              <a:chExt cx="7015259" cy="4002257"/>
            </a:xfrm>
          </p:grpSpPr>
          <p:pic>
            <p:nvPicPr>
              <p:cNvPr id="38" name="Picture 37">
                <a:extLst>
                  <a:ext uri="{FF2B5EF4-FFF2-40B4-BE49-F238E27FC236}">
                    <a16:creationId xmlns:a16="http://schemas.microsoft.com/office/drawing/2014/main" id="{7777DBBF-E06B-48A4-ACC9-2AC3BE287377}"/>
                  </a:ext>
                </a:extLst>
              </p:cNvPr>
              <p:cNvPicPr>
                <a:picLocks noChangeAspect="1"/>
              </p:cNvPicPr>
              <p:nvPr/>
            </p:nvPicPr>
            <p:blipFill rotWithShape="1">
              <a:blip r:embed="rId2"/>
              <a:srcRect b="10671"/>
              <a:stretch/>
            </p:blipFill>
            <p:spPr>
              <a:xfrm>
                <a:off x="344718" y="1320305"/>
                <a:ext cx="6995136" cy="4002257"/>
              </a:xfrm>
              <a:prstGeom prst="rect">
                <a:avLst/>
              </a:prstGeom>
            </p:spPr>
          </p:pic>
          <p:grpSp>
            <p:nvGrpSpPr>
              <p:cNvPr id="4" name="Group 3">
                <a:extLst>
                  <a:ext uri="{FF2B5EF4-FFF2-40B4-BE49-F238E27FC236}">
                    <a16:creationId xmlns:a16="http://schemas.microsoft.com/office/drawing/2014/main" id="{58C684EE-ADB6-4FDD-8D29-9AE544F9C6DF}"/>
                  </a:ext>
                </a:extLst>
              </p:cNvPr>
              <p:cNvGrpSpPr/>
              <p:nvPr/>
            </p:nvGrpSpPr>
            <p:grpSpPr>
              <a:xfrm>
                <a:off x="582132" y="1782926"/>
                <a:ext cx="6777845" cy="277528"/>
                <a:chOff x="582132" y="1782926"/>
                <a:chExt cx="6777845" cy="277528"/>
              </a:xfrm>
            </p:grpSpPr>
            <p:sp>
              <p:nvSpPr>
                <p:cNvPr id="39" name="TextBox 38">
                  <a:extLst>
                    <a:ext uri="{FF2B5EF4-FFF2-40B4-BE49-F238E27FC236}">
                      <a16:creationId xmlns:a16="http://schemas.microsoft.com/office/drawing/2014/main" id="{68BB4AAF-3CAA-4BE1-ACB4-E232B3422136}"/>
                    </a:ext>
                  </a:extLst>
                </p:cNvPr>
                <p:cNvSpPr txBox="1"/>
                <p:nvPr/>
              </p:nvSpPr>
              <p:spPr>
                <a:xfrm>
                  <a:off x="582132" y="1814233"/>
                  <a:ext cx="1818126" cy="246221"/>
                </a:xfrm>
                <a:prstGeom prst="rect">
                  <a:avLst/>
                </a:prstGeom>
                <a:noFill/>
              </p:spPr>
              <p:txBody>
                <a:bodyPr wrap="none" rtlCol="0">
                  <a:spAutoFit/>
                </a:bodyPr>
                <a:lstStyle/>
                <a:p>
                  <a:r>
                    <a:rPr lang="en-US" sz="1000" b="1" dirty="0">
                      <a:solidFill>
                        <a:srgbClr val="0070C0"/>
                      </a:solidFill>
                    </a:rPr>
                    <a:t>Upright        Inverted    Upright</a:t>
                  </a:r>
                </a:p>
              </p:txBody>
            </p:sp>
            <p:sp>
              <p:nvSpPr>
                <p:cNvPr id="45" name="TextBox 44">
                  <a:extLst>
                    <a:ext uri="{FF2B5EF4-FFF2-40B4-BE49-F238E27FC236}">
                      <a16:creationId xmlns:a16="http://schemas.microsoft.com/office/drawing/2014/main" id="{6E4F4D51-4D5A-4A35-8412-6294EA4F9989}"/>
                    </a:ext>
                  </a:extLst>
                </p:cNvPr>
                <p:cNvSpPr txBox="1"/>
                <p:nvPr/>
              </p:nvSpPr>
              <p:spPr>
                <a:xfrm>
                  <a:off x="3044561" y="1782926"/>
                  <a:ext cx="1818126" cy="246221"/>
                </a:xfrm>
                <a:prstGeom prst="rect">
                  <a:avLst/>
                </a:prstGeom>
                <a:noFill/>
              </p:spPr>
              <p:txBody>
                <a:bodyPr wrap="none" rtlCol="0">
                  <a:spAutoFit/>
                </a:bodyPr>
                <a:lstStyle/>
                <a:p>
                  <a:r>
                    <a:rPr lang="en-US" sz="1000" b="1" dirty="0">
                      <a:solidFill>
                        <a:srgbClr val="0070C0"/>
                      </a:solidFill>
                    </a:rPr>
                    <a:t>Upright        Inverted     Upright</a:t>
                  </a:r>
                </a:p>
              </p:txBody>
            </p:sp>
            <p:sp>
              <p:nvSpPr>
                <p:cNvPr id="47" name="TextBox 46">
                  <a:extLst>
                    <a:ext uri="{FF2B5EF4-FFF2-40B4-BE49-F238E27FC236}">
                      <a16:creationId xmlns:a16="http://schemas.microsoft.com/office/drawing/2014/main" id="{C524E6BB-0B8D-4386-A0D7-D7260DF0CC4F}"/>
                    </a:ext>
                  </a:extLst>
                </p:cNvPr>
                <p:cNvSpPr txBox="1"/>
                <p:nvPr/>
              </p:nvSpPr>
              <p:spPr>
                <a:xfrm>
                  <a:off x="5541851" y="1803397"/>
                  <a:ext cx="1818126" cy="246221"/>
                </a:xfrm>
                <a:prstGeom prst="rect">
                  <a:avLst/>
                </a:prstGeom>
                <a:noFill/>
              </p:spPr>
              <p:txBody>
                <a:bodyPr wrap="none" rtlCol="0">
                  <a:spAutoFit/>
                </a:bodyPr>
                <a:lstStyle/>
                <a:p>
                  <a:r>
                    <a:rPr lang="en-US" sz="1000" b="1" dirty="0">
                      <a:solidFill>
                        <a:srgbClr val="0070C0"/>
                      </a:solidFill>
                    </a:rPr>
                    <a:t>Upright        Inverted     Upright</a:t>
                  </a:r>
                </a:p>
              </p:txBody>
            </p:sp>
          </p:grpSp>
        </p:grpSp>
        <p:grpSp>
          <p:nvGrpSpPr>
            <p:cNvPr id="9" name="Group 8">
              <a:extLst>
                <a:ext uri="{FF2B5EF4-FFF2-40B4-BE49-F238E27FC236}">
                  <a16:creationId xmlns:a16="http://schemas.microsoft.com/office/drawing/2014/main" id="{3E89B92B-DFBA-4423-8B09-6470518EFE6C}"/>
                </a:ext>
              </a:extLst>
            </p:cNvPr>
            <p:cNvGrpSpPr/>
            <p:nvPr/>
          </p:nvGrpSpPr>
          <p:grpSpPr>
            <a:xfrm>
              <a:off x="1158971" y="5238535"/>
              <a:ext cx="5782482" cy="468463"/>
              <a:chOff x="1158971" y="5238535"/>
              <a:chExt cx="5782482" cy="468463"/>
            </a:xfrm>
          </p:grpSpPr>
          <p:grpSp>
            <p:nvGrpSpPr>
              <p:cNvPr id="55" name="Group 54">
                <a:extLst>
                  <a:ext uri="{FF2B5EF4-FFF2-40B4-BE49-F238E27FC236}">
                    <a16:creationId xmlns:a16="http://schemas.microsoft.com/office/drawing/2014/main" id="{EC7186F1-F9E6-4DEB-A7AE-1D5111AC8A83}"/>
                  </a:ext>
                </a:extLst>
              </p:cNvPr>
              <p:cNvGrpSpPr/>
              <p:nvPr/>
            </p:nvGrpSpPr>
            <p:grpSpPr>
              <a:xfrm>
                <a:off x="6131687" y="5238535"/>
                <a:ext cx="809766" cy="409848"/>
                <a:chOff x="3682612" y="5207690"/>
                <a:chExt cx="809766" cy="409848"/>
              </a:xfrm>
            </p:grpSpPr>
            <p:sp>
              <p:nvSpPr>
                <p:cNvPr id="56" name="TextBox 55">
                  <a:extLst>
                    <a:ext uri="{FF2B5EF4-FFF2-40B4-BE49-F238E27FC236}">
                      <a16:creationId xmlns:a16="http://schemas.microsoft.com/office/drawing/2014/main" id="{9BD0F627-7F64-4AFF-A9A9-9D3102C4CB36}"/>
                    </a:ext>
                  </a:extLst>
                </p:cNvPr>
                <p:cNvSpPr txBox="1"/>
                <p:nvPr/>
              </p:nvSpPr>
              <p:spPr>
                <a:xfrm>
                  <a:off x="3682612" y="5340539"/>
                  <a:ext cx="809766" cy="276999"/>
                </a:xfrm>
                <a:prstGeom prst="rect">
                  <a:avLst/>
                </a:prstGeom>
                <a:noFill/>
              </p:spPr>
              <p:txBody>
                <a:bodyPr wrap="square" rtlCol="0">
                  <a:spAutoFit/>
                </a:bodyPr>
                <a:lstStyle/>
                <a:p>
                  <a:r>
                    <a:rPr lang="en-US" sz="1200" dirty="0"/>
                    <a:t>yaw-flip</a:t>
                  </a:r>
                </a:p>
              </p:txBody>
            </p:sp>
            <p:cxnSp>
              <p:nvCxnSpPr>
                <p:cNvPr id="57" name="Straight Arrow Connector 56">
                  <a:extLst>
                    <a:ext uri="{FF2B5EF4-FFF2-40B4-BE49-F238E27FC236}">
                      <a16:creationId xmlns:a16="http://schemas.microsoft.com/office/drawing/2014/main" id="{A8C77E19-66C2-4016-8ECC-B517EBF6F72F}"/>
                    </a:ext>
                  </a:extLst>
                </p:cNvPr>
                <p:cNvCxnSpPr>
                  <a:cxnSpLocks/>
                </p:cNvCxnSpPr>
                <p:nvPr/>
              </p:nvCxnSpPr>
              <p:spPr>
                <a:xfrm flipH="1" flipV="1">
                  <a:off x="3767222" y="5207690"/>
                  <a:ext cx="1" cy="2190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D3E9AD8-9473-411D-81AF-19D5C9DD76FB}"/>
                    </a:ext>
                  </a:extLst>
                </p:cNvPr>
                <p:cNvCxnSpPr>
                  <a:cxnSpLocks/>
                </p:cNvCxnSpPr>
                <p:nvPr/>
              </p:nvCxnSpPr>
              <p:spPr>
                <a:xfrm flipV="1">
                  <a:off x="4279324" y="5244639"/>
                  <a:ext cx="0" cy="21903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5228DF7-AD49-4FB4-B19A-5C3B2EF8AAD3}"/>
                  </a:ext>
                </a:extLst>
              </p:cNvPr>
              <p:cNvGrpSpPr/>
              <p:nvPr/>
            </p:nvGrpSpPr>
            <p:grpSpPr>
              <a:xfrm>
                <a:off x="3677365" y="5289590"/>
                <a:ext cx="809766" cy="409848"/>
                <a:chOff x="3682612" y="5207690"/>
                <a:chExt cx="809766" cy="409848"/>
              </a:xfrm>
            </p:grpSpPr>
            <p:sp>
              <p:nvSpPr>
                <p:cNvPr id="27" name="TextBox 26">
                  <a:extLst>
                    <a:ext uri="{FF2B5EF4-FFF2-40B4-BE49-F238E27FC236}">
                      <a16:creationId xmlns:a16="http://schemas.microsoft.com/office/drawing/2014/main" id="{D97CD3D4-8C4F-4506-9780-E594253F23FD}"/>
                    </a:ext>
                  </a:extLst>
                </p:cNvPr>
                <p:cNvSpPr txBox="1"/>
                <p:nvPr/>
              </p:nvSpPr>
              <p:spPr>
                <a:xfrm>
                  <a:off x="3682612" y="5340539"/>
                  <a:ext cx="809766" cy="276999"/>
                </a:xfrm>
                <a:prstGeom prst="rect">
                  <a:avLst/>
                </a:prstGeom>
                <a:noFill/>
              </p:spPr>
              <p:txBody>
                <a:bodyPr wrap="square" rtlCol="0">
                  <a:spAutoFit/>
                </a:bodyPr>
                <a:lstStyle/>
                <a:p>
                  <a:r>
                    <a:rPr lang="en-US" sz="1200" dirty="0"/>
                    <a:t>yaw-flip</a:t>
                  </a:r>
                </a:p>
              </p:txBody>
            </p:sp>
            <p:cxnSp>
              <p:nvCxnSpPr>
                <p:cNvPr id="28" name="Straight Arrow Connector 27">
                  <a:extLst>
                    <a:ext uri="{FF2B5EF4-FFF2-40B4-BE49-F238E27FC236}">
                      <a16:creationId xmlns:a16="http://schemas.microsoft.com/office/drawing/2014/main" id="{FBE88067-C96D-4B96-9CCF-F4207CEC90AC}"/>
                    </a:ext>
                  </a:extLst>
                </p:cNvPr>
                <p:cNvCxnSpPr>
                  <a:cxnSpLocks/>
                </p:cNvCxnSpPr>
                <p:nvPr/>
              </p:nvCxnSpPr>
              <p:spPr>
                <a:xfrm flipH="1" flipV="1">
                  <a:off x="3767222" y="5207690"/>
                  <a:ext cx="1" cy="2190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5C77C70-65F6-4B3A-AD96-4624FABF33E6}"/>
                    </a:ext>
                  </a:extLst>
                </p:cNvPr>
                <p:cNvCxnSpPr>
                  <a:cxnSpLocks/>
                </p:cNvCxnSpPr>
                <p:nvPr/>
              </p:nvCxnSpPr>
              <p:spPr>
                <a:xfrm flipV="1">
                  <a:off x="4279324" y="5244639"/>
                  <a:ext cx="0" cy="21903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22BAC4D1-013F-4417-AE59-8F46B9D48897}"/>
                  </a:ext>
                </a:extLst>
              </p:cNvPr>
              <p:cNvGrpSpPr/>
              <p:nvPr/>
            </p:nvGrpSpPr>
            <p:grpSpPr>
              <a:xfrm>
                <a:off x="1158971" y="5297150"/>
                <a:ext cx="809766" cy="409848"/>
                <a:chOff x="3682612" y="5207690"/>
                <a:chExt cx="809766" cy="409848"/>
              </a:xfrm>
            </p:grpSpPr>
            <p:sp>
              <p:nvSpPr>
                <p:cNvPr id="31" name="TextBox 30">
                  <a:extLst>
                    <a:ext uri="{FF2B5EF4-FFF2-40B4-BE49-F238E27FC236}">
                      <a16:creationId xmlns:a16="http://schemas.microsoft.com/office/drawing/2014/main" id="{9F433D42-0477-4261-8991-05DBA12A2BA5}"/>
                    </a:ext>
                  </a:extLst>
                </p:cNvPr>
                <p:cNvSpPr txBox="1"/>
                <p:nvPr/>
              </p:nvSpPr>
              <p:spPr>
                <a:xfrm>
                  <a:off x="3682612" y="5340539"/>
                  <a:ext cx="809766" cy="276999"/>
                </a:xfrm>
                <a:prstGeom prst="rect">
                  <a:avLst/>
                </a:prstGeom>
                <a:noFill/>
              </p:spPr>
              <p:txBody>
                <a:bodyPr wrap="square" rtlCol="0">
                  <a:spAutoFit/>
                </a:bodyPr>
                <a:lstStyle/>
                <a:p>
                  <a:r>
                    <a:rPr lang="en-US" sz="1200" dirty="0"/>
                    <a:t>yaw-flip</a:t>
                  </a:r>
                </a:p>
              </p:txBody>
            </p:sp>
            <p:cxnSp>
              <p:nvCxnSpPr>
                <p:cNvPr id="32" name="Straight Arrow Connector 31">
                  <a:extLst>
                    <a:ext uri="{FF2B5EF4-FFF2-40B4-BE49-F238E27FC236}">
                      <a16:creationId xmlns:a16="http://schemas.microsoft.com/office/drawing/2014/main" id="{A60D7C83-495A-4928-BD0B-A9B5A4A3F26E}"/>
                    </a:ext>
                  </a:extLst>
                </p:cNvPr>
                <p:cNvCxnSpPr>
                  <a:cxnSpLocks/>
                </p:cNvCxnSpPr>
                <p:nvPr/>
              </p:nvCxnSpPr>
              <p:spPr>
                <a:xfrm flipH="1" flipV="1">
                  <a:off x="3767222" y="5207690"/>
                  <a:ext cx="1" cy="2190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0444DBFD-61EB-47C0-91FD-38CF699349EB}"/>
                    </a:ext>
                  </a:extLst>
                </p:cNvPr>
                <p:cNvCxnSpPr>
                  <a:cxnSpLocks/>
                </p:cNvCxnSpPr>
                <p:nvPr/>
              </p:nvCxnSpPr>
              <p:spPr>
                <a:xfrm flipV="1">
                  <a:off x="4279324" y="5244639"/>
                  <a:ext cx="0" cy="21903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grpSp>
      <p:sp>
        <p:nvSpPr>
          <p:cNvPr id="37" name="Speech Bubble: Rectangle 36">
            <a:extLst>
              <a:ext uri="{FF2B5EF4-FFF2-40B4-BE49-F238E27FC236}">
                <a16:creationId xmlns:a16="http://schemas.microsoft.com/office/drawing/2014/main" id="{D5B7748A-73DF-498C-B1D0-43E00F8013D7}"/>
              </a:ext>
            </a:extLst>
          </p:cNvPr>
          <p:cNvSpPr/>
          <p:nvPr/>
        </p:nvSpPr>
        <p:spPr>
          <a:xfrm>
            <a:off x="3993987" y="2115457"/>
            <a:ext cx="818865" cy="279781"/>
          </a:xfrm>
          <a:prstGeom prst="wedgeRectCallout">
            <a:avLst>
              <a:gd name="adj1" fmla="val -58147"/>
              <a:gd name="adj2" fmla="val 936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K-LUT adjustment</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0F20CC3-4FF2-49F3-82FD-8296C4A08575}"/>
                  </a:ext>
                </a:extLst>
              </p:cNvPr>
              <p:cNvSpPr txBox="1"/>
              <p:nvPr/>
            </p:nvSpPr>
            <p:spPr>
              <a:xfrm>
                <a:off x="1137528" y="5837811"/>
                <a:ext cx="2771849" cy="53912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𝑅𝑎𝑡𝑖𝑜</m:t>
                      </m:r>
                      <m:r>
                        <a:rPr lang="en-US" sz="1400" b="0" i="1" smtClean="0">
                          <a:latin typeface="Cambria Math" panose="02040503050406030204" pitchFamily="18" charset="0"/>
                        </a:rPr>
                        <m:t> </m:t>
                      </m:r>
                      <m:r>
                        <a:rPr lang="en-US" sz="1400" b="0" i="1" smtClean="0">
                          <a:latin typeface="Cambria Math" panose="02040503050406030204" pitchFamily="18" charset="0"/>
                        </a:rPr>
                        <m:t>𝑜𝑓𝐺𝑎𝑖𝑛</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𝑂𝑛</m:t>
                          </m:r>
                          <m:r>
                            <a:rPr lang="en-US" sz="1400" b="0" i="1" smtClean="0">
                              <a:latin typeface="Cambria Math" panose="02040503050406030204" pitchFamily="18" charset="0"/>
                            </a:rPr>
                            <m:t>−</m:t>
                          </m:r>
                          <m:r>
                            <a:rPr lang="en-US" sz="1400" b="0" i="1" smtClean="0">
                              <a:latin typeface="Cambria Math" panose="02040503050406030204" pitchFamily="18" charset="0"/>
                            </a:rPr>
                            <m:t>𝑜𝑟𝑏𝑖𝑡</m:t>
                          </m:r>
                          <m:r>
                            <a:rPr lang="en-US" sz="1400" b="0" i="1" smtClean="0">
                              <a:latin typeface="Cambria Math" panose="02040503050406030204" pitchFamily="18" charset="0"/>
                            </a:rPr>
                            <m:t> </m:t>
                          </m:r>
                          <m:r>
                            <a:rPr lang="en-US" sz="1400" b="0" i="1" smtClean="0">
                              <a:latin typeface="Cambria Math" panose="02040503050406030204" pitchFamily="18" charset="0"/>
                            </a:rPr>
                            <m:t>𝑔𝑎𝑖𝑛</m:t>
                          </m:r>
                        </m:num>
                        <m:den>
                          <m:r>
                            <a:rPr lang="en-US" sz="1400" b="0" i="1" smtClean="0">
                              <a:latin typeface="Cambria Math" panose="02040503050406030204" pitchFamily="18" charset="0"/>
                            </a:rPr>
                            <m:t>𝑝𝑟𝑒𝑙𝑎𝑢𝑛𝑐h</m:t>
                          </m:r>
                          <m:r>
                            <a:rPr lang="en-US" sz="1400" b="0" i="1" smtClean="0">
                              <a:latin typeface="Cambria Math" panose="02040503050406030204" pitchFamily="18" charset="0"/>
                            </a:rPr>
                            <m:t> </m:t>
                          </m:r>
                          <m:r>
                            <a:rPr lang="en-US" sz="1400" b="0" i="1" smtClean="0">
                              <a:latin typeface="Cambria Math" panose="02040503050406030204" pitchFamily="18" charset="0"/>
                            </a:rPr>
                            <m:t>𝑔𝑎𝑖𝑛</m:t>
                          </m:r>
                        </m:den>
                      </m:f>
                    </m:oMath>
                  </m:oMathPara>
                </a14:m>
                <a:endParaRPr lang="en-US" sz="1400" dirty="0"/>
              </a:p>
            </p:txBody>
          </p:sp>
        </mc:Choice>
        <mc:Fallback xmlns="">
          <p:sp>
            <p:nvSpPr>
              <p:cNvPr id="11" name="TextBox 10">
                <a:extLst>
                  <a:ext uri="{FF2B5EF4-FFF2-40B4-BE49-F238E27FC236}">
                    <a16:creationId xmlns:a16="http://schemas.microsoft.com/office/drawing/2014/main" id="{B0F20CC3-4FF2-49F3-82FD-8296C4A08575}"/>
                  </a:ext>
                </a:extLst>
              </p:cNvPr>
              <p:cNvSpPr txBox="1">
                <a:spLocks noRot="1" noChangeAspect="1" noMove="1" noResize="1" noEditPoints="1" noAdjustHandles="1" noChangeArrowheads="1" noChangeShapeType="1" noTextEdit="1"/>
              </p:cNvSpPr>
              <p:nvPr/>
            </p:nvSpPr>
            <p:spPr>
              <a:xfrm>
                <a:off x="1137528" y="5837811"/>
                <a:ext cx="2771849" cy="539122"/>
              </a:xfrm>
              <a:prstGeom prst="rect">
                <a:avLst/>
              </a:prstGeom>
              <a:blipFill>
                <a:blip r:embed="rId3"/>
                <a:stretch>
                  <a:fillRect b="-5682"/>
                </a:stretch>
              </a:blipFill>
            </p:spPr>
            <p:txBody>
              <a:bodyPr/>
              <a:lstStyle/>
              <a:p>
                <a:r>
                  <a:rPr lang="en-US">
                    <a:noFill/>
                  </a:rPr>
                  <a:t> </a:t>
                </a:r>
              </a:p>
            </p:txBody>
          </p:sp>
        </mc:Fallback>
      </mc:AlternateContent>
    </p:spTree>
    <p:extLst>
      <p:ext uri="{BB962C8B-B14F-4D97-AF65-F5344CB8AC3E}">
        <p14:creationId xmlns:p14="http://schemas.microsoft.com/office/powerpoint/2010/main" val="2694600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C0BC5-5320-455E-ACB5-7D8BA877782E}"/>
              </a:ext>
            </a:extLst>
          </p:cNvPr>
          <p:cNvSpPr>
            <a:spLocks noGrp="1"/>
          </p:cNvSpPr>
          <p:nvPr>
            <p:ph type="title"/>
          </p:nvPr>
        </p:nvSpPr>
        <p:spPr/>
        <p:txBody>
          <a:bodyPr>
            <a:normAutofit fontScale="90000"/>
          </a:bodyPr>
          <a:lstStyle/>
          <a:p>
            <a:r>
              <a:rPr lang="en-US" dirty="0"/>
              <a:t>GSICS Methods Used to Evaluate GOES-19 ABI Solar Calibration</a:t>
            </a:r>
          </a:p>
        </p:txBody>
      </p:sp>
      <p:sp>
        <p:nvSpPr>
          <p:cNvPr id="3" name="Content Placeholder 2">
            <a:extLst>
              <a:ext uri="{FF2B5EF4-FFF2-40B4-BE49-F238E27FC236}">
                <a16:creationId xmlns:a16="http://schemas.microsoft.com/office/drawing/2014/main" id="{D488747F-2228-44C4-AB06-BBA27A1B6ED8}"/>
              </a:ext>
            </a:extLst>
          </p:cNvPr>
          <p:cNvSpPr>
            <a:spLocks noGrp="1"/>
          </p:cNvSpPr>
          <p:nvPr>
            <p:ph idx="1"/>
          </p:nvPr>
        </p:nvSpPr>
        <p:spPr>
          <a:xfrm>
            <a:off x="1132764" y="1615044"/>
            <a:ext cx="10632516" cy="4643516"/>
          </a:xfrm>
        </p:spPr>
        <p:txBody>
          <a:bodyPr>
            <a:normAutofit/>
          </a:bodyPr>
          <a:lstStyle/>
          <a:p>
            <a:r>
              <a:rPr lang="en-US" dirty="0"/>
              <a:t>Overall VNIR calibration accuracy </a:t>
            </a:r>
          </a:p>
          <a:p>
            <a:pPr lvl="1"/>
            <a:r>
              <a:rPr lang="en-US" dirty="0"/>
              <a:t>GEO-LEO Ray-matching (ABI vs. VIIRS)</a:t>
            </a:r>
          </a:p>
          <a:p>
            <a:endParaRPr lang="en-US" dirty="0"/>
          </a:p>
          <a:p>
            <a:r>
              <a:rPr lang="en-US" dirty="0"/>
              <a:t>Impact of B02 K-LUT update</a:t>
            </a:r>
          </a:p>
          <a:p>
            <a:pPr lvl="1"/>
            <a:r>
              <a:rPr lang="en-US" dirty="0"/>
              <a:t>GEO-LEO Ray-matching</a:t>
            </a:r>
          </a:p>
          <a:p>
            <a:pPr lvl="1"/>
            <a:endParaRPr lang="en-US" dirty="0"/>
          </a:p>
          <a:p>
            <a:r>
              <a:rPr lang="en-US" dirty="0"/>
              <a:t>Impact of gain change at yaw-flip</a:t>
            </a:r>
          </a:p>
          <a:p>
            <a:pPr lvl="1"/>
            <a:r>
              <a:rPr lang="en-US" dirty="0"/>
              <a:t>G16 vs. G19 GEO-GEO inter-comparison</a:t>
            </a:r>
          </a:p>
          <a:p>
            <a:endParaRPr lang="en-US" dirty="0"/>
          </a:p>
          <a:p>
            <a:r>
              <a:rPr lang="en-US" dirty="0"/>
              <a:t>Impacts of seasonal calibration variations</a:t>
            </a:r>
          </a:p>
          <a:p>
            <a:pPr lvl="1"/>
            <a:r>
              <a:rPr lang="en-US" dirty="0"/>
              <a:t>GSICS Lunar Spectral Irradiance Calibration System (LSICS</a:t>
            </a:r>
            <a:r>
              <a:rPr lang="en-US"/>
              <a:t>/SLIMM)</a:t>
            </a:r>
            <a:endParaRPr lang="en-US" dirty="0"/>
          </a:p>
          <a:p>
            <a:pPr lvl="1"/>
            <a:endParaRPr lang="en-US" dirty="0"/>
          </a:p>
        </p:txBody>
      </p:sp>
    </p:spTree>
    <p:extLst>
      <p:ext uri="{BB962C8B-B14F-4D97-AF65-F5344CB8AC3E}">
        <p14:creationId xmlns:p14="http://schemas.microsoft.com/office/powerpoint/2010/main" val="4074881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2F7D7-5CC1-44EA-80C0-64E80225DC80}"/>
              </a:ext>
            </a:extLst>
          </p:cNvPr>
          <p:cNvSpPr>
            <a:spLocks noGrp="1"/>
          </p:cNvSpPr>
          <p:nvPr>
            <p:ph type="title"/>
          </p:nvPr>
        </p:nvSpPr>
        <p:spPr/>
        <p:txBody>
          <a:bodyPr>
            <a:normAutofit fontScale="90000"/>
          </a:bodyPr>
          <a:lstStyle/>
          <a:p>
            <a:r>
              <a:rPr lang="en-US" dirty="0"/>
              <a:t>Overall Absolute Calibration Accuracy (ABI vs. VIIRS)</a:t>
            </a:r>
          </a:p>
        </p:txBody>
      </p:sp>
      <p:sp>
        <p:nvSpPr>
          <p:cNvPr id="3" name="Content Placeholder 2">
            <a:extLst>
              <a:ext uri="{FF2B5EF4-FFF2-40B4-BE49-F238E27FC236}">
                <a16:creationId xmlns:a16="http://schemas.microsoft.com/office/drawing/2014/main" id="{B8D33CE7-25C7-4650-98E7-A850766CC97A}"/>
              </a:ext>
            </a:extLst>
          </p:cNvPr>
          <p:cNvSpPr>
            <a:spLocks noGrp="1"/>
          </p:cNvSpPr>
          <p:nvPr>
            <p:ph idx="1"/>
          </p:nvPr>
        </p:nvSpPr>
        <p:spPr>
          <a:xfrm>
            <a:off x="7492620" y="1494431"/>
            <a:ext cx="4036489" cy="4599294"/>
          </a:xfrm>
        </p:spPr>
        <p:txBody>
          <a:bodyPr>
            <a:normAutofit fontScale="92500" lnSpcReduction="10000"/>
          </a:bodyPr>
          <a:lstStyle/>
          <a:p>
            <a:r>
              <a:rPr lang="en-US" dirty="0"/>
              <a:t>NOAA-20 VIIRS used as the primary reference, following GSICS VNIR subgroup recommendation </a:t>
            </a:r>
          </a:p>
          <a:p>
            <a:endParaRPr lang="en-US" dirty="0"/>
          </a:p>
          <a:p>
            <a:r>
              <a:rPr lang="en-US" sz="2400" dirty="0"/>
              <a:t>GOES-19 ABI VNIR accuracy is generally within 5%, except for B05</a:t>
            </a:r>
          </a:p>
          <a:p>
            <a:pPr lvl="1"/>
            <a:r>
              <a:rPr lang="en-US" dirty="0"/>
              <a:t>Comparable to those on GOES-16/17/18.</a:t>
            </a:r>
          </a:p>
          <a:p>
            <a:pPr marL="457200" lvl="1" indent="0">
              <a:buNone/>
            </a:pPr>
            <a:endParaRPr lang="en-US" dirty="0"/>
          </a:p>
          <a:p>
            <a:pPr marL="457200" lvl="1" indent="0">
              <a:buNone/>
            </a:pPr>
            <a:endParaRPr lang="en-US" dirty="0"/>
          </a:p>
          <a:p>
            <a:pPr marL="457200" lvl="1" indent="0">
              <a:buNone/>
            </a:pPr>
            <a:r>
              <a:rPr lang="en-US" dirty="0"/>
              <a:t>Note: G16 B02 values shown here are before the later K-LUT adjustment that reduced the bias</a:t>
            </a:r>
          </a:p>
        </p:txBody>
      </p:sp>
      <p:graphicFrame>
        <p:nvGraphicFramePr>
          <p:cNvPr id="4" name="Chart 3">
            <a:extLst>
              <a:ext uri="{FF2B5EF4-FFF2-40B4-BE49-F238E27FC236}">
                <a16:creationId xmlns:a16="http://schemas.microsoft.com/office/drawing/2014/main" id="{3636ECCD-C60E-4643-BAF8-3C737AE131C8}"/>
              </a:ext>
            </a:extLst>
          </p:cNvPr>
          <p:cNvGraphicFramePr>
            <a:graphicFrameLocks/>
          </p:cNvGraphicFramePr>
          <p:nvPr>
            <p:extLst>
              <p:ext uri="{D42A27DB-BD31-4B8C-83A1-F6EECF244321}">
                <p14:modId xmlns:p14="http://schemas.microsoft.com/office/powerpoint/2010/main" val="1660654637"/>
              </p:ext>
            </p:extLst>
          </p:nvPr>
        </p:nvGraphicFramePr>
        <p:xfrm>
          <a:off x="437703" y="1341283"/>
          <a:ext cx="6638661" cy="3994992"/>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4B7C7FE-B383-488B-BA47-52E74A50AF8C}"/>
                  </a:ext>
                </a:extLst>
              </p:cNvPr>
              <p:cNvSpPr txBox="1"/>
              <p:nvPr/>
            </p:nvSpPr>
            <p:spPr>
              <a:xfrm>
                <a:off x="462726" y="5516717"/>
                <a:ext cx="4452581" cy="791820"/>
              </a:xfrm>
              <a:prstGeom prst="rect">
                <a:avLst/>
              </a:prstGeom>
              <a:noFill/>
            </p:spPr>
            <p:txBody>
              <a:bodyPr wrap="square">
                <a:spAutoFit/>
              </a:bodyPr>
              <a:lstStyle/>
              <a:p>
                <a:pPr lvl="1"/>
                <a:r>
                  <a:rPr lang="en-US" sz="1400" dirty="0"/>
                  <a:t>Full validation: near satellite operation time</a:t>
                </a:r>
              </a:p>
              <a:p>
                <a:pPr lvl="1"/>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𝑏𝑖𝑎𝑠</m:t>
                      </m:r>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f>
                            <m:fPr>
                              <m:ctrlPr>
                                <a:rPr lang="en-US" sz="1400" b="0" i="1" smtClean="0">
                                  <a:latin typeface="Cambria Math" panose="02040503050406030204" pitchFamily="18" charset="0"/>
                                </a:rPr>
                              </m:ctrlPr>
                            </m:fPr>
                            <m:num>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𝑅𝑒𝑓𝑙</m:t>
                                  </m:r>
                                </m:e>
                                <m:sub>
                                  <m:r>
                                    <a:rPr lang="en-US" sz="1400" b="0" i="1" smtClean="0">
                                      <a:latin typeface="Cambria Math" panose="02040503050406030204" pitchFamily="18" charset="0"/>
                                    </a:rPr>
                                    <m:t>𝑎𝑏𝑖</m:t>
                                  </m:r>
                                </m:sub>
                              </m:sSub>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𝑅𝑒𝑓𝑙</m:t>
                                  </m:r>
                                </m:e>
                                <m:sub>
                                  <m:r>
                                    <a:rPr lang="en-US" sz="1400" b="0" i="1" smtClean="0">
                                      <a:latin typeface="Cambria Math" panose="02040503050406030204" pitchFamily="18" charset="0"/>
                                    </a:rPr>
                                    <m:t>𝑣𝑖𝑖𝑟𝑠</m:t>
                                  </m:r>
                                </m:sub>
                              </m:sSub>
                            </m:den>
                          </m:f>
                          <m:r>
                            <a:rPr lang="en-US" sz="1400" b="0" i="1" smtClean="0">
                              <a:latin typeface="Cambria Math" panose="02040503050406030204" pitchFamily="18" charset="0"/>
                            </a:rPr>
                            <m:t>−1</m:t>
                          </m:r>
                        </m:e>
                      </m:d>
                      <m:r>
                        <a:rPr lang="en-US" sz="1400" b="0" i="1" smtClean="0">
                          <a:latin typeface="Cambria Math" panose="02040503050406030204" pitchFamily="18" charset="0"/>
                        </a:rPr>
                        <m:t>∗100%</m:t>
                      </m:r>
                    </m:oMath>
                  </m:oMathPara>
                </a14:m>
                <a:endParaRPr lang="en-US" sz="1400" dirty="0"/>
              </a:p>
            </p:txBody>
          </p:sp>
        </mc:Choice>
        <mc:Fallback xmlns="">
          <p:sp>
            <p:nvSpPr>
              <p:cNvPr id="6" name="TextBox 5">
                <a:extLst>
                  <a:ext uri="{FF2B5EF4-FFF2-40B4-BE49-F238E27FC236}">
                    <a16:creationId xmlns:a16="http://schemas.microsoft.com/office/drawing/2014/main" id="{14B7C7FE-B383-488B-BA47-52E74A50AF8C}"/>
                  </a:ext>
                </a:extLst>
              </p:cNvPr>
              <p:cNvSpPr txBox="1">
                <a:spLocks noRot="1" noChangeAspect="1" noMove="1" noResize="1" noEditPoints="1" noAdjustHandles="1" noChangeArrowheads="1" noChangeShapeType="1" noTextEdit="1"/>
              </p:cNvSpPr>
              <p:nvPr/>
            </p:nvSpPr>
            <p:spPr>
              <a:xfrm>
                <a:off x="462726" y="5516717"/>
                <a:ext cx="4452581" cy="791820"/>
              </a:xfrm>
              <a:prstGeom prst="rect">
                <a:avLst/>
              </a:prstGeom>
              <a:blipFill>
                <a:blip r:embed="rId3"/>
                <a:stretch>
                  <a:fillRect t="-1538" b="-769"/>
                </a:stretch>
              </a:blipFill>
            </p:spPr>
            <p:txBody>
              <a:bodyPr/>
              <a:lstStyle/>
              <a:p>
                <a:r>
                  <a:rPr lang="en-US">
                    <a:noFill/>
                  </a:rPr>
                  <a:t> </a:t>
                </a:r>
              </a:p>
            </p:txBody>
          </p:sp>
        </mc:Fallback>
      </mc:AlternateContent>
    </p:spTree>
    <p:extLst>
      <p:ext uri="{BB962C8B-B14F-4D97-AF65-F5344CB8AC3E}">
        <p14:creationId xmlns:p14="http://schemas.microsoft.com/office/powerpoint/2010/main" val="136314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F4023-9358-41B6-ADAE-665D8BB2B885}"/>
              </a:ext>
            </a:extLst>
          </p:cNvPr>
          <p:cNvSpPr>
            <a:spLocks noGrp="1"/>
          </p:cNvSpPr>
          <p:nvPr>
            <p:ph type="title"/>
          </p:nvPr>
        </p:nvSpPr>
        <p:spPr/>
        <p:txBody>
          <a:bodyPr>
            <a:normAutofit/>
          </a:bodyPr>
          <a:lstStyle/>
          <a:p>
            <a:r>
              <a:rPr lang="en-US" dirty="0"/>
              <a:t>Validation of the B02 K-LUT Update</a:t>
            </a:r>
          </a:p>
        </p:txBody>
      </p:sp>
      <p:sp>
        <p:nvSpPr>
          <p:cNvPr id="3" name="Content Placeholder 2">
            <a:extLst>
              <a:ext uri="{FF2B5EF4-FFF2-40B4-BE49-F238E27FC236}">
                <a16:creationId xmlns:a16="http://schemas.microsoft.com/office/drawing/2014/main" id="{374DF576-70A4-4D80-BF0C-C94998CD1A3C}"/>
              </a:ext>
            </a:extLst>
          </p:cNvPr>
          <p:cNvSpPr>
            <a:spLocks noGrp="1"/>
          </p:cNvSpPr>
          <p:nvPr>
            <p:ph idx="1"/>
          </p:nvPr>
        </p:nvSpPr>
        <p:spPr>
          <a:xfrm>
            <a:off x="426720" y="1615044"/>
            <a:ext cx="5758543" cy="4433059"/>
          </a:xfrm>
        </p:spPr>
        <p:txBody>
          <a:bodyPr>
            <a:normAutofit fontScale="70000" lnSpcReduction="20000"/>
          </a:bodyPr>
          <a:lstStyle/>
          <a:p>
            <a:r>
              <a:rPr lang="en-US" dirty="0"/>
              <a:t>Band 2 (0.64 µm) is the highest-resolution ABI band (0.5 km) and is critical for many products, including vegetation, cloud, and aerosol retrievals.</a:t>
            </a:r>
          </a:p>
          <a:p>
            <a:endParaRPr lang="en-US" dirty="0"/>
          </a:p>
          <a:p>
            <a:r>
              <a:rPr lang="en-US" dirty="0"/>
              <a:t>After the launch of GOES-16, B02 radiances were found to be systematically high using multiple independent methods, including inter-calibration with VIIRS.</a:t>
            </a:r>
          </a:p>
          <a:p>
            <a:pPr lvl="1"/>
            <a:r>
              <a:rPr lang="en-US" dirty="0"/>
              <a:t>G16 B02 was 7-9% brighter than SNPP/VIIRS </a:t>
            </a:r>
          </a:p>
          <a:p>
            <a:endParaRPr lang="en-US" dirty="0"/>
          </a:p>
          <a:p>
            <a:r>
              <a:rPr lang="en-US" dirty="0"/>
              <a:t>NOAA revised the solar diffuser BRDF correction Look-Up-Table (K-LUT) based on the pre-launch integrating sphere measurements for B02 all four ABI sensors</a:t>
            </a:r>
          </a:p>
          <a:p>
            <a:pPr lvl="1"/>
            <a:r>
              <a:rPr lang="en-US" dirty="0"/>
              <a:t>G19 B02 update reduced radiance by ~1.65%</a:t>
            </a:r>
          </a:p>
          <a:p>
            <a:pPr lvl="1"/>
            <a:endParaRPr lang="en-US" dirty="0"/>
          </a:p>
          <a:p>
            <a:r>
              <a:rPr lang="en-US" dirty="0"/>
              <a:t>The update reduced B02 radiances and improved consistency with VIIRS reference measurements.</a:t>
            </a:r>
          </a:p>
          <a:p>
            <a:endParaRPr lang="en-US" dirty="0"/>
          </a:p>
        </p:txBody>
      </p:sp>
      <p:pic>
        <p:nvPicPr>
          <p:cNvPr id="9" name="Picture 8">
            <a:extLst>
              <a:ext uri="{FF2B5EF4-FFF2-40B4-BE49-F238E27FC236}">
                <a16:creationId xmlns:a16="http://schemas.microsoft.com/office/drawing/2014/main" id="{9EAC67BA-3425-4DD9-93AA-2A4C8B4E5471}"/>
              </a:ext>
            </a:extLst>
          </p:cNvPr>
          <p:cNvPicPr>
            <a:picLocks noChangeAspect="1"/>
          </p:cNvPicPr>
          <p:nvPr/>
        </p:nvPicPr>
        <p:blipFill>
          <a:blip r:embed="rId2"/>
          <a:stretch>
            <a:fillRect/>
          </a:stretch>
        </p:blipFill>
        <p:spPr>
          <a:xfrm>
            <a:off x="6160602" y="1340568"/>
            <a:ext cx="5324385" cy="3538410"/>
          </a:xfrm>
          <a:prstGeom prst="rect">
            <a:avLst/>
          </a:prstGeom>
        </p:spPr>
      </p:pic>
    </p:spTree>
    <p:extLst>
      <p:ext uri="{BB962C8B-B14F-4D97-AF65-F5344CB8AC3E}">
        <p14:creationId xmlns:p14="http://schemas.microsoft.com/office/powerpoint/2010/main" val="2389544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7777DBBF-E06B-48A4-ACC9-2AC3BE287377}"/>
              </a:ext>
            </a:extLst>
          </p:cNvPr>
          <p:cNvPicPr>
            <a:picLocks noChangeAspect="1"/>
          </p:cNvPicPr>
          <p:nvPr/>
        </p:nvPicPr>
        <p:blipFill>
          <a:blip r:embed="rId2"/>
          <a:stretch>
            <a:fillRect/>
          </a:stretch>
        </p:blipFill>
        <p:spPr>
          <a:xfrm>
            <a:off x="335987" y="1291653"/>
            <a:ext cx="6995136" cy="4480328"/>
          </a:xfrm>
          <a:prstGeom prst="rect">
            <a:avLst/>
          </a:prstGeom>
        </p:spPr>
      </p:pic>
      <p:sp>
        <p:nvSpPr>
          <p:cNvPr id="2" name="Title 1">
            <a:extLst>
              <a:ext uri="{FF2B5EF4-FFF2-40B4-BE49-F238E27FC236}">
                <a16:creationId xmlns:a16="http://schemas.microsoft.com/office/drawing/2014/main" id="{F3CE3F20-F97B-4E0A-B217-8805D3E74230}"/>
              </a:ext>
            </a:extLst>
          </p:cNvPr>
          <p:cNvSpPr>
            <a:spLocks noGrp="1"/>
          </p:cNvSpPr>
          <p:nvPr>
            <p:ph type="title"/>
          </p:nvPr>
        </p:nvSpPr>
        <p:spPr/>
        <p:txBody>
          <a:bodyPr/>
          <a:lstStyle/>
          <a:p>
            <a:r>
              <a:rPr lang="en-US" dirty="0"/>
              <a:t>Unexpected Gain Behaviors</a:t>
            </a:r>
          </a:p>
        </p:txBody>
      </p:sp>
      <p:sp>
        <p:nvSpPr>
          <p:cNvPr id="3" name="Content Placeholder 2">
            <a:extLst>
              <a:ext uri="{FF2B5EF4-FFF2-40B4-BE49-F238E27FC236}">
                <a16:creationId xmlns:a16="http://schemas.microsoft.com/office/drawing/2014/main" id="{3DE03605-00BD-42FA-993C-F991DA13C611}"/>
              </a:ext>
            </a:extLst>
          </p:cNvPr>
          <p:cNvSpPr>
            <a:spLocks noGrp="1"/>
          </p:cNvSpPr>
          <p:nvPr>
            <p:ph idx="1"/>
          </p:nvPr>
        </p:nvSpPr>
        <p:spPr>
          <a:xfrm>
            <a:off x="7542407" y="1528548"/>
            <a:ext cx="4222874" cy="4730011"/>
          </a:xfrm>
        </p:spPr>
        <p:txBody>
          <a:bodyPr>
            <a:normAutofit/>
          </a:bodyPr>
          <a:lstStyle/>
          <a:p>
            <a:r>
              <a:rPr lang="en-US" dirty="0"/>
              <a:t>Assess the impact of gain variations on calibrated radiance before pursuing  root-cause investigation</a:t>
            </a:r>
          </a:p>
          <a:p>
            <a:endParaRPr lang="en-US" dirty="0"/>
          </a:p>
          <a:p>
            <a:r>
              <a:rPr lang="en-US" dirty="0"/>
              <a:t>Do these gain variations affect calibrated radiances?</a:t>
            </a:r>
          </a:p>
          <a:p>
            <a:pPr lvl="1"/>
            <a:r>
              <a:rPr lang="en-US" dirty="0"/>
              <a:t>Sudden large changes across yaw-flips</a:t>
            </a:r>
          </a:p>
          <a:p>
            <a:pPr lvl="1"/>
            <a:r>
              <a:rPr lang="en-US" dirty="0"/>
              <a:t>Quasi-seasonal gain variations</a:t>
            </a:r>
          </a:p>
        </p:txBody>
      </p:sp>
      <p:sp>
        <p:nvSpPr>
          <p:cNvPr id="39" name="TextBox 38">
            <a:extLst>
              <a:ext uri="{FF2B5EF4-FFF2-40B4-BE49-F238E27FC236}">
                <a16:creationId xmlns:a16="http://schemas.microsoft.com/office/drawing/2014/main" id="{68BB4AAF-3CAA-4BE1-ACB4-E232B3422136}"/>
              </a:ext>
            </a:extLst>
          </p:cNvPr>
          <p:cNvSpPr txBox="1"/>
          <p:nvPr/>
        </p:nvSpPr>
        <p:spPr>
          <a:xfrm>
            <a:off x="582132" y="1814233"/>
            <a:ext cx="1789272" cy="246221"/>
          </a:xfrm>
          <a:prstGeom prst="rect">
            <a:avLst/>
          </a:prstGeom>
          <a:noFill/>
        </p:spPr>
        <p:txBody>
          <a:bodyPr wrap="none" rtlCol="0">
            <a:spAutoFit/>
          </a:bodyPr>
          <a:lstStyle/>
          <a:p>
            <a:r>
              <a:rPr lang="en-US" sz="1000" dirty="0"/>
              <a:t>Upright        Inverted     Upright</a:t>
            </a:r>
          </a:p>
        </p:txBody>
      </p:sp>
      <p:grpSp>
        <p:nvGrpSpPr>
          <p:cNvPr id="48" name="Group 47">
            <a:extLst>
              <a:ext uri="{FF2B5EF4-FFF2-40B4-BE49-F238E27FC236}">
                <a16:creationId xmlns:a16="http://schemas.microsoft.com/office/drawing/2014/main" id="{2B260096-EB53-4095-A47A-E5DCED55BAC9}"/>
              </a:ext>
            </a:extLst>
          </p:cNvPr>
          <p:cNvGrpSpPr/>
          <p:nvPr/>
        </p:nvGrpSpPr>
        <p:grpSpPr>
          <a:xfrm>
            <a:off x="3700969" y="5192319"/>
            <a:ext cx="937649" cy="512527"/>
            <a:chOff x="3700969" y="5192319"/>
            <a:chExt cx="937649" cy="512527"/>
          </a:xfrm>
        </p:grpSpPr>
        <p:sp>
          <p:nvSpPr>
            <p:cNvPr id="42" name="TextBox 41">
              <a:extLst>
                <a:ext uri="{FF2B5EF4-FFF2-40B4-BE49-F238E27FC236}">
                  <a16:creationId xmlns:a16="http://schemas.microsoft.com/office/drawing/2014/main" id="{293F0C1F-7AB5-4B29-A422-2F9446B19D36}"/>
                </a:ext>
              </a:extLst>
            </p:cNvPr>
            <p:cNvSpPr txBox="1"/>
            <p:nvPr/>
          </p:nvSpPr>
          <p:spPr>
            <a:xfrm>
              <a:off x="3700969" y="5427847"/>
              <a:ext cx="937649" cy="276999"/>
            </a:xfrm>
            <a:prstGeom prst="rect">
              <a:avLst/>
            </a:prstGeom>
            <a:noFill/>
          </p:spPr>
          <p:txBody>
            <a:bodyPr wrap="square" rtlCol="0">
              <a:spAutoFit/>
            </a:bodyPr>
            <a:lstStyle/>
            <a:p>
              <a:r>
                <a:rPr lang="en-US" sz="1200" dirty="0"/>
                <a:t>yaw-flip</a:t>
              </a:r>
            </a:p>
          </p:txBody>
        </p:sp>
        <p:cxnSp>
          <p:nvCxnSpPr>
            <p:cNvPr id="43" name="Straight Arrow Connector 42">
              <a:extLst>
                <a:ext uri="{FF2B5EF4-FFF2-40B4-BE49-F238E27FC236}">
                  <a16:creationId xmlns:a16="http://schemas.microsoft.com/office/drawing/2014/main" id="{0120F500-35B9-4B02-AEB7-59C4B47F91FC}"/>
                </a:ext>
              </a:extLst>
            </p:cNvPr>
            <p:cNvCxnSpPr>
              <a:cxnSpLocks/>
            </p:cNvCxnSpPr>
            <p:nvPr/>
          </p:nvCxnSpPr>
          <p:spPr>
            <a:xfrm flipH="1" flipV="1">
              <a:off x="3700969" y="5192319"/>
              <a:ext cx="66253" cy="23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8B47001E-225F-4C31-B862-C2B83F284631}"/>
                </a:ext>
              </a:extLst>
            </p:cNvPr>
            <p:cNvCxnSpPr>
              <a:cxnSpLocks/>
            </p:cNvCxnSpPr>
            <p:nvPr/>
          </p:nvCxnSpPr>
          <p:spPr>
            <a:xfrm flipV="1">
              <a:off x="4190614" y="5239530"/>
              <a:ext cx="73093" cy="1871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6E4F4D51-4D5A-4A35-8412-6294EA4F9989}"/>
              </a:ext>
            </a:extLst>
          </p:cNvPr>
          <p:cNvSpPr txBox="1"/>
          <p:nvPr/>
        </p:nvSpPr>
        <p:spPr>
          <a:xfrm>
            <a:off x="3044561" y="1782926"/>
            <a:ext cx="1789272" cy="246221"/>
          </a:xfrm>
          <a:prstGeom prst="rect">
            <a:avLst/>
          </a:prstGeom>
          <a:noFill/>
        </p:spPr>
        <p:txBody>
          <a:bodyPr wrap="none" rtlCol="0">
            <a:spAutoFit/>
          </a:bodyPr>
          <a:lstStyle/>
          <a:p>
            <a:r>
              <a:rPr lang="en-US" sz="1000" dirty="0"/>
              <a:t>Upright        Inverted     Upright</a:t>
            </a:r>
          </a:p>
        </p:txBody>
      </p:sp>
      <p:sp>
        <p:nvSpPr>
          <p:cNvPr id="47" name="TextBox 46">
            <a:extLst>
              <a:ext uri="{FF2B5EF4-FFF2-40B4-BE49-F238E27FC236}">
                <a16:creationId xmlns:a16="http://schemas.microsoft.com/office/drawing/2014/main" id="{C524E6BB-0B8D-4386-A0D7-D7260DF0CC4F}"/>
              </a:ext>
            </a:extLst>
          </p:cNvPr>
          <p:cNvSpPr txBox="1"/>
          <p:nvPr/>
        </p:nvSpPr>
        <p:spPr>
          <a:xfrm>
            <a:off x="5541851" y="1803397"/>
            <a:ext cx="1789272" cy="246221"/>
          </a:xfrm>
          <a:prstGeom prst="rect">
            <a:avLst/>
          </a:prstGeom>
          <a:noFill/>
        </p:spPr>
        <p:txBody>
          <a:bodyPr wrap="none" rtlCol="0">
            <a:spAutoFit/>
          </a:bodyPr>
          <a:lstStyle/>
          <a:p>
            <a:r>
              <a:rPr lang="en-US" sz="1000" dirty="0"/>
              <a:t>Upright        Inverted     Upright</a:t>
            </a:r>
          </a:p>
        </p:txBody>
      </p:sp>
      <p:grpSp>
        <p:nvGrpSpPr>
          <p:cNvPr id="51" name="Group 50">
            <a:extLst>
              <a:ext uri="{FF2B5EF4-FFF2-40B4-BE49-F238E27FC236}">
                <a16:creationId xmlns:a16="http://schemas.microsoft.com/office/drawing/2014/main" id="{2A6BE04B-9D88-4CDD-8D77-9AE7D398DBF5}"/>
              </a:ext>
            </a:extLst>
          </p:cNvPr>
          <p:cNvGrpSpPr/>
          <p:nvPr/>
        </p:nvGrpSpPr>
        <p:grpSpPr>
          <a:xfrm>
            <a:off x="1226169" y="5276479"/>
            <a:ext cx="937649" cy="512527"/>
            <a:chOff x="3700969" y="5192319"/>
            <a:chExt cx="937649" cy="512527"/>
          </a:xfrm>
        </p:grpSpPr>
        <p:sp>
          <p:nvSpPr>
            <p:cNvPr id="52" name="TextBox 51">
              <a:extLst>
                <a:ext uri="{FF2B5EF4-FFF2-40B4-BE49-F238E27FC236}">
                  <a16:creationId xmlns:a16="http://schemas.microsoft.com/office/drawing/2014/main" id="{CC83EA1C-15E2-4D82-9C26-56AE9FD2B250}"/>
                </a:ext>
              </a:extLst>
            </p:cNvPr>
            <p:cNvSpPr txBox="1"/>
            <p:nvPr/>
          </p:nvSpPr>
          <p:spPr>
            <a:xfrm>
              <a:off x="3700969" y="5427847"/>
              <a:ext cx="937649" cy="276999"/>
            </a:xfrm>
            <a:prstGeom prst="rect">
              <a:avLst/>
            </a:prstGeom>
            <a:noFill/>
          </p:spPr>
          <p:txBody>
            <a:bodyPr wrap="square" rtlCol="0">
              <a:spAutoFit/>
            </a:bodyPr>
            <a:lstStyle/>
            <a:p>
              <a:r>
                <a:rPr lang="en-US" sz="1200" dirty="0"/>
                <a:t>yaw-flip</a:t>
              </a:r>
            </a:p>
          </p:txBody>
        </p:sp>
        <p:cxnSp>
          <p:nvCxnSpPr>
            <p:cNvPr id="53" name="Straight Arrow Connector 52">
              <a:extLst>
                <a:ext uri="{FF2B5EF4-FFF2-40B4-BE49-F238E27FC236}">
                  <a16:creationId xmlns:a16="http://schemas.microsoft.com/office/drawing/2014/main" id="{DBBD2328-0BD1-4EBF-B945-4AAA1CC26548}"/>
                </a:ext>
              </a:extLst>
            </p:cNvPr>
            <p:cNvCxnSpPr>
              <a:cxnSpLocks/>
            </p:cNvCxnSpPr>
            <p:nvPr/>
          </p:nvCxnSpPr>
          <p:spPr>
            <a:xfrm flipH="1" flipV="1">
              <a:off x="3700969" y="5192319"/>
              <a:ext cx="66253" cy="23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3D4BBB47-F2BD-40A4-8972-0E2A2808E4AA}"/>
                </a:ext>
              </a:extLst>
            </p:cNvPr>
            <p:cNvCxnSpPr>
              <a:cxnSpLocks/>
            </p:cNvCxnSpPr>
            <p:nvPr/>
          </p:nvCxnSpPr>
          <p:spPr>
            <a:xfrm flipV="1">
              <a:off x="4190614" y="5239530"/>
              <a:ext cx="73093" cy="1871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EC7186F1-F9E6-4DEB-A7AE-1D5111AC8A83}"/>
              </a:ext>
            </a:extLst>
          </p:cNvPr>
          <p:cNvGrpSpPr/>
          <p:nvPr/>
        </p:nvGrpSpPr>
        <p:grpSpPr>
          <a:xfrm>
            <a:off x="6175774" y="5224159"/>
            <a:ext cx="937649" cy="512527"/>
            <a:chOff x="3700969" y="5192319"/>
            <a:chExt cx="937649" cy="512527"/>
          </a:xfrm>
        </p:grpSpPr>
        <p:sp>
          <p:nvSpPr>
            <p:cNvPr id="56" name="TextBox 55">
              <a:extLst>
                <a:ext uri="{FF2B5EF4-FFF2-40B4-BE49-F238E27FC236}">
                  <a16:creationId xmlns:a16="http://schemas.microsoft.com/office/drawing/2014/main" id="{9BD0F627-7F64-4AFF-A9A9-9D3102C4CB36}"/>
                </a:ext>
              </a:extLst>
            </p:cNvPr>
            <p:cNvSpPr txBox="1"/>
            <p:nvPr/>
          </p:nvSpPr>
          <p:spPr>
            <a:xfrm>
              <a:off x="3700969" y="5427847"/>
              <a:ext cx="937649" cy="276999"/>
            </a:xfrm>
            <a:prstGeom prst="rect">
              <a:avLst/>
            </a:prstGeom>
            <a:noFill/>
          </p:spPr>
          <p:txBody>
            <a:bodyPr wrap="square" rtlCol="0">
              <a:spAutoFit/>
            </a:bodyPr>
            <a:lstStyle/>
            <a:p>
              <a:r>
                <a:rPr lang="en-US" sz="1200" dirty="0"/>
                <a:t>yaw-flip</a:t>
              </a:r>
            </a:p>
          </p:txBody>
        </p:sp>
        <p:cxnSp>
          <p:nvCxnSpPr>
            <p:cNvPr id="57" name="Straight Arrow Connector 56">
              <a:extLst>
                <a:ext uri="{FF2B5EF4-FFF2-40B4-BE49-F238E27FC236}">
                  <a16:creationId xmlns:a16="http://schemas.microsoft.com/office/drawing/2014/main" id="{A8C77E19-66C2-4016-8ECC-B517EBF6F72F}"/>
                </a:ext>
              </a:extLst>
            </p:cNvPr>
            <p:cNvCxnSpPr>
              <a:cxnSpLocks/>
            </p:cNvCxnSpPr>
            <p:nvPr/>
          </p:nvCxnSpPr>
          <p:spPr>
            <a:xfrm flipH="1" flipV="1">
              <a:off x="3700969" y="5192319"/>
              <a:ext cx="66253" cy="23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D3E9AD8-9473-411D-81AF-19D5C9DD76FB}"/>
                </a:ext>
              </a:extLst>
            </p:cNvPr>
            <p:cNvCxnSpPr>
              <a:cxnSpLocks/>
            </p:cNvCxnSpPr>
            <p:nvPr/>
          </p:nvCxnSpPr>
          <p:spPr>
            <a:xfrm flipV="1">
              <a:off x="4190614" y="5239530"/>
              <a:ext cx="73093" cy="18718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8B6E9956-AFF8-46A0-A32E-0D66F64380DC}"/>
              </a:ext>
            </a:extLst>
          </p:cNvPr>
          <p:cNvSpPr txBox="1"/>
          <p:nvPr/>
        </p:nvSpPr>
        <p:spPr>
          <a:xfrm>
            <a:off x="872865" y="5908100"/>
            <a:ext cx="5369162" cy="584775"/>
          </a:xfrm>
          <a:prstGeom prst="rect">
            <a:avLst/>
          </a:prstGeom>
          <a:noFill/>
          <a:ln>
            <a:solidFill>
              <a:schemeClr val="accent1">
                <a:shade val="50000"/>
              </a:schemeClr>
            </a:solidFill>
          </a:ln>
        </p:spPr>
        <p:txBody>
          <a:bodyPr wrap="none" rtlCol="0">
            <a:spAutoFit/>
          </a:bodyPr>
          <a:lstStyle/>
          <a:p>
            <a:r>
              <a:rPr lang="en-US" sz="1600" dirty="0"/>
              <a:t>Last solar calibration before 1</a:t>
            </a:r>
            <a:r>
              <a:rPr lang="en-US" sz="1600" baseline="30000" dirty="0"/>
              <a:t>st</a:t>
            </a:r>
            <a:r>
              <a:rPr lang="en-US" sz="1600" dirty="0"/>
              <a:t> yaw flip: 03/17/2025</a:t>
            </a:r>
          </a:p>
          <a:p>
            <a:r>
              <a:rPr lang="en-US" sz="1600" dirty="0"/>
              <a:t>First solar calibration following yaw flip: 04/02/2025 at 23:00z </a:t>
            </a:r>
          </a:p>
        </p:txBody>
      </p:sp>
    </p:spTree>
    <p:extLst>
      <p:ext uri="{BB962C8B-B14F-4D97-AF65-F5344CB8AC3E}">
        <p14:creationId xmlns:p14="http://schemas.microsoft.com/office/powerpoint/2010/main" val="4121049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4DF3D-84FF-4F08-9967-4CD15FB5F3B7}"/>
              </a:ext>
            </a:extLst>
          </p:cNvPr>
          <p:cNvSpPr>
            <a:spLocks noGrp="1"/>
          </p:cNvSpPr>
          <p:nvPr>
            <p:ph type="title"/>
          </p:nvPr>
        </p:nvSpPr>
        <p:spPr/>
        <p:txBody>
          <a:bodyPr/>
          <a:lstStyle/>
          <a:p>
            <a:r>
              <a:rPr lang="en-US" dirty="0"/>
              <a:t>GEO-GEO: Impact of Yaw-flip on Radiances</a:t>
            </a:r>
          </a:p>
        </p:txBody>
      </p:sp>
      <mc:AlternateContent xmlns:mc="http://schemas.openxmlformats.org/markup-compatibility/2006" xmlns:a14="http://schemas.microsoft.com/office/drawing/2010/main">
        <mc:Choice Requires="a14">
          <p:sp>
            <p:nvSpPr>
              <p:cNvPr id="4" name="Google Shape;35;p10">
                <a:extLst>
                  <a:ext uri="{FF2B5EF4-FFF2-40B4-BE49-F238E27FC236}">
                    <a16:creationId xmlns:a16="http://schemas.microsoft.com/office/drawing/2014/main" id="{E3380E4A-AC2B-44AE-97CF-8464805FFCA6}"/>
                  </a:ext>
                </a:extLst>
              </p:cNvPr>
              <p:cNvSpPr txBox="1">
                <a:spLocks/>
              </p:cNvSpPr>
              <p:nvPr/>
            </p:nvSpPr>
            <p:spPr>
              <a:xfrm>
                <a:off x="691167" y="5354719"/>
                <a:ext cx="10972800" cy="1185191"/>
              </a:xfrm>
              <a:prstGeom prst="rect">
                <a:avLst/>
              </a:prstGeom>
              <a:noFill/>
              <a:ln>
                <a:noFill/>
              </a:ln>
            </p:spPr>
            <p:txBody>
              <a:bodyPr spcFirstLastPara="1" vert="horz" wrap="square" lIns="91425" tIns="45700" rIns="91425" bIns="45700" rtlCol="0" anchor="t" anchorCtr="0">
                <a:normAutofit fontScale="55000" lnSpcReduction="20000"/>
              </a:bodyPr>
              <a:lst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42900">
                  <a:lnSpc>
                    <a:spcPct val="100000"/>
                  </a:lnSpc>
                  <a:spcBef>
                    <a:spcPts val="360"/>
                  </a:spcBef>
                  <a:buClr>
                    <a:schemeClr val="dk1"/>
                  </a:buClr>
                  <a:buSzPct val="96774"/>
                </a:pPr>
                <a:r>
                  <a:rPr lang="en-US" dirty="0"/>
                  <a:t>Method: Analyze changes in G19/G16 albedo ratio before and after the first solar calibration following the yaw-flip</a:t>
                </a:r>
              </a:p>
              <a:p>
                <a:pPr marL="914400" lvl="1" indent="-342900">
                  <a:lnSpc>
                    <a:spcPct val="100000"/>
                  </a:lnSpc>
                  <a:spcBef>
                    <a:spcPts val="360"/>
                  </a:spcBef>
                  <a:buClr>
                    <a:schemeClr val="dk1"/>
                  </a:buClr>
                  <a:buSzPct val="96774"/>
                </a:pPr>
                <a:r>
                  <a:rPr lang="en-US" dirty="0"/>
                  <a:t>G16 and G19 viewing angle difference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0.3</a:t>
                </a:r>
                <a:r>
                  <a:rPr lang="en-US" baseline="30000" dirty="0"/>
                  <a:t>o</a:t>
                </a:r>
                <a:r>
                  <a:rPr lang="en-US" dirty="0"/>
                  <a:t>: ideal GEO-GEO inter-comparison condition</a:t>
                </a:r>
              </a:p>
              <a:p>
                <a:pPr marL="457200" indent="-342900">
                  <a:lnSpc>
                    <a:spcPct val="100000"/>
                  </a:lnSpc>
                  <a:spcBef>
                    <a:spcPts val="360"/>
                  </a:spcBef>
                  <a:buClr>
                    <a:schemeClr val="dk1"/>
                  </a:buClr>
                  <a:buSzPct val="96774"/>
                </a:pPr>
                <a:r>
                  <a:rPr lang="en-US" dirty="0"/>
                  <a:t>Target region: eastward to the point of [0.0N, 147W]</a:t>
                </a:r>
              </a:p>
              <a:p>
                <a:pPr marL="457200" indent="-342900">
                  <a:lnSpc>
                    <a:spcPct val="100000"/>
                  </a:lnSpc>
                  <a:spcBef>
                    <a:spcPts val="360"/>
                  </a:spcBef>
                  <a:buClr>
                    <a:schemeClr val="dk1"/>
                  </a:buClr>
                  <a:buSzPct val="96774"/>
                </a:pPr>
                <a:r>
                  <a:rPr lang="en-US" dirty="0"/>
                  <a:t>Subset area: 300 x 600 pixels for each band</a:t>
                </a:r>
              </a:p>
              <a:p>
                <a:pPr marL="457200" indent="-342900">
                  <a:lnSpc>
                    <a:spcPct val="100000"/>
                  </a:lnSpc>
                  <a:spcBef>
                    <a:spcPts val="360"/>
                  </a:spcBef>
                  <a:buClr>
                    <a:schemeClr val="dk1"/>
                  </a:buClr>
                  <a:buSzPct val="96774"/>
                </a:pPr>
                <a:endParaRPr lang="en-US" dirty="0"/>
              </a:p>
            </p:txBody>
          </p:sp>
        </mc:Choice>
        <mc:Fallback xmlns="">
          <p:sp>
            <p:nvSpPr>
              <p:cNvPr id="4" name="Google Shape;35;p10">
                <a:extLst>
                  <a:ext uri="{FF2B5EF4-FFF2-40B4-BE49-F238E27FC236}">
                    <a16:creationId xmlns:a16="http://schemas.microsoft.com/office/drawing/2014/main" id="{E3380E4A-AC2B-44AE-97CF-8464805FFCA6}"/>
                  </a:ext>
                </a:extLst>
              </p:cNvPr>
              <p:cNvSpPr txBox="1">
                <a:spLocks noRot="1" noChangeAspect="1" noMove="1" noResize="1" noEditPoints="1" noAdjustHandles="1" noChangeArrowheads="1" noChangeShapeType="1" noTextEdit="1"/>
              </p:cNvSpPr>
              <p:nvPr/>
            </p:nvSpPr>
            <p:spPr>
              <a:xfrm>
                <a:off x="691167" y="5354719"/>
                <a:ext cx="10972800" cy="1185191"/>
              </a:xfrm>
              <a:prstGeom prst="rect">
                <a:avLst/>
              </a:prstGeom>
              <a:blipFill>
                <a:blip r:embed="rId2"/>
                <a:stretch>
                  <a:fillRect t="-513"/>
                </a:stretch>
              </a:blipFill>
              <a:ln>
                <a:noFill/>
              </a:ln>
            </p:spPr>
            <p:txBody>
              <a:bodyPr/>
              <a:lstStyle/>
              <a:p>
                <a:r>
                  <a:rPr lang="en-US">
                    <a:noFill/>
                  </a:rPr>
                  <a:t> </a:t>
                </a:r>
              </a:p>
            </p:txBody>
          </p:sp>
        </mc:Fallback>
      </mc:AlternateContent>
      <p:pic>
        <p:nvPicPr>
          <p:cNvPr id="5" name="Picture 4">
            <a:extLst>
              <a:ext uri="{FF2B5EF4-FFF2-40B4-BE49-F238E27FC236}">
                <a16:creationId xmlns:a16="http://schemas.microsoft.com/office/drawing/2014/main" id="{9CDB08D1-9E0F-4334-8EF9-E9D2FAC07634}"/>
              </a:ext>
            </a:extLst>
          </p:cNvPr>
          <p:cNvPicPr>
            <a:picLocks noChangeAspect="1"/>
          </p:cNvPicPr>
          <p:nvPr/>
        </p:nvPicPr>
        <p:blipFill>
          <a:blip r:embed="rId3"/>
          <a:stretch>
            <a:fillRect/>
          </a:stretch>
        </p:blipFill>
        <p:spPr>
          <a:xfrm>
            <a:off x="6749282" y="1579690"/>
            <a:ext cx="3823505" cy="3842457"/>
          </a:xfrm>
          <a:prstGeom prst="rect">
            <a:avLst/>
          </a:prstGeom>
        </p:spPr>
      </p:pic>
      <p:grpSp>
        <p:nvGrpSpPr>
          <p:cNvPr id="10" name="Group 9">
            <a:extLst>
              <a:ext uri="{FF2B5EF4-FFF2-40B4-BE49-F238E27FC236}">
                <a16:creationId xmlns:a16="http://schemas.microsoft.com/office/drawing/2014/main" id="{82CD9F9A-A6E2-4EA9-8AF7-80086AEC6A18}"/>
              </a:ext>
            </a:extLst>
          </p:cNvPr>
          <p:cNvGrpSpPr/>
          <p:nvPr/>
        </p:nvGrpSpPr>
        <p:grpSpPr>
          <a:xfrm>
            <a:off x="484495" y="1911757"/>
            <a:ext cx="5794742" cy="3087504"/>
            <a:chOff x="4824485" y="2579976"/>
            <a:chExt cx="5794742" cy="3087504"/>
          </a:xfrm>
        </p:grpSpPr>
        <p:pic>
          <p:nvPicPr>
            <p:cNvPr id="7" name="Google Shape;40;p10">
              <a:extLst>
                <a:ext uri="{FF2B5EF4-FFF2-40B4-BE49-F238E27FC236}">
                  <a16:creationId xmlns:a16="http://schemas.microsoft.com/office/drawing/2014/main" id="{C7FEC91A-9FCD-4C37-B539-E7731273D806}"/>
                </a:ext>
              </a:extLst>
            </p:cNvPr>
            <p:cNvPicPr preferRelativeResize="0"/>
            <p:nvPr/>
          </p:nvPicPr>
          <p:blipFill rotWithShape="1">
            <a:blip r:embed="rId4">
              <a:alphaModFix/>
            </a:blip>
            <a:srcRect l="-1053" t="-1" b="-1674"/>
            <a:stretch/>
          </p:blipFill>
          <p:spPr>
            <a:xfrm>
              <a:off x="4824485" y="2579976"/>
              <a:ext cx="5794742" cy="3087504"/>
            </a:xfrm>
            <a:prstGeom prst="rect">
              <a:avLst/>
            </a:prstGeom>
            <a:noFill/>
            <a:ln>
              <a:noFill/>
            </a:ln>
          </p:spPr>
        </p:pic>
        <p:sp>
          <p:nvSpPr>
            <p:cNvPr id="8" name="Google Shape;41;p10">
              <a:extLst>
                <a:ext uri="{FF2B5EF4-FFF2-40B4-BE49-F238E27FC236}">
                  <a16:creationId xmlns:a16="http://schemas.microsoft.com/office/drawing/2014/main" id="{20EDFD18-D95F-4A2C-9422-462CC393B3BC}"/>
                </a:ext>
              </a:extLst>
            </p:cNvPr>
            <p:cNvSpPr/>
            <p:nvPr/>
          </p:nvSpPr>
          <p:spPr>
            <a:xfrm>
              <a:off x="5959203" y="4120626"/>
              <a:ext cx="173594" cy="284467"/>
            </a:xfrm>
            <a:prstGeom prst="rect">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9" name="TextBox 8">
            <a:extLst>
              <a:ext uri="{FF2B5EF4-FFF2-40B4-BE49-F238E27FC236}">
                <a16:creationId xmlns:a16="http://schemas.microsoft.com/office/drawing/2014/main" id="{201E3F9E-8F7D-4DFB-9143-B6842E5F5FD4}"/>
              </a:ext>
            </a:extLst>
          </p:cNvPr>
          <p:cNvSpPr txBox="1"/>
          <p:nvPr/>
        </p:nvSpPr>
        <p:spPr>
          <a:xfrm>
            <a:off x="0" y="1348858"/>
            <a:ext cx="6097088" cy="461665"/>
          </a:xfrm>
          <a:prstGeom prst="rect">
            <a:avLst/>
          </a:prstGeom>
          <a:noFill/>
        </p:spPr>
        <p:txBody>
          <a:bodyPr wrap="square">
            <a:spAutoFit/>
          </a:bodyPr>
          <a:lstStyle/>
          <a:p>
            <a:pPr algn="ctr"/>
            <a:r>
              <a:rPr lang="en-US" sz="2400" dirty="0">
                <a:latin typeface="Times New Roman" panose="02020603050405020304" pitchFamily="18" charset="0"/>
                <a:cs typeface="Times New Roman" panose="02020603050405020304" pitchFamily="18" charset="0"/>
              </a:rPr>
              <a:t>G16 and G19 Target Area/Size</a:t>
            </a:r>
          </a:p>
        </p:txBody>
      </p:sp>
      <p:sp>
        <p:nvSpPr>
          <p:cNvPr id="14" name="TextBox 13">
            <a:extLst>
              <a:ext uri="{FF2B5EF4-FFF2-40B4-BE49-F238E27FC236}">
                <a16:creationId xmlns:a16="http://schemas.microsoft.com/office/drawing/2014/main" id="{8CC5FD12-AC2B-4A7E-B942-8C242A32EB66}"/>
              </a:ext>
            </a:extLst>
          </p:cNvPr>
          <p:cNvSpPr txBox="1"/>
          <p:nvPr/>
        </p:nvSpPr>
        <p:spPr>
          <a:xfrm>
            <a:off x="6817058" y="1118025"/>
            <a:ext cx="3459708" cy="461665"/>
          </a:xfrm>
          <a:prstGeom prst="rect">
            <a:avLst/>
          </a:prstGeom>
          <a:noFill/>
        </p:spPr>
        <p:txBody>
          <a:bodyPr wrap="square" rtlCol="0">
            <a:spAutoFit/>
          </a:bodyPr>
          <a:lstStyle/>
          <a:p>
            <a:r>
              <a:rPr lang="en-US" sz="1200" dirty="0"/>
              <a:t>Example ABI B03 images from G16 and G19 used for the GEO-GEO comparison</a:t>
            </a:r>
          </a:p>
        </p:txBody>
      </p:sp>
      <p:sp>
        <p:nvSpPr>
          <p:cNvPr id="15" name="TextBox 14">
            <a:extLst>
              <a:ext uri="{FF2B5EF4-FFF2-40B4-BE49-F238E27FC236}">
                <a16:creationId xmlns:a16="http://schemas.microsoft.com/office/drawing/2014/main" id="{7815FFD3-FE82-48FF-8212-8544B72FFB02}"/>
              </a:ext>
            </a:extLst>
          </p:cNvPr>
          <p:cNvSpPr txBox="1"/>
          <p:nvPr/>
        </p:nvSpPr>
        <p:spPr>
          <a:xfrm>
            <a:off x="3369323" y="4647063"/>
            <a:ext cx="2443298" cy="246221"/>
          </a:xfrm>
          <a:prstGeom prst="rect">
            <a:avLst/>
          </a:prstGeom>
          <a:noFill/>
        </p:spPr>
        <p:txBody>
          <a:bodyPr wrap="none" rtlCol="0">
            <a:spAutoFit/>
          </a:bodyPr>
          <a:lstStyle/>
          <a:p>
            <a:r>
              <a:rPr lang="en-US" sz="1000" dirty="0">
                <a:solidFill>
                  <a:schemeClr val="bg1"/>
                </a:solidFill>
              </a:rPr>
              <a:t>Courtesy of  SLIDER by RAMMB/CIRS@CSU </a:t>
            </a:r>
          </a:p>
        </p:txBody>
      </p:sp>
    </p:spTree>
    <p:extLst>
      <p:ext uri="{BB962C8B-B14F-4D97-AF65-F5344CB8AC3E}">
        <p14:creationId xmlns:p14="http://schemas.microsoft.com/office/powerpoint/2010/main" val="2651674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AFDA-3EB5-4B60-B64D-271D09EC2FE7}"/>
              </a:ext>
            </a:extLst>
          </p:cNvPr>
          <p:cNvSpPr>
            <a:spLocks noGrp="1"/>
          </p:cNvSpPr>
          <p:nvPr>
            <p:ph type="title"/>
          </p:nvPr>
        </p:nvSpPr>
        <p:spPr/>
        <p:txBody>
          <a:bodyPr/>
          <a:lstStyle/>
          <a:p>
            <a:r>
              <a:rPr lang="en-US" dirty="0"/>
              <a:t>G19 vs. G16: Impact of Yaw-flip on Radiances</a:t>
            </a:r>
          </a:p>
        </p:txBody>
      </p:sp>
      <p:sp>
        <p:nvSpPr>
          <p:cNvPr id="3" name="Content Placeholder 2">
            <a:extLst>
              <a:ext uri="{FF2B5EF4-FFF2-40B4-BE49-F238E27FC236}">
                <a16:creationId xmlns:a16="http://schemas.microsoft.com/office/drawing/2014/main" id="{1BC945E0-524A-43CC-9238-752F09A868CB}"/>
              </a:ext>
            </a:extLst>
          </p:cNvPr>
          <p:cNvSpPr>
            <a:spLocks noGrp="1"/>
          </p:cNvSpPr>
          <p:nvPr>
            <p:ph idx="1"/>
          </p:nvPr>
        </p:nvSpPr>
        <p:spPr>
          <a:xfrm>
            <a:off x="426720" y="5623401"/>
            <a:ext cx="11338560" cy="702335"/>
          </a:xfrm>
        </p:spPr>
        <p:txBody>
          <a:bodyPr>
            <a:normAutofit fontScale="85000" lnSpcReduction="10000"/>
          </a:bodyPr>
          <a:lstStyle/>
          <a:p>
            <a:pPr marL="457200" lvl="0" indent="-342900" algn="l" rtl="0">
              <a:lnSpc>
                <a:spcPct val="100000"/>
              </a:lnSpc>
              <a:spcBef>
                <a:spcPts val="360"/>
              </a:spcBef>
              <a:spcAft>
                <a:spcPts val="0"/>
              </a:spcAft>
              <a:buClr>
                <a:schemeClr val="dk1"/>
              </a:buClr>
              <a:buSzPct val="88235"/>
              <a:buChar char="•"/>
            </a:pPr>
            <a:r>
              <a:rPr lang="en-US" dirty="0"/>
              <a:t>All VNIR bands show radiance changes consistent with their corresponding gain variations</a:t>
            </a:r>
          </a:p>
          <a:p>
            <a:pPr marL="457200" indent="-342900">
              <a:lnSpc>
                <a:spcPct val="100000"/>
              </a:lnSpc>
              <a:spcBef>
                <a:spcPts val="360"/>
              </a:spcBef>
              <a:buClr>
                <a:schemeClr val="dk1"/>
              </a:buClr>
              <a:buSzPct val="88235"/>
            </a:pPr>
            <a:r>
              <a:rPr lang="en-US" dirty="0"/>
              <a:t>The observed changes confirm that the gain variations propagate into calibrated radiance</a:t>
            </a:r>
          </a:p>
        </p:txBody>
      </p:sp>
      <p:graphicFrame>
        <p:nvGraphicFramePr>
          <p:cNvPr id="11" name="Google Shape;59;p12">
            <a:extLst>
              <a:ext uri="{FF2B5EF4-FFF2-40B4-BE49-F238E27FC236}">
                <a16:creationId xmlns:a16="http://schemas.microsoft.com/office/drawing/2014/main" id="{1E4924BC-AF7A-402B-91D6-C0452DA8F1AF}"/>
              </a:ext>
            </a:extLst>
          </p:cNvPr>
          <p:cNvGraphicFramePr/>
          <p:nvPr>
            <p:extLst>
              <p:ext uri="{D42A27DB-BD31-4B8C-83A1-F6EECF244321}">
                <p14:modId xmlns:p14="http://schemas.microsoft.com/office/powerpoint/2010/main" val="589658986"/>
              </p:ext>
            </p:extLst>
          </p:nvPr>
        </p:nvGraphicFramePr>
        <p:xfrm>
          <a:off x="543655" y="3839236"/>
          <a:ext cx="6357796" cy="1356722"/>
        </p:xfrm>
        <a:graphic>
          <a:graphicData uri="http://schemas.openxmlformats.org/drawingml/2006/table">
            <a:tbl>
              <a:tblPr firstRow="1" bandRow="1">
                <a:noFill/>
              </a:tblPr>
              <a:tblGrid>
                <a:gridCol w="2745189">
                  <a:extLst>
                    <a:ext uri="{9D8B030D-6E8A-4147-A177-3AD203B41FA5}">
                      <a16:colId xmlns:a16="http://schemas.microsoft.com/office/drawing/2014/main" val="20000"/>
                    </a:ext>
                  </a:extLst>
                </a:gridCol>
                <a:gridCol w="589795">
                  <a:extLst>
                    <a:ext uri="{9D8B030D-6E8A-4147-A177-3AD203B41FA5}">
                      <a16:colId xmlns:a16="http://schemas.microsoft.com/office/drawing/2014/main" val="20001"/>
                    </a:ext>
                  </a:extLst>
                </a:gridCol>
                <a:gridCol w="654116">
                  <a:extLst>
                    <a:ext uri="{9D8B030D-6E8A-4147-A177-3AD203B41FA5}">
                      <a16:colId xmlns:a16="http://schemas.microsoft.com/office/drawing/2014/main" val="20002"/>
                    </a:ext>
                  </a:extLst>
                </a:gridCol>
                <a:gridCol w="573705">
                  <a:extLst>
                    <a:ext uri="{9D8B030D-6E8A-4147-A177-3AD203B41FA5}">
                      <a16:colId xmlns:a16="http://schemas.microsoft.com/office/drawing/2014/main" val="20003"/>
                    </a:ext>
                  </a:extLst>
                </a:gridCol>
                <a:gridCol w="627327">
                  <a:extLst>
                    <a:ext uri="{9D8B030D-6E8A-4147-A177-3AD203B41FA5}">
                      <a16:colId xmlns:a16="http://schemas.microsoft.com/office/drawing/2014/main" val="20004"/>
                    </a:ext>
                  </a:extLst>
                </a:gridCol>
                <a:gridCol w="573705">
                  <a:extLst>
                    <a:ext uri="{9D8B030D-6E8A-4147-A177-3AD203B41FA5}">
                      <a16:colId xmlns:a16="http://schemas.microsoft.com/office/drawing/2014/main" val="20005"/>
                    </a:ext>
                  </a:extLst>
                </a:gridCol>
                <a:gridCol w="593959">
                  <a:extLst>
                    <a:ext uri="{9D8B030D-6E8A-4147-A177-3AD203B41FA5}">
                      <a16:colId xmlns:a16="http://schemas.microsoft.com/office/drawing/2014/main" val="20006"/>
                    </a:ext>
                  </a:extLst>
                </a:gridCol>
              </a:tblGrid>
              <a:tr h="432014">
                <a:tc>
                  <a:txBody>
                    <a:bodyPr/>
                    <a:lstStyle/>
                    <a:p>
                      <a:pPr marL="0" marR="0" lvl="0" indent="0" algn="ctr" rtl="0">
                        <a:lnSpc>
                          <a:spcPct val="100000"/>
                        </a:lnSpc>
                        <a:spcBef>
                          <a:spcPts val="0"/>
                        </a:spcBef>
                        <a:spcAft>
                          <a:spcPts val="0"/>
                        </a:spcAft>
                        <a:buNone/>
                      </a:pPr>
                      <a:r>
                        <a:rPr lang="en-US" sz="1200" u="none" strike="noStrike" cap="none" dirty="0">
                          <a:latin typeface="Times New Roman"/>
                          <a:ea typeface="Times New Roman"/>
                          <a:cs typeface="Times New Roman"/>
                          <a:sym typeface="Times New Roman"/>
                        </a:rPr>
                        <a:t>Changes (%)</a:t>
                      </a:r>
                      <a:endParaRPr dirty="0"/>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B01</a:t>
                      </a:r>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B02</a:t>
                      </a:r>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B03</a:t>
                      </a:r>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B04</a:t>
                      </a:r>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B05</a:t>
                      </a:r>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a:ea typeface="Times New Roman"/>
                          <a:cs typeface="Times New Roman"/>
                          <a:sym typeface="Times New Roman"/>
                        </a:rPr>
                        <a:t>B06</a:t>
                      </a:r>
                      <a:endParaRPr/>
                    </a:p>
                  </a:txBody>
                  <a:tcPr marL="91450" marR="91450" marT="45725" marB="45725"/>
                </a:tc>
                <a:extLst>
                  <a:ext uri="{0D108BD9-81ED-4DB2-BD59-A6C34878D82A}">
                    <a16:rowId xmlns:a16="http://schemas.microsoft.com/office/drawing/2014/main" val="10000"/>
                  </a:ext>
                </a:extLst>
              </a:tr>
              <a:tr h="462354">
                <a:tc>
                  <a:txBody>
                    <a:bodyPr/>
                    <a:lstStyle/>
                    <a:p>
                      <a:pPr marL="0" marR="0" lvl="0" indent="0" algn="ctr" rtl="0">
                        <a:lnSpc>
                          <a:spcPct val="100000"/>
                        </a:lnSpc>
                        <a:spcBef>
                          <a:spcPts val="0"/>
                        </a:spcBef>
                        <a:spcAft>
                          <a:spcPts val="0"/>
                        </a:spcAft>
                        <a:buNone/>
                      </a:pPr>
                      <a:r>
                        <a:rPr lang="en-US" sz="1200" u="none" strike="noStrike" cap="none" dirty="0">
                          <a:latin typeface="Times New Roman" panose="02020603050405020304" pitchFamily="18" charset="0"/>
                          <a:ea typeface="Times New Roman"/>
                          <a:cs typeface="Times New Roman" panose="02020603050405020304" pitchFamily="18" charset="0"/>
                          <a:sym typeface="Times New Roman"/>
                        </a:rPr>
                        <a:t>Albedo ratio (G19/G16) from 22:50z to 23:10z on 04/02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panose="02020603050405020304" pitchFamily="18" charset="0"/>
                          <a:ea typeface="Times New Roman"/>
                          <a:cs typeface="Times New Roman" panose="02020603050405020304" pitchFamily="18" charset="0"/>
                          <a:sym typeface="Times New Roman"/>
                        </a:rPr>
                        <a:t>0.81</a:t>
                      </a:r>
                      <a:endParaRPr sz="120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dirty="0">
                          <a:latin typeface="Times New Roman" panose="02020603050405020304" pitchFamily="18" charset="0"/>
                          <a:ea typeface="Times New Roman"/>
                          <a:cs typeface="Times New Roman" panose="02020603050405020304" pitchFamily="18" charset="0"/>
                          <a:sym typeface="Times New Roman"/>
                        </a:rPr>
                        <a:t>0.76</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dirty="0">
                          <a:latin typeface="Times New Roman" panose="02020603050405020304" pitchFamily="18" charset="0"/>
                          <a:ea typeface="Times New Roman"/>
                          <a:cs typeface="Times New Roman" panose="02020603050405020304" pitchFamily="18" charset="0"/>
                          <a:sym typeface="Times New Roman"/>
                        </a:rPr>
                        <a:t>0.82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dirty="0">
                          <a:latin typeface="Times New Roman" panose="02020603050405020304" pitchFamily="18" charset="0"/>
                          <a:ea typeface="Times New Roman"/>
                          <a:cs typeface="Times New Roman" panose="02020603050405020304" pitchFamily="18" charset="0"/>
                          <a:sym typeface="Times New Roman"/>
                        </a:rPr>
                        <a:t>0.42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a:latin typeface="Times New Roman" panose="02020603050405020304" pitchFamily="18" charset="0"/>
                          <a:ea typeface="Times New Roman"/>
                          <a:cs typeface="Times New Roman" panose="02020603050405020304" pitchFamily="18" charset="0"/>
                          <a:sym typeface="Times New Roman"/>
                        </a:rPr>
                        <a:t>0.67</a:t>
                      </a:r>
                      <a:endParaRPr sz="120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u="none" strike="noStrike" cap="none" dirty="0">
                          <a:latin typeface="Times New Roman" panose="02020603050405020304" pitchFamily="18" charset="0"/>
                          <a:ea typeface="Times New Roman"/>
                          <a:cs typeface="Times New Roman" panose="02020603050405020304" pitchFamily="18" charset="0"/>
                          <a:sym typeface="Times New Roman"/>
                        </a:rPr>
                        <a:t>0.81</a:t>
                      </a:r>
                      <a:endParaRPr sz="1200" dirty="0">
                        <a:latin typeface="Times New Roman" panose="02020603050405020304" pitchFamily="18" charset="0"/>
                        <a:cs typeface="Times New Roman" panose="02020603050405020304" pitchFamily="18" charset="0"/>
                      </a:endParaRPr>
                    </a:p>
                  </a:txBody>
                  <a:tcPr marL="91450" marR="91450" marT="45725" marB="45725"/>
                </a:tc>
                <a:extLst>
                  <a:ext uri="{0D108BD9-81ED-4DB2-BD59-A6C34878D82A}">
                    <a16:rowId xmlns:a16="http://schemas.microsoft.com/office/drawing/2014/main" val="10001"/>
                  </a:ext>
                </a:extLst>
              </a:tr>
              <a:tr h="462354">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G19 gain ratio change from 03/17 to 04/02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0.82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0.82</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0.70</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0.44</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0.58</a:t>
                      </a:r>
                      <a:endParaRPr sz="1200" dirty="0">
                        <a:latin typeface="Times New Roman" panose="02020603050405020304" pitchFamily="18" charset="0"/>
                        <a:cs typeface="Times New Roman" panose="02020603050405020304" pitchFamily="18" charset="0"/>
                      </a:endParaRPr>
                    </a:p>
                  </a:txBody>
                  <a:tcPr marL="91450" marR="91450" marT="45725" marB="45725"/>
                </a:tc>
                <a:tc>
                  <a:txBody>
                    <a:bodyPr/>
                    <a:lstStyle/>
                    <a:p>
                      <a:pPr marL="0" marR="0" lvl="0" indent="0" algn="ctr" rtl="0">
                        <a:lnSpc>
                          <a:spcPct val="100000"/>
                        </a:lnSpc>
                        <a:spcBef>
                          <a:spcPts val="0"/>
                        </a:spcBef>
                        <a:spcAft>
                          <a:spcPts val="0"/>
                        </a:spcAft>
                        <a:buNone/>
                      </a:pPr>
                      <a:r>
                        <a:rPr lang="en-US" sz="1200" dirty="0">
                          <a:latin typeface="Times New Roman" panose="02020603050405020304" pitchFamily="18" charset="0"/>
                          <a:cs typeface="Times New Roman" panose="02020603050405020304" pitchFamily="18" charset="0"/>
                        </a:rPr>
                        <a:t>0.72</a:t>
                      </a:r>
                      <a:endParaRPr sz="1200" dirty="0">
                        <a:latin typeface="Times New Roman" panose="02020603050405020304" pitchFamily="18" charset="0"/>
                        <a:cs typeface="Times New Roman" panose="02020603050405020304" pitchFamily="18" charset="0"/>
                      </a:endParaRPr>
                    </a:p>
                  </a:txBody>
                  <a:tcPr marL="91450" marR="91450" marT="45725" marB="45725"/>
                </a:tc>
                <a:extLst>
                  <a:ext uri="{0D108BD9-81ED-4DB2-BD59-A6C34878D82A}">
                    <a16:rowId xmlns:a16="http://schemas.microsoft.com/office/drawing/2014/main" val="201574098"/>
                  </a:ext>
                </a:extLst>
              </a:tr>
            </a:tbl>
          </a:graphicData>
        </a:graphic>
      </p:graphicFrame>
      <p:sp>
        <p:nvSpPr>
          <p:cNvPr id="12" name="TextBox 11">
            <a:extLst>
              <a:ext uri="{FF2B5EF4-FFF2-40B4-BE49-F238E27FC236}">
                <a16:creationId xmlns:a16="http://schemas.microsoft.com/office/drawing/2014/main" id="{588374A8-E70A-4813-8FA3-73EA54F91280}"/>
              </a:ext>
            </a:extLst>
          </p:cNvPr>
          <p:cNvSpPr txBox="1"/>
          <p:nvPr/>
        </p:nvSpPr>
        <p:spPr>
          <a:xfrm>
            <a:off x="8552484" y="1411707"/>
            <a:ext cx="2352469"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Time-series of </a:t>
            </a:r>
            <a:r>
              <a:rPr lang="en-US" sz="1200" dirty="0">
                <a:solidFill>
                  <a:srgbClr val="0070C0"/>
                </a:solidFill>
                <a:latin typeface="Times New Roman" panose="02020603050405020304" pitchFamily="18" charset="0"/>
                <a:cs typeface="Times New Roman" panose="02020603050405020304" pitchFamily="18" charset="0"/>
              </a:rPr>
              <a:t>G16 albedo</a:t>
            </a:r>
            <a:r>
              <a:rPr lang="en-US" sz="1200" dirty="0">
                <a:latin typeface="Times New Roman" panose="02020603050405020304" pitchFamily="18" charset="0"/>
                <a:cs typeface="Times New Roman" panose="02020603050405020304" pitchFamily="18" charset="0"/>
              </a:rPr>
              <a:t>, </a:t>
            </a:r>
            <a:r>
              <a:rPr lang="en-US" sz="1200" dirty="0">
                <a:solidFill>
                  <a:srgbClr val="00B050"/>
                </a:solidFill>
                <a:latin typeface="Times New Roman" panose="02020603050405020304" pitchFamily="18" charset="0"/>
                <a:cs typeface="Times New Roman" panose="02020603050405020304" pitchFamily="18" charset="0"/>
              </a:rPr>
              <a:t>G19 albedo</a:t>
            </a:r>
            <a:r>
              <a:rPr lang="en-US" sz="1200" dirty="0">
                <a:latin typeface="Times New Roman" panose="02020603050405020304" pitchFamily="18" charset="0"/>
                <a:cs typeface="Times New Roman" panose="02020603050405020304" pitchFamily="18" charset="0"/>
              </a:rPr>
              <a:t>, and </a:t>
            </a:r>
            <a:r>
              <a:rPr lang="en-US" sz="1200" dirty="0">
                <a:solidFill>
                  <a:srgbClr val="FF0000"/>
                </a:solidFill>
                <a:latin typeface="Times New Roman" panose="02020603050405020304" pitchFamily="18" charset="0"/>
                <a:cs typeface="Times New Roman" panose="02020603050405020304" pitchFamily="18" charset="0"/>
              </a:rPr>
              <a:t>G19/G16 albedo ratio</a:t>
            </a:r>
            <a:r>
              <a:rPr lang="en-US" sz="1200" dirty="0">
                <a:latin typeface="Times New Roman" panose="02020603050405020304" pitchFamily="18" charset="0"/>
                <a:cs typeface="Times New Roman" panose="02020603050405020304" pitchFamily="18" charset="0"/>
              </a:rPr>
              <a:t> (referring to the second y-axis) on 04/02/2025.</a:t>
            </a:r>
          </a:p>
        </p:txBody>
      </p:sp>
      <p:sp>
        <p:nvSpPr>
          <p:cNvPr id="13" name="Arrow: Right 12">
            <a:extLst>
              <a:ext uri="{FF2B5EF4-FFF2-40B4-BE49-F238E27FC236}">
                <a16:creationId xmlns:a16="http://schemas.microsoft.com/office/drawing/2014/main" id="{EBC9924B-A579-4A5A-B76D-ACCAFBEF61B8}"/>
              </a:ext>
            </a:extLst>
          </p:cNvPr>
          <p:cNvSpPr/>
          <p:nvPr/>
        </p:nvSpPr>
        <p:spPr>
          <a:xfrm>
            <a:off x="7212006" y="4317749"/>
            <a:ext cx="50385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F587CF8-190A-4973-9129-4E80DFBA4093}"/>
              </a:ext>
            </a:extLst>
          </p:cNvPr>
          <p:cNvPicPr>
            <a:picLocks noChangeAspect="1"/>
          </p:cNvPicPr>
          <p:nvPr/>
        </p:nvPicPr>
        <p:blipFill>
          <a:blip r:embed="rId2"/>
          <a:stretch>
            <a:fillRect/>
          </a:stretch>
        </p:blipFill>
        <p:spPr>
          <a:xfrm>
            <a:off x="7911479" y="3631765"/>
            <a:ext cx="3561439" cy="1807430"/>
          </a:xfrm>
          <a:prstGeom prst="rect">
            <a:avLst/>
          </a:prstGeom>
        </p:spPr>
      </p:pic>
      <p:grpSp>
        <p:nvGrpSpPr>
          <p:cNvPr id="15" name="Group 14">
            <a:extLst>
              <a:ext uri="{FF2B5EF4-FFF2-40B4-BE49-F238E27FC236}">
                <a16:creationId xmlns:a16="http://schemas.microsoft.com/office/drawing/2014/main" id="{FFEC9342-17B4-46B5-A079-9E48D12B3DF8}"/>
              </a:ext>
            </a:extLst>
          </p:cNvPr>
          <p:cNvGrpSpPr/>
          <p:nvPr/>
        </p:nvGrpSpPr>
        <p:grpSpPr>
          <a:xfrm>
            <a:off x="779239" y="1192460"/>
            <a:ext cx="7634605" cy="2376041"/>
            <a:chOff x="704177" y="1146741"/>
            <a:chExt cx="7758077" cy="2468340"/>
          </a:xfrm>
        </p:grpSpPr>
        <p:grpSp>
          <p:nvGrpSpPr>
            <p:cNvPr id="16" name="Group 15">
              <a:extLst>
                <a:ext uri="{FF2B5EF4-FFF2-40B4-BE49-F238E27FC236}">
                  <a16:creationId xmlns:a16="http://schemas.microsoft.com/office/drawing/2014/main" id="{FF561317-D26F-4A3F-B94B-8A1537BB8A74}"/>
                </a:ext>
              </a:extLst>
            </p:cNvPr>
            <p:cNvGrpSpPr/>
            <p:nvPr/>
          </p:nvGrpSpPr>
          <p:grpSpPr>
            <a:xfrm>
              <a:off x="704177" y="1146741"/>
              <a:ext cx="7758077" cy="2468340"/>
              <a:chOff x="443531" y="1059567"/>
              <a:chExt cx="8182204" cy="2703941"/>
            </a:xfrm>
          </p:grpSpPr>
          <p:pic>
            <p:nvPicPr>
              <p:cNvPr id="20" name="Picture 19">
                <a:extLst>
                  <a:ext uri="{FF2B5EF4-FFF2-40B4-BE49-F238E27FC236}">
                    <a16:creationId xmlns:a16="http://schemas.microsoft.com/office/drawing/2014/main" id="{F7936083-3630-439E-A3DC-5E39D830F1C8}"/>
                  </a:ext>
                </a:extLst>
              </p:cNvPr>
              <p:cNvPicPr>
                <a:picLocks noChangeAspect="1"/>
              </p:cNvPicPr>
              <p:nvPr/>
            </p:nvPicPr>
            <p:blipFill>
              <a:blip r:embed="rId3"/>
              <a:stretch>
                <a:fillRect/>
              </a:stretch>
            </p:blipFill>
            <p:spPr>
              <a:xfrm>
                <a:off x="443531" y="1065069"/>
                <a:ext cx="2733038" cy="1349221"/>
              </a:xfrm>
              <a:prstGeom prst="rect">
                <a:avLst/>
              </a:prstGeom>
            </p:spPr>
          </p:pic>
          <p:pic>
            <p:nvPicPr>
              <p:cNvPr id="21" name="Picture 20">
                <a:extLst>
                  <a:ext uri="{FF2B5EF4-FFF2-40B4-BE49-F238E27FC236}">
                    <a16:creationId xmlns:a16="http://schemas.microsoft.com/office/drawing/2014/main" id="{0C7C6105-6251-49E8-894A-5B9E057C6EA1}"/>
                  </a:ext>
                </a:extLst>
              </p:cNvPr>
              <p:cNvPicPr>
                <a:picLocks noChangeAspect="1"/>
              </p:cNvPicPr>
              <p:nvPr/>
            </p:nvPicPr>
            <p:blipFill>
              <a:blip r:embed="rId4"/>
              <a:stretch>
                <a:fillRect/>
              </a:stretch>
            </p:blipFill>
            <p:spPr>
              <a:xfrm>
                <a:off x="3213416" y="1059567"/>
                <a:ext cx="2729578" cy="1349221"/>
              </a:xfrm>
              <a:prstGeom prst="rect">
                <a:avLst/>
              </a:prstGeom>
            </p:spPr>
          </p:pic>
          <p:pic>
            <p:nvPicPr>
              <p:cNvPr id="22" name="Picture 21">
                <a:extLst>
                  <a:ext uri="{FF2B5EF4-FFF2-40B4-BE49-F238E27FC236}">
                    <a16:creationId xmlns:a16="http://schemas.microsoft.com/office/drawing/2014/main" id="{69695FFC-BACD-4702-8999-6E35F3BCBC3D}"/>
                  </a:ext>
                </a:extLst>
              </p:cNvPr>
              <p:cNvPicPr>
                <a:picLocks noChangeAspect="1"/>
              </p:cNvPicPr>
              <p:nvPr/>
            </p:nvPicPr>
            <p:blipFill>
              <a:blip r:embed="rId5"/>
              <a:stretch>
                <a:fillRect/>
              </a:stretch>
            </p:blipFill>
            <p:spPr>
              <a:xfrm>
                <a:off x="5892697" y="1130371"/>
                <a:ext cx="2733038" cy="1349221"/>
              </a:xfrm>
              <a:prstGeom prst="rect">
                <a:avLst/>
              </a:prstGeom>
            </p:spPr>
          </p:pic>
          <p:pic>
            <p:nvPicPr>
              <p:cNvPr id="23" name="Picture 22">
                <a:extLst>
                  <a:ext uri="{FF2B5EF4-FFF2-40B4-BE49-F238E27FC236}">
                    <a16:creationId xmlns:a16="http://schemas.microsoft.com/office/drawing/2014/main" id="{6ADC5C66-B270-4D0A-A8AA-DF833E069596}"/>
                  </a:ext>
                </a:extLst>
              </p:cNvPr>
              <p:cNvPicPr>
                <a:picLocks noChangeAspect="1"/>
              </p:cNvPicPr>
              <p:nvPr/>
            </p:nvPicPr>
            <p:blipFill>
              <a:blip r:embed="rId6"/>
              <a:stretch>
                <a:fillRect/>
              </a:stretch>
            </p:blipFill>
            <p:spPr>
              <a:xfrm>
                <a:off x="453500" y="2364034"/>
                <a:ext cx="2733038" cy="1349221"/>
              </a:xfrm>
              <a:prstGeom prst="rect">
                <a:avLst/>
              </a:prstGeom>
            </p:spPr>
          </p:pic>
          <p:pic>
            <p:nvPicPr>
              <p:cNvPr id="24" name="Picture 23">
                <a:extLst>
                  <a:ext uri="{FF2B5EF4-FFF2-40B4-BE49-F238E27FC236}">
                    <a16:creationId xmlns:a16="http://schemas.microsoft.com/office/drawing/2014/main" id="{7A07DF66-E1AD-43F8-9027-DEC2951351CE}"/>
                  </a:ext>
                </a:extLst>
              </p:cNvPr>
              <p:cNvPicPr>
                <a:picLocks noChangeAspect="1"/>
              </p:cNvPicPr>
              <p:nvPr/>
            </p:nvPicPr>
            <p:blipFill>
              <a:blip r:embed="rId7"/>
              <a:stretch>
                <a:fillRect/>
              </a:stretch>
            </p:blipFill>
            <p:spPr>
              <a:xfrm>
                <a:off x="3257016" y="2376136"/>
                <a:ext cx="2733038" cy="1349221"/>
              </a:xfrm>
              <a:prstGeom prst="rect">
                <a:avLst/>
              </a:prstGeom>
            </p:spPr>
          </p:pic>
          <p:pic>
            <p:nvPicPr>
              <p:cNvPr id="25" name="Picture 24">
                <a:extLst>
                  <a:ext uri="{FF2B5EF4-FFF2-40B4-BE49-F238E27FC236}">
                    <a16:creationId xmlns:a16="http://schemas.microsoft.com/office/drawing/2014/main" id="{8173CAE8-385F-4AD8-A53D-64DC668F4794}"/>
                  </a:ext>
                </a:extLst>
              </p:cNvPr>
              <p:cNvPicPr>
                <a:picLocks noChangeAspect="1"/>
              </p:cNvPicPr>
              <p:nvPr/>
            </p:nvPicPr>
            <p:blipFill>
              <a:blip r:embed="rId8"/>
              <a:stretch>
                <a:fillRect/>
              </a:stretch>
            </p:blipFill>
            <p:spPr>
              <a:xfrm>
                <a:off x="5892697" y="2414287"/>
                <a:ext cx="2733038" cy="1349221"/>
              </a:xfrm>
              <a:prstGeom prst="rect">
                <a:avLst/>
              </a:prstGeom>
            </p:spPr>
          </p:pic>
        </p:grpSp>
        <p:cxnSp>
          <p:nvCxnSpPr>
            <p:cNvPr id="17" name="Straight Connector 16">
              <a:extLst>
                <a:ext uri="{FF2B5EF4-FFF2-40B4-BE49-F238E27FC236}">
                  <a16:creationId xmlns:a16="http://schemas.microsoft.com/office/drawing/2014/main" id="{1CCBC7D3-2F3C-4488-B9C6-787275A2B367}"/>
                </a:ext>
              </a:extLst>
            </p:cNvPr>
            <p:cNvCxnSpPr>
              <a:cxnSpLocks/>
            </p:cNvCxnSpPr>
            <p:nvPr/>
          </p:nvCxnSpPr>
          <p:spPr>
            <a:xfrm flipV="1">
              <a:off x="2463281" y="1238012"/>
              <a:ext cx="0" cy="2190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E6D4781-9FEB-4A23-8A9A-99E8DCA072DE}"/>
                </a:ext>
              </a:extLst>
            </p:cNvPr>
            <p:cNvCxnSpPr>
              <a:cxnSpLocks/>
            </p:cNvCxnSpPr>
            <p:nvPr/>
          </p:nvCxnSpPr>
          <p:spPr>
            <a:xfrm flipV="1">
              <a:off x="5116285" y="1254914"/>
              <a:ext cx="0" cy="2190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5D51A57-2019-4DA1-8466-16AC35C858A0}"/>
                </a:ext>
              </a:extLst>
            </p:cNvPr>
            <p:cNvCxnSpPr>
              <a:cxnSpLocks/>
            </p:cNvCxnSpPr>
            <p:nvPr/>
          </p:nvCxnSpPr>
          <p:spPr>
            <a:xfrm flipV="1">
              <a:off x="7629326" y="1286011"/>
              <a:ext cx="0" cy="21909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383A7D39-AC11-43CD-99FF-4F33B327E32B}"/>
              </a:ext>
            </a:extLst>
          </p:cNvPr>
          <p:cNvSpPr txBox="1"/>
          <p:nvPr/>
        </p:nvSpPr>
        <p:spPr>
          <a:xfrm>
            <a:off x="8228742" y="3442623"/>
            <a:ext cx="3200043" cy="276999"/>
          </a:xfrm>
          <a:prstGeom prst="rect">
            <a:avLst/>
          </a:prstGeom>
          <a:noFill/>
        </p:spPr>
        <p:txBody>
          <a:bodyPr wrap="none" rtlCol="0">
            <a:spAutoFit/>
          </a:bodyPr>
          <a:lstStyle/>
          <a:p>
            <a:r>
              <a:rPr lang="en-US" sz="1200" dirty="0"/>
              <a:t>Comparison between gain and radiance changes</a:t>
            </a:r>
          </a:p>
        </p:txBody>
      </p:sp>
    </p:spTree>
    <p:extLst>
      <p:ext uri="{BB962C8B-B14F-4D97-AF65-F5344CB8AC3E}">
        <p14:creationId xmlns:p14="http://schemas.microsoft.com/office/powerpoint/2010/main" val="313733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3387AA8-0BCF-4286-8E87-12C40554B1D3}"/>
              </a:ext>
            </a:extLst>
          </p:cNvPr>
          <p:cNvPicPr>
            <a:picLocks noChangeAspect="1"/>
          </p:cNvPicPr>
          <p:nvPr/>
        </p:nvPicPr>
        <p:blipFill>
          <a:blip r:embed="rId2"/>
          <a:stretch>
            <a:fillRect/>
          </a:stretch>
        </p:blipFill>
        <p:spPr>
          <a:xfrm>
            <a:off x="719112" y="1293638"/>
            <a:ext cx="7743511" cy="3856217"/>
          </a:xfrm>
          <a:prstGeom prst="rect">
            <a:avLst/>
          </a:prstGeom>
        </p:spPr>
      </p:pic>
      <p:sp>
        <p:nvSpPr>
          <p:cNvPr id="2" name="Text Placeholder 1">
            <a:extLst>
              <a:ext uri="{FF2B5EF4-FFF2-40B4-BE49-F238E27FC236}">
                <a16:creationId xmlns:a16="http://schemas.microsoft.com/office/drawing/2014/main" id="{192AD14D-C550-408E-A378-EDF7BA77D546}"/>
              </a:ext>
            </a:extLst>
          </p:cNvPr>
          <p:cNvSpPr>
            <a:spLocks noGrp="1"/>
          </p:cNvSpPr>
          <p:nvPr>
            <p:ph type="body" idx="1"/>
          </p:nvPr>
        </p:nvSpPr>
        <p:spPr>
          <a:xfrm>
            <a:off x="834788" y="5522994"/>
            <a:ext cx="10356376" cy="877804"/>
          </a:xfrm>
        </p:spPr>
        <p:txBody>
          <a:bodyPr>
            <a:normAutofit fontScale="55000" lnSpcReduction="20000"/>
          </a:bodyPr>
          <a:lstStyle/>
          <a:p>
            <a:r>
              <a:rPr lang="en-US" dirty="0"/>
              <a:t>Strong correlation is observed between normalized gains and the LSICS/SLIMM lunar irradiance ratio across the six VNIR bands</a:t>
            </a:r>
          </a:p>
          <a:p>
            <a:pPr lvl="1"/>
            <a:r>
              <a:rPr lang="en-US" dirty="0"/>
              <a:t>Slightly larger lunar irradiance ratios during the inverted s/c orientation, </a:t>
            </a:r>
          </a:p>
          <a:p>
            <a:pPr lvl="1"/>
            <a:r>
              <a:rPr lang="en-US" dirty="0"/>
              <a:t>Impact of B02 K-LUT update was also evident.</a:t>
            </a:r>
          </a:p>
          <a:p>
            <a:r>
              <a:rPr lang="en-US" dirty="0"/>
              <a:t>Lunar calibration confirms that seasonal gain variations and yaw-flip transitions propagate into observed radiances</a:t>
            </a:r>
          </a:p>
          <a:p>
            <a:endParaRPr lang="en-US" dirty="0"/>
          </a:p>
        </p:txBody>
      </p:sp>
      <p:sp>
        <p:nvSpPr>
          <p:cNvPr id="4" name="Slide Number Placeholder 3">
            <a:extLst>
              <a:ext uri="{FF2B5EF4-FFF2-40B4-BE49-F238E27FC236}">
                <a16:creationId xmlns:a16="http://schemas.microsoft.com/office/drawing/2014/main" id="{0F59354F-BBF6-46E0-93AA-F1C5E3FD9BBB}"/>
              </a:ext>
            </a:extLst>
          </p:cNvPr>
          <p:cNvSpPr>
            <a:spLocks noGrp="1"/>
          </p:cNvSpPr>
          <p:nvPr>
            <p:ph type="sldNum" idx="12"/>
          </p:nvPr>
        </p:nvSpPr>
        <p:spPr>
          <a:xfrm>
            <a:off x="9750750" y="6400798"/>
            <a:ext cx="1831649" cy="39310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
        <p:nvSpPr>
          <p:cNvPr id="5" name="Title 4">
            <a:extLst>
              <a:ext uri="{FF2B5EF4-FFF2-40B4-BE49-F238E27FC236}">
                <a16:creationId xmlns:a16="http://schemas.microsoft.com/office/drawing/2014/main" id="{EF575E0B-F9ED-41BF-A811-A99C5F2119D3}"/>
              </a:ext>
            </a:extLst>
          </p:cNvPr>
          <p:cNvSpPr>
            <a:spLocks noGrp="1"/>
          </p:cNvSpPr>
          <p:nvPr>
            <p:ph type="title"/>
          </p:nvPr>
        </p:nvSpPr>
        <p:spPr>
          <a:xfrm>
            <a:off x="1016759" y="218535"/>
            <a:ext cx="11175241" cy="701964"/>
          </a:xfrm>
        </p:spPr>
        <p:txBody>
          <a:bodyPr>
            <a:normAutofit fontScale="90000"/>
          </a:bodyPr>
          <a:lstStyle/>
          <a:p>
            <a:r>
              <a:rPr lang="en-US" sz="2800" dirty="0"/>
              <a:t>LSICS Lunar Cal: Impact of Seasonal Gain Variations on Radiances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12E99F-8694-4169-A222-BB2BF1AC5EC1}"/>
                  </a:ext>
                </a:extLst>
              </p:cNvPr>
              <p:cNvSpPr txBox="1"/>
              <p:nvPr/>
            </p:nvSpPr>
            <p:spPr>
              <a:xfrm>
                <a:off x="8629050" y="3038250"/>
                <a:ext cx="3007939" cy="910634"/>
              </a:xfrm>
              <a:prstGeom prst="rect">
                <a:avLst/>
              </a:prstGeom>
              <a:noFill/>
            </p:spPr>
            <p:txBody>
              <a:bodyPr wrap="square" rtlCol="0">
                <a:spAutoFit/>
              </a:bodyPr>
              <a:lstStyle/>
              <a:p>
                <a:r>
                  <a:rPr lang="en-US" sz="1200" b="1" i="1" dirty="0">
                    <a:solidFill>
                      <a:srgbClr val="1A10E0"/>
                    </a:solidFill>
                    <a:latin typeface="Cambria Math" panose="02040503050406030204" pitchFamily="18" charset="0"/>
                  </a:rPr>
                  <a:t>Normalized LSICS lunar irradiance ratio:</a:t>
                </a:r>
              </a:p>
              <a:p>
                <a:pPr/>
                <a14:m>
                  <m:oMathPara xmlns:m="http://schemas.openxmlformats.org/officeDocument/2006/math">
                    <m:oMathParaPr>
                      <m:jc m:val="left"/>
                    </m:oMathParaPr>
                    <m:oMath xmlns:m="http://schemas.openxmlformats.org/officeDocument/2006/math">
                      <m:sSub>
                        <m:sSubPr>
                          <m:ctrlPr>
                            <a:rPr lang="en-US" sz="1200" b="1" i="1" smtClean="0">
                              <a:solidFill>
                                <a:srgbClr val="1A10E0"/>
                              </a:solidFill>
                              <a:latin typeface="Cambria Math" panose="02040503050406030204" pitchFamily="18" charset="0"/>
                            </a:rPr>
                          </m:ctrlPr>
                        </m:sSubPr>
                        <m:e>
                          <m:r>
                            <a:rPr lang="en-US" sz="1200" b="1" i="1">
                              <a:solidFill>
                                <a:srgbClr val="1A10E0"/>
                              </a:solidFill>
                              <a:latin typeface="Cambria Math" panose="02040503050406030204" pitchFamily="18" charset="0"/>
                            </a:rPr>
                            <m:t>𝑳𝑺𝑰𝑪𝑺</m:t>
                          </m:r>
                          <m:r>
                            <a:rPr lang="en-US" sz="1200" b="1" i="1">
                              <a:solidFill>
                                <a:srgbClr val="1A10E0"/>
                              </a:solidFill>
                              <a:latin typeface="Cambria Math" panose="02040503050406030204" pitchFamily="18" charset="0"/>
                            </a:rPr>
                            <m:t> </m:t>
                          </m:r>
                          <m:r>
                            <a:rPr lang="en-US" sz="1200" b="1" i="1">
                              <a:solidFill>
                                <a:srgbClr val="1A10E0"/>
                              </a:solidFill>
                              <a:latin typeface="Cambria Math" panose="02040503050406030204" pitchFamily="18" charset="0"/>
                            </a:rPr>
                            <m:t>𝑹𝒂𝒕𝒊𝒐</m:t>
                          </m:r>
                        </m:e>
                        <m:sub>
                          <m:r>
                            <a:rPr lang="en-US" sz="1200" b="1" i="1" smtClean="0">
                              <a:solidFill>
                                <a:srgbClr val="1A10E0"/>
                              </a:solidFill>
                              <a:latin typeface="Cambria Math" panose="02040503050406030204" pitchFamily="18" charset="0"/>
                            </a:rPr>
                            <m:t>𝒕</m:t>
                          </m:r>
                        </m:sub>
                      </m:sSub>
                      <m:r>
                        <a:rPr lang="en-US" sz="1200" b="1" i="1" smtClean="0">
                          <a:solidFill>
                            <a:srgbClr val="1A10E0"/>
                          </a:solidFill>
                          <a:latin typeface="Cambria Math" panose="02040503050406030204" pitchFamily="18" charset="0"/>
                        </a:rPr>
                        <m:t> = </m:t>
                      </m:r>
                      <m:f>
                        <m:fPr>
                          <m:ctrlPr>
                            <a:rPr lang="en-US" sz="1200" b="1" i="1" smtClean="0">
                              <a:solidFill>
                                <a:srgbClr val="1A10E0"/>
                              </a:solidFill>
                              <a:latin typeface="Cambria Math" panose="02040503050406030204" pitchFamily="18" charset="0"/>
                            </a:rPr>
                          </m:ctrlPr>
                        </m:fPr>
                        <m:num>
                          <m:f>
                            <m:fPr>
                              <m:type m:val="skw"/>
                              <m:ctrlPr>
                                <a:rPr lang="en-US" sz="1200" b="1" i="1" smtClean="0">
                                  <a:solidFill>
                                    <a:srgbClr val="1A10E0"/>
                                  </a:solidFill>
                                  <a:latin typeface="Cambria Math" panose="02040503050406030204" pitchFamily="18" charset="0"/>
                                </a:rPr>
                              </m:ctrlPr>
                            </m:fPr>
                            <m:num>
                              <m:sSub>
                                <m:sSubPr>
                                  <m:ctrlPr>
                                    <a:rPr lang="en-US" sz="1200" b="1" i="1" smtClean="0">
                                      <a:solidFill>
                                        <a:srgbClr val="1A10E0"/>
                                      </a:solidFill>
                                      <a:latin typeface="Cambria Math" panose="02040503050406030204" pitchFamily="18" charset="0"/>
                                    </a:rPr>
                                  </m:ctrlPr>
                                </m:sSubPr>
                                <m:e>
                                  <m:r>
                                    <a:rPr lang="en-US" sz="1200" b="1" i="1" smtClean="0">
                                      <a:solidFill>
                                        <a:srgbClr val="1A10E0"/>
                                      </a:solidFill>
                                      <a:latin typeface="Cambria Math" panose="02040503050406030204" pitchFamily="18" charset="0"/>
                                    </a:rPr>
                                    <m:t>𝑰𝒓𝒓</m:t>
                                  </m:r>
                                </m:e>
                                <m:sub>
                                  <m:r>
                                    <a:rPr lang="en-US" sz="1200" b="1" i="1" smtClean="0">
                                      <a:solidFill>
                                        <a:srgbClr val="1A10E0"/>
                                      </a:solidFill>
                                      <a:latin typeface="Cambria Math" panose="02040503050406030204" pitchFamily="18" charset="0"/>
                                    </a:rPr>
                                    <m:t>𝒕</m:t>
                                  </m:r>
                                </m:sub>
                              </m:sSub>
                            </m:num>
                            <m:den>
                              <m:sSub>
                                <m:sSubPr>
                                  <m:ctrlPr>
                                    <a:rPr lang="en-US" sz="1200" b="1" i="1" smtClean="0">
                                      <a:solidFill>
                                        <a:srgbClr val="1A10E0"/>
                                      </a:solidFill>
                                      <a:latin typeface="Cambria Math" panose="02040503050406030204" pitchFamily="18" charset="0"/>
                                    </a:rPr>
                                  </m:ctrlPr>
                                </m:sSubPr>
                                <m:e>
                                  <m:r>
                                    <a:rPr lang="en-US" sz="1200" b="1" i="1" smtClean="0">
                                      <a:solidFill>
                                        <a:srgbClr val="1A10E0"/>
                                      </a:solidFill>
                                      <a:latin typeface="Cambria Math" panose="02040503050406030204" pitchFamily="18" charset="0"/>
                                    </a:rPr>
                                    <m:t>𝑳𝑺𝑰𝑪𝑺</m:t>
                                  </m:r>
                                </m:e>
                                <m:sub>
                                  <m:r>
                                    <a:rPr lang="en-US" sz="1200" b="1" i="1" smtClean="0">
                                      <a:solidFill>
                                        <a:srgbClr val="1A10E0"/>
                                      </a:solidFill>
                                      <a:latin typeface="Cambria Math" panose="02040503050406030204" pitchFamily="18" charset="0"/>
                                    </a:rPr>
                                    <m:t>𝒕</m:t>
                                  </m:r>
                                </m:sub>
                              </m:sSub>
                            </m:den>
                          </m:f>
                        </m:num>
                        <m:den>
                          <m:f>
                            <m:fPr>
                              <m:type m:val="skw"/>
                              <m:ctrlPr>
                                <a:rPr lang="en-US" sz="1200" b="1" i="1" smtClean="0">
                                  <a:solidFill>
                                    <a:srgbClr val="1A10E0"/>
                                  </a:solidFill>
                                  <a:latin typeface="Cambria Math" panose="02040503050406030204" pitchFamily="18" charset="0"/>
                                </a:rPr>
                              </m:ctrlPr>
                            </m:fPr>
                            <m:num>
                              <m:sSub>
                                <m:sSubPr>
                                  <m:ctrlPr>
                                    <a:rPr lang="en-US" sz="1200" b="1" i="1" smtClean="0">
                                      <a:solidFill>
                                        <a:srgbClr val="1A10E0"/>
                                      </a:solidFill>
                                      <a:latin typeface="Cambria Math" panose="02040503050406030204" pitchFamily="18" charset="0"/>
                                    </a:rPr>
                                  </m:ctrlPr>
                                </m:sSubPr>
                                <m:e>
                                  <m:r>
                                    <a:rPr lang="en-US" sz="1200" b="1" i="1" smtClean="0">
                                      <a:solidFill>
                                        <a:srgbClr val="1A10E0"/>
                                      </a:solidFill>
                                      <a:latin typeface="Cambria Math" panose="02040503050406030204" pitchFamily="18" charset="0"/>
                                    </a:rPr>
                                    <m:t>𝑰𝒓𝒓</m:t>
                                  </m:r>
                                </m:e>
                                <m:sub>
                                  <m:r>
                                    <a:rPr lang="en-US" sz="1200" b="1" i="1" smtClean="0">
                                      <a:solidFill>
                                        <a:srgbClr val="1A10E0"/>
                                      </a:solidFill>
                                      <a:latin typeface="Cambria Math" panose="02040503050406030204" pitchFamily="18" charset="0"/>
                                    </a:rPr>
                                    <m:t>𝒕</m:t>
                                  </m:r>
                                  <m:r>
                                    <a:rPr lang="en-US" sz="1200" b="1" i="1" smtClean="0">
                                      <a:solidFill>
                                        <a:srgbClr val="1A10E0"/>
                                      </a:solidFill>
                                      <a:latin typeface="Cambria Math" panose="02040503050406030204" pitchFamily="18" charset="0"/>
                                    </a:rPr>
                                    <m:t>𝟎</m:t>
                                  </m:r>
                                </m:sub>
                              </m:sSub>
                            </m:num>
                            <m:den>
                              <m:sSub>
                                <m:sSubPr>
                                  <m:ctrlPr>
                                    <a:rPr lang="en-US" sz="1200" b="1" i="1" smtClean="0">
                                      <a:solidFill>
                                        <a:srgbClr val="1A10E0"/>
                                      </a:solidFill>
                                      <a:latin typeface="Cambria Math" panose="02040503050406030204" pitchFamily="18" charset="0"/>
                                    </a:rPr>
                                  </m:ctrlPr>
                                </m:sSubPr>
                                <m:e>
                                  <m:r>
                                    <a:rPr lang="en-US" sz="1200" b="1" i="1" smtClean="0">
                                      <a:solidFill>
                                        <a:srgbClr val="1A10E0"/>
                                      </a:solidFill>
                                      <a:latin typeface="Cambria Math" panose="02040503050406030204" pitchFamily="18" charset="0"/>
                                    </a:rPr>
                                    <m:t>𝑳𝑺𝑰𝑪𝑺</m:t>
                                  </m:r>
                                </m:e>
                                <m:sub>
                                  <m:r>
                                    <a:rPr lang="en-US" sz="1200" b="1" i="1" smtClean="0">
                                      <a:solidFill>
                                        <a:srgbClr val="1A10E0"/>
                                      </a:solidFill>
                                      <a:latin typeface="Cambria Math" panose="02040503050406030204" pitchFamily="18" charset="0"/>
                                    </a:rPr>
                                    <m:t>𝒕𝒐</m:t>
                                  </m:r>
                                </m:sub>
                              </m:sSub>
                            </m:den>
                          </m:f>
                        </m:den>
                      </m:f>
                    </m:oMath>
                  </m:oMathPara>
                </a14:m>
                <a:endParaRPr lang="en-US" sz="1200" b="1" dirty="0">
                  <a:solidFill>
                    <a:srgbClr val="1A10E0"/>
                  </a:solidFill>
                </a:endParaRPr>
              </a:p>
            </p:txBody>
          </p:sp>
        </mc:Choice>
        <mc:Fallback xmlns="">
          <p:sp>
            <p:nvSpPr>
              <p:cNvPr id="8" name="TextBox 7">
                <a:extLst>
                  <a:ext uri="{FF2B5EF4-FFF2-40B4-BE49-F238E27FC236}">
                    <a16:creationId xmlns:a16="http://schemas.microsoft.com/office/drawing/2014/main" id="{EC12E99F-8694-4169-A222-BB2BF1AC5EC1}"/>
                  </a:ext>
                </a:extLst>
              </p:cNvPr>
              <p:cNvSpPr txBox="1">
                <a:spLocks noRot="1" noChangeAspect="1" noMove="1" noResize="1" noEditPoints="1" noAdjustHandles="1" noChangeArrowheads="1" noChangeShapeType="1" noTextEdit="1"/>
              </p:cNvSpPr>
              <p:nvPr/>
            </p:nvSpPr>
            <p:spPr>
              <a:xfrm>
                <a:off x="8629050" y="3038250"/>
                <a:ext cx="3007939" cy="910634"/>
              </a:xfrm>
              <a:prstGeom prst="rect">
                <a:avLst/>
              </a:prstGeom>
              <a:blipFill>
                <a:blip r:embed="rId4"/>
                <a:stretch>
                  <a:fillRect l="-2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9B0A94D-3C07-46B4-8509-C3C32E6883AE}"/>
                  </a:ext>
                </a:extLst>
              </p:cNvPr>
              <p:cNvSpPr txBox="1"/>
              <p:nvPr/>
            </p:nvSpPr>
            <p:spPr>
              <a:xfrm>
                <a:off x="8574460" y="3948884"/>
                <a:ext cx="334976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i="1" smtClean="0">
                              <a:solidFill>
                                <a:srgbClr val="1A10E0"/>
                              </a:solidFill>
                              <a:latin typeface="Cambria Math" panose="02040503050406030204" pitchFamily="18" charset="0"/>
                            </a:rPr>
                          </m:ctrlPr>
                        </m:sSubPr>
                        <m:e>
                          <m:r>
                            <a:rPr lang="en-US" sz="1200" b="0" i="1" smtClean="0">
                              <a:solidFill>
                                <a:srgbClr val="1A10E0"/>
                              </a:solidFill>
                              <a:latin typeface="Cambria Math" panose="02040503050406030204" pitchFamily="18" charset="0"/>
                            </a:rPr>
                            <m:t>𝐼𝑟𝑟</m:t>
                          </m:r>
                        </m:e>
                        <m:sub>
                          <m:r>
                            <a:rPr lang="en-US" sz="1200" b="0" i="1" smtClean="0">
                              <a:solidFill>
                                <a:srgbClr val="1A10E0"/>
                              </a:solidFill>
                              <a:latin typeface="Cambria Math" panose="02040503050406030204" pitchFamily="18" charset="0"/>
                            </a:rPr>
                            <m:t>𝑡</m:t>
                          </m:r>
                        </m:sub>
                      </m:sSub>
                      <m:r>
                        <a:rPr lang="en-US" sz="1200" b="0" i="1" smtClean="0">
                          <a:solidFill>
                            <a:srgbClr val="1A10E0"/>
                          </a:solidFill>
                          <a:latin typeface="Cambria Math" panose="02040503050406030204" pitchFamily="18" charset="0"/>
                        </a:rPr>
                        <m:t>:</m:t>
                      </m:r>
                      <m:r>
                        <a:rPr lang="en-US" sz="1200" b="0" i="1" smtClean="0">
                          <a:solidFill>
                            <a:srgbClr val="1A10E0"/>
                          </a:solidFill>
                          <a:latin typeface="Cambria Math" panose="02040503050406030204" pitchFamily="18" charset="0"/>
                        </a:rPr>
                        <m:t>𝐴𝐵𝐼</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𝑚𝑒𝑎𝑢𝑠𝑟𝑒𝑑</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𝑙𝑢𝑛𝑎𝑟</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𝑖𝑟𝑟𝑎𝑑𝑖𝑎𝑛𝑐𝑒</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𝑎𝑡</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𝑡𝑖𝑚𝑒</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𝑡</m:t>
                      </m:r>
                    </m:oMath>
                  </m:oMathPara>
                </a14:m>
                <a:endParaRPr lang="en-US" sz="1200" b="0" i="1" dirty="0">
                  <a:solidFill>
                    <a:srgbClr val="1A10E0"/>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1200" i="1" smtClean="0">
                              <a:solidFill>
                                <a:srgbClr val="1A10E0"/>
                              </a:solidFill>
                              <a:latin typeface="Cambria Math" panose="02040503050406030204" pitchFamily="18" charset="0"/>
                            </a:rPr>
                          </m:ctrlPr>
                        </m:sSubPr>
                        <m:e>
                          <m:r>
                            <a:rPr lang="en-US" sz="1200" b="0" i="1" smtClean="0">
                              <a:solidFill>
                                <a:srgbClr val="1A10E0"/>
                              </a:solidFill>
                              <a:latin typeface="Cambria Math" panose="02040503050406030204" pitchFamily="18" charset="0"/>
                            </a:rPr>
                            <m:t>𝐿𝑆𝐼𝐶𝑆</m:t>
                          </m:r>
                        </m:e>
                        <m:sub>
                          <m:r>
                            <a:rPr lang="en-US" sz="1200" b="0" i="1" smtClean="0">
                              <a:solidFill>
                                <a:srgbClr val="1A10E0"/>
                              </a:solidFill>
                              <a:latin typeface="Cambria Math" panose="02040503050406030204" pitchFamily="18" charset="0"/>
                            </a:rPr>
                            <m:t>𝑡</m:t>
                          </m:r>
                        </m:sub>
                      </m:sSub>
                      <m:r>
                        <a:rPr lang="en-US" sz="1200" b="0" i="1" smtClean="0">
                          <a:solidFill>
                            <a:srgbClr val="1A10E0"/>
                          </a:solidFill>
                          <a:latin typeface="Cambria Math" panose="02040503050406030204" pitchFamily="18" charset="0"/>
                        </a:rPr>
                        <m:t>:</m:t>
                      </m:r>
                      <m:r>
                        <a:rPr lang="en-US" sz="1200" b="0" i="1" smtClean="0">
                          <a:solidFill>
                            <a:srgbClr val="1A10E0"/>
                          </a:solidFill>
                          <a:latin typeface="Cambria Math" panose="02040503050406030204" pitchFamily="18" charset="0"/>
                        </a:rPr>
                        <m:t>𝐿𝑆𝐼𝐶𝑆</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𝑠𝑖𝑚𝑢𝑙𝑎𝑡𝑒𝑑</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𝑖𝑟𝑟𝑎𝑑𝑖𝑎𝑛𝑐𝑒</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𝑎𝑡</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𝑡𝑖𝑚𝑒</m:t>
                      </m:r>
                      <m:r>
                        <a:rPr lang="en-US" sz="1200" b="0" i="1" smtClean="0">
                          <a:solidFill>
                            <a:srgbClr val="1A10E0"/>
                          </a:solidFill>
                          <a:latin typeface="Cambria Math" panose="02040503050406030204" pitchFamily="18" charset="0"/>
                        </a:rPr>
                        <m:t> </m:t>
                      </m:r>
                      <m:r>
                        <a:rPr lang="en-US" sz="1200" b="0" i="1" smtClean="0">
                          <a:solidFill>
                            <a:srgbClr val="1A10E0"/>
                          </a:solidFill>
                          <a:latin typeface="Cambria Math" panose="02040503050406030204" pitchFamily="18" charset="0"/>
                        </a:rPr>
                        <m:t>𝑡</m:t>
                      </m:r>
                    </m:oMath>
                  </m:oMathPara>
                </a14:m>
                <a:endParaRPr lang="en-US" sz="1200" dirty="0">
                  <a:solidFill>
                    <a:srgbClr val="1A10E0"/>
                  </a:solidFill>
                </a:endParaRPr>
              </a:p>
            </p:txBody>
          </p:sp>
        </mc:Choice>
        <mc:Fallback xmlns="">
          <p:sp>
            <p:nvSpPr>
              <p:cNvPr id="14" name="TextBox 13">
                <a:extLst>
                  <a:ext uri="{FF2B5EF4-FFF2-40B4-BE49-F238E27FC236}">
                    <a16:creationId xmlns:a16="http://schemas.microsoft.com/office/drawing/2014/main" id="{59B0A94D-3C07-46B4-8509-C3C32E6883AE}"/>
                  </a:ext>
                </a:extLst>
              </p:cNvPr>
              <p:cNvSpPr txBox="1">
                <a:spLocks noRot="1" noChangeAspect="1" noMove="1" noResize="1" noEditPoints="1" noAdjustHandles="1" noChangeArrowheads="1" noChangeShapeType="1" noTextEdit="1"/>
              </p:cNvSpPr>
              <p:nvPr/>
            </p:nvSpPr>
            <p:spPr>
              <a:xfrm>
                <a:off x="8574460" y="3948884"/>
                <a:ext cx="3349763" cy="46166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68BD927-6345-4B75-B821-17E029CF36D5}"/>
                  </a:ext>
                </a:extLst>
              </p:cNvPr>
              <p:cNvSpPr txBox="1"/>
              <p:nvPr/>
            </p:nvSpPr>
            <p:spPr>
              <a:xfrm>
                <a:off x="8590833" y="1838126"/>
                <a:ext cx="2822311" cy="56438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00" b="1" i="1" smtClean="0">
                          <a:solidFill>
                            <a:srgbClr val="FF0000"/>
                          </a:solidFill>
                          <a:latin typeface="Cambria Math" panose="02040503050406030204" pitchFamily="18" charset="0"/>
                        </a:rPr>
                        <m:t>𝑵𝒐𝒓𝒎𝒂𝒍𝒊𝒛𝒆𝒅</m:t>
                      </m:r>
                      <m:r>
                        <a:rPr lang="en-US" sz="1000" b="1" i="1" smtClean="0">
                          <a:solidFill>
                            <a:srgbClr val="FF0000"/>
                          </a:solidFill>
                          <a:latin typeface="Cambria Math" panose="02040503050406030204" pitchFamily="18" charset="0"/>
                        </a:rPr>
                        <m:t> </m:t>
                      </m:r>
                      <m:r>
                        <a:rPr lang="en-US" sz="1000" b="1" i="1" smtClean="0">
                          <a:solidFill>
                            <a:srgbClr val="FF0000"/>
                          </a:solidFill>
                          <a:latin typeface="Cambria Math" panose="02040503050406030204" pitchFamily="18" charset="0"/>
                        </a:rPr>
                        <m:t>𝒔𝒐𝒍𝒂𝒓</m:t>
                      </m:r>
                      <m:r>
                        <a:rPr lang="en-US" sz="1000" b="1" i="1" smtClean="0">
                          <a:solidFill>
                            <a:srgbClr val="FF0000"/>
                          </a:solidFill>
                          <a:latin typeface="Cambria Math" panose="02040503050406030204" pitchFamily="18" charset="0"/>
                        </a:rPr>
                        <m:t> </m:t>
                      </m:r>
                      <m:r>
                        <a:rPr lang="en-US" sz="1000" b="1" i="1" smtClean="0">
                          <a:solidFill>
                            <a:srgbClr val="FF0000"/>
                          </a:solidFill>
                          <a:latin typeface="Cambria Math" panose="02040503050406030204" pitchFamily="18" charset="0"/>
                        </a:rPr>
                        <m:t>𝒄𝒂𝒍𝒊𝒃𝒓𝒂𝒕𝒊𝒐𝒏</m:t>
                      </m:r>
                      <m:r>
                        <a:rPr lang="en-US" sz="1000" b="1" i="1" smtClean="0">
                          <a:solidFill>
                            <a:srgbClr val="FF0000"/>
                          </a:solidFill>
                          <a:latin typeface="Cambria Math" panose="02040503050406030204" pitchFamily="18" charset="0"/>
                        </a:rPr>
                        <m:t> </m:t>
                      </m:r>
                      <m:r>
                        <a:rPr lang="en-US" sz="1000" b="1" i="1" smtClean="0">
                          <a:solidFill>
                            <a:srgbClr val="FF0000"/>
                          </a:solidFill>
                          <a:latin typeface="Cambria Math" panose="02040503050406030204" pitchFamily="18" charset="0"/>
                        </a:rPr>
                        <m:t>𝒈𝒂𝒊𝒏</m:t>
                      </m:r>
                      <m:r>
                        <a:rPr lang="en-US" sz="1000" b="1" i="1" smtClean="0">
                          <a:solidFill>
                            <a:srgbClr val="FF0000"/>
                          </a:solidFill>
                          <a:latin typeface="Cambria Math" panose="02040503050406030204" pitchFamily="18" charset="0"/>
                        </a:rPr>
                        <m:t>:</m:t>
                      </m:r>
                    </m:oMath>
                  </m:oMathPara>
                </a14:m>
                <a:endParaRPr lang="en-US" sz="1000" b="1" dirty="0">
                  <a:solidFill>
                    <a:srgbClr val="FF0000"/>
                  </a:solidFill>
                  <a:latin typeface="Arial" panose="020B0604020202020204" pitchFamily="34" charset="0"/>
                </a:endParaRPr>
              </a:p>
              <a:p>
                <a:pPr/>
                <a14:m>
                  <m:oMathPara xmlns:m="http://schemas.openxmlformats.org/officeDocument/2006/math">
                    <m:oMathParaPr>
                      <m:jc m:val="centerGroup"/>
                    </m:oMathParaPr>
                    <m:oMath xmlns:m="http://schemas.openxmlformats.org/officeDocument/2006/math">
                      <m:sSub>
                        <m:sSubPr>
                          <m:ctrlPr>
                            <a:rPr lang="en-US" sz="1000" b="1" i="1" smtClean="0">
                              <a:solidFill>
                                <a:srgbClr val="FF0000"/>
                              </a:solidFill>
                              <a:latin typeface="Cambria Math" panose="02040503050406030204" pitchFamily="18" charset="0"/>
                              <a:cs typeface="Arial" panose="020B0604020202020204" pitchFamily="34" charset="0"/>
                            </a:rPr>
                          </m:ctrlPr>
                        </m:sSubPr>
                        <m:e>
                          <m:r>
                            <a:rPr lang="en-US" sz="1000" b="1" i="1" smtClean="0">
                              <a:solidFill>
                                <a:srgbClr val="FF0000"/>
                              </a:solidFill>
                              <a:latin typeface="Cambria Math" panose="02040503050406030204" pitchFamily="18" charset="0"/>
                              <a:cs typeface="Arial" panose="020B0604020202020204" pitchFamily="34" charset="0"/>
                            </a:rPr>
                            <m:t>𝑹𝒂𝒕𝒊𝒐</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𝒐𝒇</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𝑮𝒂𝒊𝒏</m:t>
                          </m:r>
                        </m:e>
                        <m:sub>
                          <m:r>
                            <a:rPr lang="en-US" sz="1000" b="1" i="1" smtClean="0">
                              <a:solidFill>
                                <a:srgbClr val="FF0000"/>
                              </a:solidFill>
                              <a:latin typeface="Cambria Math" panose="02040503050406030204" pitchFamily="18" charset="0"/>
                              <a:cs typeface="Arial" panose="020B0604020202020204" pitchFamily="34" charset="0"/>
                            </a:rPr>
                            <m:t>𝒕</m:t>
                          </m:r>
                        </m:sub>
                      </m:sSub>
                      <m:r>
                        <a:rPr lang="en-US" sz="1000" b="1" i="1" smtClean="0">
                          <a:solidFill>
                            <a:srgbClr val="FF0000"/>
                          </a:solidFill>
                          <a:latin typeface="Cambria Math" panose="02040503050406030204" pitchFamily="18" charset="0"/>
                          <a:cs typeface="Arial" panose="020B0604020202020204" pitchFamily="34" charset="0"/>
                        </a:rPr>
                        <m:t>=</m:t>
                      </m:r>
                      <m:f>
                        <m:fPr>
                          <m:ctrlPr>
                            <a:rPr lang="en-US" sz="1000" b="1" i="1" smtClean="0">
                              <a:solidFill>
                                <a:srgbClr val="FF0000"/>
                              </a:solidFill>
                              <a:latin typeface="Cambria Math" panose="02040503050406030204" pitchFamily="18" charset="0"/>
                              <a:cs typeface="Arial" panose="020B0604020202020204" pitchFamily="34" charset="0"/>
                            </a:rPr>
                          </m:ctrlPr>
                        </m:fPr>
                        <m:num>
                          <m:sSub>
                            <m:sSubPr>
                              <m:ctrlPr>
                                <a:rPr lang="en-US" sz="1000" b="1" i="1" smtClean="0">
                                  <a:solidFill>
                                    <a:srgbClr val="FF0000"/>
                                  </a:solidFill>
                                  <a:latin typeface="Cambria Math" panose="02040503050406030204" pitchFamily="18" charset="0"/>
                                  <a:cs typeface="Arial" panose="020B0604020202020204" pitchFamily="34" charset="0"/>
                                </a:rPr>
                              </m:ctrlPr>
                            </m:sSubPr>
                            <m:e>
                              <m:r>
                                <a:rPr lang="en-US" sz="1000" b="1" i="1" smtClean="0">
                                  <a:solidFill>
                                    <a:srgbClr val="FF0000"/>
                                  </a:solidFill>
                                  <a:latin typeface="Cambria Math" panose="02040503050406030204" pitchFamily="18" charset="0"/>
                                  <a:cs typeface="Arial" panose="020B0604020202020204" pitchFamily="34" charset="0"/>
                                </a:rPr>
                                <m:t>𝑺𝒐𝒍𝒂𝒓</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𝑪𝒂𝒍</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𝑮𝒂𝒊𝒏</m:t>
                              </m:r>
                            </m:e>
                            <m:sub>
                              <m:r>
                                <a:rPr lang="en-US" sz="1000" b="1" i="1" smtClean="0">
                                  <a:solidFill>
                                    <a:srgbClr val="FF0000"/>
                                  </a:solidFill>
                                  <a:latin typeface="Cambria Math" panose="02040503050406030204" pitchFamily="18" charset="0"/>
                                  <a:cs typeface="Arial" panose="020B0604020202020204" pitchFamily="34" charset="0"/>
                                </a:rPr>
                                <m:t>𝒕</m:t>
                              </m:r>
                            </m:sub>
                          </m:sSub>
                        </m:num>
                        <m:den>
                          <m:sSub>
                            <m:sSubPr>
                              <m:ctrlPr>
                                <a:rPr lang="en-US" sz="1000" b="1" i="1" smtClean="0">
                                  <a:solidFill>
                                    <a:srgbClr val="FF0000"/>
                                  </a:solidFill>
                                  <a:latin typeface="Cambria Math" panose="02040503050406030204" pitchFamily="18" charset="0"/>
                                  <a:cs typeface="Arial" panose="020B0604020202020204" pitchFamily="34" charset="0"/>
                                </a:rPr>
                              </m:ctrlPr>
                            </m:sSubPr>
                            <m:e>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𝑺𝒐𝒍𝒂𝒓</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𝑪𝒂𝒍</m:t>
                              </m:r>
                              <m:r>
                                <a:rPr lang="en-US" sz="1000" b="1" i="1" smtClean="0">
                                  <a:solidFill>
                                    <a:srgbClr val="FF0000"/>
                                  </a:solidFill>
                                  <a:latin typeface="Cambria Math" panose="02040503050406030204" pitchFamily="18" charset="0"/>
                                  <a:cs typeface="Arial" panose="020B0604020202020204" pitchFamily="34" charset="0"/>
                                </a:rPr>
                                <m:t>. </m:t>
                              </m:r>
                              <m:r>
                                <a:rPr lang="en-US" sz="1000" b="1" i="1" smtClean="0">
                                  <a:solidFill>
                                    <a:srgbClr val="FF0000"/>
                                  </a:solidFill>
                                  <a:latin typeface="Cambria Math" panose="02040503050406030204" pitchFamily="18" charset="0"/>
                                  <a:cs typeface="Arial" panose="020B0604020202020204" pitchFamily="34" charset="0"/>
                                </a:rPr>
                                <m:t>𝑮𝒂𝒊𝒏</m:t>
                              </m:r>
                            </m:e>
                            <m:sub>
                              <m:r>
                                <a:rPr lang="en-US" sz="1000" b="1" i="1" smtClean="0">
                                  <a:solidFill>
                                    <a:srgbClr val="FF0000"/>
                                  </a:solidFill>
                                  <a:latin typeface="Cambria Math" panose="02040503050406030204" pitchFamily="18" charset="0"/>
                                  <a:cs typeface="Arial" panose="020B0604020202020204" pitchFamily="34" charset="0"/>
                                </a:rPr>
                                <m:t>𝟐𝟎𝟐𝟒</m:t>
                              </m:r>
                              <m:r>
                                <a:rPr lang="en-US" sz="1000" b="1" i="1" smtClean="0">
                                  <a:solidFill>
                                    <a:srgbClr val="FF0000"/>
                                  </a:solidFill>
                                  <a:latin typeface="Cambria Math" panose="02040503050406030204" pitchFamily="18" charset="0"/>
                                  <a:cs typeface="Arial" panose="020B0604020202020204" pitchFamily="34" charset="0"/>
                                </a:rPr>
                                <m:t>−</m:t>
                              </m:r>
                              <m:r>
                                <a:rPr lang="en-US" sz="1000" b="1" i="1" smtClean="0">
                                  <a:solidFill>
                                    <a:srgbClr val="FF0000"/>
                                  </a:solidFill>
                                  <a:latin typeface="Cambria Math" panose="02040503050406030204" pitchFamily="18" charset="0"/>
                                  <a:cs typeface="Arial" panose="020B0604020202020204" pitchFamily="34" charset="0"/>
                                </a:rPr>
                                <m:t>𝟎𝟗</m:t>
                              </m:r>
                              <m:r>
                                <a:rPr lang="en-US" sz="1000" b="1" i="1" smtClean="0">
                                  <a:solidFill>
                                    <a:srgbClr val="FF0000"/>
                                  </a:solidFill>
                                  <a:latin typeface="Cambria Math" panose="02040503050406030204" pitchFamily="18" charset="0"/>
                                  <a:cs typeface="Arial" panose="020B0604020202020204" pitchFamily="34" charset="0"/>
                                </a:rPr>
                                <m:t>−</m:t>
                              </m:r>
                              <m:r>
                                <a:rPr lang="en-US" sz="1000" b="1" i="1" smtClean="0">
                                  <a:solidFill>
                                    <a:srgbClr val="FF0000"/>
                                  </a:solidFill>
                                  <a:latin typeface="Cambria Math" panose="02040503050406030204" pitchFamily="18" charset="0"/>
                                  <a:cs typeface="Arial" panose="020B0604020202020204" pitchFamily="34" charset="0"/>
                                </a:rPr>
                                <m:t>𝟑𝟎</m:t>
                              </m:r>
                            </m:sub>
                          </m:sSub>
                        </m:den>
                      </m:f>
                    </m:oMath>
                  </m:oMathPara>
                </a14:m>
                <a:endParaRPr lang="en-US" sz="1000" b="1" dirty="0">
                  <a:solidFill>
                    <a:srgbClr val="FF0000"/>
                  </a:solidFill>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368BD927-6345-4B75-B821-17E029CF36D5}"/>
                  </a:ext>
                </a:extLst>
              </p:cNvPr>
              <p:cNvSpPr txBox="1">
                <a:spLocks noRot="1" noChangeAspect="1" noMove="1" noResize="1" noEditPoints="1" noAdjustHandles="1" noChangeArrowheads="1" noChangeShapeType="1" noTextEdit="1"/>
              </p:cNvSpPr>
              <p:nvPr/>
            </p:nvSpPr>
            <p:spPr>
              <a:xfrm>
                <a:off x="8590833" y="1838126"/>
                <a:ext cx="2822311" cy="564385"/>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81411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EC4AFA1-4914-4E43-8D1F-58CBDE18B786}"/>
              </a:ext>
            </a:extLst>
          </p:cNvPr>
          <p:cNvSpPr>
            <a:spLocks noGrp="1"/>
          </p:cNvSpPr>
          <p:nvPr>
            <p:ph type="body" idx="1"/>
          </p:nvPr>
        </p:nvSpPr>
        <p:spPr>
          <a:xfrm>
            <a:off x="609599" y="5727172"/>
            <a:ext cx="10972800" cy="824406"/>
          </a:xfrm>
        </p:spPr>
        <p:txBody>
          <a:bodyPr>
            <a:normAutofit fontScale="55000" lnSpcReduction="20000"/>
          </a:bodyPr>
          <a:lstStyle/>
          <a:p>
            <a:r>
              <a:rPr lang="en-US" dirty="0"/>
              <a:t>Increased scatter in the ABI vs. VIIRS reflectance ratio is observed for Bands 3 and 5 when the spacecraft enters the inverted configuration </a:t>
            </a:r>
          </a:p>
          <a:p>
            <a:pPr lvl="1"/>
            <a:r>
              <a:rPr lang="en-US" dirty="0"/>
              <a:t>Mean and scattering of calibration bias are generally stable within the upright or inverted s/c position</a:t>
            </a:r>
          </a:p>
          <a:p>
            <a:r>
              <a:rPr lang="en-US" dirty="0"/>
              <a:t>The cause of this behavior is currently under investigation and is unlikely related to instrument radiometric performance.</a:t>
            </a:r>
          </a:p>
        </p:txBody>
      </p:sp>
      <p:sp>
        <p:nvSpPr>
          <p:cNvPr id="4" name="Slide Number Placeholder 3">
            <a:extLst>
              <a:ext uri="{FF2B5EF4-FFF2-40B4-BE49-F238E27FC236}">
                <a16:creationId xmlns:a16="http://schemas.microsoft.com/office/drawing/2014/main" id="{2A0195E2-D918-4383-A4EC-AD5A8F95A483}"/>
              </a:ext>
            </a:extLst>
          </p:cNvPr>
          <p:cNvSpPr>
            <a:spLocks noGrp="1"/>
          </p:cNvSpPr>
          <p:nvPr>
            <p:ph type="sldNum" idx="12"/>
          </p:nvPr>
        </p:nvSpPr>
        <p:spPr>
          <a:xfrm>
            <a:off x="9750750" y="6400798"/>
            <a:ext cx="1831649" cy="39310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12</a:t>
            </a:fld>
            <a:endParaRPr lang="en-US"/>
          </a:p>
        </p:txBody>
      </p:sp>
      <p:sp>
        <p:nvSpPr>
          <p:cNvPr id="5" name="Title 4">
            <a:extLst>
              <a:ext uri="{FF2B5EF4-FFF2-40B4-BE49-F238E27FC236}">
                <a16:creationId xmlns:a16="http://schemas.microsoft.com/office/drawing/2014/main" id="{C7D72455-62BB-4274-A56B-CDBBB16EC3A7}"/>
              </a:ext>
            </a:extLst>
          </p:cNvPr>
          <p:cNvSpPr>
            <a:spLocks noGrp="1"/>
          </p:cNvSpPr>
          <p:nvPr>
            <p:ph type="title"/>
          </p:nvPr>
        </p:nvSpPr>
        <p:spPr>
          <a:xfrm>
            <a:off x="967133" y="159387"/>
            <a:ext cx="10371688" cy="834283"/>
          </a:xfrm>
        </p:spPr>
        <p:txBody>
          <a:bodyPr>
            <a:normAutofit/>
          </a:bodyPr>
          <a:lstStyle/>
          <a:p>
            <a:r>
              <a:rPr lang="en-US" dirty="0"/>
              <a:t>Time-series of G19 ABI vs. VIIRS Inter-Calibration</a:t>
            </a:r>
          </a:p>
        </p:txBody>
      </p:sp>
      <p:grpSp>
        <p:nvGrpSpPr>
          <p:cNvPr id="9" name="Group 8">
            <a:extLst>
              <a:ext uri="{FF2B5EF4-FFF2-40B4-BE49-F238E27FC236}">
                <a16:creationId xmlns:a16="http://schemas.microsoft.com/office/drawing/2014/main" id="{95050482-FEA3-47CE-B009-2FEC5128BCDF}"/>
              </a:ext>
            </a:extLst>
          </p:cNvPr>
          <p:cNvGrpSpPr/>
          <p:nvPr/>
        </p:nvGrpSpPr>
        <p:grpSpPr>
          <a:xfrm>
            <a:off x="1446157" y="1166412"/>
            <a:ext cx="8130515" cy="4226639"/>
            <a:chOff x="743297" y="1133417"/>
            <a:chExt cx="8130515" cy="4226639"/>
          </a:xfrm>
        </p:grpSpPr>
        <p:pic>
          <p:nvPicPr>
            <p:cNvPr id="1026" name="Picture 2" descr="GOES-19 ABI RadVal VNIR - Op ABI vs. VIIRS - Band 1(0.47um)">
              <a:extLst>
                <a:ext uri="{FF2B5EF4-FFF2-40B4-BE49-F238E27FC236}">
                  <a16:creationId xmlns:a16="http://schemas.microsoft.com/office/drawing/2014/main" id="{D1BDCD47-35C4-46AB-B1AD-EFAD518B95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485" y="1180191"/>
              <a:ext cx="2566822" cy="213777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alidations for GOES-19 ABI VNIR Bands  - Op ABI vs. VIIRS - Band 2(0.64um)">
              <a:extLst>
                <a:ext uri="{FF2B5EF4-FFF2-40B4-BE49-F238E27FC236}">
                  <a16:creationId xmlns:a16="http://schemas.microsoft.com/office/drawing/2014/main" id="{5FDCE1F9-4DA3-4BFE-87B6-675B29AC09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437" y="1133417"/>
              <a:ext cx="2679145" cy="22313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lidations for GOES-19 ABI VNIR Bands  - Op ABI vs. VIIRS - Band 3(0.86um)">
              <a:extLst>
                <a:ext uri="{FF2B5EF4-FFF2-40B4-BE49-F238E27FC236}">
                  <a16:creationId xmlns:a16="http://schemas.microsoft.com/office/drawing/2014/main" id="{652E61AC-D40D-44AD-8CDF-C0D90B9AB2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1241" y="1161229"/>
              <a:ext cx="2612571" cy="21758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alidations for GOES-19 ABI VNIR Bands  - Op ABI vs. VIIRS - Band 4(1.37um)">
              <a:extLst>
                <a:ext uri="{FF2B5EF4-FFF2-40B4-BE49-F238E27FC236}">
                  <a16:creationId xmlns:a16="http://schemas.microsoft.com/office/drawing/2014/main" id="{39A3477C-6416-41C7-964D-E354CC801A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297" y="3222282"/>
              <a:ext cx="2566821" cy="21377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Validations for GOES-19 ABI VNIR Bands  - Op ABI vs. VIIRS - Band 5(1.6um)">
              <a:extLst>
                <a:ext uri="{FF2B5EF4-FFF2-40B4-BE49-F238E27FC236}">
                  <a16:creationId xmlns:a16="http://schemas.microsoft.com/office/drawing/2014/main" id="{5F287AC8-E28D-4D27-BE1D-C92E997627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1184" y="3215751"/>
              <a:ext cx="2612572" cy="213777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Validations for GOES-19 ABI VNIR Bands  - Op ABI vs. VIIRS - Band 6(2.3um)">
              <a:extLst>
                <a:ext uri="{FF2B5EF4-FFF2-40B4-BE49-F238E27FC236}">
                  <a16:creationId xmlns:a16="http://schemas.microsoft.com/office/drawing/2014/main" id="{0400F126-BBCC-45A7-815E-086E9C6CA9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56046" y="3160824"/>
              <a:ext cx="2612572" cy="217587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DBACBE89-6F14-49E0-979C-4A3D33797E93}"/>
                </a:ext>
              </a:extLst>
            </p:cNvPr>
            <p:cNvCxnSpPr/>
            <p:nvPr/>
          </p:nvCxnSpPr>
          <p:spPr>
            <a:xfrm>
              <a:off x="8225237" y="1332592"/>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EAA6094F-8E3E-4503-8206-C55CEB84A7EC}"/>
                </a:ext>
              </a:extLst>
            </p:cNvPr>
            <p:cNvCxnSpPr/>
            <p:nvPr/>
          </p:nvCxnSpPr>
          <p:spPr>
            <a:xfrm>
              <a:off x="7371802" y="1387027"/>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6D1C44CA-C5EE-4688-B258-03C806E3F3F7}"/>
                </a:ext>
              </a:extLst>
            </p:cNvPr>
            <p:cNvCxnSpPr/>
            <p:nvPr/>
          </p:nvCxnSpPr>
          <p:spPr>
            <a:xfrm>
              <a:off x="5460278" y="1389206"/>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A953050B-8905-4029-A04B-E2D04096B8E0}"/>
                </a:ext>
              </a:extLst>
            </p:cNvPr>
            <p:cNvCxnSpPr/>
            <p:nvPr/>
          </p:nvCxnSpPr>
          <p:spPr>
            <a:xfrm>
              <a:off x="4626436" y="1397915"/>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C78490C1-7BDB-447C-B14C-90A35F5CFCB4}"/>
                </a:ext>
              </a:extLst>
            </p:cNvPr>
            <p:cNvCxnSpPr/>
            <p:nvPr/>
          </p:nvCxnSpPr>
          <p:spPr>
            <a:xfrm>
              <a:off x="1833174" y="1373968"/>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010CCFB8-BB51-4016-AB9E-F5EF9D79D176}"/>
                </a:ext>
              </a:extLst>
            </p:cNvPr>
            <p:cNvCxnSpPr/>
            <p:nvPr/>
          </p:nvCxnSpPr>
          <p:spPr>
            <a:xfrm>
              <a:off x="2723626" y="1322673"/>
              <a:ext cx="0" cy="3796757"/>
            </a:xfrm>
            <a:prstGeom prst="line">
              <a:avLst/>
            </a:prstGeom>
            <a:ln w="19050">
              <a:prstDash val="dash"/>
            </a:ln>
          </p:spPr>
          <p:style>
            <a:lnRef idx="1">
              <a:schemeClr val="dk1"/>
            </a:lnRef>
            <a:fillRef idx="0">
              <a:schemeClr val="dk1"/>
            </a:fillRef>
            <a:effectRef idx="0">
              <a:schemeClr val="dk1"/>
            </a:effectRef>
            <a:fontRef idx="minor">
              <a:schemeClr val="tx1"/>
            </a:fontRef>
          </p:style>
        </p:cxnSp>
      </p:grpSp>
      <p:sp>
        <p:nvSpPr>
          <p:cNvPr id="10" name="TextBox 9">
            <a:extLst>
              <a:ext uri="{FF2B5EF4-FFF2-40B4-BE49-F238E27FC236}">
                <a16:creationId xmlns:a16="http://schemas.microsoft.com/office/drawing/2014/main" id="{836829C0-2111-46C8-8157-1DE74D8822FC}"/>
              </a:ext>
            </a:extLst>
          </p:cNvPr>
          <p:cNvSpPr txBox="1"/>
          <p:nvPr/>
        </p:nvSpPr>
        <p:spPr>
          <a:xfrm>
            <a:off x="5329296" y="5339850"/>
            <a:ext cx="872355" cy="307777"/>
          </a:xfrm>
          <a:prstGeom prst="rect">
            <a:avLst/>
          </a:prstGeom>
          <a:noFill/>
        </p:spPr>
        <p:txBody>
          <a:bodyPr wrap="none" rtlCol="0">
            <a:spAutoFit/>
          </a:bodyPr>
          <a:lstStyle/>
          <a:p>
            <a:r>
              <a:rPr lang="en-US" dirty="0"/>
              <a:t>Yaw-flip </a:t>
            </a:r>
          </a:p>
        </p:txBody>
      </p:sp>
      <p:cxnSp>
        <p:nvCxnSpPr>
          <p:cNvPr id="12" name="Straight Arrow Connector 11">
            <a:extLst>
              <a:ext uri="{FF2B5EF4-FFF2-40B4-BE49-F238E27FC236}">
                <a16:creationId xmlns:a16="http://schemas.microsoft.com/office/drawing/2014/main" id="{1228B700-C14B-429A-82FC-1446B4033B0A}"/>
              </a:ext>
            </a:extLst>
          </p:cNvPr>
          <p:cNvCxnSpPr/>
          <p:nvPr/>
        </p:nvCxnSpPr>
        <p:spPr>
          <a:xfrm flipH="1" flipV="1">
            <a:off x="5329296" y="5180210"/>
            <a:ext cx="128444" cy="24600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061BBB55-1D22-42B3-8F7E-F8355672D67E}"/>
              </a:ext>
            </a:extLst>
          </p:cNvPr>
          <p:cNvCxnSpPr>
            <a:cxnSpLocks/>
          </p:cNvCxnSpPr>
          <p:nvPr/>
        </p:nvCxnSpPr>
        <p:spPr>
          <a:xfrm flipV="1">
            <a:off x="5905799" y="5192031"/>
            <a:ext cx="247178" cy="2550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0403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2F1F-0000-401F-B318-3970BE9685E5}"/>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59CDCB0-92D3-4E58-9F95-6684EDD5895B}"/>
              </a:ext>
            </a:extLst>
          </p:cNvPr>
          <p:cNvSpPr>
            <a:spLocks noGrp="1"/>
          </p:cNvSpPr>
          <p:nvPr>
            <p:ph idx="1"/>
          </p:nvPr>
        </p:nvSpPr>
        <p:spPr>
          <a:xfrm>
            <a:off x="791570" y="1615044"/>
            <a:ext cx="10720317" cy="4643516"/>
          </a:xfrm>
        </p:spPr>
        <p:txBody>
          <a:bodyPr>
            <a:normAutofit lnSpcReduction="10000"/>
          </a:bodyPr>
          <a:lstStyle/>
          <a:p>
            <a:r>
              <a:rPr lang="en-US" dirty="0"/>
              <a:t>GEO-LEO intercalibration with VIIRS shows that overall G19 VNIR calibration accuracy remains within 5% relative to NOAA-20 VIIRS, except for B05</a:t>
            </a:r>
          </a:p>
          <a:p>
            <a:pPr lvl="1"/>
            <a:r>
              <a:rPr lang="en-US" dirty="0"/>
              <a:t>Comparable to previous ABI sensors</a:t>
            </a:r>
          </a:p>
          <a:p>
            <a:pPr lvl="1"/>
            <a:r>
              <a:rPr lang="en-US" dirty="0"/>
              <a:t>G19 B05 is brighter by ~7%</a:t>
            </a:r>
          </a:p>
          <a:p>
            <a:endParaRPr lang="en-US" dirty="0"/>
          </a:p>
          <a:p>
            <a:r>
              <a:rPr lang="en-US" dirty="0"/>
              <a:t>The GEO-GEO and LSICS analyses indicate that the gain variations propagate into calibrated radiance</a:t>
            </a:r>
          </a:p>
          <a:p>
            <a:pPr lvl="1"/>
            <a:r>
              <a:rPr lang="en-US" dirty="0"/>
              <a:t>Radiance changes generally consistent with or reflect the magnitude of the gain variations</a:t>
            </a:r>
          </a:p>
          <a:p>
            <a:pPr lvl="1"/>
            <a:endParaRPr lang="en-US" dirty="0"/>
          </a:p>
          <a:p>
            <a:r>
              <a:rPr lang="en-US" dirty="0"/>
              <a:t>Further investigation of the underlying causes of the gain variations and the increased GEO-LEO scatter during s/c inverted period is ongoing</a:t>
            </a:r>
          </a:p>
        </p:txBody>
      </p:sp>
    </p:spTree>
    <p:extLst>
      <p:ext uri="{BB962C8B-B14F-4D97-AF65-F5344CB8AC3E}">
        <p14:creationId xmlns:p14="http://schemas.microsoft.com/office/powerpoint/2010/main" val="2244268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58637-749F-4F99-8016-884FC509DA73}"/>
              </a:ext>
            </a:extLst>
          </p:cNvPr>
          <p:cNvSpPr>
            <a:spLocks noGrp="1"/>
          </p:cNvSpPr>
          <p:nvPr>
            <p:ph type="title"/>
          </p:nvPr>
        </p:nvSpPr>
        <p:spPr/>
        <p:txBody>
          <a:bodyPr/>
          <a:lstStyle/>
          <a:p>
            <a:r>
              <a:rPr lang="en-US" dirty="0"/>
              <a:t>Acknowledgement</a:t>
            </a:r>
          </a:p>
        </p:txBody>
      </p:sp>
      <p:sp>
        <p:nvSpPr>
          <p:cNvPr id="3" name="Content Placeholder 2">
            <a:extLst>
              <a:ext uri="{FF2B5EF4-FFF2-40B4-BE49-F238E27FC236}">
                <a16:creationId xmlns:a16="http://schemas.microsoft.com/office/drawing/2014/main" id="{59CC3C6D-1462-439A-ABF5-28C1B49FCE59}"/>
              </a:ext>
            </a:extLst>
          </p:cNvPr>
          <p:cNvSpPr>
            <a:spLocks noGrp="1"/>
          </p:cNvSpPr>
          <p:nvPr>
            <p:ph idx="1"/>
          </p:nvPr>
        </p:nvSpPr>
        <p:spPr/>
        <p:txBody>
          <a:bodyPr/>
          <a:lstStyle/>
          <a:p>
            <a:r>
              <a:rPr lang="en-US" dirty="0"/>
              <a:t>We acknowledge NOAA OSPO for GOES ABI operational calibration support and GOES-R PRO for their efficient coordination and support.</a:t>
            </a:r>
          </a:p>
        </p:txBody>
      </p:sp>
    </p:spTree>
    <p:extLst>
      <p:ext uri="{BB962C8B-B14F-4D97-AF65-F5344CB8AC3E}">
        <p14:creationId xmlns:p14="http://schemas.microsoft.com/office/powerpoint/2010/main" val="3056518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X6PPVAVDZMSZ-613157859-13499</_dlc_DocId>
    <lcf76f155ced4ddcb4097134ff3c332f xmlns="b872a7c1-ed7f-4c06-9e7d-9181e1c04fc6">
      <Terms xmlns="http://schemas.microsoft.com/office/infopath/2007/PartnerControls"/>
    </lcf76f155ced4ddcb4097134ff3c332f>
    <TaxCatchAll xmlns="cfab5f87-ed30-4dbb-a820-4234a14babf6" xsi:nil="true"/>
    <WMOWFApprovalStatus xmlns="715fcdb6-58ff-4d84-993c-bb26a5b54815">Not Submitted</WMOWFApprovalStatus>
    <_dlc_DocIdUrl xmlns="cfab5f87-ed30-4dbb-a820-4234a14babf6">
      <Url>https://wmoomm.sharepoint.com/sites/Collaboration/_layouts/15/DocIdRedir.aspx?ID=X6PPVAVDZMSZ-613157859-13499</Url>
      <Description>X6PPVAVDZMSZ-613157859-13499</Description>
    </_dlc_DocIdUrl>
  </documentManagement>
</p:properties>
</file>

<file path=customXml/itemProps1.xml><?xml version="1.0" encoding="utf-8"?>
<ds:datastoreItem xmlns:ds="http://schemas.openxmlformats.org/officeDocument/2006/customXml" ds:itemID="{3131B380-B1CE-4F44-B030-41B4D8310E6F}"/>
</file>

<file path=customXml/itemProps2.xml><?xml version="1.0" encoding="utf-8"?>
<ds:datastoreItem xmlns:ds="http://schemas.openxmlformats.org/officeDocument/2006/customXml" ds:itemID="{066A1CDF-274A-446B-85BF-3FCC87DC7441}"/>
</file>

<file path=customXml/itemProps3.xml><?xml version="1.0" encoding="utf-8"?>
<ds:datastoreItem xmlns:ds="http://schemas.openxmlformats.org/officeDocument/2006/customXml" ds:itemID="{F0A17D67-538B-4501-9195-B3058ECA1B70}"/>
</file>

<file path=customXml/itemProps4.xml><?xml version="1.0" encoding="utf-8"?>
<ds:datastoreItem xmlns:ds="http://schemas.openxmlformats.org/officeDocument/2006/customXml" ds:itemID="{700BA47C-85AD-44B0-BF24-481E2703EFD2}"/>
</file>

<file path=customXml/itemProps5.xml><?xml version="1.0" encoding="utf-8"?>
<ds:datastoreItem xmlns:ds="http://schemas.openxmlformats.org/officeDocument/2006/customXml" ds:itemID="{D2D0700C-49B3-4D13-8A5F-E8368C339B4A}"/>
</file>

<file path=docProps/app.xml><?xml version="1.0" encoding="utf-8"?>
<Properties xmlns="http://schemas.openxmlformats.org/officeDocument/2006/extended-properties" xmlns:vt="http://schemas.openxmlformats.org/officeDocument/2006/docPropsVTypes">
  <Template>GSICS presentation template (2026)</Template>
  <TotalTime>4992</TotalTime>
  <Words>1238</Words>
  <Application>Microsoft Office PowerPoint</Application>
  <PresentationFormat>Widescreen</PresentationFormat>
  <Paragraphs>203</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Cambria Math</vt:lpstr>
      <vt:lpstr>Times New Roman</vt:lpstr>
      <vt:lpstr>Office Theme</vt:lpstr>
      <vt:lpstr>Assessment of GOES-19 ABI Solar Calibration Variations Using GSICS Methods</vt:lpstr>
      <vt:lpstr>GOES-19 Advanced Baseline Imager (ABI)</vt:lpstr>
      <vt:lpstr>GOES-19 Semiannual Yaw-flip Maneuvers</vt:lpstr>
      <vt:lpstr>G19 ABI Solar Calibration Gain Variations </vt:lpstr>
      <vt:lpstr>GSICS Methods Used to Evaluate GOES-19 ABI Solar Calibration</vt:lpstr>
      <vt:lpstr>Overall Absolute Calibration Accuracy (ABI vs. VIIRS)</vt:lpstr>
      <vt:lpstr>Validation of the B02 K-LUT Update</vt:lpstr>
      <vt:lpstr>Unexpected Gain Behaviors</vt:lpstr>
      <vt:lpstr>GEO-GEO: Impact of Yaw-flip on Radiances</vt:lpstr>
      <vt:lpstr>G19 vs. G16: Impact of Yaw-flip on Radiances</vt:lpstr>
      <vt:lpstr>LSICS Lunar Cal: Impact of Seasonal Gain Variations on Radiances</vt:lpstr>
      <vt:lpstr>Time-series of G19 ABI vs. VIIRS Inter-Calibration</vt:lpstr>
      <vt:lpstr>Summary</vt:lpstr>
      <vt:lpstr>Acknowledgement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Fang-fang Yu</dc:creator>
  <cp:lastModifiedBy>Fang-fang Yu</cp:lastModifiedBy>
  <cp:revision>263</cp:revision>
  <dcterms:created xsi:type="dcterms:W3CDTF">2026-03-12T11:19:32Z</dcterms:created>
  <dcterms:modified xsi:type="dcterms:W3CDTF">2026-03-23T12:39:45Z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67ce9816-95c2-4af8-832f-7d8861763186</vt:lpwstr>
  </property>
</Properties>
</file>