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60" r:id="rId2"/>
    <p:sldId id="5596" r:id="rId3"/>
    <p:sldId id="264" r:id="rId4"/>
    <p:sldId id="5594" r:id="rId5"/>
    <p:sldId id="5595" r:id="rId6"/>
    <p:sldId id="5598" r:id="rId7"/>
    <p:sldId id="266" r:id="rId8"/>
    <p:sldId id="270" r:id="rId9"/>
    <p:sldId id="271" r:id="rId10"/>
    <p:sldId id="272" r:id="rId11"/>
    <p:sldId id="5593" r:id="rId12"/>
    <p:sldId id="273" r:id="rId13"/>
    <p:sldId id="267" r:id="rId14"/>
    <p:sldId id="5587" r:id="rId15"/>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008000"/>
    <a:srgbClr val="008CB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97" d="100"/>
          <a:sy n="97" d="100"/>
        </p:scale>
        <p:origin x="108" y="222"/>
      </p:cViewPr>
      <p:guideLst/>
    </p:cSldViewPr>
  </p:slideViewPr>
  <p:notesTextViewPr>
    <p:cViewPr>
      <p:scale>
        <a:sx n="1" d="1"/>
        <a:sy n="1" d="1"/>
      </p:scale>
      <p:origin x="0" y="0"/>
    </p:cViewPr>
  </p:notesText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5" Type="http://schemas.openxmlformats.org/officeDocument/2006/relationships/customXml" Target="../customXml/item5.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787D8-4D62-8349-AE5D-D34D921716E2}" type="datetimeFigureOut">
              <a:rPr lang="en-GB" smtClean="0"/>
              <a:t>19/03/2026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30CBED-D393-0444-AF9C-46764C521B5A}" type="slidenum">
              <a:rPr lang="en-GB" smtClean="0"/>
              <a:t>‹#›</a:t>
            </a:fld>
            <a:endParaRPr lang="en-GB" dirty="0"/>
          </a:p>
        </p:txBody>
      </p:sp>
    </p:spTree>
    <p:extLst>
      <p:ext uri="{BB962C8B-B14F-4D97-AF65-F5344CB8AC3E}">
        <p14:creationId xmlns:p14="http://schemas.microsoft.com/office/powerpoint/2010/main" val="2868554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30CBED-D393-0444-AF9C-46764C521B5A}" type="slidenum">
              <a:rPr lang="en-GB" smtClean="0"/>
              <a:t>3</a:t>
            </a:fld>
            <a:endParaRPr lang="en-GB" dirty="0"/>
          </a:p>
        </p:txBody>
      </p:sp>
    </p:spTree>
    <p:extLst>
      <p:ext uri="{BB962C8B-B14F-4D97-AF65-F5344CB8AC3E}">
        <p14:creationId xmlns:p14="http://schemas.microsoft.com/office/powerpoint/2010/main" val="650056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6237-3787-C6F0-6A5D-46E556671C6F}"/>
              </a:ext>
            </a:extLst>
          </p:cNvPr>
          <p:cNvSpPr>
            <a:spLocks noGrp="1"/>
          </p:cNvSpPr>
          <p:nvPr>
            <p:ph type="ctrTitle"/>
          </p:nvPr>
        </p:nvSpPr>
        <p:spPr>
          <a:xfrm>
            <a:off x="1524000" y="1518603"/>
            <a:ext cx="9144000" cy="2387600"/>
          </a:xfrm>
        </p:spPr>
        <p:txBody>
          <a:bodyPr anchor="ctr">
            <a:normAutofit/>
          </a:bodyPr>
          <a:lstStyle>
            <a:lvl1pPr algn="ctr">
              <a:defRPr sz="4000"/>
            </a:lvl1pPr>
          </a:lstStyle>
          <a:p>
            <a:r>
              <a:rPr lang="en-US" noProof="0" dirty="0"/>
              <a:t>Click to edit Master title style</a:t>
            </a:r>
          </a:p>
        </p:txBody>
      </p:sp>
      <p:sp>
        <p:nvSpPr>
          <p:cNvPr id="3" name="Subtitle 2">
            <a:extLst>
              <a:ext uri="{FF2B5EF4-FFF2-40B4-BE49-F238E27FC236}">
                <a16:creationId xmlns:a16="http://schemas.microsoft.com/office/drawing/2014/main" id="{13590FA9-3C4A-C8C2-2C95-41413F5B2F0D}"/>
              </a:ext>
            </a:extLst>
          </p:cNvPr>
          <p:cNvSpPr>
            <a:spLocks noGrp="1"/>
          </p:cNvSpPr>
          <p:nvPr>
            <p:ph type="subTitle" idx="1"/>
          </p:nvPr>
        </p:nvSpPr>
        <p:spPr>
          <a:xfrm>
            <a:off x="1524000" y="3998278"/>
            <a:ext cx="9144000" cy="1655762"/>
          </a:xfrm>
        </p:spPr>
        <p:txBody>
          <a:bodyPr/>
          <a:lstStyle>
            <a:lvl1pPr marL="0" indent="0" algn="ctr">
              <a:buNone/>
              <a:defRPr sz="24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subtitle style</a:t>
            </a:r>
          </a:p>
        </p:txBody>
      </p:sp>
    </p:spTree>
    <p:extLst>
      <p:ext uri="{BB962C8B-B14F-4D97-AF65-F5344CB8AC3E}">
        <p14:creationId xmlns:p14="http://schemas.microsoft.com/office/powerpoint/2010/main" val="909815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9BE4-9CE0-6E41-B9E6-83C4EFE7D316}"/>
              </a:ext>
            </a:extLst>
          </p:cNvPr>
          <p:cNvSpPr>
            <a:spLocks noGrp="1"/>
          </p:cNvSpPr>
          <p:nvPr>
            <p:ph type="title"/>
          </p:nvPr>
        </p:nvSpPr>
        <p:spPr/>
        <p:txBody>
          <a:bodyPr/>
          <a:lstStyle/>
          <a:p>
            <a:r>
              <a:rPr lang="en-US" dirty="0"/>
              <a:t>Click to edit Master title style</a:t>
            </a:r>
            <a:endParaRPr lang="en-GB" dirty="0"/>
          </a:p>
        </p:txBody>
      </p:sp>
      <p:sp>
        <p:nvSpPr>
          <p:cNvPr id="4" name="Text Placeholder 2">
            <a:extLst>
              <a:ext uri="{FF2B5EF4-FFF2-40B4-BE49-F238E27FC236}">
                <a16:creationId xmlns:a16="http://schemas.microsoft.com/office/drawing/2014/main" id="{BC3F3B5B-94B6-4B14-A4CB-0E34FEA04698}"/>
              </a:ext>
            </a:extLst>
          </p:cNvPr>
          <p:cNvSpPr>
            <a:spLocks noGrp="1"/>
          </p:cNvSpPr>
          <p:nvPr>
            <p:ph idx="1"/>
          </p:nvPr>
        </p:nvSpPr>
        <p:spPr>
          <a:xfrm>
            <a:off x="560438" y="1140542"/>
            <a:ext cx="10958911" cy="5296329"/>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1003603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ABB5-B373-46E0-6884-E28C6986A5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69E5C9-FBDE-54AD-AE45-C1F6CDC10691}"/>
              </a:ext>
            </a:extLst>
          </p:cNvPr>
          <p:cNvSpPr>
            <a:spLocks noGrp="1"/>
          </p:cNvSpPr>
          <p:nvPr>
            <p:ph sz="half" idx="1"/>
          </p:nvPr>
        </p:nvSpPr>
        <p:spPr>
          <a:xfrm>
            <a:off x="42672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6F245247-E552-7812-4638-ADFEA761460B}"/>
              </a:ext>
            </a:extLst>
          </p:cNvPr>
          <p:cNvSpPr>
            <a:spLocks noGrp="1"/>
          </p:cNvSpPr>
          <p:nvPr>
            <p:ph sz="half" idx="2"/>
          </p:nvPr>
        </p:nvSpPr>
        <p:spPr>
          <a:xfrm>
            <a:off x="627888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10390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7142-F46B-B42E-97B5-E0CFF6D60683}"/>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792326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00401A-04A9-8A79-02C3-D41322897A1D}"/>
              </a:ext>
            </a:extLst>
          </p:cNvPr>
          <p:cNvSpPr>
            <a:spLocks noGrp="1"/>
          </p:cNvSpPr>
          <p:nvPr>
            <p:ph type="title"/>
          </p:nvPr>
        </p:nvSpPr>
        <p:spPr>
          <a:xfrm>
            <a:off x="1042220" y="123633"/>
            <a:ext cx="10107561" cy="908754"/>
          </a:xfrm>
          <a:prstGeom prst="rect">
            <a:avLst/>
          </a:prstGeom>
        </p:spPr>
        <p:txBody>
          <a:bodyPr vert="horz" lIns="91440" tIns="45720" rIns="91440" bIns="45720" rtlCol="0" anchor="ctr">
            <a:normAutofit/>
          </a:bodyPr>
          <a:lstStyle/>
          <a:p>
            <a:r>
              <a:rPr lang="en-US" noProof="0" dirty="0"/>
              <a:t>Click to edit Master title style</a:t>
            </a:r>
          </a:p>
        </p:txBody>
      </p:sp>
      <p:sp>
        <p:nvSpPr>
          <p:cNvPr id="3" name="Text Placeholder 2">
            <a:extLst>
              <a:ext uri="{FF2B5EF4-FFF2-40B4-BE49-F238E27FC236}">
                <a16:creationId xmlns:a16="http://schemas.microsoft.com/office/drawing/2014/main" id="{F5F27801-BFB5-5E55-1E77-FCD19B8199DB}"/>
              </a:ext>
            </a:extLst>
          </p:cNvPr>
          <p:cNvSpPr>
            <a:spLocks noGrp="1"/>
          </p:cNvSpPr>
          <p:nvPr>
            <p:ph type="body" idx="1"/>
          </p:nvPr>
        </p:nvSpPr>
        <p:spPr>
          <a:xfrm>
            <a:off x="560438" y="1140542"/>
            <a:ext cx="10958911" cy="5296329"/>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pic>
        <p:nvPicPr>
          <p:cNvPr id="1026" name="Picture 2" descr="A logo of a planet with a satellite&#10;&#10;Description automatically generated">
            <a:extLst>
              <a:ext uri="{FF2B5EF4-FFF2-40B4-BE49-F238E27FC236}">
                <a16:creationId xmlns:a16="http://schemas.microsoft.com/office/drawing/2014/main" id="{C422C2AB-163E-E4ED-CD90-2E4946B167FD}"/>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9544" y="123632"/>
            <a:ext cx="972676" cy="762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1" title="[DM_E_DOC_NO], v[DM_E_VER_NO], [DM_E_ISS_DATE]">
            <a:extLst>
              <a:ext uri="{FF2B5EF4-FFF2-40B4-BE49-F238E27FC236}">
                <a16:creationId xmlns:a16="http://schemas.microsoft.com/office/drawing/2014/main" id="{6C02ADD0-2B2A-8260-A94D-DBC46E369858}"/>
              </a:ext>
            </a:extLst>
          </p:cNvPr>
          <p:cNvSpPr>
            <a:spLocks noChangeArrowheads="1"/>
          </p:cNvSpPr>
          <p:nvPr userDrawn="1"/>
        </p:nvSpPr>
        <p:spPr bwMode="auto">
          <a:xfrm>
            <a:off x="161047" y="6583626"/>
            <a:ext cx="6148799" cy="248402"/>
          </a:xfrm>
          <a:prstGeom prst="rect">
            <a:avLst/>
          </a:prstGeom>
          <a:noFill/>
          <a:ln w="9525">
            <a:noFill/>
            <a:miter lim="800000"/>
            <a:headEnd/>
            <a:tailEnd/>
          </a:ln>
        </p:spPr>
        <p:txBody>
          <a:bodyPr wrap="square" lIns="0" tIns="46800" rIns="0" bIns="46800" anchor="ctr">
            <a:spAutoFit/>
          </a:bodyPr>
          <a:lstStyle/>
          <a:p>
            <a:pPr eaLnBrk="0" hangingPunct="0">
              <a:defRPr/>
            </a:pPr>
            <a:r>
              <a:rPr lang="en-GB" sz="1000" b="0" baseline="0" noProof="0" dirty="0">
                <a:solidFill>
                  <a:srgbClr val="008CBF"/>
                </a:solidFill>
                <a:latin typeface="Arial" panose="020B0604020202020204" pitchFamily="34" charset="0"/>
                <a:ea typeface="Roboto" panose="02000000000000000000" pitchFamily="2" charset="0"/>
                <a:cs typeface="Arial" panose="020B0604020202020204" pitchFamily="34" charset="0"/>
              </a:rPr>
              <a:t>GSICS Annual Meeting 2026, Ottawa (ON), Canada, 23-27 March 2026</a:t>
            </a:r>
          </a:p>
        </p:txBody>
      </p:sp>
      <p:sp>
        <p:nvSpPr>
          <p:cNvPr id="13" name="Rectangle 12">
            <a:extLst>
              <a:ext uri="{FF2B5EF4-FFF2-40B4-BE49-F238E27FC236}">
                <a16:creationId xmlns:a16="http://schemas.microsoft.com/office/drawing/2014/main" id="{F05B312D-3723-FBA7-4F0E-979514103FAA}"/>
              </a:ext>
            </a:extLst>
          </p:cNvPr>
          <p:cNvSpPr/>
          <p:nvPr userDrawn="1"/>
        </p:nvSpPr>
        <p:spPr>
          <a:xfrm>
            <a:off x="11519350" y="6593586"/>
            <a:ext cx="609135" cy="246221"/>
          </a:xfrm>
          <a:prstGeom prst="rect">
            <a:avLst/>
          </a:prstGeom>
        </p:spPr>
        <p:txBody>
          <a:bodyPr wrap="square">
            <a:spAutoFit/>
          </a:bodyPr>
          <a:lstStyle/>
          <a:p>
            <a:pPr algn="r"/>
            <a:fld id="{FF9CC606-8418-49EA-9DB7-3FFD72983DD3}" type="slidenum">
              <a:rPr lang="de-DE" sz="1000" b="0" smtClean="0">
                <a:solidFill>
                  <a:srgbClr val="008CBF"/>
                </a:solidFill>
                <a:latin typeface="Arial" panose="020B0604020202020204" pitchFamily="34" charset="0"/>
                <a:ea typeface="Roboto" panose="02000000000000000000" pitchFamily="2" charset="0"/>
                <a:cs typeface="Arial" panose="020B0604020202020204" pitchFamily="34" charset="0"/>
              </a:rPr>
              <a:pPr algn="r"/>
              <a:t>‹#›</a:t>
            </a:fld>
            <a:endParaRPr lang="en-GB" sz="1000" dirty="0">
              <a:solidFill>
                <a:srgbClr val="008CBF"/>
              </a:solidFill>
              <a:latin typeface="Arial" panose="020B0604020202020204" pitchFamily="34" charset="0"/>
              <a:ea typeface="Roboto" panose="02000000000000000000" pitchFamily="2" charset="0"/>
              <a:cs typeface="Arial" panose="020B0604020202020204" pitchFamily="34" charset="0"/>
            </a:endParaRPr>
          </a:p>
        </p:txBody>
      </p:sp>
      <p:pic>
        <p:nvPicPr>
          <p:cNvPr id="8" name="Picture 4" descr="Image result for noaa logo">
            <a:extLst>
              <a:ext uri="{FF2B5EF4-FFF2-40B4-BE49-F238E27FC236}">
                <a16:creationId xmlns:a16="http://schemas.microsoft.com/office/drawing/2014/main" id="{D9EFC4AF-DB78-40E6-83AF-21CAEF494603}"/>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253378" y="123632"/>
            <a:ext cx="869079"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1059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Lst>
  <p:hf sldNum="0" hdr="0" ftr="0" dt="0"/>
  <p:txStyles>
    <p:titleStyle>
      <a:lvl1pPr algn="ctr" defTabSz="914400" rtl="0" eaLnBrk="1" latinLnBrk="0" hangingPunct="1">
        <a:lnSpc>
          <a:spcPct val="90000"/>
        </a:lnSpc>
        <a:spcBef>
          <a:spcPct val="0"/>
        </a:spcBef>
        <a:buNone/>
        <a:defRPr sz="4000" b="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461963" indent="-461963" algn="l" defTabSz="914400" rtl="0" eaLnBrk="1" latinLnBrk="0" hangingPunct="1">
        <a:lnSpc>
          <a:spcPct val="90000"/>
        </a:lnSpc>
        <a:spcBef>
          <a:spcPts val="1000"/>
        </a:spcBef>
        <a:buClr>
          <a:srgbClr val="0189BA"/>
        </a:buClr>
        <a:buFont typeface="Wingdings" panose="05000000000000000000" pitchFamily="2" charset="2"/>
        <a:buChar char="v"/>
        <a:defRPr sz="2800" kern="1200">
          <a:solidFill>
            <a:schemeClr val="tx2"/>
          </a:solidFill>
          <a:latin typeface="Arial" panose="020B0604020202020204" pitchFamily="34" charset="0"/>
          <a:ea typeface="+mn-ea"/>
          <a:cs typeface="Arial" panose="020B0604020202020204" pitchFamily="34" charset="0"/>
        </a:defRPr>
      </a:lvl1pPr>
      <a:lvl2pPr marL="796925" indent="-339725" algn="l" defTabSz="914400" rtl="0" eaLnBrk="1" latinLnBrk="0" hangingPunct="1">
        <a:lnSpc>
          <a:spcPct val="90000"/>
        </a:lnSpc>
        <a:spcBef>
          <a:spcPts val="500"/>
        </a:spcBef>
        <a:buClr>
          <a:srgbClr val="0189BA"/>
        </a:buClr>
        <a:buFont typeface="Wingdings" panose="05000000000000000000" pitchFamily="2" charset="2"/>
        <a:buChar char="Ø"/>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189BA"/>
        </a:buClr>
        <a:buFont typeface="Wingdings" panose="05000000000000000000" pitchFamily="2" charset="2"/>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189BA"/>
        </a:buClr>
        <a:buFont typeface="Courier New" panose="02070309020205020404" pitchFamily="49" charset="0"/>
        <a:buChar char="o"/>
        <a:defRPr sz="1800" kern="1200">
          <a:solidFill>
            <a:schemeClr val="tx2"/>
          </a:solidFill>
          <a:latin typeface="Arial" panose="020B0604020202020204" pitchFamily="34" charset="0"/>
          <a:ea typeface="+mn-ea"/>
          <a:cs typeface="Arial" panose="020B0604020202020204" pitchFamily="34" charset="0"/>
        </a:defRPr>
      </a:lvl4pPr>
      <a:lvl5pPr marL="2054225" indent="-225425"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ceos.org/ourwork/workinggroups/wgc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63298ED-2EDB-4278-0CBC-C2FF087741E8}"/>
              </a:ext>
            </a:extLst>
          </p:cNvPr>
          <p:cNvSpPr>
            <a:spLocks noGrp="1"/>
          </p:cNvSpPr>
          <p:nvPr>
            <p:ph type="ctrTitle"/>
          </p:nvPr>
        </p:nvSpPr>
        <p:spPr>
          <a:xfrm>
            <a:off x="609599" y="1518603"/>
            <a:ext cx="10984089" cy="1588491"/>
          </a:xfrm>
        </p:spPr>
        <p:txBody>
          <a:bodyPr>
            <a:normAutofit/>
          </a:bodyPr>
          <a:lstStyle/>
          <a:p>
            <a:r>
              <a:rPr lang="en-GB" sz="4000" b="0" dirty="0">
                <a:latin typeface="Times New Roman" panose="02020603050405020304" pitchFamily="18" charset="0"/>
                <a:cs typeface="Times New Roman" panose="02020603050405020304" pitchFamily="18" charset="0"/>
              </a:rPr>
              <a:t>ABI Solar Diffuser Reflectance Error and Mitigation</a:t>
            </a:r>
          </a:p>
        </p:txBody>
      </p:sp>
      <p:sp>
        <p:nvSpPr>
          <p:cNvPr id="15" name="Subtitle 14">
            <a:extLst>
              <a:ext uri="{FF2B5EF4-FFF2-40B4-BE49-F238E27FC236}">
                <a16:creationId xmlns:a16="http://schemas.microsoft.com/office/drawing/2014/main" id="{495FA608-455F-2589-F7DC-25EB691635C0}"/>
              </a:ext>
            </a:extLst>
          </p:cNvPr>
          <p:cNvSpPr>
            <a:spLocks noGrp="1"/>
          </p:cNvSpPr>
          <p:nvPr>
            <p:ph type="subTitle" idx="1"/>
          </p:nvPr>
        </p:nvSpPr>
        <p:spPr>
          <a:xfrm>
            <a:off x="609599" y="3998278"/>
            <a:ext cx="10984089" cy="2199322"/>
          </a:xfrm>
        </p:spPr>
        <p:txBody>
          <a:bodyPr>
            <a:normAutofit fontScale="92500" lnSpcReduction="10000"/>
          </a:bodyPr>
          <a:lstStyle/>
          <a:p>
            <a:r>
              <a:rPr lang="en-GB" sz="2800" dirty="0">
                <a:latin typeface="Times New Roman" panose="02020603050405020304" pitchFamily="18" charset="0"/>
                <a:cs typeface="Times New Roman" panose="02020603050405020304" pitchFamily="18" charset="0"/>
              </a:rPr>
              <a:t>Xiangqian Wu</a:t>
            </a:r>
            <a:r>
              <a:rPr lang="en-GB" sz="2800" baseline="30000" dirty="0">
                <a:latin typeface="Times New Roman" panose="02020603050405020304" pitchFamily="18" charset="0"/>
                <a:cs typeface="Times New Roman" panose="02020603050405020304" pitchFamily="18" charset="0"/>
              </a:rPr>
              <a:t>a</a:t>
            </a:r>
            <a:r>
              <a:rPr lang="en-GB" sz="2800" dirty="0">
                <a:latin typeface="Times New Roman" panose="02020603050405020304" pitchFamily="18" charset="0"/>
                <a:cs typeface="Times New Roman" panose="02020603050405020304" pitchFamily="18" charset="0"/>
              </a:rPr>
              <a:t>, Haifeng Qian</a:t>
            </a:r>
            <a:r>
              <a:rPr lang="en-GB" sz="2800" baseline="30000" dirty="0">
                <a:latin typeface="Times New Roman" panose="02020603050405020304" pitchFamily="18" charset="0"/>
                <a:cs typeface="Times New Roman" panose="02020603050405020304" pitchFamily="18" charset="0"/>
              </a:rPr>
              <a:t>b</a:t>
            </a:r>
            <a:r>
              <a:rPr lang="en-GB" sz="2800" dirty="0">
                <a:latin typeface="Times New Roman" panose="02020603050405020304" pitchFamily="18" charset="0"/>
                <a:cs typeface="Times New Roman" panose="02020603050405020304" pitchFamily="18" charset="0"/>
              </a:rPr>
              <a:t>, Fangfang Yu</a:t>
            </a:r>
            <a:r>
              <a:rPr lang="en-GB" sz="2800" baseline="30000" dirty="0">
                <a:latin typeface="Times New Roman" panose="02020603050405020304" pitchFamily="18" charset="0"/>
                <a:cs typeface="Times New Roman" panose="02020603050405020304" pitchFamily="18" charset="0"/>
              </a:rPr>
              <a:t>b</a:t>
            </a:r>
            <a:r>
              <a:rPr lang="en-GB" sz="2800" dirty="0">
                <a:latin typeface="Times New Roman" panose="02020603050405020304" pitchFamily="18" charset="0"/>
                <a:cs typeface="Times New Roman" panose="02020603050405020304" pitchFamily="18" charset="0"/>
              </a:rPr>
              <a:t>, Jon Fulbright</a:t>
            </a:r>
            <a:r>
              <a:rPr lang="en-GB" sz="2800" baseline="30000" dirty="0">
                <a:latin typeface="Times New Roman" panose="02020603050405020304" pitchFamily="18" charset="0"/>
                <a:cs typeface="Times New Roman" panose="02020603050405020304" pitchFamily="18" charset="0"/>
              </a:rPr>
              <a:t>c</a:t>
            </a:r>
            <a:r>
              <a:rPr lang="en-GB" sz="2800" dirty="0">
                <a:latin typeface="Times New Roman" panose="02020603050405020304" pitchFamily="18" charset="0"/>
                <a:cs typeface="Times New Roman" panose="02020603050405020304" pitchFamily="18" charset="0"/>
              </a:rPr>
              <a:t>, and Dan Goldberg</a:t>
            </a:r>
            <a:r>
              <a:rPr lang="en-GB" sz="2800" baseline="30000" dirty="0">
                <a:latin typeface="Times New Roman" panose="02020603050405020304" pitchFamily="18" charset="0"/>
                <a:cs typeface="Times New Roman" panose="02020603050405020304" pitchFamily="18" charset="0"/>
              </a:rPr>
              <a:t>d</a:t>
            </a:r>
            <a:endParaRPr lang="en-GB" sz="2800"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a:p>
            <a:pPr marL="0" marR="0" algn="ctr">
              <a:spcBef>
                <a:spcPts val="0"/>
              </a:spcBef>
              <a:spcAft>
                <a:spcPts val="0"/>
              </a:spcAft>
            </a:pPr>
            <a:r>
              <a:rPr lang="en-US"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a:t>
            </a: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NOAA/NESDIS/STAR     </a:t>
            </a:r>
            <a:r>
              <a:rPr lang="en-US"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t>
            </a: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ERT</a:t>
            </a:r>
            <a:r>
              <a:rPr lang="en-US"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t>
            </a: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KBR, Inc     </a:t>
            </a:r>
            <a:r>
              <a:rPr lang="en-US"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t>
            </a: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NOAA/NESDIS/OSPO</a:t>
            </a:r>
          </a:p>
          <a:p>
            <a:pPr marL="0" marR="0" algn="ctr">
              <a:spcBef>
                <a:spcPts val="0"/>
              </a:spcBef>
              <a:spcAft>
                <a:spcPts val="0"/>
              </a:spcAft>
            </a:pPr>
            <a:endPar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endPar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spcBef>
                <a:spcPts val="0"/>
              </a:spcBef>
              <a:spcAft>
                <a:spcPts val="0"/>
              </a:spcAft>
            </a:pPr>
            <a:endPar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pP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Declaimer: The scientific results and conclusions, as well as any views or opinions expressed herein, are those of the authors and do not necessarily reflect those of NOAA or the Department of Commerce.</a:t>
            </a:r>
          </a:p>
        </p:txBody>
      </p:sp>
    </p:spTree>
    <p:extLst>
      <p:ext uri="{BB962C8B-B14F-4D97-AF65-F5344CB8AC3E}">
        <p14:creationId xmlns:p14="http://schemas.microsoft.com/office/powerpoint/2010/main" val="1188817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801A1-61FC-4898-9326-5F4D993D1F6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61CBC75D-295E-4F72-802A-9A97C2D411D1}"/>
              </a:ext>
            </a:extLst>
          </p:cNvPr>
          <p:cNvSpPr>
            <a:spLocks noGrp="1"/>
          </p:cNvSpPr>
          <p:nvPr>
            <p:ph idx="4294967295"/>
          </p:nvPr>
        </p:nvSpPr>
        <p:spPr>
          <a:xfrm>
            <a:off x="629264" y="1160206"/>
            <a:ext cx="11136015" cy="5250426"/>
          </a:xfrm>
        </p:spPr>
        <p:txBody>
          <a:bodyPr>
            <a:normAutofit/>
          </a:bodyPr>
          <a:lstStyle/>
          <a:p>
            <a:pPr algn="just"/>
            <a:r>
              <a:rPr lang="en-US" sz="3200" dirty="0">
                <a:solidFill>
                  <a:srgbClr val="0E2841"/>
                </a:solidFill>
                <a:effectLst/>
                <a:latin typeface="times new roman, serif"/>
              </a:rPr>
              <a:t>Calibration is the process of quantifying instrument response to known signals</a:t>
            </a:r>
            <a:r>
              <a:rPr lang="en-US" sz="3200" baseline="30000" dirty="0">
                <a:solidFill>
                  <a:srgbClr val="0E2841"/>
                </a:solidFill>
                <a:effectLst/>
                <a:latin typeface="times new roman, serif"/>
              </a:rPr>
              <a:t>*</a:t>
            </a:r>
            <a:r>
              <a:rPr lang="en-US" sz="3200" dirty="0">
                <a:solidFill>
                  <a:srgbClr val="0E2841"/>
                </a:solidFill>
                <a:effectLst/>
                <a:latin typeface="times new roman, serif"/>
              </a:rPr>
              <a:t>.</a:t>
            </a:r>
          </a:p>
          <a:p>
            <a:pPr algn="just"/>
            <a:r>
              <a:rPr lang="en-US" sz="3200" dirty="0">
                <a:solidFill>
                  <a:srgbClr val="0E2841"/>
                </a:solidFill>
                <a:latin typeface="times new roman, serif"/>
              </a:rPr>
              <a:t>Advanced </a:t>
            </a:r>
            <a:r>
              <a:rPr lang="en-US" sz="3200" dirty="0">
                <a:solidFill>
                  <a:srgbClr val="0E2841"/>
                </a:solidFill>
                <a:effectLst/>
                <a:latin typeface="times new roman, serif"/>
              </a:rPr>
              <a:t>Baseline Imager (ABI), together with the Advanced Himawari Imager (AHI) and the Advanced Meteorological Imager (AMI), are the first instruments on a geostationary platform with onboard calibration for their solar channels.</a:t>
            </a:r>
          </a:p>
          <a:p>
            <a:pPr algn="just"/>
            <a:r>
              <a:rPr lang="en-US" sz="3200" dirty="0">
                <a:solidFill>
                  <a:srgbClr val="0E2841"/>
                </a:solidFill>
                <a:effectLst/>
                <a:latin typeface="times new roman, serif"/>
              </a:rPr>
              <a:t>Periodically, a Solar Diffuser (SD) reflects sunlight to the ABI for calibration.</a:t>
            </a:r>
          </a:p>
          <a:p>
            <a:pPr algn="just"/>
            <a:r>
              <a:rPr lang="en-US" sz="3200" dirty="0">
                <a:solidFill>
                  <a:srgbClr val="0E2841"/>
                </a:solidFill>
                <a:effectLst/>
                <a:latin typeface="times new roman, serif"/>
              </a:rPr>
              <a:t>This is the “known signal” if we also know the SD reflectance.</a:t>
            </a:r>
          </a:p>
        </p:txBody>
      </p:sp>
      <p:sp>
        <p:nvSpPr>
          <p:cNvPr id="4" name="TextBox 3">
            <a:extLst>
              <a:ext uri="{FF2B5EF4-FFF2-40B4-BE49-F238E27FC236}">
                <a16:creationId xmlns:a16="http://schemas.microsoft.com/office/drawing/2014/main" id="{788DAA05-356F-4047-B972-596D1B4CA486}"/>
              </a:ext>
            </a:extLst>
          </p:cNvPr>
          <p:cNvSpPr txBox="1"/>
          <p:nvPr/>
        </p:nvSpPr>
        <p:spPr>
          <a:xfrm>
            <a:off x="9031110" y="6457368"/>
            <a:ext cx="2734169" cy="276999"/>
          </a:xfrm>
          <a:prstGeom prst="rect">
            <a:avLst/>
          </a:prstGeom>
          <a:noFill/>
        </p:spPr>
        <p:txBody>
          <a:bodyPr wrap="square" rtlCol="0">
            <a:spAutoFit/>
          </a:bodyPr>
          <a:lstStyle/>
          <a:p>
            <a:pPr algn="r"/>
            <a:r>
              <a:rPr lang="en-US" sz="1100" baseline="30000" dirty="0"/>
              <a:t>*</a:t>
            </a:r>
            <a:r>
              <a:rPr lang="en-US" sz="1100" dirty="0"/>
              <a:t>: From </a:t>
            </a:r>
            <a:r>
              <a:rPr lang="en-US" sz="1100" dirty="0">
                <a:hlinkClick r:id="rId2"/>
              </a:rPr>
              <a:t>CEOS WGCV</a:t>
            </a:r>
            <a:r>
              <a:rPr lang="en-US" sz="1100" dirty="0"/>
              <a:t>, with </a:t>
            </a:r>
            <a:r>
              <a:rPr lang="en-US" sz="1200" dirty="0">
                <a:latin typeface="Times New Roman" panose="02020603050405020304" pitchFamily="18" charset="0"/>
                <a:cs typeface="Times New Roman" panose="02020603050405020304" pitchFamily="18" charset="0"/>
              </a:rPr>
              <a:t>modifications</a:t>
            </a:r>
          </a:p>
        </p:txBody>
      </p:sp>
    </p:spTree>
    <p:extLst>
      <p:ext uri="{BB962C8B-B14F-4D97-AF65-F5344CB8AC3E}">
        <p14:creationId xmlns:p14="http://schemas.microsoft.com/office/powerpoint/2010/main" val="4272056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6">
            <a:extLst>
              <a:ext uri="{FF2B5EF4-FFF2-40B4-BE49-F238E27FC236}">
                <a16:creationId xmlns:a16="http://schemas.microsoft.com/office/drawing/2014/main" id="{DA0003AE-707C-4571-AE44-9978333C54CE}"/>
              </a:ext>
            </a:extLst>
          </p:cNvPr>
          <p:cNvPicPr>
            <a:picLocks noChangeAspect="1"/>
          </p:cNvPicPr>
          <p:nvPr/>
        </p:nvPicPr>
        <p:blipFill>
          <a:blip r:embed="rId3"/>
          <a:stretch>
            <a:fillRect/>
          </a:stretch>
        </p:blipFill>
        <p:spPr>
          <a:xfrm>
            <a:off x="6096000" y="1140542"/>
            <a:ext cx="5486400" cy="5250425"/>
          </a:xfrm>
          <a:prstGeom prst="rect">
            <a:avLst/>
          </a:prstGeom>
        </p:spPr>
      </p:pic>
      <p:sp>
        <p:nvSpPr>
          <p:cNvPr id="2" name="Title 1">
            <a:extLst>
              <a:ext uri="{FF2B5EF4-FFF2-40B4-BE49-F238E27FC236}">
                <a16:creationId xmlns:a16="http://schemas.microsoft.com/office/drawing/2014/main" id="{A0515828-2A57-4015-9108-0E94ADF81469}"/>
              </a:ext>
            </a:extLst>
          </p:cNvPr>
          <p:cNvSpPr>
            <a:spLocks noGrp="1"/>
          </p:cNvSpPr>
          <p:nvPr>
            <p:ph type="title"/>
          </p:nvPr>
        </p:nvSpPr>
        <p:spPr/>
        <p:txBody>
          <a:bodyPr/>
          <a:lstStyle/>
          <a:p>
            <a:r>
              <a:rPr lang="en-US" dirty="0"/>
              <a:t>Plan</a:t>
            </a:r>
          </a:p>
        </p:txBody>
      </p:sp>
      <p:sp>
        <p:nvSpPr>
          <p:cNvPr id="3" name="Content Placeholder 2">
            <a:extLst>
              <a:ext uri="{FF2B5EF4-FFF2-40B4-BE49-F238E27FC236}">
                <a16:creationId xmlns:a16="http://schemas.microsoft.com/office/drawing/2014/main" id="{AAEE5F82-E72F-4AE2-9219-7767452FA4BF}"/>
              </a:ext>
            </a:extLst>
          </p:cNvPr>
          <p:cNvSpPr>
            <a:spLocks noGrp="1"/>
          </p:cNvSpPr>
          <p:nvPr>
            <p:ph idx="4294967295"/>
          </p:nvPr>
        </p:nvSpPr>
        <p:spPr>
          <a:xfrm>
            <a:off x="649395" y="1140542"/>
            <a:ext cx="5055473" cy="5250426"/>
          </a:xfrm>
        </p:spPr>
        <p:txBody>
          <a:bodyPr>
            <a:normAutofit lnSpcReduction="10000"/>
          </a:bodyPr>
          <a:lstStyle/>
          <a:p>
            <a:r>
              <a:rPr lang="en-US" dirty="0">
                <a:solidFill>
                  <a:srgbClr val="0E2841"/>
                </a:solidFill>
                <a:effectLst/>
                <a:latin typeface="times new roman, serif"/>
              </a:rPr>
              <a:t>On geostationary platform, sunlight comes from a wide range of Angle Of Incident (AOI). </a:t>
            </a:r>
          </a:p>
          <a:p>
            <a:r>
              <a:rPr lang="en-US" dirty="0">
                <a:solidFill>
                  <a:srgbClr val="0E2841"/>
                </a:solidFill>
                <a:effectLst/>
                <a:latin typeface="times new roman, serif"/>
              </a:rPr>
              <a:t>SD reflectance for each of these AOIs</a:t>
            </a:r>
            <a:r>
              <a:rPr lang="en-US" dirty="0">
                <a:solidFill>
                  <a:srgbClr val="0E2841"/>
                </a:solidFill>
                <a:latin typeface="times new roman, serif"/>
              </a:rPr>
              <a:t> </a:t>
            </a:r>
            <a:r>
              <a:rPr lang="en-US" dirty="0">
                <a:solidFill>
                  <a:srgbClr val="0E2841"/>
                </a:solidFill>
                <a:effectLst/>
                <a:latin typeface="times new roman, serif"/>
              </a:rPr>
              <a:t>were characterized pre-launch to facilitate onboard calibration.</a:t>
            </a:r>
          </a:p>
          <a:p>
            <a:r>
              <a:rPr lang="en-US" dirty="0">
                <a:solidFill>
                  <a:srgbClr val="0E2841"/>
                </a:solidFill>
                <a:latin typeface="times new roman, serif"/>
              </a:rPr>
              <a:t>Unfortunately, the results were less than satisfactory.</a:t>
            </a:r>
          </a:p>
          <a:p>
            <a:pPr lvl="1"/>
            <a:r>
              <a:rPr lang="en-US" dirty="0">
                <a:solidFill>
                  <a:srgbClr val="0E2841"/>
                </a:solidFill>
                <a:effectLst/>
                <a:latin typeface="times new roman, serif"/>
              </a:rPr>
              <a:t>Pre-launch characterization?</a:t>
            </a:r>
          </a:p>
          <a:p>
            <a:pPr lvl="1"/>
            <a:r>
              <a:rPr lang="en-US" dirty="0">
                <a:solidFill>
                  <a:srgbClr val="0E2841"/>
                </a:solidFill>
                <a:latin typeface="times new roman, serif"/>
              </a:rPr>
              <a:t>Alignment?</a:t>
            </a:r>
          </a:p>
          <a:p>
            <a:pPr lvl="1"/>
            <a:r>
              <a:rPr lang="en-US" dirty="0">
                <a:solidFill>
                  <a:srgbClr val="0E2841"/>
                </a:solidFill>
                <a:effectLst/>
                <a:latin typeface="times new roman, serif"/>
              </a:rPr>
              <a:t>And/Or?</a:t>
            </a:r>
            <a:endParaRPr lang="en-US" dirty="0">
              <a:effectLst/>
            </a:endParaRPr>
          </a:p>
          <a:p>
            <a:endParaRPr lang="en-US" dirty="0"/>
          </a:p>
        </p:txBody>
      </p:sp>
      <p:sp>
        <p:nvSpPr>
          <p:cNvPr id="5" name="Arc 4">
            <a:extLst>
              <a:ext uri="{FF2B5EF4-FFF2-40B4-BE49-F238E27FC236}">
                <a16:creationId xmlns:a16="http://schemas.microsoft.com/office/drawing/2014/main" id="{9C27ED92-2597-425D-B1B2-EB2F4FE7DF51}"/>
              </a:ext>
            </a:extLst>
          </p:cNvPr>
          <p:cNvSpPr/>
          <p:nvPr/>
        </p:nvSpPr>
        <p:spPr>
          <a:xfrm rot="11359685">
            <a:off x="8032193" y="2945710"/>
            <a:ext cx="1360067" cy="586995"/>
          </a:xfrm>
          <a:prstGeom prst="arc">
            <a:avLst/>
          </a:prstGeom>
          <a:ln>
            <a:solidFill>
              <a:srgbClr val="FFFF00"/>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2BC0098B-67F0-4454-BC00-4A365CC9F983}"/>
              </a:ext>
            </a:extLst>
          </p:cNvPr>
          <p:cNvCxnSpPr>
            <a:cxnSpLocks/>
            <a:stCxn id="5" idx="2"/>
          </p:cNvCxnSpPr>
          <p:nvPr/>
        </p:nvCxnSpPr>
        <p:spPr>
          <a:xfrm flipV="1">
            <a:off x="8041186" y="2883710"/>
            <a:ext cx="1122478" cy="245272"/>
          </a:xfrm>
          <a:prstGeom prst="line">
            <a:avLst/>
          </a:prstGeom>
          <a:ln>
            <a:solidFill>
              <a:srgbClr val="FF0000"/>
            </a:solidFill>
            <a:headEnd type="none" w="med" len="med"/>
            <a:tailEnd type="arrow" w="med" len="med"/>
          </a:ln>
        </p:spPr>
        <p:style>
          <a:lnRef idx="2">
            <a:schemeClr val="accent2"/>
          </a:lnRef>
          <a:fillRef idx="0">
            <a:schemeClr val="accent2"/>
          </a:fillRef>
          <a:effectRef idx="1">
            <a:schemeClr val="accent2"/>
          </a:effectRef>
          <a:fontRef idx="minor">
            <a:schemeClr val="tx1"/>
          </a:fontRef>
        </p:style>
      </p:cxnSp>
      <p:cxnSp>
        <p:nvCxnSpPr>
          <p:cNvPr id="7" name="Straight Connector 6">
            <a:extLst>
              <a:ext uri="{FF2B5EF4-FFF2-40B4-BE49-F238E27FC236}">
                <a16:creationId xmlns:a16="http://schemas.microsoft.com/office/drawing/2014/main" id="{2D24EA52-6AC7-48A4-A094-0A8CEC45FA5B}"/>
              </a:ext>
            </a:extLst>
          </p:cNvPr>
          <p:cNvCxnSpPr>
            <a:cxnSpLocks/>
            <a:stCxn id="5" idx="0"/>
          </p:cNvCxnSpPr>
          <p:nvPr/>
        </p:nvCxnSpPr>
        <p:spPr>
          <a:xfrm flipV="1">
            <a:off x="8664655" y="2883710"/>
            <a:ext cx="499009" cy="645114"/>
          </a:xfrm>
          <a:prstGeom prst="line">
            <a:avLst/>
          </a:prstGeom>
          <a:ln>
            <a:solidFill>
              <a:srgbClr val="FF0000"/>
            </a:solidFill>
            <a:headEnd type="none" w="med" len="med"/>
            <a:tailEnd type="arrow" w="med" len="med"/>
          </a:ln>
        </p:spPr>
        <p:style>
          <a:lnRef idx="2">
            <a:schemeClr val="accent2"/>
          </a:lnRef>
          <a:fillRef idx="0">
            <a:schemeClr val="accent2"/>
          </a:fillRef>
          <a:effectRef idx="1">
            <a:schemeClr val="accent2"/>
          </a:effectRef>
          <a:fontRef idx="minor">
            <a:schemeClr val="tx1"/>
          </a:fontRef>
        </p:style>
      </p:cxnSp>
      <p:sp>
        <p:nvSpPr>
          <p:cNvPr id="4" name="TextBox 3">
            <a:extLst>
              <a:ext uri="{FF2B5EF4-FFF2-40B4-BE49-F238E27FC236}">
                <a16:creationId xmlns:a16="http://schemas.microsoft.com/office/drawing/2014/main" id="{AB69CF41-4B53-4E36-9B43-686F7F4868F6}"/>
              </a:ext>
            </a:extLst>
          </p:cNvPr>
          <p:cNvSpPr txBox="1"/>
          <p:nvPr/>
        </p:nvSpPr>
        <p:spPr>
          <a:xfrm rot="16200000">
            <a:off x="10131613" y="4476892"/>
            <a:ext cx="3458818" cy="369332"/>
          </a:xfrm>
          <a:prstGeom prst="rect">
            <a:avLst/>
          </a:prstGeom>
          <a:noFill/>
        </p:spPr>
        <p:txBody>
          <a:bodyPr wrap="square" rtlCol="0">
            <a:spAutoFit/>
          </a:bodyPr>
          <a:lstStyle/>
          <a:p>
            <a:r>
              <a:rPr lang="en-US" dirty="0"/>
              <a:t>GOES-R Data Book</a:t>
            </a:r>
          </a:p>
        </p:txBody>
      </p:sp>
    </p:spTree>
    <p:extLst>
      <p:ext uri="{BB962C8B-B14F-4D97-AF65-F5344CB8AC3E}">
        <p14:creationId xmlns:p14="http://schemas.microsoft.com/office/powerpoint/2010/main" val="3740793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20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2" presetClass="entr" presetSubtype="4" fill="hold" nodeType="afterEffect">
                                  <p:stCondLst>
                                    <p:cond delay="200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ppt_x"/>
                                          </p:val>
                                        </p:tav>
                                        <p:tav tm="100000">
                                          <p:val>
                                            <p:strVal val="#ppt_x"/>
                                          </p:val>
                                        </p:tav>
                                      </p:tavLst>
                                    </p:anim>
                                    <p:anim calcmode="lin" valueType="num">
                                      <p:cBhvr additive="base">
                                        <p:cTn id="13" dur="10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6000"/>
                            </p:stCondLst>
                            <p:childTnLst>
                              <p:par>
                                <p:cTn id="15" presetID="2" presetClass="entr" presetSubtype="8" fill="hold" grpId="0" nodeType="afterEffect">
                                  <p:stCondLst>
                                    <p:cond delay="20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0-#ppt_w/2"/>
                                          </p:val>
                                        </p:tav>
                                        <p:tav tm="100000">
                                          <p:val>
                                            <p:strVal val="#ppt_x"/>
                                          </p:val>
                                        </p:tav>
                                      </p:tavLst>
                                    </p:anim>
                                    <p:anim calcmode="lin" valueType="num">
                                      <p:cBhvr additive="base">
                                        <p:cTn id="18"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6625C6B9-7BBF-42D6-9E15-CFFB2E7101F1}"/>
              </a:ext>
            </a:extLst>
          </p:cNvPr>
          <p:cNvSpPr txBox="1"/>
          <p:nvPr/>
        </p:nvSpPr>
        <p:spPr>
          <a:xfrm>
            <a:off x="4329403" y="6302535"/>
            <a:ext cx="7707087" cy="369332"/>
          </a:xfrm>
          <a:prstGeom prst="rect">
            <a:avLst/>
          </a:prstGeom>
          <a:noFill/>
        </p:spPr>
        <p:txBody>
          <a:bodyPr wrap="square" rtlCol="0">
            <a:spAutoFit/>
          </a:bodyPr>
          <a:lstStyle/>
          <a:p>
            <a:r>
              <a:rPr lang="en-US" dirty="0">
                <a:solidFill>
                  <a:srgbClr val="FF0000"/>
                </a:solidFill>
              </a:rPr>
              <a:t>Seasonal variation of gain, due to SD reflectance, can be larger than degradation</a:t>
            </a:r>
          </a:p>
        </p:txBody>
      </p:sp>
      <p:pic>
        <p:nvPicPr>
          <p:cNvPr id="4" name="Picture 3">
            <a:extLst>
              <a:ext uri="{FF2B5EF4-FFF2-40B4-BE49-F238E27FC236}">
                <a16:creationId xmlns:a16="http://schemas.microsoft.com/office/drawing/2014/main" id="{58A51BC0-1512-4AFA-B2AA-D633636ADC71}"/>
              </a:ext>
            </a:extLst>
          </p:cNvPr>
          <p:cNvPicPr>
            <a:picLocks noChangeAspect="1"/>
          </p:cNvPicPr>
          <p:nvPr/>
        </p:nvPicPr>
        <p:blipFill>
          <a:blip r:embed="rId2"/>
          <a:stretch>
            <a:fillRect/>
          </a:stretch>
        </p:blipFill>
        <p:spPr>
          <a:xfrm>
            <a:off x="1033462" y="566737"/>
            <a:ext cx="10125075" cy="5724525"/>
          </a:xfrm>
          <a:prstGeom prst="rect">
            <a:avLst/>
          </a:prstGeom>
        </p:spPr>
      </p:pic>
      <p:sp>
        <p:nvSpPr>
          <p:cNvPr id="15" name="Rectangle 14">
            <a:extLst>
              <a:ext uri="{FF2B5EF4-FFF2-40B4-BE49-F238E27FC236}">
                <a16:creationId xmlns:a16="http://schemas.microsoft.com/office/drawing/2014/main" id="{92BDD131-A89B-4D58-BADE-59F525E1ABDD}"/>
              </a:ext>
            </a:extLst>
          </p:cNvPr>
          <p:cNvSpPr/>
          <p:nvPr/>
        </p:nvSpPr>
        <p:spPr>
          <a:xfrm>
            <a:off x="3079102" y="555464"/>
            <a:ext cx="5971592" cy="218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B2A6CDB-1EF4-4933-A689-BCACFEB43628}"/>
              </a:ext>
            </a:extLst>
          </p:cNvPr>
          <p:cNvSpPr>
            <a:spLocks noGrp="1"/>
          </p:cNvSpPr>
          <p:nvPr>
            <p:ph type="title"/>
          </p:nvPr>
        </p:nvSpPr>
        <p:spPr/>
        <p:txBody>
          <a:bodyPr/>
          <a:lstStyle/>
          <a:p>
            <a:r>
              <a:rPr lang="en-US" dirty="0"/>
              <a:t>Problem</a:t>
            </a:r>
          </a:p>
        </p:txBody>
      </p:sp>
    </p:spTree>
    <p:extLst>
      <p:ext uri="{BB962C8B-B14F-4D97-AF65-F5344CB8AC3E}">
        <p14:creationId xmlns:p14="http://schemas.microsoft.com/office/powerpoint/2010/main" val="948124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792C7-B675-4A07-B787-4E32D4D3867D}"/>
              </a:ext>
            </a:extLst>
          </p:cNvPr>
          <p:cNvSpPr>
            <a:spLocks noGrp="1"/>
          </p:cNvSpPr>
          <p:nvPr>
            <p:ph type="title"/>
          </p:nvPr>
        </p:nvSpPr>
        <p:spPr/>
        <p:txBody>
          <a:bodyPr/>
          <a:lstStyle/>
          <a:p>
            <a:r>
              <a:rPr lang="en-US" dirty="0"/>
              <a:t>Mitigation – Channel 1</a:t>
            </a:r>
          </a:p>
        </p:txBody>
      </p:sp>
      <p:sp>
        <p:nvSpPr>
          <p:cNvPr id="8" name="Google Shape;200;p26">
            <a:extLst>
              <a:ext uri="{FF2B5EF4-FFF2-40B4-BE49-F238E27FC236}">
                <a16:creationId xmlns:a16="http://schemas.microsoft.com/office/drawing/2014/main" id="{47841C09-1DC6-4F05-BDCA-FC9D6C3948B7}"/>
              </a:ext>
            </a:extLst>
          </p:cNvPr>
          <p:cNvSpPr/>
          <p:nvPr/>
        </p:nvSpPr>
        <p:spPr>
          <a:xfrm>
            <a:off x="604006" y="3884103"/>
            <a:ext cx="6300133" cy="107721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dk1"/>
              </a:solidFill>
              <a:latin typeface="Calibri"/>
              <a:ea typeface="Calibri"/>
              <a:cs typeface="Calibri"/>
              <a:sym typeface="Calibri"/>
            </a:endParaRPr>
          </a:p>
        </p:txBody>
      </p:sp>
      <p:sp>
        <p:nvSpPr>
          <p:cNvPr id="9" name="TextBox 8">
            <a:extLst>
              <a:ext uri="{FF2B5EF4-FFF2-40B4-BE49-F238E27FC236}">
                <a16:creationId xmlns:a16="http://schemas.microsoft.com/office/drawing/2014/main" id="{F240F9C0-340C-48B1-99C7-F9E4C3035028}"/>
              </a:ext>
            </a:extLst>
          </p:cNvPr>
          <p:cNvSpPr txBox="1"/>
          <p:nvPr/>
        </p:nvSpPr>
        <p:spPr>
          <a:xfrm rot="16200000">
            <a:off x="9736742" y="4179842"/>
            <a:ext cx="4144725" cy="369332"/>
          </a:xfrm>
          <a:prstGeom prst="rect">
            <a:avLst/>
          </a:prstGeom>
          <a:noFill/>
        </p:spPr>
        <p:txBody>
          <a:bodyPr wrap="square" rtlCol="0">
            <a:spAutoFit/>
          </a:bodyPr>
          <a:lstStyle/>
          <a:p>
            <a:r>
              <a:rPr lang="en-US" dirty="0"/>
              <a:t>Presented at the 2023 Annual Meeting</a:t>
            </a:r>
          </a:p>
        </p:txBody>
      </p:sp>
      <p:pic>
        <p:nvPicPr>
          <p:cNvPr id="13" name="Picture 12">
            <a:extLst>
              <a:ext uri="{FF2B5EF4-FFF2-40B4-BE49-F238E27FC236}">
                <a16:creationId xmlns:a16="http://schemas.microsoft.com/office/drawing/2014/main" id="{AB0D00C3-04EE-4BBA-93AC-C9DA94D9C47C}"/>
              </a:ext>
            </a:extLst>
          </p:cNvPr>
          <p:cNvPicPr>
            <a:picLocks noChangeAspect="1"/>
          </p:cNvPicPr>
          <p:nvPr/>
        </p:nvPicPr>
        <p:blipFill>
          <a:blip r:embed="rId2"/>
          <a:stretch>
            <a:fillRect/>
          </a:stretch>
        </p:blipFill>
        <p:spPr>
          <a:xfrm>
            <a:off x="604006" y="1157632"/>
            <a:ext cx="7106642" cy="2657846"/>
          </a:xfrm>
          <a:prstGeom prst="rect">
            <a:avLst/>
          </a:prstGeom>
        </p:spPr>
      </p:pic>
      <p:pic>
        <p:nvPicPr>
          <p:cNvPr id="10" name="Google Shape;202;p26">
            <a:extLst>
              <a:ext uri="{FF2B5EF4-FFF2-40B4-BE49-F238E27FC236}">
                <a16:creationId xmlns:a16="http://schemas.microsoft.com/office/drawing/2014/main" id="{EAB84E6D-77EE-418C-980C-84FC3A9153AE}"/>
              </a:ext>
            </a:extLst>
          </p:cNvPr>
          <p:cNvPicPr preferRelativeResize="0"/>
          <p:nvPr/>
        </p:nvPicPr>
        <p:blipFill rotWithShape="1">
          <a:blip r:embed="rId3">
            <a:alphaModFix/>
          </a:blip>
          <a:srcRect t="49500" r="50756"/>
          <a:stretch/>
        </p:blipFill>
        <p:spPr>
          <a:xfrm>
            <a:off x="4323160" y="3884103"/>
            <a:ext cx="3459955" cy="2674143"/>
          </a:xfrm>
          <a:prstGeom prst="rect">
            <a:avLst/>
          </a:prstGeom>
          <a:noFill/>
          <a:ln>
            <a:noFill/>
          </a:ln>
        </p:spPr>
      </p:pic>
      <p:pic>
        <p:nvPicPr>
          <p:cNvPr id="18" name="Picture 17">
            <a:extLst>
              <a:ext uri="{FF2B5EF4-FFF2-40B4-BE49-F238E27FC236}">
                <a16:creationId xmlns:a16="http://schemas.microsoft.com/office/drawing/2014/main" id="{696E6EF4-7663-4D40-A650-A04BE65E0E17}"/>
              </a:ext>
            </a:extLst>
          </p:cNvPr>
          <p:cNvPicPr>
            <a:picLocks noChangeAspect="1"/>
          </p:cNvPicPr>
          <p:nvPr/>
        </p:nvPicPr>
        <p:blipFill>
          <a:blip r:embed="rId4"/>
          <a:stretch>
            <a:fillRect/>
          </a:stretch>
        </p:blipFill>
        <p:spPr>
          <a:xfrm>
            <a:off x="522753" y="4004661"/>
            <a:ext cx="3614736" cy="2662238"/>
          </a:xfrm>
          <a:prstGeom prst="rect">
            <a:avLst/>
          </a:prstGeom>
        </p:spPr>
      </p:pic>
      <p:sp>
        <p:nvSpPr>
          <p:cNvPr id="22" name="Content Placeholder 6">
            <a:extLst>
              <a:ext uri="{FF2B5EF4-FFF2-40B4-BE49-F238E27FC236}">
                <a16:creationId xmlns:a16="http://schemas.microsoft.com/office/drawing/2014/main" id="{66377015-8B3C-40EE-8DCC-514E973BEBB8}"/>
              </a:ext>
            </a:extLst>
          </p:cNvPr>
          <p:cNvSpPr>
            <a:spLocks noGrp="1"/>
          </p:cNvSpPr>
          <p:nvPr>
            <p:ph idx="1"/>
          </p:nvPr>
        </p:nvSpPr>
        <p:spPr>
          <a:xfrm>
            <a:off x="7710648" y="1026367"/>
            <a:ext cx="3877346" cy="5410504"/>
          </a:xfrm>
        </p:spPr>
        <p:txBody>
          <a:bodyPr>
            <a:normAutofit/>
          </a:bodyPr>
          <a:lstStyle/>
          <a:p>
            <a:pPr marL="514350" indent="-514350">
              <a:buFont typeface="+mj-lt"/>
              <a:buAutoNum type="alphaLcParenR"/>
            </a:pPr>
            <a:r>
              <a:rPr lang="en-US" dirty="0">
                <a:latin typeface="Times New Roman" panose="02020603050405020304" pitchFamily="18" charset="0"/>
                <a:cs typeface="Times New Roman" panose="02020603050405020304" pitchFamily="18" charset="0"/>
              </a:rPr>
              <a:t>Normalized gain, </a:t>
            </a:r>
            <a:r>
              <a:rPr lang="en-US" b="1" dirty="0">
                <a:latin typeface="Times New Roman" panose="02020603050405020304" pitchFamily="18" charset="0"/>
                <a:cs typeface="Times New Roman" panose="02020603050405020304" pitchFamily="18" charset="0"/>
              </a:rPr>
              <a:t>summer solstice to winter solstice</a:t>
            </a:r>
            <a:r>
              <a:rPr lang="en-US" dirty="0">
                <a:latin typeface="Times New Roman" panose="02020603050405020304" pitchFamily="18" charset="0"/>
                <a:cs typeface="Times New Roman" panose="02020603050405020304" pitchFamily="18" charset="0"/>
              </a:rPr>
              <a:t> and </a:t>
            </a:r>
            <a:r>
              <a:rPr lang="en-US" b="1" dirty="0">
                <a:solidFill>
                  <a:srgbClr val="FF0000"/>
                </a:solidFill>
                <a:latin typeface="Times New Roman" panose="02020603050405020304" pitchFamily="18" charset="0"/>
                <a:cs typeface="Times New Roman" panose="02020603050405020304" pitchFamily="18" charset="0"/>
              </a:rPr>
              <a:t>back to summer solstice</a:t>
            </a:r>
            <a:r>
              <a:rPr lang="en-US" dirty="0">
                <a:latin typeface="Times New Roman" panose="02020603050405020304" pitchFamily="18" charset="0"/>
                <a:cs typeface="Times New Roman" panose="02020603050405020304" pitchFamily="18" charset="0"/>
              </a:rPr>
              <a:t>.</a:t>
            </a:r>
          </a:p>
          <a:p>
            <a:pPr marL="514350" indent="-514350">
              <a:buFont typeface="+mj-lt"/>
              <a:buAutoNum type="alphaLcParenR"/>
            </a:pPr>
            <a:r>
              <a:rPr lang="en-US" dirty="0">
                <a:latin typeface="Times New Roman" panose="02020603050405020304" pitchFamily="18" charset="0"/>
                <a:cs typeface="Times New Roman" panose="02020603050405020304" pitchFamily="18" charset="0"/>
              </a:rPr>
              <a:t>Corrected for instrument degradation.</a:t>
            </a:r>
          </a:p>
          <a:p>
            <a:pPr marL="514350" indent="-514350">
              <a:buFont typeface="+mj-lt"/>
              <a:buAutoNum type="alphaLcParenR"/>
            </a:pPr>
            <a:r>
              <a:rPr lang="en-US" dirty="0">
                <a:latin typeface="Times New Roman" panose="02020603050405020304" pitchFamily="18" charset="0"/>
                <a:cs typeface="Times New Roman" panose="02020603050405020304" pitchFamily="18" charset="0"/>
              </a:rPr>
              <a:t>Fitted to a 4</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order polynomial.</a:t>
            </a:r>
          </a:p>
          <a:p>
            <a:pPr marL="514350" indent="-514350">
              <a:buFont typeface="+mj-lt"/>
              <a:buAutoNum type="alphaLcParenR"/>
            </a:pPr>
            <a:r>
              <a:rPr lang="en-US" dirty="0">
                <a:latin typeface="Times New Roman" panose="02020603050405020304" pitchFamily="18" charset="0"/>
                <a:cs typeface="Times New Roman" panose="02020603050405020304" pitchFamily="18" charset="0"/>
              </a:rPr>
              <a:t>Residual after the beta angle correction.</a:t>
            </a:r>
          </a:p>
        </p:txBody>
      </p:sp>
      <p:sp>
        <p:nvSpPr>
          <p:cNvPr id="23" name="TextBox 22">
            <a:extLst>
              <a:ext uri="{FF2B5EF4-FFF2-40B4-BE49-F238E27FC236}">
                <a16:creationId xmlns:a16="http://schemas.microsoft.com/office/drawing/2014/main" id="{98EA05D4-ED1F-4B3B-B525-66EF6F3F4644}"/>
              </a:ext>
            </a:extLst>
          </p:cNvPr>
          <p:cNvSpPr txBox="1"/>
          <p:nvPr/>
        </p:nvSpPr>
        <p:spPr>
          <a:xfrm>
            <a:off x="4795935" y="4179842"/>
            <a:ext cx="457200" cy="369332"/>
          </a:xfrm>
          <a:prstGeom prst="rect">
            <a:avLst/>
          </a:prstGeom>
          <a:noFill/>
        </p:spPr>
        <p:txBody>
          <a:bodyPr wrap="square" rtlCol="0">
            <a:spAutoFit/>
          </a:bodyPr>
          <a:lstStyle/>
          <a:p>
            <a:r>
              <a:rPr lang="en-US" dirty="0"/>
              <a:t>(c)</a:t>
            </a:r>
          </a:p>
        </p:txBody>
      </p:sp>
      <p:sp>
        <p:nvSpPr>
          <p:cNvPr id="24" name="TextBox 23">
            <a:extLst>
              <a:ext uri="{FF2B5EF4-FFF2-40B4-BE49-F238E27FC236}">
                <a16:creationId xmlns:a16="http://schemas.microsoft.com/office/drawing/2014/main" id="{E8CA39FE-3D8A-414C-9881-18FE003A361F}"/>
              </a:ext>
            </a:extLst>
          </p:cNvPr>
          <p:cNvSpPr txBox="1"/>
          <p:nvPr/>
        </p:nvSpPr>
        <p:spPr>
          <a:xfrm>
            <a:off x="1233121" y="4179842"/>
            <a:ext cx="457200" cy="369332"/>
          </a:xfrm>
          <a:prstGeom prst="rect">
            <a:avLst/>
          </a:prstGeom>
          <a:noFill/>
        </p:spPr>
        <p:txBody>
          <a:bodyPr wrap="square" rtlCol="0">
            <a:spAutoFit/>
          </a:bodyPr>
          <a:lstStyle/>
          <a:p>
            <a:r>
              <a:rPr lang="en-US" dirty="0"/>
              <a:t>(d)</a:t>
            </a:r>
          </a:p>
        </p:txBody>
      </p:sp>
      <p:sp>
        <p:nvSpPr>
          <p:cNvPr id="25" name="TextBox 24">
            <a:extLst>
              <a:ext uri="{FF2B5EF4-FFF2-40B4-BE49-F238E27FC236}">
                <a16:creationId xmlns:a16="http://schemas.microsoft.com/office/drawing/2014/main" id="{5F0A1BAF-CE4C-4AC5-ACF8-1747FA7236B9}"/>
              </a:ext>
            </a:extLst>
          </p:cNvPr>
          <p:cNvSpPr txBox="1"/>
          <p:nvPr/>
        </p:nvSpPr>
        <p:spPr>
          <a:xfrm>
            <a:off x="7312818" y="4179842"/>
            <a:ext cx="220435" cy="168321"/>
          </a:xfrm>
          <a:prstGeom prst="rect">
            <a:avLst/>
          </a:prstGeom>
          <a:solidFill>
            <a:schemeClr val="bg1"/>
          </a:solidFill>
          <a:ln>
            <a:solidFill>
              <a:schemeClr val="bg1"/>
            </a:solidFill>
          </a:ln>
        </p:spPr>
        <p:txBody>
          <a:bodyPr wrap="square" rtlCol="0">
            <a:spAutoFit/>
          </a:bodyPr>
          <a:lstStyle/>
          <a:p>
            <a:endParaRPr lang="en-US" dirty="0"/>
          </a:p>
        </p:txBody>
      </p:sp>
    </p:spTree>
    <p:extLst>
      <p:ext uri="{BB962C8B-B14F-4D97-AF65-F5344CB8AC3E}">
        <p14:creationId xmlns:p14="http://schemas.microsoft.com/office/powerpoint/2010/main" val="4034897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7121465-0994-4167-94A2-28A157C8ECD8}"/>
              </a:ext>
            </a:extLst>
          </p:cNvPr>
          <p:cNvSpPr txBox="1"/>
          <p:nvPr/>
        </p:nvSpPr>
        <p:spPr>
          <a:xfrm rot="16200000">
            <a:off x="9736742" y="4179842"/>
            <a:ext cx="4144725" cy="369332"/>
          </a:xfrm>
          <a:prstGeom prst="rect">
            <a:avLst/>
          </a:prstGeom>
          <a:noFill/>
        </p:spPr>
        <p:txBody>
          <a:bodyPr wrap="square" rtlCol="0">
            <a:spAutoFit/>
          </a:bodyPr>
          <a:lstStyle/>
          <a:p>
            <a:r>
              <a:rPr lang="en-US" dirty="0"/>
              <a:t>Presented at the 2023 Annual Meeting</a:t>
            </a:r>
          </a:p>
        </p:txBody>
      </p:sp>
      <p:sp>
        <p:nvSpPr>
          <p:cNvPr id="10" name="Content Placeholder 9">
            <a:extLst>
              <a:ext uri="{FF2B5EF4-FFF2-40B4-BE49-F238E27FC236}">
                <a16:creationId xmlns:a16="http://schemas.microsoft.com/office/drawing/2014/main" id="{F2A4B021-8B74-4BFA-ACA4-95490B361A88}"/>
              </a:ext>
            </a:extLst>
          </p:cNvPr>
          <p:cNvSpPr>
            <a:spLocks noGrp="1"/>
          </p:cNvSpPr>
          <p:nvPr>
            <p:ph idx="1"/>
          </p:nvPr>
        </p:nvSpPr>
        <p:spPr/>
        <p:txBody>
          <a:bodyPr/>
          <a:lstStyle/>
          <a:p>
            <a:endParaRPr lang="en-US"/>
          </a:p>
        </p:txBody>
      </p:sp>
      <p:pic>
        <p:nvPicPr>
          <p:cNvPr id="11" name="Content Placeholder 6">
            <a:extLst>
              <a:ext uri="{FF2B5EF4-FFF2-40B4-BE49-F238E27FC236}">
                <a16:creationId xmlns:a16="http://schemas.microsoft.com/office/drawing/2014/main" id="{97CDD8F0-26B1-4E1D-A29B-3647268093EF}"/>
              </a:ext>
            </a:extLst>
          </p:cNvPr>
          <p:cNvPicPr>
            <a:picLocks noChangeAspect="1"/>
          </p:cNvPicPr>
          <p:nvPr/>
        </p:nvPicPr>
        <p:blipFill>
          <a:blip r:embed="rId2"/>
          <a:stretch>
            <a:fillRect/>
          </a:stretch>
        </p:blipFill>
        <p:spPr>
          <a:xfrm>
            <a:off x="638175" y="554830"/>
            <a:ext cx="10941843" cy="5726907"/>
          </a:xfrm>
          <a:prstGeom prst="rect">
            <a:avLst/>
          </a:prstGeom>
        </p:spPr>
      </p:pic>
      <p:sp>
        <p:nvSpPr>
          <p:cNvPr id="12" name="Rectangle 11">
            <a:extLst>
              <a:ext uri="{FF2B5EF4-FFF2-40B4-BE49-F238E27FC236}">
                <a16:creationId xmlns:a16="http://schemas.microsoft.com/office/drawing/2014/main" id="{76A2CDFB-26FE-48DF-9393-C29EE73CDD03}"/>
              </a:ext>
            </a:extLst>
          </p:cNvPr>
          <p:cNvSpPr/>
          <p:nvPr/>
        </p:nvSpPr>
        <p:spPr>
          <a:xfrm>
            <a:off x="2239347" y="554830"/>
            <a:ext cx="8052318" cy="2196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FF792C7-B675-4A07-B787-4E32D4D3867D}"/>
              </a:ext>
            </a:extLst>
          </p:cNvPr>
          <p:cNvSpPr>
            <a:spLocks noGrp="1"/>
          </p:cNvSpPr>
          <p:nvPr>
            <p:ph type="title"/>
          </p:nvPr>
        </p:nvSpPr>
        <p:spPr/>
        <p:txBody>
          <a:bodyPr/>
          <a:lstStyle/>
          <a:p>
            <a:r>
              <a:rPr lang="en-US" dirty="0"/>
              <a:t>Mitigation – All Channels</a:t>
            </a:r>
          </a:p>
        </p:txBody>
      </p:sp>
    </p:spTree>
    <p:extLst>
      <p:ext uri="{BB962C8B-B14F-4D97-AF65-F5344CB8AC3E}">
        <p14:creationId xmlns:p14="http://schemas.microsoft.com/office/powerpoint/2010/main" val="29889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53A11-7EE0-47CF-8405-CFC0B481851A}"/>
              </a:ext>
            </a:extLst>
          </p:cNvPr>
          <p:cNvSpPr>
            <a:spLocks noGrp="1"/>
          </p:cNvSpPr>
          <p:nvPr>
            <p:ph type="title"/>
          </p:nvPr>
        </p:nvSpPr>
        <p:spPr/>
        <p:txBody>
          <a:bodyPr/>
          <a:lstStyle/>
          <a:p>
            <a:r>
              <a:rPr lang="en-US" dirty="0"/>
              <a:t>Implementation – </a:t>
            </a:r>
            <a:r>
              <a:rPr lang="en-US" b="1" dirty="0"/>
              <a:t>Observed</a:t>
            </a:r>
            <a:r>
              <a:rPr lang="en-US" dirty="0"/>
              <a:t> Gains</a:t>
            </a:r>
          </a:p>
        </p:txBody>
      </p:sp>
      <p:sp>
        <p:nvSpPr>
          <p:cNvPr id="3" name="Content Placeholder 2">
            <a:extLst>
              <a:ext uri="{FF2B5EF4-FFF2-40B4-BE49-F238E27FC236}">
                <a16:creationId xmlns:a16="http://schemas.microsoft.com/office/drawing/2014/main" id="{0A805932-FD03-4F89-B52F-CBC22BEE7B5D}"/>
              </a:ext>
            </a:extLst>
          </p:cNvPr>
          <p:cNvSpPr>
            <a:spLocks noGrp="1"/>
          </p:cNvSpPr>
          <p:nvPr>
            <p:ph idx="1"/>
          </p:nvPr>
        </p:nvSpPr>
        <p:spPr>
          <a:xfrm>
            <a:off x="599768" y="1140542"/>
            <a:ext cx="10988852" cy="5296329"/>
          </a:xfrm>
        </p:spPr>
      </p:sp>
      <p:pic>
        <p:nvPicPr>
          <p:cNvPr id="7" name="Picture 6">
            <a:extLst>
              <a:ext uri="{FF2B5EF4-FFF2-40B4-BE49-F238E27FC236}">
                <a16:creationId xmlns:a16="http://schemas.microsoft.com/office/drawing/2014/main" id="{1B241B56-0B80-453C-AD0F-D691B9B914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151" y="1147763"/>
            <a:ext cx="10963469" cy="5253037"/>
          </a:xfrm>
          <a:prstGeom prst="rect">
            <a:avLst/>
          </a:prstGeom>
        </p:spPr>
      </p:pic>
      <p:sp>
        <p:nvSpPr>
          <p:cNvPr id="9" name="TextBox 8">
            <a:extLst>
              <a:ext uri="{FF2B5EF4-FFF2-40B4-BE49-F238E27FC236}">
                <a16:creationId xmlns:a16="http://schemas.microsoft.com/office/drawing/2014/main" id="{58597474-0019-4FD7-BCD3-3C1AB5978CD7}"/>
              </a:ext>
            </a:extLst>
          </p:cNvPr>
          <p:cNvSpPr txBox="1"/>
          <p:nvPr/>
        </p:nvSpPr>
        <p:spPr>
          <a:xfrm>
            <a:off x="625151" y="1147763"/>
            <a:ext cx="10963469" cy="461665"/>
          </a:xfrm>
          <a:prstGeom prst="rect">
            <a:avLst/>
          </a:prstGeom>
          <a:solidFill>
            <a:schemeClr val="bg1"/>
          </a:solid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Input Data</a:t>
            </a:r>
          </a:p>
        </p:txBody>
      </p:sp>
    </p:spTree>
    <p:extLst>
      <p:ext uri="{BB962C8B-B14F-4D97-AF65-F5344CB8AC3E}">
        <p14:creationId xmlns:p14="http://schemas.microsoft.com/office/powerpoint/2010/main" val="3192002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53A11-7EE0-47CF-8405-CFC0B481851A}"/>
              </a:ext>
            </a:extLst>
          </p:cNvPr>
          <p:cNvSpPr>
            <a:spLocks noGrp="1"/>
          </p:cNvSpPr>
          <p:nvPr>
            <p:ph type="title"/>
          </p:nvPr>
        </p:nvSpPr>
        <p:spPr/>
        <p:txBody>
          <a:bodyPr/>
          <a:lstStyle/>
          <a:p>
            <a:r>
              <a:rPr lang="en-US" dirty="0"/>
              <a:t>Implementation – </a:t>
            </a:r>
            <a:r>
              <a:rPr lang="en-US" b="1" dirty="0">
                <a:solidFill>
                  <a:srgbClr val="FF0000"/>
                </a:solidFill>
              </a:rPr>
              <a:t>Corrected</a:t>
            </a:r>
            <a:r>
              <a:rPr lang="en-US" dirty="0"/>
              <a:t> Gains</a:t>
            </a:r>
          </a:p>
        </p:txBody>
      </p:sp>
      <p:pic>
        <p:nvPicPr>
          <p:cNvPr id="6" name="Content Placeholder 5">
            <a:extLst>
              <a:ext uri="{FF2B5EF4-FFF2-40B4-BE49-F238E27FC236}">
                <a16:creationId xmlns:a16="http://schemas.microsoft.com/office/drawing/2014/main" id="{AD2BB47C-7101-4217-80D3-C9D320FD1E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5151" y="1147665"/>
            <a:ext cx="10963469" cy="5253135"/>
          </a:xfrm>
          <a:prstGeom prst="rect">
            <a:avLst/>
          </a:prstGeom>
        </p:spPr>
      </p:pic>
      <p:sp>
        <p:nvSpPr>
          <p:cNvPr id="9" name="TextBox 8">
            <a:extLst>
              <a:ext uri="{FF2B5EF4-FFF2-40B4-BE49-F238E27FC236}">
                <a16:creationId xmlns:a16="http://schemas.microsoft.com/office/drawing/2014/main" id="{50AFD8B2-1C49-4F72-B28D-4BA6FB861B75}"/>
              </a:ext>
            </a:extLst>
          </p:cNvPr>
          <p:cNvSpPr txBox="1"/>
          <p:nvPr/>
        </p:nvSpPr>
        <p:spPr>
          <a:xfrm>
            <a:off x="625151" y="1147763"/>
            <a:ext cx="10963469" cy="461665"/>
          </a:xfrm>
          <a:prstGeom prst="rect">
            <a:avLst/>
          </a:prstGeom>
          <a:solidFill>
            <a:schemeClr val="bg1"/>
          </a:solid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Corrected for Systematic Errors</a:t>
            </a:r>
          </a:p>
        </p:txBody>
      </p:sp>
    </p:spTree>
    <p:extLst>
      <p:ext uri="{BB962C8B-B14F-4D97-AF65-F5344CB8AC3E}">
        <p14:creationId xmlns:p14="http://schemas.microsoft.com/office/powerpoint/2010/main" val="2059567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53A11-7EE0-47CF-8405-CFC0B481851A}"/>
              </a:ext>
            </a:extLst>
          </p:cNvPr>
          <p:cNvSpPr>
            <a:spLocks noGrp="1"/>
          </p:cNvSpPr>
          <p:nvPr>
            <p:ph type="title"/>
          </p:nvPr>
        </p:nvSpPr>
        <p:spPr/>
        <p:txBody>
          <a:bodyPr/>
          <a:lstStyle/>
          <a:p>
            <a:r>
              <a:rPr lang="en-US" dirty="0"/>
              <a:t>Implementation – </a:t>
            </a:r>
            <a:r>
              <a:rPr lang="en-US" b="1" dirty="0">
                <a:solidFill>
                  <a:srgbClr val="008000"/>
                </a:solidFill>
              </a:rPr>
              <a:t>Smoothed</a:t>
            </a:r>
            <a:r>
              <a:rPr lang="en-US" dirty="0"/>
              <a:t> Gains</a:t>
            </a:r>
          </a:p>
        </p:txBody>
      </p:sp>
      <p:sp>
        <p:nvSpPr>
          <p:cNvPr id="6" name="Content Placeholder 5">
            <a:extLst>
              <a:ext uri="{FF2B5EF4-FFF2-40B4-BE49-F238E27FC236}">
                <a16:creationId xmlns:a16="http://schemas.microsoft.com/office/drawing/2014/main" id="{E3C71E9D-3F70-4801-8179-F56E30AB8B47}"/>
              </a:ext>
            </a:extLst>
          </p:cNvPr>
          <p:cNvSpPr>
            <a:spLocks noGrp="1"/>
          </p:cNvSpPr>
          <p:nvPr>
            <p:ph idx="1"/>
          </p:nvPr>
        </p:nvSpPr>
        <p:spPr/>
        <p:txBody>
          <a:bodyPr/>
          <a:lstStyle/>
          <a:p>
            <a:endParaRPr lang="en-US" dirty="0"/>
          </a:p>
        </p:txBody>
      </p:sp>
      <p:pic>
        <p:nvPicPr>
          <p:cNvPr id="7" name="Content Placeholder 3">
            <a:extLst>
              <a:ext uri="{FF2B5EF4-FFF2-40B4-BE49-F238E27FC236}">
                <a16:creationId xmlns:a16="http://schemas.microsoft.com/office/drawing/2014/main" id="{6BE99895-F6EE-4857-87AF-2B3550566B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151" y="1147665"/>
            <a:ext cx="10963469" cy="5253135"/>
          </a:xfrm>
          <a:prstGeom prst="rect">
            <a:avLst/>
          </a:prstGeom>
        </p:spPr>
      </p:pic>
      <p:sp>
        <p:nvSpPr>
          <p:cNvPr id="9" name="TextBox 8">
            <a:extLst>
              <a:ext uri="{FF2B5EF4-FFF2-40B4-BE49-F238E27FC236}">
                <a16:creationId xmlns:a16="http://schemas.microsoft.com/office/drawing/2014/main" id="{DE566748-D244-4A4F-B42A-284E1653D113}"/>
              </a:ext>
            </a:extLst>
          </p:cNvPr>
          <p:cNvSpPr txBox="1"/>
          <p:nvPr/>
        </p:nvSpPr>
        <p:spPr>
          <a:xfrm>
            <a:off x="625151" y="1147763"/>
            <a:ext cx="10963469" cy="461665"/>
          </a:xfrm>
          <a:prstGeom prst="rect">
            <a:avLst/>
          </a:prstGeom>
          <a:solidFill>
            <a:schemeClr val="bg1"/>
          </a:solid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Smoothed for Random Errors</a:t>
            </a:r>
          </a:p>
        </p:txBody>
      </p:sp>
    </p:spTree>
    <p:extLst>
      <p:ext uri="{BB962C8B-B14F-4D97-AF65-F5344CB8AC3E}">
        <p14:creationId xmlns:p14="http://schemas.microsoft.com/office/powerpoint/2010/main" val="3985111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53A11-7EE0-47CF-8405-CFC0B481851A}"/>
              </a:ext>
            </a:extLst>
          </p:cNvPr>
          <p:cNvSpPr>
            <a:spLocks noGrp="1"/>
          </p:cNvSpPr>
          <p:nvPr>
            <p:ph type="title"/>
          </p:nvPr>
        </p:nvSpPr>
        <p:spPr/>
        <p:txBody>
          <a:bodyPr/>
          <a:lstStyle/>
          <a:p>
            <a:r>
              <a:rPr lang="en-US" dirty="0"/>
              <a:t>Implementation – </a:t>
            </a:r>
            <a:r>
              <a:rPr lang="en-US" b="1" dirty="0">
                <a:solidFill>
                  <a:srgbClr val="0066FF"/>
                </a:solidFill>
              </a:rPr>
              <a:t>Operational</a:t>
            </a:r>
            <a:r>
              <a:rPr lang="en-US" dirty="0"/>
              <a:t> Gains</a:t>
            </a:r>
          </a:p>
        </p:txBody>
      </p:sp>
      <p:sp>
        <p:nvSpPr>
          <p:cNvPr id="6" name="Content Placeholder 5">
            <a:extLst>
              <a:ext uri="{FF2B5EF4-FFF2-40B4-BE49-F238E27FC236}">
                <a16:creationId xmlns:a16="http://schemas.microsoft.com/office/drawing/2014/main" id="{A2694A3D-1B28-42E9-98EC-3F784BD5C9CE}"/>
              </a:ext>
            </a:extLst>
          </p:cNvPr>
          <p:cNvSpPr>
            <a:spLocks noGrp="1"/>
          </p:cNvSpPr>
          <p:nvPr>
            <p:ph idx="1"/>
          </p:nvPr>
        </p:nvSpPr>
        <p:spPr/>
        <p:txBody>
          <a:bodyPr/>
          <a:lstStyle/>
          <a:p>
            <a:endParaRPr lang="en-US" dirty="0"/>
          </a:p>
        </p:txBody>
      </p:sp>
      <p:pic>
        <p:nvPicPr>
          <p:cNvPr id="7" name="Content Placeholder 3">
            <a:extLst>
              <a:ext uri="{FF2B5EF4-FFF2-40B4-BE49-F238E27FC236}">
                <a16:creationId xmlns:a16="http://schemas.microsoft.com/office/drawing/2014/main" id="{AB967467-81CD-40AC-BF3B-3AE5A0FAB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592" y="1147665"/>
            <a:ext cx="10971333" cy="5248373"/>
          </a:xfrm>
          <a:prstGeom prst="rect">
            <a:avLst/>
          </a:prstGeom>
        </p:spPr>
      </p:pic>
      <p:sp>
        <p:nvSpPr>
          <p:cNvPr id="8" name="TextBox 7">
            <a:extLst>
              <a:ext uri="{FF2B5EF4-FFF2-40B4-BE49-F238E27FC236}">
                <a16:creationId xmlns:a16="http://schemas.microsoft.com/office/drawing/2014/main" id="{403EB06A-7A87-4095-82F5-AAFCE455BA68}"/>
              </a:ext>
            </a:extLst>
          </p:cNvPr>
          <p:cNvSpPr txBox="1"/>
          <p:nvPr/>
        </p:nvSpPr>
        <p:spPr>
          <a:xfrm>
            <a:off x="625151" y="1147763"/>
            <a:ext cx="10963469" cy="461665"/>
          </a:xfrm>
          <a:prstGeom prst="rect">
            <a:avLst/>
          </a:prstGeom>
          <a:solidFill>
            <a:schemeClr val="bg1"/>
          </a:solid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Selected for Operation</a:t>
            </a:r>
          </a:p>
        </p:txBody>
      </p:sp>
    </p:spTree>
    <p:extLst>
      <p:ext uri="{BB962C8B-B14F-4D97-AF65-F5344CB8AC3E}">
        <p14:creationId xmlns:p14="http://schemas.microsoft.com/office/powerpoint/2010/main" val="2668889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F59B0-93B1-4C84-BA08-9A644CBF40E1}"/>
              </a:ext>
            </a:extLst>
          </p:cNvPr>
          <p:cNvSpPr>
            <a:spLocks noGrp="1"/>
          </p:cNvSpPr>
          <p:nvPr>
            <p:ph type="title"/>
          </p:nvPr>
        </p:nvSpPr>
        <p:spPr/>
        <p:txBody>
          <a:bodyPr/>
          <a:lstStyle/>
          <a:p>
            <a:r>
              <a:rPr lang="en-US" dirty="0"/>
              <a:t>Concept of Operation (CONOPS)</a:t>
            </a:r>
          </a:p>
        </p:txBody>
      </p:sp>
      <p:sp>
        <p:nvSpPr>
          <p:cNvPr id="3" name="Content Placeholder 2">
            <a:extLst>
              <a:ext uri="{FF2B5EF4-FFF2-40B4-BE49-F238E27FC236}">
                <a16:creationId xmlns:a16="http://schemas.microsoft.com/office/drawing/2014/main" id="{FDAADD09-4D3E-4F58-B7DF-32F5527D9CD4}"/>
              </a:ext>
            </a:extLst>
          </p:cNvPr>
          <p:cNvSpPr>
            <a:spLocks noGrp="1"/>
          </p:cNvSpPr>
          <p:nvPr>
            <p:ph idx="1"/>
          </p:nvPr>
        </p:nvSpPr>
        <p:spPr>
          <a:xfrm>
            <a:off x="560438" y="4629131"/>
            <a:ext cx="10958911" cy="1807740"/>
          </a:xfrm>
        </p:spPr>
        <p:txBody>
          <a:bodyPr>
            <a:normAutofit/>
          </a:bodyPr>
          <a:lstStyle/>
          <a:p>
            <a:r>
              <a:rPr lang="en-US" dirty="0">
                <a:latin typeface="Times New Roman" panose="02020603050405020304" pitchFamily="18" charset="0"/>
                <a:cs typeface="Times New Roman" panose="02020603050405020304" pitchFamily="18" charset="0"/>
              </a:rPr>
              <a:t>Was: Must and only use the automatically generated gains. Default.</a:t>
            </a:r>
          </a:p>
          <a:p>
            <a:r>
              <a:rPr lang="en-US" dirty="0">
                <a:latin typeface="Times New Roman" panose="02020603050405020304" pitchFamily="18" charset="0"/>
                <a:cs typeface="Times New Roman" panose="02020603050405020304" pitchFamily="18" charset="0"/>
              </a:rPr>
              <a:t>Is: Use the optimized gain as needed, which requires:</a:t>
            </a:r>
          </a:p>
          <a:p>
            <a:pPr lvl="1"/>
            <a:r>
              <a:rPr lang="en-US" dirty="0">
                <a:latin typeface="Times New Roman" panose="02020603050405020304" pitchFamily="18" charset="0"/>
                <a:cs typeface="Times New Roman" panose="02020603050405020304" pitchFamily="18" charset="0"/>
              </a:rPr>
              <a:t>Capability to insert externally generated gains – developed for GOES-17 ABI.</a:t>
            </a:r>
          </a:p>
          <a:p>
            <a:pPr lvl="1"/>
            <a:r>
              <a:rPr lang="en-US" dirty="0">
                <a:latin typeface="Times New Roman" panose="02020603050405020304" pitchFamily="18" charset="0"/>
                <a:cs typeface="Times New Roman" panose="02020603050405020304" pitchFamily="18" charset="0"/>
              </a:rPr>
              <a:t>Switch to choose CONOPS – implemented.</a:t>
            </a:r>
          </a:p>
        </p:txBody>
      </p:sp>
      <p:sp>
        <p:nvSpPr>
          <p:cNvPr id="4" name="TextBox 3">
            <a:extLst>
              <a:ext uri="{FF2B5EF4-FFF2-40B4-BE49-F238E27FC236}">
                <a16:creationId xmlns:a16="http://schemas.microsoft.com/office/drawing/2014/main" id="{F20DD6C7-C596-4A53-B734-C14E28B6F5B7}"/>
              </a:ext>
            </a:extLst>
          </p:cNvPr>
          <p:cNvSpPr txBox="1"/>
          <p:nvPr/>
        </p:nvSpPr>
        <p:spPr>
          <a:xfrm>
            <a:off x="9106550" y="2952823"/>
            <a:ext cx="2412799" cy="1569660"/>
          </a:xfrm>
          <a:prstGeom prst="rect">
            <a:avLst/>
          </a:prstGeom>
          <a:noFill/>
          <a:ln>
            <a:solidFill>
              <a:schemeClr val="tx1"/>
            </a:solidFill>
          </a:ln>
        </p:spPr>
        <p:txBody>
          <a:bodyPr wrap="square" rtlCol="0">
            <a:spAutoFit/>
          </a:bodyPr>
          <a:lstStyle/>
          <a:p>
            <a:pPr algn="ctr"/>
            <a:r>
              <a:rPr lang="en-US" sz="3200" dirty="0"/>
              <a:t>As Needed</a:t>
            </a:r>
          </a:p>
          <a:p>
            <a:pPr algn="ctr"/>
            <a:r>
              <a:rPr lang="en-US" sz="3200" dirty="0"/>
              <a:t>Solar Gain Update</a:t>
            </a:r>
          </a:p>
        </p:txBody>
      </p:sp>
      <p:sp>
        <p:nvSpPr>
          <p:cNvPr id="5" name="TextBox 4">
            <a:extLst>
              <a:ext uri="{FF2B5EF4-FFF2-40B4-BE49-F238E27FC236}">
                <a16:creationId xmlns:a16="http://schemas.microsoft.com/office/drawing/2014/main" id="{43C2C2A5-2859-4E2A-995C-62B5EBE34B0C}"/>
              </a:ext>
            </a:extLst>
          </p:cNvPr>
          <p:cNvSpPr txBox="1"/>
          <p:nvPr/>
        </p:nvSpPr>
        <p:spPr>
          <a:xfrm>
            <a:off x="5039507" y="2952823"/>
            <a:ext cx="2663591" cy="1569660"/>
          </a:xfrm>
          <a:prstGeom prst="rect">
            <a:avLst/>
          </a:prstGeom>
          <a:noFill/>
          <a:ln>
            <a:solidFill>
              <a:schemeClr val="tx1"/>
            </a:solidFill>
          </a:ln>
        </p:spPr>
        <p:txBody>
          <a:bodyPr wrap="square" rtlCol="0">
            <a:spAutoFit/>
          </a:bodyPr>
          <a:lstStyle/>
          <a:p>
            <a:pPr algn="ctr"/>
            <a:r>
              <a:rPr lang="en-US" sz="3200" dirty="0"/>
              <a:t>CWG</a:t>
            </a:r>
          </a:p>
          <a:p>
            <a:pPr algn="ctr"/>
            <a:r>
              <a:rPr lang="en-US" sz="3200" dirty="0"/>
              <a:t>Generated Gains</a:t>
            </a:r>
          </a:p>
        </p:txBody>
      </p:sp>
      <p:cxnSp>
        <p:nvCxnSpPr>
          <p:cNvPr id="6" name="Straight Arrow Connector 5">
            <a:extLst>
              <a:ext uri="{FF2B5EF4-FFF2-40B4-BE49-F238E27FC236}">
                <a16:creationId xmlns:a16="http://schemas.microsoft.com/office/drawing/2014/main" id="{EF4FC9A8-B27E-4368-BB03-FF1BAA45020A}"/>
              </a:ext>
            </a:extLst>
          </p:cNvPr>
          <p:cNvCxnSpPr>
            <a:cxnSpLocks/>
            <a:endCxn id="5" idx="1"/>
          </p:cNvCxnSpPr>
          <p:nvPr/>
        </p:nvCxnSpPr>
        <p:spPr>
          <a:xfrm>
            <a:off x="2098247" y="3737653"/>
            <a:ext cx="2941260" cy="0"/>
          </a:xfrm>
          <a:prstGeom prst="straightConnector1">
            <a:avLst/>
          </a:prstGeom>
          <a:ln w="57150">
            <a:solidFill>
              <a:srgbClr val="156082"/>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CD4D970-A33C-419B-9A2D-244805E7E832}"/>
              </a:ext>
            </a:extLst>
          </p:cNvPr>
          <p:cNvCxnSpPr>
            <a:cxnSpLocks/>
            <a:stCxn id="5" idx="3"/>
            <a:endCxn id="4" idx="1"/>
          </p:cNvCxnSpPr>
          <p:nvPr/>
        </p:nvCxnSpPr>
        <p:spPr>
          <a:xfrm>
            <a:off x="7703098" y="3737653"/>
            <a:ext cx="1403452"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F8043B2-E584-4744-8A95-7626BF465CB1}"/>
              </a:ext>
            </a:extLst>
          </p:cNvPr>
          <p:cNvSpPr txBox="1"/>
          <p:nvPr/>
        </p:nvSpPr>
        <p:spPr>
          <a:xfrm>
            <a:off x="9106550" y="1140542"/>
            <a:ext cx="2412799" cy="1569660"/>
          </a:xfrm>
          <a:prstGeom prst="rect">
            <a:avLst/>
          </a:prstGeom>
          <a:noFill/>
          <a:ln>
            <a:solidFill>
              <a:schemeClr val="tx1"/>
            </a:solidFill>
          </a:ln>
        </p:spPr>
        <p:txBody>
          <a:bodyPr wrap="square" rtlCol="0">
            <a:spAutoFit/>
          </a:bodyPr>
          <a:lstStyle/>
          <a:p>
            <a:pPr algn="ctr"/>
            <a:r>
              <a:rPr lang="en-US" sz="3200" dirty="0"/>
              <a:t>Bi-Weekly Solar Gain Update</a:t>
            </a:r>
          </a:p>
        </p:txBody>
      </p:sp>
      <p:sp>
        <p:nvSpPr>
          <p:cNvPr id="9" name="TextBox 8">
            <a:extLst>
              <a:ext uri="{FF2B5EF4-FFF2-40B4-BE49-F238E27FC236}">
                <a16:creationId xmlns:a16="http://schemas.microsoft.com/office/drawing/2014/main" id="{C6776845-BC37-4FE3-9440-BD571C68A259}"/>
              </a:ext>
            </a:extLst>
          </p:cNvPr>
          <p:cNvSpPr txBox="1"/>
          <p:nvPr/>
        </p:nvSpPr>
        <p:spPr>
          <a:xfrm>
            <a:off x="5039507" y="1151808"/>
            <a:ext cx="2663591" cy="1569660"/>
          </a:xfrm>
          <a:prstGeom prst="rect">
            <a:avLst/>
          </a:prstGeom>
          <a:noFill/>
          <a:ln>
            <a:solidFill>
              <a:schemeClr val="tx1"/>
            </a:solidFill>
          </a:ln>
        </p:spPr>
        <p:txBody>
          <a:bodyPr wrap="square" rtlCol="0">
            <a:spAutoFit/>
          </a:bodyPr>
          <a:lstStyle/>
          <a:p>
            <a:pPr algn="ctr"/>
            <a:r>
              <a:rPr lang="en-US" sz="3200" dirty="0"/>
              <a:t>Automatically Generated Gains</a:t>
            </a:r>
          </a:p>
        </p:txBody>
      </p:sp>
      <p:cxnSp>
        <p:nvCxnSpPr>
          <p:cNvPr id="10" name="Straight Arrow Connector 9">
            <a:extLst>
              <a:ext uri="{FF2B5EF4-FFF2-40B4-BE49-F238E27FC236}">
                <a16:creationId xmlns:a16="http://schemas.microsoft.com/office/drawing/2014/main" id="{7F9C4E75-DB2D-461C-80AD-3E345054DBD8}"/>
              </a:ext>
            </a:extLst>
          </p:cNvPr>
          <p:cNvCxnSpPr>
            <a:cxnSpLocks/>
            <a:stCxn id="12" idx="3"/>
            <a:endCxn id="9" idx="1"/>
          </p:cNvCxnSpPr>
          <p:nvPr/>
        </p:nvCxnSpPr>
        <p:spPr>
          <a:xfrm>
            <a:off x="3636056" y="1931004"/>
            <a:ext cx="1403451" cy="5634"/>
          </a:xfrm>
          <a:prstGeom prst="straightConnector1">
            <a:avLst/>
          </a:prstGeom>
          <a:ln w="57150">
            <a:solidFill>
              <a:srgbClr val="15608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D5C884B-3F06-4146-A9EF-D4E94EB04BA5}"/>
              </a:ext>
            </a:extLst>
          </p:cNvPr>
          <p:cNvCxnSpPr>
            <a:cxnSpLocks/>
            <a:stCxn id="9" idx="3"/>
            <a:endCxn id="8" idx="1"/>
          </p:cNvCxnSpPr>
          <p:nvPr/>
        </p:nvCxnSpPr>
        <p:spPr>
          <a:xfrm flipV="1">
            <a:off x="7703098" y="1932038"/>
            <a:ext cx="1403452" cy="460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Flowchart: Decision 11">
            <a:extLst>
              <a:ext uri="{FF2B5EF4-FFF2-40B4-BE49-F238E27FC236}">
                <a16:creationId xmlns:a16="http://schemas.microsoft.com/office/drawing/2014/main" id="{3DCEE0C1-AF7B-4BB0-AEE8-DE49EF46143D}"/>
              </a:ext>
            </a:extLst>
          </p:cNvPr>
          <p:cNvSpPr/>
          <p:nvPr/>
        </p:nvSpPr>
        <p:spPr>
          <a:xfrm>
            <a:off x="560438" y="1151808"/>
            <a:ext cx="3075618" cy="1558391"/>
          </a:xfrm>
          <a:prstGeom prst="flowChartDecisio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2060"/>
                </a:solidFill>
              </a:rPr>
              <a:t>Bi-Weekly Calibration</a:t>
            </a:r>
          </a:p>
        </p:txBody>
      </p:sp>
      <p:cxnSp>
        <p:nvCxnSpPr>
          <p:cNvPr id="13" name="Straight Connector 12">
            <a:extLst>
              <a:ext uri="{FF2B5EF4-FFF2-40B4-BE49-F238E27FC236}">
                <a16:creationId xmlns:a16="http://schemas.microsoft.com/office/drawing/2014/main" id="{197DF7FB-CD9A-4515-97B0-D8635395ACC5}"/>
              </a:ext>
            </a:extLst>
          </p:cNvPr>
          <p:cNvCxnSpPr>
            <a:stCxn id="12" idx="2"/>
          </p:cNvCxnSpPr>
          <p:nvPr/>
        </p:nvCxnSpPr>
        <p:spPr>
          <a:xfrm>
            <a:off x="2098247" y="2710199"/>
            <a:ext cx="0" cy="1027454"/>
          </a:xfrm>
          <a:prstGeom prst="line">
            <a:avLst/>
          </a:prstGeom>
          <a:ln w="57150">
            <a:solidFill>
              <a:srgbClr val="156082"/>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D88B24E2-5283-454D-A989-B5E9CD25E6F1}"/>
              </a:ext>
            </a:extLst>
          </p:cNvPr>
          <p:cNvSpPr txBox="1"/>
          <p:nvPr/>
        </p:nvSpPr>
        <p:spPr>
          <a:xfrm>
            <a:off x="3636055" y="1516616"/>
            <a:ext cx="1403450" cy="369332"/>
          </a:xfrm>
          <a:prstGeom prst="rect">
            <a:avLst/>
          </a:prstGeom>
          <a:noFill/>
        </p:spPr>
        <p:txBody>
          <a:bodyPr wrap="square" rtlCol="0">
            <a:spAutoFit/>
          </a:bodyPr>
          <a:lstStyle/>
          <a:p>
            <a:pPr algn="ctr"/>
            <a:r>
              <a:rPr lang="en-US" dirty="0"/>
              <a:t>Switch ON</a:t>
            </a:r>
          </a:p>
        </p:txBody>
      </p:sp>
      <p:sp>
        <p:nvSpPr>
          <p:cNvPr id="15" name="TextBox 14">
            <a:extLst>
              <a:ext uri="{FF2B5EF4-FFF2-40B4-BE49-F238E27FC236}">
                <a16:creationId xmlns:a16="http://schemas.microsoft.com/office/drawing/2014/main" id="{0888F04F-05C4-4262-AE2B-B6454EAE20C5}"/>
              </a:ext>
            </a:extLst>
          </p:cNvPr>
          <p:cNvSpPr txBox="1"/>
          <p:nvPr/>
        </p:nvSpPr>
        <p:spPr>
          <a:xfrm>
            <a:off x="2098247" y="2964979"/>
            <a:ext cx="1260408" cy="369332"/>
          </a:xfrm>
          <a:prstGeom prst="rect">
            <a:avLst/>
          </a:prstGeom>
          <a:noFill/>
        </p:spPr>
        <p:txBody>
          <a:bodyPr wrap="square" rtlCol="0">
            <a:spAutoFit/>
          </a:bodyPr>
          <a:lstStyle/>
          <a:p>
            <a:pPr algn="ctr"/>
            <a:r>
              <a:rPr lang="en-US" dirty="0"/>
              <a:t>Switch OFF</a:t>
            </a:r>
          </a:p>
        </p:txBody>
      </p:sp>
      <p:sp>
        <p:nvSpPr>
          <p:cNvPr id="16" name="TextBox 15">
            <a:extLst>
              <a:ext uri="{FF2B5EF4-FFF2-40B4-BE49-F238E27FC236}">
                <a16:creationId xmlns:a16="http://schemas.microsoft.com/office/drawing/2014/main" id="{30E0B66A-4401-4613-91ED-E5A6E5DB099D}"/>
              </a:ext>
            </a:extLst>
          </p:cNvPr>
          <p:cNvSpPr txBox="1"/>
          <p:nvPr/>
        </p:nvSpPr>
        <p:spPr>
          <a:xfrm>
            <a:off x="7703097" y="3261673"/>
            <a:ext cx="1431459" cy="369332"/>
          </a:xfrm>
          <a:prstGeom prst="rect">
            <a:avLst/>
          </a:prstGeom>
          <a:noFill/>
        </p:spPr>
        <p:txBody>
          <a:bodyPr wrap="square" rtlCol="0">
            <a:spAutoFit/>
          </a:bodyPr>
          <a:lstStyle/>
          <a:p>
            <a:pPr algn="ctr"/>
            <a:r>
              <a:rPr lang="en-US" dirty="0"/>
              <a:t>Insertion</a:t>
            </a:r>
          </a:p>
        </p:txBody>
      </p:sp>
    </p:spTree>
    <p:extLst>
      <p:ext uri="{BB962C8B-B14F-4D97-AF65-F5344CB8AC3E}">
        <p14:creationId xmlns:p14="http://schemas.microsoft.com/office/powerpoint/2010/main" val="770263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53A11-7EE0-47CF-8405-CFC0B481851A}"/>
              </a:ext>
            </a:extLst>
          </p:cNvPr>
          <p:cNvSpPr>
            <a:spLocks noGrp="1"/>
          </p:cNvSpPr>
          <p:nvPr>
            <p:ph type="title"/>
          </p:nvPr>
        </p:nvSpPr>
        <p:spPr/>
        <p:txBody>
          <a:bodyPr/>
          <a:lstStyle/>
          <a:p>
            <a:r>
              <a:rPr lang="en-US" dirty="0"/>
              <a:t>Operation</a:t>
            </a:r>
          </a:p>
        </p:txBody>
      </p:sp>
      <p:grpSp>
        <p:nvGrpSpPr>
          <p:cNvPr id="5" name="Google Shape;149;p28">
            <a:extLst>
              <a:ext uri="{FF2B5EF4-FFF2-40B4-BE49-F238E27FC236}">
                <a16:creationId xmlns:a16="http://schemas.microsoft.com/office/drawing/2014/main" id="{4C89DD4B-0C9A-455F-B4BD-F57608E8EA94}"/>
              </a:ext>
            </a:extLst>
          </p:cNvPr>
          <p:cNvGrpSpPr/>
          <p:nvPr/>
        </p:nvGrpSpPr>
        <p:grpSpPr>
          <a:xfrm>
            <a:off x="606490" y="1138335"/>
            <a:ext cx="10972800" cy="5262465"/>
            <a:chOff x="-3500" y="339625"/>
            <a:chExt cx="8458825" cy="4693781"/>
          </a:xfrm>
        </p:grpSpPr>
        <p:sp>
          <p:nvSpPr>
            <p:cNvPr id="6" name="Google Shape;150;p28">
              <a:extLst>
                <a:ext uri="{FF2B5EF4-FFF2-40B4-BE49-F238E27FC236}">
                  <a16:creationId xmlns:a16="http://schemas.microsoft.com/office/drawing/2014/main" id="{8340CEC7-B763-40AD-83C0-850F6DAFCD7D}"/>
                </a:ext>
              </a:extLst>
            </p:cNvPr>
            <p:cNvSpPr txBox="1"/>
            <p:nvPr/>
          </p:nvSpPr>
          <p:spPr>
            <a:xfrm>
              <a:off x="1564600" y="4235875"/>
              <a:ext cx="3003600" cy="400128"/>
            </a:xfrm>
            <a:prstGeom prst="rect">
              <a:avLst/>
            </a:prstGeom>
            <a:noFill/>
            <a:ln>
              <a:noFill/>
            </a:ln>
          </p:spPr>
          <p:txBody>
            <a:bodyPr spcFirstLastPara="1" wrap="square" lIns="121900" tIns="121900" rIns="121900" bIns="121900" anchor="t" anchorCtr="0">
              <a:spAutoFit/>
            </a:bodyPr>
            <a:lstStyle/>
            <a:p>
              <a:pPr algn="ctr"/>
              <a:r>
                <a:rPr lang="en" sz="1867">
                  <a:solidFill>
                    <a:schemeClr val="dk1"/>
                  </a:solidFill>
                </a:rPr>
                <a:t>False</a:t>
              </a:r>
              <a:endParaRPr sz="1867" dirty="0"/>
            </a:p>
          </p:txBody>
        </p:sp>
        <p:sp>
          <p:nvSpPr>
            <p:cNvPr id="7" name="Google Shape;151;p28">
              <a:extLst>
                <a:ext uri="{FF2B5EF4-FFF2-40B4-BE49-F238E27FC236}">
                  <a16:creationId xmlns:a16="http://schemas.microsoft.com/office/drawing/2014/main" id="{A487C1F1-14CC-43BD-A307-A718B53FE3E2}"/>
                </a:ext>
              </a:extLst>
            </p:cNvPr>
            <p:cNvSpPr/>
            <p:nvPr/>
          </p:nvSpPr>
          <p:spPr>
            <a:xfrm>
              <a:off x="947900" y="1370825"/>
              <a:ext cx="1568100" cy="645300"/>
            </a:xfrm>
            <a:prstGeom prst="rect">
              <a:avLst/>
            </a:prstGeom>
            <a:solidFill>
              <a:srgbClr val="6AA84F"/>
            </a:solidFill>
            <a:ln>
              <a:noFill/>
            </a:ln>
          </p:spPr>
          <p:txBody>
            <a:bodyPr spcFirstLastPara="1" wrap="square" lIns="121900" tIns="121900" rIns="121900" bIns="121900" anchor="ctr" anchorCtr="0">
              <a:noAutofit/>
            </a:bodyPr>
            <a:lstStyle/>
            <a:p>
              <a:pPr algn="ctr"/>
              <a:r>
                <a:rPr lang="en" sz="1867">
                  <a:solidFill>
                    <a:schemeClr val="lt1"/>
                  </a:solidFill>
                </a:rPr>
                <a:t>Send Data</a:t>
              </a:r>
              <a:endParaRPr sz="1867" dirty="0">
                <a:solidFill>
                  <a:schemeClr val="lt1"/>
                </a:solidFill>
              </a:endParaRPr>
            </a:p>
          </p:txBody>
        </p:sp>
        <p:sp>
          <p:nvSpPr>
            <p:cNvPr id="8" name="Google Shape;152;p28">
              <a:extLst>
                <a:ext uri="{FF2B5EF4-FFF2-40B4-BE49-F238E27FC236}">
                  <a16:creationId xmlns:a16="http://schemas.microsoft.com/office/drawing/2014/main" id="{36690E17-3531-4C37-9D5D-9E01B9E93CC9}"/>
                </a:ext>
              </a:extLst>
            </p:cNvPr>
            <p:cNvSpPr/>
            <p:nvPr/>
          </p:nvSpPr>
          <p:spPr>
            <a:xfrm>
              <a:off x="947900" y="415825"/>
              <a:ext cx="1568100" cy="645300"/>
            </a:xfrm>
            <a:prstGeom prst="flowChartPredefinedProcess">
              <a:avLst/>
            </a:prstGeom>
            <a:solidFill>
              <a:srgbClr val="6AA84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algn="ctr"/>
              <a:r>
                <a:rPr lang="en" sz="1867" dirty="0">
                  <a:solidFill>
                    <a:schemeClr val="lt1"/>
                  </a:solidFill>
                </a:rPr>
                <a:t>SCT Event</a:t>
              </a:r>
              <a:endParaRPr sz="1867" dirty="0">
                <a:solidFill>
                  <a:schemeClr val="lt1"/>
                </a:solidFill>
              </a:endParaRPr>
            </a:p>
          </p:txBody>
        </p:sp>
        <p:sp>
          <p:nvSpPr>
            <p:cNvPr id="9" name="Google Shape;153;p28">
              <a:extLst>
                <a:ext uri="{FF2B5EF4-FFF2-40B4-BE49-F238E27FC236}">
                  <a16:creationId xmlns:a16="http://schemas.microsoft.com/office/drawing/2014/main" id="{444086F0-BE39-48F0-853B-C7C9225AB46F}"/>
                </a:ext>
              </a:extLst>
            </p:cNvPr>
            <p:cNvSpPr/>
            <p:nvPr/>
          </p:nvSpPr>
          <p:spPr>
            <a:xfrm>
              <a:off x="947900" y="2325838"/>
              <a:ext cx="1568100" cy="645300"/>
            </a:xfrm>
            <a:prstGeom prst="rect">
              <a:avLst/>
            </a:prstGeom>
            <a:solidFill>
              <a:srgbClr val="980000"/>
            </a:solidFill>
            <a:ln>
              <a:noFill/>
            </a:ln>
          </p:spPr>
          <p:txBody>
            <a:bodyPr spcFirstLastPara="1" wrap="square" lIns="121900" tIns="121900" rIns="121900" bIns="121900" anchor="ctr" anchorCtr="0">
              <a:noAutofit/>
            </a:bodyPr>
            <a:lstStyle/>
            <a:p>
              <a:pPr algn="ctr"/>
              <a:r>
                <a:rPr lang="en" sz="1867">
                  <a:solidFill>
                    <a:schemeClr val="lt1"/>
                  </a:solidFill>
                </a:rPr>
                <a:t>CWG Ingest and Processing</a:t>
              </a:r>
              <a:endParaRPr sz="1867" dirty="0">
                <a:solidFill>
                  <a:schemeClr val="lt1"/>
                </a:solidFill>
              </a:endParaRPr>
            </a:p>
          </p:txBody>
        </p:sp>
        <p:sp>
          <p:nvSpPr>
            <p:cNvPr id="10" name="Google Shape;154;p28">
              <a:extLst>
                <a:ext uri="{FF2B5EF4-FFF2-40B4-BE49-F238E27FC236}">
                  <a16:creationId xmlns:a16="http://schemas.microsoft.com/office/drawing/2014/main" id="{13847E57-6E2B-4D27-9742-DE6E3F9901FC}"/>
                </a:ext>
              </a:extLst>
            </p:cNvPr>
            <p:cNvSpPr/>
            <p:nvPr/>
          </p:nvSpPr>
          <p:spPr>
            <a:xfrm>
              <a:off x="947900" y="3340725"/>
              <a:ext cx="1568100" cy="645300"/>
            </a:xfrm>
            <a:prstGeom prst="flowChartPreparation">
              <a:avLst/>
            </a:prstGeom>
            <a:gradFill>
              <a:gsLst>
                <a:gs pos="0">
                  <a:srgbClr val="980000"/>
                </a:gs>
                <a:gs pos="31000">
                  <a:srgbClr val="E69138"/>
                </a:gs>
                <a:gs pos="100000">
                  <a:srgbClr val="6AA84F"/>
                </a:gs>
              </a:gsLst>
              <a:lin ang="5400012" scaled="0"/>
            </a:gradFill>
            <a:ln>
              <a:noFill/>
            </a:ln>
          </p:spPr>
          <p:txBody>
            <a:bodyPr spcFirstLastPara="1" wrap="square" lIns="121900" tIns="121900" rIns="121900" bIns="121900" anchor="ctr" anchorCtr="0">
              <a:noAutofit/>
            </a:bodyPr>
            <a:lstStyle/>
            <a:p>
              <a:pPr algn="ctr"/>
              <a:r>
                <a:rPr lang="en" sz="1867">
                  <a:solidFill>
                    <a:schemeClr val="lt1"/>
                  </a:solidFill>
                </a:rPr>
                <a:t>Update Gain Decision</a:t>
              </a:r>
              <a:endParaRPr sz="1867" dirty="0">
                <a:solidFill>
                  <a:schemeClr val="lt1"/>
                </a:solidFill>
              </a:endParaRPr>
            </a:p>
          </p:txBody>
        </p:sp>
        <p:cxnSp>
          <p:nvCxnSpPr>
            <p:cNvPr id="11" name="Google Shape;155;p28">
              <a:extLst>
                <a:ext uri="{FF2B5EF4-FFF2-40B4-BE49-F238E27FC236}">
                  <a16:creationId xmlns:a16="http://schemas.microsoft.com/office/drawing/2014/main" id="{C818D4B1-E068-48CA-BE63-679141518F75}"/>
                </a:ext>
              </a:extLst>
            </p:cNvPr>
            <p:cNvCxnSpPr>
              <a:cxnSpLocks/>
              <a:stCxn id="8" idx="2"/>
              <a:endCxn id="7" idx="0"/>
            </p:cNvCxnSpPr>
            <p:nvPr/>
          </p:nvCxnSpPr>
          <p:spPr>
            <a:xfrm>
              <a:off x="1731950" y="1061125"/>
              <a:ext cx="0" cy="309600"/>
            </a:xfrm>
            <a:prstGeom prst="straightConnector1">
              <a:avLst/>
            </a:prstGeom>
            <a:noFill/>
            <a:ln w="9525" cap="flat" cmpd="sng">
              <a:solidFill>
                <a:schemeClr val="dk2"/>
              </a:solidFill>
              <a:prstDash val="solid"/>
              <a:round/>
              <a:headEnd type="none" w="med" len="med"/>
              <a:tailEnd type="triangle" w="med" len="med"/>
            </a:ln>
          </p:spPr>
        </p:cxnSp>
        <p:cxnSp>
          <p:nvCxnSpPr>
            <p:cNvPr id="12" name="Google Shape;156;p28">
              <a:extLst>
                <a:ext uri="{FF2B5EF4-FFF2-40B4-BE49-F238E27FC236}">
                  <a16:creationId xmlns:a16="http://schemas.microsoft.com/office/drawing/2014/main" id="{23819304-7718-4F19-8C1A-6AE48B53EE44}"/>
                </a:ext>
              </a:extLst>
            </p:cNvPr>
            <p:cNvCxnSpPr>
              <a:cxnSpLocks/>
              <a:stCxn id="7" idx="2"/>
              <a:endCxn id="9" idx="0"/>
            </p:cNvCxnSpPr>
            <p:nvPr/>
          </p:nvCxnSpPr>
          <p:spPr>
            <a:xfrm>
              <a:off x="1731950" y="2016125"/>
              <a:ext cx="0" cy="309600"/>
            </a:xfrm>
            <a:prstGeom prst="straightConnector1">
              <a:avLst/>
            </a:prstGeom>
            <a:noFill/>
            <a:ln w="9525" cap="flat" cmpd="sng">
              <a:solidFill>
                <a:schemeClr val="dk2"/>
              </a:solidFill>
              <a:prstDash val="solid"/>
              <a:round/>
              <a:headEnd type="none" w="med" len="med"/>
              <a:tailEnd type="triangle" w="med" len="med"/>
            </a:ln>
          </p:spPr>
        </p:cxnSp>
        <p:cxnSp>
          <p:nvCxnSpPr>
            <p:cNvPr id="13" name="Google Shape;157;p28">
              <a:extLst>
                <a:ext uri="{FF2B5EF4-FFF2-40B4-BE49-F238E27FC236}">
                  <a16:creationId xmlns:a16="http://schemas.microsoft.com/office/drawing/2014/main" id="{45DE2426-15DA-4016-91C8-D413FA3EFD4A}"/>
                </a:ext>
              </a:extLst>
            </p:cNvPr>
            <p:cNvCxnSpPr>
              <a:cxnSpLocks/>
              <a:stCxn id="9" idx="2"/>
              <a:endCxn id="10" idx="0"/>
            </p:cNvCxnSpPr>
            <p:nvPr/>
          </p:nvCxnSpPr>
          <p:spPr>
            <a:xfrm>
              <a:off x="1731950" y="2971138"/>
              <a:ext cx="0" cy="369600"/>
            </a:xfrm>
            <a:prstGeom prst="straightConnector1">
              <a:avLst/>
            </a:prstGeom>
            <a:noFill/>
            <a:ln w="9525" cap="flat" cmpd="sng">
              <a:solidFill>
                <a:schemeClr val="dk2"/>
              </a:solidFill>
              <a:prstDash val="solid"/>
              <a:round/>
              <a:headEnd type="none" w="med" len="med"/>
              <a:tailEnd type="triangle" w="med" len="med"/>
            </a:ln>
          </p:spPr>
        </p:cxnSp>
        <p:cxnSp>
          <p:nvCxnSpPr>
            <p:cNvPr id="14" name="Google Shape;158;p28">
              <a:extLst>
                <a:ext uri="{FF2B5EF4-FFF2-40B4-BE49-F238E27FC236}">
                  <a16:creationId xmlns:a16="http://schemas.microsoft.com/office/drawing/2014/main" id="{38FCE0BD-3E60-42C2-9FC2-7B0EF6A5916E}"/>
                </a:ext>
              </a:extLst>
            </p:cNvPr>
            <p:cNvCxnSpPr>
              <a:cxnSpLocks/>
              <a:stCxn id="19" idx="2"/>
              <a:endCxn id="20" idx="0"/>
            </p:cNvCxnSpPr>
            <p:nvPr/>
          </p:nvCxnSpPr>
          <p:spPr>
            <a:xfrm>
              <a:off x="5390713" y="3986025"/>
              <a:ext cx="0" cy="216600"/>
            </a:xfrm>
            <a:prstGeom prst="straightConnector1">
              <a:avLst/>
            </a:prstGeom>
            <a:noFill/>
            <a:ln w="9525" cap="flat" cmpd="sng">
              <a:solidFill>
                <a:schemeClr val="dk2"/>
              </a:solidFill>
              <a:prstDash val="solid"/>
              <a:round/>
              <a:headEnd type="none" w="med" len="med"/>
              <a:tailEnd type="triangle" w="med" len="med"/>
            </a:ln>
          </p:spPr>
        </p:cxnSp>
        <p:cxnSp>
          <p:nvCxnSpPr>
            <p:cNvPr id="15" name="Google Shape;161;p28">
              <a:extLst>
                <a:ext uri="{FF2B5EF4-FFF2-40B4-BE49-F238E27FC236}">
                  <a16:creationId xmlns:a16="http://schemas.microsoft.com/office/drawing/2014/main" id="{2105B905-98BF-4BA7-84F0-37BF4F884ACB}"/>
                </a:ext>
              </a:extLst>
            </p:cNvPr>
            <p:cNvCxnSpPr>
              <a:cxnSpLocks/>
              <a:stCxn id="7" idx="3"/>
              <a:endCxn id="43" idx="2"/>
            </p:cNvCxnSpPr>
            <p:nvPr/>
          </p:nvCxnSpPr>
          <p:spPr>
            <a:xfrm>
              <a:off x="2516000" y="1693475"/>
              <a:ext cx="422400" cy="0"/>
            </a:xfrm>
            <a:prstGeom prst="straightConnector1">
              <a:avLst/>
            </a:prstGeom>
            <a:noFill/>
            <a:ln w="9525" cap="flat" cmpd="sng">
              <a:solidFill>
                <a:schemeClr val="dk2"/>
              </a:solidFill>
              <a:prstDash val="solid"/>
              <a:round/>
              <a:headEnd type="none" w="med" len="med"/>
              <a:tailEnd type="triangle" w="med" len="med"/>
            </a:ln>
          </p:spPr>
        </p:cxnSp>
        <p:sp>
          <p:nvSpPr>
            <p:cNvPr id="16" name="Google Shape;163;p28">
              <a:extLst>
                <a:ext uri="{FF2B5EF4-FFF2-40B4-BE49-F238E27FC236}">
                  <a16:creationId xmlns:a16="http://schemas.microsoft.com/office/drawing/2014/main" id="{24D9EB71-3E6A-4BCB-B130-AE58CAA33260}"/>
                </a:ext>
              </a:extLst>
            </p:cNvPr>
            <p:cNvSpPr/>
            <p:nvPr/>
          </p:nvSpPr>
          <p:spPr>
            <a:xfrm>
              <a:off x="4606625" y="1390213"/>
              <a:ext cx="1568100" cy="645300"/>
            </a:xfrm>
            <a:prstGeom prst="rect">
              <a:avLst/>
            </a:prstGeom>
            <a:solidFill>
              <a:srgbClr val="6AA84F"/>
            </a:solidFill>
            <a:ln>
              <a:noFill/>
            </a:ln>
          </p:spPr>
          <p:txBody>
            <a:bodyPr spcFirstLastPara="1" wrap="square" lIns="121900" tIns="121900" rIns="121900" bIns="121900" anchor="ctr" anchorCtr="0">
              <a:noAutofit/>
            </a:bodyPr>
            <a:lstStyle/>
            <a:p>
              <a:pPr algn="ctr"/>
              <a:r>
                <a:rPr lang="en" sz="1867">
                  <a:solidFill>
                    <a:schemeClr val="lt1"/>
                  </a:solidFill>
                </a:rPr>
                <a:t>Test Gains on ITE/DE</a:t>
              </a:r>
              <a:endParaRPr sz="1867" dirty="0">
                <a:solidFill>
                  <a:schemeClr val="lt1"/>
                </a:solidFill>
              </a:endParaRPr>
            </a:p>
          </p:txBody>
        </p:sp>
        <p:sp>
          <p:nvSpPr>
            <p:cNvPr id="17" name="Google Shape;164;p28">
              <a:extLst>
                <a:ext uri="{FF2B5EF4-FFF2-40B4-BE49-F238E27FC236}">
                  <a16:creationId xmlns:a16="http://schemas.microsoft.com/office/drawing/2014/main" id="{BC454D30-272E-43DE-8644-96FDC567CBA6}"/>
                </a:ext>
              </a:extLst>
            </p:cNvPr>
            <p:cNvSpPr/>
            <p:nvPr/>
          </p:nvSpPr>
          <p:spPr>
            <a:xfrm>
              <a:off x="4606650" y="415813"/>
              <a:ext cx="1568100" cy="645300"/>
            </a:xfrm>
            <a:prstGeom prst="rect">
              <a:avLst/>
            </a:prstGeom>
            <a:solidFill>
              <a:srgbClr val="980000"/>
            </a:solidFill>
            <a:ln>
              <a:noFill/>
            </a:ln>
          </p:spPr>
          <p:txBody>
            <a:bodyPr spcFirstLastPara="1" wrap="square" lIns="121900" tIns="121900" rIns="121900" bIns="121900" anchor="ctr" anchorCtr="0">
              <a:noAutofit/>
            </a:bodyPr>
            <a:lstStyle/>
            <a:p>
              <a:pPr algn="ctr"/>
              <a:r>
                <a:rPr lang="en" sz="1867">
                  <a:solidFill>
                    <a:schemeClr val="lt1"/>
                  </a:solidFill>
                </a:rPr>
                <a:t>Provide Approved Gains</a:t>
              </a:r>
              <a:endParaRPr sz="1867" dirty="0">
                <a:solidFill>
                  <a:schemeClr val="lt1"/>
                </a:solidFill>
              </a:endParaRPr>
            </a:p>
          </p:txBody>
        </p:sp>
        <p:sp>
          <p:nvSpPr>
            <p:cNvPr id="18" name="Google Shape;165;p28">
              <a:extLst>
                <a:ext uri="{FF2B5EF4-FFF2-40B4-BE49-F238E27FC236}">
                  <a16:creationId xmlns:a16="http://schemas.microsoft.com/office/drawing/2014/main" id="{1C8C4524-209A-45F1-986D-2009887B12EE}"/>
                </a:ext>
              </a:extLst>
            </p:cNvPr>
            <p:cNvSpPr/>
            <p:nvPr/>
          </p:nvSpPr>
          <p:spPr>
            <a:xfrm>
              <a:off x="4606675" y="2364600"/>
              <a:ext cx="1568100" cy="645300"/>
            </a:xfrm>
            <a:prstGeom prst="rect">
              <a:avLst/>
            </a:prstGeom>
            <a:gradFill>
              <a:gsLst>
                <a:gs pos="0">
                  <a:srgbClr val="6AA84F"/>
                </a:gs>
                <a:gs pos="100000">
                  <a:srgbClr val="980000"/>
                </a:gs>
              </a:gsLst>
              <a:lin ang="5400012" scaled="0"/>
            </a:gradFill>
            <a:ln>
              <a:noFill/>
            </a:ln>
          </p:spPr>
          <p:txBody>
            <a:bodyPr spcFirstLastPara="1" wrap="square" lIns="121900" tIns="121900" rIns="121900" bIns="121900" anchor="ctr" anchorCtr="0">
              <a:noAutofit/>
            </a:bodyPr>
            <a:lstStyle/>
            <a:p>
              <a:pPr algn="ctr"/>
              <a:r>
                <a:rPr lang="en" sz="1867">
                  <a:solidFill>
                    <a:schemeClr val="lt1"/>
                  </a:solidFill>
                </a:rPr>
                <a:t>Validate Gains</a:t>
              </a:r>
              <a:endParaRPr sz="1867" dirty="0">
                <a:solidFill>
                  <a:schemeClr val="lt1"/>
                </a:solidFill>
              </a:endParaRPr>
            </a:p>
          </p:txBody>
        </p:sp>
        <p:sp>
          <p:nvSpPr>
            <p:cNvPr id="19" name="Google Shape;159;p28">
              <a:extLst>
                <a:ext uri="{FF2B5EF4-FFF2-40B4-BE49-F238E27FC236}">
                  <a16:creationId xmlns:a16="http://schemas.microsoft.com/office/drawing/2014/main" id="{140CB37E-6C01-4F0E-833B-C54F8FD466E1}"/>
                </a:ext>
              </a:extLst>
            </p:cNvPr>
            <p:cNvSpPr/>
            <p:nvPr/>
          </p:nvSpPr>
          <p:spPr>
            <a:xfrm>
              <a:off x="4606663" y="3340725"/>
              <a:ext cx="1568100" cy="645300"/>
            </a:xfrm>
            <a:prstGeom prst="flowChartPreparation">
              <a:avLst/>
            </a:prstGeom>
            <a:gradFill>
              <a:gsLst>
                <a:gs pos="0">
                  <a:srgbClr val="6AA84F"/>
                </a:gs>
                <a:gs pos="100000">
                  <a:srgbClr val="980000"/>
                </a:gs>
              </a:gsLst>
              <a:lin ang="5400012" scaled="0"/>
            </a:gradFill>
            <a:ln>
              <a:noFill/>
            </a:ln>
          </p:spPr>
          <p:txBody>
            <a:bodyPr spcFirstLastPara="1" wrap="square" lIns="121900" tIns="121900" rIns="121900" bIns="121900" anchor="ctr" anchorCtr="0">
              <a:noAutofit/>
            </a:bodyPr>
            <a:lstStyle/>
            <a:p>
              <a:pPr algn="ctr"/>
              <a:r>
                <a:rPr lang="en" sz="1867">
                  <a:solidFill>
                    <a:schemeClr val="lt1"/>
                  </a:solidFill>
                </a:rPr>
                <a:t>Update Gain Decision</a:t>
              </a:r>
              <a:endParaRPr sz="1867" dirty="0">
                <a:solidFill>
                  <a:schemeClr val="lt1"/>
                </a:solidFill>
              </a:endParaRPr>
            </a:p>
          </p:txBody>
        </p:sp>
        <p:sp>
          <p:nvSpPr>
            <p:cNvPr id="20" name="Google Shape;160;p28">
              <a:extLst>
                <a:ext uri="{FF2B5EF4-FFF2-40B4-BE49-F238E27FC236}">
                  <a16:creationId xmlns:a16="http://schemas.microsoft.com/office/drawing/2014/main" id="{C323CB95-74AD-40FE-8B37-F3433609C7E4}"/>
                </a:ext>
              </a:extLst>
            </p:cNvPr>
            <p:cNvSpPr/>
            <p:nvPr/>
          </p:nvSpPr>
          <p:spPr>
            <a:xfrm>
              <a:off x="4568213" y="4202500"/>
              <a:ext cx="1644975" cy="645300"/>
            </a:xfrm>
            <a:prstGeom prst="flowChartPredefinedProcess">
              <a:avLst/>
            </a:prstGeom>
            <a:solidFill>
              <a:srgbClr val="6AA84F"/>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algn="ctr"/>
              <a:r>
                <a:rPr lang="en" sz="1867">
                  <a:solidFill>
                    <a:schemeClr val="lt1"/>
                  </a:solidFill>
                </a:rPr>
                <a:t>Publish to DF</a:t>
              </a:r>
              <a:endParaRPr sz="1867" dirty="0">
                <a:solidFill>
                  <a:schemeClr val="lt1"/>
                </a:solidFill>
              </a:endParaRPr>
            </a:p>
          </p:txBody>
        </p:sp>
        <p:cxnSp>
          <p:nvCxnSpPr>
            <p:cNvPr id="21" name="Google Shape;166;p28">
              <a:extLst>
                <a:ext uri="{FF2B5EF4-FFF2-40B4-BE49-F238E27FC236}">
                  <a16:creationId xmlns:a16="http://schemas.microsoft.com/office/drawing/2014/main" id="{695ED0B4-B357-44B9-A317-ED6025FE0437}"/>
                </a:ext>
              </a:extLst>
            </p:cNvPr>
            <p:cNvCxnSpPr>
              <a:cxnSpLocks/>
              <a:stCxn id="17" idx="2"/>
              <a:endCxn id="16" idx="0"/>
            </p:cNvCxnSpPr>
            <p:nvPr/>
          </p:nvCxnSpPr>
          <p:spPr>
            <a:xfrm>
              <a:off x="5390700" y="1061113"/>
              <a:ext cx="0" cy="329100"/>
            </a:xfrm>
            <a:prstGeom prst="straightConnector1">
              <a:avLst/>
            </a:prstGeom>
            <a:noFill/>
            <a:ln w="9525" cap="flat" cmpd="sng">
              <a:solidFill>
                <a:schemeClr val="dk2"/>
              </a:solidFill>
              <a:prstDash val="solid"/>
              <a:round/>
              <a:headEnd type="none" w="med" len="med"/>
              <a:tailEnd type="triangle" w="med" len="med"/>
            </a:ln>
          </p:spPr>
        </p:cxnSp>
        <p:cxnSp>
          <p:nvCxnSpPr>
            <p:cNvPr id="22" name="Google Shape;167;p28">
              <a:extLst>
                <a:ext uri="{FF2B5EF4-FFF2-40B4-BE49-F238E27FC236}">
                  <a16:creationId xmlns:a16="http://schemas.microsoft.com/office/drawing/2014/main" id="{0283D37E-5689-48E4-8507-02031FB13297}"/>
                </a:ext>
              </a:extLst>
            </p:cNvPr>
            <p:cNvCxnSpPr>
              <a:cxnSpLocks/>
              <a:stCxn id="16" idx="2"/>
              <a:endCxn id="18" idx="0"/>
            </p:cNvCxnSpPr>
            <p:nvPr/>
          </p:nvCxnSpPr>
          <p:spPr>
            <a:xfrm>
              <a:off x="5390675" y="2035513"/>
              <a:ext cx="0" cy="329100"/>
            </a:xfrm>
            <a:prstGeom prst="straightConnector1">
              <a:avLst/>
            </a:prstGeom>
            <a:noFill/>
            <a:ln w="9525" cap="flat" cmpd="sng">
              <a:solidFill>
                <a:schemeClr val="dk2"/>
              </a:solidFill>
              <a:prstDash val="solid"/>
              <a:round/>
              <a:headEnd type="none" w="med" len="med"/>
              <a:tailEnd type="triangle" w="med" len="med"/>
            </a:ln>
          </p:spPr>
        </p:cxnSp>
        <p:cxnSp>
          <p:nvCxnSpPr>
            <p:cNvPr id="23" name="Google Shape;168;p28">
              <a:extLst>
                <a:ext uri="{FF2B5EF4-FFF2-40B4-BE49-F238E27FC236}">
                  <a16:creationId xmlns:a16="http://schemas.microsoft.com/office/drawing/2014/main" id="{84B7B316-CFD8-4E61-9CB1-29D694C2746A}"/>
                </a:ext>
              </a:extLst>
            </p:cNvPr>
            <p:cNvCxnSpPr>
              <a:cxnSpLocks/>
              <a:stCxn id="18" idx="2"/>
              <a:endCxn id="19" idx="0"/>
            </p:cNvCxnSpPr>
            <p:nvPr/>
          </p:nvCxnSpPr>
          <p:spPr>
            <a:xfrm>
              <a:off x="5390725" y="3009900"/>
              <a:ext cx="0" cy="330900"/>
            </a:xfrm>
            <a:prstGeom prst="straightConnector1">
              <a:avLst/>
            </a:prstGeom>
            <a:noFill/>
            <a:ln w="9525" cap="flat" cmpd="sng">
              <a:solidFill>
                <a:schemeClr val="dk2"/>
              </a:solidFill>
              <a:prstDash val="solid"/>
              <a:round/>
              <a:headEnd type="none" w="med" len="med"/>
              <a:tailEnd type="triangle" w="med" len="med"/>
            </a:ln>
          </p:spPr>
        </p:cxnSp>
        <p:cxnSp>
          <p:nvCxnSpPr>
            <p:cNvPr id="24" name="Google Shape;169;p28">
              <a:extLst>
                <a:ext uri="{FF2B5EF4-FFF2-40B4-BE49-F238E27FC236}">
                  <a16:creationId xmlns:a16="http://schemas.microsoft.com/office/drawing/2014/main" id="{C1354ABC-F9D4-4C00-8A30-A087DB98054C}"/>
                </a:ext>
              </a:extLst>
            </p:cNvPr>
            <p:cNvCxnSpPr>
              <a:cxnSpLocks/>
              <a:stCxn id="10" idx="3"/>
              <a:endCxn id="41" idx="2"/>
            </p:cNvCxnSpPr>
            <p:nvPr/>
          </p:nvCxnSpPr>
          <p:spPr>
            <a:xfrm rot="10800000" flipH="1">
              <a:off x="2516000" y="3088875"/>
              <a:ext cx="1142100" cy="574500"/>
            </a:xfrm>
            <a:prstGeom prst="bentConnector2">
              <a:avLst/>
            </a:prstGeom>
            <a:noFill/>
            <a:ln w="9525" cap="flat" cmpd="sng">
              <a:solidFill>
                <a:schemeClr val="dk2"/>
              </a:solidFill>
              <a:prstDash val="solid"/>
              <a:round/>
              <a:headEnd type="none" w="med" len="med"/>
              <a:tailEnd type="triangle" w="med" len="med"/>
            </a:ln>
          </p:spPr>
        </p:cxnSp>
        <p:sp>
          <p:nvSpPr>
            <p:cNvPr id="25" name="Google Shape;171;p28">
              <a:extLst>
                <a:ext uri="{FF2B5EF4-FFF2-40B4-BE49-F238E27FC236}">
                  <a16:creationId xmlns:a16="http://schemas.microsoft.com/office/drawing/2014/main" id="{8B430DA2-CAB7-4F52-9DA3-A278CB263090}"/>
                </a:ext>
              </a:extLst>
            </p:cNvPr>
            <p:cNvSpPr txBox="1"/>
            <p:nvPr/>
          </p:nvSpPr>
          <p:spPr>
            <a:xfrm>
              <a:off x="1121550" y="341975"/>
              <a:ext cx="422400" cy="216600"/>
            </a:xfrm>
            <a:prstGeom prst="rect">
              <a:avLst/>
            </a:prstGeom>
            <a:noFill/>
            <a:ln>
              <a:noFill/>
            </a:ln>
          </p:spPr>
          <p:txBody>
            <a:bodyPr spcFirstLastPara="1" wrap="square" lIns="121900" tIns="121900" rIns="121900" bIns="121900" anchor="t" anchorCtr="0">
              <a:noAutofit/>
            </a:bodyPr>
            <a:lstStyle/>
            <a:p>
              <a:r>
                <a:rPr lang="en" sz="1467" b="1" u="sng">
                  <a:solidFill>
                    <a:srgbClr val="D9D9D9"/>
                  </a:solidFill>
                </a:rPr>
                <a:t>E1</a:t>
              </a:r>
              <a:endParaRPr sz="1467" b="1" u="sng" dirty="0">
                <a:solidFill>
                  <a:srgbClr val="D9D9D9"/>
                </a:solidFill>
              </a:endParaRPr>
            </a:p>
          </p:txBody>
        </p:sp>
        <p:sp>
          <p:nvSpPr>
            <p:cNvPr id="26" name="Google Shape;172;p28">
              <a:extLst>
                <a:ext uri="{FF2B5EF4-FFF2-40B4-BE49-F238E27FC236}">
                  <a16:creationId xmlns:a16="http://schemas.microsoft.com/office/drawing/2014/main" id="{6A278E8F-FDB5-45DB-A64E-D8D47DB94D02}"/>
                </a:ext>
              </a:extLst>
            </p:cNvPr>
            <p:cNvSpPr txBox="1"/>
            <p:nvPr/>
          </p:nvSpPr>
          <p:spPr>
            <a:xfrm>
              <a:off x="892950" y="1294625"/>
              <a:ext cx="422400" cy="216600"/>
            </a:xfrm>
            <a:prstGeom prst="rect">
              <a:avLst/>
            </a:prstGeom>
            <a:noFill/>
            <a:ln>
              <a:noFill/>
            </a:ln>
          </p:spPr>
          <p:txBody>
            <a:bodyPr spcFirstLastPara="1" wrap="square" lIns="121900" tIns="121900" rIns="121900" bIns="121900" anchor="t" anchorCtr="0">
              <a:noAutofit/>
            </a:bodyPr>
            <a:lstStyle/>
            <a:p>
              <a:r>
                <a:rPr lang="en" sz="1467" b="1" u="sng">
                  <a:solidFill>
                    <a:srgbClr val="D9D9D9"/>
                  </a:solidFill>
                </a:rPr>
                <a:t>E2</a:t>
              </a:r>
              <a:endParaRPr sz="1467" b="1" u="sng" dirty="0">
                <a:solidFill>
                  <a:srgbClr val="D9D9D9"/>
                </a:solidFill>
              </a:endParaRPr>
            </a:p>
          </p:txBody>
        </p:sp>
        <p:sp>
          <p:nvSpPr>
            <p:cNvPr id="27" name="Google Shape;173;p28">
              <a:extLst>
                <a:ext uri="{FF2B5EF4-FFF2-40B4-BE49-F238E27FC236}">
                  <a16:creationId xmlns:a16="http://schemas.microsoft.com/office/drawing/2014/main" id="{040A89E3-808B-40F9-8BF7-B6B3DD5DD7E9}"/>
                </a:ext>
              </a:extLst>
            </p:cNvPr>
            <p:cNvSpPr txBox="1"/>
            <p:nvPr/>
          </p:nvSpPr>
          <p:spPr>
            <a:xfrm>
              <a:off x="892950" y="2226947"/>
              <a:ext cx="422400" cy="216600"/>
            </a:xfrm>
            <a:prstGeom prst="rect">
              <a:avLst/>
            </a:prstGeom>
            <a:noFill/>
            <a:ln>
              <a:noFill/>
            </a:ln>
          </p:spPr>
          <p:txBody>
            <a:bodyPr spcFirstLastPara="1" wrap="square" lIns="121900" tIns="121900" rIns="121900" bIns="121900" anchor="t" anchorCtr="0">
              <a:noAutofit/>
            </a:bodyPr>
            <a:lstStyle/>
            <a:p>
              <a:r>
                <a:rPr lang="en" sz="1467" b="1" u="sng">
                  <a:solidFill>
                    <a:srgbClr val="D9D9D9"/>
                  </a:solidFill>
                </a:rPr>
                <a:t>E3</a:t>
              </a:r>
              <a:endParaRPr sz="1467" b="1" u="sng" dirty="0">
                <a:solidFill>
                  <a:srgbClr val="D9D9D9"/>
                </a:solidFill>
              </a:endParaRPr>
            </a:p>
          </p:txBody>
        </p:sp>
        <p:sp>
          <p:nvSpPr>
            <p:cNvPr id="28" name="Google Shape;174;p28">
              <a:extLst>
                <a:ext uri="{FF2B5EF4-FFF2-40B4-BE49-F238E27FC236}">
                  <a16:creationId xmlns:a16="http://schemas.microsoft.com/office/drawing/2014/main" id="{1F679342-A96D-4F7C-BF1E-4919F7ECE979}"/>
                </a:ext>
              </a:extLst>
            </p:cNvPr>
            <p:cNvSpPr txBox="1"/>
            <p:nvPr/>
          </p:nvSpPr>
          <p:spPr>
            <a:xfrm>
              <a:off x="1121550" y="3275825"/>
              <a:ext cx="422400" cy="216600"/>
            </a:xfrm>
            <a:prstGeom prst="rect">
              <a:avLst/>
            </a:prstGeom>
            <a:noFill/>
            <a:ln>
              <a:noFill/>
            </a:ln>
          </p:spPr>
          <p:txBody>
            <a:bodyPr spcFirstLastPara="1" wrap="square" lIns="121900" tIns="121900" rIns="121900" bIns="121900" anchor="t" anchorCtr="0">
              <a:noAutofit/>
            </a:bodyPr>
            <a:lstStyle/>
            <a:p>
              <a:r>
                <a:rPr lang="en" sz="1467" b="1" u="sng">
                  <a:solidFill>
                    <a:srgbClr val="D9D9D9"/>
                  </a:solidFill>
                </a:rPr>
                <a:t>E4</a:t>
              </a:r>
              <a:endParaRPr sz="1467" b="1" u="sng" dirty="0">
                <a:solidFill>
                  <a:srgbClr val="D9D9D9"/>
                </a:solidFill>
              </a:endParaRPr>
            </a:p>
          </p:txBody>
        </p:sp>
        <p:sp>
          <p:nvSpPr>
            <p:cNvPr id="29" name="Google Shape;175;p28">
              <a:extLst>
                <a:ext uri="{FF2B5EF4-FFF2-40B4-BE49-F238E27FC236}">
                  <a16:creationId xmlns:a16="http://schemas.microsoft.com/office/drawing/2014/main" id="{C42EC6DC-9DE5-486A-8561-D9EAF8F772E7}"/>
                </a:ext>
              </a:extLst>
            </p:cNvPr>
            <p:cNvSpPr txBox="1"/>
            <p:nvPr/>
          </p:nvSpPr>
          <p:spPr>
            <a:xfrm>
              <a:off x="4568225" y="339625"/>
              <a:ext cx="422400" cy="216600"/>
            </a:xfrm>
            <a:prstGeom prst="rect">
              <a:avLst/>
            </a:prstGeom>
            <a:noFill/>
            <a:ln>
              <a:noFill/>
            </a:ln>
          </p:spPr>
          <p:txBody>
            <a:bodyPr spcFirstLastPara="1" wrap="square" lIns="121900" tIns="121900" rIns="121900" bIns="121900" anchor="t" anchorCtr="0">
              <a:noAutofit/>
            </a:bodyPr>
            <a:lstStyle/>
            <a:p>
              <a:r>
                <a:rPr lang="en" sz="1467" b="1" u="sng">
                  <a:solidFill>
                    <a:srgbClr val="D9D9D9"/>
                  </a:solidFill>
                </a:rPr>
                <a:t>E5</a:t>
              </a:r>
              <a:endParaRPr sz="1467" b="1" u="sng" dirty="0">
                <a:solidFill>
                  <a:srgbClr val="D9D9D9"/>
                </a:solidFill>
              </a:endParaRPr>
            </a:p>
          </p:txBody>
        </p:sp>
        <p:sp>
          <p:nvSpPr>
            <p:cNvPr id="30" name="Google Shape;176;p28">
              <a:extLst>
                <a:ext uri="{FF2B5EF4-FFF2-40B4-BE49-F238E27FC236}">
                  <a16:creationId xmlns:a16="http://schemas.microsoft.com/office/drawing/2014/main" id="{75B3EE9B-BFC1-4FB8-806C-F39545AFD637}"/>
                </a:ext>
              </a:extLst>
            </p:cNvPr>
            <p:cNvSpPr txBox="1"/>
            <p:nvPr/>
          </p:nvSpPr>
          <p:spPr>
            <a:xfrm>
              <a:off x="4568225" y="1311756"/>
              <a:ext cx="422400" cy="216600"/>
            </a:xfrm>
            <a:prstGeom prst="rect">
              <a:avLst/>
            </a:prstGeom>
            <a:noFill/>
            <a:ln>
              <a:noFill/>
            </a:ln>
          </p:spPr>
          <p:txBody>
            <a:bodyPr spcFirstLastPara="1" wrap="square" lIns="121900" tIns="121900" rIns="121900" bIns="121900" anchor="t" anchorCtr="0">
              <a:noAutofit/>
            </a:bodyPr>
            <a:lstStyle/>
            <a:p>
              <a:r>
                <a:rPr lang="en" sz="1467" b="1" u="sng">
                  <a:solidFill>
                    <a:srgbClr val="D9D9D9"/>
                  </a:solidFill>
                </a:rPr>
                <a:t>E6</a:t>
              </a:r>
              <a:endParaRPr sz="1467" b="1" u="sng" dirty="0">
                <a:solidFill>
                  <a:srgbClr val="D9D9D9"/>
                </a:solidFill>
              </a:endParaRPr>
            </a:p>
          </p:txBody>
        </p:sp>
        <p:sp>
          <p:nvSpPr>
            <p:cNvPr id="31" name="Google Shape;177;p28">
              <a:extLst>
                <a:ext uri="{FF2B5EF4-FFF2-40B4-BE49-F238E27FC236}">
                  <a16:creationId xmlns:a16="http://schemas.microsoft.com/office/drawing/2014/main" id="{770E7BE8-B5D5-4699-A70A-44496E96C43C}"/>
                </a:ext>
              </a:extLst>
            </p:cNvPr>
            <p:cNvSpPr txBox="1"/>
            <p:nvPr/>
          </p:nvSpPr>
          <p:spPr>
            <a:xfrm>
              <a:off x="4581822" y="2303841"/>
              <a:ext cx="422400" cy="216600"/>
            </a:xfrm>
            <a:prstGeom prst="rect">
              <a:avLst/>
            </a:prstGeom>
            <a:noFill/>
            <a:ln>
              <a:noFill/>
            </a:ln>
          </p:spPr>
          <p:txBody>
            <a:bodyPr spcFirstLastPara="1" wrap="square" lIns="121900" tIns="121900" rIns="121900" bIns="121900" anchor="t" anchorCtr="0">
              <a:noAutofit/>
            </a:bodyPr>
            <a:lstStyle/>
            <a:p>
              <a:r>
                <a:rPr lang="en" sz="1467" b="1" u="sng">
                  <a:solidFill>
                    <a:srgbClr val="D9D9D9"/>
                  </a:solidFill>
                </a:rPr>
                <a:t>E7</a:t>
              </a:r>
              <a:endParaRPr sz="1467" b="1" u="sng" dirty="0">
                <a:solidFill>
                  <a:srgbClr val="D9D9D9"/>
                </a:solidFill>
              </a:endParaRPr>
            </a:p>
          </p:txBody>
        </p:sp>
        <p:sp>
          <p:nvSpPr>
            <p:cNvPr id="32" name="Google Shape;178;p28">
              <a:extLst>
                <a:ext uri="{FF2B5EF4-FFF2-40B4-BE49-F238E27FC236}">
                  <a16:creationId xmlns:a16="http://schemas.microsoft.com/office/drawing/2014/main" id="{D00613EC-6344-4DEB-900F-DD9C5B8151D4}"/>
                </a:ext>
              </a:extLst>
            </p:cNvPr>
            <p:cNvSpPr txBox="1"/>
            <p:nvPr/>
          </p:nvSpPr>
          <p:spPr>
            <a:xfrm>
              <a:off x="4796950" y="3285210"/>
              <a:ext cx="422400" cy="216600"/>
            </a:xfrm>
            <a:prstGeom prst="rect">
              <a:avLst/>
            </a:prstGeom>
            <a:noFill/>
            <a:ln>
              <a:noFill/>
            </a:ln>
          </p:spPr>
          <p:txBody>
            <a:bodyPr spcFirstLastPara="1" wrap="square" lIns="121900" tIns="121900" rIns="121900" bIns="121900" anchor="t" anchorCtr="0">
              <a:noAutofit/>
            </a:bodyPr>
            <a:lstStyle/>
            <a:p>
              <a:r>
                <a:rPr lang="en" sz="1467" b="1" u="sng">
                  <a:solidFill>
                    <a:srgbClr val="D9D9D9"/>
                  </a:solidFill>
                </a:rPr>
                <a:t>E8</a:t>
              </a:r>
              <a:endParaRPr sz="1467" b="1" u="sng" dirty="0">
                <a:solidFill>
                  <a:srgbClr val="D9D9D9"/>
                </a:solidFill>
              </a:endParaRPr>
            </a:p>
          </p:txBody>
        </p:sp>
        <p:sp>
          <p:nvSpPr>
            <p:cNvPr id="33" name="Google Shape;179;p28">
              <a:extLst>
                <a:ext uri="{FF2B5EF4-FFF2-40B4-BE49-F238E27FC236}">
                  <a16:creationId xmlns:a16="http://schemas.microsoft.com/office/drawing/2014/main" id="{9316393F-271E-486A-B8EA-20B2F055F9C7}"/>
                </a:ext>
              </a:extLst>
            </p:cNvPr>
            <p:cNvSpPr txBox="1"/>
            <p:nvPr/>
          </p:nvSpPr>
          <p:spPr>
            <a:xfrm>
              <a:off x="4720750" y="4148300"/>
              <a:ext cx="422400" cy="216600"/>
            </a:xfrm>
            <a:prstGeom prst="rect">
              <a:avLst/>
            </a:prstGeom>
            <a:noFill/>
            <a:ln>
              <a:noFill/>
            </a:ln>
          </p:spPr>
          <p:txBody>
            <a:bodyPr spcFirstLastPara="1" wrap="square" lIns="121900" tIns="121900" rIns="121900" bIns="121900" anchor="t" anchorCtr="0">
              <a:noAutofit/>
            </a:bodyPr>
            <a:lstStyle/>
            <a:p>
              <a:r>
                <a:rPr lang="en" sz="1467" b="1" u="sng">
                  <a:solidFill>
                    <a:srgbClr val="D9D9D9"/>
                  </a:solidFill>
                </a:rPr>
                <a:t>E9</a:t>
              </a:r>
              <a:endParaRPr sz="1467" b="1" u="sng" dirty="0">
                <a:solidFill>
                  <a:srgbClr val="D9D9D9"/>
                </a:solidFill>
              </a:endParaRPr>
            </a:p>
          </p:txBody>
        </p:sp>
        <p:sp>
          <p:nvSpPr>
            <p:cNvPr id="34" name="Google Shape;180;p28">
              <a:extLst>
                <a:ext uri="{FF2B5EF4-FFF2-40B4-BE49-F238E27FC236}">
                  <a16:creationId xmlns:a16="http://schemas.microsoft.com/office/drawing/2014/main" id="{54CAE07A-B53B-4CB9-A04A-C5BE65B49DF0}"/>
                </a:ext>
              </a:extLst>
            </p:cNvPr>
            <p:cNvSpPr/>
            <p:nvPr/>
          </p:nvSpPr>
          <p:spPr>
            <a:xfrm>
              <a:off x="6887225" y="4202488"/>
              <a:ext cx="1568100" cy="645300"/>
            </a:xfrm>
            <a:prstGeom prst="rect">
              <a:avLst/>
            </a:prstGeom>
            <a:solidFill>
              <a:srgbClr val="980000"/>
            </a:solidFill>
            <a:ln>
              <a:noFill/>
            </a:ln>
          </p:spPr>
          <p:txBody>
            <a:bodyPr spcFirstLastPara="1" wrap="square" lIns="121900" tIns="121900" rIns="121900" bIns="121900" anchor="ctr" anchorCtr="0">
              <a:noAutofit/>
            </a:bodyPr>
            <a:lstStyle/>
            <a:p>
              <a:pPr algn="ctr"/>
              <a:r>
                <a:rPr lang="en" sz="1867" dirty="0">
                  <a:solidFill>
                    <a:schemeClr val="lt1"/>
                  </a:solidFill>
                </a:rPr>
                <a:t>Update CEL</a:t>
              </a:r>
              <a:endParaRPr sz="1867" dirty="0">
                <a:solidFill>
                  <a:schemeClr val="lt1"/>
                </a:solidFill>
              </a:endParaRPr>
            </a:p>
          </p:txBody>
        </p:sp>
        <p:cxnSp>
          <p:nvCxnSpPr>
            <p:cNvPr id="35" name="Google Shape;181;p28">
              <a:extLst>
                <a:ext uri="{FF2B5EF4-FFF2-40B4-BE49-F238E27FC236}">
                  <a16:creationId xmlns:a16="http://schemas.microsoft.com/office/drawing/2014/main" id="{C252FC93-9BC8-473B-BB5F-56D452FC4F3F}"/>
                </a:ext>
              </a:extLst>
            </p:cNvPr>
            <p:cNvCxnSpPr>
              <a:cxnSpLocks/>
              <a:stCxn id="20" idx="3"/>
              <a:endCxn id="34" idx="1"/>
            </p:cNvCxnSpPr>
            <p:nvPr/>
          </p:nvCxnSpPr>
          <p:spPr>
            <a:xfrm>
              <a:off x="6213188" y="4525150"/>
              <a:ext cx="674100" cy="0"/>
            </a:xfrm>
            <a:prstGeom prst="straightConnector1">
              <a:avLst/>
            </a:prstGeom>
            <a:noFill/>
            <a:ln w="9525" cap="flat" cmpd="sng">
              <a:solidFill>
                <a:schemeClr val="dk2"/>
              </a:solidFill>
              <a:prstDash val="solid"/>
              <a:round/>
              <a:headEnd type="none" w="med" len="med"/>
              <a:tailEnd type="triangle" w="med" len="med"/>
            </a:ln>
          </p:spPr>
        </p:cxnSp>
        <p:sp>
          <p:nvSpPr>
            <p:cNvPr id="36" name="Google Shape;182;p28">
              <a:extLst>
                <a:ext uri="{FF2B5EF4-FFF2-40B4-BE49-F238E27FC236}">
                  <a16:creationId xmlns:a16="http://schemas.microsoft.com/office/drawing/2014/main" id="{8AF66CFF-7353-4958-B65D-556B5B607BDF}"/>
                </a:ext>
              </a:extLst>
            </p:cNvPr>
            <p:cNvSpPr txBox="1"/>
            <p:nvPr/>
          </p:nvSpPr>
          <p:spPr>
            <a:xfrm>
              <a:off x="6887300" y="4148300"/>
              <a:ext cx="490500" cy="216600"/>
            </a:xfrm>
            <a:prstGeom prst="rect">
              <a:avLst/>
            </a:prstGeom>
            <a:noFill/>
            <a:ln>
              <a:noFill/>
            </a:ln>
          </p:spPr>
          <p:txBody>
            <a:bodyPr spcFirstLastPara="1" wrap="square" lIns="121900" tIns="121900" rIns="121900" bIns="121900" anchor="t" anchorCtr="0">
              <a:noAutofit/>
            </a:bodyPr>
            <a:lstStyle/>
            <a:p>
              <a:r>
                <a:rPr lang="en" sz="1467" b="1" u="sng">
                  <a:solidFill>
                    <a:srgbClr val="D9D9D9"/>
                  </a:solidFill>
                </a:rPr>
                <a:t>E10</a:t>
              </a:r>
              <a:endParaRPr sz="1467" b="1" u="sng" dirty="0">
                <a:solidFill>
                  <a:srgbClr val="D9D9D9"/>
                </a:solidFill>
              </a:endParaRPr>
            </a:p>
          </p:txBody>
        </p:sp>
        <p:cxnSp>
          <p:nvCxnSpPr>
            <p:cNvPr id="37" name="Google Shape;183;p28">
              <a:extLst>
                <a:ext uri="{FF2B5EF4-FFF2-40B4-BE49-F238E27FC236}">
                  <a16:creationId xmlns:a16="http://schemas.microsoft.com/office/drawing/2014/main" id="{564A9A4C-0D40-42F9-9E73-9A44EF480EEE}"/>
                </a:ext>
              </a:extLst>
            </p:cNvPr>
            <p:cNvCxnSpPr>
              <a:cxnSpLocks/>
              <a:stCxn id="8" idx="1"/>
              <a:endCxn id="38" idx="0"/>
            </p:cNvCxnSpPr>
            <p:nvPr/>
          </p:nvCxnSpPr>
          <p:spPr>
            <a:xfrm flipH="1">
              <a:off x="780500" y="738475"/>
              <a:ext cx="167400" cy="3466500"/>
            </a:xfrm>
            <a:prstGeom prst="bentConnector2">
              <a:avLst/>
            </a:prstGeom>
            <a:noFill/>
            <a:ln w="9525" cap="flat" cmpd="sng">
              <a:solidFill>
                <a:schemeClr val="dk2"/>
              </a:solidFill>
              <a:prstDash val="solid"/>
              <a:round/>
              <a:headEnd type="none" w="med" len="med"/>
              <a:tailEnd type="triangle" w="med" len="med"/>
            </a:ln>
          </p:spPr>
        </p:cxnSp>
        <p:sp>
          <p:nvSpPr>
            <p:cNvPr id="38" name="Google Shape;184;p28">
              <a:extLst>
                <a:ext uri="{FF2B5EF4-FFF2-40B4-BE49-F238E27FC236}">
                  <a16:creationId xmlns:a16="http://schemas.microsoft.com/office/drawing/2014/main" id="{CE30D9F4-FAFA-4223-B2E3-AC2F4A9F42FE}"/>
                </a:ext>
              </a:extLst>
            </p:cNvPr>
            <p:cNvSpPr/>
            <p:nvPr/>
          </p:nvSpPr>
          <p:spPr>
            <a:xfrm>
              <a:off x="-3500" y="4205112"/>
              <a:ext cx="1568100" cy="645300"/>
            </a:xfrm>
            <a:prstGeom prst="flowChartPreparation">
              <a:avLst/>
            </a:prstGeom>
            <a:solidFill>
              <a:srgbClr val="999999"/>
            </a:solidFill>
            <a:ln>
              <a:noFill/>
            </a:ln>
          </p:spPr>
          <p:txBody>
            <a:bodyPr spcFirstLastPara="1" wrap="square" lIns="121900" tIns="121900" rIns="121900" bIns="121900" anchor="ctr" anchorCtr="0">
              <a:noAutofit/>
            </a:bodyPr>
            <a:lstStyle/>
            <a:p>
              <a:pPr algn="ctr"/>
              <a:r>
                <a:rPr lang="en" sz="1867">
                  <a:solidFill>
                    <a:schemeClr val="lt1"/>
                  </a:solidFill>
                </a:rPr>
                <a:t>Publish?</a:t>
              </a:r>
              <a:endParaRPr sz="1867" dirty="0">
                <a:solidFill>
                  <a:schemeClr val="lt1"/>
                </a:solidFill>
              </a:endParaRPr>
            </a:p>
          </p:txBody>
        </p:sp>
        <p:sp>
          <p:nvSpPr>
            <p:cNvPr id="39" name="Google Shape;185;p28">
              <a:extLst>
                <a:ext uri="{FF2B5EF4-FFF2-40B4-BE49-F238E27FC236}">
                  <a16:creationId xmlns:a16="http://schemas.microsoft.com/office/drawing/2014/main" id="{F37804AA-8CD6-447C-93A0-17BB799CA4E6}"/>
                </a:ext>
              </a:extLst>
            </p:cNvPr>
            <p:cNvSpPr/>
            <p:nvPr/>
          </p:nvSpPr>
          <p:spPr>
            <a:xfrm>
              <a:off x="4606750" y="2044614"/>
              <a:ext cx="183000" cy="183000"/>
            </a:xfrm>
            <a:prstGeom prst="rect">
              <a:avLst/>
            </a:prstGeom>
            <a:solidFill>
              <a:srgbClr val="E69138"/>
            </a:solidFill>
            <a:ln>
              <a:noFill/>
            </a:ln>
          </p:spPr>
          <p:txBody>
            <a:bodyPr spcFirstLastPara="1" wrap="square" lIns="121900" tIns="121900" rIns="121900" bIns="121900" anchor="ctr" anchorCtr="0">
              <a:noAutofit/>
            </a:bodyPr>
            <a:lstStyle/>
            <a:p>
              <a:pPr algn="ctr"/>
              <a:endParaRPr sz="1867" dirty="0">
                <a:solidFill>
                  <a:schemeClr val="lt1"/>
                </a:solidFill>
              </a:endParaRPr>
            </a:p>
          </p:txBody>
        </p:sp>
        <p:sp>
          <p:nvSpPr>
            <p:cNvPr id="40" name="Google Shape;186;p28">
              <a:extLst>
                <a:ext uri="{FF2B5EF4-FFF2-40B4-BE49-F238E27FC236}">
                  <a16:creationId xmlns:a16="http://schemas.microsoft.com/office/drawing/2014/main" id="{7B17D24B-ADB9-4AFF-A0D4-229B1EA83F0D}"/>
                </a:ext>
              </a:extLst>
            </p:cNvPr>
            <p:cNvSpPr/>
            <p:nvPr/>
          </p:nvSpPr>
          <p:spPr>
            <a:xfrm>
              <a:off x="4803725" y="2044606"/>
              <a:ext cx="183000" cy="183000"/>
            </a:xfrm>
            <a:prstGeom prst="rect">
              <a:avLst/>
            </a:prstGeom>
            <a:solidFill>
              <a:srgbClr val="FF00FF"/>
            </a:solidFill>
            <a:ln>
              <a:noFill/>
            </a:ln>
          </p:spPr>
          <p:txBody>
            <a:bodyPr spcFirstLastPara="1" wrap="square" lIns="121900" tIns="121900" rIns="121900" bIns="121900" anchor="ctr" anchorCtr="0">
              <a:noAutofit/>
            </a:bodyPr>
            <a:lstStyle/>
            <a:p>
              <a:pPr algn="ctr"/>
              <a:endParaRPr sz="1867" dirty="0">
                <a:solidFill>
                  <a:schemeClr val="lt1"/>
                </a:solidFill>
              </a:endParaRPr>
            </a:p>
          </p:txBody>
        </p:sp>
        <p:sp>
          <p:nvSpPr>
            <p:cNvPr id="41" name="Google Shape;170;p28">
              <a:extLst>
                <a:ext uri="{FF2B5EF4-FFF2-40B4-BE49-F238E27FC236}">
                  <a16:creationId xmlns:a16="http://schemas.microsoft.com/office/drawing/2014/main" id="{36EAF43C-E7FD-4ECB-979A-4A4D6509FDFF}"/>
                </a:ext>
              </a:extLst>
            </p:cNvPr>
            <p:cNvSpPr/>
            <p:nvPr/>
          </p:nvSpPr>
          <p:spPr>
            <a:xfrm>
              <a:off x="3025413" y="2443550"/>
              <a:ext cx="1265100" cy="645300"/>
            </a:xfrm>
            <a:prstGeom prst="roundRect">
              <a:avLst>
                <a:gd name="adj" fmla="val 16667"/>
              </a:avLst>
            </a:prstGeom>
            <a:solidFill>
              <a:srgbClr val="6AA84F"/>
            </a:solidFill>
            <a:ln>
              <a:noFill/>
            </a:ln>
          </p:spPr>
          <p:txBody>
            <a:bodyPr spcFirstLastPara="1" wrap="square" lIns="121900" tIns="121900" rIns="121900" bIns="121900" anchor="ctr" anchorCtr="0">
              <a:noAutofit/>
            </a:bodyPr>
            <a:lstStyle/>
            <a:p>
              <a:r>
                <a:rPr lang="en" sz="1867">
                  <a:solidFill>
                    <a:schemeClr val="lt1"/>
                  </a:solidFill>
                </a:rPr>
                <a:t>Write OCCR</a:t>
              </a:r>
              <a:endParaRPr sz="1867" dirty="0">
                <a:solidFill>
                  <a:schemeClr val="lt1"/>
                </a:solidFill>
              </a:endParaRPr>
            </a:p>
          </p:txBody>
        </p:sp>
        <p:cxnSp>
          <p:nvCxnSpPr>
            <p:cNvPr id="42" name="Google Shape;187;p28">
              <a:extLst>
                <a:ext uri="{FF2B5EF4-FFF2-40B4-BE49-F238E27FC236}">
                  <a16:creationId xmlns:a16="http://schemas.microsoft.com/office/drawing/2014/main" id="{FD1E8D1D-F9D0-4671-BFA3-176C01B53B36}"/>
                </a:ext>
              </a:extLst>
            </p:cNvPr>
            <p:cNvCxnSpPr>
              <a:cxnSpLocks/>
              <a:endCxn id="17" idx="1"/>
            </p:cNvCxnSpPr>
            <p:nvPr/>
          </p:nvCxnSpPr>
          <p:spPr>
            <a:xfrm rot="-5400000">
              <a:off x="3413100" y="1284313"/>
              <a:ext cx="1739400" cy="647700"/>
            </a:xfrm>
            <a:prstGeom prst="bentConnector2">
              <a:avLst/>
            </a:prstGeom>
            <a:noFill/>
            <a:ln w="9525" cap="flat" cmpd="sng">
              <a:solidFill>
                <a:schemeClr val="dk2"/>
              </a:solidFill>
              <a:prstDash val="solid"/>
              <a:round/>
              <a:headEnd type="none" w="med" len="med"/>
              <a:tailEnd type="triangle" w="med" len="med"/>
            </a:ln>
          </p:spPr>
        </p:cxnSp>
        <p:sp>
          <p:nvSpPr>
            <p:cNvPr id="43" name="Google Shape;162;p28">
              <a:extLst>
                <a:ext uri="{FF2B5EF4-FFF2-40B4-BE49-F238E27FC236}">
                  <a16:creationId xmlns:a16="http://schemas.microsoft.com/office/drawing/2014/main" id="{356A1180-AABA-4413-958B-9D9F0C379C26}"/>
                </a:ext>
              </a:extLst>
            </p:cNvPr>
            <p:cNvSpPr/>
            <p:nvPr/>
          </p:nvSpPr>
          <p:spPr>
            <a:xfrm>
              <a:off x="2938250" y="1407125"/>
              <a:ext cx="940800" cy="572700"/>
            </a:xfrm>
            <a:prstGeom prst="can">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r>
                <a:rPr lang="en" sz="1867"/>
                <a:t>DE GovStore</a:t>
              </a:r>
              <a:endParaRPr sz="1867" dirty="0"/>
            </a:p>
          </p:txBody>
        </p:sp>
        <p:sp>
          <p:nvSpPr>
            <p:cNvPr id="44" name="Google Shape;188;p28">
              <a:extLst>
                <a:ext uri="{FF2B5EF4-FFF2-40B4-BE49-F238E27FC236}">
                  <a16:creationId xmlns:a16="http://schemas.microsoft.com/office/drawing/2014/main" id="{BE3D9266-840C-4A43-BA70-676066FBC6C6}"/>
                </a:ext>
              </a:extLst>
            </p:cNvPr>
            <p:cNvSpPr/>
            <p:nvPr/>
          </p:nvSpPr>
          <p:spPr>
            <a:xfrm>
              <a:off x="3074463" y="3083852"/>
              <a:ext cx="183000" cy="183000"/>
            </a:xfrm>
            <a:prstGeom prst="rect">
              <a:avLst/>
            </a:prstGeom>
            <a:solidFill>
              <a:srgbClr val="E69138"/>
            </a:solidFill>
            <a:ln>
              <a:noFill/>
            </a:ln>
          </p:spPr>
          <p:txBody>
            <a:bodyPr spcFirstLastPara="1" wrap="square" lIns="121900" tIns="121900" rIns="121900" bIns="121900" anchor="ctr" anchorCtr="0">
              <a:noAutofit/>
            </a:bodyPr>
            <a:lstStyle/>
            <a:p>
              <a:pPr algn="ctr"/>
              <a:endParaRPr sz="1867" dirty="0">
                <a:solidFill>
                  <a:schemeClr val="lt1"/>
                </a:solidFill>
              </a:endParaRPr>
            </a:p>
          </p:txBody>
        </p:sp>
        <p:sp>
          <p:nvSpPr>
            <p:cNvPr id="45" name="Google Shape;189;p28">
              <a:extLst>
                <a:ext uri="{FF2B5EF4-FFF2-40B4-BE49-F238E27FC236}">
                  <a16:creationId xmlns:a16="http://schemas.microsoft.com/office/drawing/2014/main" id="{84F3A60E-63DE-43CB-9A4E-424C85FD0D9D}"/>
                </a:ext>
              </a:extLst>
            </p:cNvPr>
            <p:cNvSpPr/>
            <p:nvPr/>
          </p:nvSpPr>
          <p:spPr>
            <a:xfrm>
              <a:off x="3271438" y="3083844"/>
              <a:ext cx="183000" cy="183000"/>
            </a:xfrm>
            <a:prstGeom prst="rect">
              <a:avLst/>
            </a:prstGeom>
            <a:solidFill>
              <a:srgbClr val="FF00FF"/>
            </a:solidFill>
            <a:ln>
              <a:noFill/>
            </a:ln>
          </p:spPr>
          <p:txBody>
            <a:bodyPr spcFirstLastPara="1" wrap="square" lIns="121900" tIns="121900" rIns="121900" bIns="121900" anchor="ctr" anchorCtr="0">
              <a:noAutofit/>
            </a:bodyPr>
            <a:lstStyle/>
            <a:p>
              <a:pPr algn="ctr"/>
              <a:endParaRPr sz="1867" dirty="0">
                <a:solidFill>
                  <a:schemeClr val="lt1"/>
                </a:solidFill>
              </a:endParaRPr>
            </a:p>
          </p:txBody>
        </p:sp>
        <p:sp>
          <p:nvSpPr>
            <p:cNvPr id="46" name="Google Shape;190;p28">
              <a:extLst>
                <a:ext uri="{FF2B5EF4-FFF2-40B4-BE49-F238E27FC236}">
                  <a16:creationId xmlns:a16="http://schemas.microsoft.com/office/drawing/2014/main" id="{2BFBE3ED-7601-4F0A-BF30-945BF780D511}"/>
                </a:ext>
              </a:extLst>
            </p:cNvPr>
            <p:cNvSpPr txBox="1"/>
            <p:nvPr/>
          </p:nvSpPr>
          <p:spPr>
            <a:xfrm>
              <a:off x="3026275" y="2368025"/>
              <a:ext cx="490500" cy="216600"/>
            </a:xfrm>
            <a:prstGeom prst="rect">
              <a:avLst/>
            </a:prstGeom>
            <a:noFill/>
            <a:ln>
              <a:noFill/>
            </a:ln>
          </p:spPr>
          <p:txBody>
            <a:bodyPr spcFirstLastPara="1" wrap="square" lIns="121900" tIns="121900" rIns="121900" bIns="121900" anchor="t" anchorCtr="0">
              <a:noAutofit/>
            </a:bodyPr>
            <a:lstStyle/>
            <a:p>
              <a:r>
                <a:rPr lang="en" sz="1467" b="1" u="sng">
                  <a:solidFill>
                    <a:srgbClr val="D9D9D9"/>
                  </a:solidFill>
                </a:rPr>
                <a:t>E4-1</a:t>
              </a:r>
              <a:endParaRPr sz="1467" b="1" u="sng" dirty="0">
                <a:solidFill>
                  <a:srgbClr val="D9D9D9"/>
                </a:solidFill>
              </a:endParaRPr>
            </a:p>
          </p:txBody>
        </p:sp>
        <p:cxnSp>
          <p:nvCxnSpPr>
            <p:cNvPr id="47" name="Google Shape;191;p28">
              <a:extLst>
                <a:ext uri="{FF2B5EF4-FFF2-40B4-BE49-F238E27FC236}">
                  <a16:creationId xmlns:a16="http://schemas.microsoft.com/office/drawing/2014/main" id="{79E042EB-2309-46E8-957F-F88A88B1C689}"/>
                </a:ext>
              </a:extLst>
            </p:cNvPr>
            <p:cNvCxnSpPr>
              <a:cxnSpLocks/>
              <a:stCxn id="38" idx="3"/>
              <a:endCxn id="20" idx="1"/>
            </p:cNvCxnSpPr>
            <p:nvPr/>
          </p:nvCxnSpPr>
          <p:spPr>
            <a:xfrm rot="10800000" flipH="1">
              <a:off x="1564600" y="4525062"/>
              <a:ext cx="3003600" cy="2700"/>
            </a:xfrm>
            <a:prstGeom prst="straightConnector1">
              <a:avLst/>
            </a:prstGeom>
            <a:noFill/>
            <a:ln w="9525" cap="flat" cmpd="sng">
              <a:solidFill>
                <a:schemeClr val="dk2"/>
              </a:solidFill>
              <a:prstDash val="dash"/>
              <a:round/>
              <a:headEnd type="none" w="med" len="med"/>
              <a:tailEnd type="triangle" w="med" len="med"/>
            </a:ln>
          </p:spPr>
        </p:cxnSp>
        <p:sp>
          <p:nvSpPr>
            <p:cNvPr id="48" name="Google Shape;192;p28">
              <a:extLst>
                <a:ext uri="{FF2B5EF4-FFF2-40B4-BE49-F238E27FC236}">
                  <a16:creationId xmlns:a16="http://schemas.microsoft.com/office/drawing/2014/main" id="{269234CC-37B7-42A5-9255-A26F468BDEC5}"/>
                </a:ext>
              </a:extLst>
            </p:cNvPr>
            <p:cNvSpPr txBox="1"/>
            <p:nvPr/>
          </p:nvSpPr>
          <p:spPr>
            <a:xfrm>
              <a:off x="4045463" y="4327650"/>
              <a:ext cx="360900" cy="400128"/>
            </a:xfrm>
            <a:prstGeom prst="rect">
              <a:avLst/>
            </a:prstGeom>
            <a:noFill/>
            <a:ln>
              <a:noFill/>
            </a:ln>
          </p:spPr>
          <p:txBody>
            <a:bodyPr spcFirstLastPara="1" wrap="square" lIns="121900" tIns="121900" rIns="121900" bIns="121900" anchor="t" anchorCtr="0">
              <a:spAutoFit/>
            </a:bodyPr>
            <a:lstStyle/>
            <a:p>
              <a:pPr algn="ctr"/>
              <a:r>
                <a:rPr lang="en" sz="1867">
                  <a:solidFill>
                    <a:schemeClr val="dk1"/>
                  </a:solidFill>
                </a:rPr>
                <a:t>X</a:t>
              </a:r>
              <a:endParaRPr sz="1867" dirty="0"/>
            </a:p>
          </p:txBody>
        </p:sp>
        <p:sp>
          <p:nvSpPr>
            <p:cNvPr id="49" name="Google Shape;193;p28">
              <a:extLst>
                <a:ext uri="{FF2B5EF4-FFF2-40B4-BE49-F238E27FC236}">
                  <a16:creationId xmlns:a16="http://schemas.microsoft.com/office/drawing/2014/main" id="{3820D319-7E9D-4FF0-8303-D859A4C58FFD}"/>
                </a:ext>
              </a:extLst>
            </p:cNvPr>
            <p:cNvSpPr/>
            <p:nvPr/>
          </p:nvSpPr>
          <p:spPr>
            <a:xfrm>
              <a:off x="4606750" y="4850406"/>
              <a:ext cx="183000" cy="183000"/>
            </a:xfrm>
            <a:prstGeom prst="rect">
              <a:avLst/>
            </a:prstGeom>
            <a:solidFill>
              <a:srgbClr val="FF00FF"/>
            </a:solidFill>
            <a:ln>
              <a:noFill/>
            </a:ln>
          </p:spPr>
          <p:txBody>
            <a:bodyPr spcFirstLastPara="1" wrap="square" lIns="121900" tIns="121900" rIns="121900" bIns="121900" anchor="ctr" anchorCtr="0">
              <a:noAutofit/>
            </a:bodyPr>
            <a:lstStyle/>
            <a:p>
              <a:pPr algn="ctr"/>
              <a:endParaRPr sz="1867" dirty="0">
                <a:solidFill>
                  <a:schemeClr val="lt1"/>
                </a:solidFill>
              </a:endParaRPr>
            </a:p>
          </p:txBody>
        </p:sp>
      </p:grpSp>
      <p:grpSp>
        <p:nvGrpSpPr>
          <p:cNvPr id="50" name="Google Shape;194;p28">
            <a:extLst>
              <a:ext uri="{FF2B5EF4-FFF2-40B4-BE49-F238E27FC236}">
                <a16:creationId xmlns:a16="http://schemas.microsoft.com/office/drawing/2014/main" id="{2B69946B-8840-4BD7-9BED-2268FD0374C2}"/>
              </a:ext>
            </a:extLst>
          </p:cNvPr>
          <p:cNvGrpSpPr/>
          <p:nvPr/>
        </p:nvGrpSpPr>
        <p:grpSpPr>
          <a:xfrm>
            <a:off x="9796870" y="1456472"/>
            <a:ext cx="1778764" cy="3392000"/>
            <a:chOff x="7112925" y="1596950"/>
            <a:chExt cx="1729500" cy="2544000"/>
          </a:xfrm>
        </p:grpSpPr>
        <p:sp>
          <p:nvSpPr>
            <p:cNvPr id="51" name="Google Shape;195;p28">
              <a:extLst>
                <a:ext uri="{FF2B5EF4-FFF2-40B4-BE49-F238E27FC236}">
                  <a16:creationId xmlns:a16="http://schemas.microsoft.com/office/drawing/2014/main" id="{3F69D79B-68C4-4151-AC15-32CDA53C7156}"/>
                </a:ext>
              </a:extLst>
            </p:cNvPr>
            <p:cNvSpPr/>
            <p:nvPr/>
          </p:nvSpPr>
          <p:spPr>
            <a:xfrm>
              <a:off x="7112925" y="1596950"/>
              <a:ext cx="1729500" cy="2544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t" anchorCtr="0">
              <a:noAutofit/>
            </a:bodyPr>
            <a:lstStyle/>
            <a:p>
              <a:r>
                <a:rPr lang="en" sz="1867" b="1" u="sng"/>
                <a:t>Legend</a:t>
              </a:r>
              <a:endParaRPr sz="1867" b="1" u="sng" dirty="0"/>
            </a:p>
          </p:txBody>
        </p:sp>
        <p:sp>
          <p:nvSpPr>
            <p:cNvPr id="52" name="Google Shape;196;p28">
              <a:extLst>
                <a:ext uri="{FF2B5EF4-FFF2-40B4-BE49-F238E27FC236}">
                  <a16:creationId xmlns:a16="http://schemas.microsoft.com/office/drawing/2014/main" id="{3BECBA54-C3EC-4DA6-B709-2D1F6D7D7E9D}"/>
                </a:ext>
              </a:extLst>
            </p:cNvPr>
            <p:cNvSpPr/>
            <p:nvPr/>
          </p:nvSpPr>
          <p:spPr>
            <a:xfrm>
              <a:off x="7112925" y="1966550"/>
              <a:ext cx="1729500" cy="369600"/>
            </a:xfrm>
            <a:prstGeom prst="rect">
              <a:avLst/>
            </a:prstGeom>
            <a:solidFill>
              <a:srgbClr val="980000"/>
            </a:solidFill>
            <a:ln>
              <a:noFill/>
            </a:ln>
          </p:spPr>
          <p:txBody>
            <a:bodyPr spcFirstLastPara="1" wrap="square" lIns="121900" tIns="121900" rIns="121900" bIns="121900" anchor="ctr" anchorCtr="0">
              <a:noAutofit/>
            </a:bodyPr>
            <a:lstStyle/>
            <a:p>
              <a:pPr algn="ctr"/>
              <a:r>
                <a:rPr lang="en" sz="1867">
                  <a:solidFill>
                    <a:schemeClr val="lt1"/>
                  </a:solidFill>
                </a:rPr>
                <a:t>CWG</a:t>
              </a:r>
              <a:endParaRPr sz="1867" dirty="0">
                <a:solidFill>
                  <a:schemeClr val="lt1"/>
                </a:solidFill>
              </a:endParaRPr>
            </a:p>
          </p:txBody>
        </p:sp>
        <p:sp>
          <p:nvSpPr>
            <p:cNvPr id="53" name="Google Shape;197;p28">
              <a:extLst>
                <a:ext uri="{FF2B5EF4-FFF2-40B4-BE49-F238E27FC236}">
                  <a16:creationId xmlns:a16="http://schemas.microsoft.com/office/drawing/2014/main" id="{BE81C136-00AA-4D68-8009-B104B89124DC}"/>
                </a:ext>
              </a:extLst>
            </p:cNvPr>
            <p:cNvSpPr/>
            <p:nvPr/>
          </p:nvSpPr>
          <p:spPr>
            <a:xfrm>
              <a:off x="7112925" y="2336150"/>
              <a:ext cx="1729500" cy="369600"/>
            </a:xfrm>
            <a:prstGeom prst="rect">
              <a:avLst/>
            </a:prstGeom>
            <a:solidFill>
              <a:srgbClr val="6AA84F"/>
            </a:solidFill>
            <a:ln>
              <a:noFill/>
            </a:ln>
          </p:spPr>
          <p:txBody>
            <a:bodyPr spcFirstLastPara="1" wrap="square" lIns="121900" tIns="121900" rIns="121900" bIns="121900" anchor="ctr" anchorCtr="0">
              <a:noAutofit/>
            </a:bodyPr>
            <a:lstStyle/>
            <a:p>
              <a:pPr algn="ctr"/>
              <a:r>
                <a:rPr lang="en" sz="1867" dirty="0">
                  <a:solidFill>
                    <a:schemeClr val="lt1"/>
                  </a:solidFill>
                </a:rPr>
                <a:t>OSPO MOD</a:t>
              </a:r>
              <a:endParaRPr sz="1867" dirty="0">
                <a:solidFill>
                  <a:schemeClr val="lt1"/>
                </a:solidFill>
              </a:endParaRPr>
            </a:p>
          </p:txBody>
        </p:sp>
        <p:sp>
          <p:nvSpPr>
            <p:cNvPr id="54" name="Google Shape;198;p28">
              <a:extLst>
                <a:ext uri="{FF2B5EF4-FFF2-40B4-BE49-F238E27FC236}">
                  <a16:creationId xmlns:a16="http://schemas.microsoft.com/office/drawing/2014/main" id="{DEA5D146-9A9B-4327-8EA9-E9CFF8579EF4}"/>
                </a:ext>
              </a:extLst>
            </p:cNvPr>
            <p:cNvSpPr/>
            <p:nvPr/>
          </p:nvSpPr>
          <p:spPr>
            <a:xfrm>
              <a:off x="7112925" y="2705350"/>
              <a:ext cx="1729500" cy="369600"/>
            </a:xfrm>
            <a:prstGeom prst="rect">
              <a:avLst/>
            </a:prstGeom>
            <a:solidFill>
              <a:srgbClr val="FF00FF"/>
            </a:solidFill>
            <a:ln>
              <a:noFill/>
            </a:ln>
          </p:spPr>
          <p:txBody>
            <a:bodyPr spcFirstLastPara="1" wrap="square" lIns="121900" tIns="121900" rIns="121900" bIns="121900" anchor="ctr" anchorCtr="0">
              <a:noAutofit/>
            </a:bodyPr>
            <a:lstStyle/>
            <a:p>
              <a:pPr algn="ctr"/>
              <a:r>
                <a:rPr lang="en" sz="1867">
                  <a:solidFill>
                    <a:schemeClr val="lt1"/>
                  </a:solidFill>
                </a:rPr>
                <a:t>DOST</a:t>
              </a:r>
              <a:endParaRPr sz="1867" dirty="0">
                <a:solidFill>
                  <a:schemeClr val="lt1"/>
                </a:solidFill>
              </a:endParaRPr>
            </a:p>
          </p:txBody>
        </p:sp>
        <p:sp>
          <p:nvSpPr>
            <p:cNvPr id="55" name="Google Shape;199;p28">
              <a:extLst>
                <a:ext uri="{FF2B5EF4-FFF2-40B4-BE49-F238E27FC236}">
                  <a16:creationId xmlns:a16="http://schemas.microsoft.com/office/drawing/2014/main" id="{13C3BE30-4BC6-4F85-AAAA-E3ABD2905599}"/>
                </a:ext>
              </a:extLst>
            </p:cNvPr>
            <p:cNvSpPr/>
            <p:nvPr/>
          </p:nvSpPr>
          <p:spPr>
            <a:xfrm>
              <a:off x="7112925" y="3053675"/>
              <a:ext cx="1729500" cy="369600"/>
            </a:xfrm>
            <a:prstGeom prst="rect">
              <a:avLst/>
            </a:prstGeom>
            <a:solidFill>
              <a:srgbClr val="E69138"/>
            </a:solidFill>
            <a:ln>
              <a:noFill/>
            </a:ln>
          </p:spPr>
          <p:txBody>
            <a:bodyPr spcFirstLastPara="1" wrap="square" lIns="121900" tIns="121900" rIns="121900" bIns="121900" anchor="ctr" anchorCtr="0">
              <a:noAutofit/>
            </a:bodyPr>
            <a:lstStyle/>
            <a:p>
              <a:pPr algn="ctr"/>
              <a:r>
                <a:rPr lang="en" sz="1867">
                  <a:solidFill>
                    <a:schemeClr val="lt1"/>
                  </a:solidFill>
                </a:rPr>
                <a:t>PRO</a:t>
              </a:r>
              <a:endParaRPr sz="1867" dirty="0">
                <a:solidFill>
                  <a:schemeClr val="lt1"/>
                </a:solidFill>
              </a:endParaRPr>
            </a:p>
          </p:txBody>
        </p:sp>
        <p:sp>
          <p:nvSpPr>
            <p:cNvPr id="56" name="Google Shape;200;p28">
              <a:extLst>
                <a:ext uri="{FF2B5EF4-FFF2-40B4-BE49-F238E27FC236}">
                  <a16:creationId xmlns:a16="http://schemas.microsoft.com/office/drawing/2014/main" id="{838787C6-0A28-410D-823A-2BE58268CF94}"/>
                </a:ext>
              </a:extLst>
            </p:cNvPr>
            <p:cNvSpPr/>
            <p:nvPr/>
          </p:nvSpPr>
          <p:spPr>
            <a:xfrm>
              <a:off x="7112925" y="3405288"/>
              <a:ext cx="1729500" cy="369600"/>
            </a:xfrm>
            <a:prstGeom prst="rect">
              <a:avLst/>
            </a:prstGeom>
            <a:solidFill>
              <a:srgbClr val="4A86E8"/>
            </a:solidFill>
            <a:ln>
              <a:noFill/>
            </a:ln>
          </p:spPr>
          <p:txBody>
            <a:bodyPr spcFirstLastPara="1" wrap="square" lIns="121900" tIns="121900" rIns="121900" bIns="121900" anchor="ctr" anchorCtr="0">
              <a:noAutofit/>
            </a:bodyPr>
            <a:lstStyle/>
            <a:p>
              <a:pPr algn="ctr"/>
              <a:r>
                <a:rPr lang="en" sz="1867">
                  <a:solidFill>
                    <a:schemeClr val="lt1"/>
                  </a:solidFill>
                </a:rPr>
                <a:t>Program Science</a:t>
              </a:r>
              <a:endParaRPr sz="1867" dirty="0">
                <a:solidFill>
                  <a:schemeClr val="lt1"/>
                </a:solidFill>
              </a:endParaRPr>
            </a:p>
          </p:txBody>
        </p:sp>
        <p:sp>
          <p:nvSpPr>
            <p:cNvPr id="57" name="Google Shape;201;p28">
              <a:extLst>
                <a:ext uri="{FF2B5EF4-FFF2-40B4-BE49-F238E27FC236}">
                  <a16:creationId xmlns:a16="http://schemas.microsoft.com/office/drawing/2014/main" id="{A9126B0D-DBBB-4DF7-987C-48F9C60AA520}"/>
                </a:ext>
              </a:extLst>
            </p:cNvPr>
            <p:cNvSpPr/>
            <p:nvPr/>
          </p:nvSpPr>
          <p:spPr>
            <a:xfrm>
              <a:off x="7112925" y="3771188"/>
              <a:ext cx="1729500" cy="369600"/>
            </a:xfrm>
            <a:prstGeom prst="rect">
              <a:avLst/>
            </a:prstGeom>
            <a:solidFill>
              <a:srgbClr val="674EA7"/>
            </a:solidFill>
            <a:ln>
              <a:noFill/>
            </a:ln>
          </p:spPr>
          <p:txBody>
            <a:bodyPr spcFirstLastPara="1" wrap="square" lIns="121900" tIns="121900" rIns="121900" bIns="121900" anchor="ctr" anchorCtr="0">
              <a:noAutofit/>
            </a:bodyPr>
            <a:lstStyle/>
            <a:p>
              <a:pPr algn="ctr"/>
              <a:r>
                <a:rPr lang="en" sz="1867">
                  <a:solidFill>
                    <a:schemeClr val="lt1"/>
                  </a:solidFill>
                </a:rPr>
                <a:t>Key Users</a:t>
              </a:r>
              <a:endParaRPr sz="1867" dirty="0">
                <a:solidFill>
                  <a:schemeClr val="lt1"/>
                </a:solidFill>
              </a:endParaRPr>
            </a:p>
          </p:txBody>
        </p:sp>
      </p:grpSp>
      <p:sp>
        <p:nvSpPr>
          <p:cNvPr id="58" name="Google Shape;202;p28">
            <a:extLst>
              <a:ext uri="{FF2B5EF4-FFF2-40B4-BE49-F238E27FC236}">
                <a16:creationId xmlns:a16="http://schemas.microsoft.com/office/drawing/2014/main" id="{F9780D99-0997-4B7F-B16F-A4B5604A0144}"/>
              </a:ext>
            </a:extLst>
          </p:cNvPr>
          <p:cNvSpPr/>
          <p:nvPr/>
        </p:nvSpPr>
        <p:spPr>
          <a:xfrm>
            <a:off x="1945357" y="5371044"/>
            <a:ext cx="237388" cy="205172"/>
          </a:xfrm>
          <a:prstGeom prst="rect">
            <a:avLst/>
          </a:prstGeom>
          <a:solidFill>
            <a:srgbClr val="4A86E8"/>
          </a:solidFill>
          <a:ln>
            <a:noFill/>
          </a:ln>
        </p:spPr>
        <p:txBody>
          <a:bodyPr spcFirstLastPara="1" wrap="square" lIns="121900" tIns="121900" rIns="121900" bIns="121900" anchor="ctr" anchorCtr="0">
            <a:noAutofit/>
          </a:bodyPr>
          <a:lstStyle/>
          <a:p>
            <a:pPr algn="ctr"/>
            <a:endParaRPr sz="1867" dirty="0">
              <a:solidFill>
                <a:schemeClr val="lt1"/>
              </a:solidFill>
            </a:endParaRPr>
          </a:p>
        </p:txBody>
      </p:sp>
    </p:spTree>
    <p:extLst>
      <p:ext uri="{BB962C8B-B14F-4D97-AF65-F5344CB8AC3E}">
        <p14:creationId xmlns:p14="http://schemas.microsoft.com/office/powerpoint/2010/main" val="1525533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986C19-6B3F-44B0-8F55-D98DA81F6AE4}"/>
              </a:ext>
            </a:extLst>
          </p:cNvPr>
          <p:cNvPicPr>
            <a:picLocks noChangeAspect="1"/>
          </p:cNvPicPr>
          <p:nvPr/>
        </p:nvPicPr>
        <p:blipFill>
          <a:blip r:embed="rId2"/>
          <a:stretch>
            <a:fillRect/>
          </a:stretch>
        </p:blipFill>
        <p:spPr>
          <a:xfrm>
            <a:off x="1033462" y="566737"/>
            <a:ext cx="10125075" cy="5724525"/>
          </a:xfrm>
          <a:prstGeom prst="rect">
            <a:avLst/>
          </a:prstGeom>
        </p:spPr>
      </p:pic>
      <p:sp>
        <p:nvSpPr>
          <p:cNvPr id="6" name="Rectangle 5">
            <a:extLst>
              <a:ext uri="{FF2B5EF4-FFF2-40B4-BE49-F238E27FC236}">
                <a16:creationId xmlns:a16="http://schemas.microsoft.com/office/drawing/2014/main" id="{3EAD4706-282B-44AB-97FC-9315CC59E5A2}"/>
              </a:ext>
            </a:extLst>
          </p:cNvPr>
          <p:cNvSpPr/>
          <p:nvPr/>
        </p:nvSpPr>
        <p:spPr>
          <a:xfrm>
            <a:off x="3079102" y="481782"/>
            <a:ext cx="5971592" cy="2926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8C53A11-7EE0-47CF-8405-CFC0B481851A}"/>
              </a:ext>
            </a:extLst>
          </p:cNvPr>
          <p:cNvSpPr>
            <a:spLocks noGrp="1"/>
          </p:cNvSpPr>
          <p:nvPr>
            <p:ph type="title"/>
          </p:nvPr>
        </p:nvSpPr>
        <p:spPr/>
        <p:txBody>
          <a:bodyPr/>
          <a:lstStyle/>
          <a:p>
            <a:r>
              <a:rPr lang="en-US" dirty="0"/>
              <a:t>Validation</a:t>
            </a:r>
          </a:p>
        </p:txBody>
      </p:sp>
    </p:spTree>
    <p:extLst>
      <p:ext uri="{BB962C8B-B14F-4D97-AF65-F5344CB8AC3E}">
        <p14:creationId xmlns:p14="http://schemas.microsoft.com/office/powerpoint/2010/main" val="3028544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801A1-61FC-4898-9326-5F4D993D1F6F}"/>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61CBC75D-295E-4F72-802A-9A97C2D411D1}"/>
              </a:ext>
            </a:extLst>
          </p:cNvPr>
          <p:cNvSpPr>
            <a:spLocks noGrp="1"/>
          </p:cNvSpPr>
          <p:nvPr>
            <p:ph idx="4294967295"/>
          </p:nvPr>
        </p:nvSpPr>
        <p:spPr>
          <a:xfrm>
            <a:off x="629264" y="1160206"/>
            <a:ext cx="11136015" cy="5250426"/>
          </a:xfrm>
        </p:spPr>
        <p:txBody>
          <a:bodyPr>
            <a:normAutofit/>
          </a:bodyPr>
          <a:lstStyle/>
          <a:p>
            <a:pPr algn="just"/>
            <a:r>
              <a:rPr lang="en-US" sz="3200" dirty="0">
                <a:solidFill>
                  <a:srgbClr val="0E2841"/>
                </a:solidFill>
                <a:effectLst/>
                <a:latin typeface="times new roman, serif"/>
              </a:rPr>
              <a:t>Onboard calibration for ABI solar channels was unsatisfactory.</a:t>
            </a:r>
          </a:p>
          <a:p>
            <a:pPr algn="just"/>
            <a:r>
              <a:rPr lang="en-US" sz="3200" dirty="0">
                <a:solidFill>
                  <a:srgbClr val="0E2841"/>
                </a:solidFill>
                <a:effectLst/>
                <a:latin typeface="times new roman, serif"/>
              </a:rPr>
              <a:t>The unrealistic seasonal variation of the gains </a:t>
            </a:r>
            <a:r>
              <a:rPr lang="en-US" sz="3200" dirty="0">
                <a:solidFill>
                  <a:srgbClr val="0E2841"/>
                </a:solidFill>
                <a:latin typeface="times new roman, serif"/>
              </a:rPr>
              <a:t>could be caused by </a:t>
            </a:r>
            <a:r>
              <a:rPr lang="en-US" sz="3200" dirty="0">
                <a:solidFill>
                  <a:srgbClr val="0E2841"/>
                </a:solidFill>
                <a:effectLst/>
                <a:latin typeface="times new roman, serif"/>
              </a:rPr>
              <a:t>error in solar diffuser (SD) reflectance, alignment, or else.</a:t>
            </a:r>
          </a:p>
          <a:p>
            <a:pPr algn="just"/>
            <a:r>
              <a:rPr lang="en-US" sz="3200" dirty="0">
                <a:solidFill>
                  <a:srgbClr val="0E2841"/>
                </a:solidFill>
                <a:effectLst/>
                <a:latin typeface="times new roman, serif"/>
              </a:rPr>
              <a:t>An empirical correction for the SD reflectance was developed for all solar channels.</a:t>
            </a:r>
          </a:p>
          <a:p>
            <a:pPr algn="just"/>
            <a:r>
              <a:rPr lang="en-US" sz="3200" dirty="0">
                <a:solidFill>
                  <a:srgbClr val="0E2841"/>
                </a:solidFill>
                <a:latin typeface="times new roman, serif"/>
              </a:rPr>
              <a:t>The correction </a:t>
            </a:r>
            <a:r>
              <a:rPr lang="en-US" sz="3200">
                <a:solidFill>
                  <a:srgbClr val="0E2841"/>
                </a:solidFill>
                <a:latin typeface="times new roman, serif"/>
              </a:rPr>
              <a:t>was implemented with </a:t>
            </a:r>
            <a:r>
              <a:rPr lang="en-US" sz="3200" dirty="0">
                <a:solidFill>
                  <a:srgbClr val="0E2841"/>
                </a:solidFill>
                <a:latin typeface="times new roman, serif"/>
              </a:rPr>
              <a:t>additional consideration of ABI operation.</a:t>
            </a:r>
          </a:p>
          <a:p>
            <a:pPr algn="just"/>
            <a:r>
              <a:rPr lang="en-US" sz="3200" dirty="0">
                <a:solidFill>
                  <a:srgbClr val="0E2841"/>
                </a:solidFill>
                <a:effectLst/>
                <a:latin typeface="times new roman, serif"/>
              </a:rPr>
              <a:t>The new CONOPS was implemented for GOES-16 in April 2024, and is being implemented for GOES-18.</a:t>
            </a:r>
          </a:p>
        </p:txBody>
      </p:sp>
    </p:spTree>
    <p:extLst>
      <p:ext uri="{BB962C8B-B14F-4D97-AF65-F5344CB8AC3E}">
        <p14:creationId xmlns:p14="http://schemas.microsoft.com/office/powerpoint/2010/main" val="6720359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ICS presentation template (2026)" id="{5ABF6BE7-D951-C847-ABF3-7E49765D32F5}" vid="{DBD6A39A-B309-2348-B9B3-09D2A59641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X6PPVAVDZMSZ-613157859-13497</_dlc_DocId>
    <_dlc_DocIdUrl xmlns="cfab5f87-ed30-4dbb-a820-4234a14babf6">
      <Url>https://wmoomm.sharepoint.com/sites/Collaboration/_layouts/15/DocIdRedir.aspx?ID=X6PPVAVDZMSZ-613157859-13497</Url>
      <Description>X6PPVAVDZMSZ-613157859-13497</Description>
    </_dlc_DocIdUrl>
  </documentManagement>
</p:properties>
</file>

<file path=customXml/itemProps1.xml><?xml version="1.0" encoding="utf-8"?>
<ds:datastoreItem xmlns:ds="http://schemas.openxmlformats.org/officeDocument/2006/customXml" ds:itemID="{CC57DB8D-BD37-4946-8B03-3D546A48EE13}"/>
</file>

<file path=customXml/itemProps2.xml><?xml version="1.0" encoding="utf-8"?>
<ds:datastoreItem xmlns:ds="http://schemas.openxmlformats.org/officeDocument/2006/customXml" ds:itemID="{8B8C4415-404A-4659-ADDC-64AD12F0DE30}"/>
</file>

<file path=customXml/itemProps3.xml><?xml version="1.0" encoding="utf-8"?>
<ds:datastoreItem xmlns:ds="http://schemas.openxmlformats.org/officeDocument/2006/customXml" ds:itemID="{44705114-74A9-4CED-A3AD-E328CD2A82CA}"/>
</file>

<file path=customXml/itemProps4.xml><?xml version="1.0" encoding="utf-8"?>
<ds:datastoreItem xmlns:ds="http://schemas.openxmlformats.org/officeDocument/2006/customXml" ds:itemID="{C9A6BCEB-2AD0-44C8-BE8D-E6F4834A18F7}"/>
</file>

<file path=customXml/itemProps5.xml><?xml version="1.0" encoding="utf-8"?>
<ds:datastoreItem xmlns:ds="http://schemas.openxmlformats.org/officeDocument/2006/customXml" ds:itemID="{D807032A-E4FE-46F1-A28C-0A6A514F676C}"/>
</file>

<file path=docProps/app.xml><?xml version="1.0" encoding="utf-8"?>
<Properties xmlns="http://schemas.openxmlformats.org/officeDocument/2006/extended-properties" xmlns:vt="http://schemas.openxmlformats.org/officeDocument/2006/docPropsVTypes">
  <Template>GSICS presentation template (2026)</Template>
  <TotalTime>3876</TotalTime>
  <Words>542</Words>
  <Application>Microsoft Office PowerPoint</Application>
  <PresentationFormat>Widescreen</PresentationFormat>
  <Paragraphs>101</Paragraphs>
  <Slides>14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vt:lpstr>
      <vt:lpstr>times new roman, serif</vt:lpstr>
      <vt:lpstr>Arial</vt:lpstr>
      <vt:lpstr>Calibri</vt:lpstr>
      <vt:lpstr>Courier New</vt:lpstr>
      <vt:lpstr>Times New Roman</vt:lpstr>
      <vt:lpstr>Wingdings</vt:lpstr>
      <vt:lpstr>Office Theme</vt:lpstr>
      <vt:lpstr>ABI Solar Diffuser Reflectance Error and Mitigation</vt:lpstr>
      <vt:lpstr>Introduction</vt:lpstr>
      <vt:lpstr>Plan</vt:lpstr>
      <vt:lpstr>Problem</vt:lpstr>
      <vt:lpstr>Mitigation – Channel 1</vt:lpstr>
      <vt:lpstr>Mitigation – All Channels</vt:lpstr>
      <vt:lpstr>Implementation – Observed Gains</vt:lpstr>
      <vt:lpstr>Implementation – Corrected Gains</vt:lpstr>
      <vt:lpstr>Implementation – Smoothed Gains</vt:lpstr>
      <vt:lpstr>Implementation – Operational Gains</vt:lpstr>
      <vt:lpstr>Concept of Operation (CONOPS)</vt:lpstr>
      <vt:lpstr>Operation</vt:lpstr>
      <vt:lpstr>Validation</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Xiangqian Wu</dc:creator>
  <cp:lastModifiedBy>Xiangqian Wu</cp:lastModifiedBy>
  <cp:revision>44</cp:revision>
  <dcterms:created xsi:type="dcterms:W3CDTF">2026-03-12T00:04:38Z</dcterms:created>
  <dcterms:modified xsi:type="dcterms:W3CDTF">2026-03-19T16:31:24Z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19b6f534-152b-4b65-bada-1fef13846da9</vt:lpwstr>
  </property>
</Properties>
</file>