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4"/>
  </p:sldMasterIdLst>
  <p:notesMasterIdLst>
    <p:notesMasterId r:id="rId22"/>
  </p:notesMasterIdLst>
  <p:handoutMasterIdLst>
    <p:handoutMasterId r:id="rId23"/>
  </p:handoutMasterIdLst>
  <p:sldIdLst>
    <p:sldId id="589" r:id="rId5"/>
    <p:sldId id="648" r:id="rId6"/>
    <p:sldId id="647" r:id="rId7"/>
    <p:sldId id="636" r:id="rId8"/>
    <p:sldId id="639" r:id="rId9"/>
    <p:sldId id="640" r:id="rId10"/>
    <p:sldId id="641" r:id="rId11"/>
    <p:sldId id="604" r:id="rId12"/>
    <p:sldId id="617" r:id="rId13"/>
    <p:sldId id="612" r:id="rId14"/>
    <p:sldId id="643" r:id="rId15"/>
    <p:sldId id="645" r:id="rId16"/>
    <p:sldId id="646" r:id="rId17"/>
    <p:sldId id="624" r:id="rId18"/>
    <p:sldId id="873" r:id="rId19"/>
    <p:sldId id="876" r:id="rId20"/>
    <p:sldId id="609" r:id="rId21"/>
  </p:sldIdLst>
  <p:sldSz cx="12192000" cy="6858000"/>
  <p:notesSz cx="9931400" cy="14363700"/>
  <p:custDataLst>
    <p:tags r:id="rId24"/>
  </p:custDataLst>
  <p:defaultTextStyle>
    <a:defPPr>
      <a:defRPr lang="en-GB"/>
    </a:defPPr>
    <a:lvl1pPr algn="l" rtl="0" fontAlgn="base">
      <a:spcBef>
        <a:spcPct val="0"/>
      </a:spcBef>
      <a:spcAft>
        <a:spcPct val="0"/>
      </a:spcAft>
      <a:defRPr sz="900" b="1" kern="1200">
        <a:solidFill>
          <a:schemeClr val="bg1"/>
        </a:solidFill>
        <a:latin typeface="Tahoma" pitchFamily="34" charset="0"/>
        <a:ea typeface="+mn-ea"/>
        <a:cs typeface="+mn-cs"/>
      </a:defRPr>
    </a:lvl1pPr>
    <a:lvl2pPr marL="457200" algn="l" rtl="0" fontAlgn="base">
      <a:spcBef>
        <a:spcPct val="0"/>
      </a:spcBef>
      <a:spcAft>
        <a:spcPct val="0"/>
      </a:spcAft>
      <a:defRPr sz="900" b="1" kern="1200">
        <a:solidFill>
          <a:schemeClr val="bg1"/>
        </a:solidFill>
        <a:latin typeface="Tahoma" pitchFamily="34" charset="0"/>
        <a:ea typeface="+mn-ea"/>
        <a:cs typeface="+mn-cs"/>
      </a:defRPr>
    </a:lvl2pPr>
    <a:lvl3pPr marL="914400" algn="l" rtl="0" fontAlgn="base">
      <a:spcBef>
        <a:spcPct val="0"/>
      </a:spcBef>
      <a:spcAft>
        <a:spcPct val="0"/>
      </a:spcAft>
      <a:defRPr sz="900" b="1" kern="1200">
        <a:solidFill>
          <a:schemeClr val="bg1"/>
        </a:solidFill>
        <a:latin typeface="Tahoma" pitchFamily="34" charset="0"/>
        <a:ea typeface="+mn-ea"/>
        <a:cs typeface="+mn-cs"/>
      </a:defRPr>
    </a:lvl3pPr>
    <a:lvl4pPr marL="1371600" algn="l" rtl="0" fontAlgn="base">
      <a:spcBef>
        <a:spcPct val="0"/>
      </a:spcBef>
      <a:spcAft>
        <a:spcPct val="0"/>
      </a:spcAft>
      <a:defRPr sz="900" b="1" kern="1200">
        <a:solidFill>
          <a:schemeClr val="bg1"/>
        </a:solidFill>
        <a:latin typeface="Tahoma" pitchFamily="34" charset="0"/>
        <a:ea typeface="+mn-ea"/>
        <a:cs typeface="+mn-cs"/>
      </a:defRPr>
    </a:lvl4pPr>
    <a:lvl5pPr marL="1828800" algn="l" rtl="0" fontAlgn="base">
      <a:spcBef>
        <a:spcPct val="0"/>
      </a:spcBef>
      <a:spcAft>
        <a:spcPct val="0"/>
      </a:spcAft>
      <a:defRPr sz="900" b="1" kern="1200">
        <a:solidFill>
          <a:schemeClr val="bg1"/>
        </a:solidFill>
        <a:latin typeface="Tahoma" pitchFamily="34" charset="0"/>
        <a:ea typeface="+mn-ea"/>
        <a:cs typeface="+mn-cs"/>
      </a:defRPr>
    </a:lvl5pPr>
    <a:lvl6pPr marL="2286000" algn="l" defTabSz="914400" rtl="0" eaLnBrk="1" latinLnBrk="0" hangingPunct="1">
      <a:defRPr sz="900" b="1" kern="1200">
        <a:solidFill>
          <a:schemeClr val="bg1"/>
        </a:solidFill>
        <a:latin typeface="Tahoma" pitchFamily="34" charset="0"/>
        <a:ea typeface="+mn-ea"/>
        <a:cs typeface="+mn-cs"/>
      </a:defRPr>
    </a:lvl6pPr>
    <a:lvl7pPr marL="2743200" algn="l" defTabSz="914400" rtl="0" eaLnBrk="1" latinLnBrk="0" hangingPunct="1">
      <a:defRPr sz="900" b="1" kern="1200">
        <a:solidFill>
          <a:schemeClr val="bg1"/>
        </a:solidFill>
        <a:latin typeface="Tahoma" pitchFamily="34" charset="0"/>
        <a:ea typeface="+mn-ea"/>
        <a:cs typeface="+mn-cs"/>
      </a:defRPr>
    </a:lvl7pPr>
    <a:lvl8pPr marL="3200400" algn="l" defTabSz="914400" rtl="0" eaLnBrk="1" latinLnBrk="0" hangingPunct="1">
      <a:defRPr sz="900" b="1" kern="1200">
        <a:solidFill>
          <a:schemeClr val="bg1"/>
        </a:solidFill>
        <a:latin typeface="Tahoma" pitchFamily="34" charset="0"/>
        <a:ea typeface="+mn-ea"/>
        <a:cs typeface="+mn-cs"/>
      </a:defRPr>
    </a:lvl8pPr>
    <a:lvl9pPr marL="3657600" algn="l" defTabSz="914400" rtl="0" eaLnBrk="1" latinLnBrk="0" hangingPunct="1">
      <a:defRPr sz="900" b="1" kern="1200">
        <a:solidFill>
          <a:schemeClr val="bg1"/>
        </a:solidFill>
        <a:latin typeface="Tahoma" pitchFamily="34" charset="0"/>
        <a:ea typeface="+mn-ea"/>
        <a:cs typeface="+mn-cs"/>
      </a:defRPr>
    </a:lvl9pPr>
  </p:defaultTextStyle>
  <p:extLst>
    <p:ext uri="{EFAFB233-063F-42B5-8137-9DF3F51BA10A}">
      <p15:sldGuideLst xmlns:p15="http://schemas.microsoft.com/office/powerpoint/2012/main">
        <p15:guide id="1" orient="horz" pos="1164" userDrawn="1">
          <p15:clr>
            <a:srgbClr val="A4A3A4"/>
          </p15:clr>
        </p15:guide>
        <p15:guide id="2" orient="horz" pos="1410" userDrawn="1">
          <p15:clr>
            <a:srgbClr val="A4A3A4"/>
          </p15:clr>
        </p15:guide>
        <p15:guide id="3" orient="horz" pos="2715" userDrawn="1">
          <p15:clr>
            <a:srgbClr val="A4A3A4"/>
          </p15:clr>
        </p15:guide>
        <p15:guide id="4" orient="horz" pos="2389" userDrawn="1">
          <p15:clr>
            <a:srgbClr val="A4A3A4"/>
          </p15:clr>
        </p15:guide>
        <p15:guide id="5" orient="horz" pos="2064" userDrawn="1">
          <p15:clr>
            <a:srgbClr val="A4A3A4"/>
          </p15:clr>
        </p15:guide>
        <p15:guide id="6" orient="horz" pos="1735" userDrawn="1">
          <p15:clr>
            <a:srgbClr val="A4A3A4"/>
          </p15:clr>
        </p15:guide>
        <p15:guide id="7" orient="horz" pos="3369" userDrawn="1">
          <p15:clr>
            <a:srgbClr val="A4A3A4"/>
          </p15:clr>
        </p15:guide>
        <p15:guide id="8" orient="horz" pos="3698" userDrawn="1">
          <p15:clr>
            <a:srgbClr val="A4A3A4"/>
          </p15:clr>
        </p15:guide>
        <p15:guide id="9" pos="5186" userDrawn="1">
          <p15:clr>
            <a:srgbClr val="A4A3A4"/>
          </p15:clr>
        </p15:guide>
        <p15:guide id="10" pos="241" userDrawn="1">
          <p15:clr>
            <a:srgbClr val="A4A3A4"/>
          </p15:clr>
        </p15:guide>
        <p15:guide id="11" pos="1910" userDrawn="1">
          <p15:clr>
            <a:srgbClr val="A4A3A4"/>
          </p15:clr>
        </p15:guide>
        <p15:guide id="12" pos="6005" userDrawn="1">
          <p15:clr>
            <a:srgbClr val="A4A3A4"/>
          </p15:clr>
        </p15:guide>
        <p15:guide id="13" pos="6838" userDrawn="1">
          <p15:clr>
            <a:srgbClr val="A4A3A4"/>
          </p15:clr>
        </p15:guide>
        <p15:guide id="14" pos="2751" userDrawn="1">
          <p15:clr>
            <a:srgbClr val="A4A3A4"/>
          </p15:clr>
        </p15:guide>
        <p15:guide id="15" pos="1076" userDrawn="1">
          <p15:clr>
            <a:srgbClr val="A4A3A4"/>
          </p15:clr>
        </p15:guide>
      </p15:sldGuideLst>
    </p:ext>
    <p:ext uri="{2D200454-40CA-4A62-9FC3-DE9A4176ACB9}">
      <p15:notesGuideLst xmlns:p15="http://schemas.microsoft.com/office/powerpoint/2012/main">
        <p15:guide id="1" orient="horz" pos="4525">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0" autoAdjust="0"/>
    <p:restoredTop sz="86202" autoAdjust="0"/>
  </p:normalViewPr>
  <p:slideViewPr>
    <p:cSldViewPr snapToGrid="0">
      <p:cViewPr varScale="1">
        <p:scale>
          <a:sx n="51" d="100"/>
          <a:sy n="51" d="100"/>
        </p:scale>
        <p:origin x="1188" y="44"/>
      </p:cViewPr>
      <p:guideLst>
        <p:guide orient="horz" pos="1164"/>
        <p:guide orient="horz" pos="1410"/>
        <p:guide orient="horz" pos="2715"/>
        <p:guide orient="horz" pos="2389"/>
        <p:guide orient="horz" pos="2064"/>
        <p:guide orient="horz" pos="1735"/>
        <p:guide orient="horz" pos="3369"/>
        <p:guide orient="horz" pos="3698"/>
        <p:guide pos="5186"/>
        <p:guide pos="241"/>
        <p:guide pos="1910"/>
        <p:guide pos="6005"/>
        <p:guide pos="6838"/>
        <p:guide pos="2751"/>
        <p:guide pos="107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p:cViewPr varScale="1">
        <p:scale>
          <a:sx n="57" d="100"/>
          <a:sy n="57" d="100"/>
        </p:scale>
        <p:origin x="3096" y="78"/>
      </p:cViewPr>
      <p:guideLst>
        <p:guide orient="horz" pos="4525"/>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ustomXml" Target="../customXml/item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openxmlformats.org/officeDocument/2006/relationships/customXml" Target="../customXml/item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 Mousivand" userId="dfe303a6-da48-485e-868f-fd801da37eb6" providerId="ADAL" clId="{B44C4DA9-115E-4EC9-92E2-1C2EE936A779}"/>
    <pc:docChg chg="modSld">
      <pc:chgData name="Ali Mousivand" userId="dfe303a6-da48-485e-868f-fd801da37eb6" providerId="ADAL" clId="{B44C4DA9-115E-4EC9-92E2-1C2EE936A779}" dt="2026-03-23T18:07:08.461" v="4" actId="20577"/>
      <pc:docMkLst>
        <pc:docMk/>
      </pc:docMkLst>
      <pc:sldChg chg="modSp mod">
        <pc:chgData name="Ali Mousivand" userId="dfe303a6-da48-485e-868f-fd801da37eb6" providerId="ADAL" clId="{B44C4DA9-115E-4EC9-92E2-1C2EE936A779}" dt="2026-03-23T18:07:08.461" v="4" actId="20577"/>
        <pc:sldMkLst>
          <pc:docMk/>
          <pc:sldMk cId="3298872931" sldId="647"/>
        </pc:sldMkLst>
        <pc:spChg chg="mod">
          <ac:chgData name="Ali Mousivand" userId="dfe303a6-da48-485e-868f-fd801da37eb6" providerId="ADAL" clId="{B44C4DA9-115E-4EC9-92E2-1C2EE936A779}" dt="2026-03-23T18:07:08.461" v="4" actId="20577"/>
          <ac:spMkLst>
            <pc:docMk/>
            <pc:sldMk cId="3298872931" sldId="647"/>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flipH="1">
            <a:off x="0" y="0"/>
            <a:ext cx="0" cy="261938"/>
          </a:xfrm>
          <a:prstGeom prst="rect">
            <a:avLst/>
          </a:prstGeom>
          <a:noFill/>
          <a:ln w="9525">
            <a:noFill/>
            <a:miter lim="800000"/>
          </a:ln>
          <a:effectLst/>
        </p:spPr>
        <p:txBody>
          <a:bodyPr vert="horz" wrap="none" lIns="0" tIns="0" rIns="0" bIns="0" numCol="1" anchor="t" anchorCtr="0" compatLnSpc="1">
            <a:prstTxWarp prst="textNoShape">
              <a:avLst/>
            </a:prstTxWarp>
            <a:spAutoFit/>
          </a:bodyPr>
          <a:lstStyle>
            <a:lvl1pP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79" name="Rectangle 3"/>
          <p:cNvSpPr>
            <a:spLocks noGrp="1" noChangeArrowheads="1"/>
          </p:cNvSpPr>
          <p:nvPr>
            <p:ph type="dt" sz="quarter" idx="1"/>
          </p:nvPr>
        </p:nvSpPr>
        <p:spPr bwMode="auto">
          <a:xfrm flipH="1">
            <a:off x="9982200" y="0"/>
            <a:ext cx="0" cy="261938"/>
          </a:xfrm>
          <a:prstGeom prst="rect">
            <a:avLst/>
          </a:prstGeom>
          <a:noFill/>
          <a:ln w="9525">
            <a:noFill/>
            <a:miter lim="800000"/>
          </a:ln>
          <a:effectLst/>
        </p:spPr>
        <p:txBody>
          <a:bodyPr vert="horz" wrap="none" lIns="0" tIns="0" rIns="0" bIns="0" numCol="1" anchor="t" anchorCtr="0" compatLnSpc="1">
            <a:prstTxWarp prst="textNoShape">
              <a:avLst/>
            </a:prstTxWarp>
            <a:spAutoFit/>
          </a:bodyPr>
          <a:lstStyle>
            <a:lvl1pPr algn="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80" name="Rectangle 4"/>
          <p:cNvSpPr>
            <a:spLocks noGrp="1" noChangeArrowheads="1"/>
          </p:cNvSpPr>
          <p:nvPr>
            <p:ph type="ftr" sz="quarter" idx="2"/>
          </p:nvPr>
        </p:nvSpPr>
        <p:spPr bwMode="auto">
          <a:xfrm flipH="1">
            <a:off x="0" y="14090650"/>
            <a:ext cx="0" cy="261938"/>
          </a:xfrm>
          <a:prstGeom prst="rect">
            <a:avLst/>
          </a:prstGeom>
          <a:noFill/>
          <a:ln w="9525">
            <a:noFill/>
            <a:miter lim="800000"/>
          </a:ln>
          <a:effectLst/>
        </p:spPr>
        <p:txBody>
          <a:bodyPr vert="horz" wrap="none" lIns="0" tIns="0" rIns="0" bIns="0" numCol="1" anchor="b" anchorCtr="0" compatLnSpc="1">
            <a:prstTxWarp prst="textNoShape">
              <a:avLst/>
            </a:prstTxWarp>
            <a:spAutoFit/>
          </a:bodyPr>
          <a:lstStyle>
            <a:lvl1pP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81" name="Rectangle 5"/>
          <p:cNvSpPr>
            <a:spLocks noGrp="1" noChangeArrowheads="1"/>
          </p:cNvSpPr>
          <p:nvPr>
            <p:ph type="sldNum" sz="quarter" idx="3"/>
          </p:nvPr>
        </p:nvSpPr>
        <p:spPr bwMode="auto">
          <a:xfrm>
            <a:off x="9707563" y="14085888"/>
            <a:ext cx="274637" cy="266700"/>
          </a:xfrm>
          <a:prstGeom prst="rect">
            <a:avLst/>
          </a:prstGeom>
          <a:noFill/>
          <a:ln w="9525">
            <a:noFill/>
            <a:miter lim="800000"/>
          </a:ln>
          <a:effectLst/>
        </p:spPr>
        <p:txBody>
          <a:bodyPr vert="horz" wrap="none" lIns="0" tIns="0" rIns="0" bIns="0" numCol="1" anchor="b" anchorCtr="0" compatLnSpc="1">
            <a:prstTxWarp prst="textNoShape">
              <a:avLst/>
            </a:prstTxWarp>
            <a:spAutoFit/>
          </a:bodyPr>
          <a:lstStyle>
            <a:lvl1pPr algn="r" defTabSz="1336954" eaLnBrk="0" hangingPunct="0">
              <a:spcBef>
                <a:spcPct val="0"/>
              </a:spcBef>
              <a:defRPr sz="1700" b="0">
                <a:solidFill>
                  <a:srgbClr val="000000"/>
                </a:solidFill>
                <a:latin typeface="Helvetica" pitchFamily="34" charset="0"/>
              </a:defRPr>
            </a:lvl1pPr>
          </a:lstStyle>
          <a:p>
            <a:pPr>
              <a:defRPr/>
            </a:pPr>
            <a:fld id="{E842FA72-B9ED-494F-A64D-EC1E1901C355}" type="slidenum">
              <a:rPr lang="de-DE"/>
              <a:pPr>
                <a:defRPr/>
              </a:pPr>
              <a:t>‹#›</a:t>
            </a:fld>
            <a:endParaRPr lang="de-DE"/>
          </a:p>
        </p:txBody>
      </p:sp>
    </p:spTree>
    <p:extLst>
      <p:ext uri="{BB962C8B-B14F-4D97-AF65-F5344CB8AC3E}">
        <p14:creationId xmlns:p14="http://schemas.microsoft.com/office/powerpoint/2010/main" val="609361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302125" cy="719138"/>
          </a:xfrm>
          <a:prstGeom prst="rect">
            <a:avLst/>
          </a:prstGeom>
          <a:noFill/>
          <a:ln w="9525">
            <a:noFill/>
            <a:miter lim="800000"/>
          </a:ln>
          <a:effectLst/>
        </p:spPr>
        <p:txBody>
          <a:bodyPr vert="horz" wrap="square" lIns="133601" tIns="66800" rIns="133601" bIns="66800" numCol="1" anchor="t" anchorCtr="0" compatLnSpc="1">
            <a:prstTxWarp prst="textNoShape">
              <a:avLst/>
            </a:prstTxWarp>
          </a:bodyPr>
          <a:lstStyle>
            <a:lvl1pP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3075" name="Rectangle 3"/>
          <p:cNvSpPr>
            <a:spLocks noGrp="1" noChangeArrowheads="1"/>
          </p:cNvSpPr>
          <p:nvPr>
            <p:ph type="dt" idx="1"/>
          </p:nvPr>
        </p:nvSpPr>
        <p:spPr bwMode="auto">
          <a:xfrm>
            <a:off x="5629275" y="0"/>
            <a:ext cx="4302125" cy="719138"/>
          </a:xfrm>
          <a:prstGeom prst="rect">
            <a:avLst/>
          </a:prstGeom>
          <a:noFill/>
          <a:ln w="9525">
            <a:noFill/>
            <a:miter lim="800000"/>
          </a:ln>
          <a:effectLst/>
        </p:spPr>
        <p:txBody>
          <a:bodyPr vert="horz" wrap="square" lIns="133601" tIns="66800" rIns="133601" bIns="66800" numCol="1" anchor="t" anchorCtr="0" compatLnSpc="1">
            <a:prstTxWarp prst="textNoShape">
              <a:avLst/>
            </a:prstTxWarp>
          </a:bodyPr>
          <a:lstStyle>
            <a:lvl1pPr algn="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205828" name="Rectangle 4"/>
          <p:cNvSpPr>
            <a:spLocks noGrp="1" noRot="1" noChangeAspect="1" noChangeArrowheads="1" noTextEdit="1"/>
          </p:cNvSpPr>
          <p:nvPr>
            <p:ph type="sldImg" idx="2"/>
          </p:nvPr>
        </p:nvSpPr>
        <p:spPr bwMode="auto">
          <a:xfrm>
            <a:off x="177800" y="1074738"/>
            <a:ext cx="9575800" cy="5386387"/>
          </a:xfrm>
          <a:prstGeom prst="rect">
            <a:avLst/>
          </a:prstGeom>
          <a:noFill/>
          <a:ln w="9525">
            <a:solidFill>
              <a:srgbClr val="000000"/>
            </a:solidFill>
            <a:miter lim="800000"/>
          </a:ln>
        </p:spPr>
      </p:sp>
      <p:sp>
        <p:nvSpPr>
          <p:cNvPr id="3077" name="Rectangle 5"/>
          <p:cNvSpPr>
            <a:spLocks noGrp="1" noChangeArrowheads="1"/>
          </p:cNvSpPr>
          <p:nvPr>
            <p:ph type="body" sz="quarter" idx="3"/>
          </p:nvPr>
        </p:nvSpPr>
        <p:spPr bwMode="auto">
          <a:xfrm>
            <a:off x="1322388" y="6819900"/>
            <a:ext cx="7286625" cy="6469063"/>
          </a:xfrm>
          <a:prstGeom prst="rect">
            <a:avLst/>
          </a:prstGeom>
          <a:noFill/>
          <a:ln w="9525">
            <a:noFill/>
            <a:miter lim="800000"/>
          </a:ln>
          <a:effectLst/>
        </p:spPr>
        <p:txBody>
          <a:bodyPr vert="horz" wrap="square" lIns="133601" tIns="66800" rIns="133601" bIns="6680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p:cNvSpPr>
            <a:spLocks noGrp="1" noChangeArrowheads="1"/>
          </p:cNvSpPr>
          <p:nvPr>
            <p:ph type="ftr" sz="quarter" idx="4"/>
          </p:nvPr>
        </p:nvSpPr>
        <p:spPr bwMode="auto">
          <a:xfrm>
            <a:off x="0" y="13644562"/>
            <a:ext cx="4302125" cy="719137"/>
          </a:xfrm>
          <a:prstGeom prst="rect">
            <a:avLst/>
          </a:prstGeom>
          <a:noFill/>
          <a:ln w="9525">
            <a:noFill/>
            <a:miter lim="800000"/>
          </a:ln>
          <a:effectLst/>
        </p:spPr>
        <p:txBody>
          <a:bodyPr vert="horz" wrap="square" lIns="133601" tIns="66800" rIns="133601" bIns="66800" numCol="1" anchor="b" anchorCtr="0" compatLnSpc="1">
            <a:prstTxWarp prst="textNoShape">
              <a:avLst/>
            </a:prstTxWarp>
          </a:bodyPr>
          <a:lstStyle>
            <a:lvl1pP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3079" name="Rectangle 7"/>
          <p:cNvSpPr>
            <a:spLocks noGrp="1" noChangeArrowheads="1"/>
          </p:cNvSpPr>
          <p:nvPr>
            <p:ph type="sldNum" sz="quarter" idx="5"/>
          </p:nvPr>
        </p:nvSpPr>
        <p:spPr bwMode="auto">
          <a:xfrm>
            <a:off x="5629275" y="13644562"/>
            <a:ext cx="4302125" cy="719137"/>
          </a:xfrm>
          <a:prstGeom prst="rect">
            <a:avLst/>
          </a:prstGeom>
          <a:noFill/>
          <a:ln w="9525">
            <a:noFill/>
            <a:miter lim="800000"/>
          </a:ln>
          <a:effectLst/>
        </p:spPr>
        <p:txBody>
          <a:bodyPr vert="horz" wrap="square" lIns="133601" tIns="66800" rIns="133601" bIns="66800" numCol="1" anchor="b" anchorCtr="0" compatLnSpc="1">
            <a:prstTxWarp prst="textNoShape">
              <a:avLst/>
            </a:prstTxWarp>
          </a:bodyPr>
          <a:lstStyle>
            <a:lvl1pPr algn="r" defTabSz="1336954" eaLnBrk="0" hangingPunct="0">
              <a:spcBef>
                <a:spcPct val="0"/>
              </a:spcBef>
              <a:defRPr sz="1700" b="0">
                <a:solidFill>
                  <a:schemeClr val="tx1"/>
                </a:solidFill>
                <a:latin typeface="Times New Roman" pitchFamily="18" charset="0"/>
              </a:defRPr>
            </a:lvl1pPr>
          </a:lstStyle>
          <a:p>
            <a:pPr>
              <a:defRPr/>
            </a:pPr>
            <a:fld id="{7FE02029-9BE2-4139-82E8-7E205433FD51}" type="slidenum">
              <a:rPr lang="de-DE"/>
              <a:pPr>
                <a:defRPr/>
              </a:pPr>
              <a:t>‹#›</a:t>
            </a:fld>
            <a:endParaRPr lang="de-DE"/>
          </a:p>
        </p:txBody>
      </p:sp>
    </p:spTree>
    <p:extLst>
      <p:ext uri="{BB962C8B-B14F-4D97-AF65-F5344CB8AC3E}">
        <p14:creationId xmlns:p14="http://schemas.microsoft.com/office/powerpoint/2010/main" val="39804190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pPr defTabSz="1333500"/>
            <a:fld id="{B3123BCD-06C1-4979-A4B6-929E88FE602B}" type="slidenum">
              <a:rPr lang="de-DE" smtClean="0"/>
              <a:pPr defTabSz="1333500"/>
              <a:t>1</a:t>
            </a:fld>
            <a:endParaRPr lang="de-DE"/>
          </a:p>
        </p:txBody>
      </p:sp>
      <p:sp>
        <p:nvSpPr>
          <p:cNvPr id="206851" name="Rectangle 2"/>
          <p:cNvSpPr>
            <a:spLocks noGrp="1" noRot="1" noChangeAspect="1" noChangeArrowheads="1" noTextEdit="1"/>
          </p:cNvSpPr>
          <p:nvPr>
            <p:ph type="sldImg"/>
          </p:nvPr>
        </p:nvSpPr>
        <p:spPr>
          <a:xfrm>
            <a:off x="177800" y="1074738"/>
            <a:ext cx="9575800" cy="5386387"/>
          </a:xfrm>
        </p:spPr>
      </p:sp>
      <p:sp>
        <p:nvSpPr>
          <p:cNvPr id="206852" name="Rectangle 3"/>
          <p:cNvSpPr>
            <a:spLocks noGrp="1" noChangeArrowheads="1"/>
          </p:cNvSpPr>
          <p:nvPr>
            <p:ph type="body" idx="1"/>
          </p:nvPr>
        </p:nvSpPr>
        <p:spPr>
          <a:noFill/>
        </p:spPr>
        <p:txBody>
          <a:bodyPr/>
          <a:lstStyle/>
          <a:p>
            <a:endParaRPr lang="de-DE"/>
          </a:p>
        </p:txBody>
      </p:sp>
    </p:spTree>
    <p:extLst>
      <p:ext uri="{BB962C8B-B14F-4D97-AF65-F5344CB8AC3E}">
        <p14:creationId xmlns:p14="http://schemas.microsoft.com/office/powerpoint/2010/main" val="3902205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7FE02029-9BE2-4139-82E8-7E205433FD51}" type="slidenum">
              <a:rPr lang="de-DE" smtClean="0"/>
              <a:pPr>
                <a:defRPr/>
              </a:pPr>
              <a:t>5</a:t>
            </a:fld>
            <a:endParaRPr lang="de-DE"/>
          </a:p>
        </p:txBody>
      </p:sp>
    </p:spTree>
    <p:extLst>
      <p:ext uri="{BB962C8B-B14F-4D97-AF65-F5344CB8AC3E}">
        <p14:creationId xmlns:p14="http://schemas.microsoft.com/office/powerpoint/2010/main" val="71649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CBC64-FFD9-37AE-B7B2-ED81F1F4F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2F054-AB02-EA85-DB1E-CBDA8C799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16A23D-CEB5-6799-99FE-E6813B3415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386C16-7F85-A63F-2583-EE399969E1C8}"/>
              </a:ext>
            </a:extLst>
          </p:cNvPr>
          <p:cNvSpPr>
            <a:spLocks noGrp="1"/>
          </p:cNvSpPr>
          <p:nvPr>
            <p:ph type="sldNum" sz="quarter" idx="5"/>
          </p:nvPr>
        </p:nvSpPr>
        <p:spPr/>
        <p:txBody>
          <a:bodyPr/>
          <a:lstStyle/>
          <a:p>
            <a:pPr>
              <a:defRPr/>
            </a:pPr>
            <a:fld id="{7FE02029-9BE2-4139-82E8-7E205433FD51}" type="slidenum">
              <a:rPr lang="de-DE" smtClean="0"/>
              <a:pPr>
                <a:defRPr/>
              </a:pPr>
              <a:t>6</a:t>
            </a:fld>
            <a:endParaRPr lang="de-DE"/>
          </a:p>
        </p:txBody>
      </p:sp>
    </p:spTree>
    <p:extLst>
      <p:ext uri="{BB962C8B-B14F-4D97-AF65-F5344CB8AC3E}">
        <p14:creationId xmlns:p14="http://schemas.microsoft.com/office/powerpoint/2010/main" val="2376974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7FE02029-9BE2-4139-82E8-7E205433FD51}" type="slidenum">
              <a:rPr lang="de-DE" smtClean="0"/>
              <a:pPr>
                <a:defRPr/>
              </a:pPr>
              <a:t>8</a:t>
            </a:fld>
            <a:endParaRPr lang="de-DE"/>
          </a:p>
        </p:txBody>
      </p:sp>
    </p:spTree>
    <p:extLst>
      <p:ext uri="{BB962C8B-B14F-4D97-AF65-F5344CB8AC3E}">
        <p14:creationId xmlns:p14="http://schemas.microsoft.com/office/powerpoint/2010/main" val="1283960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7FE02029-9BE2-4139-82E8-7E205433FD51}" type="slidenum">
              <a:rPr lang="de-DE" smtClean="0"/>
              <a:pPr>
                <a:defRPr/>
              </a:pPr>
              <a:t>13</a:t>
            </a:fld>
            <a:endParaRPr lang="de-DE"/>
          </a:p>
        </p:txBody>
      </p:sp>
    </p:spTree>
    <p:extLst>
      <p:ext uri="{BB962C8B-B14F-4D97-AF65-F5344CB8AC3E}">
        <p14:creationId xmlns:p14="http://schemas.microsoft.com/office/powerpoint/2010/main" val="1450162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43D6A-4BCA-F877-80F4-EB0D2679C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8901B3-1F54-E045-3F30-FA5EA6ACC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654B8-7ABD-5A7C-8D5F-3D23E1DCA5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CD059F-7ECF-3608-6526-3E0DE177635F}"/>
              </a:ext>
            </a:extLst>
          </p:cNvPr>
          <p:cNvSpPr>
            <a:spLocks noGrp="1"/>
          </p:cNvSpPr>
          <p:nvPr>
            <p:ph type="sldNum" sz="quarter" idx="5"/>
          </p:nvPr>
        </p:nvSpPr>
        <p:spPr/>
        <p:txBody>
          <a:bodyPr/>
          <a:lstStyle/>
          <a:p>
            <a:pPr>
              <a:defRPr/>
            </a:pPr>
            <a:fld id="{7FE02029-9BE2-4139-82E8-7E205433FD51}" type="slidenum">
              <a:rPr lang="de-DE" smtClean="0"/>
              <a:pPr>
                <a:defRPr/>
              </a:pPr>
              <a:t>16</a:t>
            </a:fld>
            <a:endParaRPr lang="de-DE"/>
          </a:p>
        </p:txBody>
      </p:sp>
    </p:spTree>
    <p:extLst>
      <p:ext uri="{BB962C8B-B14F-4D97-AF65-F5344CB8AC3E}">
        <p14:creationId xmlns:p14="http://schemas.microsoft.com/office/powerpoint/2010/main" val="3555755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Flags">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83379" y="1254271"/>
            <a:ext cx="9393251" cy="5322841"/>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1"/>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B1E87582-D026-203A-9BBE-CB00676C4699}"/>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B6B38FFA-0A00-7FD5-3C4D-9938D347A91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791CE063-C87C-0A18-DEF7-814326DD88C6}"/>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HQ">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692" y="1240251"/>
            <a:ext cx="9386105" cy="5318792"/>
          </a:xfrm>
          <a:prstGeom prst="rect">
            <a:avLst/>
          </a:prstGeom>
        </p:spPr>
      </p:pic>
      <p:sp>
        <p:nvSpPr>
          <p:cNvPr id="243" name="Freeform 242"/>
          <p:cNvSpPr/>
          <p:nvPr userDrawn="1"/>
        </p:nvSpPr>
        <p:spPr bwMode="auto">
          <a:xfrm flipH="1">
            <a:off x="8871770"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flipH="1">
            <a:off x="0" y="0"/>
            <a:ext cx="12192000"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2" name="Logo box">
            <a:extLst>
              <a:ext uri="{FF2B5EF4-FFF2-40B4-BE49-F238E27FC236}">
                <a16:creationId xmlns:a16="http://schemas.microsoft.com/office/drawing/2014/main" id="{99E13975-02CC-D6EC-70D0-1FEBF815AACC}"/>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descr="A black background with white text&#10;&#10;AI-generated content may be incorrect.">
            <a:extLst>
              <a:ext uri="{FF2B5EF4-FFF2-40B4-BE49-F238E27FC236}">
                <a16:creationId xmlns:a16="http://schemas.microsoft.com/office/drawing/2014/main" id="{1792412E-F0EE-A978-6B0E-573980CE26A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5" name="TextBox 4">
            <a:extLst>
              <a:ext uri="{FF2B5EF4-FFF2-40B4-BE49-F238E27FC236}">
                <a16:creationId xmlns:a16="http://schemas.microsoft.com/office/drawing/2014/main" id="{99DECA89-C807-FD8D-94E8-1CD2839F3821}"/>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139313977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MTG Glob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16102" y="1254582"/>
            <a:ext cx="9335283" cy="5289993"/>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8718"/>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2" name="Logo box">
            <a:extLst>
              <a:ext uri="{FF2B5EF4-FFF2-40B4-BE49-F238E27FC236}">
                <a16:creationId xmlns:a16="http://schemas.microsoft.com/office/drawing/2014/main" id="{3E24760C-1972-1C7B-D901-0A8AC2BC358B}"/>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descr="A black background with white text&#10;&#10;AI-generated content may be incorrect.">
            <a:extLst>
              <a:ext uri="{FF2B5EF4-FFF2-40B4-BE49-F238E27FC236}">
                <a16:creationId xmlns:a16="http://schemas.microsoft.com/office/drawing/2014/main" id="{1D4D450C-18F9-43FB-1C8C-0ADDD638F7E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5" name="TextBox 4">
            <a:extLst>
              <a:ext uri="{FF2B5EF4-FFF2-40B4-BE49-F238E27FC236}">
                <a16:creationId xmlns:a16="http://schemas.microsoft.com/office/drawing/2014/main" id="{E2565E45-BC8D-B119-8ED2-61578806CC7E}"/>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372397572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 40 years">
    <p:bg>
      <p:bgPr>
        <a:solidFill>
          <a:schemeClr val="tx1"/>
        </a:solidFill>
        <a:effectLst/>
      </p:bgPr>
    </p:bg>
    <p:spTree>
      <p:nvGrpSpPr>
        <p:cNvPr id="1" name=""/>
        <p:cNvGrpSpPr/>
        <p:nvPr/>
      </p:nvGrpSpPr>
      <p:grpSpPr>
        <a:xfrm>
          <a:off x="0" y="0"/>
          <a:ext cx="0" cy="0"/>
          <a:chOff x="0" y="0"/>
          <a:chExt cx="0" cy="0"/>
        </a:xfrm>
      </p:grpSpPr>
      <p:pic>
        <p:nvPicPr>
          <p:cNvPr id="4" name="40 years graphic" descr="A planet in space with stars&#10;&#10;AI-generated content may be incorrect.">
            <a:extLst>
              <a:ext uri="{FF2B5EF4-FFF2-40B4-BE49-F238E27FC236}">
                <a16:creationId xmlns:a16="http://schemas.microsoft.com/office/drawing/2014/main" id="{BBB028B2-8594-01B4-DB76-83DE48C42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74246" y="873665"/>
            <a:ext cx="10117753" cy="5690949"/>
          </a:xfrm>
          <a:prstGeom prst="rect">
            <a:avLst/>
          </a:prstGeom>
        </p:spPr>
      </p:pic>
      <p:sp>
        <p:nvSpPr>
          <p:cNvPr id="8" name="Yellow block">
            <a:extLst>
              <a:ext uri="{FF2B5EF4-FFF2-40B4-BE49-F238E27FC236}">
                <a16:creationId xmlns:a16="http://schemas.microsoft.com/office/drawing/2014/main" id="{73E69A27-C49E-0668-BB1A-1F7C33B0ED31}"/>
              </a:ext>
            </a:extLst>
          </p:cNvPr>
          <p:cNvSpPr>
            <a:spLocks noGrp="1" noRot="1" noMove="1" noResize="1" noEditPoints="1" noAdjustHandles="1" noChangeArrowheads="1" noChangeShapeType="1"/>
          </p:cNvSpPr>
          <p:nvPr userDrawn="1"/>
        </p:nvSpPr>
        <p:spPr bwMode="auto">
          <a:xfrm>
            <a:off x="63690" y="1150961"/>
            <a:ext cx="2620370" cy="5436358"/>
          </a:xfrm>
          <a:custGeom>
            <a:avLst/>
            <a:gdLst>
              <a:gd name="connsiteX0" fmla="*/ 0 w 2620370"/>
              <a:gd name="connsiteY0" fmla="*/ 0 h 5436358"/>
              <a:gd name="connsiteX1" fmla="*/ 2620370 w 2620370"/>
              <a:gd name="connsiteY1" fmla="*/ 0 h 5436358"/>
              <a:gd name="connsiteX2" fmla="*/ 2110853 w 2620370"/>
              <a:gd name="connsiteY2" fmla="*/ 2706806 h 5436358"/>
              <a:gd name="connsiteX3" fmla="*/ 2593074 w 2620370"/>
              <a:gd name="connsiteY3" fmla="*/ 5436358 h 5436358"/>
              <a:gd name="connsiteX4" fmla="*/ 4549 w 2620370"/>
              <a:gd name="connsiteY4" fmla="*/ 5436358 h 5436358"/>
              <a:gd name="connsiteX5" fmla="*/ 0 w 2620370"/>
              <a:gd name="connsiteY5" fmla="*/ 0 h 5436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0370" h="5436358">
                <a:moveTo>
                  <a:pt x="0" y="0"/>
                </a:moveTo>
                <a:lnTo>
                  <a:pt x="2620370" y="0"/>
                </a:lnTo>
                <a:lnTo>
                  <a:pt x="2110853" y="2706806"/>
                </a:lnTo>
                <a:lnTo>
                  <a:pt x="2593074" y="5436358"/>
                </a:lnTo>
                <a:lnTo>
                  <a:pt x="4549" y="5436358"/>
                </a:lnTo>
                <a:cubicBezTo>
                  <a:pt x="3033" y="3624239"/>
                  <a:pt x="1516" y="1812119"/>
                  <a:pt x="0" y="0"/>
                </a:cubicBezTo>
                <a:close/>
              </a:path>
            </a:pathLst>
          </a:cu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IE" sz="900" b="1" i="0" u="none" strike="noStrike" cap="none" normalizeH="0" baseline="0">
              <a:ln>
                <a:noFill/>
              </a:ln>
              <a:solidFill>
                <a:schemeClr val="bg1"/>
              </a:solidFill>
              <a:effectLst/>
              <a:latin typeface="Tahoma" pitchFamily="34" charset="0"/>
            </a:endParaRPr>
          </a:p>
        </p:txBody>
      </p:sp>
      <p:pic>
        <p:nvPicPr>
          <p:cNvPr id="10" name="Border + circles" descr="A black and white logo&#10;&#10;AI-generated content may be incorrect.">
            <a:extLst>
              <a:ext uri="{FF2B5EF4-FFF2-40B4-BE49-F238E27FC236}">
                <a16:creationId xmlns:a16="http://schemas.microsoft.com/office/drawing/2014/main" id="{236E409B-0FC4-2FD2-CCB3-4114BE105235}"/>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b="3788"/>
          <a:stretch>
            <a:fillRect/>
          </a:stretch>
        </p:blipFill>
        <p:spPr>
          <a:xfrm>
            <a:off x="-1" y="0"/>
            <a:ext cx="12191999" cy="6619164"/>
          </a:xfrm>
          <a:prstGeom prst="rect">
            <a:avLst/>
          </a:prstGeom>
        </p:spPr>
      </p:pic>
      <p:sp>
        <p:nvSpPr>
          <p:cNvPr id="264" name="Logo box"/>
          <p:cNvSpPr>
            <a:spLocks noGrp="1" noRot="1" noMove="1" noResize="1" noEditPoints="1" noAdjustHandles="1" noChangeArrowheads="1" noChangeShapeType="1"/>
          </p:cNvSpPr>
          <p:nvPr userDrawn="1"/>
        </p:nvSpPr>
        <p:spPr bwMode="auto">
          <a:xfrm>
            <a:off x="145054" y="-8719"/>
            <a:ext cx="2107258" cy="647425"/>
          </a:xfrm>
          <a:prstGeom prst="rect">
            <a:avLst/>
          </a:prstGeom>
          <a:solidFill>
            <a:schemeClr val="bg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cxnSp>
        <p:nvCxnSpPr>
          <p:cNvPr id="268" name="Grey line"/>
          <p:cNvCxnSpPr>
            <a:cxnSpLocks noGrp="1" noRot="1" noMove="1" noResize="1" noEditPoints="1" noAdjustHandles="1" noChangeArrowheads="1" noChangeShapeType="1"/>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pic>
        <p:nvPicPr>
          <p:cNvPr id="267" name="EUM logo"/>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Lst>
          </a:blip>
          <a:srcRect r="-88"/>
          <a:stretch>
            <a:fillRect/>
          </a:stretch>
        </p:blipFill>
        <p:spPr>
          <a:xfrm>
            <a:off x="371032" y="114424"/>
            <a:ext cx="1703214" cy="438072"/>
          </a:xfrm>
          <a:prstGeom prst="rect">
            <a:avLst/>
          </a:prstGeom>
        </p:spPr>
      </p:pic>
      <p:pic>
        <p:nvPicPr>
          <p:cNvPr id="6" name="Picture 5" descr="A white number with a heart in the middle&#10;&#10;AI-generated content may be incorrect.">
            <a:extLst>
              <a:ext uri="{FF2B5EF4-FFF2-40B4-BE49-F238E27FC236}">
                <a16:creationId xmlns:a16="http://schemas.microsoft.com/office/drawing/2014/main" id="{EA442971-9A88-AE38-266B-83EFD12116C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383424" y="3806894"/>
            <a:ext cx="2308788" cy="2308788"/>
          </a:xfrm>
          <a:prstGeom prst="rect">
            <a:avLst/>
          </a:prstGeom>
        </p:spPr>
      </p:pic>
      <p:sp>
        <p:nvSpPr>
          <p:cNvPr id="9" name="TextBox 8">
            <a:extLst>
              <a:ext uri="{FF2B5EF4-FFF2-40B4-BE49-F238E27FC236}">
                <a16:creationId xmlns:a16="http://schemas.microsoft.com/office/drawing/2014/main" id="{71EAC638-434D-CD96-ADA6-A8A31A7F65E3}"/>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229068454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 40 years">
    <p:bg>
      <p:bgPr>
        <a:solidFill>
          <a:schemeClr val="tx1"/>
        </a:solidFill>
        <a:effectLst/>
      </p:bgPr>
    </p:bg>
    <p:spTree>
      <p:nvGrpSpPr>
        <p:cNvPr id="1" name=""/>
        <p:cNvGrpSpPr/>
        <p:nvPr/>
      </p:nvGrpSpPr>
      <p:grpSpPr>
        <a:xfrm>
          <a:off x="0" y="0"/>
          <a:ext cx="0" cy="0"/>
          <a:chOff x="0" y="0"/>
          <a:chExt cx="0" cy="0"/>
        </a:xfrm>
      </p:grpSpPr>
      <p:pic>
        <p:nvPicPr>
          <p:cNvPr id="4" name="40 years graphic" descr="A planet in space with stars&#10;&#10;AI-generated content may be incorrect.">
            <a:extLst>
              <a:ext uri="{FF2B5EF4-FFF2-40B4-BE49-F238E27FC236}">
                <a16:creationId xmlns:a16="http://schemas.microsoft.com/office/drawing/2014/main" id="{BBB028B2-8594-01B4-DB76-83DE48C42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74246" y="873665"/>
            <a:ext cx="10117753" cy="5690949"/>
          </a:xfrm>
          <a:prstGeom prst="rect">
            <a:avLst/>
          </a:prstGeom>
        </p:spPr>
      </p:pic>
      <p:sp>
        <p:nvSpPr>
          <p:cNvPr id="8" name="Yellow block">
            <a:extLst>
              <a:ext uri="{FF2B5EF4-FFF2-40B4-BE49-F238E27FC236}">
                <a16:creationId xmlns:a16="http://schemas.microsoft.com/office/drawing/2014/main" id="{73E69A27-C49E-0668-BB1A-1F7C33B0ED31}"/>
              </a:ext>
            </a:extLst>
          </p:cNvPr>
          <p:cNvSpPr>
            <a:spLocks noGrp="1" noRot="1" noMove="1" noResize="1" noEditPoints="1" noAdjustHandles="1" noChangeArrowheads="1" noChangeShapeType="1"/>
          </p:cNvSpPr>
          <p:nvPr userDrawn="1"/>
        </p:nvSpPr>
        <p:spPr bwMode="auto">
          <a:xfrm>
            <a:off x="63690" y="1150961"/>
            <a:ext cx="2620370" cy="5436358"/>
          </a:xfrm>
          <a:custGeom>
            <a:avLst/>
            <a:gdLst>
              <a:gd name="connsiteX0" fmla="*/ 0 w 2620370"/>
              <a:gd name="connsiteY0" fmla="*/ 0 h 5436358"/>
              <a:gd name="connsiteX1" fmla="*/ 2620370 w 2620370"/>
              <a:gd name="connsiteY1" fmla="*/ 0 h 5436358"/>
              <a:gd name="connsiteX2" fmla="*/ 2110853 w 2620370"/>
              <a:gd name="connsiteY2" fmla="*/ 2706806 h 5436358"/>
              <a:gd name="connsiteX3" fmla="*/ 2593074 w 2620370"/>
              <a:gd name="connsiteY3" fmla="*/ 5436358 h 5436358"/>
              <a:gd name="connsiteX4" fmla="*/ 4549 w 2620370"/>
              <a:gd name="connsiteY4" fmla="*/ 5436358 h 5436358"/>
              <a:gd name="connsiteX5" fmla="*/ 0 w 2620370"/>
              <a:gd name="connsiteY5" fmla="*/ 0 h 5436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0370" h="5436358">
                <a:moveTo>
                  <a:pt x="0" y="0"/>
                </a:moveTo>
                <a:lnTo>
                  <a:pt x="2620370" y="0"/>
                </a:lnTo>
                <a:lnTo>
                  <a:pt x="2110853" y="2706806"/>
                </a:lnTo>
                <a:lnTo>
                  <a:pt x="2593074" y="5436358"/>
                </a:lnTo>
                <a:lnTo>
                  <a:pt x="4549" y="5436358"/>
                </a:lnTo>
                <a:cubicBezTo>
                  <a:pt x="3033" y="3624239"/>
                  <a:pt x="1516" y="1812119"/>
                  <a:pt x="0" y="0"/>
                </a:cubicBezTo>
                <a:close/>
              </a:path>
            </a:pathLst>
          </a:custGeom>
          <a:solidFill>
            <a:schemeClr val="tx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IE" sz="900" b="1" i="0" u="none" strike="noStrike" cap="none" normalizeH="0" baseline="0">
              <a:ln>
                <a:noFill/>
              </a:ln>
              <a:solidFill>
                <a:schemeClr val="bg1"/>
              </a:solidFill>
              <a:effectLst/>
              <a:latin typeface="Tahoma" pitchFamily="34" charset="0"/>
            </a:endParaRPr>
          </a:p>
        </p:txBody>
      </p:sp>
      <p:pic>
        <p:nvPicPr>
          <p:cNvPr id="10" name="Border + circles" descr="A black and white logo&#10;&#10;AI-generated content may be incorrect.">
            <a:extLst>
              <a:ext uri="{FF2B5EF4-FFF2-40B4-BE49-F238E27FC236}">
                <a16:creationId xmlns:a16="http://schemas.microsoft.com/office/drawing/2014/main" id="{236E409B-0FC4-2FD2-CCB3-4114BE105235}"/>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b="3788"/>
          <a:stretch>
            <a:fillRect/>
          </a:stretch>
        </p:blipFill>
        <p:spPr>
          <a:xfrm>
            <a:off x="-1" y="0"/>
            <a:ext cx="12191999" cy="6619164"/>
          </a:xfrm>
          <a:prstGeom prst="rect">
            <a:avLst/>
          </a:prstGeom>
        </p:spPr>
      </p:pic>
      <p:sp>
        <p:nvSpPr>
          <p:cNvPr id="264" name="Logo box"/>
          <p:cNvSpPr>
            <a:spLocks noGrp="1" noRot="1" noMove="1" noResize="1" noEditPoints="1" noAdjustHandles="1" noChangeArrowheads="1" noChangeShapeType="1"/>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cxnSp>
        <p:nvCxnSpPr>
          <p:cNvPr id="268" name="Grey line"/>
          <p:cNvCxnSpPr>
            <a:cxnSpLocks noGrp="1" noRot="1" noMove="1" noResize="1" noEditPoints="1" noAdjustHandles="1" noChangeArrowheads="1" noChangeShapeType="1"/>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pic>
        <p:nvPicPr>
          <p:cNvPr id="3" name="Picture 2" descr="A black background with white text&#10;&#10;AI-generated content may be incorrect.">
            <a:extLst>
              <a:ext uri="{FF2B5EF4-FFF2-40B4-BE49-F238E27FC236}">
                <a16:creationId xmlns:a16="http://schemas.microsoft.com/office/drawing/2014/main" id="{8168BE2B-138D-388A-5A54-7DA68A7F1B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5" name="TextBox 4">
            <a:extLst>
              <a:ext uri="{FF2B5EF4-FFF2-40B4-BE49-F238E27FC236}">
                <a16:creationId xmlns:a16="http://schemas.microsoft.com/office/drawing/2014/main" id="{76883F94-637F-7AD4-143D-485D8A58AAE1}"/>
              </a:ext>
            </a:extLst>
          </p:cNvPr>
          <p:cNvSpPr txBox="1"/>
          <p:nvPr userDrawn="1"/>
        </p:nvSpPr>
        <p:spPr>
          <a:xfrm>
            <a:off x="7674123" y="4783090"/>
            <a:ext cx="3704602" cy="707886"/>
          </a:xfrm>
          <a:prstGeom prst="rect">
            <a:avLst/>
          </a:prstGeom>
          <a:noFill/>
        </p:spPr>
        <p:txBody>
          <a:bodyPr wrap="square" rtlCol="0">
            <a:spAutoFit/>
          </a:bodyPr>
          <a:lstStyle/>
          <a:p>
            <a:pPr algn="ctr"/>
            <a:r>
              <a:rPr lang="en-US" sz="2000" b="0" kern="100" spc="-100">
                <a:solidFill>
                  <a:schemeClr val="tx1"/>
                </a:solidFill>
                <a:latin typeface="Bahnschrift Light" panose="020B0502040204020203" pitchFamily="34" charset="0"/>
                <a:ea typeface="Roboto" panose="02000000000000000000" pitchFamily="2" charset="0"/>
              </a:rPr>
              <a:t>Trusted in Space.</a:t>
            </a:r>
          </a:p>
          <a:p>
            <a:pPr algn="ctr"/>
            <a:r>
              <a:rPr lang="en-US" sz="2000" b="0" kern="100" spc="-100">
                <a:solidFill>
                  <a:schemeClr val="tx1"/>
                </a:solidFill>
                <a:latin typeface="Bahnschrift Light" panose="020B0502040204020203" pitchFamily="34" charset="0"/>
                <a:ea typeface="Roboto" panose="02000000000000000000" pitchFamily="2" charset="0"/>
              </a:rPr>
              <a:t>Essential on Earth.</a:t>
            </a:r>
          </a:p>
        </p:txBody>
      </p:sp>
    </p:spTree>
    <p:extLst>
      <p:ext uri="{BB962C8B-B14F-4D97-AF65-F5344CB8AC3E}">
        <p14:creationId xmlns:p14="http://schemas.microsoft.com/office/powerpoint/2010/main" val="228004701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MTG Europ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20" y="1240115"/>
            <a:ext cx="9335286" cy="5289994"/>
          </a:xfrm>
          <a:prstGeom prst="rect">
            <a:avLst/>
          </a:prstGeom>
        </p:spPr>
      </p:pic>
      <p:sp>
        <p:nvSpPr>
          <p:cNvPr id="243" name="Freeform 242"/>
          <p:cNvSpPr/>
          <p:nvPr userDrawn="1"/>
        </p:nvSpPr>
        <p:spPr bwMode="auto">
          <a:xfrm flipH="1">
            <a:off x="8871770"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flipH="1">
            <a:off x="0" y="0"/>
            <a:ext cx="12192000"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2" name="Logo box">
            <a:extLst>
              <a:ext uri="{FF2B5EF4-FFF2-40B4-BE49-F238E27FC236}">
                <a16:creationId xmlns:a16="http://schemas.microsoft.com/office/drawing/2014/main" id="{450ADCB7-16EB-B622-638C-A1A4954E3E64}"/>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descr="A black background with white text&#10;&#10;AI-generated content may be incorrect.">
            <a:extLst>
              <a:ext uri="{FF2B5EF4-FFF2-40B4-BE49-F238E27FC236}">
                <a16:creationId xmlns:a16="http://schemas.microsoft.com/office/drawing/2014/main" id="{52BC845D-EDCB-49FB-8EA7-B86F49B5F99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5" name="TextBox 4">
            <a:extLst>
              <a:ext uri="{FF2B5EF4-FFF2-40B4-BE49-F238E27FC236}">
                <a16:creationId xmlns:a16="http://schemas.microsoft.com/office/drawing/2014/main" id="{B889ADF8-1EBB-F2EA-CAD4-829F7E52DF13}"/>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2157749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 Flags">
    <p:bg>
      <p:bgPr>
        <a:solidFill>
          <a:schemeClr val="tx1"/>
        </a:solidFill>
        <a:effectLst/>
      </p:bgPr>
    </p:bg>
    <p:spTree>
      <p:nvGrpSpPr>
        <p:cNvPr id="1" name=""/>
        <p:cNvGrpSpPr/>
        <p:nvPr/>
      </p:nvGrpSpPr>
      <p:grpSpPr>
        <a:xfrm>
          <a:off x="0" y="0"/>
          <a:ext cx="0" cy="0"/>
          <a:chOff x="0" y="0"/>
          <a:chExt cx="0" cy="0"/>
        </a:xfrm>
      </p:grpSpPr>
      <p:pic>
        <p:nvPicPr>
          <p:cNvPr id="3" name="Picture 2" descr="A planet in space with stars&#10;&#10;AI-generated content may be incorrect.">
            <a:extLst>
              <a:ext uri="{FF2B5EF4-FFF2-40B4-BE49-F238E27FC236}">
                <a16:creationId xmlns:a16="http://schemas.microsoft.com/office/drawing/2014/main" id="{E4EFABC4-666E-0E12-FBFB-C5321CC934AA}"/>
              </a:ext>
            </a:extLst>
          </p:cNvPr>
          <p:cNvPicPr>
            <a:picLocks noChangeAspect="1"/>
          </p:cNvPicPr>
          <p:nvPr userDrawn="1"/>
        </p:nvPicPr>
        <p:blipFill>
          <a:blip r:embed="rId2">
            <a:extLst>
              <a:ext uri="{28A0092B-C50C-407E-A947-70E740481C1C}">
                <a14:useLocalDpi xmlns:a14="http://schemas.microsoft.com/office/drawing/2010/main" val="0"/>
              </a:ext>
            </a:extLst>
          </a:blip>
          <a:srcRect l="1119" b="3668"/>
          <a:stretch>
            <a:fillRect/>
          </a:stretch>
        </p:blipFill>
        <p:spPr>
          <a:xfrm>
            <a:off x="63690" y="1108378"/>
            <a:ext cx="12055526" cy="5478940"/>
          </a:xfrm>
          <a:prstGeom prst="rect">
            <a:avLst/>
          </a:prstGeom>
        </p:spPr>
      </p:pic>
      <p:sp>
        <p:nvSpPr>
          <p:cNvPr id="8" name="Yellow block">
            <a:extLst>
              <a:ext uri="{FF2B5EF4-FFF2-40B4-BE49-F238E27FC236}">
                <a16:creationId xmlns:a16="http://schemas.microsoft.com/office/drawing/2014/main" id="{73E69A27-C49E-0668-BB1A-1F7C33B0ED31}"/>
              </a:ext>
            </a:extLst>
          </p:cNvPr>
          <p:cNvSpPr>
            <a:spLocks noGrp="1" noRot="1" noMove="1" noResize="1" noEditPoints="1" noAdjustHandles="1" noChangeArrowheads="1" noChangeShapeType="1"/>
          </p:cNvSpPr>
          <p:nvPr userDrawn="1"/>
        </p:nvSpPr>
        <p:spPr bwMode="auto">
          <a:xfrm>
            <a:off x="63690" y="1150961"/>
            <a:ext cx="2620370" cy="5436358"/>
          </a:xfrm>
          <a:custGeom>
            <a:avLst/>
            <a:gdLst>
              <a:gd name="connsiteX0" fmla="*/ 0 w 2620370"/>
              <a:gd name="connsiteY0" fmla="*/ 0 h 5436358"/>
              <a:gd name="connsiteX1" fmla="*/ 2620370 w 2620370"/>
              <a:gd name="connsiteY1" fmla="*/ 0 h 5436358"/>
              <a:gd name="connsiteX2" fmla="*/ 2110853 w 2620370"/>
              <a:gd name="connsiteY2" fmla="*/ 2706806 h 5436358"/>
              <a:gd name="connsiteX3" fmla="*/ 2593074 w 2620370"/>
              <a:gd name="connsiteY3" fmla="*/ 5436358 h 5436358"/>
              <a:gd name="connsiteX4" fmla="*/ 4549 w 2620370"/>
              <a:gd name="connsiteY4" fmla="*/ 5436358 h 5436358"/>
              <a:gd name="connsiteX5" fmla="*/ 0 w 2620370"/>
              <a:gd name="connsiteY5" fmla="*/ 0 h 5436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0370" h="5436358">
                <a:moveTo>
                  <a:pt x="0" y="0"/>
                </a:moveTo>
                <a:lnTo>
                  <a:pt x="2620370" y="0"/>
                </a:lnTo>
                <a:lnTo>
                  <a:pt x="2110853" y="2706806"/>
                </a:lnTo>
                <a:lnTo>
                  <a:pt x="2593074" y="5436358"/>
                </a:lnTo>
                <a:lnTo>
                  <a:pt x="4549" y="5436358"/>
                </a:lnTo>
                <a:cubicBezTo>
                  <a:pt x="3033" y="3624239"/>
                  <a:pt x="1516" y="1812119"/>
                  <a:pt x="0" y="0"/>
                </a:cubicBezTo>
                <a:close/>
              </a:path>
            </a:pathLst>
          </a:cu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IE" sz="900" b="1" i="0" u="none" strike="noStrike" cap="none" normalizeH="0" baseline="0">
              <a:ln>
                <a:noFill/>
              </a:ln>
              <a:solidFill>
                <a:schemeClr val="bg1"/>
              </a:solidFill>
              <a:effectLst/>
              <a:latin typeface="Tahoma" pitchFamily="34" charset="0"/>
            </a:endParaRPr>
          </a:p>
        </p:txBody>
      </p:sp>
      <p:pic>
        <p:nvPicPr>
          <p:cNvPr id="10" name="Border + circles" descr="A black and white logo&#10;&#10;AI-generated content may be incorrect.">
            <a:extLst>
              <a:ext uri="{FF2B5EF4-FFF2-40B4-BE49-F238E27FC236}">
                <a16:creationId xmlns:a16="http://schemas.microsoft.com/office/drawing/2014/main" id="{236E409B-0FC4-2FD2-CCB3-4114BE105235}"/>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b="3788"/>
          <a:stretch>
            <a:fillRect/>
          </a:stretch>
        </p:blipFill>
        <p:spPr>
          <a:xfrm>
            <a:off x="-1" y="0"/>
            <a:ext cx="12191999" cy="6619164"/>
          </a:xfrm>
          <a:prstGeom prst="rect">
            <a:avLst/>
          </a:prstGeom>
        </p:spPr>
      </p:pic>
      <p:cxnSp>
        <p:nvCxnSpPr>
          <p:cNvPr id="268" name="Grey line"/>
          <p:cNvCxnSpPr>
            <a:cxnSpLocks noGrp="1" noRot="1" noMove="1" noResize="1" noEditPoints="1" noAdjustHandles="1" noChangeArrowheads="1" noChangeShapeType="1"/>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2" name="Logo box">
            <a:extLst>
              <a:ext uri="{FF2B5EF4-FFF2-40B4-BE49-F238E27FC236}">
                <a16:creationId xmlns:a16="http://schemas.microsoft.com/office/drawing/2014/main" id="{3E392C0A-DF10-D30F-EF0B-A3B046BCF0AF}"/>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descr="A black background with white text&#10;&#10;AI-generated content may be incorrect.">
            <a:extLst>
              <a:ext uri="{FF2B5EF4-FFF2-40B4-BE49-F238E27FC236}">
                <a16:creationId xmlns:a16="http://schemas.microsoft.com/office/drawing/2014/main" id="{3D277281-68D4-7402-4B74-477146D330A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5" name="TextBox 4">
            <a:extLst>
              <a:ext uri="{FF2B5EF4-FFF2-40B4-BE49-F238E27FC236}">
                <a16:creationId xmlns:a16="http://schemas.microsoft.com/office/drawing/2014/main" id="{39F3A12D-ABE6-2685-297C-35A400BEF856}"/>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154940900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Metop/EPS">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18124" y="1210440"/>
            <a:ext cx="9465846" cy="5324538"/>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1"/>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FB0A5B34-CD22-5471-332A-2BB0E79DB534}"/>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F514F7FE-53E7-7C2F-D72B-C60357B6A4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4B421CDD-B50E-22CF-1176-6D423C69DCB4}"/>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213986267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EPS-SG">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rcRect b="8674"/>
          <a:stretch>
            <a:fillRect/>
          </a:stretch>
        </p:blipFill>
        <p:spPr>
          <a:xfrm>
            <a:off x="125175" y="1249142"/>
            <a:ext cx="10281095" cy="5320624"/>
          </a:xfrm>
          <a:prstGeom prst="rect">
            <a:avLst/>
          </a:prstGeom>
        </p:spPr>
      </p:pic>
      <p:sp>
        <p:nvSpPr>
          <p:cNvPr id="243" name="Freeform 242"/>
          <p:cNvSpPr/>
          <p:nvPr userDrawn="1"/>
        </p:nvSpPr>
        <p:spPr bwMode="auto">
          <a:xfrm flipH="1">
            <a:off x="8871770"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flipH="1">
            <a:off x="0" y="0"/>
            <a:ext cx="12192000"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52BAA7E5-AA45-8CC8-A434-4FDF0DF3F348}"/>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5CC3971B-9FF7-641A-E637-3E8DAF071F9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80F01C85-380F-6659-4C7D-C31A69DAE05F}"/>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86515958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MSG">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2106" y="1122694"/>
            <a:ext cx="9619897" cy="5451274"/>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8718"/>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4B0AAA1B-1421-17DE-B4BF-B223B75DE9F1}"/>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05F18F6B-5996-4FDB-4CBA-3C363925A11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E90C3572-4EAB-966F-2580-59825C4BE64B}"/>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97184634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MTG">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5054" y="1145464"/>
            <a:ext cx="9616414" cy="5449300"/>
          </a:xfrm>
          <a:prstGeom prst="rect">
            <a:avLst/>
          </a:prstGeom>
        </p:spPr>
      </p:pic>
      <p:sp>
        <p:nvSpPr>
          <p:cNvPr id="243" name="Freeform 242"/>
          <p:cNvSpPr/>
          <p:nvPr userDrawn="1"/>
        </p:nvSpPr>
        <p:spPr bwMode="auto">
          <a:xfrm flipH="1">
            <a:off x="8871770"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flipH="1">
            <a:off x="0" y="0"/>
            <a:ext cx="12192000"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5320F485-C9D1-F50E-BBD5-B0693DBE73F9}"/>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356EAB93-8FF6-4A70-A33D-3294E57DF95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58B2C236-179D-2AF6-D0E9-935FD2A2FFB0}"/>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265434954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 CO2M">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5054" y="1240411"/>
            <a:ext cx="9479236" cy="5334150"/>
          </a:xfrm>
          <a:prstGeom prst="rect">
            <a:avLst/>
          </a:prstGeom>
        </p:spPr>
      </p:pic>
      <p:sp>
        <p:nvSpPr>
          <p:cNvPr id="243" name="Freeform 242"/>
          <p:cNvSpPr/>
          <p:nvPr userDrawn="1"/>
        </p:nvSpPr>
        <p:spPr bwMode="auto">
          <a:xfrm flipH="1">
            <a:off x="8871770"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2" name="Picture 1">
            <a:extLst>
              <a:ext uri="{FF2B5EF4-FFF2-40B4-BE49-F238E27FC236}">
                <a16:creationId xmlns:a16="http://schemas.microsoft.com/office/drawing/2014/main" id="{6C56B2F4-0B34-32AE-E744-78BF841E5A72}"/>
              </a:ext>
            </a:extLst>
          </p:cNvPr>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flipH="1">
            <a:off x="0" y="25516"/>
            <a:ext cx="12192000"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3" name="Logo box">
            <a:extLst>
              <a:ext uri="{FF2B5EF4-FFF2-40B4-BE49-F238E27FC236}">
                <a16:creationId xmlns:a16="http://schemas.microsoft.com/office/drawing/2014/main" id="{1BFE9D57-D127-805F-6B28-6561E60D2B68}"/>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ED564E5C-D37A-50D8-CCE0-E76EEEFC1DC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2E4355E2-5E5E-1BD2-A90C-8BC1CFCD3730}"/>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167458287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Storm">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70398" y="1191201"/>
            <a:ext cx="9421602" cy="5338907"/>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5"/>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8718"/>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B3646FAC-CF52-97F7-560F-F61F4002620B}"/>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D23D6C2C-ACBF-3ED3-3352-8A2D806B0DD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B6688088-F2F7-0AAB-C01C-80B07FF845AE}"/>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381753353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Oceans">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91199"/>
            <a:ext cx="9436548" cy="5347376"/>
          </a:xfrm>
          <a:prstGeom prst="rect">
            <a:avLst/>
          </a:prstGeom>
        </p:spPr>
      </p:pic>
      <p:sp>
        <p:nvSpPr>
          <p:cNvPr id="243" name="Freeform 242"/>
          <p:cNvSpPr/>
          <p:nvPr userDrawn="1"/>
        </p:nvSpPr>
        <p:spPr bwMode="auto">
          <a:xfrm flipH="1">
            <a:off x="8871770"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5"/>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flipH="1">
            <a:off x="0" y="0"/>
            <a:ext cx="12192000"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2EF30257-1967-6570-EB43-02821B02C490}"/>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6E749021-2A2E-C4D1-EF4D-C1453695479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1F575E3C-B026-EDAA-E326-EC232EC77333}"/>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368639574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Atmosphere">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18058" y="1199921"/>
            <a:ext cx="9406214" cy="5330187"/>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5"/>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1"/>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91C69168-F063-CFEF-E75F-923C5D299174}"/>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7C460F7A-3E10-FADA-F010-5CF6432CC43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D53D748A-91F8-E795-587F-35D125A6B60D}"/>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210166231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 Oceans">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99921"/>
            <a:ext cx="9421156" cy="5338654"/>
          </a:xfrm>
          <a:prstGeom prst="rect">
            <a:avLst/>
          </a:prstGeom>
        </p:spPr>
      </p:pic>
      <p:sp>
        <p:nvSpPr>
          <p:cNvPr id="243" name="Freeform 242"/>
          <p:cNvSpPr/>
          <p:nvPr userDrawn="1"/>
        </p:nvSpPr>
        <p:spPr bwMode="auto">
          <a:xfrm flipH="1">
            <a:off x="8871770"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5"/>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flipH="1">
            <a:off x="0" y="0"/>
            <a:ext cx="12192000"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2" name="Logo box">
            <a:extLst>
              <a:ext uri="{FF2B5EF4-FFF2-40B4-BE49-F238E27FC236}">
                <a16:creationId xmlns:a16="http://schemas.microsoft.com/office/drawing/2014/main" id="{9E84224C-4C73-1526-2E13-7EABF69CB171}"/>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500C430E-5B8F-8D64-3D68-63C03CF1493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517AF93F-6E70-CD3C-2B50-548D30572A9C}"/>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90415101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 MSG">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56610" y="1115816"/>
            <a:ext cx="9572000" cy="5424132"/>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8718"/>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2F8D1782-09A4-E4EE-9062-989272A21B4F}"/>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149D061C-DBAD-84FD-050D-DE0C3B37812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FD610775-6E5F-1479-897C-FAA96D2B806A}"/>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64032671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GEO MCC">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8913" y="1199921"/>
            <a:ext cx="9463265" cy="5362516"/>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4"/>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1"/>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9B33E338-9B66-30DC-6ACC-0333EE688179}"/>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46AB5C5D-2B53-13DF-9B60-EC2446B4D16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68C73E9F-B629-BFD0-BC22-E48014F492D5}"/>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370240597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LEO MCC">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15878" y="1178260"/>
            <a:ext cx="9505713" cy="5386570"/>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4"/>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8718"/>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2" name="Logo box">
            <a:extLst>
              <a:ext uri="{FF2B5EF4-FFF2-40B4-BE49-F238E27FC236}">
                <a16:creationId xmlns:a16="http://schemas.microsoft.com/office/drawing/2014/main" id="{B4880620-B971-CC87-45FE-B58B31E02554}"/>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B733BCAA-E5CD-7601-F265-95B3169EE5B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A53B711D-16AD-B6E1-1EA5-A05A455B38C3}"/>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391543822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 blu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8" name="Rectangle 7"/>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descr="A black background with white text&#10;&#10;AI-generated content may be incorrect.">
            <a:extLst>
              <a:ext uri="{FF2B5EF4-FFF2-40B4-BE49-F238E27FC236}">
                <a16:creationId xmlns:a16="http://schemas.microsoft.com/office/drawing/2014/main" id="{EE4C975A-D8FD-20D8-1337-4EFFD65ED2F4}"/>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303291904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 yellow">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136A40B4-9476-3CC7-1FC9-048DA89B5726}"/>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950D9AEB-55E7-D78F-89E0-5D9043EE575A}"/>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248612369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 purpl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5"/>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15EA9A88-C455-E7C7-6727-AB6BAE746E39}"/>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F7EB373E-9305-7F05-2C7F-6B6E76483985}"/>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256177795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 green">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F435587F-E5E3-C072-6931-1000911C6A8E}"/>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F88EA190-1ED4-7718-4AA2-91BF52AF0256}"/>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161013831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 orang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4"/>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1E6C6A13-D0B2-112F-D4E9-A0818AC63EE5}"/>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B4E3C7E9-B696-DF37-A1F9-B75CFDE6C36B}"/>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93885859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amp;A - blu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4734FFE1-4D68-C451-C29A-95B93B3980B4}"/>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2DE914CB-0948-49A5-51BF-A80AEC799A7D}"/>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156486514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amp;A - yellow">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790110A3-A2FA-0ED7-51BC-DE1CBE681CC6}"/>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468E99D9-7E18-FB4C-4098-30FD111D56A4}"/>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45763544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amp;A - purpl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5"/>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240E88DA-5D62-A14E-BC69-AE25EB34AF4A}"/>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D79308BB-6CA2-65A0-6D2E-7C45980895F9}"/>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43744804"/>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amp;A - green">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23D84B37-8BB0-CA6D-8B7F-6FA21B7C8B06}"/>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D975A67A-673B-1D1E-D9EA-A2FBE92D5810}"/>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77932471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amp;A - orang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4"/>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2475B50D-643C-BEAF-946D-CA5BDCDB9285}"/>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C8BA6208-16A5-ABE6-DD31-D682752E0821}"/>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3340853998"/>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White Background">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147782" y="-8719"/>
            <a:ext cx="11896436" cy="647425"/>
          </a:xfrm>
          <a:prstGeom prst="rect">
            <a:avLst/>
          </a:prstGeom>
          <a:solidFill>
            <a:srgbClr val="00205B"/>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399520" cy="640079"/>
          </a:xfrm>
        </p:spPr>
        <p:txBody>
          <a:bodyPr/>
          <a:lstStyle>
            <a:lvl1pPr marL="221544">
              <a:defRPr>
                <a:solidFill>
                  <a:schemeClr val="tx1"/>
                </a:solidFill>
              </a:defRPr>
            </a:lvl1pPr>
          </a:lstStyle>
          <a:p>
            <a:r>
              <a:rPr lang="en-GB"/>
              <a:t>Click to edit Master title style</a:t>
            </a:r>
          </a:p>
        </p:txBody>
      </p:sp>
      <p:sp>
        <p:nvSpPr>
          <p:cNvPr id="6" name="Text Placeholder 5"/>
          <p:cNvSpPr>
            <a:spLocks noGrp="1"/>
          </p:cNvSpPr>
          <p:nvPr>
            <p:ph type="body" sz="quarter" idx="10"/>
          </p:nvPr>
        </p:nvSpPr>
        <p:spPr>
          <a:xfrm>
            <a:off x="145053" y="1139429"/>
            <a:ext cx="11627339" cy="5262675"/>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Rectangle 2">
            <a:extLst>
              <a:ext uri="{FF2B5EF4-FFF2-40B4-BE49-F238E27FC236}">
                <a16:creationId xmlns:a16="http://schemas.microsoft.com/office/drawing/2014/main" id="{CBBAFD0F-C436-EB79-93CC-C81D9016CED8}"/>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7" name="Picture 6" descr="A black background with white text&#10;&#10;AI-generated content may be incorrect.">
            <a:extLst>
              <a:ext uri="{FF2B5EF4-FFF2-40B4-BE49-F238E27FC236}">
                <a16:creationId xmlns:a16="http://schemas.microsoft.com/office/drawing/2014/main" id="{C0BFFBB0-45D1-C44C-2322-077B17D6939D}"/>
              </a:ext>
            </a:extLst>
          </p:cNvPr>
          <p:cNvPicPr>
            <a:picLocks noChangeAspect="1"/>
          </p:cNvPicPr>
          <p:nvPr userDrawn="1"/>
        </p:nvPicPr>
        <p:blipFill>
          <a:blip r:embed="rId2">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218669883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ark blue background">
    <p:bg>
      <p:bgPr>
        <a:solidFill>
          <a:srgbClr val="253948"/>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145053" y="-8719"/>
            <a:ext cx="11901894" cy="647425"/>
          </a:xfrm>
          <a:prstGeom prst="rect">
            <a:avLst/>
          </a:prstGeom>
          <a:solidFill>
            <a:schemeClr val="tx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lvl="0" indent="0" algn="l" defTabSz="914400" rtl="0" eaLnBrk="0" fontAlgn="base" latinLnBrk="0" hangingPunct="0">
              <a:lnSpc>
                <a:spcPct val="100000"/>
              </a:lnSpc>
              <a:spcBef>
                <a:spcPct val="50000"/>
              </a:spcBef>
              <a:spcAft>
                <a:spcPct val="0"/>
              </a:spcAft>
              <a:buClrTx/>
              <a:buSzTx/>
              <a:buFontTx/>
              <a:buNone/>
              <a:defRPr/>
            </a:pPr>
            <a:endParaRPr kumimoji="0" lang="en-GB" sz="900" b="1" i="0" u="none" strike="noStrike" kern="1200" cap="none" spc="0" normalizeH="0" baseline="0" noProof="0">
              <a:ln>
                <a:noFill/>
              </a:ln>
              <a:solidFill>
                <a:srgbClr val="00205B"/>
              </a:solidFill>
              <a:effectLst/>
              <a:uLnTx/>
              <a:uFillTx/>
              <a:latin typeface="Tahoma" pitchFamily="34" charset="0"/>
              <a:ea typeface="+mn-ea"/>
              <a:cs typeface="+mn-cs"/>
            </a:endParaRPr>
          </a:p>
        </p:txBody>
      </p:sp>
      <p:sp>
        <p:nvSpPr>
          <p:cNvPr id="2" name="Title 1"/>
          <p:cNvSpPr>
            <a:spLocks noGrp="1"/>
          </p:cNvSpPr>
          <p:nvPr>
            <p:ph type="title"/>
          </p:nvPr>
        </p:nvSpPr>
        <p:spPr>
          <a:xfrm>
            <a:off x="792479" y="-8719"/>
            <a:ext cx="11254467" cy="640079"/>
          </a:xfrm>
        </p:spPr>
        <p:txBody>
          <a:bodyPr/>
          <a:lstStyle>
            <a:lvl1pPr marL="221544">
              <a:defRPr>
                <a:solidFill>
                  <a:schemeClr val="bg1"/>
                </a:solidFill>
              </a:defRPr>
            </a:lvl1pPr>
          </a:lstStyle>
          <a:p>
            <a:r>
              <a:rPr lang="en-GB"/>
              <a:t>Click to edit Master title style</a:t>
            </a:r>
          </a:p>
        </p:txBody>
      </p:sp>
      <p:sp>
        <p:nvSpPr>
          <p:cNvPr id="7" name="TextBox 6"/>
          <p:cNvSpPr txBox="1"/>
          <p:nvPr userDrawn="1"/>
        </p:nvSpPr>
        <p:spPr>
          <a:xfrm>
            <a:off x="10901866" y="641568"/>
            <a:ext cx="1226619" cy="246221"/>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GB" sz="10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rPr>
              <a:t>www.eumetsat.int</a:t>
            </a:r>
          </a:p>
        </p:txBody>
      </p:sp>
      <p:sp>
        <p:nvSpPr>
          <p:cNvPr id="6" name="Text Placeholder 5"/>
          <p:cNvSpPr>
            <a:spLocks noGrp="1"/>
          </p:cNvSpPr>
          <p:nvPr>
            <p:ph type="body" sz="quarter" idx="10"/>
          </p:nvPr>
        </p:nvSpPr>
        <p:spPr>
          <a:xfrm>
            <a:off x="145052" y="1139428"/>
            <a:ext cx="11822493" cy="52626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Rectangle 2">
            <a:extLst>
              <a:ext uri="{FF2B5EF4-FFF2-40B4-BE49-F238E27FC236}">
                <a16:creationId xmlns:a16="http://schemas.microsoft.com/office/drawing/2014/main" id="{E7DD8B77-78AB-30A3-2819-0AD7A8288E5E}"/>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3462B3FA-722D-E418-91CF-AD733B5D6545}"/>
              </a:ext>
            </a:extLst>
          </p:cNvPr>
          <p:cNvPicPr>
            <a:picLocks noChangeAspect="1"/>
          </p:cNvPicPr>
          <p:nvPr userDrawn="1"/>
        </p:nvPicPr>
        <p:blipFill>
          <a:blip r:embed="rId2">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266201507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ured background">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145053" y="-8719"/>
            <a:ext cx="11901894" cy="647425"/>
          </a:xfrm>
          <a:prstGeom prst="rect">
            <a:avLst/>
          </a:prstGeom>
          <a:solidFill>
            <a:srgbClr val="D6D2C4">
              <a:alpha val="40000"/>
            </a:srgbClr>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6413" t="28964" r="31087" b="35710"/>
          <a:stretch>
            <a:fillRect/>
          </a:stretch>
        </p:blipFill>
        <p:spPr>
          <a:xfrm>
            <a:off x="-42530" y="-42530"/>
            <a:ext cx="12227442" cy="6911163"/>
          </a:xfrm>
          <a:prstGeom prst="rect">
            <a:avLst/>
          </a:prstGeom>
        </p:spPr>
      </p:pic>
      <p:sp>
        <p:nvSpPr>
          <p:cNvPr id="2" name="Title 1"/>
          <p:cNvSpPr>
            <a:spLocks noGrp="1"/>
          </p:cNvSpPr>
          <p:nvPr>
            <p:ph type="title"/>
          </p:nvPr>
        </p:nvSpPr>
        <p:spPr>
          <a:xfrm>
            <a:off x="792480" y="1"/>
            <a:ext cx="11399520" cy="640079"/>
          </a:xfrm>
        </p:spPr>
        <p:txBody>
          <a:bodyPr/>
          <a:lstStyle>
            <a:lvl1pPr marL="221544">
              <a:defRPr/>
            </a:lvl1pPr>
          </a:lstStyle>
          <a:p>
            <a:r>
              <a:rPr lang="en-GB"/>
              <a:t>Click to edit Master title style</a:t>
            </a:r>
          </a:p>
        </p:txBody>
      </p:sp>
      <p:sp>
        <p:nvSpPr>
          <p:cNvPr id="6" name="Text Placeholder 5"/>
          <p:cNvSpPr>
            <a:spLocks noGrp="1"/>
          </p:cNvSpPr>
          <p:nvPr>
            <p:ph type="body" sz="quarter" idx="10"/>
          </p:nvPr>
        </p:nvSpPr>
        <p:spPr>
          <a:xfrm>
            <a:off x="145053" y="1139429"/>
            <a:ext cx="11627339" cy="5262675"/>
          </a:xfrm>
        </p:spPr>
        <p:txBody>
          <a:bodyPr/>
          <a:lstStyle>
            <a:lvl1pPr>
              <a:defRPr sz="3200"/>
            </a:lvl1pPr>
            <a:lvl2pPr>
              <a:defRPr sz="2800"/>
            </a:lvl2pPr>
            <a:lvl3pPr>
              <a:defRPr sz="2400"/>
            </a:lvl3pPr>
            <a:lvl4pPr>
              <a:defRPr sz="20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Rectangle 2">
            <a:extLst>
              <a:ext uri="{FF2B5EF4-FFF2-40B4-BE49-F238E27FC236}">
                <a16:creationId xmlns:a16="http://schemas.microsoft.com/office/drawing/2014/main" id="{5B347559-999B-94F9-6210-9E45B6B2067F}"/>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16BB19EE-C37A-F940-80CE-C5B1FC503D5D}"/>
              </a:ext>
            </a:extLst>
          </p:cNvPr>
          <p:cNvPicPr>
            <a:picLocks noChangeAspect="1"/>
          </p:cNvPicPr>
          <p:nvPr userDrawn="1"/>
        </p:nvPicPr>
        <p:blipFill>
          <a:blip r:embed="rId3">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767461238"/>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147782" y="-8719"/>
            <a:ext cx="11896436" cy="647425"/>
          </a:xfrm>
          <a:prstGeom prst="rect">
            <a:avLst/>
          </a:prstGeom>
          <a:solidFill>
            <a:srgbClr val="00205B"/>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sp>
        <p:nvSpPr>
          <p:cNvPr id="8" name="Rectangle 7"/>
          <p:cNvSpPr/>
          <p:nvPr userDrawn="1"/>
        </p:nvSpPr>
        <p:spPr bwMode="auto">
          <a:xfrm>
            <a:off x="145054" y="-8719"/>
            <a:ext cx="647425" cy="647425"/>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399520" cy="640079"/>
          </a:xfrm>
        </p:spPr>
        <p:txBody>
          <a:bodyPr/>
          <a:lstStyle>
            <a:lvl1pPr marL="221544">
              <a:defRPr>
                <a:solidFill>
                  <a:schemeClr val="tx1"/>
                </a:solidFill>
              </a:defRPr>
            </a:lvl1pPr>
          </a:lstStyle>
          <a:p>
            <a:r>
              <a:rPr lang="en-US"/>
              <a:t>Click to edit Master title style</a:t>
            </a:r>
            <a:endParaRPr lang="en-GB"/>
          </a:p>
        </p:txBody>
      </p:sp>
      <p:sp>
        <p:nvSpPr>
          <p:cNvPr id="6" name="Text Placeholder 5"/>
          <p:cNvSpPr>
            <a:spLocks noGrp="1"/>
          </p:cNvSpPr>
          <p:nvPr>
            <p:ph type="body" sz="quarter" idx="10"/>
          </p:nvPr>
        </p:nvSpPr>
        <p:spPr>
          <a:xfrm>
            <a:off x="145053" y="1139429"/>
            <a:ext cx="11627339" cy="5262675"/>
          </a:xfrm>
        </p:spPr>
        <p:txBody>
          <a:bodyPr/>
          <a:lstStyle>
            <a:lvl1pPr>
              <a:defRPr sz="3200"/>
            </a:lvl1pPr>
            <a:lvl2pPr>
              <a:defRPr sz="28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rcRect r="74091"/>
          <a:stretch>
            <a:fillRect/>
          </a:stretch>
        </p:blipFill>
        <p:spPr>
          <a:xfrm>
            <a:off x="207400" y="83805"/>
            <a:ext cx="485747" cy="482634"/>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6448" y="6546636"/>
            <a:ext cx="3332142" cy="331684"/>
          </a:xfrm>
          <a:prstGeom prst="rect">
            <a:avLst/>
          </a:prstGeom>
        </p:spPr>
      </p:pic>
    </p:spTree>
    <p:extLst>
      <p:ext uri="{BB962C8B-B14F-4D97-AF65-F5344CB8AC3E}">
        <p14:creationId xmlns:p14="http://schemas.microsoft.com/office/powerpoint/2010/main" val="563048503"/>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hyperlink" Target="m-files://show/7235DDED-B8A6-4E3A-A71E-E576E92F5EE1/0-2214129?property=PGF96F14DEC652464883AF30934E62410D" TargetMode="Externa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hyperlink" Target="m-files://show/7235DDED-B8A6-4E3A-A71E-E576E92F5EE1/0-2214129?property=PG287DD6AA5F5449A297586565E64CBBF3" TargetMode="Externa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hyperlink" Target="m-files://show/7235DDED-B8A6-4E3A-A71E-E576E92F5EE1/0-2214129?property=PG65D186EDD28144499B14845D49B5D4CB" TargetMode="Externa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hyperlink" Target="m-files://show/7235DDED-B8A6-4E3A-A71E-E576E92F5EE1/0-2214129?property=PGCE5437D590C04754BEE9A57B4DF061F0" TargetMode="Externa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hyperlink" Target="m-files://show/7235DDED-B8A6-4E3A-A71E-E576E92F5EE1/0-2214129?property=PG7957932C1D8B422FA7838BCB926F04D5" TargetMode="Externa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bwMode="auto">
          <a:xfrm>
            <a:off x="792479" y="4"/>
            <a:ext cx="11399521" cy="600764"/>
          </a:xfrm>
          <a:prstGeom prst="rect">
            <a:avLst/>
          </a:prstGeom>
          <a:noFill/>
          <a:ln w="9525">
            <a:noFill/>
            <a:miter lim="800000"/>
          </a:ln>
        </p:spPr>
        <p:txBody>
          <a:bodyPr vert="horz" wrap="square" lIns="0" tIns="36000" rIns="36000" bIns="36000" numCol="1" anchor="ctr" anchorCtr="0" compatLnSpc="1">
            <a:prstTxWarp prst="textNoShape">
              <a:avLst/>
            </a:prstTxWarp>
            <a:normAutofit/>
          </a:bodyPr>
          <a:lstStyle/>
          <a:p>
            <a:pPr lvl="0"/>
            <a:r>
              <a:rPr lang="en-GB"/>
              <a:t>Click to edit Master title style</a:t>
            </a:r>
          </a:p>
        </p:txBody>
      </p:sp>
      <p:sp>
        <p:nvSpPr>
          <p:cNvPr id="29700" name="Rectangle 58"/>
          <p:cNvSpPr>
            <a:spLocks noGrp="1" noChangeArrowheads="1"/>
          </p:cNvSpPr>
          <p:nvPr>
            <p:ph type="body" idx="1"/>
          </p:nvPr>
        </p:nvSpPr>
        <p:spPr bwMode="auto">
          <a:xfrm>
            <a:off x="145054" y="1139429"/>
            <a:ext cx="11627339" cy="5262675"/>
          </a:xfrm>
          <a:prstGeom prst="rect">
            <a:avLst/>
          </a:prstGeom>
          <a:noFill/>
          <a:ln w="9525">
            <a:noFill/>
            <a:miter lim="800000"/>
          </a:ln>
        </p:spPr>
        <p:txBody>
          <a:bodyPr vert="horz" wrap="square" lIns="91440" tIns="45720" rIns="91440" bIns="45720" numCol="1" anchor="t" anchorCtr="0" compatLnSpc="1">
            <a:prstTxWarp prst="textNoShape">
              <a:avLst/>
            </a:prstTxWarp>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9" name="Straight Connector 8"/>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16" name="TextBox 15"/>
          <p:cNvSpPr txBox="1"/>
          <p:nvPr userDrawn="1"/>
        </p:nvSpPr>
        <p:spPr>
          <a:xfrm>
            <a:off x="10901866" y="641568"/>
            <a:ext cx="1226619" cy="246221"/>
          </a:xfrm>
          <a:prstGeom prst="rect">
            <a:avLst/>
          </a:prstGeom>
          <a:noFill/>
        </p:spPr>
        <p:txBody>
          <a:bodyPr wrap="none" rtlCol="0">
            <a:spAutoFit/>
          </a:bodyPr>
          <a:lstStyle/>
          <a:p>
            <a:pPr algn="r"/>
            <a:r>
              <a:rPr lang="en-GB" sz="1000" b="0" baseline="0">
                <a:solidFill>
                  <a:schemeClr val="bg1"/>
                </a:solidFill>
                <a:latin typeface="Bahnschrift SemiLight" panose="020B0502040204020203" pitchFamily="34" charset="0"/>
                <a:ea typeface="Roboto" panose="02000000000000000000" pitchFamily="2" charset="0"/>
              </a:rPr>
              <a:t>www.eumetsat.int</a:t>
            </a:r>
          </a:p>
        </p:txBody>
      </p:sp>
      <p:sp>
        <p:nvSpPr>
          <p:cNvPr id="2" name="Rectangle 1"/>
          <p:cNvSpPr/>
          <p:nvPr userDrawn="1"/>
        </p:nvSpPr>
        <p:spPr>
          <a:xfrm>
            <a:off x="11519350" y="6593586"/>
            <a:ext cx="609135" cy="261610"/>
          </a:xfrm>
          <a:prstGeom prst="rect">
            <a:avLst/>
          </a:prstGeom>
        </p:spPr>
        <p:txBody>
          <a:bodyPr wrap="square">
            <a:spAutoFit/>
          </a:bodyPr>
          <a:lstStyle/>
          <a:p>
            <a:pPr algn="r"/>
            <a:fld id="{FF9CC606-8418-49EA-9DB7-3FFD72983DD3}" type="slidenum">
              <a:rPr lang="de-DE" sz="1100" b="0" smtClean="0">
                <a:solidFill>
                  <a:srgbClr val="00B5E2"/>
                </a:solidFill>
                <a:latin typeface="Arial" panose="020B0604020202020204" pitchFamily="34" charset="0"/>
                <a:ea typeface="Roboto" panose="02000000000000000000" pitchFamily="2" charset="0"/>
                <a:cs typeface="Arial" panose="020B0604020202020204" pitchFamily="34" charset="0"/>
              </a:rPr>
              <a:pPr algn="r"/>
              <a:t>‹#›</a:t>
            </a:fld>
            <a:endParaRPr lang="en-GB" sz="1000">
              <a:latin typeface="Arial" panose="020B0604020202020204" pitchFamily="34" charset="0"/>
              <a:ea typeface="Roboto" panose="02000000000000000000" pitchFamily="2" charset="0"/>
              <a:cs typeface="Arial" panose="020B0604020202020204" pitchFamily="34" charset="0"/>
            </a:endParaRPr>
          </a:p>
        </p:txBody>
      </p:sp>
      <p:sp>
        <p:nvSpPr>
          <p:cNvPr id="5" name="TextBox 4">
            <a:extLst>
              <a:ext uri="{FF2B5EF4-FFF2-40B4-BE49-F238E27FC236}">
                <a16:creationId xmlns:a16="http://schemas.microsoft.com/office/drawing/2014/main" id="{ECD20100-422D-809D-958D-C82D59239957}"/>
              </a:ext>
            </a:extLst>
          </p:cNvPr>
          <p:cNvSpPr txBox="1"/>
          <p:nvPr userDrawn="1"/>
        </p:nvSpPr>
        <p:spPr>
          <a:xfrm>
            <a:off x="145053" y="6596390"/>
            <a:ext cx="4629421" cy="259080"/>
          </a:xfrm>
          <a:prstGeom prst="rect">
            <a:avLst/>
          </a:prstGeom>
          <a:noFill/>
        </p:spPr>
        <p:txBody>
          <a:bodyPr wrap="square" rtlCol="0">
            <a:spAutoFit/>
          </a:bodyPr>
          <a:lstStyle/>
          <a:p>
            <a:r>
              <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rPr>
              <a:t> </a:t>
            </a:r>
            <a:r>
              <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hlinkClick r:id="rId35">
                  <a:extLst>
                    <a:ext uri="{A12FA001-AC4F-418D-AE19-62706E023703}">
                      <ahyp:hlinkClr xmlns:ahyp="http://schemas.microsoft.com/office/drawing/2018/hyperlinkcolor" val="tx"/>
                    </a:ext>
                  </a:extLst>
                </a:hlinkClick>
              </a:rPr>
              <a:t>EUM2068065</a:t>
            </a:r>
            <a:r>
              <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rPr>
              <a:t>, v</a:t>
            </a:r>
            <a:r>
              <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hlinkClick r:id="rId36">
                  <a:extLst>
                    <a:ext uri="{A12FA001-AC4F-418D-AE19-62706E023703}">
                      <ahyp:hlinkClr xmlns:ahyp="http://schemas.microsoft.com/office/drawing/2018/hyperlinkcolor" val="tx"/>
                    </a:ext>
                  </a:extLst>
                </a:hlinkClick>
              </a:rPr>
              <a:t>1</a:t>
            </a:r>
            <a:r>
              <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rPr>
              <a:t> </a:t>
            </a:r>
            <a:r>
              <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hlinkClick r:id="rId37">
                  <a:extLst>
                    <a:ext uri="{A12FA001-AC4F-418D-AE19-62706E023703}">
                      <ahyp:hlinkClr xmlns:ahyp="http://schemas.microsoft.com/office/drawing/2018/hyperlinkcolor" val="tx"/>
                    </a:ext>
                  </a:extLst>
                </a:hlinkClick>
              </a:rPr>
              <a:t>Draft</a:t>
            </a:r>
            <a:r>
              <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rPr>
              <a:t>, </a:t>
            </a:r>
            <a:r>
              <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hlinkClick r:id="rId38">
                  <a:extLst>
                    <a:ext uri="{A12FA001-AC4F-418D-AE19-62706E023703}">
                      <ahyp:hlinkClr xmlns:ahyp="http://schemas.microsoft.com/office/drawing/2018/hyperlinkcolor" val="tx"/>
                    </a:ext>
                  </a:extLst>
                </a:hlinkClick>
              </a:rPr>
              <a:t>16 March 2026</a:t>
            </a:r>
            <a:r>
              <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rPr>
              <a:t>  </a:t>
            </a:r>
          </a:p>
        </p:txBody>
      </p:sp>
      <p:sp>
        <p:nvSpPr>
          <p:cNvPr id="3" name="TextBox 2">
            <a:extLst>
              <a:ext uri="{FF2B5EF4-FFF2-40B4-BE49-F238E27FC236}">
                <a16:creationId xmlns:a16="http://schemas.microsoft.com/office/drawing/2014/main" id="{AC6526B0-0085-C373-F3C8-BB3A6BF838E1}"/>
              </a:ext>
            </a:extLst>
          </p:cNvPr>
          <p:cNvSpPr txBox="1"/>
          <p:nvPr userDrawn="1"/>
        </p:nvSpPr>
        <p:spPr>
          <a:xfrm>
            <a:off x="4124189" y="6593586"/>
            <a:ext cx="4088676" cy="25908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fr-FR" sz="1100" b="0" kern="100" spc="-100">
                <a:solidFill>
                  <a:srgbClr val="00B0F0"/>
                </a:solidFill>
                <a:latin typeface="Arial" panose="020B0604020202020204" pitchFamily="34" charset="0"/>
                <a:ea typeface="Roboto" panose="02000000000000000000" pitchFamily="2" charset="0"/>
                <a:cs typeface="Arial" panose="020B0604020202020204" pitchFamily="34" charset="0"/>
                <a:hlinkClick r:id="rId39">
                  <a:extLst>
                    <a:ext uri="{A12FA001-AC4F-418D-AE19-62706E023703}">
                      <ahyp:hlinkClr xmlns:ahyp="http://schemas.microsoft.com/office/drawing/2018/hyperlinkcolor" val="tx"/>
                    </a:ext>
                  </a:extLst>
                </a:hlinkClick>
              </a:rPr>
              <a:t> </a:t>
            </a:r>
            <a:endParaRPr lang="en-IE" sz="1100" b="0" kern="100" spc="-100">
              <a:solidFill>
                <a:srgbClr val="00B0F0"/>
              </a:solidFill>
              <a:latin typeface="Arial" panose="020B0604020202020204" pitchFamily="34" charset="0"/>
              <a:ea typeface="Roboto" panose="02000000000000000000" pitchFamily="2"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7670" r:id="rId1"/>
    <p:sldLayoutId id="2147487676" r:id="rId2"/>
    <p:sldLayoutId id="2147487671" r:id="rId3"/>
    <p:sldLayoutId id="2147487742" r:id="rId4"/>
    <p:sldLayoutId id="2147487743" r:id="rId5"/>
    <p:sldLayoutId id="2147487710" r:id="rId6"/>
    <p:sldLayoutId id="2147487741" r:id="rId7"/>
    <p:sldLayoutId id="2147487721" r:id="rId8"/>
    <p:sldLayoutId id="2147487722" r:id="rId9"/>
    <p:sldLayoutId id="2147487723" r:id="rId10"/>
    <p:sldLayoutId id="2147487724" r:id="rId11"/>
    <p:sldLayoutId id="2147487726" r:id="rId12"/>
    <p:sldLayoutId id="2147487727" r:id="rId13"/>
    <p:sldLayoutId id="2147487728" r:id="rId14"/>
    <p:sldLayoutId id="2147487729" r:id="rId15"/>
    <p:sldLayoutId id="2147487730" r:id="rId16"/>
    <p:sldLayoutId id="2147487725" r:id="rId17"/>
    <p:sldLayoutId id="2147487731" r:id="rId18"/>
    <p:sldLayoutId id="2147487732" r:id="rId19"/>
    <p:sldLayoutId id="2147487678" r:id="rId20"/>
    <p:sldLayoutId id="2147487733" r:id="rId21"/>
    <p:sldLayoutId id="2147487735" r:id="rId22"/>
    <p:sldLayoutId id="2147487737" r:id="rId23"/>
    <p:sldLayoutId id="2147487739" r:id="rId24"/>
    <p:sldLayoutId id="2147487679" r:id="rId25"/>
    <p:sldLayoutId id="2147487734" r:id="rId26"/>
    <p:sldLayoutId id="2147487736" r:id="rId27"/>
    <p:sldLayoutId id="2147487738" r:id="rId28"/>
    <p:sldLayoutId id="2147487740" r:id="rId29"/>
    <p:sldLayoutId id="2147487717" r:id="rId30"/>
    <p:sldLayoutId id="2147487720" r:id="rId31"/>
    <p:sldLayoutId id="2147487718" r:id="rId32"/>
    <p:sldLayoutId id="2147487744" r:id="rId33"/>
  </p:sldLayoutIdLst>
  <p:transition/>
  <p:txStyles>
    <p:titleStyle>
      <a:lvl1pPr marL="220791" algn="l" rtl="0" eaLnBrk="1" fontAlgn="base" hangingPunct="1">
        <a:spcBef>
          <a:spcPct val="0"/>
        </a:spcBef>
        <a:spcAft>
          <a:spcPct val="0"/>
        </a:spcAft>
        <a:defRPr sz="3200" b="1" spc="-100" baseline="0">
          <a:solidFill>
            <a:schemeClr val="bg1"/>
          </a:solidFill>
          <a:latin typeface="Arial" panose="020B0604020202020204" pitchFamily="34" charset="0"/>
          <a:ea typeface="+mj-ea"/>
          <a:cs typeface="Arial" panose="020B0604020202020204" pitchFamily="34" charset="0"/>
        </a:defRPr>
      </a:lvl1pPr>
      <a:lvl2pPr marL="220791" algn="l" rtl="0" eaLnBrk="1" fontAlgn="base" hangingPunct="1">
        <a:spcBef>
          <a:spcPct val="0"/>
        </a:spcBef>
        <a:spcAft>
          <a:spcPct val="0"/>
        </a:spcAft>
        <a:defRPr sz="3446" b="1">
          <a:solidFill>
            <a:schemeClr val="bg1"/>
          </a:solidFill>
          <a:latin typeface="Arial" panose="020B0604020202020204" pitchFamily="34" charset="0"/>
          <a:cs typeface="Arial" panose="020B0604020202020204" pitchFamily="34" charset="0"/>
        </a:defRPr>
      </a:lvl2pPr>
      <a:lvl3pPr marL="220791" algn="l" rtl="0" eaLnBrk="1" fontAlgn="base" hangingPunct="1">
        <a:spcBef>
          <a:spcPct val="0"/>
        </a:spcBef>
        <a:spcAft>
          <a:spcPct val="0"/>
        </a:spcAft>
        <a:defRPr sz="3446" b="1">
          <a:solidFill>
            <a:schemeClr val="bg1"/>
          </a:solidFill>
          <a:latin typeface="Arial" panose="020B0604020202020204" pitchFamily="34" charset="0"/>
          <a:cs typeface="Arial" panose="020B0604020202020204" pitchFamily="34" charset="0"/>
        </a:defRPr>
      </a:lvl3pPr>
      <a:lvl4pPr marL="220791" algn="l" rtl="0" eaLnBrk="1" fontAlgn="base" hangingPunct="1">
        <a:spcBef>
          <a:spcPct val="0"/>
        </a:spcBef>
        <a:spcAft>
          <a:spcPct val="0"/>
        </a:spcAft>
        <a:defRPr sz="3446" b="1">
          <a:solidFill>
            <a:schemeClr val="bg1"/>
          </a:solidFill>
          <a:latin typeface="Arial" panose="020B0604020202020204" pitchFamily="34" charset="0"/>
          <a:cs typeface="Arial" panose="020B0604020202020204" pitchFamily="34" charset="0"/>
        </a:defRPr>
      </a:lvl4pPr>
      <a:lvl5pPr marL="220791" algn="l" rtl="0" eaLnBrk="1" fontAlgn="base" hangingPunct="1">
        <a:spcBef>
          <a:spcPct val="0"/>
        </a:spcBef>
        <a:spcAft>
          <a:spcPct val="0"/>
        </a:spcAft>
        <a:defRPr sz="3446" b="1">
          <a:solidFill>
            <a:schemeClr val="bg1"/>
          </a:solidFill>
          <a:latin typeface="Arial" panose="020B0604020202020204" pitchFamily="34" charset="0"/>
          <a:cs typeface="Arial" panose="020B0604020202020204" pitchFamily="34" charset="0"/>
        </a:defRPr>
      </a:lvl5pPr>
      <a:lvl6pPr marL="562722" algn="l" rtl="0" eaLnBrk="1" fontAlgn="base" hangingPunct="1">
        <a:spcBef>
          <a:spcPct val="0"/>
        </a:spcBef>
        <a:spcAft>
          <a:spcPct val="0"/>
        </a:spcAft>
        <a:defRPr sz="3446" b="1">
          <a:solidFill>
            <a:schemeClr val="bg1"/>
          </a:solidFill>
          <a:latin typeface="Century Gothic" pitchFamily="34" charset="0"/>
        </a:defRPr>
      </a:lvl6pPr>
      <a:lvl7pPr marL="1125444" algn="l" rtl="0" eaLnBrk="1" fontAlgn="base" hangingPunct="1">
        <a:spcBef>
          <a:spcPct val="0"/>
        </a:spcBef>
        <a:spcAft>
          <a:spcPct val="0"/>
        </a:spcAft>
        <a:defRPr sz="3446" b="1">
          <a:solidFill>
            <a:schemeClr val="bg1"/>
          </a:solidFill>
          <a:latin typeface="Century Gothic" pitchFamily="34" charset="0"/>
        </a:defRPr>
      </a:lvl7pPr>
      <a:lvl8pPr marL="1688165" algn="l" rtl="0" eaLnBrk="1" fontAlgn="base" hangingPunct="1">
        <a:spcBef>
          <a:spcPct val="0"/>
        </a:spcBef>
        <a:spcAft>
          <a:spcPct val="0"/>
        </a:spcAft>
        <a:defRPr sz="3446" b="1">
          <a:solidFill>
            <a:schemeClr val="bg1"/>
          </a:solidFill>
          <a:latin typeface="Century Gothic" pitchFamily="34" charset="0"/>
        </a:defRPr>
      </a:lvl8pPr>
      <a:lvl9pPr marL="2250887" algn="l" rtl="0" eaLnBrk="1" fontAlgn="base" hangingPunct="1">
        <a:spcBef>
          <a:spcPct val="0"/>
        </a:spcBef>
        <a:spcAft>
          <a:spcPct val="0"/>
        </a:spcAft>
        <a:defRPr sz="3446" b="1">
          <a:solidFill>
            <a:schemeClr val="bg1"/>
          </a:solidFill>
          <a:latin typeface="Century Gothic" pitchFamily="34" charset="0"/>
        </a:defRPr>
      </a:lvl9pPr>
    </p:titleStyle>
    <p:bodyStyle>
      <a:lvl1pPr marL="328254" indent="-328254" algn="l" rtl="0" eaLnBrk="1" fontAlgn="base" hangingPunct="1">
        <a:spcBef>
          <a:spcPct val="20000"/>
        </a:spcBef>
        <a:spcAft>
          <a:spcPct val="0"/>
        </a:spcAft>
        <a:buFont typeface="Arial" panose="020B0604020202020204" pitchFamily="34" charset="0"/>
        <a:buChar char="•"/>
        <a:defRPr sz="4431" spc="-100" baseline="0">
          <a:solidFill>
            <a:schemeClr val="tx2"/>
          </a:solidFill>
          <a:latin typeface="Arial" panose="020B0604020202020204" pitchFamily="34" charset="0"/>
          <a:ea typeface="Roboto" panose="02000000000000000000" pitchFamily="2" charset="0"/>
          <a:cs typeface="Arial" panose="020B0604020202020204" pitchFamily="34" charset="0"/>
        </a:defRPr>
      </a:lvl1pPr>
      <a:lvl2pPr marL="914423" indent="-351701" algn="l" rtl="0" eaLnBrk="1" fontAlgn="base" hangingPunct="1">
        <a:spcBef>
          <a:spcPct val="20000"/>
        </a:spcBef>
        <a:spcAft>
          <a:spcPct val="0"/>
        </a:spcAft>
        <a:buFont typeface="Arial" panose="020B0604020202020204" pitchFamily="34" charset="0"/>
        <a:buChar char="•"/>
        <a:defRPr sz="3939" spc="-100" baseline="0">
          <a:solidFill>
            <a:schemeClr val="tx2"/>
          </a:solidFill>
          <a:latin typeface="Arial" panose="020B0604020202020204" pitchFamily="34" charset="0"/>
          <a:ea typeface="Roboto" panose="02000000000000000000" pitchFamily="2" charset="0"/>
          <a:cs typeface="Arial" panose="020B0604020202020204" pitchFamily="34" charset="0"/>
        </a:defRPr>
      </a:lvl2pPr>
      <a:lvl3pPr marL="1406804" indent="-281361" algn="l" rtl="0" eaLnBrk="1" fontAlgn="base" hangingPunct="1">
        <a:spcBef>
          <a:spcPct val="20000"/>
        </a:spcBef>
        <a:spcAft>
          <a:spcPct val="0"/>
        </a:spcAft>
        <a:buFont typeface="Arial" panose="020B0604020202020204" pitchFamily="34" charset="0"/>
        <a:buChar char="•"/>
        <a:defRPr sz="3446" spc="-100" baseline="0">
          <a:solidFill>
            <a:schemeClr val="tx2"/>
          </a:solidFill>
          <a:latin typeface="Arial" panose="020B0604020202020204" pitchFamily="34" charset="0"/>
          <a:ea typeface="Roboto" panose="02000000000000000000" pitchFamily="2" charset="0"/>
          <a:cs typeface="Arial" panose="020B0604020202020204" pitchFamily="34" charset="0"/>
        </a:defRPr>
      </a:lvl3pPr>
      <a:lvl4pPr marL="1969526" indent="-281361" algn="l" rtl="0" eaLnBrk="1" fontAlgn="base" hangingPunct="1">
        <a:spcBef>
          <a:spcPct val="20000"/>
        </a:spcBef>
        <a:spcAft>
          <a:spcPct val="0"/>
        </a:spcAft>
        <a:buFont typeface="Arial" panose="020B0604020202020204" pitchFamily="34" charset="0"/>
        <a:buChar char="•"/>
        <a:defRPr sz="2954" spc="-100" baseline="0">
          <a:solidFill>
            <a:schemeClr val="tx2"/>
          </a:solidFill>
          <a:latin typeface="Arial" panose="020B0604020202020204" pitchFamily="34" charset="0"/>
          <a:ea typeface="Roboto" panose="02000000000000000000" pitchFamily="2" charset="0"/>
          <a:cs typeface="Arial" panose="020B0604020202020204" pitchFamily="34" charset="0"/>
        </a:defRPr>
      </a:lvl4pPr>
      <a:lvl5pPr marL="2532248" indent="-281361" algn="l" rtl="0" eaLnBrk="1" fontAlgn="base" hangingPunct="1">
        <a:spcBef>
          <a:spcPct val="20000"/>
        </a:spcBef>
        <a:spcAft>
          <a:spcPct val="0"/>
        </a:spcAft>
        <a:buFont typeface="Arial" panose="020B0604020202020204" pitchFamily="34" charset="0"/>
        <a:buChar char="•"/>
        <a:defRPr sz="2462" spc="-100" baseline="0">
          <a:solidFill>
            <a:schemeClr val="tx2"/>
          </a:solidFill>
          <a:latin typeface="Arial" panose="020B0604020202020204" pitchFamily="34" charset="0"/>
          <a:ea typeface="Roboto" panose="02000000000000000000" pitchFamily="2" charset="0"/>
          <a:cs typeface="Arial" panose="020B0604020202020204" pitchFamily="34" charset="0"/>
        </a:defRPr>
      </a:lvl5pPr>
      <a:lvl6pPr marL="3094970" indent="-281361" algn="l" rtl="0" eaLnBrk="1" fontAlgn="base" hangingPunct="1">
        <a:spcBef>
          <a:spcPct val="20000"/>
        </a:spcBef>
        <a:spcAft>
          <a:spcPct val="0"/>
        </a:spcAft>
        <a:defRPr sz="2954">
          <a:solidFill>
            <a:schemeClr val="tx2"/>
          </a:solidFill>
          <a:latin typeface="+mn-lt"/>
        </a:defRPr>
      </a:lvl6pPr>
      <a:lvl7pPr marL="3657691" indent="-281361" algn="l" rtl="0" eaLnBrk="1" fontAlgn="base" hangingPunct="1">
        <a:spcBef>
          <a:spcPct val="20000"/>
        </a:spcBef>
        <a:spcAft>
          <a:spcPct val="0"/>
        </a:spcAft>
        <a:defRPr sz="2954">
          <a:solidFill>
            <a:schemeClr val="tx2"/>
          </a:solidFill>
          <a:latin typeface="+mn-lt"/>
        </a:defRPr>
      </a:lvl7pPr>
      <a:lvl8pPr marL="4220413" indent="-281361" algn="l" rtl="0" eaLnBrk="1" fontAlgn="base" hangingPunct="1">
        <a:spcBef>
          <a:spcPct val="20000"/>
        </a:spcBef>
        <a:spcAft>
          <a:spcPct val="0"/>
        </a:spcAft>
        <a:defRPr sz="2954">
          <a:solidFill>
            <a:schemeClr val="tx2"/>
          </a:solidFill>
          <a:latin typeface="+mn-lt"/>
        </a:defRPr>
      </a:lvl8pPr>
      <a:lvl9pPr marL="4783135" indent="-281361" algn="l" rtl="0" eaLnBrk="1" fontAlgn="base" hangingPunct="1">
        <a:spcBef>
          <a:spcPct val="20000"/>
        </a:spcBef>
        <a:spcAft>
          <a:spcPct val="0"/>
        </a:spcAft>
        <a:defRPr sz="2954">
          <a:solidFill>
            <a:schemeClr val="tx2"/>
          </a:solidFill>
          <a:latin typeface="+mn-lt"/>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jpeg"/><Relationship Id="rId7" Type="http://schemas.microsoft.com/office/2007/relationships/hdphoto" Target="../media/hdphoto2.wdp"/><Relationship Id="rId2" Type="http://schemas.openxmlformats.org/officeDocument/2006/relationships/image" Target="../media/image32.jpeg"/><Relationship Id="rId1" Type="http://schemas.openxmlformats.org/officeDocument/2006/relationships/slideLayout" Target="../slideLayouts/slideLayout30.xml"/><Relationship Id="rId6" Type="http://schemas.openxmlformats.org/officeDocument/2006/relationships/image" Target="../media/image35.png"/><Relationship Id="rId11" Type="http://schemas.openxmlformats.org/officeDocument/2006/relationships/image" Target="../media/image39.png"/><Relationship Id="rId5" Type="http://schemas.microsoft.com/office/2007/relationships/hdphoto" Target="../media/hdphoto1.wdp"/><Relationship Id="rId10" Type="http://schemas.openxmlformats.org/officeDocument/2006/relationships/image" Target="../media/image38.jpeg"/><Relationship Id="rId4" Type="http://schemas.openxmlformats.org/officeDocument/2006/relationships/image" Target="../media/image34.png"/><Relationship Id="rId9" Type="http://schemas.openxmlformats.org/officeDocument/2006/relationships/image" Target="../media/image37.png"/></Relationships>
</file>

<file path=ppt/slides/_rels/slide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30.xml"/><Relationship Id="rId4" Type="http://schemas.openxmlformats.org/officeDocument/2006/relationships/image" Target="../media/image41.jpeg"/></Relationships>
</file>

<file path=ppt/slides/_rels/slide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3.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hyperlink" Target="https://user.eumetsat.int/news-events/news/seviri-calibration-changes" TargetMode="External"/><Relationship Id="rId5" Type="http://schemas.openxmlformats.org/officeDocument/2006/relationships/image" Target="../media/image46.jpeg"/><Relationship Id="rId4" Type="http://schemas.openxmlformats.org/officeDocument/2006/relationships/image" Target="../media/image45.jpeg"/></Relationships>
</file>

<file path=ppt/slides/_rels/slide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0.xml"/><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0.xml"/><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2.jpe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3.jpe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6.png"/><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title="[DM_DOCNAME]"/>
          <p:cNvSpPr txBox="1"/>
          <p:nvPr/>
        </p:nvSpPr>
        <p:spPr>
          <a:xfrm>
            <a:off x="-1" y="1884152"/>
            <a:ext cx="5720317" cy="4210723"/>
          </a:xfrm>
          <a:prstGeom prst="rect">
            <a:avLst/>
          </a:prstGeom>
          <a:solidFill>
            <a:schemeClr val="bg1"/>
          </a:solidFill>
        </p:spPr>
        <p:txBody>
          <a:bodyPr wrap="square" lIns="288000" tIns="180000" rIns="288000" bIns="180000" rtlCol="0" anchor="t" anchorCtr="0">
            <a:spAutoFit/>
          </a:bodyPr>
          <a:lstStyle/>
          <a:p>
            <a:pPr>
              <a:defRPr/>
            </a:pPr>
            <a:r>
              <a:rPr lang="en-US" sz="3200" spc="-100">
                <a:solidFill>
                  <a:schemeClr val="tx1"/>
                </a:solidFill>
                <a:latin typeface="Arial" panose="020B0604020202020204" pitchFamily="34" charset="0"/>
                <a:cs typeface="Arial" panose="020B0604020202020204" pitchFamily="34" charset="0"/>
              </a:rPr>
              <a:t>Radiometric Calibration Performance of the VNIR Channels of EUMETSAT Optical Missions.</a:t>
            </a:r>
          </a:p>
          <a:p>
            <a:pPr>
              <a:defRPr/>
            </a:pPr>
            <a:endParaRPr lang="en-GB" sz="1800" b="0" kern="0">
              <a:solidFill>
                <a:schemeClr val="tx1"/>
              </a:solidFill>
              <a:latin typeface="Arial" panose="020B0604020202020204" pitchFamily="34" charset="0"/>
              <a:ea typeface="Roboto Medium" panose="02000000000000000000" pitchFamily="2" charset="0"/>
              <a:cs typeface="Arial" panose="020B0604020202020204" pitchFamily="34" charset="0"/>
            </a:endParaRPr>
          </a:p>
          <a:p>
            <a:pPr lvl="0">
              <a:defRPr/>
            </a:pPr>
            <a:r>
              <a:rPr lang="en-GB" sz="1800" b="0">
                <a:solidFill>
                  <a:srgbClr val="FFFFFF"/>
                </a:solidFill>
                <a:latin typeface="Arial" panose="020B0604020202020204" pitchFamily="34" charset="0"/>
                <a:ea typeface="Roboto Medium" panose="02000000000000000000" pitchFamily="2" charset="0"/>
                <a:cs typeface="Arial" panose="020B0604020202020204" pitchFamily="34" charset="0"/>
              </a:rPr>
              <a:t>Ali Mousivand¹, Seb Wagner¹, Vincent Debaecker², Romain Degoul², Mounir Lekouara¹</a:t>
            </a:r>
          </a:p>
          <a:p>
            <a:pPr lvl="0">
              <a:defRPr/>
            </a:pPr>
            <a:endParaRPr lang="en-GB" sz="1800" b="0">
              <a:solidFill>
                <a:srgbClr val="FFFFFF"/>
              </a:solidFill>
              <a:latin typeface="Arial" panose="020B0604020202020204" pitchFamily="34" charset="0"/>
              <a:ea typeface="Roboto Medium" panose="02000000000000000000" pitchFamily="2" charset="0"/>
              <a:cs typeface="Arial" panose="020B0604020202020204" pitchFamily="34" charset="0"/>
            </a:endParaRPr>
          </a:p>
          <a:p>
            <a:pPr lvl="0">
              <a:defRPr/>
            </a:pPr>
            <a:r>
              <a:rPr lang="en-GB" sz="1800" b="0">
                <a:solidFill>
                  <a:srgbClr val="FFFFFF"/>
                </a:solidFill>
                <a:latin typeface="Arial" panose="020B0604020202020204" pitchFamily="34" charset="0"/>
                <a:ea typeface="Roboto Medium" panose="02000000000000000000" pitchFamily="2" charset="0"/>
                <a:cs typeface="Arial" panose="020B0604020202020204" pitchFamily="34" charset="0"/>
              </a:rPr>
              <a:t>¹</a:t>
            </a:r>
            <a:r>
              <a:rPr lang="en-GB" sz="1800" b="0" i="1">
                <a:solidFill>
                  <a:srgbClr val="FFFFFF"/>
                </a:solidFill>
                <a:latin typeface="Arial" panose="020B0604020202020204" pitchFamily="34" charset="0"/>
                <a:ea typeface="Roboto Medium" panose="02000000000000000000" pitchFamily="2" charset="0"/>
                <a:cs typeface="Arial" panose="020B0604020202020204" pitchFamily="34" charset="0"/>
              </a:rPr>
              <a:t>EUMETSAT</a:t>
            </a:r>
          </a:p>
          <a:p>
            <a:pPr lvl="0">
              <a:defRPr/>
            </a:pPr>
            <a:r>
              <a:rPr lang="en-GB" sz="1800" b="0">
                <a:solidFill>
                  <a:srgbClr val="FFFFFF"/>
                </a:solidFill>
                <a:latin typeface="Arial" panose="020B0604020202020204" pitchFamily="34" charset="0"/>
                <a:ea typeface="Roboto Medium" panose="02000000000000000000" pitchFamily="2" charset="0"/>
                <a:cs typeface="Arial" panose="020B0604020202020204" pitchFamily="34" charset="0"/>
              </a:rPr>
              <a:t>²</a:t>
            </a:r>
            <a:r>
              <a:rPr lang="en-GB" sz="1800" b="0" i="1">
                <a:solidFill>
                  <a:srgbClr val="FFFFFF"/>
                </a:solidFill>
                <a:latin typeface="Arial" panose="020B0604020202020204" pitchFamily="34" charset="0"/>
                <a:ea typeface="Roboto Medium" panose="02000000000000000000" pitchFamily="2" charset="0"/>
                <a:cs typeface="Arial" panose="020B0604020202020204" pitchFamily="34" charset="0"/>
              </a:rPr>
              <a:t>Telespazio France</a:t>
            </a:r>
            <a:endParaRPr lang="en-GB" sz="1800" b="0" i="1">
              <a:solidFill>
                <a:srgbClr val="FFFFFF"/>
              </a:solidFill>
              <a:latin typeface="Arial" panose="020B0604020202020204" pitchFamily="34" charset="0"/>
              <a:ea typeface="Roboto" panose="02000000000000000000" pitchFamily="2" charset="0"/>
              <a:cs typeface="Arial" panose="020B0604020202020204" pitchFamily="34" charset="0"/>
            </a:endParaRPr>
          </a:p>
          <a:p>
            <a:pPr lvl="0">
              <a:defRPr/>
            </a:pPr>
            <a:r>
              <a:rPr lang="en-GB" sz="1400" b="0" i="1">
                <a:solidFill>
                  <a:srgbClr val="FFFFFF"/>
                </a:solidFill>
                <a:latin typeface="Arial" panose="020B0604020202020204" pitchFamily="34" charset="0"/>
                <a:ea typeface="Roboto Light" panose="02000000000000000000" pitchFamily="2" charset="0"/>
                <a:cs typeface="Arial" panose="020B0604020202020204" pitchFamily="34" charset="0"/>
              </a:rPr>
              <a:t>GSICS Annual Meeting, March 23-27 2026</a:t>
            </a:r>
            <a:r>
              <a:rPr lang="en-US" sz="1400" b="0" i="1">
                <a:solidFill>
                  <a:srgbClr val="FFFFFF"/>
                </a:solidFill>
                <a:latin typeface="Arial" panose="020B0604020202020204" pitchFamily="34" charset="0"/>
                <a:ea typeface="Roboto Light" panose="02000000000000000000" pitchFamily="2" charset="0"/>
                <a:cs typeface="Arial" panose="020B0604020202020204" pitchFamily="34" charset="0"/>
              </a:rPr>
              <a:t>, Ottawa </a:t>
            </a:r>
            <a:endParaRPr lang="en-GB" sz="1400" b="0" i="1">
              <a:solidFill>
                <a:srgbClr val="FFFFFF"/>
              </a:solidFill>
              <a:latin typeface="Arial" panose="020B0604020202020204" pitchFamily="34" charset="0"/>
              <a:ea typeface="Roboto Light" panose="02000000000000000000" pitchFamily="2" charset="0"/>
              <a:cs typeface="Arial" panose="020B060402020202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kern="1200" spc="-100">
                <a:latin typeface="Bahnschrift SemiLight" panose="020B0502040204020203" pitchFamily="34" charset="0"/>
                <a:cs typeface="Calibri" panose="020F0502020204030204" pitchFamily="34" charset="0"/>
              </a:rPr>
              <a:t>Agenda</a:t>
            </a:r>
          </a:p>
        </p:txBody>
      </p:sp>
      <p:sp>
        <p:nvSpPr>
          <p:cNvPr id="5" name="Text Placeholder 4"/>
          <p:cNvSpPr>
            <a:spLocks noGrp="1"/>
          </p:cNvSpPr>
          <p:nvPr>
            <p:ph type="body" sz="quarter" idx="10"/>
          </p:nvPr>
        </p:nvSpPr>
        <p:spPr/>
        <p:txBody>
          <a:bodyPr/>
          <a:lstStyle/>
          <a:p>
            <a:pPr marL="0" indent="0">
              <a:buNone/>
            </a:pPr>
            <a:r>
              <a:rPr lang="en-GB" sz="2400" b="1" spc="0"/>
              <a:t>GEO missions</a:t>
            </a:r>
          </a:p>
          <a:p>
            <a:pPr marL="0" indent="0">
              <a:buNone/>
            </a:pPr>
            <a:r>
              <a:rPr lang="en-GB" sz="2000" spc="0">
                <a:ea typeface="Roboto Light" panose="02000000000000000000" pitchFamily="2" charset="0"/>
              </a:rPr>
              <a:t>MTG-I1 FCI</a:t>
            </a:r>
          </a:p>
          <a:p>
            <a:pPr marL="0" indent="0">
              <a:buNone/>
            </a:pPr>
            <a:r>
              <a:rPr lang="en-GB" sz="2000" spc="0">
                <a:ea typeface="Roboto Light" panose="02000000000000000000" pitchFamily="2" charset="0"/>
              </a:rPr>
              <a:t>MSG2-4 SEVIRI</a:t>
            </a:r>
          </a:p>
          <a:p>
            <a:pPr marL="0" indent="0">
              <a:buNone/>
            </a:pPr>
            <a:endParaRPr lang="en-GB" sz="2000" spc="0">
              <a:ea typeface="Roboto Light" panose="02000000000000000000" pitchFamily="2" charset="0"/>
            </a:endParaRPr>
          </a:p>
          <a:p>
            <a:pPr marL="0" indent="0">
              <a:buNone/>
            </a:pPr>
            <a:endParaRPr lang="en-GB" sz="2000" spc="0">
              <a:ea typeface="Roboto Light" panose="02000000000000000000" pitchFamily="2" charset="0"/>
            </a:endParaRPr>
          </a:p>
          <a:p>
            <a:pPr marL="0" indent="0">
              <a:buNone/>
            </a:pPr>
            <a:r>
              <a:rPr lang="en-GB" sz="2400" b="1" spc="0"/>
              <a:t>LEO missions</a:t>
            </a:r>
          </a:p>
          <a:p>
            <a:pPr marL="0" indent="0">
              <a:buNone/>
            </a:pPr>
            <a:r>
              <a:rPr lang="en-GB" sz="2000" spc="0">
                <a:ea typeface="Roboto Light" panose="02000000000000000000" pitchFamily="2" charset="0"/>
              </a:rPr>
              <a:t>Sentinel-3A&amp;B OLCI</a:t>
            </a:r>
          </a:p>
          <a:p>
            <a:pPr marL="0" indent="0">
              <a:buNone/>
            </a:pPr>
            <a:r>
              <a:rPr lang="en-GB" sz="2000" spc="0">
                <a:ea typeface="Roboto Light" panose="02000000000000000000" pitchFamily="2" charset="0"/>
              </a:rPr>
              <a:t>Sentinel-3A&amp;B SLSTR</a:t>
            </a:r>
          </a:p>
          <a:p>
            <a:pPr marL="0" indent="0">
              <a:buNone/>
            </a:pPr>
            <a:r>
              <a:rPr lang="en-GB" sz="2000" spc="0">
                <a:ea typeface="Roboto Light" panose="02000000000000000000" pitchFamily="2" charset="0"/>
              </a:rPr>
              <a:t>EPS MetopB&amp;C AVHRR</a:t>
            </a:r>
          </a:p>
          <a:p>
            <a:pPr marL="0" indent="0">
              <a:buNone/>
            </a:pPr>
            <a:endParaRPr lang="en-GB" sz="2000" spc="0">
              <a:ea typeface="Roboto Light" panose="02000000000000000000" pitchFamily="2" charset="0"/>
            </a:endParaRPr>
          </a:p>
          <a:p>
            <a:pPr marL="0" indent="0">
              <a:buNone/>
            </a:pPr>
            <a:r>
              <a:rPr lang="en-GB" sz="2400" b="1" spc="0"/>
              <a:t>Conclusions</a:t>
            </a:r>
            <a:endParaRPr lang="en-GB" sz="2000" spc="0">
              <a:ea typeface="Roboto Light" panose="02000000000000000000" pitchFamily="2" charset="0"/>
            </a:endParaRPr>
          </a:p>
          <a:p>
            <a:pPr marL="0" indent="0">
              <a:buNone/>
            </a:pPr>
            <a:endParaRPr lang="en-GB" sz="2000" spc="0">
              <a:ea typeface="Roboto Light" panose="02000000000000000000" pitchFamily="2" charset="0"/>
            </a:endParaRPr>
          </a:p>
        </p:txBody>
      </p:sp>
    </p:spTree>
    <p:extLst>
      <p:ext uri="{BB962C8B-B14F-4D97-AF65-F5344CB8AC3E}">
        <p14:creationId xmlns:p14="http://schemas.microsoft.com/office/powerpoint/2010/main" val="273444522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MICMCIS VIS-NIR channels Calibration Monitoring</a:t>
            </a:r>
          </a:p>
        </p:txBody>
      </p:sp>
      <p:sp>
        <p:nvSpPr>
          <p:cNvPr id="3" name="Text Placeholder 2"/>
          <p:cNvSpPr>
            <a:spLocks noGrp="1"/>
          </p:cNvSpPr>
          <p:nvPr>
            <p:ph type="body" sz="quarter" idx="10"/>
          </p:nvPr>
        </p:nvSpPr>
        <p:spPr>
          <a:xfrm>
            <a:off x="145053" y="1139429"/>
            <a:ext cx="5693685" cy="5262675"/>
          </a:xfrm>
        </p:spPr>
        <p:txBody>
          <a:bodyPr>
            <a:normAutofit/>
          </a:bodyPr>
          <a:lstStyle/>
          <a:p>
            <a:r>
              <a:rPr lang="en-US" sz="2000" dirty="0">
                <a:latin typeface="+mn-lt"/>
              </a:rPr>
              <a:t>MICMICS employs multiple Calibration and Intercalibration modules to monitor and validate the absolute calibration and stability of the reflective solar channels over time, including:</a:t>
            </a:r>
          </a:p>
          <a:p>
            <a:pPr lvl="1"/>
            <a:r>
              <a:rPr lang="en-US" sz="1600" dirty="0">
                <a:latin typeface="+mn-lt"/>
              </a:rPr>
              <a:t>Desert vicarious calibration;</a:t>
            </a:r>
          </a:p>
          <a:p>
            <a:pPr lvl="1"/>
            <a:r>
              <a:rPr lang="en-US" sz="1600" dirty="0">
                <a:latin typeface="+mn-lt"/>
              </a:rPr>
              <a:t>Desert intercalibration;</a:t>
            </a:r>
          </a:p>
          <a:p>
            <a:pPr lvl="1"/>
            <a:r>
              <a:rPr lang="en-US" sz="1600" dirty="0">
                <a:latin typeface="+mn-lt"/>
              </a:rPr>
              <a:t>Lunar calibration;</a:t>
            </a:r>
          </a:p>
          <a:p>
            <a:pPr lvl="1"/>
            <a:r>
              <a:rPr lang="en-US" sz="1600" dirty="0">
                <a:latin typeface="+mn-lt"/>
              </a:rPr>
              <a:t>DCC intercalibration;</a:t>
            </a:r>
          </a:p>
          <a:p>
            <a:pPr lvl="1"/>
            <a:r>
              <a:rPr lang="en-US" sz="1600" dirty="0">
                <a:latin typeface="+mn-lt"/>
              </a:rPr>
              <a:t>Ray-Matching intercalibration;</a:t>
            </a:r>
          </a:p>
          <a:p>
            <a:pPr lvl="1"/>
            <a:r>
              <a:rPr lang="en-US" sz="1600" dirty="0">
                <a:latin typeface="+mn-lt"/>
              </a:rPr>
              <a:t>GEO-GEO intercalibration.</a:t>
            </a:r>
          </a:p>
          <a:p>
            <a:pPr lvl="1"/>
            <a:endParaRPr lang="en-US" sz="1600" dirty="0">
              <a:latin typeface="+mn-lt"/>
            </a:endParaRPr>
          </a:p>
          <a:p>
            <a:r>
              <a:rPr lang="en-US" sz="2000" dirty="0">
                <a:latin typeface="+mn-lt"/>
              </a:rPr>
              <a:t>There is no single method that satisfies all Level 1 requirements.</a:t>
            </a:r>
          </a:p>
          <a:p>
            <a:r>
              <a:rPr lang="en-US" sz="2000" dirty="0">
                <a:latin typeface="+mn-lt"/>
              </a:rPr>
              <a:t>The applicability of individual calibration and intercalibration module varies between channels.</a:t>
            </a:r>
          </a:p>
          <a:p>
            <a:endParaRPr lang="en-US" sz="2000" dirty="0">
              <a:latin typeface="+mn-lt"/>
            </a:endParaRPr>
          </a:p>
        </p:txBody>
      </p:sp>
      <p:sp>
        <p:nvSpPr>
          <p:cNvPr id="5" name="Rectangle 4">
            <a:extLst>
              <a:ext uri="{FF2B5EF4-FFF2-40B4-BE49-F238E27FC236}">
                <a16:creationId xmlns:a16="http://schemas.microsoft.com/office/drawing/2014/main" id="{6CA1CBBB-CE15-23E2-5CA6-B5209F6373A9}"/>
              </a:ext>
            </a:extLst>
          </p:cNvPr>
          <p:cNvSpPr>
            <a:spLocks noChangeArrowheads="1"/>
          </p:cNvSpPr>
          <p:nvPr/>
        </p:nvSpPr>
        <p:spPr bwMode="auto">
          <a:xfrm>
            <a:off x="5928435" y="6289530"/>
            <a:ext cx="62635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indent="0" algn="ctr" defTabSz="914400" eaLnBrk="0" latinLnBrk="0" hangingPunct="0">
              <a:lnSpc>
                <a:spcPct val="100000"/>
              </a:lnSpc>
              <a:buClrTx/>
              <a:buSzTx/>
              <a:buFontTx/>
              <a:buNone/>
            </a:pPr>
            <a:r>
              <a:rPr lang="en-US" altLang="en-US" sz="1200" b="0" spc="-100" bmk="_Toc171582084">
                <a:solidFill>
                  <a:schemeClr val="tx2"/>
                </a:solidFill>
                <a:latin typeface="+mn-lt"/>
                <a:ea typeface="Roboto" panose="02000000000000000000" pitchFamily="2" charset="0"/>
                <a:cs typeface="Arial" panose="020B0604020202020204" pitchFamily="34" charset="0"/>
              </a:rPr>
              <a:t>MICMICS Calibration and intercalibration workflows for reflective solar channels radiometric performance</a:t>
            </a:r>
            <a:endParaRPr lang="en-GB" altLang="en-US" sz="1200" b="0" spc="-100" bmk="_Toc171582084">
              <a:solidFill>
                <a:schemeClr val="tx2"/>
              </a:solidFill>
              <a:latin typeface="+mn-lt"/>
              <a:ea typeface="Roboto" panose="02000000000000000000" pitchFamily="2" charset="0"/>
              <a:cs typeface="Arial" panose="020B0604020202020204" pitchFamily="34" charset="0"/>
            </a:endParaRPr>
          </a:p>
        </p:txBody>
      </p:sp>
      <p:pic>
        <p:nvPicPr>
          <p:cNvPr id="9" name="Picture 8">
            <a:hlinkClick r:id="" action="ppaction://noaction"/>
            <a:extLst>
              <a:ext uri="{FF2B5EF4-FFF2-40B4-BE49-F238E27FC236}">
                <a16:creationId xmlns:a16="http://schemas.microsoft.com/office/drawing/2014/main" id="{8AF77B85-42CC-EF6A-CF8C-C1E8B002E59A}"/>
              </a:ext>
            </a:extLst>
          </p:cNvPr>
          <p:cNvPicPr>
            <a:picLocks noChangeAspect="1"/>
          </p:cNvPicPr>
          <p:nvPr/>
        </p:nvPicPr>
        <p:blipFill>
          <a:blip r:embed="rId2">
            <a:extLst>
              <a:ext uri="{28A0092B-C50C-407E-A947-70E740481C1C}">
                <a14:useLocalDpi xmlns:a14="http://schemas.microsoft.com/office/drawing/2010/main" val="0"/>
              </a:ext>
            </a:extLst>
          </a:blip>
          <a:srcRect l="12406" r="26684"/>
          <a:stretch>
            <a:fillRect/>
          </a:stretch>
        </p:blipFill>
        <p:spPr>
          <a:xfrm>
            <a:off x="6350392" y="972106"/>
            <a:ext cx="3320188" cy="1816222"/>
          </a:xfrm>
          <a:prstGeom prst="rect">
            <a:avLst/>
          </a:prstGeom>
        </p:spPr>
      </p:pic>
      <p:grpSp>
        <p:nvGrpSpPr>
          <p:cNvPr id="13" name="Group 12">
            <a:extLst>
              <a:ext uri="{FF2B5EF4-FFF2-40B4-BE49-F238E27FC236}">
                <a16:creationId xmlns:a16="http://schemas.microsoft.com/office/drawing/2014/main" id="{541344F7-66CA-56C2-8896-0EBCFF229E78}"/>
              </a:ext>
            </a:extLst>
          </p:cNvPr>
          <p:cNvGrpSpPr/>
          <p:nvPr/>
        </p:nvGrpSpPr>
        <p:grpSpPr>
          <a:xfrm>
            <a:off x="9832487" y="1022124"/>
            <a:ext cx="1958991" cy="1494452"/>
            <a:chOff x="304179" y="3576254"/>
            <a:chExt cx="3095625" cy="2381250"/>
          </a:xfrm>
        </p:grpSpPr>
        <p:grpSp>
          <p:nvGrpSpPr>
            <p:cNvPr id="14" name="Group 13">
              <a:extLst>
                <a:ext uri="{FF2B5EF4-FFF2-40B4-BE49-F238E27FC236}">
                  <a16:creationId xmlns:a16="http://schemas.microsoft.com/office/drawing/2014/main" id="{C02DCE1C-AD39-C91B-A776-B5AFFF18D2EB}"/>
                </a:ext>
              </a:extLst>
            </p:cNvPr>
            <p:cNvGrpSpPr/>
            <p:nvPr/>
          </p:nvGrpSpPr>
          <p:grpSpPr>
            <a:xfrm>
              <a:off x="304179" y="3576254"/>
              <a:ext cx="3095625" cy="2381250"/>
              <a:chOff x="5687512" y="1513102"/>
              <a:chExt cx="6219349" cy="4762500"/>
            </a:xfrm>
          </p:grpSpPr>
          <p:pic>
            <p:nvPicPr>
              <p:cNvPr id="17" name="Picture 2" descr="Full eisc Earth">
                <a:extLst>
                  <a:ext uri="{FF2B5EF4-FFF2-40B4-BE49-F238E27FC236}">
                    <a16:creationId xmlns:a16="http://schemas.microsoft.com/office/drawing/2014/main" id="{74DCDEEF-90CA-58C6-68EF-A1AA1B03629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15366" y="1513102"/>
                <a:ext cx="4762500" cy="4762500"/>
              </a:xfrm>
              <a:prstGeom prst="ellipse">
                <a:avLst/>
              </a:prstGeom>
              <a:noFill/>
              <a:extLst>
                <a:ext uri="{909E8E84-426E-40DD-AFC4-6F175D3DCCD1}">
                  <a14:hiddenFill xmlns:a14="http://schemas.microsoft.com/office/drawing/2010/main">
                    <a:solidFill>
                      <a:srgbClr val="FFFFFF"/>
                    </a:solidFill>
                  </a14:hiddenFill>
                </a:ext>
              </a:extLst>
            </p:spPr>
          </p:pic>
          <p:sp>
            <p:nvSpPr>
              <p:cNvPr id="18" name="Oval 3">
                <a:extLst>
                  <a:ext uri="{FF2B5EF4-FFF2-40B4-BE49-F238E27FC236}">
                    <a16:creationId xmlns:a16="http://schemas.microsoft.com/office/drawing/2014/main" id="{9B81434E-6300-A8C6-CB6E-B8C46C531E78}"/>
                  </a:ext>
                </a:extLst>
              </p:cNvPr>
              <p:cNvSpPr/>
              <p:nvPr/>
            </p:nvSpPr>
            <p:spPr>
              <a:xfrm>
                <a:off x="5687512" y="3566258"/>
                <a:ext cx="6219349" cy="874941"/>
              </a:xfrm>
              <a:custGeom>
                <a:avLst/>
                <a:gdLst>
                  <a:gd name="connsiteX0" fmla="*/ 5467973 w 6219349"/>
                  <a:gd name="connsiteY0" fmla="*/ 58616 h 874941"/>
                  <a:gd name="connsiteX1" fmla="*/ 6079412 w 6219349"/>
                  <a:gd name="connsiteY1" fmla="*/ 328094 h 874941"/>
                  <a:gd name="connsiteX2" fmla="*/ 3109106 w 6219349"/>
                  <a:gd name="connsiteY2" fmla="*/ 874941 h 874941"/>
                  <a:gd name="connsiteX3" fmla="*/ 138800 w 6219349"/>
                  <a:gd name="connsiteY3" fmla="*/ 328094 h 874941"/>
                  <a:gd name="connsiteX4" fmla="*/ 755297 w 6219349"/>
                  <a:gd name="connsiteY4" fmla="*/ 0 h 874941"/>
                  <a:gd name="connsiteX5" fmla="*/ 2598761 w 6219349"/>
                  <a:gd name="connsiteY5" fmla="*/ 75 h 1084389"/>
                  <a:gd name="connsiteX6" fmla="*/ 3556146 w 6219349"/>
                  <a:gd name="connsiteY6" fmla="*/ 228481 h 898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9349" h="874941">
                    <a:moveTo>
                      <a:pt x="5467973" y="58616"/>
                    </a:moveTo>
                    <a:cubicBezTo>
                      <a:pt x="5963024" y="149757"/>
                      <a:pt x="6472556" y="192040"/>
                      <a:pt x="6079412" y="328094"/>
                    </a:cubicBezTo>
                    <a:cubicBezTo>
                      <a:pt x="5686268" y="464148"/>
                      <a:pt x="4749561" y="874941"/>
                      <a:pt x="3109106" y="874941"/>
                    </a:cubicBezTo>
                    <a:cubicBezTo>
                      <a:pt x="1468651" y="874941"/>
                      <a:pt x="531101" y="473917"/>
                      <a:pt x="138800" y="328094"/>
                    </a:cubicBezTo>
                    <a:cubicBezTo>
                      <a:pt x="-253501" y="182271"/>
                      <a:pt x="260246" y="91141"/>
                      <a:pt x="755297" y="0"/>
                    </a:cubicBezTo>
                  </a:path>
                </a:pathLst>
              </a:custGeom>
              <a:noFill/>
              <a:ln w="38100" cap="flat">
                <a:solidFill>
                  <a:schemeClr val="accent6"/>
                </a:solid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t">
                <a:spAutoFit/>
              </a:bodyPr>
              <a:lstStyle/>
              <a:p>
                <a:pPr marL="0" marR="0" indent="0" algn="l" defTabSz="914400" rtl="0" fontAlgn="auto" latinLnBrk="0" hangingPunct="0">
                  <a:lnSpc>
                    <a:spcPct val="100000"/>
                  </a:lnSpc>
                  <a:spcBef>
                    <a:spcPct val="0"/>
                  </a:spcBef>
                  <a:spcAft>
                    <a:spcPct val="0"/>
                  </a:spcAft>
                  <a:buClrTx/>
                  <a:buSzTx/>
                  <a:buFontTx/>
                  <a:buNone/>
                </a:pPr>
                <a:endParaRPr kumimoji="0" lang="en-GB" sz="900" b="0" i="0" u="none" strike="noStrike" cap="none" spc="0" normalizeH="0" baseline="0">
                  <a:ln>
                    <a:noFill/>
                  </a:ln>
                  <a:solidFill>
                    <a:srgbClr val="002569"/>
                  </a:solidFill>
                  <a:effectLst/>
                  <a:uFillTx/>
                  <a:latin typeface="Tahoma Bold"/>
                  <a:ea typeface="Tahoma Bold"/>
                  <a:cs typeface="Tahoma Bold"/>
                  <a:sym typeface="Tahoma Bold"/>
                </a:endParaRPr>
              </a:p>
            </p:txBody>
          </p:sp>
          <p:pic>
            <p:nvPicPr>
              <p:cNvPr id="19" name="Picture 18" descr="MSG Satellite Illustration">
                <a:extLst>
                  <a:ext uri="{FF2B5EF4-FFF2-40B4-BE49-F238E27FC236}">
                    <a16:creationId xmlns:a16="http://schemas.microsoft.com/office/drawing/2014/main" id="{C8A41529-CB96-198D-A4E3-F75690A544C2}"/>
                  </a:ext>
                </a:extLst>
              </p:cNvPr>
              <p:cNvPicPr>
                <a:picLocks noChangeAspect="1" noChangeArrowheads="1"/>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20375" t="17336" r="18658" b="14922"/>
              <a:stretch>
                <a:fillRect/>
              </a:stretch>
            </p:blipFill>
            <p:spPr bwMode="auto">
              <a:xfrm>
                <a:off x="11256613" y="3686228"/>
                <a:ext cx="571500" cy="635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MTG-I satellite illustration">
                <a:extLst>
                  <a:ext uri="{FF2B5EF4-FFF2-40B4-BE49-F238E27FC236}">
                    <a16:creationId xmlns:a16="http://schemas.microsoft.com/office/drawing/2014/main" id="{83C51801-CD88-74D3-D374-76B74BF8988D}"/>
                  </a:ext>
                </a:extLst>
              </p:cNvPr>
              <p:cNvPicPr>
                <a:picLocks noChangeAspect="1" noChangeArrowheads="1"/>
              </p:cNvPicPr>
              <p:nvPr/>
            </p:nvPicPr>
            <p:blipFill>
              <a:blip r:embed="rId6" cstate="print">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13260" t="13556" r="21031" b="13283"/>
              <a:stretch>
                <a:fillRect/>
              </a:stretch>
            </p:blipFill>
            <p:spPr bwMode="auto">
              <a:xfrm>
                <a:off x="5799415" y="3660828"/>
                <a:ext cx="615951" cy="685800"/>
              </a:xfrm>
              <a:prstGeom prst="rect">
                <a:avLst/>
              </a:prstGeom>
              <a:noFill/>
              <a:extLst>
                <a:ext uri="{909E8E84-426E-40DD-AFC4-6F175D3DCCD1}">
                  <a14:hiddenFill xmlns:a14="http://schemas.microsoft.com/office/drawing/2010/main">
                    <a:solidFill>
                      <a:srgbClr val="FFFFFF"/>
                    </a:solidFill>
                  </a14:hiddenFill>
                </a:ext>
              </a:extLst>
            </p:spPr>
          </p:pic>
          <p:sp>
            <p:nvSpPr>
              <p:cNvPr id="21" name="Oval 20">
                <a:extLst>
                  <a:ext uri="{FF2B5EF4-FFF2-40B4-BE49-F238E27FC236}">
                    <a16:creationId xmlns:a16="http://schemas.microsoft.com/office/drawing/2014/main" id="{50E3D34A-1F7D-62AF-480B-1414EA5AC940}"/>
                  </a:ext>
                </a:extLst>
              </p:cNvPr>
              <p:cNvSpPr/>
              <p:nvPr/>
            </p:nvSpPr>
            <p:spPr>
              <a:xfrm>
                <a:off x="8258181" y="2957678"/>
                <a:ext cx="1440000" cy="2160000"/>
              </a:xfrm>
              <a:prstGeom prst="ellipse">
                <a:avLst/>
              </a:prstGeom>
              <a:noFill/>
              <a:ln w="25400" cap="flat">
                <a:solidFill>
                  <a:schemeClr val="accent1"/>
                </a:solid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t">
                <a:spAutoFit/>
              </a:bodyPr>
              <a:lstStyle/>
              <a:p>
                <a:pPr marL="0" marR="0" indent="0" algn="l" defTabSz="914400" rtl="0" fontAlgn="auto" latinLnBrk="0" hangingPunct="0">
                  <a:lnSpc>
                    <a:spcPct val="100000"/>
                  </a:lnSpc>
                  <a:spcBef>
                    <a:spcPct val="0"/>
                  </a:spcBef>
                  <a:spcAft>
                    <a:spcPct val="0"/>
                  </a:spcAft>
                  <a:buClrTx/>
                  <a:buSzTx/>
                  <a:buFontTx/>
                  <a:buNone/>
                </a:pPr>
                <a:endParaRPr kumimoji="0" lang="en-GB" sz="900" b="0" i="0" u="none" strike="noStrike" cap="none" spc="0" normalizeH="0" baseline="0">
                  <a:ln>
                    <a:noFill/>
                  </a:ln>
                  <a:solidFill>
                    <a:srgbClr val="002569"/>
                  </a:solidFill>
                  <a:effectLst/>
                  <a:uFillTx/>
                  <a:latin typeface="Tahoma Bold"/>
                  <a:ea typeface="Tahoma Bold"/>
                  <a:cs typeface="Tahoma Bold"/>
                  <a:sym typeface="Tahoma Bold"/>
                </a:endParaRPr>
              </a:p>
            </p:txBody>
          </p:sp>
          <p:cxnSp>
            <p:nvCxnSpPr>
              <p:cNvPr id="22" name="Straight Connector 21">
                <a:extLst>
                  <a:ext uri="{FF2B5EF4-FFF2-40B4-BE49-F238E27FC236}">
                    <a16:creationId xmlns:a16="http://schemas.microsoft.com/office/drawing/2014/main" id="{99CDA42F-E244-108C-3091-01C7731F5795}"/>
                  </a:ext>
                </a:extLst>
              </p:cNvPr>
              <p:cNvCxnSpPr>
                <a:stCxn id="21" idx="0"/>
              </p:cNvCxnSpPr>
              <p:nvPr/>
            </p:nvCxnSpPr>
            <p:spPr>
              <a:xfrm flipH="1">
                <a:off x="6200389" y="2957678"/>
                <a:ext cx="2777792" cy="106187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Straight Connector 22">
                <a:extLst>
                  <a:ext uri="{FF2B5EF4-FFF2-40B4-BE49-F238E27FC236}">
                    <a16:creationId xmlns:a16="http://schemas.microsoft.com/office/drawing/2014/main" id="{8A2E142F-59AB-86CA-ACF3-809566A0EBBC}"/>
                  </a:ext>
                </a:extLst>
              </p:cNvPr>
              <p:cNvCxnSpPr>
                <a:stCxn id="21" idx="4"/>
              </p:cNvCxnSpPr>
              <p:nvPr/>
            </p:nvCxnSpPr>
            <p:spPr>
              <a:xfrm flipH="1" flipV="1">
                <a:off x="6200389" y="4019550"/>
                <a:ext cx="2777792" cy="109812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Straight Connector 23">
                <a:extLst>
                  <a:ext uri="{FF2B5EF4-FFF2-40B4-BE49-F238E27FC236}">
                    <a16:creationId xmlns:a16="http://schemas.microsoft.com/office/drawing/2014/main" id="{494F6398-9934-2250-302D-D39D424313FC}"/>
                  </a:ext>
                </a:extLst>
              </p:cNvPr>
              <p:cNvCxnSpPr/>
              <p:nvPr/>
            </p:nvCxnSpPr>
            <p:spPr>
              <a:xfrm>
                <a:off x="9003339" y="2957678"/>
                <a:ext cx="2389504" cy="106187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5" name="Straight Connector 24">
                <a:extLst>
                  <a:ext uri="{FF2B5EF4-FFF2-40B4-BE49-F238E27FC236}">
                    <a16:creationId xmlns:a16="http://schemas.microsoft.com/office/drawing/2014/main" id="{FB7024D7-2781-97BB-B5E5-3EAA650B881C}"/>
                  </a:ext>
                </a:extLst>
              </p:cNvPr>
              <p:cNvCxnSpPr/>
              <p:nvPr/>
            </p:nvCxnSpPr>
            <p:spPr>
              <a:xfrm flipV="1">
                <a:off x="9003339" y="4019550"/>
                <a:ext cx="2389504" cy="109812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5" name="Rectangle 14">
              <a:extLst>
                <a:ext uri="{FF2B5EF4-FFF2-40B4-BE49-F238E27FC236}">
                  <a16:creationId xmlns:a16="http://schemas.microsoft.com/office/drawing/2014/main" id="{7CD0A880-E432-C0F2-0DAD-297ECE77AC4F}"/>
                </a:ext>
              </a:extLst>
            </p:cNvPr>
            <p:cNvSpPr/>
            <p:nvPr/>
          </p:nvSpPr>
          <p:spPr>
            <a:xfrm>
              <a:off x="1954602" y="4434765"/>
              <a:ext cx="76851" cy="85060"/>
            </a:xfrm>
            <a:prstGeom prst="rect">
              <a:avLst/>
            </a:prstGeom>
            <a:solidFill>
              <a:schemeClr val="accent3">
                <a:lumOff val="44000"/>
              </a:schemeClr>
            </a:solidFill>
            <a:ln w="25400" cap="flat">
              <a:solidFill>
                <a:schemeClr val="accent6"/>
              </a:solid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t">
              <a:spAutoFit/>
            </a:bodyPr>
            <a:lstStyle/>
            <a:p>
              <a:pPr marL="0" marR="0" indent="0" algn="l" defTabSz="914400" rtl="0" fontAlgn="auto" latinLnBrk="0" hangingPunct="0">
                <a:lnSpc>
                  <a:spcPct val="100000"/>
                </a:lnSpc>
                <a:spcBef>
                  <a:spcPct val="0"/>
                </a:spcBef>
                <a:spcAft>
                  <a:spcPct val="0"/>
                </a:spcAft>
                <a:buClrTx/>
                <a:buSzTx/>
                <a:buFontTx/>
                <a:buNone/>
              </a:pPr>
              <a:endParaRPr kumimoji="0" lang="en-GB" sz="900" b="0" i="0" u="none" strike="noStrike" cap="none" spc="0" normalizeH="0" baseline="0">
                <a:ln>
                  <a:noFill/>
                </a:ln>
                <a:solidFill>
                  <a:srgbClr val="002569"/>
                </a:solidFill>
                <a:effectLst/>
                <a:uFillTx/>
                <a:latin typeface="Tahoma Bold"/>
                <a:ea typeface="Tahoma Bold"/>
                <a:cs typeface="Tahoma Bold"/>
                <a:sym typeface="Tahoma Bold"/>
              </a:endParaRPr>
            </a:p>
          </p:txBody>
        </p:sp>
        <p:sp>
          <p:nvSpPr>
            <p:cNvPr id="16" name="Chord 15">
              <a:extLst>
                <a:ext uri="{FF2B5EF4-FFF2-40B4-BE49-F238E27FC236}">
                  <a16:creationId xmlns:a16="http://schemas.microsoft.com/office/drawing/2014/main" id="{09578C88-C205-8D79-EF56-20C09B49648B}"/>
                </a:ext>
              </a:extLst>
            </p:cNvPr>
            <p:cNvSpPr/>
            <p:nvPr/>
          </p:nvSpPr>
          <p:spPr>
            <a:xfrm rot="17558460">
              <a:off x="1718856" y="4620385"/>
              <a:ext cx="358924" cy="343018"/>
            </a:xfrm>
            <a:prstGeom prst="chord">
              <a:avLst/>
            </a:prstGeom>
            <a:solidFill>
              <a:srgbClr val="000000"/>
            </a:solidFill>
            <a:ln w="25400" cap="flat">
              <a:no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t">
              <a:spAutoFit/>
            </a:bodyPr>
            <a:lstStyle/>
            <a:p>
              <a:pPr marL="0" marR="0" indent="0" algn="l" defTabSz="914400" rtl="0" fontAlgn="auto" latinLnBrk="0" hangingPunct="0">
                <a:lnSpc>
                  <a:spcPct val="100000"/>
                </a:lnSpc>
                <a:spcBef>
                  <a:spcPct val="0"/>
                </a:spcBef>
                <a:spcAft>
                  <a:spcPct val="0"/>
                </a:spcAft>
                <a:buClrTx/>
                <a:buSzTx/>
                <a:buFontTx/>
                <a:buNone/>
              </a:pPr>
              <a:endParaRPr kumimoji="0" lang="en-GB" sz="900" b="0" i="0" u="none" strike="noStrike" cap="none" spc="0" normalizeH="0" baseline="0">
                <a:ln>
                  <a:noFill/>
                </a:ln>
                <a:solidFill>
                  <a:srgbClr val="002569"/>
                </a:solidFill>
                <a:effectLst/>
                <a:uFillTx/>
                <a:latin typeface="Tahoma Bold"/>
                <a:ea typeface="Tahoma Bold"/>
                <a:cs typeface="Tahoma Bold"/>
                <a:sym typeface="Tahoma Bold"/>
              </a:endParaRPr>
            </a:p>
          </p:txBody>
        </p:sp>
      </p:grpSp>
      <p:grpSp>
        <p:nvGrpSpPr>
          <p:cNvPr id="4" name="Group 3">
            <a:extLst>
              <a:ext uri="{FF2B5EF4-FFF2-40B4-BE49-F238E27FC236}">
                <a16:creationId xmlns:a16="http://schemas.microsoft.com/office/drawing/2014/main" id="{335BDC2B-E432-4C36-69FA-D1E6CCD3D28C}"/>
              </a:ext>
            </a:extLst>
          </p:cNvPr>
          <p:cNvGrpSpPr/>
          <p:nvPr/>
        </p:nvGrpSpPr>
        <p:grpSpPr>
          <a:xfrm>
            <a:off x="9656880" y="2714258"/>
            <a:ext cx="2202021" cy="3355016"/>
            <a:chOff x="369535" y="640080"/>
            <a:chExt cx="3220953" cy="4248125"/>
          </a:xfrm>
        </p:grpSpPr>
        <p:pic>
          <p:nvPicPr>
            <p:cNvPr id="6" name="Picture 5">
              <a:extLst>
                <a:ext uri="{FF2B5EF4-FFF2-40B4-BE49-F238E27FC236}">
                  <a16:creationId xmlns:a16="http://schemas.microsoft.com/office/drawing/2014/main" id="{AFD50033-EACD-413F-F7CD-FF9D5DC935E1}"/>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9535" y="640080"/>
              <a:ext cx="3220953" cy="2128129"/>
            </a:xfrm>
            <a:prstGeom prst="rect">
              <a:avLst/>
            </a:prstGeom>
          </p:spPr>
        </p:pic>
        <p:pic>
          <p:nvPicPr>
            <p:cNvPr id="7" name="Picture 6">
              <a:extLst>
                <a:ext uri="{FF2B5EF4-FFF2-40B4-BE49-F238E27FC236}">
                  <a16:creationId xmlns:a16="http://schemas.microsoft.com/office/drawing/2014/main" id="{1227C9A9-6BF2-2211-156E-2A8DF89627D6}"/>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9535" y="2768209"/>
              <a:ext cx="3208642" cy="2119996"/>
            </a:xfrm>
            <a:prstGeom prst="rect">
              <a:avLst/>
            </a:prstGeom>
          </p:spPr>
        </p:pic>
      </p:grpSp>
      <p:pic>
        <p:nvPicPr>
          <p:cNvPr id="28" name="Picture 27">
            <a:extLst>
              <a:ext uri="{FF2B5EF4-FFF2-40B4-BE49-F238E27FC236}">
                <a16:creationId xmlns:a16="http://schemas.microsoft.com/office/drawing/2014/main" id="{60F25B3B-7C16-9751-DAFC-D532B8D538E8}"/>
              </a:ext>
            </a:extLst>
          </p:cNvPr>
          <p:cNvPicPr>
            <a:picLocks noChangeAspect="1"/>
          </p:cNvPicPr>
          <p:nvPr/>
        </p:nvPicPr>
        <p:blipFill>
          <a:blip r:embed="rId10">
            <a:extLst>
              <a:ext uri="{28A0092B-C50C-407E-A947-70E740481C1C}">
                <a14:useLocalDpi xmlns:a14="http://schemas.microsoft.com/office/drawing/2010/main" val="0"/>
              </a:ext>
            </a:extLst>
          </a:blip>
          <a:srcRect r="34302" b="38185"/>
          <a:stretch>
            <a:fillRect/>
          </a:stretch>
        </p:blipFill>
        <p:spPr>
          <a:xfrm>
            <a:off x="6353264" y="2859992"/>
            <a:ext cx="3175724" cy="1427861"/>
          </a:xfrm>
          <a:prstGeom prst="rect">
            <a:avLst/>
          </a:prstGeom>
        </p:spPr>
      </p:pic>
      <p:grpSp>
        <p:nvGrpSpPr>
          <p:cNvPr id="29" name="Group 28">
            <a:extLst>
              <a:ext uri="{FF2B5EF4-FFF2-40B4-BE49-F238E27FC236}">
                <a16:creationId xmlns:a16="http://schemas.microsoft.com/office/drawing/2014/main" id="{AE5B31D0-B17E-750B-58B3-7D82CACEA584}"/>
              </a:ext>
            </a:extLst>
          </p:cNvPr>
          <p:cNvGrpSpPr/>
          <p:nvPr/>
        </p:nvGrpSpPr>
        <p:grpSpPr>
          <a:xfrm>
            <a:off x="6427195" y="4394978"/>
            <a:ext cx="2918460" cy="1876178"/>
            <a:chOff x="4232962" y="4115402"/>
            <a:chExt cx="3700821" cy="2332635"/>
          </a:xfrm>
        </p:grpSpPr>
        <p:pic>
          <p:nvPicPr>
            <p:cNvPr id="30" name="Picture 29">
              <a:extLst>
                <a:ext uri="{FF2B5EF4-FFF2-40B4-BE49-F238E27FC236}">
                  <a16:creationId xmlns:a16="http://schemas.microsoft.com/office/drawing/2014/main" id="{4F3843FC-0530-6B59-C6E2-8EC714C92AF6}"/>
                </a:ext>
              </a:extLst>
            </p:cNvPr>
            <p:cNvPicPr>
              <a:picLocks noChangeAspect="1"/>
            </p:cNvPicPr>
            <p:nvPr/>
          </p:nvPicPr>
          <p:blipFill>
            <a:blip r:embed="rId11"/>
            <a:srcRect l="-80" t="9036" r="48879" b="3672"/>
            <a:stretch>
              <a:fillRect/>
            </a:stretch>
          </p:blipFill>
          <p:spPr>
            <a:xfrm>
              <a:off x="4270259" y="4138246"/>
              <a:ext cx="3663524" cy="2309791"/>
            </a:xfrm>
            <a:prstGeom prst="rect">
              <a:avLst/>
            </a:prstGeom>
          </p:spPr>
        </p:pic>
        <p:sp>
          <p:nvSpPr>
            <p:cNvPr id="31" name="TextBox 30">
              <a:extLst>
                <a:ext uri="{FF2B5EF4-FFF2-40B4-BE49-F238E27FC236}">
                  <a16:creationId xmlns:a16="http://schemas.microsoft.com/office/drawing/2014/main" id="{05B5C7AE-C2E9-DE4C-C080-7667D0ABD1E2}"/>
                </a:ext>
              </a:extLst>
            </p:cNvPr>
            <p:cNvSpPr txBox="1"/>
            <p:nvPr/>
          </p:nvSpPr>
          <p:spPr>
            <a:xfrm>
              <a:off x="4232962" y="4115402"/>
              <a:ext cx="3218295" cy="28698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ct val="0"/>
                </a:spcBef>
                <a:spcAft>
                  <a:spcPct val="0"/>
                </a:spcAft>
                <a:buClrTx/>
                <a:buSzTx/>
                <a:buFontTx/>
                <a:buNone/>
              </a:pPr>
              <a:r>
                <a:rPr kumimoji="0" lang="en-GB" i="0" u="none" strike="noStrike" cap="none" spc="0" normalizeH="0" baseline="0">
                  <a:ln>
                    <a:noFill/>
                  </a:ln>
                  <a:solidFill>
                    <a:srgbClr val="002569"/>
                  </a:solidFill>
                  <a:effectLst/>
                  <a:uFillTx/>
                  <a:latin typeface="Tahoma Bold"/>
                  <a:ea typeface="Tahoma Bold"/>
                  <a:cs typeface="Tahoma Bold"/>
                  <a:sym typeface="Tahoma Bold"/>
                </a:rPr>
                <a:t>SEVIRI VIS0.6	                     FCI VIS0.6</a:t>
              </a:r>
            </a:p>
          </p:txBody>
        </p:sp>
      </p:grpSp>
    </p:spTree>
    <p:extLst>
      <p:ext uri="{BB962C8B-B14F-4D97-AF65-F5344CB8AC3E}">
        <p14:creationId xmlns:p14="http://schemas.microsoft.com/office/powerpoint/2010/main" val="32988729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6A926-7677-43E0-2622-7FC32F774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4CF9C-7A14-AAEE-80BC-3A3CDCB62CA3}"/>
              </a:ext>
            </a:extLst>
          </p:cNvPr>
          <p:cNvSpPr>
            <a:spLocks noGrp="1"/>
          </p:cNvSpPr>
          <p:nvPr>
            <p:ph type="title"/>
          </p:nvPr>
        </p:nvSpPr>
        <p:spPr/>
        <p:txBody>
          <a:bodyPr>
            <a:normAutofit/>
          </a:bodyPr>
          <a:lstStyle/>
          <a:p>
            <a:r>
              <a:rPr lang="en-GB"/>
              <a:t>FCI VIS-NIR channels Calibration Monitoring</a:t>
            </a:r>
          </a:p>
        </p:txBody>
      </p:sp>
      <p:sp>
        <p:nvSpPr>
          <p:cNvPr id="3" name="Text Placeholder 2">
            <a:extLst>
              <a:ext uri="{FF2B5EF4-FFF2-40B4-BE49-F238E27FC236}">
                <a16:creationId xmlns:a16="http://schemas.microsoft.com/office/drawing/2014/main" id="{C593352B-E1CB-2C82-00BB-235698167458}"/>
              </a:ext>
            </a:extLst>
          </p:cNvPr>
          <p:cNvSpPr>
            <a:spLocks noGrp="1"/>
          </p:cNvSpPr>
          <p:nvPr>
            <p:ph type="body" sz="quarter" idx="10"/>
          </p:nvPr>
        </p:nvSpPr>
        <p:spPr>
          <a:xfrm>
            <a:off x="145054" y="1139430"/>
            <a:ext cx="11755754" cy="1603770"/>
          </a:xfrm>
        </p:spPr>
        <p:txBody>
          <a:bodyPr>
            <a:noAutofit/>
          </a:bodyPr>
          <a:lstStyle/>
          <a:p>
            <a:r>
              <a:rPr lang="en-US" sz="2000" kern="1200">
                <a:latin typeface="+mn-lt"/>
              </a:rPr>
              <a:t>The VIS0.4, VIS0.5, VIS0.6, and VIS0.8 channels remain stable, showing minimal to no degradation and meeting user requirements for absolute calibration accuracy (5% for VIS channels), typical observed biases below 2%;</a:t>
            </a:r>
          </a:p>
          <a:p>
            <a:r>
              <a:rPr lang="en-US" sz="2000" kern="1200">
                <a:latin typeface="+mn-lt"/>
              </a:rPr>
              <a:t>Consistent performance is observed across multiple MICMICS modules.</a:t>
            </a:r>
            <a:endParaRPr lang="en-IE" sz="2000">
              <a:latin typeface="+mn-lt"/>
            </a:endParaRPr>
          </a:p>
        </p:txBody>
      </p:sp>
      <p:pic>
        <p:nvPicPr>
          <p:cNvPr id="11" name="Picture 10">
            <a:extLst>
              <a:ext uri="{FF2B5EF4-FFF2-40B4-BE49-F238E27FC236}">
                <a16:creationId xmlns:a16="http://schemas.microsoft.com/office/drawing/2014/main" id="{E262EB2E-413E-5BBB-8F06-EBFDE4CB4C1D}"/>
              </a:ext>
            </a:extLst>
          </p:cNvPr>
          <p:cNvPicPr>
            <a:picLocks noChangeAspect="1"/>
          </p:cNvPicPr>
          <p:nvPr/>
        </p:nvPicPr>
        <p:blipFill>
          <a:blip r:embed="rId2"/>
          <a:stretch>
            <a:fillRect/>
          </a:stretch>
        </p:blipFill>
        <p:spPr>
          <a:xfrm>
            <a:off x="786276" y="1862713"/>
            <a:ext cx="11114532" cy="4754880"/>
          </a:xfrm>
          <a:prstGeom prst="rect">
            <a:avLst/>
          </a:prstGeom>
        </p:spPr>
      </p:pic>
      <p:sp>
        <p:nvSpPr>
          <p:cNvPr id="5" name="TextBox 4">
            <a:extLst>
              <a:ext uri="{FF2B5EF4-FFF2-40B4-BE49-F238E27FC236}">
                <a16:creationId xmlns:a16="http://schemas.microsoft.com/office/drawing/2014/main" id="{6C1977D9-BC25-B056-9CC2-B6B2C2FBD5DF}"/>
              </a:ext>
            </a:extLst>
          </p:cNvPr>
          <p:cNvSpPr txBox="1"/>
          <p:nvPr/>
        </p:nvSpPr>
        <p:spPr>
          <a:xfrm>
            <a:off x="1414926" y="6340594"/>
            <a:ext cx="10619448" cy="338554"/>
          </a:xfrm>
          <a:prstGeom prst="rect">
            <a:avLst/>
          </a:prstGeom>
          <a:noFill/>
        </p:spPr>
        <p:txBody>
          <a:bodyPr wrap="square">
            <a:spAutoFit/>
          </a:bodyPr>
          <a:lstStyle/>
          <a:p>
            <a:r>
              <a:rPr lang="en-US" sz="1600" b="0" spc="-100">
                <a:solidFill>
                  <a:schemeClr val="tx2"/>
                </a:solidFill>
                <a:latin typeface="+mn-lt"/>
                <a:ea typeface="Roboto" panose="02000000000000000000" pitchFamily="2" charset="0"/>
                <a:cs typeface="Arial" panose="020B0604020202020204" pitchFamily="34" charset="0"/>
              </a:rPr>
              <a:t>The</a:t>
            </a:r>
            <a:r>
              <a:rPr lang="en-US" sz="1600" b="0">
                <a:latin typeface="+mn-lt"/>
              </a:rPr>
              <a:t> </a:t>
            </a:r>
            <a:r>
              <a:rPr lang="en-US" sz="1600" b="0" spc="-100">
                <a:solidFill>
                  <a:schemeClr val="tx2"/>
                </a:solidFill>
                <a:latin typeface="+mn-lt"/>
                <a:ea typeface="Roboto" panose="02000000000000000000" pitchFamily="2" charset="0"/>
                <a:cs typeface="Arial" panose="020B0604020202020204" pitchFamily="34" charset="0"/>
              </a:rPr>
              <a:t>horizontal grey box indicates the absolute radiometric requirement, while vertical lines mark decontamination or similar events.</a:t>
            </a:r>
          </a:p>
        </p:txBody>
      </p:sp>
      <p:pic>
        <p:nvPicPr>
          <p:cNvPr id="1026" name="Picture 2" descr="MTG-S satellite and Sentinel-4 mission, … – Bild kaufen – 12646162 ❘  Science Photo Library">
            <a:extLst>
              <a:ext uri="{FF2B5EF4-FFF2-40B4-BE49-F238E27FC236}">
                <a16:creationId xmlns:a16="http://schemas.microsoft.com/office/drawing/2014/main" id="{A07E2123-EB59-716B-48B0-4D6B872790E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121194"/>
            <a:ext cx="1490637" cy="1490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98483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83061-3DD7-8F6C-D0C5-033127D183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B529B-9190-2D46-41DC-3E274B78EBDF}"/>
              </a:ext>
            </a:extLst>
          </p:cNvPr>
          <p:cNvSpPr>
            <a:spLocks noGrp="1"/>
          </p:cNvSpPr>
          <p:nvPr>
            <p:ph type="title"/>
          </p:nvPr>
        </p:nvSpPr>
        <p:spPr/>
        <p:txBody>
          <a:bodyPr>
            <a:normAutofit/>
          </a:bodyPr>
          <a:lstStyle/>
          <a:p>
            <a:r>
              <a:rPr lang="en-GB"/>
              <a:t>FCI VIS-NIR channels Calibration Monitoring </a:t>
            </a:r>
          </a:p>
        </p:txBody>
      </p:sp>
      <p:pic>
        <p:nvPicPr>
          <p:cNvPr id="7" name="Picture 6">
            <a:extLst>
              <a:ext uri="{FF2B5EF4-FFF2-40B4-BE49-F238E27FC236}">
                <a16:creationId xmlns:a16="http://schemas.microsoft.com/office/drawing/2014/main" id="{2905C4DA-022E-1692-543A-1E941C1823B5}"/>
              </a:ext>
            </a:extLst>
          </p:cNvPr>
          <p:cNvPicPr>
            <a:picLocks noChangeAspect="1"/>
          </p:cNvPicPr>
          <p:nvPr/>
        </p:nvPicPr>
        <p:blipFill>
          <a:blip r:embed="rId3"/>
          <a:stretch>
            <a:fillRect/>
          </a:stretch>
        </p:blipFill>
        <p:spPr>
          <a:xfrm>
            <a:off x="1355302" y="2188905"/>
            <a:ext cx="10396404" cy="4663440"/>
          </a:xfrm>
          <a:prstGeom prst="rect">
            <a:avLst/>
          </a:prstGeom>
        </p:spPr>
      </p:pic>
      <p:sp>
        <p:nvSpPr>
          <p:cNvPr id="14" name="Text Placeholder 2">
            <a:extLst>
              <a:ext uri="{FF2B5EF4-FFF2-40B4-BE49-F238E27FC236}">
                <a16:creationId xmlns:a16="http://schemas.microsoft.com/office/drawing/2014/main" id="{47715B53-77CE-1327-99D3-4DCA3C33F633}"/>
              </a:ext>
            </a:extLst>
          </p:cNvPr>
          <p:cNvSpPr>
            <a:spLocks noGrp="1"/>
          </p:cNvSpPr>
          <p:nvPr>
            <p:ph type="body" sz="quarter" idx="10"/>
          </p:nvPr>
        </p:nvSpPr>
        <p:spPr>
          <a:xfrm>
            <a:off x="183962" y="876115"/>
            <a:ext cx="9141824" cy="2289570"/>
          </a:xfrm>
        </p:spPr>
        <p:txBody>
          <a:bodyPr>
            <a:normAutofit lnSpcReduction="10000"/>
          </a:bodyPr>
          <a:lstStyle/>
          <a:p>
            <a:r>
              <a:rPr lang="en-US" sz="2000" b="1" kern="1200">
                <a:latin typeface="+mn-lt"/>
              </a:rPr>
              <a:t>VIS0.9</a:t>
            </a:r>
            <a:r>
              <a:rPr lang="en-US" sz="2000" kern="1200">
                <a:latin typeface="+mn-lt"/>
              </a:rPr>
              <a:t>: Appears relatively stable, and further analyses are being performed to assess its calibration performance;</a:t>
            </a:r>
          </a:p>
          <a:p>
            <a:r>
              <a:rPr lang="en-US" sz="2000" b="1" kern="1200">
                <a:latin typeface="+mn-lt"/>
              </a:rPr>
              <a:t>NIR1.3:</a:t>
            </a:r>
            <a:r>
              <a:rPr lang="en-US" sz="2000" kern="1200">
                <a:latin typeface="+mn-lt"/>
              </a:rPr>
              <a:t> Due to strong absorption, this channel can only be monitored using a limited set of modules. Lunar calibration suggests that the channel meets requirements, though with a bias that requires further investigation;</a:t>
            </a:r>
          </a:p>
          <a:p>
            <a:r>
              <a:rPr lang="en-US" sz="2000" b="1" kern="1200">
                <a:latin typeface="+mn-lt"/>
              </a:rPr>
              <a:t>NIR</a:t>
            </a:r>
            <a:r>
              <a:rPr lang="en-US" sz="2000" kern="1200">
                <a:latin typeface="+mn-lt"/>
              </a:rPr>
              <a:t> Lunar results will be revisited after developing an accurate Earth stray light correction for Lunar acquisitions.</a:t>
            </a:r>
          </a:p>
        </p:txBody>
      </p:sp>
      <p:sp>
        <p:nvSpPr>
          <p:cNvPr id="3" name="TextBox 2">
            <a:extLst>
              <a:ext uri="{FF2B5EF4-FFF2-40B4-BE49-F238E27FC236}">
                <a16:creationId xmlns:a16="http://schemas.microsoft.com/office/drawing/2014/main" id="{E8085CDA-A5D8-6F69-2AF0-8481F968A321}"/>
              </a:ext>
            </a:extLst>
          </p:cNvPr>
          <p:cNvSpPr txBox="1"/>
          <p:nvPr/>
        </p:nvSpPr>
        <p:spPr>
          <a:xfrm>
            <a:off x="1586376" y="6432034"/>
            <a:ext cx="10619448" cy="338554"/>
          </a:xfrm>
          <a:prstGeom prst="rect">
            <a:avLst/>
          </a:prstGeom>
          <a:noFill/>
        </p:spPr>
        <p:txBody>
          <a:bodyPr wrap="square">
            <a:spAutoFit/>
          </a:bodyPr>
          <a:lstStyle/>
          <a:p>
            <a:r>
              <a:rPr lang="en-US" sz="1600" b="0" spc="-100">
                <a:solidFill>
                  <a:schemeClr val="tx2"/>
                </a:solidFill>
                <a:latin typeface="+mn-lt"/>
                <a:ea typeface="Roboto" panose="02000000000000000000" pitchFamily="2" charset="0"/>
                <a:cs typeface="Arial" panose="020B0604020202020204" pitchFamily="34" charset="0"/>
              </a:rPr>
              <a:t>The</a:t>
            </a:r>
            <a:r>
              <a:rPr lang="en-US" sz="1600" b="0">
                <a:latin typeface="+mn-lt"/>
              </a:rPr>
              <a:t> </a:t>
            </a:r>
            <a:r>
              <a:rPr lang="en-US" sz="1600" b="0" spc="-100">
                <a:solidFill>
                  <a:schemeClr val="tx2"/>
                </a:solidFill>
                <a:latin typeface="+mn-lt"/>
                <a:ea typeface="Roboto" panose="02000000000000000000" pitchFamily="2" charset="0"/>
                <a:cs typeface="Arial" panose="020B0604020202020204" pitchFamily="34" charset="0"/>
              </a:rPr>
              <a:t>horizontal grey box indicates the absolute radiometric requirement, while vertical lines mark decontamination or similar events.</a:t>
            </a:r>
          </a:p>
        </p:txBody>
      </p:sp>
      <p:pic>
        <p:nvPicPr>
          <p:cNvPr id="4" name="Picture 2" descr="MTG-S satellite and Sentinel-4 mission, … – Bild kaufen – 12646162 ❘  Science Photo Library">
            <a:extLst>
              <a:ext uri="{FF2B5EF4-FFF2-40B4-BE49-F238E27FC236}">
                <a16:creationId xmlns:a16="http://schemas.microsoft.com/office/drawing/2014/main" id="{9802B0D0-AF6A-2B59-0CFC-76AB3FAF428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121194"/>
            <a:ext cx="1490637" cy="1490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1458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C73B0-500F-758B-E0CB-4E8FE350D76F}"/>
            </a:ext>
          </a:extLst>
        </p:cNvPr>
        <p:cNvGrpSpPr/>
        <p:nvPr/>
      </p:nvGrpSpPr>
      <p:grpSpPr>
        <a:xfrm>
          <a:off x="0" y="0"/>
          <a:ext cx="0" cy="0"/>
          <a:chOff x="0" y="0"/>
          <a:chExt cx="0" cy="0"/>
        </a:xfrm>
      </p:grpSpPr>
      <p:pic>
        <p:nvPicPr>
          <p:cNvPr id="5" name="Picture 2" descr="MTG-S satellite and Sentinel-4 mission, … – Bild kaufen – 12646162 ❘  Science Photo Library">
            <a:extLst>
              <a:ext uri="{FF2B5EF4-FFF2-40B4-BE49-F238E27FC236}">
                <a16:creationId xmlns:a16="http://schemas.microsoft.com/office/drawing/2014/main" id="{F6D6A40B-377E-63F5-E431-AC3FDA9C720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121194"/>
            <a:ext cx="1490637" cy="14906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A5FEA57-0CD2-BA48-1F88-C52AA8A9603E}"/>
              </a:ext>
            </a:extLst>
          </p:cNvPr>
          <p:cNvSpPr>
            <a:spLocks noGrp="1"/>
          </p:cNvSpPr>
          <p:nvPr>
            <p:ph type="title"/>
          </p:nvPr>
        </p:nvSpPr>
        <p:spPr/>
        <p:txBody>
          <a:bodyPr>
            <a:normAutofit/>
          </a:bodyPr>
          <a:lstStyle/>
          <a:p>
            <a:r>
              <a:rPr lang="en-GB"/>
              <a:t>FCI VIS-NIR channels Calibration Monitoring </a:t>
            </a:r>
          </a:p>
        </p:txBody>
      </p:sp>
      <p:pic>
        <p:nvPicPr>
          <p:cNvPr id="7" name="Picture 6">
            <a:extLst>
              <a:ext uri="{FF2B5EF4-FFF2-40B4-BE49-F238E27FC236}">
                <a16:creationId xmlns:a16="http://schemas.microsoft.com/office/drawing/2014/main" id="{54A94440-375E-DD96-ACC2-D026200B7479}"/>
              </a:ext>
            </a:extLst>
          </p:cNvPr>
          <p:cNvPicPr>
            <a:picLocks noChangeAspect="1"/>
          </p:cNvPicPr>
          <p:nvPr/>
        </p:nvPicPr>
        <p:blipFill>
          <a:blip r:embed="rId4"/>
          <a:stretch>
            <a:fillRect/>
          </a:stretch>
        </p:blipFill>
        <p:spPr>
          <a:xfrm>
            <a:off x="1371839" y="1956450"/>
            <a:ext cx="10396404" cy="4663440"/>
          </a:xfrm>
          <a:prstGeom prst="rect">
            <a:avLst/>
          </a:prstGeom>
        </p:spPr>
      </p:pic>
      <p:sp>
        <p:nvSpPr>
          <p:cNvPr id="14" name="Text Placeholder 2">
            <a:extLst>
              <a:ext uri="{FF2B5EF4-FFF2-40B4-BE49-F238E27FC236}">
                <a16:creationId xmlns:a16="http://schemas.microsoft.com/office/drawing/2014/main" id="{9C4AEAF4-A51E-7F4C-99CD-0942943781C2}"/>
              </a:ext>
            </a:extLst>
          </p:cNvPr>
          <p:cNvSpPr>
            <a:spLocks noGrp="1"/>
          </p:cNvSpPr>
          <p:nvPr>
            <p:ph type="body" sz="quarter" idx="10"/>
          </p:nvPr>
        </p:nvSpPr>
        <p:spPr>
          <a:xfrm>
            <a:off x="145052" y="821310"/>
            <a:ext cx="11925028" cy="1135140"/>
          </a:xfrm>
        </p:spPr>
        <p:txBody>
          <a:bodyPr>
            <a:noAutofit/>
          </a:bodyPr>
          <a:lstStyle/>
          <a:p>
            <a:r>
              <a:rPr lang="en-US" sz="2000" b="1" kern="1200">
                <a:latin typeface="+mn-lt"/>
              </a:rPr>
              <a:t>NIR1.6</a:t>
            </a:r>
            <a:r>
              <a:rPr lang="en-US" sz="2000" kern="1200">
                <a:latin typeface="+mn-lt"/>
              </a:rPr>
              <a:t>: Vicarious calibration and intercalibration indicate that there is an issue with the channel, which appears to be influenced by decontamination events. Ongoing investigations aim to characterise the issue and determine appropriate corrective actions;</a:t>
            </a:r>
          </a:p>
        </p:txBody>
      </p:sp>
      <p:sp>
        <p:nvSpPr>
          <p:cNvPr id="3" name="Text Placeholder 2">
            <a:extLst>
              <a:ext uri="{FF2B5EF4-FFF2-40B4-BE49-F238E27FC236}">
                <a16:creationId xmlns:a16="http://schemas.microsoft.com/office/drawing/2014/main" id="{B2DBF5FF-2C7D-CA40-6162-BB1515A2244D}"/>
              </a:ext>
            </a:extLst>
          </p:cNvPr>
          <p:cNvSpPr txBox="1"/>
          <p:nvPr/>
        </p:nvSpPr>
        <p:spPr bwMode="auto">
          <a:xfrm>
            <a:off x="121920" y="1942245"/>
            <a:ext cx="8816068" cy="1062541"/>
          </a:xfrm>
          <a:prstGeom prst="rect">
            <a:avLst/>
          </a:prstGeom>
          <a:noFill/>
          <a:ln w="9525">
            <a:noFill/>
            <a:miter lim="800000"/>
          </a:ln>
        </p:spPr>
        <p:txBody>
          <a:bodyPr vert="horz" wrap="square" lIns="91440" tIns="45720" rIns="91440" bIns="45720" numCol="1" anchor="t" anchorCtr="0" compatLnSpc="1">
            <a:prstTxWarp prst="textNoShape">
              <a:avLst/>
            </a:prstTxWarp>
            <a:noAutofit/>
          </a:bodyPr>
          <a:lstStyle>
            <a:lvl1pPr marL="328254" indent="-328254" algn="l" rtl="0" eaLnBrk="1" fontAlgn="base" hangingPunct="1">
              <a:spcBef>
                <a:spcPct val="20000"/>
              </a:spcBef>
              <a:spcAft>
                <a:spcPct val="0"/>
              </a:spcAft>
              <a:buFont typeface="Arial" panose="020B0604020202020204" pitchFamily="34" charset="0"/>
              <a:buChar char="•"/>
              <a:defRPr sz="3200" spc="-100" baseline="0">
                <a:solidFill>
                  <a:schemeClr val="tx2"/>
                </a:solidFill>
                <a:latin typeface="Arial" panose="020B0604020202020204" pitchFamily="34" charset="0"/>
                <a:ea typeface="Roboto" panose="02000000000000000000" pitchFamily="2" charset="0"/>
                <a:cs typeface="Arial" panose="020B0604020202020204" pitchFamily="34" charset="0"/>
              </a:defRPr>
            </a:lvl1pPr>
            <a:lvl2pPr marL="914423" indent="-351701" algn="l" rtl="0" eaLnBrk="1" fontAlgn="base" hangingPunct="1">
              <a:spcBef>
                <a:spcPct val="20000"/>
              </a:spcBef>
              <a:spcAft>
                <a:spcPct val="0"/>
              </a:spcAft>
              <a:buFont typeface="Arial" panose="020B0604020202020204" pitchFamily="34" charset="0"/>
              <a:buChar char="•"/>
              <a:defRPr sz="2800" spc="-100" baseline="0">
                <a:solidFill>
                  <a:schemeClr val="tx2"/>
                </a:solidFill>
                <a:latin typeface="Arial" panose="020B0604020202020204" pitchFamily="34" charset="0"/>
                <a:ea typeface="Roboto" panose="02000000000000000000" pitchFamily="2" charset="0"/>
                <a:cs typeface="Arial" panose="020B0604020202020204" pitchFamily="34" charset="0"/>
              </a:defRPr>
            </a:lvl2pPr>
            <a:lvl3pPr marL="1406804" indent="-281361" algn="l" rtl="0" eaLnBrk="1" fontAlgn="base" hangingPunct="1">
              <a:spcBef>
                <a:spcPct val="20000"/>
              </a:spcBef>
              <a:spcAft>
                <a:spcPct val="0"/>
              </a:spcAft>
              <a:buFont typeface="Arial" panose="020B0604020202020204" pitchFamily="34" charset="0"/>
              <a:buChar char="•"/>
              <a:defRPr sz="2400" spc="-100" baseline="0">
                <a:solidFill>
                  <a:schemeClr val="tx2"/>
                </a:solidFill>
                <a:latin typeface="Arial" panose="020B0604020202020204" pitchFamily="34" charset="0"/>
                <a:ea typeface="Roboto" panose="02000000000000000000" pitchFamily="2" charset="0"/>
                <a:cs typeface="Arial" panose="020B0604020202020204" pitchFamily="34" charset="0"/>
              </a:defRPr>
            </a:lvl3pPr>
            <a:lvl4pPr marL="1969526" indent="-281361" algn="l" rtl="0" eaLnBrk="1" fontAlgn="base" hangingPunct="1">
              <a:spcBef>
                <a:spcPct val="20000"/>
              </a:spcBef>
              <a:spcAft>
                <a:spcPct val="0"/>
              </a:spcAft>
              <a:buFont typeface="Arial" panose="020B0604020202020204" pitchFamily="34" charset="0"/>
              <a:buChar char="•"/>
              <a:defRPr sz="2000" spc="-100" baseline="0">
                <a:solidFill>
                  <a:schemeClr val="tx2"/>
                </a:solidFill>
                <a:latin typeface="Arial" panose="020B0604020202020204" pitchFamily="34" charset="0"/>
                <a:ea typeface="Roboto" panose="02000000000000000000" pitchFamily="2" charset="0"/>
                <a:cs typeface="Arial" panose="020B0604020202020204" pitchFamily="34" charset="0"/>
              </a:defRPr>
            </a:lvl4pPr>
            <a:lvl5pPr marL="2532248" indent="-281361" algn="l" rtl="0" eaLnBrk="1" fontAlgn="base" hangingPunct="1">
              <a:spcBef>
                <a:spcPct val="20000"/>
              </a:spcBef>
              <a:spcAft>
                <a:spcPct val="0"/>
              </a:spcAft>
              <a:buFont typeface="Arial" panose="020B0604020202020204" pitchFamily="34" charset="0"/>
              <a:buChar char="•"/>
              <a:defRPr sz="1800" spc="-100" baseline="0">
                <a:solidFill>
                  <a:schemeClr val="tx2"/>
                </a:solidFill>
                <a:latin typeface="Arial" panose="020B0604020202020204" pitchFamily="34" charset="0"/>
                <a:ea typeface="Roboto" panose="02000000000000000000" pitchFamily="2" charset="0"/>
                <a:cs typeface="Arial" panose="020B0604020202020204" pitchFamily="34" charset="0"/>
              </a:defRPr>
            </a:lvl5pPr>
            <a:lvl6pPr marL="3094970" indent="-281361" algn="l" rtl="0" eaLnBrk="1" fontAlgn="base" hangingPunct="1">
              <a:spcBef>
                <a:spcPct val="20000"/>
              </a:spcBef>
              <a:spcAft>
                <a:spcPct val="0"/>
              </a:spcAft>
              <a:defRPr sz="2954">
                <a:solidFill>
                  <a:schemeClr val="tx2"/>
                </a:solidFill>
                <a:latin typeface="+mn-lt"/>
              </a:defRPr>
            </a:lvl6pPr>
            <a:lvl7pPr marL="3657691" indent="-281361" algn="l" rtl="0" eaLnBrk="1" fontAlgn="base" hangingPunct="1">
              <a:spcBef>
                <a:spcPct val="20000"/>
              </a:spcBef>
              <a:spcAft>
                <a:spcPct val="0"/>
              </a:spcAft>
              <a:defRPr sz="2954">
                <a:solidFill>
                  <a:schemeClr val="tx2"/>
                </a:solidFill>
                <a:latin typeface="+mn-lt"/>
              </a:defRPr>
            </a:lvl7pPr>
            <a:lvl8pPr marL="4220413" indent="-281361" algn="l" rtl="0" eaLnBrk="1" fontAlgn="base" hangingPunct="1">
              <a:spcBef>
                <a:spcPct val="20000"/>
              </a:spcBef>
              <a:spcAft>
                <a:spcPct val="0"/>
              </a:spcAft>
              <a:defRPr sz="2954">
                <a:solidFill>
                  <a:schemeClr val="tx2"/>
                </a:solidFill>
                <a:latin typeface="+mn-lt"/>
              </a:defRPr>
            </a:lvl8pPr>
            <a:lvl9pPr marL="4783135" indent="-281361" algn="l" rtl="0" eaLnBrk="1" fontAlgn="base" hangingPunct="1">
              <a:spcBef>
                <a:spcPct val="20000"/>
              </a:spcBef>
              <a:spcAft>
                <a:spcPct val="0"/>
              </a:spcAft>
              <a:defRPr sz="2954">
                <a:solidFill>
                  <a:schemeClr val="tx2"/>
                </a:solidFill>
                <a:latin typeface="+mn-lt"/>
              </a:defRPr>
            </a:lvl9pPr>
          </a:lstStyle>
          <a:p>
            <a:r>
              <a:rPr lang="en-US" sz="2000" b="1" kern="1200">
                <a:latin typeface="+mn-lt"/>
              </a:rPr>
              <a:t>NIR2.2: </a:t>
            </a:r>
            <a:r>
              <a:rPr lang="en-US" sz="2000" b="0" kern="1200">
                <a:latin typeface="+mn-lt"/>
              </a:rPr>
              <a:t>The channel shows stable performance and is not impacted by decontamination, but differences between calibration approaches suggest a potential bias that needs to be quantified and further investigated.</a:t>
            </a:r>
            <a:endParaRPr lang="en-IE" sz="2000" b="0" kern="1200">
              <a:latin typeface="+mn-lt"/>
            </a:endParaRPr>
          </a:p>
        </p:txBody>
      </p:sp>
      <p:sp>
        <p:nvSpPr>
          <p:cNvPr id="4" name="TextBox 3">
            <a:extLst>
              <a:ext uri="{FF2B5EF4-FFF2-40B4-BE49-F238E27FC236}">
                <a16:creationId xmlns:a16="http://schemas.microsoft.com/office/drawing/2014/main" id="{65756306-09F1-E1A1-371B-82ADE3AFDF0C}"/>
              </a:ext>
            </a:extLst>
          </p:cNvPr>
          <p:cNvSpPr txBox="1"/>
          <p:nvPr/>
        </p:nvSpPr>
        <p:spPr>
          <a:xfrm>
            <a:off x="1664197" y="6295541"/>
            <a:ext cx="10619448" cy="338554"/>
          </a:xfrm>
          <a:prstGeom prst="rect">
            <a:avLst/>
          </a:prstGeom>
          <a:noFill/>
        </p:spPr>
        <p:txBody>
          <a:bodyPr wrap="square">
            <a:spAutoFit/>
          </a:bodyPr>
          <a:lstStyle/>
          <a:p>
            <a:r>
              <a:rPr lang="en-US" sz="1600" b="0" spc="-100">
                <a:solidFill>
                  <a:schemeClr val="tx2"/>
                </a:solidFill>
                <a:latin typeface="+mn-lt"/>
                <a:ea typeface="Roboto" panose="02000000000000000000" pitchFamily="2" charset="0"/>
                <a:cs typeface="Arial" panose="020B0604020202020204" pitchFamily="34" charset="0"/>
              </a:rPr>
              <a:t>The</a:t>
            </a:r>
            <a:r>
              <a:rPr lang="en-US" sz="1600" b="0">
                <a:latin typeface="+mn-lt"/>
              </a:rPr>
              <a:t> </a:t>
            </a:r>
            <a:r>
              <a:rPr lang="en-US" sz="1600" b="0" spc="-100">
                <a:solidFill>
                  <a:schemeClr val="tx2"/>
                </a:solidFill>
                <a:latin typeface="+mn-lt"/>
                <a:ea typeface="Roboto" panose="02000000000000000000" pitchFamily="2" charset="0"/>
                <a:cs typeface="Arial" panose="020B0604020202020204" pitchFamily="34" charset="0"/>
              </a:rPr>
              <a:t>horizontal grey box indicates the absolute radiometric requirement, while vertical lines mark decontamination or similar events.</a:t>
            </a:r>
          </a:p>
        </p:txBody>
      </p:sp>
    </p:spTree>
    <p:extLst>
      <p:ext uri="{BB962C8B-B14F-4D97-AF65-F5344CB8AC3E}">
        <p14:creationId xmlns:p14="http://schemas.microsoft.com/office/powerpoint/2010/main" val="340045278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A0BF1-4157-9866-E3FB-CDD444324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B5A7D-A074-1587-03F3-EAB3C30BD7C1}"/>
              </a:ext>
            </a:extLst>
          </p:cNvPr>
          <p:cNvSpPr>
            <a:spLocks noGrp="1"/>
          </p:cNvSpPr>
          <p:nvPr>
            <p:ph type="title"/>
          </p:nvPr>
        </p:nvSpPr>
        <p:spPr/>
        <p:txBody>
          <a:bodyPr>
            <a:normAutofit/>
          </a:bodyPr>
          <a:lstStyle/>
          <a:p>
            <a:r>
              <a:rPr lang="en-US" kern="1200"/>
              <a:t>Stability behaviour of the NIR 1.6 µm channel</a:t>
            </a:r>
            <a:endParaRPr lang="en-GB"/>
          </a:p>
        </p:txBody>
      </p:sp>
      <p:sp>
        <p:nvSpPr>
          <p:cNvPr id="10" name="Text Placeholder 2">
            <a:extLst>
              <a:ext uri="{FF2B5EF4-FFF2-40B4-BE49-F238E27FC236}">
                <a16:creationId xmlns:a16="http://schemas.microsoft.com/office/drawing/2014/main" id="{5C7636DD-0922-0887-5F80-D51334E9D570}"/>
              </a:ext>
            </a:extLst>
          </p:cNvPr>
          <p:cNvSpPr>
            <a:spLocks noGrp="1"/>
          </p:cNvSpPr>
          <p:nvPr>
            <p:ph type="body" sz="quarter" idx="10"/>
          </p:nvPr>
        </p:nvSpPr>
        <p:spPr>
          <a:xfrm>
            <a:off x="145056" y="1139428"/>
            <a:ext cx="4684120" cy="5451872"/>
          </a:xfrm>
        </p:spPr>
        <p:txBody>
          <a:bodyPr>
            <a:normAutofit/>
          </a:bodyPr>
          <a:lstStyle/>
          <a:p>
            <a:pPr marL="0" indent="0">
              <a:buNone/>
            </a:pPr>
            <a:r>
              <a:rPr lang="en-US" sz="2000" b="1" kern="1200">
                <a:latin typeface="+mn-lt"/>
              </a:rPr>
              <a:t>I</a:t>
            </a:r>
            <a:r>
              <a:rPr lang="en-US" sz="2400" b="1" kern="1200">
                <a:latin typeface="+mn-lt"/>
              </a:rPr>
              <a:t>nvestigations on instrument side </a:t>
            </a:r>
          </a:p>
          <a:p>
            <a:r>
              <a:rPr lang="en-US" sz="1800" kern="1200">
                <a:latin typeface="+mn-lt"/>
              </a:rPr>
              <a:t>As part of the root cause analysis the cryostat design was reviewed, and sources of unexpected outgassing were tried to identify e.g. paints, adhesives, seals, and O‑rings;</a:t>
            </a:r>
          </a:p>
          <a:p>
            <a:endParaRPr lang="en-US" sz="1800" kern="1200">
              <a:latin typeface="+mn-lt"/>
            </a:endParaRPr>
          </a:p>
          <a:p>
            <a:r>
              <a:rPr lang="en-US" sz="1800" kern="1200">
                <a:latin typeface="+mn-lt"/>
              </a:rPr>
              <a:t>Also, additional samples were subjected to dedicated testing campaigns. However, to date, no root cause has been identified that could explain the observed stability characteristics of the NIR1.6 channel;</a:t>
            </a:r>
          </a:p>
          <a:p>
            <a:endParaRPr lang="en-US" sz="1800" kern="1200">
              <a:latin typeface="+mn-lt"/>
            </a:endParaRPr>
          </a:p>
          <a:p>
            <a:r>
              <a:rPr lang="en-US" sz="1800" kern="1200">
                <a:latin typeface="+mn-lt"/>
              </a:rPr>
              <a:t>The most recent decontamination campaign may provide additional insight into the detailed behaviour and recovery characteristics associated with decontamination events.</a:t>
            </a:r>
          </a:p>
          <a:p>
            <a:endParaRPr lang="en-US" sz="1800" kern="1200">
              <a:latin typeface="+mn-lt"/>
            </a:endParaRPr>
          </a:p>
          <a:p>
            <a:pPr lvl="1"/>
            <a:endParaRPr lang="en-US" sz="1800" kern="1200">
              <a:latin typeface="+mn-lt"/>
            </a:endParaRPr>
          </a:p>
          <a:p>
            <a:pPr marL="0" indent="0">
              <a:buNone/>
            </a:pPr>
            <a:endParaRPr lang="en-IE" sz="1800">
              <a:latin typeface="+mn-lt"/>
            </a:endParaRPr>
          </a:p>
        </p:txBody>
      </p:sp>
      <p:pic>
        <p:nvPicPr>
          <p:cNvPr id="4" name="Picture 3">
            <a:extLst>
              <a:ext uri="{FF2B5EF4-FFF2-40B4-BE49-F238E27FC236}">
                <a16:creationId xmlns:a16="http://schemas.microsoft.com/office/drawing/2014/main" id="{B10E0D99-89AA-92BC-1C3C-9A2C70CFCED8}"/>
              </a:ext>
            </a:extLst>
          </p:cNvPr>
          <p:cNvPicPr>
            <a:picLocks noChangeAspect="1"/>
          </p:cNvPicPr>
          <p:nvPr/>
        </p:nvPicPr>
        <p:blipFill>
          <a:blip r:embed="rId2"/>
          <a:stretch>
            <a:fillRect/>
          </a:stretch>
        </p:blipFill>
        <p:spPr>
          <a:xfrm>
            <a:off x="4829176" y="1506865"/>
            <a:ext cx="7411484" cy="3515216"/>
          </a:xfrm>
          <a:prstGeom prst="rect">
            <a:avLst/>
          </a:prstGeom>
        </p:spPr>
      </p:pic>
      <p:pic>
        <p:nvPicPr>
          <p:cNvPr id="3" name="Picture 2" descr="MTG-S satellite and Sentinel-4 mission, … – Bild kaufen – 12646162 ❘  Science Photo Library">
            <a:extLst>
              <a:ext uri="{FF2B5EF4-FFF2-40B4-BE49-F238E27FC236}">
                <a16:creationId xmlns:a16="http://schemas.microsoft.com/office/drawing/2014/main" id="{1C06C92D-9C0F-8C08-01A0-404DDBF8340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121194"/>
            <a:ext cx="1490637" cy="1490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26010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MSG2, MSG3 and MSG4 SEVIRI</a:t>
            </a:r>
          </a:p>
        </p:txBody>
      </p:sp>
      <p:sp>
        <p:nvSpPr>
          <p:cNvPr id="3" name="Text Placeholder 2"/>
          <p:cNvSpPr>
            <a:spLocks noGrp="1"/>
          </p:cNvSpPr>
          <p:nvPr>
            <p:ph type="body" sz="quarter" idx="10"/>
          </p:nvPr>
        </p:nvSpPr>
        <p:spPr>
          <a:xfrm>
            <a:off x="145052" y="1139429"/>
            <a:ext cx="12124919" cy="473094"/>
          </a:xfrm>
        </p:spPr>
        <p:txBody>
          <a:bodyPr>
            <a:normAutofit/>
          </a:bodyPr>
          <a:lstStyle/>
          <a:p>
            <a:pPr marL="0" indent="0">
              <a:buNone/>
            </a:pPr>
            <a:r>
              <a:rPr lang="en-US" sz="2000">
                <a:latin typeface="Arial" panose="020B0604020202020204" pitchFamily="34" charset="0"/>
              </a:rPr>
              <a:t>SEVIRI channels across all MSG satellites exhibit behaviour consistent with past observations.</a:t>
            </a:r>
          </a:p>
        </p:txBody>
      </p:sp>
      <p:pic>
        <p:nvPicPr>
          <p:cNvPr id="4" name="Picture 3" descr="A graph of different types of data&#10;&#10;AI-generated content may be incorrect.">
            <a:extLst>
              <a:ext uri="{FF2B5EF4-FFF2-40B4-BE49-F238E27FC236}">
                <a16:creationId xmlns:a16="http://schemas.microsoft.com/office/drawing/2014/main" id="{E4D3B83C-355A-4E8F-45EB-C446DCE77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7907" y="3019144"/>
            <a:ext cx="4846320" cy="3821277"/>
          </a:xfrm>
          <a:prstGeom prst="rect">
            <a:avLst/>
          </a:prstGeom>
        </p:spPr>
      </p:pic>
      <p:pic>
        <p:nvPicPr>
          <p:cNvPr id="5" name="Picture 4" descr="A graph of different colored lines&#10;&#10;AI-generated content may be incorrect.">
            <a:extLst>
              <a:ext uri="{FF2B5EF4-FFF2-40B4-BE49-F238E27FC236}">
                <a16:creationId xmlns:a16="http://schemas.microsoft.com/office/drawing/2014/main" id="{3DC76B3E-0C2D-6E76-3DE2-E34C18BBE6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6109" y="3035961"/>
            <a:ext cx="4847536" cy="3804460"/>
          </a:xfrm>
          <a:prstGeom prst="rect">
            <a:avLst/>
          </a:prstGeom>
        </p:spPr>
      </p:pic>
      <p:graphicFrame>
        <p:nvGraphicFramePr>
          <p:cNvPr id="6" name="Table 5">
            <a:extLst>
              <a:ext uri="{FF2B5EF4-FFF2-40B4-BE49-F238E27FC236}">
                <a16:creationId xmlns:a16="http://schemas.microsoft.com/office/drawing/2014/main" id="{DB15998C-54BC-157B-81B8-5C2071387B30}"/>
              </a:ext>
            </a:extLst>
          </p:cNvPr>
          <p:cNvGraphicFramePr>
            <a:graphicFrameLocks noGrp="1"/>
          </p:cNvGraphicFramePr>
          <p:nvPr>
            <p:extLst>
              <p:ext uri="{D42A27DB-BD31-4B8C-83A1-F6EECF244321}">
                <p14:modId xmlns:p14="http://schemas.microsoft.com/office/powerpoint/2010/main" val="447619719"/>
              </p:ext>
            </p:extLst>
          </p:nvPr>
        </p:nvGraphicFramePr>
        <p:xfrm>
          <a:off x="7400260" y="1597043"/>
          <a:ext cx="4549974" cy="1368876"/>
        </p:xfrm>
        <a:graphic>
          <a:graphicData uri="http://schemas.openxmlformats.org/drawingml/2006/table">
            <a:tbl>
              <a:tblPr firstRow="1" firstCol="1" bandRow="1">
                <a:tableStyleId>{5FD0F851-EC5A-4D38-B0AD-8093EC10F338}</a:tableStyleId>
              </a:tblPr>
              <a:tblGrid>
                <a:gridCol w="797442">
                  <a:extLst>
                    <a:ext uri="{9D8B030D-6E8A-4147-A177-3AD203B41FA5}">
                      <a16:colId xmlns:a16="http://schemas.microsoft.com/office/drawing/2014/main" val="1848663716"/>
                    </a:ext>
                  </a:extLst>
                </a:gridCol>
                <a:gridCol w="1201479">
                  <a:extLst>
                    <a:ext uri="{9D8B030D-6E8A-4147-A177-3AD203B41FA5}">
                      <a16:colId xmlns:a16="http://schemas.microsoft.com/office/drawing/2014/main" val="1114991945"/>
                    </a:ext>
                  </a:extLst>
                </a:gridCol>
                <a:gridCol w="1286540">
                  <a:extLst>
                    <a:ext uri="{9D8B030D-6E8A-4147-A177-3AD203B41FA5}">
                      <a16:colId xmlns:a16="http://schemas.microsoft.com/office/drawing/2014/main" val="3688972988"/>
                    </a:ext>
                  </a:extLst>
                </a:gridCol>
                <a:gridCol w="1264513">
                  <a:extLst>
                    <a:ext uri="{9D8B030D-6E8A-4147-A177-3AD203B41FA5}">
                      <a16:colId xmlns:a16="http://schemas.microsoft.com/office/drawing/2014/main" val="2181211993"/>
                    </a:ext>
                  </a:extLst>
                </a:gridCol>
              </a:tblGrid>
              <a:tr h="462492">
                <a:tc>
                  <a:txBody>
                    <a:bodyPr/>
                    <a:lstStyle/>
                    <a:p>
                      <a:pPr marL="0" marR="0">
                        <a:lnSpc>
                          <a:spcPct val="107000"/>
                        </a:lnSpc>
                        <a:spcAft>
                          <a:spcPts val="800"/>
                        </a:spcAft>
                        <a:buNone/>
                      </a:pP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Meteosat-9</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Meteosat-10</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Meteosat-11</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38038320"/>
                  </a:ext>
                </a:extLst>
              </a:tr>
              <a:tr h="226596">
                <a:tc>
                  <a:txBody>
                    <a:bodyPr/>
                    <a:lstStyle/>
                    <a:p>
                      <a:pPr marL="0" marR="0">
                        <a:lnSpc>
                          <a:spcPct val="107000"/>
                        </a:lnSpc>
                        <a:spcAft>
                          <a:spcPts val="800"/>
                        </a:spcAft>
                        <a:buNone/>
                      </a:pPr>
                      <a:r>
                        <a:rPr lang="en-US" sz="1400" kern="100">
                          <a:solidFill>
                            <a:schemeClr val="bg1"/>
                          </a:solidFill>
                          <a:effectLst/>
                        </a:rPr>
                        <a:t>VIS0.6</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10%</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12%</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12%</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69966035"/>
                  </a:ext>
                </a:extLst>
              </a:tr>
              <a:tr h="226596">
                <a:tc>
                  <a:txBody>
                    <a:bodyPr/>
                    <a:lstStyle/>
                    <a:p>
                      <a:pPr marL="0" marR="0">
                        <a:lnSpc>
                          <a:spcPct val="107000"/>
                        </a:lnSpc>
                        <a:spcAft>
                          <a:spcPts val="800"/>
                        </a:spcAft>
                        <a:buNone/>
                      </a:pPr>
                      <a:r>
                        <a:rPr lang="en-US" sz="1400" kern="100">
                          <a:solidFill>
                            <a:schemeClr val="bg1"/>
                          </a:solidFill>
                          <a:effectLst/>
                        </a:rPr>
                        <a:t>VIS0.8</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7%</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9%</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8%</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18678271"/>
                  </a:ext>
                </a:extLst>
              </a:tr>
              <a:tr h="226596">
                <a:tc>
                  <a:txBody>
                    <a:bodyPr/>
                    <a:lstStyle/>
                    <a:p>
                      <a:pPr marL="0" marR="0">
                        <a:lnSpc>
                          <a:spcPct val="107000"/>
                        </a:lnSpc>
                        <a:spcAft>
                          <a:spcPts val="800"/>
                        </a:spcAft>
                        <a:buNone/>
                      </a:pPr>
                      <a:r>
                        <a:rPr lang="en-US" sz="1400" kern="100">
                          <a:solidFill>
                            <a:schemeClr val="bg1"/>
                          </a:solidFill>
                          <a:effectLst/>
                        </a:rPr>
                        <a:t>HRV</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14%</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16%</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14%</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29833117"/>
                  </a:ext>
                </a:extLst>
              </a:tr>
              <a:tr h="226596">
                <a:tc>
                  <a:txBody>
                    <a:bodyPr/>
                    <a:lstStyle/>
                    <a:p>
                      <a:pPr marL="0" marR="0">
                        <a:lnSpc>
                          <a:spcPct val="107000"/>
                        </a:lnSpc>
                        <a:spcAft>
                          <a:spcPts val="800"/>
                        </a:spcAft>
                        <a:buNone/>
                      </a:pPr>
                      <a:r>
                        <a:rPr lang="en-US" sz="1400" kern="100">
                          <a:solidFill>
                            <a:schemeClr val="bg1"/>
                          </a:solidFill>
                          <a:effectLst/>
                        </a:rPr>
                        <a:t>NIR1.6</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-4%</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-3%</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lnSpc>
                          <a:spcPct val="107000"/>
                        </a:lnSpc>
                        <a:spcAft>
                          <a:spcPts val="800"/>
                        </a:spcAft>
                        <a:buNone/>
                      </a:pPr>
                      <a:r>
                        <a:rPr lang="en-GB" sz="1400" kern="0">
                          <a:solidFill>
                            <a:schemeClr val="bg1"/>
                          </a:solidFill>
                          <a:effectLst/>
                        </a:rPr>
                        <a:t>-3%</a:t>
                      </a:r>
                      <a:endParaRPr lang="en-US" sz="14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98271884"/>
                  </a:ext>
                </a:extLst>
              </a:tr>
            </a:tbl>
          </a:graphicData>
        </a:graphic>
      </p:graphicFrame>
      <p:pic>
        <p:nvPicPr>
          <p:cNvPr id="7" name="Picture 6">
            <a:extLst>
              <a:ext uri="{FF2B5EF4-FFF2-40B4-BE49-F238E27FC236}">
                <a16:creationId xmlns:a16="http://schemas.microsoft.com/office/drawing/2014/main" id="{F3884848-0693-3149-FC58-9AD7780D0EBE}"/>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587467" y="-121194"/>
            <a:ext cx="1426621" cy="149063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B2536CE-F507-76F7-DA1C-FF7C70FCF615}"/>
              </a:ext>
            </a:extLst>
          </p:cNvPr>
          <p:cNvSpPr txBox="1"/>
          <p:nvPr/>
        </p:nvSpPr>
        <p:spPr>
          <a:xfrm>
            <a:off x="145052" y="1650207"/>
            <a:ext cx="7018647" cy="1646605"/>
          </a:xfrm>
          <a:prstGeom prst="rect">
            <a:avLst/>
          </a:prstGeom>
          <a:noFill/>
        </p:spPr>
        <p:txBody>
          <a:bodyPr wrap="square">
            <a:spAutoFit/>
          </a:bodyPr>
          <a:lstStyle/>
          <a:p>
            <a:r>
              <a:rPr lang="en-US" sz="2000" spc="-100">
                <a:latin typeface="+mn-lt"/>
                <a:ea typeface="Roboto" panose="02000000000000000000" pitchFamily="2" charset="0"/>
                <a:cs typeface="Arial" panose="020B0604020202020204" pitchFamily="34" charset="0"/>
              </a:rPr>
              <a:t>Calibration updates: </a:t>
            </a:r>
          </a:p>
          <a:p>
            <a:pPr lvl="1"/>
            <a:r>
              <a:rPr lang="en-US" sz="1800" b="0" spc="-100">
                <a:solidFill>
                  <a:schemeClr val="tx2"/>
                </a:solidFill>
                <a:latin typeface="+mn-lt"/>
                <a:ea typeface="Roboto" panose="02000000000000000000" pitchFamily="2" charset="0"/>
                <a:cs typeface="Arial" panose="020B0604020202020204" pitchFamily="34" charset="0"/>
              </a:rPr>
              <a:t>Recent SEVIRI calibration updates have been implemented. </a:t>
            </a:r>
          </a:p>
          <a:p>
            <a:pPr lvl="1"/>
            <a:r>
              <a:rPr lang="en-US" sz="1800" b="0" spc="-100">
                <a:solidFill>
                  <a:schemeClr val="tx2"/>
                </a:solidFill>
                <a:latin typeface="+mn-lt"/>
                <a:ea typeface="Roboto" panose="02000000000000000000" pitchFamily="2" charset="0"/>
                <a:cs typeface="Arial" panose="020B0604020202020204" pitchFamily="34" charset="0"/>
              </a:rPr>
              <a:t>These updates are expected to introduce observable discontinuities (“jumps”) in the data (see table). </a:t>
            </a:r>
            <a:r>
              <a:rPr lang="en-US" sz="1800" spc="-100">
                <a:solidFill>
                  <a:schemeClr val="tx2"/>
                </a:solidFill>
                <a:latin typeface="+mn-lt"/>
                <a:ea typeface="Roboto" panose="02000000000000000000" pitchFamily="2" charset="0"/>
                <a:cs typeface="Arial" panose="020B0604020202020204" pitchFamily="34" charset="0"/>
                <a:hlinkClick r:id="rId6"/>
              </a:rPr>
              <a:t>https://user.eumetsat.int/news-events/news/seviri-calibration-changes</a:t>
            </a:r>
            <a:endParaRPr lang="en-US" sz="1800" spc="-100">
              <a:solidFill>
                <a:schemeClr val="tx2"/>
              </a:solidFill>
              <a:latin typeface="+mn-lt"/>
              <a:ea typeface="Roboto" panose="02000000000000000000" pitchFamily="2" charset="0"/>
              <a:cs typeface="Arial" panose="020B0604020202020204" pitchFamily="34" charset="0"/>
            </a:endParaRPr>
          </a:p>
          <a:p>
            <a:pPr lvl="1"/>
            <a:endParaRPr lang="en-US">
              <a:latin typeface="Arial" panose="020B0604020202020204" pitchFamily="34" charset="0"/>
            </a:endParaRPr>
          </a:p>
        </p:txBody>
      </p:sp>
    </p:spTree>
    <p:extLst>
      <p:ext uri="{BB962C8B-B14F-4D97-AF65-F5344CB8AC3E}">
        <p14:creationId xmlns:p14="http://schemas.microsoft.com/office/powerpoint/2010/main" val="231408149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54BBE-902F-D7BD-D6E2-F05435FDA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8E54FC-DCAE-5179-E228-B2710120341B}"/>
              </a:ext>
            </a:extLst>
          </p:cNvPr>
          <p:cNvSpPr>
            <a:spLocks noGrp="1"/>
          </p:cNvSpPr>
          <p:nvPr>
            <p:ph type="title"/>
          </p:nvPr>
        </p:nvSpPr>
        <p:spPr/>
        <p:txBody>
          <a:bodyPr/>
          <a:lstStyle/>
          <a:p>
            <a:r>
              <a:rPr lang="en-GB"/>
              <a:t>Sentinel-3A &amp; B OLCI</a:t>
            </a:r>
          </a:p>
        </p:txBody>
      </p:sp>
      <p:sp>
        <p:nvSpPr>
          <p:cNvPr id="3" name="Text Placeholder 2">
            <a:extLst>
              <a:ext uri="{FF2B5EF4-FFF2-40B4-BE49-F238E27FC236}">
                <a16:creationId xmlns:a16="http://schemas.microsoft.com/office/drawing/2014/main" id="{FAAF344E-FACA-65E8-6019-0035E6916C9E}"/>
              </a:ext>
            </a:extLst>
          </p:cNvPr>
          <p:cNvSpPr>
            <a:spLocks noGrp="1"/>
          </p:cNvSpPr>
          <p:nvPr>
            <p:ph type="body" sz="quarter" idx="10"/>
          </p:nvPr>
        </p:nvSpPr>
        <p:spPr/>
        <p:txBody>
          <a:bodyPr/>
          <a:lstStyle/>
          <a:p>
            <a:endParaRPr lang="en-GB">
              <a:latin typeface="Arial" panose="020B0604020202020204" pitchFamily="34" charset="0"/>
            </a:endParaRPr>
          </a:p>
        </p:txBody>
      </p:sp>
      <p:pic>
        <p:nvPicPr>
          <p:cNvPr id="9" name="Picture 8">
            <a:extLst>
              <a:ext uri="{FF2B5EF4-FFF2-40B4-BE49-F238E27FC236}">
                <a16:creationId xmlns:a16="http://schemas.microsoft.com/office/drawing/2014/main" id="{51D7A87B-D093-A939-B6D3-21F1BE8025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53" y="1147463"/>
            <a:ext cx="11749724" cy="5136064"/>
          </a:xfrm>
          <a:prstGeom prst="rect">
            <a:avLst/>
          </a:prstGeom>
        </p:spPr>
      </p:pic>
      <p:pic>
        <p:nvPicPr>
          <p:cNvPr id="11" name="Picture 10">
            <a:extLst>
              <a:ext uri="{FF2B5EF4-FFF2-40B4-BE49-F238E27FC236}">
                <a16:creationId xmlns:a16="http://schemas.microsoft.com/office/drawing/2014/main" id="{53E779A2-E5B4-A69A-5217-690BD6B78D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 y="1136175"/>
            <a:ext cx="11753086" cy="5199029"/>
          </a:xfrm>
          <a:prstGeom prst="rect">
            <a:avLst/>
          </a:prstGeom>
        </p:spPr>
      </p:pic>
      <p:sp>
        <p:nvSpPr>
          <p:cNvPr id="10" name="TextBox 9">
            <a:extLst>
              <a:ext uri="{FF2B5EF4-FFF2-40B4-BE49-F238E27FC236}">
                <a16:creationId xmlns:a16="http://schemas.microsoft.com/office/drawing/2014/main" id="{639AA67C-433F-E196-C2BC-82CD3227B876}"/>
              </a:ext>
            </a:extLst>
          </p:cNvPr>
          <p:cNvSpPr txBox="1"/>
          <p:nvPr/>
        </p:nvSpPr>
        <p:spPr>
          <a:xfrm>
            <a:off x="9653" y="2861296"/>
            <a:ext cx="12172694" cy="1414554"/>
          </a:xfrm>
          <a:prstGeom prst="rect">
            <a:avLst/>
          </a:prstGeom>
          <a:solidFill>
            <a:schemeClr val="bg1">
              <a:lumMod val="10000"/>
              <a:lumOff val="90000"/>
            </a:schemeClr>
          </a:solidFill>
        </p:spPr>
        <p:txBody>
          <a:bodyPr wrap="square">
            <a:spAutoFit/>
          </a:bodyPr>
          <a:lstStyle/>
          <a:p>
            <a:pPr marL="342900" indent="-342900">
              <a:lnSpc>
                <a:spcPct val="150000"/>
              </a:lnSpc>
              <a:buFont typeface="Arial" panose="020B0604020202020204" pitchFamily="34" charset="0"/>
              <a:buChar char="•"/>
            </a:pPr>
            <a:r>
              <a:rPr lang="en-US" sz="2000"/>
              <a:t>Strong, channel-dependent seasonality is observed over PICS.</a:t>
            </a:r>
          </a:p>
          <a:p>
            <a:pPr marL="342900" indent="-342900">
              <a:lnSpc>
                <a:spcPct val="150000"/>
              </a:lnSpc>
              <a:buFont typeface="Arial" panose="020B0604020202020204" pitchFamily="34" charset="0"/>
              <a:buChar char="•"/>
            </a:pPr>
            <a:r>
              <a:rPr lang="en-US" sz="2000"/>
              <a:t>Very good long-term stability, with marginal to no observable drift.</a:t>
            </a:r>
          </a:p>
          <a:p>
            <a:pPr>
              <a:lnSpc>
                <a:spcPct val="150000"/>
              </a:lnSpc>
            </a:pPr>
            <a:endParaRPr lang="en-US" sz="2000"/>
          </a:p>
        </p:txBody>
      </p:sp>
      <p:pic>
        <p:nvPicPr>
          <p:cNvPr id="4" name="Picture 3">
            <a:extLst>
              <a:ext uri="{FF2B5EF4-FFF2-40B4-BE49-F238E27FC236}">
                <a16:creationId xmlns:a16="http://schemas.microsoft.com/office/drawing/2014/main" id="{90AEC975-E057-7567-EF03-63DB650D236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35041"/>
            <a:ext cx="1490637" cy="1178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6919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CBC55-666A-A2DD-2A33-A291347455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0DC94-F9E7-1F8C-7CE6-686C81C4F9B6}"/>
              </a:ext>
            </a:extLst>
          </p:cNvPr>
          <p:cNvSpPr>
            <a:spLocks noGrp="1"/>
          </p:cNvSpPr>
          <p:nvPr>
            <p:ph type="title"/>
          </p:nvPr>
        </p:nvSpPr>
        <p:spPr/>
        <p:txBody>
          <a:bodyPr/>
          <a:lstStyle/>
          <a:p>
            <a:r>
              <a:rPr lang="en-GB"/>
              <a:t>OLCI A vs OLCI B</a:t>
            </a:r>
          </a:p>
        </p:txBody>
      </p:sp>
      <p:pic>
        <p:nvPicPr>
          <p:cNvPr id="8" name="Picture 7">
            <a:extLst>
              <a:ext uri="{FF2B5EF4-FFF2-40B4-BE49-F238E27FC236}">
                <a16:creationId xmlns:a16="http://schemas.microsoft.com/office/drawing/2014/main" id="{5A2C30AB-AE0F-7BB0-2259-566362E1AE76}"/>
              </a:ext>
            </a:extLst>
          </p:cNvPr>
          <p:cNvPicPr>
            <a:picLocks noChangeAspect="1"/>
          </p:cNvPicPr>
          <p:nvPr/>
        </p:nvPicPr>
        <p:blipFill>
          <a:blip r:embed="rId2"/>
          <a:stretch>
            <a:fillRect/>
          </a:stretch>
        </p:blipFill>
        <p:spPr>
          <a:xfrm>
            <a:off x="871658" y="1136692"/>
            <a:ext cx="10448684" cy="4898349"/>
          </a:xfrm>
          <a:prstGeom prst="rect">
            <a:avLst/>
          </a:prstGeom>
        </p:spPr>
      </p:pic>
      <p:pic>
        <p:nvPicPr>
          <p:cNvPr id="1028" name="Picture 4">
            <a:extLst>
              <a:ext uri="{FF2B5EF4-FFF2-40B4-BE49-F238E27FC236}">
                <a16:creationId xmlns:a16="http://schemas.microsoft.com/office/drawing/2014/main" id="{9FBDEE4A-4C14-7919-D2D8-53ED29908B2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2480" y="1136692"/>
            <a:ext cx="10662967" cy="53314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B8BA539-73D9-BD0D-6D84-6C990B16AA47}"/>
              </a:ext>
            </a:extLst>
          </p:cNvPr>
          <p:cNvSpPr txBox="1"/>
          <p:nvPr/>
        </p:nvSpPr>
        <p:spPr>
          <a:xfrm>
            <a:off x="9653" y="2505696"/>
            <a:ext cx="12172694" cy="2337884"/>
          </a:xfrm>
          <a:prstGeom prst="rect">
            <a:avLst/>
          </a:prstGeom>
          <a:solidFill>
            <a:schemeClr val="bg1">
              <a:lumMod val="10000"/>
              <a:lumOff val="90000"/>
            </a:schemeClr>
          </a:solidFill>
        </p:spPr>
        <p:txBody>
          <a:bodyPr wrap="square">
            <a:spAutoFit/>
          </a:bodyPr>
          <a:lstStyle/>
          <a:p>
            <a:pPr marL="342900" indent="-342900">
              <a:lnSpc>
                <a:spcPct val="150000"/>
              </a:lnSpc>
              <a:buFont typeface="Arial" panose="020B0604020202020204" pitchFamily="34" charset="0"/>
              <a:buChar char="•"/>
            </a:pPr>
            <a:r>
              <a:rPr lang="en-US" sz="2000"/>
              <a:t>The known bias between Sentinel-3A OLCI and Sentinel-3B OLCI is confirmed.</a:t>
            </a:r>
          </a:p>
          <a:p>
            <a:pPr marL="342900" indent="-342900">
              <a:lnSpc>
                <a:spcPct val="150000"/>
              </a:lnSpc>
              <a:buFont typeface="Arial" panose="020B0604020202020204" pitchFamily="34" charset="0"/>
              <a:buChar char="•"/>
            </a:pPr>
            <a:r>
              <a:rPr lang="en-US" sz="2000"/>
              <a:t>Results are consistent across multiple calibration and inter-calibration methods.</a:t>
            </a:r>
          </a:p>
          <a:p>
            <a:pPr marL="342900" indent="-342900">
              <a:lnSpc>
                <a:spcPct val="150000"/>
              </a:lnSpc>
              <a:buFont typeface="Arial" panose="020B0604020202020204" pitchFamily="34" charset="0"/>
              <a:buChar char="•"/>
            </a:pPr>
            <a:r>
              <a:rPr lang="en-US" sz="2000"/>
              <a:t>Absolute calibration reveals relatively large biases in some channels, partially attributed to surface BRDF modelling, however, the inherent uncertainty of all vicarious calibration methods (about ±2–3%) must be acknowledged when interpreting these results.</a:t>
            </a:r>
          </a:p>
        </p:txBody>
      </p:sp>
      <p:pic>
        <p:nvPicPr>
          <p:cNvPr id="3" name="Picture 2">
            <a:extLst>
              <a:ext uri="{FF2B5EF4-FFF2-40B4-BE49-F238E27FC236}">
                <a16:creationId xmlns:a16="http://schemas.microsoft.com/office/drawing/2014/main" id="{92A6EEA7-A426-99BB-2047-15EEF790F849}"/>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35041"/>
            <a:ext cx="1490637" cy="1178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6050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936E1-79EC-1991-DE48-8E23A10DB3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4F7DF9-327C-27AD-0E11-3A1F052EFEC2}"/>
              </a:ext>
            </a:extLst>
          </p:cNvPr>
          <p:cNvSpPr>
            <a:spLocks noGrp="1"/>
          </p:cNvSpPr>
          <p:nvPr>
            <p:ph type="title"/>
          </p:nvPr>
        </p:nvSpPr>
        <p:spPr/>
        <p:txBody>
          <a:bodyPr>
            <a:normAutofit/>
          </a:bodyPr>
          <a:lstStyle/>
          <a:p>
            <a:r>
              <a:rPr lang="en-GB"/>
              <a:t>Sentinel-3 VIS-SWIR channels (Nadir View)</a:t>
            </a:r>
          </a:p>
        </p:txBody>
      </p:sp>
      <p:sp>
        <p:nvSpPr>
          <p:cNvPr id="3" name="Text Placeholder 2">
            <a:extLst>
              <a:ext uri="{FF2B5EF4-FFF2-40B4-BE49-F238E27FC236}">
                <a16:creationId xmlns:a16="http://schemas.microsoft.com/office/drawing/2014/main" id="{9D970BDE-82AA-3A15-CB86-D25056BE2070}"/>
              </a:ext>
            </a:extLst>
          </p:cNvPr>
          <p:cNvSpPr>
            <a:spLocks noGrp="1"/>
          </p:cNvSpPr>
          <p:nvPr>
            <p:ph type="body" sz="quarter" idx="10"/>
          </p:nvPr>
        </p:nvSpPr>
        <p:spPr/>
        <p:txBody>
          <a:bodyPr/>
          <a:lstStyle/>
          <a:p>
            <a:endParaRPr lang="en-GB"/>
          </a:p>
        </p:txBody>
      </p:sp>
      <p:pic>
        <p:nvPicPr>
          <p:cNvPr id="11" name="Picture 10">
            <a:extLst>
              <a:ext uri="{FF2B5EF4-FFF2-40B4-BE49-F238E27FC236}">
                <a16:creationId xmlns:a16="http://schemas.microsoft.com/office/drawing/2014/main" id="{E40EB36C-8B0F-6C3D-98E0-3337EC6396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053" y="1027566"/>
            <a:ext cx="11619513" cy="5486400"/>
          </a:xfrm>
          <a:prstGeom prst="rect">
            <a:avLst/>
          </a:prstGeom>
        </p:spPr>
      </p:pic>
      <p:sp>
        <p:nvSpPr>
          <p:cNvPr id="5" name="TextBox 4">
            <a:extLst>
              <a:ext uri="{FF2B5EF4-FFF2-40B4-BE49-F238E27FC236}">
                <a16:creationId xmlns:a16="http://schemas.microsoft.com/office/drawing/2014/main" id="{3A98B4C3-FDCE-0B5C-2635-4DDBEAD3E6C7}"/>
              </a:ext>
            </a:extLst>
          </p:cNvPr>
          <p:cNvSpPr txBox="1"/>
          <p:nvPr/>
        </p:nvSpPr>
        <p:spPr>
          <a:xfrm>
            <a:off x="6221598" y="5414935"/>
            <a:ext cx="5554707" cy="830997"/>
          </a:xfrm>
          <a:prstGeom prst="rect">
            <a:avLst/>
          </a:prstGeom>
          <a:noFill/>
        </p:spPr>
        <p:txBody>
          <a:bodyPr wrap="square">
            <a:spAutoFit/>
          </a:bodyPr>
          <a:lstStyle/>
          <a:p>
            <a:r>
              <a:rPr lang="en-US" sz="1600" b="0" spc="-100">
                <a:solidFill>
                  <a:schemeClr val="tx2"/>
                </a:solidFill>
                <a:latin typeface="+mn-lt"/>
                <a:ea typeface="Roboto" panose="02000000000000000000" pitchFamily="2" charset="0"/>
                <a:cs typeface="Arial" panose="020B0604020202020204" pitchFamily="34" charset="0"/>
              </a:rPr>
              <a:t>The plots represent the MICMICS desert calibration time series for the </a:t>
            </a:r>
            <a:r>
              <a:rPr lang="en-US" sz="1600" spc="-100">
                <a:solidFill>
                  <a:schemeClr val="bg1">
                    <a:lumMod val="75000"/>
                    <a:lumOff val="25000"/>
                  </a:schemeClr>
                </a:solidFill>
                <a:latin typeface="+mn-lt"/>
                <a:ea typeface="Roboto" panose="02000000000000000000" pitchFamily="2" charset="0"/>
                <a:cs typeface="Arial" panose="020B0604020202020204" pitchFamily="34" charset="0"/>
              </a:rPr>
              <a:t>SLSTR nadir view </a:t>
            </a:r>
            <a:r>
              <a:rPr lang="en-US" sz="1600" b="0" spc="-100">
                <a:solidFill>
                  <a:schemeClr val="tx2"/>
                </a:solidFill>
                <a:latin typeface="+mn-lt"/>
                <a:ea typeface="Roboto" panose="02000000000000000000" pitchFamily="2" charset="0"/>
                <a:cs typeface="Arial" panose="020B0604020202020204" pitchFamily="34" charset="0"/>
              </a:rPr>
              <a:t>after </a:t>
            </a:r>
            <a:r>
              <a:rPr lang="en-US" sz="1600" spc="-100">
                <a:solidFill>
                  <a:schemeClr val="bg1">
                    <a:lumMod val="75000"/>
                    <a:lumOff val="25000"/>
                  </a:schemeClr>
                </a:solidFill>
                <a:latin typeface="+mn-lt"/>
                <a:ea typeface="Roboto" panose="02000000000000000000" pitchFamily="2" charset="0"/>
                <a:cs typeface="Arial" panose="020B0604020202020204" pitchFamily="34" charset="0"/>
              </a:rPr>
              <a:t>statistically removing seasonality</a:t>
            </a:r>
            <a:r>
              <a:rPr lang="en-US" sz="1600" b="0" spc="-100">
                <a:solidFill>
                  <a:schemeClr val="tx2"/>
                </a:solidFill>
                <a:latin typeface="+mn-lt"/>
                <a:ea typeface="Roboto" panose="02000000000000000000" pitchFamily="2" charset="0"/>
                <a:cs typeface="Arial" panose="020B0604020202020204" pitchFamily="34" charset="0"/>
              </a:rPr>
              <a:t>, with statistics computed over the full time series</a:t>
            </a:r>
            <a:endParaRPr lang="en-US" sz="700" b="0" spc="-100">
              <a:solidFill>
                <a:schemeClr val="tx2"/>
              </a:solidFill>
              <a:latin typeface="+mn-lt"/>
              <a:ea typeface="Roboto" panose="02000000000000000000" pitchFamily="2" charset="0"/>
              <a:cs typeface="Arial" panose="020B0604020202020204" pitchFamily="34" charset="0"/>
            </a:endParaRPr>
          </a:p>
        </p:txBody>
      </p:sp>
      <p:pic>
        <p:nvPicPr>
          <p:cNvPr id="4" name="Picture 3">
            <a:extLst>
              <a:ext uri="{FF2B5EF4-FFF2-40B4-BE49-F238E27FC236}">
                <a16:creationId xmlns:a16="http://schemas.microsoft.com/office/drawing/2014/main" id="{7CF11324-C9DF-B992-2B25-FD40871FA998}"/>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35041"/>
            <a:ext cx="1490637" cy="1178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08708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975D0-2D63-8854-2F17-FE0F7708CB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F4232-78C6-676D-5B2B-7E827D5324F3}"/>
              </a:ext>
            </a:extLst>
          </p:cNvPr>
          <p:cNvSpPr>
            <a:spLocks noGrp="1"/>
          </p:cNvSpPr>
          <p:nvPr>
            <p:ph type="title"/>
          </p:nvPr>
        </p:nvSpPr>
        <p:spPr/>
        <p:txBody>
          <a:bodyPr>
            <a:normAutofit/>
          </a:bodyPr>
          <a:lstStyle/>
          <a:p>
            <a:r>
              <a:rPr lang="en-US" sz="2800"/>
              <a:t>VIS channels </a:t>
            </a:r>
            <a:r>
              <a:rPr lang="en-GB" sz="2800"/>
              <a:t>stability-Desert Intercalibration (ref: S3B OLCI)</a:t>
            </a:r>
          </a:p>
        </p:txBody>
      </p:sp>
      <p:pic>
        <p:nvPicPr>
          <p:cNvPr id="15" name="Picture 14">
            <a:extLst>
              <a:ext uri="{FF2B5EF4-FFF2-40B4-BE49-F238E27FC236}">
                <a16:creationId xmlns:a16="http://schemas.microsoft.com/office/drawing/2014/main" id="{B779CEC8-9260-4021-FE75-02095CEE47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47" y="925702"/>
            <a:ext cx="10707571" cy="5263481"/>
          </a:xfrm>
          <a:prstGeom prst="rect">
            <a:avLst/>
          </a:prstGeom>
        </p:spPr>
      </p:pic>
      <p:sp>
        <p:nvSpPr>
          <p:cNvPr id="4" name="TextBox 3">
            <a:extLst>
              <a:ext uri="{FF2B5EF4-FFF2-40B4-BE49-F238E27FC236}">
                <a16:creationId xmlns:a16="http://schemas.microsoft.com/office/drawing/2014/main" id="{05481090-4261-2197-03C4-A9B7D4B896ED}"/>
              </a:ext>
            </a:extLst>
          </p:cNvPr>
          <p:cNvSpPr txBox="1"/>
          <p:nvPr/>
        </p:nvSpPr>
        <p:spPr>
          <a:xfrm>
            <a:off x="887482" y="6133467"/>
            <a:ext cx="10802573" cy="584775"/>
          </a:xfrm>
          <a:prstGeom prst="rect">
            <a:avLst/>
          </a:prstGeom>
          <a:noFill/>
        </p:spPr>
        <p:txBody>
          <a:bodyPr wrap="square">
            <a:spAutoFit/>
          </a:bodyPr>
          <a:lstStyle/>
          <a:p>
            <a:r>
              <a:rPr lang="en-US" sz="1600" b="0" spc="-100">
                <a:solidFill>
                  <a:schemeClr val="tx2"/>
                </a:solidFill>
                <a:latin typeface="+mn-lt"/>
                <a:ea typeface="Roboto" panose="02000000000000000000" pitchFamily="2" charset="0"/>
                <a:cs typeface="Arial" panose="020B0604020202020204" pitchFamily="34" charset="0"/>
              </a:rPr>
              <a:t>The plots show the </a:t>
            </a:r>
            <a:r>
              <a:rPr lang="en-US" sz="1600" spc="-100">
                <a:solidFill>
                  <a:schemeClr val="bg1">
                    <a:lumMod val="75000"/>
                    <a:lumOff val="25000"/>
                  </a:schemeClr>
                </a:solidFill>
                <a:latin typeface="+mn-lt"/>
                <a:ea typeface="Roboto" panose="02000000000000000000" pitchFamily="2" charset="0"/>
                <a:cs typeface="Arial" panose="020B0604020202020204" pitchFamily="34" charset="0"/>
              </a:rPr>
              <a:t>MICMICS desert intercalibration </a:t>
            </a:r>
            <a:r>
              <a:rPr lang="en-US" sz="1600" b="0" spc="-100">
                <a:solidFill>
                  <a:schemeClr val="tx2"/>
                </a:solidFill>
                <a:latin typeface="+mn-lt"/>
                <a:ea typeface="Roboto" panose="02000000000000000000" pitchFamily="2" charset="0"/>
                <a:cs typeface="Arial" panose="020B0604020202020204" pitchFamily="34" charset="0"/>
              </a:rPr>
              <a:t>time series (reference: S3B OLCI) for the </a:t>
            </a:r>
            <a:r>
              <a:rPr lang="en-US" sz="1600" spc="-100">
                <a:solidFill>
                  <a:schemeClr val="bg1">
                    <a:lumMod val="75000"/>
                    <a:lumOff val="25000"/>
                  </a:schemeClr>
                </a:solidFill>
                <a:latin typeface="+mn-lt"/>
                <a:ea typeface="Roboto" panose="02000000000000000000" pitchFamily="2" charset="0"/>
                <a:cs typeface="Arial" panose="020B0604020202020204" pitchFamily="34" charset="0"/>
              </a:rPr>
              <a:t>SLSTR nadir and oblique views</a:t>
            </a:r>
            <a:r>
              <a:rPr lang="en-US" sz="1600" b="0" spc="-100">
                <a:solidFill>
                  <a:schemeClr val="tx2"/>
                </a:solidFill>
                <a:latin typeface="+mn-lt"/>
                <a:ea typeface="Roboto" panose="02000000000000000000" pitchFamily="2" charset="0"/>
                <a:cs typeface="Arial" panose="020B0604020202020204" pitchFamily="34" charset="0"/>
              </a:rPr>
              <a:t>, with statistics computed over the full time series</a:t>
            </a:r>
            <a:endParaRPr lang="en-US" sz="700" b="0" spc="-100">
              <a:solidFill>
                <a:schemeClr val="tx2"/>
              </a:solidFill>
              <a:latin typeface="+mn-lt"/>
              <a:ea typeface="Roboto" panose="02000000000000000000" pitchFamily="2" charset="0"/>
              <a:cs typeface="Arial" panose="020B0604020202020204" pitchFamily="34" charset="0"/>
            </a:endParaRPr>
          </a:p>
        </p:txBody>
      </p:sp>
      <p:pic>
        <p:nvPicPr>
          <p:cNvPr id="3" name="Picture 2">
            <a:extLst>
              <a:ext uri="{FF2B5EF4-FFF2-40B4-BE49-F238E27FC236}">
                <a16:creationId xmlns:a16="http://schemas.microsoft.com/office/drawing/2014/main" id="{5FCA62E3-9E33-6919-53E9-91D8BC44179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35041"/>
            <a:ext cx="1490637" cy="1178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77789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4F619-9AD9-DAEF-BFAE-E7D46C219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241886-A153-6C98-A385-6BBACF9B4EC8}"/>
              </a:ext>
            </a:extLst>
          </p:cNvPr>
          <p:cNvSpPr>
            <a:spLocks noGrp="1"/>
          </p:cNvSpPr>
          <p:nvPr>
            <p:ph type="title"/>
          </p:nvPr>
        </p:nvSpPr>
        <p:spPr/>
        <p:txBody>
          <a:bodyPr>
            <a:normAutofit/>
          </a:bodyPr>
          <a:lstStyle/>
          <a:p>
            <a:r>
              <a:rPr lang="en-US"/>
              <a:t>VIS-SWIR channels conclusion</a:t>
            </a:r>
          </a:p>
        </p:txBody>
      </p:sp>
      <p:graphicFrame>
        <p:nvGraphicFramePr>
          <p:cNvPr id="3" name="Table 2">
            <a:extLst>
              <a:ext uri="{FF2B5EF4-FFF2-40B4-BE49-F238E27FC236}">
                <a16:creationId xmlns:a16="http://schemas.microsoft.com/office/drawing/2014/main" id="{F01EFE27-D902-F6D7-607E-820C73DA1191}"/>
              </a:ext>
            </a:extLst>
          </p:cNvPr>
          <p:cNvGraphicFramePr>
            <a:graphicFrameLocks noGrp="1"/>
          </p:cNvGraphicFramePr>
          <p:nvPr/>
        </p:nvGraphicFramePr>
        <p:xfrm>
          <a:off x="5583876" y="1218065"/>
          <a:ext cx="6608124" cy="2210935"/>
        </p:xfrm>
        <a:graphic>
          <a:graphicData uri="http://schemas.openxmlformats.org/drawingml/2006/table">
            <a:tbl>
              <a:tblPr firstRow="1" firstCol="1" bandRow="1">
                <a:tableStyleId>{5FD0F851-EC5A-4D38-B0AD-8093EC10F338}</a:tableStyleId>
              </a:tblPr>
              <a:tblGrid>
                <a:gridCol w="1192890">
                  <a:extLst>
                    <a:ext uri="{9D8B030D-6E8A-4147-A177-3AD203B41FA5}">
                      <a16:colId xmlns:a16="http://schemas.microsoft.com/office/drawing/2014/main" val="2820676281"/>
                    </a:ext>
                  </a:extLst>
                </a:gridCol>
                <a:gridCol w="1007485">
                  <a:extLst>
                    <a:ext uri="{9D8B030D-6E8A-4147-A177-3AD203B41FA5}">
                      <a16:colId xmlns:a16="http://schemas.microsoft.com/office/drawing/2014/main" val="2834379782"/>
                    </a:ext>
                  </a:extLst>
                </a:gridCol>
                <a:gridCol w="818581">
                  <a:extLst>
                    <a:ext uri="{9D8B030D-6E8A-4147-A177-3AD203B41FA5}">
                      <a16:colId xmlns:a16="http://schemas.microsoft.com/office/drawing/2014/main" val="1396395185"/>
                    </a:ext>
                  </a:extLst>
                </a:gridCol>
                <a:gridCol w="944518">
                  <a:extLst>
                    <a:ext uri="{9D8B030D-6E8A-4147-A177-3AD203B41FA5}">
                      <a16:colId xmlns:a16="http://schemas.microsoft.com/office/drawing/2014/main" val="708497725"/>
                    </a:ext>
                  </a:extLst>
                </a:gridCol>
                <a:gridCol w="881550">
                  <a:extLst>
                    <a:ext uri="{9D8B030D-6E8A-4147-A177-3AD203B41FA5}">
                      <a16:colId xmlns:a16="http://schemas.microsoft.com/office/drawing/2014/main" val="2595017834"/>
                    </a:ext>
                  </a:extLst>
                </a:gridCol>
                <a:gridCol w="881550">
                  <a:extLst>
                    <a:ext uri="{9D8B030D-6E8A-4147-A177-3AD203B41FA5}">
                      <a16:colId xmlns:a16="http://schemas.microsoft.com/office/drawing/2014/main" val="1775920874"/>
                    </a:ext>
                  </a:extLst>
                </a:gridCol>
                <a:gridCol w="881550">
                  <a:extLst>
                    <a:ext uri="{9D8B030D-6E8A-4147-A177-3AD203B41FA5}">
                      <a16:colId xmlns:a16="http://schemas.microsoft.com/office/drawing/2014/main" val="2200884505"/>
                    </a:ext>
                  </a:extLst>
                </a:gridCol>
              </a:tblGrid>
              <a:tr h="442187">
                <a:tc>
                  <a:txBody>
                    <a:bodyPr/>
                    <a:lstStyle/>
                    <a:p>
                      <a:pPr marL="0" marR="0">
                        <a:lnSpc>
                          <a:spcPct val="115000"/>
                        </a:lnSpc>
                        <a:spcAft>
                          <a:spcPts val="800"/>
                        </a:spcAft>
                        <a:buNone/>
                      </a:pPr>
                      <a:r>
                        <a:rPr lang="en-US" sz="1400" b="1" kern="100">
                          <a:solidFill>
                            <a:schemeClr val="bg1"/>
                          </a:solidFill>
                          <a:effectLst/>
                        </a:rPr>
                        <a:t> </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View</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S1</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S2</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S3</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S5</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S6</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38209706"/>
                  </a:ext>
                </a:extLst>
              </a:tr>
              <a:tr h="442187">
                <a:tc>
                  <a:txBody>
                    <a:bodyPr/>
                    <a:lstStyle/>
                    <a:p>
                      <a:pPr marL="0" marR="0">
                        <a:lnSpc>
                          <a:spcPct val="115000"/>
                        </a:lnSpc>
                        <a:spcAft>
                          <a:spcPts val="800"/>
                        </a:spcAft>
                        <a:buNone/>
                      </a:pPr>
                      <a:r>
                        <a:rPr lang="en-US" sz="1400" b="1" kern="100">
                          <a:solidFill>
                            <a:schemeClr val="bg1">
                              <a:lumMod val="90000"/>
                              <a:lumOff val="10000"/>
                            </a:schemeClr>
                          </a:solidFill>
                          <a:effectLst/>
                        </a:rPr>
                        <a:t>S3A-SLSTR</a:t>
                      </a:r>
                      <a:endParaRPr lang="en-US" sz="1400" b="1" kern="100">
                        <a:solidFill>
                          <a:schemeClr val="bg1">
                            <a:lumMod val="90000"/>
                            <a:lumOff val="1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90000"/>
                              <a:lumOff val="10000"/>
                            </a:schemeClr>
                          </a:solidFill>
                          <a:effectLst/>
                        </a:rPr>
                        <a:t>Nadir</a:t>
                      </a:r>
                      <a:endParaRPr lang="en-US" sz="1400" b="1" kern="100">
                        <a:solidFill>
                          <a:schemeClr val="bg1">
                            <a:lumMod val="90000"/>
                            <a:lumOff val="1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0.39</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0.22</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0.35</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-0.01</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-0.04</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469232496"/>
                  </a:ext>
                </a:extLst>
              </a:tr>
              <a:tr h="442187">
                <a:tc>
                  <a:txBody>
                    <a:bodyPr/>
                    <a:lstStyle/>
                    <a:p>
                      <a:pPr marL="0" marR="0">
                        <a:lnSpc>
                          <a:spcPct val="115000"/>
                        </a:lnSpc>
                        <a:spcAft>
                          <a:spcPts val="800"/>
                        </a:spcAft>
                        <a:buNone/>
                      </a:pPr>
                      <a:r>
                        <a:rPr lang="en-US" sz="1400" b="1" kern="100">
                          <a:solidFill>
                            <a:schemeClr val="bg1">
                              <a:lumMod val="90000"/>
                              <a:lumOff val="10000"/>
                            </a:schemeClr>
                          </a:solidFill>
                          <a:effectLst/>
                        </a:rPr>
                        <a:t>S3A-SLSTR</a:t>
                      </a:r>
                      <a:endParaRPr lang="en-US" sz="1400" b="1" kern="100">
                        <a:solidFill>
                          <a:schemeClr val="bg1">
                            <a:lumMod val="90000"/>
                            <a:lumOff val="1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90000"/>
                              <a:lumOff val="10000"/>
                            </a:schemeClr>
                          </a:solidFill>
                          <a:effectLst/>
                        </a:rPr>
                        <a:t>Oblique</a:t>
                      </a:r>
                      <a:endParaRPr lang="en-US" sz="1400" b="1" kern="100">
                        <a:solidFill>
                          <a:schemeClr val="bg1">
                            <a:lumMod val="90000"/>
                            <a:lumOff val="1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0.35</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0.18</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0.30</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-0.01</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-0.06</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63240546"/>
                  </a:ext>
                </a:extLst>
              </a:tr>
              <a:tr h="442187">
                <a:tc>
                  <a:txBody>
                    <a:bodyPr/>
                    <a:lstStyle/>
                    <a:p>
                      <a:pPr marL="0" marR="0">
                        <a:lnSpc>
                          <a:spcPct val="115000"/>
                        </a:lnSpc>
                        <a:spcAft>
                          <a:spcPts val="800"/>
                        </a:spcAft>
                        <a:buNone/>
                      </a:pPr>
                      <a:r>
                        <a:rPr lang="en-US" sz="1400" b="1" kern="100">
                          <a:solidFill>
                            <a:schemeClr val="bg1">
                              <a:lumMod val="90000"/>
                              <a:lumOff val="10000"/>
                            </a:schemeClr>
                          </a:solidFill>
                          <a:effectLst/>
                        </a:rPr>
                        <a:t>S3B-SLSTR</a:t>
                      </a:r>
                      <a:endParaRPr lang="en-US" sz="1400" b="1" kern="100">
                        <a:solidFill>
                          <a:schemeClr val="bg1">
                            <a:lumMod val="90000"/>
                            <a:lumOff val="1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90000"/>
                              <a:lumOff val="10000"/>
                            </a:schemeClr>
                          </a:solidFill>
                          <a:effectLst/>
                        </a:rPr>
                        <a:t>Nadir</a:t>
                      </a:r>
                      <a:endParaRPr lang="en-US" sz="1400" b="1" kern="100">
                        <a:solidFill>
                          <a:schemeClr val="bg1">
                            <a:lumMod val="90000"/>
                            <a:lumOff val="1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0.48</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0.26</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0.32</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0.01</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-0.03</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539000725"/>
                  </a:ext>
                </a:extLst>
              </a:tr>
              <a:tr h="442187">
                <a:tc>
                  <a:txBody>
                    <a:bodyPr/>
                    <a:lstStyle/>
                    <a:p>
                      <a:pPr marL="0" marR="0">
                        <a:lnSpc>
                          <a:spcPct val="115000"/>
                        </a:lnSpc>
                        <a:spcAft>
                          <a:spcPts val="800"/>
                        </a:spcAft>
                        <a:buNone/>
                      </a:pPr>
                      <a:r>
                        <a:rPr lang="en-US" sz="1400" b="1" kern="100">
                          <a:solidFill>
                            <a:schemeClr val="bg1">
                              <a:lumMod val="90000"/>
                              <a:lumOff val="10000"/>
                            </a:schemeClr>
                          </a:solidFill>
                          <a:effectLst/>
                        </a:rPr>
                        <a:t>S3B-SLSTR</a:t>
                      </a:r>
                      <a:endParaRPr lang="en-US" sz="1400" b="1" kern="100">
                        <a:solidFill>
                          <a:schemeClr val="bg1">
                            <a:lumMod val="90000"/>
                            <a:lumOff val="1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90000"/>
                              <a:lumOff val="10000"/>
                            </a:schemeClr>
                          </a:solidFill>
                          <a:effectLst/>
                        </a:rPr>
                        <a:t>Oblique</a:t>
                      </a:r>
                      <a:endParaRPr lang="en-US" sz="1400" b="1" kern="100">
                        <a:solidFill>
                          <a:schemeClr val="bg1">
                            <a:lumMod val="90000"/>
                            <a:lumOff val="1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0.46</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0.20</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0.29</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-0.02</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-0.06</a:t>
                      </a:r>
                      <a:endParaRPr lang="en-US" sz="1400" b="1" kern="100">
                        <a:solidFill>
                          <a:schemeClr val="bg1"/>
                        </a:solidFill>
                        <a:effectLst/>
                        <a:latin typeface="+mn-lt"/>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249454235"/>
                  </a:ext>
                </a:extLst>
              </a:tr>
            </a:tbl>
          </a:graphicData>
        </a:graphic>
      </p:graphicFrame>
      <p:graphicFrame>
        <p:nvGraphicFramePr>
          <p:cNvPr id="4" name="Table 3">
            <a:extLst>
              <a:ext uri="{FF2B5EF4-FFF2-40B4-BE49-F238E27FC236}">
                <a16:creationId xmlns:a16="http://schemas.microsoft.com/office/drawing/2014/main" id="{E39EE6BA-2310-6420-CD3C-68C7F01393B6}"/>
              </a:ext>
            </a:extLst>
          </p:cNvPr>
          <p:cNvGraphicFramePr>
            <a:graphicFrameLocks noGrp="1"/>
          </p:cNvGraphicFramePr>
          <p:nvPr/>
        </p:nvGraphicFramePr>
        <p:xfrm>
          <a:off x="5583877" y="3803223"/>
          <a:ext cx="6608123" cy="2039015"/>
        </p:xfrm>
        <a:graphic>
          <a:graphicData uri="http://schemas.openxmlformats.org/drawingml/2006/table">
            <a:tbl>
              <a:tblPr firstRow="1" firstCol="1" bandRow="1">
                <a:tableStyleId>{68D230F3-CF80-4859-8CE7-A43EE81993B5}</a:tableStyleId>
              </a:tblPr>
              <a:tblGrid>
                <a:gridCol w="1192890">
                  <a:extLst>
                    <a:ext uri="{9D8B030D-6E8A-4147-A177-3AD203B41FA5}">
                      <a16:colId xmlns:a16="http://schemas.microsoft.com/office/drawing/2014/main" val="2820676281"/>
                    </a:ext>
                  </a:extLst>
                </a:gridCol>
                <a:gridCol w="1007485">
                  <a:extLst>
                    <a:ext uri="{9D8B030D-6E8A-4147-A177-3AD203B41FA5}">
                      <a16:colId xmlns:a16="http://schemas.microsoft.com/office/drawing/2014/main" val="2834379782"/>
                    </a:ext>
                  </a:extLst>
                </a:gridCol>
                <a:gridCol w="818581">
                  <a:extLst>
                    <a:ext uri="{9D8B030D-6E8A-4147-A177-3AD203B41FA5}">
                      <a16:colId xmlns:a16="http://schemas.microsoft.com/office/drawing/2014/main" val="1396395185"/>
                    </a:ext>
                  </a:extLst>
                </a:gridCol>
                <a:gridCol w="944517">
                  <a:extLst>
                    <a:ext uri="{9D8B030D-6E8A-4147-A177-3AD203B41FA5}">
                      <a16:colId xmlns:a16="http://schemas.microsoft.com/office/drawing/2014/main" val="708497725"/>
                    </a:ext>
                  </a:extLst>
                </a:gridCol>
                <a:gridCol w="881550">
                  <a:extLst>
                    <a:ext uri="{9D8B030D-6E8A-4147-A177-3AD203B41FA5}">
                      <a16:colId xmlns:a16="http://schemas.microsoft.com/office/drawing/2014/main" val="2595017834"/>
                    </a:ext>
                  </a:extLst>
                </a:gridCol>
                <a:gridCol w="881550">
                  <a:extLst>
                    <a:ext uri="{9D8B030D-6E8A-4147-A177-3AD203B41FA5}">
                      <a16:colId xmlns:a16="http://schemas.microsoft.com/office/drawing/2014/main" val="1775920874"/>
                    </a:ext>
                  </a:extLst>
                </a:gridCol>
                <a:gridCol w="881550">
                  <a:extLst>
                    <a:ext uri="{9D8B030D-6E8A-4147-A177-3AD203B41FA5}">
                      <a16:colId xmlns:a16="http://schemas.microsoft.com/office/drawing/2014/main" val="2200884505"/>
                    </a:ext>
                  </a:extLst>
                </a:gridCol>
              </a:tblGrid>
              <a:tr h="407803">
                <a:tc>
                  <a:txBody>
                    <a:bodyPr/>
                    <a:lstStyle/>
                    <a:p>
                      <a:pPr marL="0" marR="0">
                        <a:lnSpc>
                          <a:spcPct val="115000"/>
                        </a:lnSpc>
                        <a:spcAft>
                          <a:spcPts val="800"/>
                        </a:spcAft>
                        <a:buNone/>
                      </a:pPr>
                      <a:r>
                        <a:rPr lang="en-US" sz="1400" b="1" kern="100">
                          <a:solidFill>
                            <a:schemeClr val="bg1">
                              <a:lumMod val="50000"/>
                              <a:lumOff val="50000"/>
                            </a:schemeClr>
                          </a:solidFill>
                          <a:effectLst/>
                        </a:rPr>
                        <a:t> </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View</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S1</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S2</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S3</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S5</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400" b="1" kern="100">
                          <a:solidFill>
                            <a:schemeClr val="bg1">
                              <a:lumMod val="50000"/>
                              <a:lumOff val="50000"/>
                            </a:schemeClr>
                          </a:solidFill>
                          <a:effectLst/>
                        </a:rPr>
                        <a:t>S6</a:t>
                      </a:r>
                      <a:endParaRPr lang="en-US" sz="1400" b="1" kern="100">
                        <a:solidFill>
                          <a:schemeClr val="bg1">
                            <a:lumMod val="50000"/>
                            <a:lumOff val="50000"/>
                          </a:schemeClr>
                        </a:solidFill>
                        <a:effectLst/>
                        <a:latin typeface="+mn-lt"/>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38209706"/>
                  </a:ext>
                </a:extLst>
              </a:tr>
              <a:tr h="407803">
                <a:tc>
                  <a:txBody>
                    <a:bodyPr/>
                    <a:lstStyle/>
                    <a:p>
                      <a:pPr marL="0" marR="0">
                        <a:lnSpc>
                          <a:spcPct val="115000"/>
                        </a:lnSpc>
                        <a:spcAft>
                          <a:spcPts val="800"/>
                        </a:spcAft>
                        <a:buNone/>
                      </a:pPr>
                      <a:r>
                        <a:rPr lang="en-US" sz="1400" b="1" kern="100">
                          <a:solidFill>
                            <a:schemeClr val="bg1">
                              <a:lumMod val="90000"/>
                              <a:lumOff val="10000"/>
                            </a:schemeClr>
                          </a:solidFill>
                          <a:effectLst/>
                          <a:latin typeface="+mn-lt"/>
                          <a:ea typeface="+mn-ea"/>
                          <a:cs typeface="+mn-cs"/>
                        </a:rPr>
                        <a:t>S3A-SLSTR</a:t>
                      </a:r>
                    </a:p>
                  </a:txBody>
                  <a:tcPr marL="68580" marR="68580" marT="0" marB="0"/>
                </a:tc>
                <a:tc>
                  <a:txBody>
                    <a:bodyPr/>
                    <a:lstStyle/>
                    <a:p>
                      <a:pPr marL="0" marR="0">
                        <a:lnSpc>
                          <a:spcPct val="115000"/>
                        </a:lnSpc>
                        <a:spcAft>
                          <a:spcPts val="800"/>
                        </a:spcAft>
                        <a:buNone/>
                      </a:pPr>
                      <a:r>
                        <a:rPr lang="en-US" sz="1400" b="1" kern="100">
                          <a:solidFill>
                            <a:schemeClr val="bg1">
                              <a:lumMod val="90000"/>
                              <a:lumOff val="10000"/>
                            </a:schemeClr>
                          </a:solidFill>
                          <a:effectLst/>
                          <a:latin typeface="+mn-lt"/>
                          <a:ea typeface="+mn-ea"/>
                          <a:cs typeface="+mn-cs"/>
                        </a:rPr>
                        <a:t>Nadir</a:t>
                      </a:r>
                    </a:p>
                  </a:txBody>
                  <a:tcPr marL="68580" marR="68580" marT="0" marB="0"/>
                </a:tc>
                <a:tc>
                  <a:txBody>
                    <a:bodyPr/>
                    <a:lstStyle/>
                    <a:p>
                      <a:pPr marL="0" marR="0">
                        <a:lnSpc>
                          <a:spcPct val="115000"/>
                        </a:lnSpc>
                        <a:spcAft>
                          <a:spcPts val="800"/>
                        </a:spcAft>
                        <a:buNone/>
                      </a:pPr>
                      <a:r>
                        <a:rPr lang="en-US" sz="1400" b="1" kern="100">
                          <a:solidFill>
                            <a:schemeClr val="bg1"/>
                          </a:solidFill>
                          <a:effectLst/>
                        </a:rPr>
                        <a:t>1.02</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1.02</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1.03</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0.89</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0.84</a:t>
                      </a:r>
                      <a:endParaRPr lang="en-US" sz="1400" b="1" kern="100">
                        <a:solidFill>
                          <a:schemeClr val="bg1"/>
                        </a:solidFill>
                        <a:effectLst/>
                        <a:latin typeface="+mn-lt"/>
                        <a:ea typeface="+mn-ea"/>
                        <a:cs typeface="+mn-cs"/>
                      </a:endParaRPr>
                    </a:p>
                  </a:txBody>
                  <a:tcPr marL="68580" marR="68580" marT="0" marB="0"/>
                </a:tc>
                <a:extLst>
                  <a:ext uri="{0D108BD9-81ED-4DB2-BD59-A6C34878D82A}">
                    <a16:rowId xmlns:a16="http://schemas.microsoft.com/office/drawing/2014/main" val="3469232496"/>
                  </a:ext>
                </a:extLst>
              </a:tr>
              <a:tr h="407803">
                <a:tc>
                  <a:txBody>
                    <a:bodyPr/>
                    <a:lstStyle/>
                    <a:p>
                      <a:pPr marL="0" marR="0">
                        <a:lnSpc>
                          <a:spcPct val="115000"/>
                        </a:lnSpc>
                        <a:spcAft>
                          <a:spcPts val="800"/>
                        </a:spcAft>
                        <a:buNone/>
                      </a:pPr>
                      <a:r>
                        <a:rPr lang="en-US" sz="1400" b="1" kern="100">
                          <a:solidFill>
                            <a:schemeClr val="bg1">
                              <a:lumMod val="90000"/>
                              <a:lumOff val="10000"/>
                            </a:schemeClr>
                          </a:solidFill>
                          <a:effectLst/>
                          <a:latin typeface="+mn-lt"/>
                          <a:ea typeface="+mn-ea"/>
                          <a:cs typeface="+mn-cs"/>
                        </a:rPr>
                        <a:t>S3A-SLSTR</a:t>
                      </a:r>
                    </a:p>
                  </a:txBody>
                  <a:tcPr marL="68580" marR="68580" marT="0" marB="0"/>
                </a:tc>
                <a:tc>
                  <a:txBody>
                    <a:bodyPr/>
                    <a:lstStyle/>
                    <a:p>
                      <a:pPr marL="0" marR="0">
                        <a:lnSpc>
                          <a:spcPct val="115000"/>
                        </a:lnSpc>
                        <a:spcAft>
                          <a:spcPts val="800"/>
                        </a:spcAft>
                        <a:buNone/>
                      </a:pPr>
                      <a:r>
                        <a:rPr lang="en-US" sz="1400" b="1" kern="100">
                          <a:solidFill>
                            <a:schemeClr val="bg1">
                              <a:lumMod val="90000"/>
                              <a:lumOff val="10000"/>
                            </a:schemeClr>
                          </a:solidFill>
                          <a:effectLst/>
                          <a:latin typeface="+mn-lt"/>
                          <a:ea typeface="+mn-ea"/>
                          <a:cs typeface="+mn-cs"/>
                        </a:rPr>
                        <a:t>Oblique</a:t>
                      </a:r>
                    </a:p>
                  </a:txBody>
                  <a:tcPr marL="68580" marR="68580" marT="0" marB="0"/>
                </a:tc>
                <a:tc>
                  <a:txBody>
                    <a:bodyPr/>
                    <a:lstStyle/>
                    <a:p>
                      <a:pPr marL="0" marR="0">
                        <a:lnSpc>
                          <a:spcPct val="115000"/>
                        </a:lnSpc>
                        <a:spcAft>
                          <a:spcPts val="800"/>
                        </a:spcAft>
                        <a:buNone/>
                      </a:pPr>
                      <a:r>
                        <a:rPr lang="en-US" sz="1400" b="1" kern="100">
                          <a:solidFill>
                            <a:schemeClr val="bg1"/>
                          </a:solidFill>
                          <a:effectLst/>
                        </a:rPr>
                        <a:t>1.05</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1.05</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1.05</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0.94</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0.88</a:t>
                      </a:r>
                      <a:endParaRPr lang="en-US" sz="1400" b="1" kern="100">
                        <a:solidFill>
                          <a:schemeClr val="bg1"/>
                        </a:solidFill>
                        <a:effectLst/>
                        <a:latin typeface="+mn-lt"/>
                        <a:ea typeface="+mn-ea"/>
                        <a:cs typeface="+mn-cs"/>
                      </a:endParaRPr>
                    </a:p>
                  </a:txBody>
                  <a:tcPr marL="68580" marR="68580" marT="0" marB="0"/>
                </a:tc>
                <a:extLst>
                  <a:ext uri="{0D108BD9-81ED-4DB2-BD59-A6C34878D82A}">
                    <a16:rowId xmlns:a16="http://schemas.microsoft.com/office/drawing/2014/main" val="2663240546"/>
                  </a:ext>
                </a:extLst>
              </a:tr>
              <a:tr h="407803">
                <a:tc>
                  <a:txBody>
                    <a:bodyPr/>
                    <a:lstStyle/>
                    <a:p>
                      <a:pPr marL="0" marR="0">
                        <a:lnSpc>
                          <a:spcPct val="115000"/>
                        </a:lnSpc>
                        <a:spcAft>
                          <a:spcPts val="800"/>
                        </a:spcAft>
                        <a:buNone/>
                      </a:pPr>
                      <a:r>
                        <a:rPr lang="en-US" sz="1400" b="1" kern="100">
                          <a:solidFill>
                            <a:schemeClr val="bg1">
                              <a:lumMod val="90000"/>
                              <a:lumOff val="10000"/>
                            </a:schemeClr>
                          </a:solidFill>
                          <a:effectLst/>
                          <a:latin typeface="+mn-lt"/>
                          <a:ea typeface="+mn-ea"/>
                          <a:cs typeface="+mn-cs"/>
                        </a:rPr>
                        <a:t>S3B-SLSTR</a:t>
                      </a:r>
                    </a:p>
                  </a:txBody>
                  <a:tcPr marL="68580" marR="68580" marT="0" marB="0"/>
                </a:tc>
                <a:tc>
                  <a:txBody>
                    <a:bodyPr/>
                    <a:lstStyle/>
                    <a:p>
                      <a:pPr marL="0" marR="0">
                        <a:lnSpc>
                          <a:spcPct val="115000"/>
                        </a:lnSpc>
                        <a:spcAft>
                          <a:spcPts val="800"/>
                        </a:spcAft>
                        <a:buNone/>
                      </a:pPr>
                      <a:r>
                        <a:rPr lang="en-US" sz="1400" b="1" kern="100">
                          <a:solidFill>
                            <a:schemeClr val="bg1">
                              <a:lumMod val="90000"/>
                              <a:lumOff val="10000"/>
                            </a:schemeClr>
                          </a:solidFill>
                          <a:effectLst/>
                          <a:latin typeface="+mn-lt"/>
                          <a:ea typeface="+mn-ea"/>
                          <a:cs typeface="+mn-cs"/>
                        </a:rPr>
                        <a:t>Nadir</a:t>
                      </a:r>
                    </a:p>
                  </a:txBody>
                  <a:tcPr marL="68580" marR="68580" marT="0" marB="0"/>
                </a:tc>
                <a:tc>
                  <a:txBody>
                    <a:bodyPr/>
                    <a:lstStyle/>
                    <a:p>
                      <a:pPr marL="0" marR="0">
                        <a:lnSpc>
                          <a:spcPct val="115000"/>
                        </a:lnSpc>
                        <a:spcAft>
                          <a:spcPts val="800"/>
                        </a:spcAft>
                        <a:buNone/>
                      </a:pPr>
                      <a:r>
                        <a:rPr lang="en-US" sz="1400" b="1" kern="100">
                          <a:solidFill>
                            <a:schemeClr val="bg1"/>
                          </a:solidFill>
                          <a:effectLst/>
                        </a:rPr>
                        <a:t>1.03</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1.03</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1.03</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0.88</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0.83</a:t>
                      </a:r>
                      <a:endParaRPr lang="en-US" sz="1400" b="1" kern="100">
                        <a:solidFill>
                          <a:schemeClr val="bg1"/>
                        </a:solidFill>
                        <a:effectLst/>
                        <a:latin typeface="+mn-lt"/>
                        <a:ea typeface="+mn-ea"/>
                        <a:cs typeface="+mn-cs"/>
                      </a:endParaRPr>
                    </a:p>
                  </a:txBody>
                  <a:tcPr marL="68580" marR="68580" marT="0" marB="0"/>
                </a:tc>
                <a:extLst>
                  <a:ext uri="{0D108BD9-81ED-4DB2-BD59-A6C34878D82A}">
                    <a16:rowId xmlns:a16="http://schemas.microsoft.com/office/drawing/2014/main" val="3539000725"/>
                  </a:ext>
                </a:extLst>
              </a:tr>
              <a:tr h="407803">
                <a:tc>
                  <a:txBody>
                    <a:bodyPr/>
                    <a:lstStyle/>
                    <a:p>
                      <a:pPr marL="0" marR="0">
                        <a:lnSpc>
                          <a:spcPct val="115000"/>
                        </a:lnSpc>
                        <a:spcAft>
                          <a:spcPts val="800"/>
                        </a:spcAft>
                        <a:buNone/>
                      </a:pPr>
                      <a:r>
                        <a:rPr lang="en-US" sz="1400" b="1" kern="100">
                          <a:solidFill>
                            <a:schemeClr val="bg1">
                              <a:lumMod val="90000"/>
                              <a:lumOff val="10000"/>
                            </a:schemeClr>
                          </a:solidFill>
                          <a:effectLst/>
                          <a:latin typeface="+mn-lt"/>
                          <a:ea typeface="+mn-ea"/>
                          <a:cs typeface="+mn-cs"/>
                        </a:rPr>
                        <a:t>S3B-SLSTR</a:t>
                      </a:r>
                    </a:p>
                  </a:txBody>
                  <a:tcPr marL="68580" marR="68580" marT="0" marB="0"/>
                </a:tc>
                <a:tc>
                  <a:txBody>
                    <a:bodyPr/>
                    <a:lstStyle/>
                    <a:p>
                      <a:pPr marL="0" marR="0">
                        <a:lnSpc>
                          <a:spcPct val="115000"/>
                        </a:lnSpc>
                        <a:spcAft>
                          <a:spcPts val="800"/>
                        </a:spcAft>
                        <a:buNone/>
                      </a:pPr>
                      <a:r>
                        <a:rPr lang="en-US" sz="1400" b="1" kern="100">
                          <a:solidFill>
                            <a:schemeClr val="bg1">
                              <a:lumMod val="90000"/>
                              <a:lumOff val="10000"/>
                            </a:schemeClr>
                          </a:solidFill>
                          <a:effectLst/>
                          <a:latin typeface="+mn-lt"/>
                          <a:ea typeface="+mn-ea"/>
                          <a:cs typeface="+mn-cs"/>
                        </a:rPr>
                        <a:t>Oblique</a:t>
                      </a:r>
                    </a:p>
                  </a:txBody>
                  <a:tcPr marL="68580" marR="68580" marT="0" marB="0"/>
                </a:tc>
                <a:tc>
                  <a:txBody>
                    <a:bodyPr/>
                    <a:lstStyle/>
                    <a:p>
                      <a:pPr marL="0" marR="0">
                        <a:lnSpc>
                          <a:spcPct val="115000"/>
                        </a:lnSpc>
                        <a:spcAft>
                          <a:spcPts val="800"/>
                        </a:spcAft>
                        <a:buNone/>
                      </a:pPr>
                      <a:r>
                        <a:rPr lang="en-US" sz="1400" b="1" kern="100">
                          <a:solidFill>
                            <a:schemeClr val="bg1"/>
                          </a:solidFill>
                          <a:effectLst/>
                        </a:rPr>
                        <a:t>1.06</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1.06</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1.05</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0.93</a:t>
                      </a:r>
                      <a:endParaRPr lang="en-US" sz="1400" b="1" kern="100">
                        <a:solidFill>
                          <a:schemeClr val="bg1"/>
                        </a:solidFill>
                        <a:effectLst/>
                        <a:latin typeface="+mn-lt"/>
                        <a:ea typeface="+mn-ea"/>
                        <a:cs typeface="+mn-cs"/>
                      </a:endParaRPr>
                    </a:p>
                  </a:txBody>
                  <a:tcPr marL="68580" marR="68580" marT="0" marB="0"/>
                </a:tc>
                <a:tc>
                  <a:txBody>
                    <a:bodyPr/>
                    <a:lstStyle/>
                    <a:p>
                      <a:pPr marL="0" marR="0">
                        <a:lnSpc>
                          <a:spcPct val="115000"/>
                        </a:lnSpc>
                        <a:spcAft>
                          <a:spcPts val="800"/>
                        </a:spcAft>
                        <a:buNone/>
                      </a:pPr>
                      <a:r>
                        <a:rPr lang="en-US" sz="1400" b="1" kern="100">
                          <a:solidFill>
                            <a:schemeClr val="bg1"/>
                          </a:solidFill>
                          <a:effectLst/>
                        </a:rPr>
                        <a:t>0.87</a:t>
                      </a:r>
                      <a:endParaRPr lang="en-US" sz="1400" b="1" kern="100">
                        <a:solidFill>
                          <a:schemeClr val="bg1"/>
                        </a:solidFill>
                        <a:effectLst/>
                        <a:latin typeface="+mn-lt"/>
                        <a:ea typeface="+mn-ea"/>
                        <a:cs typeface="+mn-cs"/>
                      </a:endParaRPr>
                    </a:p>
                  </a:txBody>
                  <a:tcPr marL="68580" marR="68580" marT="0" marB="0"/>
                </a:tc>
                <a:extLst>
                  <a:ext uri="{0D108BD9-81ED-4DB2-BD59-A6C34878D82A}">
                    <a16:rowId xmlns:a16="http://schemas.microsoft.com/office/drawing/2014/main" val="1249454235"/>
                  </a:ext>
                </a:extLst>
              </a:tr>
            </a:tbl>
          </a:graphicData>
        </a:graphic>
      </p:graphicFrame>
      <p:sp>
        <p:nvSpPr>
          <p:cNvPr id="5" name="Rectangle 4">
            <a:extLst>
              <a:ext uri="{FF2B5EF4-FFF2-40B4-BE49-F238E27FC236}">
                <a16:creationId xmlns:a16="http://schemas.microsoft.com/office/drawing/2014/main" id="{CF47071B-9B0F-F7F4-00BE-3B1D3C99759C}"/>
              </a:ext>
            </a:extLst>
          </p:cNvPr>
          <p:cNvSpPr/>
          <p:nvPr/>
        </p:nvSpPr>
        <p:spPr>
          <a:xfrm>
            <a:off x="285746" y="1064012"/>
            <a:ext cx="5298130" cy="5632311"/>
          </a:xfrm>
          <a:prstGeom prst="rect">
            <a:avLst/>
          </a:prstGeom>
        </p:spPr>
        <p:txBody>
          <a:bodyPr wrap="square">
            <a:spAutoFit/>
          </a:bodyPr>
          <a:lstStyle/>
          <a:p>
            <a:pPr marL="342900" indent="-342900">
              <a:buFont typeface="Arial" panose="020B0604020202020204" pitchFamily="34" charset="0"/>
              <a:buChar char="•"/>
            </a:pPr>
            <a:r>
              <a:rPr lang="en-US" sz="2000" b="0" spc="-100">
                <a:solidFill>
                  <a:schemeClr val="tx2"/>
                </a:solidFill>
                <a:latin typeface="+mn-lt"/>
                <a:ea typeface="Roboto" panose="02000000000000000000" pitchFamily="2" charset="0"/>
                <a:cs typeface="Arial" panose="020B0604020202020204" pitchFamily="34" charset="0"/>
              </a:rPr>
              <a:t>Drift observed in VIS-SWIR channels are consistent with previously derived. The VIS-SWIR corrections agreed end of 2025 to be deployed.</a:t>
            </a:r>
          </a:p>
          <a:p>
            <a:pPr marL="342900" indent="-342900">
              <a:buFont typeface="Arial" panose="020B0604020202020204" pitchFamily="34" charset="0"/>
              <a:buChar char="•"/>
            </a:pPr>
            <a:endParaRPr lang="en-US" sz="2000" b="0" spc="-100">
              <a:solidFill>
                <a:schemeClr val="tx2"/>
              </a:solidFill>
              <a:latin typeface="+mn-lt"/>
              <a:ea typeface="Roboto" panose="02000000000000000000" pitchFamily="2" charset="0"/>
              <a:cs typeface="Arial" panose="020B0604020202020204" pitchFamily="34" charset="0"/>
            </a:endParaRPr>
          </a:p>
          <a:p>
            <a:pPr marL="342900" indent="-342900">
              <a:buFont typeface="Arial" panose="020B0604020202020204" pitchFamily="34" charset="0"/>
              <a:buChar char="•"/>
            </a:pPr>
            <a:r>
              <a:rPr lang="en-US" sz="2000" b="0" spc="-100">
                <a:solidFill>
                  <a:schemeClr val="tx2"/>
                </a:solidFill>
                <a:latin typeface="+mn-lt"/>
                <a:ea typeface="Roboto" panose="02000000000000000000" pitchFamily="2" charset="0"/>
                <a:cs typeface="Arial" panose="020B0604020202020204" pitchFamily="34" charset="0"/>
              </a:rPr>
              <a:t>Drift estimates are similar for Nadir and Oblique views, but absolute calibration differs by up to a few percent. </a:t>
            </a:r>
          </a:p>
          <a:p>
            <a:pPr marL="342900" indent="-342900">
              <a:buFont typeface="Arial" panose="020B0604020202020204" pitchFamily="34" charset="0"/>
              <a:buChar char="•"/>
            </a:pPr>
            <a:endParaRPr lang="en-US" sz="2000" b="0" spc="-100">
              <a:solidFill>
                <a:schemeClr val="tx2"/>
              </a:solidFill>
              <a:latin typeface="+mn-lt"/>
              <a:ea typeface="Roboto" panose="02000000000000000000" pitchFamily="2" charset="0"/>
              <a:cs typeface="Arial" panose="020B0604020202020204" pitchFamily="34" charset="0"/>
            </a:endParaRPr>
          </a:p>
          <a:p>
            <a:pPr marL="342900" indent="-342900">
              <a:buFont typeface="Arial" panose="020B0604020202020204" pitchFamily="34" charset="0"/>
              <a:buChar char="•"/>
            </a:pPr>
            <a:r>
              <a:rPr lang="en-US" sz="2000" b="0" spc="-100">
                <a:solidFill>
                  <a:schemeClr val="tx2"/>
                </a:solidFill>
                <a:latin typeface="+mn-lt"/>
                <a:ea typeface="Roboto" panose="02000000000000000000" pitchFamily="2" charset="0"/>
                <a:cs typeface="Arial" panose="020B0604020202020204" pitchFamily="34" charset="0"/>
              </a:rPr>
              <a:t>SLSTR on Sentinel-3A and Sentinel-3B agree well, with differences around 1%.</a:t>
            </a:r>
          </a:p>
          <a:p>
            <a:pPr marL="342900" indent="-342900">
              <a:buFont typeface="Arial" panose="020B0604020202020204" pitchFamily="34" charset="0"/>
              <a:buChar char="•"/>
            </a:pPr>
            <a:endParaRPr lang="en-US" sz="2000" b="0" spc="-100">
              <a:solidFill>
                <a:schemeClr val="tx2"/>
              </a:solidFill>
              <a:latin typeface="+mn-lt"/>
              <a:ea typeface="Roboto" panose="02000000000000000000" pitchFamily="2" charset="0"/>
              <a:cs typeface="Arial" panose="020B0604020202020204" pitchFamily="34" charset="0"/>
            </a:endParaRPr>
          </a:p>
          <a:p>
            <a:pPr marL="342900" indent="-342900">
              <a:buFont typeface="Arial" panose="020B0604020202020204" pitchFamily="34" charset="0"/>
              <a:buChar char="•"/>
            </a:pPr>
            <a:r>
              <a:rPr lang="en-US" sz="2000" b="0" spc="-100">
                <a:solidFill>
                  <a:schemeClr val="tx2"/>
                </a:solidFill>
                <a:latin typeface="+mn-lt"/>
                <a:ea typeface="Roboto" panose="02000000000000000000" pitchFamily="2" charset="0"/>
                <a:cs typeface="Arial" panose="020B0604020202020204" pitchFamily="34" charset="0"/>
              </a:rPr>
              <a:t>Overall good consistency between MICMICS desert calibration and desert intercalibration results.</a:t>
            </a:r>
          </a:p>
          <a:p>
            <a:pPr marL="342900" indent="-342900">
              <a:buFont typeface="Arial" panose="020B0604020202020204" pitchFamily="34" charset="0"/>
              <a:buChar char="•"/>
            </a:pPr>
            <a:endParaRPr lang="en-US" sz="2000" b="0" spc="-100">
              <a:solidFill>
                <a:schemeClr val="tx2"/>
              </a:solidFill>
              <a:latin typeface="+mn-lt"/>
              <a:ea typeface="Roboto" panose="02000000000000000000" pitchFamily="2" charset="0"/>
              <a:cs typeface="Arial" panose="020B0604020202020204" pitchFamily="34" charset="0"/>
            </a:endParaRPr>
          </a:p>
          <a:p>
            <a:pPr marL="342900" indent="-342900">
              <a:buFont typeface="Arial" panose="020B0604020202020204" pitchFamily="34" charset="0"/>
              <a:buChar char="•"/>
            </a:pPr>
            <a:r>
              <a:rPr lang="en-US" sz="2000" b="0" spc="-100">
                <a:solidFill>
                  <a:schemeClr val="tx2"/>
                </a:solidFill>
                <a:latin typeface="+mn-lt"/>
                <a:ea typeface="Roboto" panose="02000000000000000000" pitchFamily="2" charset="0"/>
                <a:cs typeface="Arial" panose="020B0604020202020204" pitchFamily="34" charset="0"/>
              </a:rPr>
              <a:t>Preliminary Lunar and Ray-matching analyses (not shown) confirm these findings.</a:t>
            </a:r>
            <a:endParaRPr lang="en-GB" sz="2000" b="0" spc="-100">
              <a:solidFill>
                <a:schemeClr val="tx2"/>
              </a:solidFill>
              <a:latin typeface="+mn-lt"/>
              <a:ea typeface="Roboto" panose="02000000000000000000" pitchFamily="2" charset="0"/>
              <a:cs typeface="Arial" panose="020B0604020202020204" pitchFamily="34" charset="0"/>
            </a:endParaRPr>
          </a:p>
        </p:txBody>
      </p:sp>
      <p:sp>
        <p:nvSpPr>
          <p:cNvPr id="7" name="TextBox 6">
            <a:extLst>
              <a:ext uri="{FF2B5EF4-FFF2-40B4-BE49-F238E27FC236}">
                <a16:creationId xmlns:a16="http://schemas.microsoft.com/office/drawing/2014/main" id="{0D215B2C-1381-441A-30AA-59C52A9AD898}"/>
              </a:ext>
            </a:extLst>
          </p:cNvPr>
          <p:cNvSpPr txBox="1"/>
          <p:nvPr/>
        </p:nvSpPr>
        <p:spPr>
          <a:xfrm>
            <a:off x="5679626" y="5961503"/>
            <a:ext cx="6512374" cy="307777"/>
          </a:xfrm>
          <a:prstGeom prst="rect">
            <a:avLst/>
          </a:prstGeom>
          <a:noFill/>
        </p:spPr>
        <p:txBody>
          <a:bodyPr wrap="square">
            <a:spAutoFit/>
          </a:bodyPr>
          <a:lstStyle/>
          <a:p>
            <a:r>
              <a:rPr lang="en-US" sz="1400" b="0" i="0" u="none" strike="noStrike" baseline="0">
                <a:latin typeface="Arial" panose="020B0604020202020204" pitchFamily="34" charset="0"/>
              </a:rPr>
              <a:t>These statistics were computed over the full time series up to February 2026.</a:t>
            </a:r>
            <a:endParaRPr lang="en-US" sz="1400"/>
          </a:p>
        </p:txBody>
      </p:sp>
      <p:pic>
        <p:nvPicPr>
          <p:cNvPr id="6" name="Picture 5">
            <a:extLst>
              <a:ext uri="{FF2B5EF4-FFF2-40B4-BE49-F238E27FC236}">
                <a16:creationId xmlns:a16="http://schemas.microsoft.com/office/drawing/2014/main" id="{7CD9C11D-2926-52F5-868C-19F3D1F0327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35041"/>
            <a:ext cx="1490637" cy="1178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64856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0B188-65B9-32C0-E288-00DD19F31FD3}"/>
              </a:ext>
            </a:extLst>
          </p:cNvPr>
          <p:cNvSpPr>
            <a:spLocks noGrp="1"/>
          </p:cNvSpPr>
          <p:nvPr>
            <p:ph type="title"/>
          </p:nvPr>
        </p:nvSpPr>
        <p:spPr/>
        <p:txBody>
          <a:bodyPr>
            <a:noAutofit/>
          </a:bodyPr>
          <a:lstStyle/>
          <a:p>
            <a:r>
              <a:rPr lang="en-US" err="1"/>
              <a:t>MetopB AVHRR solar reflectance channels</a:t>
            </a:r>
          </a:p>
        </p:txBody>
      </p:sp>
      <p:pic>
        <p:nvPicPr>
          <p:cNvPr id="9" name="Picture 8">
            <a:extLst>
              <a:ext uri="{FF2B5EF4-FFF2-40B4-BE49-F238E27FC236}">
                <a16:creationId xmlns:a16="http://schemas.microsoft.com/office/drawing/2014/main" id="{77611643-4C2D-F91E-620A-CC285D1C22D2}"/>
              </a:ext>
            </a:extLst>
          </p:cNvPr>
          <p:cNvPicPr>
            <a:picLocks noChangeAspect="1"/>
          </p:cNvPicPr>
          <p:nvPr/>
        </p:nvPicPr>
        <p:blipFill>
          <a:blip r:embed="rId2"/>
          <a:stretch>
            <a:fillRect/>
          </a:stretch>
        </p:blipFill>
        <p:spPr>
          <a:xfrm>
            <a:off x="5861690" y="1177529"/>
            <a:ext cx="6320785" cy="4661296"/>
          </a:xfrm>
          <a:prstGeom prst="rect">
            <a:avLst/>
          </a:prstGeom>
        </p:spPr>
      </p:pic>
      <p:sp>
        <p:nvSpPr>
          <p:cNvPr id="4" name="Text Placeholder 2">
            <a:extLst>
              <a:ext uri="{FF2B5EF4-FFF2-40B4-BE49-F238E27FC236}">
                <a16:creationId xmlns:a16="http://schemas.microsoft.com/office/drawing/2014/main" id="{48C551F2-D564-284C-EF69-9B91D9A2DFDD}"/>
              </a:ext>
            </a:extLst>
          </p:cNvPr>
          <p:cNvSpPr txBox="1"/>
          <p:nvPr/>
        </p:nvSpPr>
        <p:spPr bwMode="auto">
          <a:xfrm>
            <a:off x="145051" y="1139429"/>
            <a:ext cx="5855699" cy="5303901"/>
          </a:xfrm>
          <a:prstGeom prst="rect">
            <a:avLst/>
          </a:prstGeom>
          <a:noFill/>
          <a:ln w="9525">
            <a:noFill/>
            <a:miter lim="800000"/>
          </a:ln>
        </p:spPr>
        <p:txBody>
          <a:bodyPr vert="horz" wrap="square" lIns="91440" tIns="45720" rIns="91440" bIns="45720" numCol="1" anchor="t" anchorCtr="0" compatLnSpc="1">
            <a:prstTxWarp prst="textNoShape">
              <a:avLst/>
            </a:prstTxWarp>
            <a:noAutofit/>
          </a:bodyPr>
          <a:lstStyle>
            <a:lvl1pPr marL="328254" indent="-328254" algn="l" rtl="0" eaLnBrk="1" fontAlgn="base" hangingPunct="1">
              <a:spcBef>
                <a:spcPct val="20000"/>
              </a:spcBef>
              <a:spcAft>
                <a:spcPct val="0"/>
              </a:spcAft>
              <a:buFont typeface="Arial" panose="020B0604020202020204" pitchFamily="34" charset="0"/>
              <a:buChar char="•"/>
              <a:defRPr sz="3200" spc="-100" baseline="0">
                <a:solidFill>
                  <a:schemeClr val="tx2"/>
                </a:solidFill>
                <a:latin typeface="Arial" panose="020B0604020202020204" pitchFamily="34" charset="0"/>
                <a:ea typeface="Roboto" panose="02000000000000000000" pitchFamily="2" charset="0"/>
                <a:cs typeface="Arial" panose="020B0604020202020204" pitchFamily="34" charset="0"/>
              </a:defRPr>
            </a:lvl1pPr>
            <a:lvl2pPr marL="914423" indent="-351701" algn="l" rtl="0" eaLnBrk="1" fontAlgn="base" hangingPunct="1">
              <a:spcBef>
                <a:spcPct val="20000"/>
              </a:spcBef>
              <a:spcAft>
                <a:spcPct val="0"/>
              </a:spcAft>
              <a:buFont typeface="Arial" panose="020B0604020202020204" pitchFamily="34" charset="0"/>
              <a:buChar char="•"/>
              <a:defRPr sz="2800" spc="-100" baseline="0">
                <a:solidFill>
                  <a:schemeClr val="tx2"/>
                </a:solidFill>
                <a:latin typeface="Arial" panose="020B0604020202020204" pitchFamily="34" charset="0"/>
                <a:ea typeface="Roboto" panose="02000000000000000000" pitchFamily="2" charset="0"/>
                <a:cs typeface="Arial" panose="020B0604020202020204" pitchFamily="34" charset="0"/>
              </a:defRPr>
            </a:lvl2pPr>
            <a:lvl3pPr marL="1406804" indent="-281361" algn="l" rtl="0" eaLnBrk="1" fontAlgn="base" hangingPunct="1">
              <a:spcBef>
                <a:spcPct val="20000"/>
              </a:spcBef>
              <a:spcAft>
                <a:spcPct val="0"/>
              </a:spcAft>
              <a:buFont typeface="Arial" panose="020B0604020202020204" pitchFamily="34" charset="0"/>
              <a:buChar char="•"/>
              <a:defRPr sz="2400" spc="-100" baseline="0">
                <a:solidFill>
                  <a:schemeClr val="tx2"/>
                </a:solidFill>
                <a:latin typeface="Arial" panose="020B0604020202020204" pitchFamily="34" charset="0"/>
                <a:ea typeface="Roboto" panose="02000000000000000000" pitchFamily="2" charset="0"/>
                <a:cs typeface="Arial" panose="020B0604020202020204" pitchFamily="34" charset="0"/>
              </a:defRPr>
            </a:lvl3pPr>
            <a:lvl4pPr marL="1969526" indent="-281361" algn="l" rtl="0" eaLnBrk="1" fontAlgn="base" hangingPunct="1">
              <a:spcBef>
                <a:spcPct val="20000"/>
              </a:spcBef>
              <a:spcAft>
                <a:spcPct val="0"/>
              </a:spcAft>
              <a:buFont typeface="Arial" panose="020B0604020202020204" pitchFamily="34" charset="0"/>
              <a:buChar char="•"/>
              <a:defRPr sz="2000" spc="-100" baseline="0">
                <a:solidFill>
                  <a:schemeClr val="tx2"/>
                </a:solidFill>
                <a:latin typeface="Arial" panose="020B0604020202020204" pitchFamily="34" charset="0"/>
                <a:ea typeface="Roboto" panose="02000000000000000000" pitchFamily="2" charset="0"/>
                <a:cs typeface="Arial" panose="020B0604020202020204" pitchFamily="34" charset="0"/>
              </a:defRPr>
            </a:lvl4pPr>
            <a:lvl5pPr marL="2532248" indent="-281361" algn="l" rtl="0" eaLnBrk="1" fontAlgn="base" hangingPunct="1">
              <a:spcBef>
                <a:spcPct val="20000"/>
              </a:spcBef>
              <a:spcAft>
                <a:spcPct val="0"/>
              </a:spcAft>
              <a:buFont typeface="Arial" panose="020B0604020202020204" pitchFamily="34" charset="0"/>
              <a:buChar char="•"/>
              <a:defRPr sz="1800" spc="-100" baseline="0">
                <a:solidFill>
                  <a:schemeClr val="tx2"/>
                </a:solidFill>
                <a:latin typeface="Arial" panose="020B0604020202020204" pitchFamily="34" charset="0"/>
                <a:ea typeface="Roboto" panose="02000000000000000000" pitchFamily="2" charset="0"/>
                <a:cs typeface="Arial" panose="020B0604020202020204" pitchFamily="34" charset="0"/>
              </a:defRPr>
            </a:lvl5pPr>
            <a:lvl6pPr marL="3094970" indent="-281361" algn="l" rtl="0" eaLnBrk="1" fontAlgn="base" hangingPunct="1">
              <a:spcBef>
                <a:spcPct val="20000"/>
              </a:spcBef>
              <a:spcAft>
                <a:spcPct val="0"/>
              </a:spcAft>
              <a:defRPr sz="2954">
                <a:solidFill>
                  <a:schemeClr val="tx2"/>
                </a:solidFill>
                <a:latin typeface="+mn-lt"/>
              </a:defRPr>
            </a:lvl6pPr>
            <a:lvl7pPr marL="3657691" indent="-281361" algn="l" rtl="0" eaLnBrk="1" fontAlgn="base" hangingPunct="1">
              <a:spcBef>
                <a:spcPct val="20000"/>
              </a:spcBef>
              <a:spcAft>
                <a:spcPct val="0"/>
              </a:spcAft>
              <a:defRPr sz="2954">
                <a:solidFill>
                  <a:schemeClr val="tx2"/>
                </a:solidFill>
                <a:latin typeface="+mn-lt"/>
              </a:defRPr>
            </a:lvl7pPr>
            <a:lvl8pPr marL="4220413" indent="-281361" algn="l" rtl="0" eaLnBrk="1" fontAlgn="base" hangingPunct="1">
              <a:spcBef>
                <a:spcPct val="20000"/>
              </a:spcBef>
              <a:spcAft>
                <a:spcPct val="0"/>
              </a:spcAft>
              <a:defRPr sz="2954">
                <a:solidFill>
                  <a:schemeClr val="tx2"/>
                </a:solidFill>
                <a:latin typeface="+mn-lt"/>
              </a:defRPr>
            </a:lvl8pPr>
            <a:lvl9pPr marL="4783135" indent="-281361" algn="l" rtl="0" eaLnBrk="1" fontAlgn="base" hangingPunct="1">
              <a:spcBef>
                <a:spcPct val="20000"/>
              </a:spcBef>
              <a:spcAft>
                <a:spcPct val="0"/>
              </a:spcAft>
              <a:defRPr sz="2954">
                <a:solidFill>
                  <a:schemeClr val="tx2"/>
                </a:solidFill>
                <a:latin typeface="+mn-lt"/>
              </a:defRPr>
            </a:lvl9pPr>
          </a:lstStyle>
          <a:p>
            <a:r>
              <a:rPr lang="en-US" sz="1600" b="0" kern="0" dirty="0"/>
              <a:t>MICMICS-derived coefficients will replace AVHRR VNIR channels calibration on </a:t>
            </a:r>
            <a:r>
              <a:rPr lang="en-US" sz="1600" b="0" kern="0" dirty="0" err="1"/>
              <a:t>MetopB</a:t>
            </a:r>
            <a:r>
              <a:rPr lang="en-US" sz="1600" b="0" kern="0" dirty="0"/>
              <a:t> and </a:t>
            </a:r>
            <a:r>
              <a:rPr lang="en-US" sz="1600" b="0" kern="0" dirty="0" err="1"/>
              <a:t>MetopC</a:t>
            </a:r>
            <a:r>
              <a:rPr lang="en-US" sz="1600" b="0" kern="0" dirty="0"/>
              <a:t>,</a:t>
            </a:r>
            <a:r>
              <a:rPr lang="en-US" sz="1600" b="0" dirty="0"/>
              <a:t> planned for</a:t>
            </a:r>
            <a:r>
              <a:rPr lang="en-US" sz="1600" b="0" u="sng" dirty="0"/>
              <a:t> April 23</a:t>
            </a:r>
            <a:r>
              <a:rPr lang="en-US" sz="1600" b="0" dirty="0"/>
              <a:t>.</a:t>
            </a:r>
            <a:endParaRPr lang="en-US" sz="1600" b="0" kern="0" dirty="0"/>
          </a:p>
          <a:p>
            <a:endParaRPr lang="en-US" sz="1600" b="0" kern="0" dirty="0"/>
          </a:p>
          <a:p>
            <a:r>
              <a:rPr lang="en-US" sz="1600" b="0" kern="0" dirty="0"/>
              <a:t>The update will enhance the calibration coefficients using MICMICS validated calibration and inter-calibration modules, with a channel-specific adjustment (“jump”) of a few percent expected</a:t>
            </a:r>
          </a:p>
          <a:p>
            <a:endParaRPr lang="en-US" sz="1600" b="0" kern="0" dirty="0"/>
          </a:p>
          <a:p>
            <a:r>
              <a:rPr lang="en-US" sz="1600" b="0" kern="0" dirty="0"/>
              <a:t>The ratio of current gains to pre-launch gains is compared among </a:t>
            </a:r>
            <a:r>
              <a:rPr lang="en-US" sz="1600" b="0" kern="0" dirty="0">
                <a:solidFill>
                  <a:srgbClr val="0070C0"/>
                </a:solidFill>
              </a:rPr>
              <a:t>MICMICS</a:t>
            </a:r>
            <a:r>
              <a:rPr lang="en-US" sz="1600" b="0" kern="0" dirty="0"/>
              <a:t>, </a:t>
            </a:r>
            <a:r>
              <a:rPr lang="en-US" sz="1600" b="0" kern="0" dirty="0">
                <a:solidFill>
                  <a:srgbClr val="0070C0"/>
                </a:solidFill>
              </a:rPr>
              <a:t>NOAA</a:t>
            </a:r>
            <a:r>
              <a:rPr lang="en-US" sz="1600" b="0" kern="0" dirty="0"/>
              <a:t>, and </a:t>
            </a:r>
            <a:r>
              <a:rPr lang="en-US" sz="1600" b="0" kern="0" dirty="0">
                <a:solidFill>
                  <a:srgbClr val="0070C0"/>
                </a:solidFill>
              </a:rPr>
              <a:t>PATMOS-x</a:t>
            </a:r>
            <a:r>
              <a:rPr lang="en-US" sz="1600" b="0" kern="0" dirty="0"/>
              <a:t> (NOAA Climate Data Record, CDR) for </a:t>
            </a:r>
            <a:r>
              <a:rPr lang="en-US" sz="1600" b="0" kern="0" dirty="0" err="1"/>
              <a:t>MetopB</a:t>
            </a:r>
            <a:endParaRPr lang="en-US" sz="1600" b="0" kern="0" dirty="0"/>
          </a:p>
          <a:p>
            <a:endParaRPr lang="en-US" sz="1600" b="0" kern="0" dirty="0"/>
          </a:p>
          <a:p>
            <a:r>
              <a:rPr lang="en-US" sz="1600" b="0" kern="0" dirty="0"/>
              <a:t>NOAA calibration results show noticeable channel-dependent differences relative to MICMICS:</a:t>
            </a:r>
          </a:p>
          <a:p>
            <a:pPr lvl="1"/>
            <a:r>
              <a:rPr lang="en-US" sz="1600" b="0" kern="0" dirty="0"/>
              <a:t>Channel 1: approximately −3%</a:t>
            </a:r>
          </a:p>
          <a:p>
            <a:pPr lvl="1"/>
            <a:r>
              <a:rPr lang="en-US" sz="1600" b="0" kern="0" dirty="0"/>
              <a:t>Channel 2: approximately −6%</a:t>
            </a:r>
          </a:p>
          <a:p>
            <a:pPr lvl="1"/>
            <a:r>
              <a:rPr lang="en-US" sz="1600" b="0" kern="0" dirty="0"/>
              <a:t>Channel 3A: approximately +4%</a:t>
            </a:r>
          </a:p>
          <a:p>
            <a:r>
              <a:rPr lang="en-US" sz="1600" b="0" kern="0" dirty="0"/>
              <a:t>PATMOS-x calibrations show close agreement with MICMICS up to 2023 (the last year included in the latest release), but diverge thereafter due to the use of a quadratic fit to model the degradation</a:t>
            </a:r>
          </a:p>
        </p:txBody>
      </p:sp>
      <p:pic>
        <p:nvPicPr>
          <p:cNvPr id="3" name="Picture 2">
            <a:extLst>
              <a:ext uri="{FF2B5EF4-FFF2-40B4-BE49-F238E27FC236}">
                <a16:creationId xmlns:a16="http://schemas.microsoft.com/office/drawing/2014/main" id="{FAD0FF38-D6B0-0EDF-AD83-E9129125E0E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87174"/>
            <a:ext cx="1490637" cy="1073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43246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48C73-05FD-24A2-A4EC-2AA3BF3F37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276819-7E46-6F46-E215-0329BF4B16F0}"/>
              </a:ext>
            </a:extLst>
          </p:cNvPr>
          <p:cNvSpPr>
            <a:spLocks noGrp="1"/>
          </p:cNvSpPr>
          <p:nvPr>
            <p:ph type="title"/>
          </p:nvPr>
        </p:nvSpPr>
        <p:spPr/>
        <p:txBody>
          <a:bodyPr>
            <a:noAutofit/>
          </a:bodyPr>
          <a:lstStyle/>
          <a:p>
            <a:r>
              <a:rPr lang="en-US" err="1"/>
              <a:t>MetopC AVHRR solar reflectance channels</a:t>
            </a:r>
          </a:p>
        </p:txBody>
      </p:sp>
      <p:pic>
        <p:nvPicPr>
          <p:cNvPr id="9" name="Picture 8">
            <a:extLst>
              <a:ext uri="{FF2B5EF4-FFF2-40B4-BE49-F238E27FC236}">
                <a16:creationId xmlns:a16="http://schemas.microsoft.com/office/drawing/2014/main" id="{7BC252A3-A10D-80A9-84A1-A6FEB89609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2640" y="1158669"/>
            <a:ext cx="6320785" cy="4660915"/>
          </a:xfrm>
          <a:prstGeom prst="rect">
            <a:avLst/>
          </a:prstGeom>
        </p:spPr>
      </p:pic>
      <p:sp>
        <p:nvSpPr>
          <p:cNvPr id="4" name="Text Placeholder 2">
            <a:extLst>
              <a:ext uri="{FF2B5EF4-FFF2-40B4-BE49-F238E27FC236}">
                <a16:creationId xmlns:a16="http://schemas.microsoft.com/office/drawing/2014/main" id="{50D0BDAD-BE88-A6E8-31A0-799883B77E7A}"/>
              </a:ext>
            </a:extLst>
          </p:cNvPr>
          <p:cNvSpPr txBox="1"/>
          <p:nvPr/>
        </p:nvSpPr>
        <p:spPr bwMode="auto">
          <a:xfrm>
            <a:off x="145051" y="1139429"/>
            <a:ext cx="5855699" cy="5024481"/>
          </a:xfrm>
          <a:prstGeom prst="rect">
            <a:avLst/>
          </a:prstGeom>
          <a:noFill/>
          <a:ln w="9525">
            <a:noFill/>
            <a:miter lim="800000"/>
          </a:ln>
        </p:spPr>
        <p:txBody>
          <a:bodyPr vert="horz" wrap="square" lIns="91440" tIns="45720" rIns="91440" bIns="45720" numCol="1" anchor="t" anchorCtr="0" compatLnSpc="1">
            <a:prstTxWarp prst="textNoShape">
              <a:avLst/>
            </a:prstTxWarp>
            <a:normAutofit/>
          </a:bodyPr>
          <a:lstStyle>
            <a:lvl1pPr marL="328254" indent="-328254" algn="l" rtl="0" eaLnBrk="1" fontAlgn="base" hangingPunct="1">
              <a:spcBef>
                <a:spcPct val="20000"/>
              </a:spcBef>
              <a:spcAft>
                <a:spcPct val="0"/>
              </a:spcAft>
              <a:buFont typeface="Arial" panose="020B0604020202020204" pitchFamily="34" charset="0"/>
              <a:buChar char="•"/>
              <a:defRPr sz="3200" spc="-100" baseline="0">
                <a:solidFill>
                  <a:schemeClr val="tx2"/>
                </a:solidFill>
                <a:latin typeface="Arial" panose="020B0604020202020204" pitchFamily="34" charset="0"/>
                <a:ea typeface="Roboto" panose="02000000000000000000" pitchFamily="2" charset="0"/>
                <a:cs typeface="Arial" panose="020B0604020202020204" pitchFamily="34" charset="0"/>
              </a:defRPr>
            </a:lvl1pPr>
            <a:lvl2pPr marL="914423" indent="-351701" algn="l" rtl="0" eaLnBrk="1" fontAlgn="base" hangingPunct="1">
              <a:spcBef>
                <a:spcPct val="20000"/>
              </a:spcBef>
              <a:spcAft>
                <a:spcPct val="0"/>
              </a:spcAft>
              <a:buFont typeface="Arial" panose="020B0604020202020204" pitchFamily="34" charset="0"/>
              <a:buChar char="•"/>
              <a:defRPr sz="2800" spc="-100" baseline="0">
                <a:solidFill>
                  <a:schemeClr val="tx2"/>
                </a:solidFill>
                <a:latin typeface="Arial" panose="020B0604020202020204" pitchFamily="34" charset="0"/>
                <a:ea typeface="Roboto" panose="02000000000000000000" pitchFamily="2" charset="0"/>
                <a:cs typeface="Arial" panose="020B0604020202020204" pitchFamily="34" charset="0"/>
              </a:defRPr>
            </a:lvl2pPr>
            <a:lvl3pPr marL="1406804" indent="-281361" algn="l" rtl="0" eaLnBrk="1" fontAlgn="base" hangingPunct="1">
              <a:spcBef>
                <a:spcPct val="20000"/>
              </a:spcBef>
              <a:spcAft>
                <a:spcPct val="0"/>
              </a:spcAft>
              <a:buFont typeface="Arial" panose="020B0604020202020204" pitchFamily="34" charset="0"/>
              <a:buChar char="•"/>
              <a:defRPr sz="2400" spc="-100" baseline="0">
                <a:solidFill>
                  <a:schemeClr val="tx2"/>
                </a:solidFill>
                <a:latin typeface="Arial" panose="020B0604020202020204" pitchFamily="34" charset="0"/>
                <a:ea typeface="Roboto" panose="02000000000000000000" pitchFamily="2" charset="0"/>
                <a:cs typeface="Arial" panose="020B0604020202020204" pitchFamily="34" charset="0"/>
              </a:defRPr>
            </a:lvl3pPr>
            <a:lvl4pPr marL="1969526" indent="-281361" algn="l" rtl="0" eaLnBrk="1" fontAlgn="base" hangingPunct="1">
              <a:spcBef>
                <a:spcPct val="20000"/>
              </a:spcBef>
              <a:spcAft>
                <a:spcPct val="0"/>
              </a:spcAft>
              <a:buFont typeface="Arial" panose="020B0604020202020204" pitchFamily="34" charset="0"/>
              <a:buChar char="•"/>
              <a:defRPr sz="2000" spc="-100" baseline="0">
                <a:solidFill>
                  <a:schemeClr val="tx2"/>
                </a:solidFill>
                <a:latin typeface="Arial" panose="020B0604020202020204" pitchFamily="34" charset="0"/>
                <a:ea typeface="Roboto" panose="02000000000000000000" pitchFamily="2" charset="0"/>
                <a:cs typeface="Arial" panose="020B0604020202020204" pitchFamily="34" charset="0"/>
              </a:defRPr>
            </a:lvl4pPr>
            <a:lvl5pPr marL="2532248" indent="-281361" algn="l" rtl="0" eaLnBrk="1" fontAlgn="base" hangingPunct="1">
              <a:spcBef>
                <a:spcPct val="20000"/>
              </a:spcBef>
              <a:spcAft>
                <a:spcPct val="0"/>
              </a:spcAft>
              <a:buFont typeface="Arial" panose="020B0604020202020204" pitchFamily="34" charset="0"/>
              <a:buChar char="•"/>
              <a:defRPr sz="1800" spc="-100" baseline="0">
                <a:solidFill>
                  <a:schemeClr val="tx2"/>
                </a:solidFill>
                <a:latin typeface="Arial" panose="020B0604020202020204" pitchFamily="34" charset="0"/>
                <a:ea typeface="Roboto" panose="02000000000000000000" pitchFamily="2" charset="0"/>
                <a:cs typeface="Arial" panose="020B0604020202020204" pitchFamily="34" charset="0"/>
              </a:defRPr>
            </a:lvl5pPr>
            <a:lvl6pPr marL="3094970" indent="-281361" algn="l" rtl="0" eaLnBrk="1" fontAlgn="base" hangingPunct="1">
              <a:spcBef>
                <a:spcPct val="20000"/>
              </a:spcBef>
              <a:spcAft>
                <a:spcPct val="0"/>
              </a:spcAft>
              <a:defRPr sz="2954">
                <a:solidFill>
                  <a:schemeClr val="tx2"/>
                </a:solidFill>
                <a:latin typeface="+mn-lt"/>
              </a:defRPr>
            </a:lvl6pPr>
            <a:lvl7pPr marL="3657691" indent="-281361" algn="l" rtl="0" eaLnBrk="1" fontAlgn="base" hangingPunct="1">
              <a:spcBef>
                <a:spcPct val="20000"/>
              </a:spcBef>
              <a:spcAft>
                <a:spcPct val="0"/>
              </a:spcAft>
              <a:defRPr sz="2954">
                <a:solidFill>
                  <a:schemeClr val="tx2"/>
                </a:solidFill>
                <a:latin typeface="+mn-lt"/>
              </a:defRPr>
            </a:lvl7pPr>
            <a:lvl8pPr marL="4220413" indent="-281361" algn="l" rtl="0" eaLnBrk="1" fontAlgn="base" hangingPunct="1">
              <a:spcBef>
                <a:spcPct val="20000"/>
              </a:spcBef>
              <a:spcAft>
                <a:spcPct val="0"/>
              </a:spcAft>
              <a:defRPr sz="2954">
                <a:solidFill>
                  <a:schemeClr val="tx2"/>
                </a:solidFill>
                <a:latin typeface="+mn-lt"/>
              </a:defRPr>
            </a:lvl8pPr>
            <a:lvl9pPr marL="4783135" indent="-281361" algn="l" rtl="0" eaLnBrk="1" fontAlgn="base" hangingPunct="1">
              <a:spcBef>
                <a:spcPct val="20000"/>
              </a:spcBef>
              <a:spcAft>
                <a:spcPct val="0"/>
              </a:spcAft>
              <a:defRPr sz="2954">
                <a:solidFill>
                  <a:schemeClr val="tx2"/>
                </a:solidFill>
                <a:latin typeface="+mn-lt"/>
              </a:defRPr>
            </a:lvl9pPr>
          </a:lstStyle>
          <a:p>
            <a:r>
              <a:rPr lang="en-US" sz="2000" b="0" kern="0"/>
              <a:t>The ratio of current gains to pre-launch gains is compared among </a:t>
            </a:r>
            <a:r>
              <a:rPr lang="en-US" sz="2000" b="0" kern="0">
                <a:solidFill>
                  <a:srgbClr val="0070C0"/>
                </a:solidFill>
              </a:rPr>
              <a:t>MICMICS</a:t>
            </a:r>
            <a:r>
              <a:rPr lang="en-US" sz="2000" b="0" kern="0"/>
              <a:t>, </a:t>
            </a:r>
            <a:r>
              <a:rPr lang="en-US" sz="2000" b="0" kern="0">
                <a:solidFill>
                  <a:srgbClr val="0070C0"/>
                </a:solidFill>
              </a:rPr>
              <a:t>NOAA</a:t>
            </a:r>
            <a:r>
              <a:rPr lang="en-US" sz="2000" b="0" kern="0"/>
              <a:t>, and </a:t>
            </a:r>
            <a:r>
              <a:rPr lang="en-US" sz="2000" b="0" kern="0">
                <a:solidFill>
                  <a:srgbClr val="0070C0"/>
                </a:solidFill>
              </a:rPr>
              <a:t>PATMOS-x</a:t>
            </a:r>
            <a:r>
              <a:rPr lang="en-US" sz="2000" b="0" kern="0"/>
              <a:t> for MetopC</a:t>
            </a:r>
          </a:p>
          <a:p>
            <a:endParaRPr lang="en-US" sz="2000" b="0" kern="0"/>
          </a:p>
          <a:p>
            <a:r>
              <a:rPr lang="en-US" sz="2000" b="0" kern="0"/>
              <a:t>NOAA calibration results show noticeable channel-dependent differences relative to MICMICS:</a:t>
            </a:r>
          </a:p>
          <a:p>
            <a:pPr lvl="1"/>
            <a:r>
              <a:rPr lang="en-US" sz="1600" b="0" kern="0"/>
              <a:t>Channel 1: approximately −3%</a:t>
            </a:r>
          </a:p>
          <a:p>
            <a:pPr lvl="1"/>
            <a:r>
              <a:rPr lang="en-US" sz="1600" b="0" kern="0"/>
              <a:t>Channel 2: approximately −7%</a:t>
            </a:r>
          </a:p>
          <a:p>
            <a:pPr lvl="1"/>
            <a:r>
              <a:rPr lang="en-US" sz="1600" b="0" kern="0"/>
              <a:t>Channel 3A: approximately +3.5%</a:t>
            </a:r>
          </a:p>
          <a:p>
            <a:pPr lvl="1"/>
            <a:endParaRPr lang="en-US" sz="2000" b="0" kern="0"/>
          </a:p>
          <a:p>
            <a:r>
              <a:rPr lang="en-US" sz="2000" b="0" kern="0"/>
              <a:t>PATMOS-x calibrations show close agreement with MICMICS up to 2023 (the last year included in the latest release), but diverge thereafter due to the use of a quadratic fit to model the degradation</a:t>
            </a:r>
          </a:p>
        </p:txBody>
      </p:sp>
      <p:pic>
        <p:nvPicPr>
          <p:cNvPr id="3" name="Picture 2">
            <a:extLst>
              <a:ext uri="{FF2B5EF4-FFF2-40B4-BE49-F238E27FC236}">
                <a16:creationId xmlns:a16="http://schemas.microsoft.com/office/drawing/2014/main" id="{E304CE47-9669-D63D-5D8C-9C0146F0B47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00010" y="87174"/>
            <a:ext cx="1490637" cy="1073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0879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10B8A-F7C0-7E33-3243-9377102B3C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747AA-96BC-87F9-1B38-5465F8898C20}"/>
              </a:ext>
            </a:extLst>
          </p:cNvPr>
          <p:cNvSpPr>
            <a:spLocks noGrp="1"/>
          </p:cNvSpPr>
          <p:nvPr>
            <p:ph type="title"/>
          </p:nvPr>
        </p:nvSpPr>
        <p:spPr/>
        <p:txBody>
          <a:bodyPr/>
          <a:lstStyle/>
          <a:p>
            <a:r>
              <a:rPr lang="en-GB"/>
              <a:t>Conclusions</a:t>
            </a:r>
            <a:endParaRPr lang="en-US"/>
          </a:p>
        </p:txBody>
      </p:sp>
      <p:sp>
        <p:nvSpPr>
          <p:cNvPr id="3" name="Text Placeholder 2">
            <a:extLst>
              <a:ext uri="{FF2B5EF4-FFF2-40B4-BE49-F238E27FC236}">
                <a16:creationId xmlns:a16="http://schemas.microsoft.com/office/drawing/2014/main" id="{EBC43CC4-3D80-1F0E-6B95-95D0726761EB}"/>
              </a:ext>
            </a:extLst>
          </p:cNvPr>
          <p:cNvSpPr>
            <a:spLocks noGrp="1"/>
          </p:cNvSpPr>
          <p:nvPr>
            <p:ph type="body" sz="quarter" idx="10"/>
          </p:nvPr>
        </p:nvSpPr>
        <p:spPr>
          <a:xfrm>
            <a:off x="1251959" y="581163"/>
            <a:ext cx="11039501" cy="6095210"/>
          </a:xfrm>
        </p:spPr>
        <p:txBody>
          <a:bodyPr>
            <a:normAutofit fontScale="92500" lnSpcReduction="20000"/>
          </a:bodyPr>
          <a:lstStyle/>
          <a:p>
            <a:endParaRPr lang="en-US" sz="700"/>
          </a:p>
          <a:p>
            <a:pPr marL="0" indent="0">
              <a:buNone/>
            </a:pPr>
            <a:r>
              <a:rPr lang="en-US" sz="1700" b="1"/>
              <a:t>MTG-I1 FCI</a:t>
            </a:r>
          </a:p>
          <a:p>
            <a:r>
              <a:rPr lang="en-US" sz="1700"/>
              <a:t>VIS0.4–VIS0.8 channels remain stable with negligible degradation. VIS0.9 and NIR1.3 also appear stable. </a:t>
            </a:r>
          </a:p>
          <a:p>
            <a:r>
              <a:rPr lang="en-US" sz="1700"/>
              <a:t>NIR2.2 is relatively stable; however, potential biases are currently under investigation. </a:t>
            </a:r>
          </a:p>
          <a:p>
            <a:r>
              <a:rPr lang="en-US" sz="1700"/>
              <a:t>The behaviour of NIR1.6 indicates a channel anomaly, with the root cause still under investigation. </a:t>
            </a:r>
          </a:p>
          <a:p>
            <a:r>
              <a:rPr lang="en-US" sz="1700"/>
              <a:t>All channels except NIR2.2 currently meet radiometric requirements; NIR2.2 requires further analysis. </a:t>
            </a:r>
          </a:p>
          <a:p>
            <a:pPr marL="0" indent="0">
              <a:buNone/>
            </a:pPr>
            <a:endParaRPr lang="en-US" sz="1700" b="1"/>
          </a:p>
          <a:p>
            <a:pPr marL="0" indent="0">
              <a:buNone/>
            </a:pPr>
            <a:r>
              <a:rPr lang="en-US" sz="1700" b="1"/>
              <a:t>MSG-2/3/4 SEVIRI</a:t>
            </a:r>
          </a:p>
          <a:p>
            <a:r>
              <a:rPr lang="en-US" sz="1700"/>
              <a:t>Recent calibration updates (March 2026) have been implemented. </a:t>
            </a:r>
          </a:p>
          <a:p>
            <a:r>
              <a:rPr lang="en-US" sz="1700"/>
              <a:t>These updates are expected to introduce observable discontinuities (“jumps”) in the data. </a:t>
            </a:r>
          </a:p>
          <a:p>
            <a:endParaRPr lang="en-US" sz="1700"/>
          </a:p>
          <a:p>
            <a:pPr marL="0" indent="0">
              <a:buNone/>
            </a:pPr>
            <a:r>
              <a:rPr lang="en-US" sz="1700" b="1"/>
              <a:t>Sentinel-3</a:t>
            </a:r>
          </a:p>
          <a:p>
            <a:r>
              <a:rPr lang="en-US" sz="1700" b="1"/>
              <a:t>OLCI:</a:t>
            </a:r>
            <a:endParaRPr lang="en-US" sz="1700"/>
          </a:p>
          <a:p>
            <a:pPr lvl="1"/>
            <a:r>
              <a:rPr lang="en-US" sz="1700"/>
              <a:t>Channels demonstrate strong long-term stability, with little to no observable drift. </a:t>
            </a:r>
          </a:p>
          <a:p>
            <a:pPr lvl="1"/>
            <a:r>
              <a:rPr lang="en-US" sz="1700"/>
              <a:t>Cameras show good temporal stability and strong inter-band consistency. </a:t>
            </a:r>
          </a:p>
          <a:p>
            <a:pPr lvl="1"/>
            <a:r>
              <a:rPr lang="en-US" sz="1700"/>
              <a:t>The known bias between OLCI-A and OLCI-B is confirmed. </a:t>
            </a:r>
          </a:p>
          <a:p>
            <a:r>
              <a:rPr lang="en-US" sz="1700" b="1"/>
              <a:t>SLSTR:</a:t>
            </a:r>
            <a:endParaRPr lang="en-US" sz="1700"/>
          </a:p>
          <a:p>
            <a:pPr lvl="1"/>
            <a:r>
              <a:rPr lang="en-US" sz="1700"/>
              <a:t>Observed drift in VIS–SWIR channels is consistent with previously derived estimates (similar for both nadir and oblique views). </a:t>
            </a:r>
          </a:p>
          <a:p>
            <a:pPr lvl="1"/>
            <a:r>
              <a:rPr lang="en-US" sz="1700"/>
              <a:t>VIS–SWIR corrections, agreed upon at the end of 2025, are ready for deployment. </a:t>
            </a:r>
          </a:p>
          <a:p>
            <a:pPr lvl="1"/>
            <a:r>
              <a:rPr lang="en-US" sz="1700"/>
              <a:t>Measurements from Sentinel-3A and Sentinel-3B show good agreement, with differences of around 1%. </a:t>
            </a:r>
          </a:p>
          <a:p>
            <a:endParaRPr lang="en-US" sz="1700"/>
          </a:p>
          <a:p>
            <a:pPr marL="0" indent="0">
              <a:buNone/>
            </a:pPr>
            <a:r>
              <a:rPr lang="en-US" sz="1700" b="1" err="1"/>
              <a:t>Metop-B &amp; Metop-C AVHRR</a:t>
            </a:r>
          </a:p>
          <a:p>
            <a:r>
              <a:rPr lang="en-US" sz="1700"/>
              <a:t>MICMICS-derived coefficients will replace the VNIR calibration for AVHRR channels on Metop-B and Metop-C. </a:t>
            </a:r>
          </a:p>
          <a:p>
            <a:r>
              <a:rPr lang="en-US" sz="1700"/>
              <a:t>Deployment is planned for April 23. </a:t>
            </a:r>
          </a:p>
          <a:p>
            <a:r>
              <a:rPr lang="en-US" sz="1700"/>
              <a:t>A channel-specific adjustment (“jump”) of a few percent is expected.</a:t>
            </a:r>
          </a:p>
        </p:txBody>
      </p:sp>
      <p:pic>
        <p:nvPicPr>
          <p:cNvPr id="8" name="Picture 2" descr="MTG-S satellite and Sentinel-4 mission, … – Bild kaufen – 12646162 ❘  Science Photo Library">
            <a:extLst>
              <a:ext uri="{FF2B5EF4-FFF2-40B4-BE49-F238E27FC236}">
                <a16:creationId xmlns:a16="http://schemas.microsoft.com/office/drawing/2014/main" id="{A5ECBB57-6ED5-ECE9-C694-326253606D3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4680" y="581163"/>
            <a:ext cx="1097280" cy="10972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MetOp satellite">
            <a:extLst>
              <a:ext uri="{FF2B5EF4-FFF2-40B4-BE49-F238E27FC236}">
                <a16:creationId xmlns:a16="http://schemas.microsoft.com/office/drawing/2014/main" id="{2EAE46C8-2712-3612-5553-324F92427363}"/>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5262" y="5359731"/>
            <a:ext cx="1276115"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208A1D7-2F8B-10FB-8DF5-7BDEEB425171}"/>
              </a:ext>
            </a:extLst>
          </p:cNvPr>
          <p:cNvPicPr>
            <a:picLocks noChangeAspect="1"/>
          </p:cNvPicPr>
          <p:nvPr/>
        </p:nvPicPr>
        <p:blipFill>
          <a:blip r:embed="rId5"/>
          <a:stretch>
            <a:fillRect/>
          </a:stretch>
        </p:blipFill>
        <p:spPr>
          <a:xfrm>
            <a:off x="-16924" y="3135055"/>
            <a:ext cx="1157822" cy="914400"/>
          </a:xfrm>
          <a:prstGeom prst="rect">
            <a:avLst/>
          </a:prstGeom>
        </p:spPr>
      </p:pic>
      <p:pic>
        <p:nvPicPr>
          <p:cNvPr id="11" name="Picture 2" descr="Dataset Collection Record: Meteosat Second Generation (MSG) Geostationnary  Satellites: Visible, Infra-Red and Water Vapour Images and Derived Data  Products over the world">
            <a:extLst>
              <a:ext uri="{FF2B5EF4-FFF2-40B4-BE49-F238E27FC236}">
                <a16:creationId xmlns:a16="http://schemas.microsoft.com/office/drawing/2014/main" id="{3E063A73-05C7-73A5-7D24-94F7390F0FE0}"/>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76324" y="1788359"/>
            <a:ext cx="964574" cy="100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492698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10"/>
          </p:nvPr>
        </p:nvSpPr>
        <p:spPr>
          <a:xfrm>
            <a:off x="6308436" y="1237673"/>
            <a:ext cx="5463956" cy="5164431"/>
          </a:xfrm>
        </p:spPr>
        <p:txBody>
          <a:bodyPr anchor="ctr"/>
          <a:lstStyle/>
          <a:p>
            <a:pPr marL="0" indent="0">
              <a:buNone/>
            </a:pPr>
            <a:r>
              <a:rPr lang="en-GB" sz="2400" b="1" spc="0"/>
              <a:t>Thank you!</a:t>
            </a:r>
          </a:p>
          <a:p>
            <a:pPr marL="0" indent="0">
              <a:buNone/>
            </a:pPr>
            <a:r>
              <a:rPr lang="en-GB" sz="2000" spc="0">
                <a:ea typeface="Roboto Light" panose="02000000000000000000" pitchFamily="2" charset="0"/>
              </a:rPr>
              <a:t>Questions are welcome.</a:t>
            </a:r>
          </a:p>
        </p:txBody>
      </p:sp>
    </p:spTree>
    <p:extLst>
      <p:ext uri="{BB962C8B-B14F-4D97-AF65-F5344CB8AC3E}">
        <p14:creationId xmlns:p14="http://schemas.microsoft.com/office/powerpoint/2010/main" val="188149218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5.05.14"/>
  <p:tag name="AS_TITLE" val="Aspose.Slides for .NET 4.0 Client Profile"/>
  <p:tag name="AS_VERSION" val="25.5"/>
</p:tagLst>
</file>

<file path=ppt/theme/theme1.xml><?xml version="1.0" encoding="utf-8"?>
<a:theme xmlns:a="http://schemas.openxmlformats.org/drawingml/2006/main" name="Title &amp; Seperator Slides">
  <a:themeElements>
    <a:clrScheme name="EUMETSAT">
      <a:dk1>
        <a:srgbClr val="FFFFFF"/>
      </a:dk1>
      <a:lt1>
        <a:srgbClr val="00205B"/>
      </a:lt1>
      <a:dk2>
        <a:srgbClr val="38484E"/>
      </a:dk2>
      <a:lt2>
        <a:srgbClr val="5B7F95"/>
      </a:lt2>
      <a:accent1>
        <a:srgbClr val="00B5E2"/>
      </a:accent1>
      <a:accent2>
        <a:srgbClr val="EAAA00"/>
      </a:accent2>
      <a:accent3>
        <a:srgbClr val="00B2A9"/>
      </a:accent3>
      <a:accent4>
        <a:srgbClr val="FE5000"/>
      </a:accent4>
      <a:accent5>
        <a:srgbClr val="7C7FAB"/>
      </a:accent5>
      <a:accent6>
        <a:srgbClr val="D6D2C4"/>
      </a:accent6>
      <a:hlink>
        <a:srgbClr val="C5B9AC"/>
      </a:hlink>
      <a:folHlink>
        <a:srgbClr val="968C83"/>
      </a:folHlink>
    </a:clrScheme>
    <a:fontScheme name="EUMETSAT Font">
      <a:majorFont>
        <a:latin typeface="Bahnschrift SemiBold"/>
        <a:ea typeface="Bahnschrift SemiBold"/>
        <a:cs typeface="Arial"/>
      </a:majorFont>
      <a:minorFont>
        <a:latin typeface="Bahnschrift Light"/>
        <a:ea typeface="Bahnschrift Light"/>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36000" tIns="36000" rIns="36000" bIns="3600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900" b="1" i="0" u="none" strike="noStrike" cap="none" normalizeH="0" baseline="0" smtClean="0">
            <a:ln>
              <a:noFill/>
            </a:ln>
            <a:solidFill>
              <a:schemeClr val="bg1"/>
            </a:solidFill>
            <a:effectLst/>
            <a:latin typeface="Tahoma" pitchFamily="34" charset="0"/>
          </a:defRPr>
        </a:defPPr>
      </a:lstStyle>
    </a:spDef>
    <a:ln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36000" tIns="36000" rIns="36000" bIns="3600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900" b="1" i="0" u="none" strike="noStrike" cap="none" normalizeH="0" baseline="0" smtClean="0">
            <a:ln>
              <a:noFill/>
            </a:ln>
            <a:solidFill>
              <a:schemeClr val="bg1"/>
            </a:solidFill>
            <a:effectLst/>
            <a:latin typeface="Tahoma" pitchFamily="34" charset="0"/>
          </a:defRPr>
        </a:defPPr>
      </a:lstStyle>
    </a:lnDef>
    <a:txDef>
      <a:spPr>
        <a:noFill/>
      </a:spPr>
      <a:bodyPr wrap="square" rtlCol="0">
        <a:spAutoFit/>
      </a:bodyPr>
      <a:lstStyle>
        <a:defPPr>
          <a:defRPr sz="1600" b="0" kern="100" spc="-100" dirty="0" err="1" smtClean="0">
            <a:solidFill>
              <a:schemeClr val="tx2"/>
            </a:solidFill>
            <a:latin typeface="Bahnschrift Light" panose="020B0502040204020203" pitchFamily="34" charset="0"/>
            <a:ea typeface="Roboto" panose="02000000000000000000" pitchFamily="2" charset="0"/>
          </a:defRPr>
        </a:defPPr>
      </a:lstStyle>
    </a:txDef>
  </a:objectDefaults>
  <a:extraClrSchemeLst>
    <a:extraClrScheme>
      <a:clrScheme name="1_EUM_template_v03 1">
        <a:dk1>
          <a:srgbClr val="002569"/>
        </a:dk1>
        <a:lt1>
          <a:srgbClr val="FFFFFF"/>
        </a:lt1>
        <a:dk2>
          <a:srgbClr val="002569"/>
        </a:dk2>
        <a:lt2>
          <a:srgbClr val="5F758D"/>
        </a:lt2>
        <a:accent1>
          <a:srgbClr val="FF9A00"/>
        </a:accent1>
        <a:accent2>
          <a:srgbClr val="9F2D20"/>
        </a:accent2>
        <a:accent3>
          <a:srgbClr val="FFFFFF"/>
        </a:accent3>
        <a:accent4>
          <a:srgbClr val="001E59"/>
        </a:accent4>
        <a:accent5>
          <a:srgbClr val="FFCAAA"/>
        </a:accent5>
        <a:accent6>
          <a:srgbClr val="90281C"/>
        </a:accent6>
        <a:hlink>
          <a:srgbClr val="7498C0"/>
        </a:hlink>
        <a:folHlink>
          <a:srgbClr val="929497"/>
        </a:folHlink>
      </a:clrScheme>
      <a:clrMap bg1="lt1" tx1="dk1" bg2="lt2" tx2="dk2" accent1="accent1" accent2="accent2" accent3="accent3" accent4="accent4" accent5="accent5" accent6="accent6" hlink="hlink" folHlink="folHlink"/>
    </a:extraClrScheme>
    <a:extraClrScheme>
      <a:clrScheme name="1_EUM_template_v03 2">
        <a:dk1>
          <a:srgbClr val="002569"/>
        </a:dk1>
        <a:lt1>
          <a:srgbClr val="FFFFFF"/>
        </a:lt1>
        <a:dk2>
          <a:srgbClr val="002569"/>
        </a:dk2>
        <a:lt2>
          <a:srgbClr val="5F758D"/>
        </a:lt2>
        <a:accent1>
          <a:srgbClr val="F6D0A9"/>
        </a:accent1>
        <a:accent2>
          <a:srgbClr val="EBCAE3"/>
        </a:accent2>
        <a:accent3>
          <a:srgbClr val="FFFFFF"/>
        </a:accent3>
        <a:accent4>
          <a:srgbClr val="001E59"/>
        </a:accent4>
        <a:accent5>
          <a:srgbClr val="FAE4D1"/>
        </a:accent5>
        <a:accent6>
          <a:srgbClr val="D5B7CE"/>
        </a:accent6>
        <a:hlink>
          <a:srgbClr val="4E2029"/>
        </a:hlink>
        <a:folHlink>
          <a:srgbClr val="423B69"/>
        </a:folHlink>
      </a:clrScheme>
      <a:clrMap bg1="lt1" tx1="dk1" bg2="lt2" tx2="dk2" accent1="accent1" accent2="accent2" accent3="accent3" accent4="accent4" accent5="accent5" accent6="accent6" hlink="hlink" folHlink="folHlink"/>
    </a:extraClrScheme>
    <a:extraClrScheme>
      <a:clrScheme name="1_EUM_template_v03 3">
        <a:dk1>
          <a:srgbClr val="002569"/>
        </a:dk1>
        <a:lt1>
          <a:srgbClr val="FFFFFF"/>
        </a:lt1>
        <a:dk2>
          <a:srgbClr val="002569"/>
        </a:dk2>
        <a:lt2>
          <a:srgbClr val="5F758D"/>
        </a:lt2>
        <a:accent1>
          <a:srgbClr val="5B97B1"/>
        </a:accent1>
        <a:accent2>
          <a:srgbClr val="F39600"/>
        </a:accent2>
        <a:accent3>
          <a:srgbClr val="FFFFFF"/>
        </a:accent3>
        <a:accent4>
          <a:srgbClr val="001E59"/>
        </a:accent4>
        <a:accent5>
          <a:srgbClr val="B5C9D5"/>
        </a:accent5>
        <a:accent6>
          <a:srgbClr val="DC8700"/>
        </a:accent6>
        <a:hlink>
          <a:srgbClr val="FFE4AE"/>
        </a:hlink>
        <a:folHlink>
          <a:srgbClr val="002A3D"/>
        </a:folHlink>
      </a:clrScheme>
      <a:clrMap bg1="lt1" tx1="dk1" bg2="lt2" tx2="dk2" accent1="accent1" accent2="accent2" accent3="accent3" accent4="accent4" accent5="accent5" accent6="accent6" hlink="hlink" folHlink="folHlink"/>
    </a:extraClrScheme>
    <a:extraClrScheme>
      <a:clrScheme name="1_EUM_template_v03 4">
        <a:dk1>
          <a:srgbClr val="002569"/>
        </a:dk1>
        <a:lt1>
          <a:srgbClr val="FFFFFF"/>
        </a:lt1>
        <a:dk2>
          <a:srgbClr val="002569"/>
        </a:dk2>
        <a:lt2>
          <a:srgbClr val="5F758D"/>
        </a:lt2>
        <a:accent1>
          <a:srgbClr val="003F80"/>
        </a:accent1>
        <a:accent2>
          <a:srgbClr val="BDD7EE"/>
        </a:accent2>
        <a:accent3>
          <a:srgbClr val="FFFFFF"/>
        </a:accent3>
        <a:accent4>
          <a:srgbClr val="001E59"/>
        </a:accent4>
        <a:accent5>
          <a:srgbClr val="AAAFC0"/>
        </a:accent5>
        <a:accent6>
          <a:srgbClr val="ABC3D8"/>
        </a:accent6>
        <a:hlink>
          <a:srgbClr val="FFD350"/>
        </a:hlink>
        <a:folHlink>
          <a:srgbClr val="EB6F3F"/>
        </a:folHlink>
      </a:clrScheme>
      <a:clrMap bg1="lt1" tx1="dk1" bg2="lt2" tx2="dk2" accent1="accent1" accent2="accent2" accent3="accent3" accent4="accent4" accent5="accent5" accent6="accent6" hlink="hlink" folHlink="folHlink"/>
    </a:extraClrScheme>
    <a:extraClrScheme>
      <a:clrScheme name="1_EUM_template_v03 5">
        <a:dk1>
          <a:srgbClr val="002569"/>
        </a:dk1>
        <a:lt1>
          <a:srgbClr val="FFFFFF"/>
        </a:lt1>
        <a:dk2>
          <a:srgbClr val="002569"/>
        </a:dk2>
        <a:lt2>
          <a:srgbClr val="5F758D"/>
        </a:lt2>
        <a:accent1>
          <a:srgbClr val="C75B12"/>
        </a:accent1>
        <a:accent2>
          <a:srgbClr val="003359"/>
        </a:accent2>
        <a:accent3>
          <a:srgbClr val="FFFFFF"/>
        </a:accent3>
        <a:accent4>
          <a:srgbClr val="001E59"/>
        </a:accent4>
        <a:accent5>
          <a:srgbClr val="E0B5AA"/>
        </a:accent5>
        <a:accent6>
          <a:srgbClr val="002D50"/>
        </a:accent6>
        <a:hlink>
          <a:srgbClr val="92A2BD"/>
        </a:hlink>
        <a:folHlink>
          <a:srgbClr val="C7B37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 Landscape Template (All Designs).pptx" id="{12443F55-906A-4ACB-9A2F-98B2EB5A6081}" vid="{34CB0787-89DC-4D21-9BBE-BF3E5B2193E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X6PPVAVDZMSZ-613157859-13533</_dlc_DocId>
    <_dlc_DocIdUrl xmlns="cfab5f87-ed30-4dbb-a820-4234a14babf6">
      <Url>https://wmoomm.sharepoint.com/sites/Collaboration/_layouts/15/DocIdRedir.aspx?ID=X6PPVAVDZMSZ-613157859-13533</Url>
      <Description>X6PPVAVDZMSZ-613157859-13533</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mso-contentType ?>
<SharedContentType xmlns="Microsoft.SharePoint.Taxonomy.ContentTypeSync" SourceId="92a3b380-abf6-46f2-87bb-c2c114de1c9e" ContentTypeId="0x01" PreviousValue="false"/>
</file>

<file path=customXml/itemProps1.xml><?xml version="1.0" encoding="utf-8"?>
<ds:datastoreItem xmlns:ds="http://schemas.openxmlformats.org/officeDocument/2006/customXml" ds:itemID="{8C7F378A-395E-43F3-9D3F-6993C2DEECC9}"/>
</file>

<file path=customXml/itemProps2.xml><?xml version="1.0" encoding="utf-8"?>
<ds:datastoreItem xmlns:ds="http://schemas.openxmlformats.org/officeDocument/2006/customXml" ds:itemID="{A3F162B5-2E6E-4C8D-881A-803D0DC84FC9}">
  <ds:schemaRefs>
    <ds:schemaRef ds:uri="http://schemas.microsoft.com/office/2006/metadata/properties"/>
    <ds:schemaRef ds:uri="http://schemas.microsoft.com/office/2006/documentManagement/types"/>
    <ds:schemaRef ds:uri="http://purl.org/dc/dcmitype/"/>
    <ds:schemaRef ds:uri="http://purl.org/dc/terms/"/>
    <ds:schemaRef ds:uri="3434cde1-f776-4c3f-9525-3f132e87b814"/>
    <ds:schemaRef ds:uri="http://www.w3.org/XML/1998/namespace"/>
    <ds:schemaRef ds:uri="http://schemas.microsoft.com/office/infopath/2007/PartnerControls"/>
    <ds:schemaRef ds:uri="http://schemas.openxmlformats.org/package/2006/metadata/core-properties"/>
    <ds:schemaRef ds:uri="4c0d32b7-afc5-4577-b835-8ee209ff46e1"/>
    <ds:schemaRef ds:uri="http://purl.org/dc/elements/1.1/"/>
  </ds:schemaRefs>
</ds:datastoreItem>
</file>

<file path=customXml/itemProps3.xml><?xml version="1.0" encoding="utf-8"?>
<ds:datastoreItem xmlns:ds="http://schemas.openxmlformats.org/officeDocument/2006/customXml" ds:itemID="{DEFCFFA2-E922-41DC-860B-821ED93E4680}">
  <ds:schemaRefs>
    <ds:schemaRef ds:uri="http://schemas.microsoft.com/sharepoint/v3/contenttype/forms"/>
  </ds:schemaRefs>
</ds:datastoreItem>
</file>

<file path=customXml/itemProps4.xml><?xml version="1.0" encoding="utf-8"?>
<ds:datastoreItem xmlns:ds="http://schemas.openxmlformats.org/officeDocument/2006/customXml" ds:itemID="{930A2964-35C3-4E3C-8ED1-9498A6102E3C}"/>
</file>

<file path=customXml/itemProps5.xml><?xml version="1.0" encoding="utf-8"?>
<ds:datastoreItem xmlns:ds="http://schemas.openxmlformats.org/officeDocument/2006/customXml" ds:itemID="{9FA9104B-7728-4180-85BA-E9B1E93FA21C}"/>
</file>

<file path=docProps/app.xml><?xml version="1.0" encoding="utf-8"?>
<Properties xmlns="http://schemas.openxmlformats.org/officeDocument/2006/extended-properties" xmlns:vt="http://schemas.openxmlformats.org/officeDocument/2006/docPropsVTypes">
  <Template>Presentation Landscape Template (All Designs)</Template>
  <TotalTime>0</TotalTime>
  <Words>1429</Words>
  <Application>Microsoft Office PowerPoint</Application>
  <PresentationFormat>Widescreen</PresentationFormat>
  <Paragraphs>224</Paragraphs>
  <Slides>17</Slides>
  <Notes>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Aptos</vt:lpstr>
      <vt:lpstr>Arial</vt:lpstr>
      <vt:lpstr>Bahnschrift Light</vt:lpstr>
      <vt:lpstr>Bahnschrift SemiLight</vt:lpstr>
      <vt:lpstr>Century Gothic</vt:lpstr>
      <vt:lpstr>Helvetica</vt:lpstr>
      <vt:lpstr>Roboto</vt:lpstr>
      <vt:lpstr>Roboto Light</vt:lpstr>
      <vt:lpstr>Tahoma</vt:lpstr>
      <vt:lpstr>Tahoma Bold</vt:lpstr>
      <vt:lpstr>Times New Roman</vt:lpstr>
      <vt:lpstr>Title &amp; Seperator Slides</vt:lpstr>
      <vt:lpstr>PowerPoint Presentation</vt:lpstr>
      <vt:lpstr>Agenda</vt:lpstr>
      <vt:lpstr>MICMCIS VIS-NIR channels Calibration Monitoring</vt:lpstr>
      <vt:lpstr>FCI VIS-NIR channels Calibration Monitoring</vt:lpstr>
      <vt:lpstr>FCI VIS-NIR channels Calibration Monitoring </vt:lpstr>
      <vt:lpstr>FCI VIS-NIR channels Calibration Monitoring </vt:lpstr>
      <vt:lpstr>Stability behaviour of the NIR 1.6 µm channel</vt:lpstr>
      <vt:lpstr>MSG2, MSG3 and MSG4 SEVIRI</vt:lpstr>
      <vt:lpstr>Sentinel-3A &amp; B OLCI</vt:lpstr>
      <vt:lpstr>OLCI A vs OLCI B</vt:lpstr>
      <vt:lpstr>Sentinel-3 VIS-SWIR channels (Nadir View)</vt:lpstr>
      <vt:lpstr>VIS channels stability-Desert Intercalibration (ref: S3B OLCI)</vt:lpstr>
      <vt:lpstr>VIS-SWIR channels conclusion</vt:lpstr>
      <vt:lpstr>MetopB AVHRR solar reflectance channels</vt:lpstr>
      <vt:lpstr>MetopC AVHRR solar reflectance channels</vt:lpstr>
      <vt:lpstr>Conclusions</vt:lpstr>
      <vt:lpstr>PowerPoint Presentation</vt:lpstr>
    </vt:vector>
  </TitlesOfParts>
  <Company>EUMETSAT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Anne-Flore Laloe</dc:creator>
  <cp:lastModifiedBy>Ali Mousivand</cp:lastModifiedBy>
  <cp:revision>89</cp:revision>
  <cp:lastPrinted>2006-03-06T14:11:17Z</cp:lastPrinted>
  <dcterms:created xsi:type="dcterms:W3CDTF">2024-03-12T14:08:59Z</dcterms:created>
  <dcterms:modified xsi:type="dcterms:W3CDTF">2026-03-23T18:13:58Z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80ee64ca-dc2c-4c1a-9ecd-e5cd80c98eb7</vt:lpwstr>
  </property>
</Properties>
</file>