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3" r:id="rId8"/>
    <p:sldId id="262" r:id="rId9"/>
    <p:sldId id="264" r:id="rId10"/>
    <p:sldId id="265" r:id="rId11"/>
    <p:sldId id="269" r:id="rId12"/>
    <p:sldId id="266" r:id="rId13"/>
    <p:sldId id="268" r:id="rId14"/>
    <p:sldId id="267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558"/>
  </p:normalViewPr>
  <p:slideViewPr>
    <p:cSldViewPr snapToGrid="0">
      <p:cViewPr varScale="1">
        <p:scale>
          <a:sx n="116" d="100"/>
          <a:sy n="116" d="100"/>
        </p:scale>
        <p:origin x="8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28" Type="http://schemas.openxmlformats.org/officeDocument/2006/relationships/customXml" Target="../customXml/item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Relationship Id="rId27" Type="http://schemas.openxmlformats.org/officeDocument/2006/relationships/customXml" Target="../customXml/item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2A10A-E1FD-8D66-D454-BDA47E5B00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20E496-F00C-C33E-9374-7062F7BC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2F430-C9C7-7654-3F49-F5BB5EB9A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A6D31-E81E-AF4C-82D9-E27563813E50}" type="datetimeFigureOut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3D2B3-1B5D-6E9B-8D37-00880BA9F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A6EBF5-2691-8B58-7263-48F46A73D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9694-2DD2-844D-860A-726F113F0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752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A221F-8278-5AB1-9334-AA4E7C0EA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0E88E-F9F9-7AB9-E120-BC22F497B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BDD714-0BE2-C7EF-AFA7-787AD58FE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A6D31-E81E-AF4C-82D9-E27563813E50}" type="datetimeFigureOut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145312-C8C2-8B7C-827C-89BE08BDC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1001E3-4475-BD15-DC52-54DF22493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9694-2DD2-844D-860A-726F113F0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506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70F08-1F93-5011-6570-8645BCED8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6048FE-4196-4F8F-E944-0DB6DEFC12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2EF34-CF2F-1609-2D5D-34DD40933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A6D31-E81E-AF4C-82D9-E27563813E50}" type="datetimeFigureOut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0ABABC-4AA5-04B9-8AEF-73CF431CC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0AC7C4-46BD-7D73-7B80-0B35AA7F2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9694-2DD2-844D-860A-726F113F0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754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5BB9E-91F4-6294-2467-D670ECBBD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E14713-3A71-867A-B38D-CE8EAE8D4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A451F6-A804-1D9A-A05D-9679657C73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52E267-C264-9170-C3A1-624C3315E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A6D31-E81E-AF4C-82D9-E27563813E50}" type="datetimeFigureOut">
              <a:rPr lang="en-US" smtClean="0"/>
              <a:t>3/23/26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3218AA-303E-D56C-3F0A-67197EC58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EEE526-084B-69A0-4E7F-B07C75F9B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9694-2DD2-844D-860A-726F113F0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420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58B44-E022-CB20-710C-A8B7BA788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16413E-0F2E-EBA9-9B6C-3E50B5002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4198FB-75B7-A163-D27F-D0669C1FD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4DC498-3678-7B19-C59D-E096C1761B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5E33E9-50AE-C7CA-F6CE-9A0D178E8F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F9999C-57DD-B79E-264A-3974AF27D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A6D31-E81E-AF4C-82D9-E27563813E50}" type="datetimeFigureOut">
              <a:rPr lang="en-US" smtClean="0"/>
              <a:t>3/23/26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17C939-68C1-BC91-4EAC-D8092D3AA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476720-B2AD-AAC9-474F-5CABCF6EA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9694-2DD2-844D-860A-726F113F0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969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5B599-1A51-A61C-4441-712F18DC5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684EEA-873C-6263-4CDE-928D81006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A6D31-E81E-AF4C-82D9-E27563813E50}" type="datetimeFigureOut">
              <a:rPr lang="en-US" smtClean="0"/>
              <a:t>3/23/26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B8C1AB-9E93-62EB-0185-45FF9A2B0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D3CF70-CCEB-6D67-ECDF-001578011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9694-2DD2-844D-860A-726F113F0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225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EC793B-F0CD-11A2-0A69-9CF5684C6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A6D31-E81E-AF4C-82D9-E27563813E50}" type="datetimeFigureOut">
              <a:rPr lang="en-US" smtClean="0"/>
              <a:t>3/23/26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FE2D0B-AC31-B5C4-3673-A29CCA9AB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4E226-E0DB-CE41-43E4-FE32CE439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9694-2DD2-844D-860A-726F113F0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48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04DEC-061E-BDEC-0391-AF619A5B7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D1BAC-E24E-201E-F4EC-8AB0EA1D1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1000F6-D707-65CA-BF00-4885D52F0D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3CDA3B-D93C-0FA4-FC4F-3F8AE86D3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A6D31-E81E-AF4C-82D9-E27563813E50}" type="datetimeFigureOut">
              <a:rPr lang="en-US" smtClean="0"/>
              <a:t>3/23/26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C97575-51DF-19A0-52EE-7778074E5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7A3858-D306-8F81-39D0-F5E64D7F6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9694-2DD2-844D-860A-726F113F0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754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52694-14DD-7FCF-3EB5-468A464FC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2F155B-BA8C-3DA7-838D-F48A660D28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3EB97-5278-E684-750A-5304478058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EE32F3-5750-812E-3369-84A8AE566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A6D31-E81E-AF4C-82D9-E27563813E50}" type="datetimeFigureOut">
              <a:rPr lang="en-US" smtClean="0"/>
              <a:t>3/23/26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5D9A29-1019-28B4-27DF-C4D4620FF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28A190-E3E8-C215-55A6-1B6866702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9694-2DD2-844D-860A-726F113F0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12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68EC2-79A1-D9AA-5844-300B080AE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E2B650-8FAB-AD50-90BF-ED0D0642EC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A6E6BD-49AA-BA26-28BB-9F587E37A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A6D31-E81E-AF4C-82D9-E27563813E50}" type="datetimeFigureOut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558D7-37E0-A2D1-CFD8-A9CCAD6C0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DEE2D8-EBD2-45B8-0716-1885477F9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9694-2DD2-844D-860A-726F113F0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099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401F8F-B9BA-C11B-102A-9A7B9CA75A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EBEDC7-F681-1CF9-E8F2-B92003A7EF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DFA644-4C9F-B55A-3F70-016D76EC1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A6D31-E81E-AF4C-82D9-E27563813E50}" type="datetimeFigureOut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388B43-3777-27B3-0ECD-145B4EA35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CF7CEC-5CC3-6917-F533-28970E6A5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A9694-2DD2-844D-860A-726F113F0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386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6EBC59-885A-BB2A-C712-6612F0C1F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922661-E466-46E5-F954-076F3D3C1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4DC1BA-52FE-3BBA-B6A3-48FD79CDEA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FA6D31-E81E-AF4C-82D9-E27563813E50}" type="datetimeFigureOut">
              <a:rPr lang="en-US" smtClean="0"/>
              <a:t>3/23/26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EB03B-0023-C0FA-FE2D-E54BC5F372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920A4-BD28-C3A6-7E08-17310E4855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CA9694-2DD2-844D-860A-726F113F0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307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g"/><Relationship Id="rId5" Type="http://schemas.openxmlformats.org/officeDocument/2006/relationships/image" Target="../media/image13.jpg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B37AC-3FB9-71B7-6BA0-ECC7DE6036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2629" y="1122363"/>
            <a:ext cx="10025742" cy="1555523"/>
          </a:xfrm>
        </p:spPr>
        <p:txBody>
          <a:bodyPr>
            <a:normAutofit fontScale="90000"/>
          </a:bodyPr>
          <a:lstStyle/>
          <a:p>
            <a:r>
              <a:rPr lang="en-US" dirty="0"/>
              <a:t>DCC inflection point statistic and SWIR band empirical BRDFs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52B689-ADB9-9E09-A2AE-FB0836B575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David Doelling, Conor Haney, Prathana </a:t>
            </a:r>
            <a:r>
              <a:rPr lang="en-US" dirty="0" err="1"/>
              <a:t>Khakurel</a:t>
            </a:r>
            <a:r>
              <a:rPr lang="en-US" dirty="0"/>
              <a:t>, Rajendra Bhatt, Arun Gopalan</a:t>
            </a:r>
          </a:p>
          <a:p>
            <a:r>
              <a:rPr lang="en-US" dirty="0"/>
              <a:t>The GSICS Annual and Executive Panel meeting, VIS/NIR session</a:t>
            </a:r>
          </a:p>
          <a:p>
            <a:r>
              <a:rPr lang="en-US" dirty="0"/>
              <a:t>National Research Council Canada, Ottawa, Canada, 23-27 March 2026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A37FE2-9B26-3E5D-2587-67EACB2FB49A}"/>
              </a:ext>
            </a:extLst>
          </p:cNvPr>
          <p:cNvSpPr txBox="1"/>
          <p:nvPr/>
        </p:nvSpPr>
        <p:spPr>
          <a:xfrm>
            <a:off x="561860" y="6092328"/>
            <a:ext cx="10972800" cy="64633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Doelling et al. 2025, Regional Characterization of Deep Convective Clouds for Enhanced Imager Stability Monitoring and Methodology Validation. Remote Sens. 2025, 17, 3258. https://</a:t>
            </a:r>
            <a:r>
              <a:rPr lang="en-US" dirty="0" err="1"/>
              <a:t>doi.org</a:t>
            </a:r>
            <a:r>
              <a:rPr lang="en-US" dirty="0"/>
              <a:t>/10.3390/rs17183258</a:t>
            </a:r>
          </a:p>
        </p:txBody>
      </p:sp>
    </p:spTree>
    <p:extLst>
      <p:ext uri="{BB962C8B-B14F-4D97-AF65-F5344CB8AC3E}">
        <p14:creationId xmlns:p14="http://schemas.microsoft.com/office/powerpoint/2010/main" val="3668202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B6ED3-4B82-10D4-783C-358033CA0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VIS/NIR band DCC calibration stability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02965-28F6-C614-9C7C-45F50EBD3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64086" cy="4912632"/>
          </a:xfrm>
        </p:spPr>
        <p:txBody>
          <a:bodyPr>
            <a:normAutofit fontScale="92500"/>
          </a:bodyPr>
          <a:lstStyle/>
          <a:p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The DCC methodology relies on identifying DCC pixels based  on the following criteria:</a:t>
            </a:r>
          </a:p>
          <a:p>
            <a:pPr lvl="1"/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BT</a:t>
            </a:r>
            <a:r>
              <a:rPr lang="en-US" baseline="-25000" dirty="0">
                <a:latin typeface="Aptos" panose="020B0004020202020204" pitchFamily="34" charset="0"/>
                <a:cs typeface="Calibri" panose="020F0502020204030204" pitchFamily="34" charset="0"/>
              </a:rPr>
              <a:t>11µm</a:t>
            </a:r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 &lt; 205 K</a:t>
            </a:r>
          </a:p>
          <a:p>
            <a:pPr lvl="1"/>
            <a:r>
              <a:rPr lang="en-US" i="1" dirty="0">
                <a:latin typeface="Aptos" panose="020B0004020202020204" pitchFamily="34" charset="0"/>
                <a:cs typeface="Calibri" panose="020F0502020204030204" pitchFamily="34" charset="0"/>
              </a:rPr>
              <a:t>Hom</a:t>
            </a:r>
            <a:r>
              <a:rPr lang="en-US" baseline="-25000" dirty="0">
                <a:latin typeface="Aptos" panose="020B0004020202020204" pitchFamily="34" charset="0"/>
                <a:cs typeface="Calibri" panose="020F0502020204030204" pitchFamily="34" charset="0"/>
              </a:rPr>
              <a:t>0.65µm</a:t>
            </a:r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 &lt; 0.03</a:t>
            </a:r>
          </a:p>
          <a:p>
            <a:pPr lvl="1"/>
            <a:r>
              <a:rPr lang="en-US" i="1" dirty="0">
                <a:latin typeface="Aptos" panose="020B0004020202020204" pitchFamily="34" charset="0"/>
                <a:cs typeface="Calibri" panose="020F0502020204030204" pitchFamily="34" charset="0"/>
              </a:rPr>
              <a:t>Hom</a:t>
            </a:r>
            <a:r>
              <a:rPr lang="en-US" baseline="-25000" dirty="0">
                <a:latin typeface="Aptos" panose="020B0004020202020204" pitchFamily="34" charset="0"/>
                <a:cs typeface="Calibri" panose="020F0502020204030204" pitchFamily="34" charset="0"/>
              </a:rPr>
              <a:t>11µm</a:t>
            </a:r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 &lt; 1.0 K</a:t>
            </a:r>
          </a:p>
          <a:p>
            <a:pPr marL="457200" lvl="1" indent="0">
              <a:buNone/>
            </a:pPr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where Hom = spatial homogeneity of 3x3 pixels</a:t>
            </a:r>
          </a:p>
          <a:p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Apply the Hu BRDF model</a:t>
            </a:r>
          </a:p>
          <a:p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Aggregate the pixel radiances into a monthly PDF</a:t>
            </a:r>
          </a:p>
          <a:p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Plot the monthly PDF modes to track the stability</a:t>
            </a:r>
          </a:p>
          <a:p>
            <a:endParaRPr lang="en-US" dirty="0"/>
          </a:p>
        </p:txBody>
      </p:sp>
      <p:pic>
        <p:nvPicPr>
          <p:cNvPr id="5" name="Picture 4" descr="Text, letter&#10;&#10;AI-generated content may be incorrect.">
            <a:extLst>
              <a:ext uri="{FF2B5EF4-FFF2-40B4-BE49-F238E27FC236}">
                <a16:creationId xmlns:a16="http://schemas.microsoft.com/office/drawing/2014/main" id="{E50008BB-BE10-0571-9471-A722643F36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532"/>
          <a:stretch>
            <a:fillRect/>
          </a:stretch>
        </p:blipFill>
        <p:spPr>
          <a:xfrm>
            <a:off x="7645398" y="3069769"/>
            <a:ext cx="4286541" cy="664031"/>
          </a:xfrm>
          <a:prstGeom prst="rect">
            <a:avLst/>
          </a:prstGeom>
        </p:spPr>
      </p:pic>
      <p:pic>
        <p:nvPicPr>
          <p:cNvPr id="7" name="Picture 6" descr="Text&#10;&#10;AI-generated content may be incorrect.">
            <a:extLst>
              <a:ext uri="{FF2B5EF4-FFF2-40B4-BE49-F238E27FC236}">
                <a16:creationId xmlns:a16="http://schemas.microsoft.com/office/drawing/2014/main" id="{9E71A6FE-0393-67C7-798D-89F793394A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2850" y="2275114"/>
            <a:ext cx="2668134" cy="707572"/>
          </a:xfrm>
          <a:prstGeom prst="rect">
            <a:avLst/>
          </a:prstGeom>
        </p:spPr>
      </p:pic>
      <p:pic>
        <p:nvPicPr>
          <p:cNvPr id="9" name="Picture 8" descr="Chart&#10;&#10;AI-generated content may be incorrect.">
            <a:extLst>
              <a:ext uri="{FF2B5EF4-FFF2-40B4-BE49-F238E27FC236}">
                <a16:creationId xmlns:a16="http://schemas.microsoft.com/office/drawing/2014/main" id="{A920CA85-ABF5-F4E0-83EC-D8CCB9C3BA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3314" y="4268105"/>
            <a:ext cx="5116286" cy="24842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5B8C2A-3555-F01A-4E0F-D3DF66DB6286}"/>
              </a:ext>
            </a:extLst>
          </p:cNvPr>
          <p:cNvSpPr txBox="1"/>
          <p:nvPr/>
        </p:nvSpPr>
        <p:spPr>
          <a:xfrm>
            <a:off x="7678757" y="4131324"/>
            <a:ext cx="4090222" cy="30777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NPP-VIIRS C2 monthly PDFs, color coded by month</a:t>
            </a:r>
          </a:p>
        </p:txBody>
      </p:sp>
    </p:spTree>
    <p:extLst>
      <p:ext uri="{BB962C8B-B14F-4D97-AF65-F5344CB8AC3E}">
        <p14:creationId xmlns:p14="http://schemas.microsoft.com/office/powerpoint/2010/main" val="207883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D5186-9E88-9CD5-A390-BC74B258B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6899"/>
          </a:xfrm>
        </p:spPr>
        <p:txBody>
          <a:bodyPr>
            <a:normAutofit fontScale="90000"/>
          </a:bodyPr>
          <a:lstStyle/>
          <a:p>
            <a:r>
              <a:rPr lang="en-US" dirty="0"/>
              <a:t>Kernel Density Estimation (KDE)</a:t>
            </a:r>
            <a:br>
              <a:rPr lang="en-US" dirty="0"/>
            </a:br>
            <a:r>
              <a:rPr lang="en-US" dirty="0"/>
              <a:t>Right Inflection Point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E0EF0E-FE2E-F254-DFDB-820E4F506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506" y="3151795"/>
            <a:ext cx="4106723" cy="36235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7B5344-141D-226E-9581-B2B7DAC82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2846" y="3101583"/>
            <a:ext cx="4122509" cy="37564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24FE2F-E3DF-616E-A2B4-4F906D63ED9F}"/>
              </a:ext>
            </a:extLst>
          </p:cNvPr>
          <p:cNvSpPr txBox="1"/>
          <p:nvPr/>
        </p:nvSpPr>
        <p:spPr>
          <a:xfrm>
            <a:off x="1055915" y="1382486"/>
            <a:ext cx="100490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• To overcome the </a:t>
            </a:r>
            <a:r>
              <a:rPr lang="en-US" dirty="0" err="1"/>
              <a:t>histrogram</a:t>
            </a:r>
            <a:r>
              <a:rPr lang="en-US" dirty="0"/>
              <a:t> discretization impact, Use a Kernel Density Estimation (KDE) function </a:t>
            </a:r>
          </a:p>
          <a:p>
            <a:r>
              <a:rPr lang="en-US" dirty="0"/>
              <a:t>• The KDE uses a dampening factor or smoothing bandwidth parameter dependent on the sampling frequency and assumed distribution. </a:t>
            </a:r>
          </a:p>
          <a:p>
            <a:r>
              <a:rPr lang="en-US" dirty="0"/>
              <a:t>• Use the Gaussian function from the SciPy Python module (SciPy 1.6.1, Python 3.7.0)</a:t>
            </a:r>
          </a:p>
          <a:p>
            <a:r>
              <a:rPr lang="en-US" dirty="0"/>
              <a:t>• Bandwidth parameter is based on Scott’s Rule</a:t>
            </a:r>
          </a:p>
          <a:p>
            <a:r>
              <a:rPr lang="en-US" dirty="0"/>
              <a:t>• </a:t>
            </a:r>
            <a:r>
              <a:rPr lang="en-US" dirty="0" err="1"/>
              <a:t>Lamquin</a:t>
            </a:r>
            <a:r>
              <a:rPr lang="en-US" dirty="0"/>
              <a:t> et al., 2020 paper used the KDE and right inflection point to overcome sparse sampling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1A2EF1-4139-701B-1704-8B13399BCE3F}"/>
              </a:ext>
            </a:extLst>
          </p:cNvPr>
          <p:cNvSpPr txBox="1"/>
          <p:nvPr/>
        </p:nvSpPr>
        <p:spPr>
          <a:xfrm>
            <a:off x="9474506" y="3227942"/>
            <a:ext cx="2717493" cy="147732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• The PDF inflection point is where the radiance</a:t>
            </a:r>
          </a:p>
          <a:p>
            <a:r>
              <a:rPr lang="en-US" dirty="0"/>
              <a:t>curvature changes sign, i.e., where the 2nd order derivative sign changes.</a:t>
            </a:r>
          </a:p>
        </p:txBody>
      </p:sp>
    </p:spTree>
    <p:extLst>
      <p:ext uri="{BB962C8B-B14F-4D97-AF65-F5344CB8AC3E}">
        <p14:creationId xmlns:p14="http://schemas.microsoft.com/office/powerpoint/2010/main" val="795512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05825-E07A-6A9F-188C-40E8C707B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557" y="365125"/>
            <a:ext cx="11303305" cy="901815"/>
          </a:xfrm>
        </p:spPr>
        <p:txBody>
          <a:bodyPr/>
          <a:lstStyle/>
          <a:p>
            <a:r>
              <a:rPr lang="en-US" dirty="0"/>
              <a:t>Comparison of PDF statistics applying Hu BRDF</a:t>
            </a:r>
          </a:p>
        </p:txBody>
      </p:sp>
      <p:pic>
        <p:nvPicPr>
          <p:cNvPr id="5" name="Picture 4" descr="Chart, text&#10;&#10;AI-generated content may be incorrect.">
            <a:extLst>
              <a:ext uri="{FF2B5EF4-FFF2-40B4-BE49-F238E27FC236}">
                <a16:creationId xmlns:a16="http://schemas.microsoft.com/office/drawing/2014/main" id="{84382063-EA84-DB8B-8969-0EBC85DC5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192" y="1173019"/>
            <a:ext cx="9136130" cy="50384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C7EDAF-6D1E-E32A-2DC2-F132B6D87D85}"/>
              </a:ext>
            </a:extLst>
          </p:cNvPr>
          <p:cNvSpPr txBox="1"/>
          <p:nvPr/>
        </p:nvSpPr>
        <p:spPr>
          <a:xfrm>
            <a:off x="10410941" y="1465243"/>
            <a:ext cx="1781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KDE applied to both cases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9A3FC4-68DC-C46A-9059-E831502DCE29}"/>
              </a:ext>
            </a:extLst>
          </p:cNvPr>
          <p:cNvSpPr txBox="1"/>
          <p:nvPr/>
        </p:nvSpPr>
        <p:spPr>
          <a:xfrm>
            <a:off x="539826" y="6180462"/>
            <a:ext cx="11183831" cy="64633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•  The </a:t>
            </a:r>
            <a:r>
              <a:rPr lang="en-US" dirty="0" err="1"/>
              <a:t>PDF</a:t>
            </a:r>
            <a:r>
              <a:rPr lang="en-US" baseline="-25000" dirty="0" err="1"/>
              <a:t>mode</a:t>
            </a:r>
            <a:r>
              <a:rPr lang="en-US" dirty="0"/>
              <a:t> and </a:t>
            </a:r>
            <a:r>
              <a:rPr lang="en-US" dirty="0" err="1"/>
              <a:t>PDF</a:t>
            </a:r>
            <a:r>
              <a:rPr lang="en-US" baseline="-25000" dirty="0" err="1"/>
              <a:t>RightInflection</a:t>
            </a:r>
            <a:r>
              <a:rPr lang="en-US" baseline="-25000" dirty="0"/>
              <a:t>  </a:t>
            </a:r>
            <a:r>
              <a:rPr lang="en-US" dirty="0"/>
              <a:t>provides the greatest reduction of the trend standard error using the Hu BRDF </a:t>
            </a:r>
          </a:p>
          <a:p>
            <a:r>
              <a:rPr lang="en-US" dirty="0"/>
              <a:t>• The Hu BRDF is best suited for the brightest DCC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9090BE-3215-4A09-9B77-618574049F99}"/>
              </a:ext>
            </a:extLst>
          </p:cNvPr>
          <p:cNvSpPr txBox="1"/>
          <p:nvPr/>
        </p:nvSpPr>
        <p:spPr>
          <a:xfrm>
            <a:off x="3558449" y="1443210"/>
            <a:ext cx="1080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 BRDF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F30717-4C47-0F33-139D-996431097D5A}"/>
              </a:ext>
            </a:extLst>
          </p:cNvPr>
          <p:cNvSpPr txBox="1"/>
          <p:nvPr/>
        </p:nvSpPr>
        <p:spPr>
          <a:xfrm>
            <a:off x="7952342" y="1408323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Hu BRDF</a:t>
            </a:r>
          </a:p>
        </p:txBody>
      </p:sp>
    </p:spTree>
    <p:extLst>
      <p:ext uri="{BB962C8B-B14F-4D97-AF65-F5344CB8AC3E}">
        <p14:creationId xmlns:p14="http://schemas.microsoft.com/office/powerpoint/2010/main" val="4208277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EEE2A-16E2-591F-5F35-701D8BE89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of PDF statistics using KDE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D42C71-672B-87EA-66E0-628951671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889" y="1368463"/>
            <a:ext cx="9064905" cy="48009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9D96A3-1EBD-8C96-9598-A595089EDCD1}"/>
              </a:ext>
            </a:extLst>
          </p:cNvPr>
          <p:cNvSpPr txBox="1"/>
          <p:nvPr/>
        </p:nvSpPr>
        <p:spPr>
          <a:xfrm>
            <a:off x="10190602" y="1465243"/>
            <a:ext cx="2001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Hu BRDF applied to both cases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433183-3056-2C02-CB09-8DF242EDA475}"/>
              </a:ext>
            </a:extLst>
          </p:cNvPr>
          <p:cNvSpPr txBox="1"/>
          <p:nvPr/>
        </p:nvSpPr>
        <p:spPr>
          <a:xfrm>
            <a:off x="539826" y="6180462"/>
            <a:ext cx="8455648" cy="64633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Greatest reduction of the standard error by applying the KDE is for the </a:t>
            </a:r>
            <a:r>
              <a:rPr lang="en-US" dirty="0" err="1"/>
              <a:t>PDF</a:t>
            </a:r>
            <a:r>
              <a:rPr lang="en-US" baseline="-25000" dirty="0" err="1"/>
              <a:t>RightInflection</a:t>
            </a:r>
            <a:endParaRPr lang="en-US" baseline="-25000" dirty="0"/>
          </a:p>
          <a:p>
            <a:r>
              <a:rPr lang="en-US" dirty="0"/>
              <a:t>Obviously, no change for the </a:t>
            </a:r>
            <a:r>
              <a:rPr lang="en-US" dirty="0" err="1"/>
              <a:t>PDF</a:t>
            </a:r>
            <a:r>
              <a:rPr lang="en-US" baseline="-25000" dirty="0" err="1"/>
              <a:t>mean</a:t>
            </a:r>
            <a:r>
              <a:rPr lang="en-US" dirty="0"/>
              <a:t> and </a:t>
            </a:r>
            <a:r>
              <a:rPr lang="en-US" dirty="0" err="1"/>
              <a:t>PDF</a:t>
            </a:r>
            <a:r>
              <a:rPr lang="en-US" baseline="-25000" dirty="0" err="1"/>
              <a:t>median</a:t>
            </a:r>
            <a:endParaRPr lang="en-US" baseline="-25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26887C-31C6-913E-C825-F9FA688A98AC}"/>
              </a:ext>
            </a:extLst>
          </p:cNvPr>
          <p:cNvSpPr txBox="1"/>
          <p:nvPr/>
        </p:nvSpPr>
        <p:spPr>
          <a:xfrm>
            <a:off x="7733841" y="1608463"/>
            <a:ext cx="1111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With KDE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21E9C2-6A34-B8BF-0B12-1BFAA5003928}"/>
              </a:ext>
            </a:extLst>
          </p:cNvPr>
          <p:cNvSpPr txBox="1"/>
          <p:nvPr/>
        </p:nvSpPr>
        <p:spPr>
          <a:xfrm>
            <a:off x="3237122" y="1584593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Without KDE</a:t>
            </a:r>
          </a:p>
        </p:txBody>
      </p:sp>
    </p:spTree>
    <p:extLst>
      <p:ext uri="{BB962C8B-B14F-4D97-AF65-F5344CB8AC3E}">
        <p14:creationId xmlns:p14="http://schemas.microsoft.com/office/powerpoint/2010/main" val="2441922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5949D-2310-2EBF-8302-57F82D106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49848" cy="1325563"/>
          </a:xfrm>
        </p:spPr>
        <p:txBody>
          <a:bodyPr/>
          <a:lstStyle/>
          <a:p>
            <a:r>
              <a:rPr lang="en-US" dirty="0"/>
              <a:t>MODIS and VIIRS stability VIS/NIR comparison</a:t>
            </a:r>
          </a:p>
        </p:txBody>
      </p:sp>
      <p:pic>
        <p:nvPicPr>
          <p:cNvPr id="4" name="Picture 3" descr="Table&#10;&#10;AI-generated content may be incorrect.">
            <a:extLst>
              <a:ext uri="{FF2B5EF4-FFF2-40B4-BE49-F238E27FC236}">
                <a16:creationId xmlns:a16="http://schemas.microsoft.com/office/drawing/2014/main" id="{0D3EFE5E-DCD9-CE23-0F08-FAFE68D8B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804" y="2026797"/>
            <a:ext cx="10929577" cy="28536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DE664CA-DBC7-8681-A5E0-9328D0539449}"/>
              </a:ext>
            </a:extLst>
          </p:cNvPr>
          <p:cNvSpPr txBox="1"/>
          <p:nvPr/>
        </p:nvSpPr>
        <p:spPr>
          <a:xfrm>
            <a:off x="572877" y="1773715"/>
            <a:ext cx="4242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MODIS based on C6.1, C7 is much better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B896A59-73BD-234B-7750-7208FA7543F9}"/>
              </a:ext>
            </a:extLst>
          </p:cNvPr>
          <p:cNvCxnSpPr>
            <a:cxnSpLocks/>
          </p:cNvCxnSpPr>
          <p:nvPr/>
        </p:nvCxnSpPr>
        <p:spPr>
          <a:xfrm>
            <a:off x="9206429" y="2721167"/>
            <a:ext cx="0" cy="209320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34B9996-47A8-05E1-441D-89F3A756113F}"/>
              </a:ext>
            </a:extLst>
          </p:cNvPr>
          <p:cNvCxnSpPr>
            <a:cxnSpLocks/>
          </p:cNvCxnSpPr>
          <p:nvPr/>
        </p:nvCxnSpPr>
        <p:spPr>
          <a:xfrm>
            <a:off x="6990203" y="2730348"/>
            <a:ext cx="0" cy="20840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8792A40-8D85-14B2-C393-2E3415E2A200}"/>
              </a:ext>
            </a:extLst>
          </p:cNvPr>
          <p:cNvCxnSpPr>
            <a:cxnSpLocks/>
          </p:cNvCxnSpPr>
          <p:nvPr/>
        </p:nvCxnSpPr>
        <p:spPr>
          <a:xfrm>
            <a:off x="4707875" y="2750545"/>
            <a:ext cx="0" cy="21189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5ECD3A0-7F60-2AAE-9FF7-24DD7248AD98}"/>
              </a:ext>
            </a:extLst>
          </p:cNvPr>
          <p:cNvCxnSpPr>
            <a:cxnSpLocks/>
          </p:cNvCxnSpPr>
          <p:nvPr/>
        </p:nvCxnSpPr>
        <p:spPr>
          <a:xfrm>
            <a:off x="2469615" y="2699133"/>
            <a:ext cx="0" cy="215930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4FB87EC-18EB-85CE-D6AD-F44E838F5D89}"/>
              </a:ext>
            </a:extLst>
          </p:cNvPr>
          <p:cNvSpPr txBox="1"/>
          <p:nvPr/>
        </p:nvSpPr>
        <p:spPr>
          <a:xfrm>
            <a:off x="8780442" y="1784732"/>
            <a:ext cx="2600712" cy="3693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Monthly tropical domain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E49060-EA6E-1FE0-2583-CCD42434E694}"/>
              </a:ext>
            </a:extLst>
          </p:cNvPr>
          <p:cNvSpPr txBox="1"/>
          <p:nvPr/>
        </p:nvSpPr>
        <p:spPr>
          <a:xfrm>
            <a:off x="749147" y="5199961"/>
            <a:ext cx="10314427" cy="92333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• Using the </a:t>
            </a:r>
            <a:r>
              <a:rPr lang="en-US" dirty="0" err="1"/>
              <a:t>PDF</a:t>
            </a:r>
            <a:r>
              <a:rPr lang="en-US" baseline="-25000" dirty="0" err="1"/>
              <a:t>RightInflection</a:t>
            </a:r>
            <a:r>
              <a:rPr lang="en-US" dirty="0"/>
              <a:t> point reduces the trend standard error by an additional 30% from the </a:t>
            </a:r>
            <a:r>
              <a:rPr lang="en-US" dirty="0" err="1"/>
              <a:t>PDF</a:t>
            </a:r>
            <a:r>
              <a:rPr lang="en-US" baseline="-25000" dirty="0" err="1"/>
              <a:t>mode</a:t>
            </a:r>
            <a:endParaRPr lang="en-US" baseline="-25000" dirty="0"/>
          </a:p>
          <a:p>
            <a:r>
              <a:rPr lang="en-US" dirty="0"/>
              <a:t>• For NPP-VIIRS well calibrated imager an VIS/NIR band trend uncertainty &lt;0.3% can be achieved</a:t>
            </a:r>
          </a:p>
          <a:p>
            <a:r>
              <a:rPr lang="en-US" dirty="0"/>
              <a:t>• The improved methodology could only be validated by using a well-calibrated imager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4122967-4633-1153-07F8-464B9D85CD96}"/>
              </a:ext>
            </a:extLst>
          </p:cNvPr>
          <p:cNvSpPr/>
          <p:nvPr/>
        </p:nvSpPr>
        <p:spPr>
          <a:xfrm>
            <a:off x="8449937" y="3062688"/>
            <a:ext cx="627962" cy="18398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118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CD878-596B-2A45-FC05-78233FCFC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BDD31-96C1-4EF9-BA99-76B0705B5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929" y="365126"/>
            <a:ext cx="11138052" cy="835714"/>
          </a:xfrm>
        </p:spPr>
        <p:txBody>
          <a:bodyPr>
            <a:normAutofit fontScale="90000"/>
          </a:bodyPr>
          <a:lstStyle/>
          <a:p>
            <a:r>
              <a:rPr lang="en-US" dirty="0"/>
              <a:t>10° Regional comparison of PDF statistics, no BRDF</a:t>
            </a:r>
          </a:p>
        </p:txBody>
      </p:sp>
      <p:pic>
        <p:nvPicPr>
          <p:cNvPr id="4" name="Picture 3" descr="Table&#10;&#10;AI-generated content may be incorrect.">
            <a:extLst>
              <a:ext uri="{FF2B5EF4-FFF2-40B4-BE49-F238E27FC236}">
                <a16:creationId xmlns:a16="http://schemas.microsoft.com/office/drawing/2014/main" id="{0B5D8E17-703C-65D1-B286-D757B3BA9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7435"/>
            <a:ext cx="12047896" cy="44220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A22C5C-7C5B-1C01-86A4-9E849ADAC12C}"/>
              </a:ext>
            </a:extLst>
          </p:cNvPr>
          <p:cNvSpPr txBox="1"/>
          <p:nvPr/>
        </p:nvSpPr>
        <p:spPr>
          <a:xfrm>
            <a:off x="396607" y="1211855"/>
            <a:ext cx="9856801" cy="64633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• The 2012 to 2024 NPP-VIIRS DCC-IT M5 0.65 µm mean radiance using  utilizing 3-month sampling</a:t>
            </a:r>
          </a:p>
          <a:p>
            <a:r>
              <a:rPr lang="en-US" dirty="0"/>
              <a:t>• The </a:t>
            </a:r>
            <a:r>
              <a:rPr lang="en-US" dirty="0" err="1"/>
              <a:t>colorbar</a:t>
            </a:r>
            <a:r>
              <a:rPr lang="en-US" dirty="0"/>
              <a:t> in each case represent a 10% range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994EA2-124A-699C-F5FA-72F455A7141B}"/>
              </a:ext>
            </a:extLst>
          </p:cNvPr>
          <p:cNvSpPr txBox="1"/>
          <p:nvPr/>
        </p:nvSpPr>
        <p:spPr>
          <a:xfrm>
            <a:off x="4362680" y="6279614"/>
            <a:ext cx="3799310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Note the </a:t>
            </a:r>
            <a:r>
              <a:rPr lang="en-US" dirty="0" err="1"/>
              <a:t>PDF</a:t>
            </a:r>
            <a:r>
              <a:rPr lang="en-US" baseline="-25000" dirty="0" err="1"/>
              <a:t>mode</a:t>
            </a:r>
            <a:r>
              <a:rPr lang="en-US" dirty="0"/>
              <a:t> is the best statistic</a:t>
            </a:r>
          </a:p>
        </p:txBody>
      </p:sp>
    </p:spTree>
    <p:extLst>
      <p:ext uri="{BB962C8B-B14F-4D97-AF65-F5344CB8AC3E}">
        <p14:creationId xmlns:p14="http://schemas.microsoft.com/office/powerpoint/2010/main" val="3385450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3AA1D-DA19-6835-F09E-55DA0C835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264" y="365125"/>
            <a:ext cx="11365735" cy="879781"/>
          </a:xfrm>
        </p:spPr>
        <p:txBody>
          <a:bodyPr>
            <a:normAutofit/>
          </a:bodyPr>
          <a:lstStyle/>
          <a:p>
            <a:r>
              <a:rPr lang="en-US" sz="3600" dirty="0"/>
              <a:t>10° Regional comparison of PDF statistics, with Hu BRDF</a:t>
            </a:r>
          </a:p>
        </p:txBody>
      </p:sp>
      <p:pic>
        <p:nvPicPr>
          <p:cNvPr id="4" name="Picture 3" descr="Table&#10;&#10;AI-generated content may be incorrect.">
            <a:extLst>
              <a:ext uri="{FF2B5EF4-FFF2-40B4-BE49-F238E27FC236}">
                <a16:creationId xmlns:a16="http://schemas.microsoft.com/office/drawing/2014/main" id="{B347C7FA-60D2-C456-1673-557419CD2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1526"/>
            <a:ext cx="12029784" cy="43650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86D7A7-24A2-551B-780D-4F4BDAD40074}"/>
              </a:ext>
            </a:extLst>
          </p:cNvPr>
          <p:cNvSpPr txBox="1"/>
          <p:nvPr/>
        </p:nvSpPr>
        <p:spPr>
          <a:xfrm>
            <a:off x="1850835" y="5927074"/>
            <a:ext cx="8847294" cy="646331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• Note the </a:t>
            </a:r>
            <a:r>
              <a:rPr lang="en-US" dirty="0" err="1"/>
              <a:t>PDF</a:t>
            </a:r>
            <a:r>
              <a:rPr lang="en-US" baseline="-25000" dirty="0" err="1"/>
              <a:t>mode</a:t>
            </a:r>
            <a:r>
              <a:rPr lang="en-US" baseline="-25000" dirty="0"/>
              <a:t> </a:t>
            </a:r>
            <a:r>
              <a:rPr lang="en-US" dirty="0"/>
              <a:t>and</a:t>
            </a:r>
            <a:r>
              <a:rPr lang="en-US" baseline="-25000" dirty="0"/>
              <a:t> </a:t>
            </a:r>
            <a:r>
              <a:rPr lang="en-US" dirty="0" err="1"/>
              <a:t>PDF</a:t>
            </a:r>
            <a:r>
              <a:rPr lang="en-US" baseline="-25000" dirty="0" err="1"/>
              <a:t>RightInflection</a:t>
            </a:r>
            <a:r>
              <a:rPr lang="en-US" dirty="0"/>
              <a:t> provides the most uniform regional mean radiance</a:t>
            </a:r>
          </a:p>
          <a:p>
            <a:r>
              <a:rPr lang="en-US" dirty="0"/>
              <a:t>• The Hu BRDF improves the regional consistency for all PDF statistics</a:t>
            </a:r>
          </a:p>
        </p:txBody>
      </p:sp>
    </p:spTree>
    <p:extLst>
      <p:ext uri="{BB962C8B-B14F-4D97-AF65-F5344CB8AC3E}">
        <p14:creationId xmlns:p14="http://schemas.microsoft.com/office/powerpoint/2010/main" val="876941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4112C-F3BE-0A51-17DF-08FDA3678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Regional BRDF comparison with Hu BRDF</a:t>
            </a:r>
          </a:p>
        </p:txBody>
      </p:sp>
      <p:pic>
        <p:nvPicPr>
          <p:cNvPr id="4" name="Picture 3" descr="Table&#10;&#10;AI-generated content may be incorrect.">
            <a:extLst>
              <a:ext uri="{FF2B5EF4-FFF2-40B4-BE49-F238E27FC236}">
                <a16:creationId xmlns:a16="http://schemas.microsoft.com/office/drawing/2014/main" id="{9BC6EB2A-C8C5-3750-38BF-DD3541AB9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569" y="2038578"/>
            <a:ext cx="11063774" cy="2665623"/>
          </a:xfrm>
          <a:prstGeom prst="rect">
            <a:avLst/>
          </a:prstGeom>
        </p:spPr>
      </p:pic>
      <p:pic>
        <p:nvPicPr>
          <p:cNvPr id="6" name="Picture 5" descr="Text&#10;&#10;AI-generated content may be incorrect.">
            <a:extLst>
              <a:ext uri="{FF2B5EF4-FFF2-40B4-BE49-F238E27FC236}">
                <a16:creationId xmlns:a16="http://schemas.microsoft.com/office/drawing/2014/main" id="{1AFAE3A2-8705-775B-D79E-AFC16DE6DE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9832" y="1364868"/>
            <a:ext cx="4993418" cy="6952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CBBB970-9BCA-6085-955B-79B7A86EFB38}"/>
              </a:ext>
            </a:extLst>
          </p:cNvPr>
          <p:cNvSpPr txBox="1"/>
          <p:nvPr/>
        </p:nvSpPr>
        <p:spPr>
          <a:xfrm>
            <a:off x="506775" y="4781320"/>
            <a:ext cx="11471987" cy="92333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• The impact of using the Hu BRDF model is minimal for the </a:t>
            </a:r>
            <a:r>
              <a:rPr lang="en-US" dirty="0" err="1"/>
              <a:t>PDF</a:t>
            </a:r>
            <a:r>
              <a:rPr lang="en-US" baseline="-25000" dirty="0" err="1"/>
              <a:t>mean</a:t>
            </a:r>
            <a:r>
              <a:rPr lang="en-US" dirty="0"/>
              <a:t> and </a:t>
            </a:r>
            <a:r>
              <a:rPr lang="en-US" dirty="0" err="1"/>
              <a:t>PDF</a:t>
            </a:r>
            <a:r>
              <a:rPr lang="en-US" baseline="-25000" dirty="0" err="1"/>
              <a:t>median</a:t>
            </a:r>
            <a:r>
              <a:rPr lang="en-US" dirty="0"/>
              <a:t> statistics</a:t>
            </a:r>
          </a:p>
          <a:p>
            <a:r>
              <a:rPr lang="en-US" dirty="0"/>
              <a:t>• Empirical BRDF models are best used to reduce the noise for the </a:t>
            </a:r>
            <a:r>
              <a:rPr lang="en-US" dirty="0" err="1"/>
              <a:t>PDF</a:t>
            </a:r>
            <a:r>
              <a:rPr lang="en-US" baseline="-25000" dirty="0" err="1"/>
              <a:t>mean</a:t>
            </a:r>
            <a:r>
              <a:rPr lang="en-US" dirty="0"/>
              <a:t> and do not benefit from PDF statistics</a:t>
            </a:r>
          </a:p>
          <a:p>
            <a:r>
              <a:rPr lang="en-US" dirty="0"/>
              <a:t>• The 10° regional empirical BRDF model reduces the </a:t>
            </a:r>
            <a:r>
              <a:rPr lang="en-US" dirty="0" err="1"/>
              <a:t>PDF</a:t>
            </a:r>
            <a:r>
              <a:rPr lang="en-US" baseline="-25000" dirty="0" err="1"/>
              <a:t>mean</a:t>
            </a:r>
            <a:r>
              <a:rPr lang="en-US" dirty="0"/>
              <a:t> and </a:t>
            </a:r>
            <a:r>
              <a:rPr lang="en-US" dirty="0" err="1"/>
              <a:t>PDF</a:t>
            </a:r>
            <a:r>
              <a:rPr lang="en-US" baseline="-25000" dirty="0" err="1"/>
              <a:t>median</a:t>
            </a:r>
            <a:r>
              <a:rPr lang="en-US" baseline="-25000" dirty="0"/>
              <a:t> </a:t>
            </a:r>
            <a:r>
              <a:rPr lang="en-US" dirty="0"/>
              <a:t>by 60%</a:t>
            </a:r>
          </a:p>
        </p:txBody>
      </p:sp>
    </p:spTree>
    <p:extLst>
      <p:ext uri="{BB962C8B-B14F-4D97-AF65-F5344CB8AC3E}">
        <p14:creationId xmlns:p14="http://schemas.microsoft.com/office/powerpoint/2010/main" val="1796209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95571-1A5C-837A-E1F1-8D3A3D113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SWIR band DCC calibration stability approach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93A6E38-98AB-7FBA-DAAB-8D08E52AE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203236" cy="3363320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The DCC methodology relies on identifying DCC pixels based  on the following criteria:</a:t>
            </a:r>
          </a:p>
          <a:p>
            <a:pPr lvl="1"/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BT</a:t>
            </a:r>
            <a:r>
              <a:rPr lang="en-US" baseline="-25000" dirty="0">
                <a:latin typeface="Aptos" panose="020B0004020202020204" pitchFamily="34" charset="0"/>
                <a:cs typeface="Calibri" panose="020F0502020204030204" pitchFamily="34" charset="0"/>
              </a:rPr>
              <a:t>11µm</a:t>
            </a:r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 &lt; 205 K</a:t>
            </a:r>
          </a:p>
          <a:p>
            <a:pPr lvl="1"/>
            <a:r>
              <a:rPr lang="en-US" i="1" dirty="0">
                <a:latin typeface="Aptos" panose="020B0004020202020204" pitchFamily="34" charset="0"/>
                <a:cs typeface="Calibri" panose="020F0502020204030204" pitchFamily="34" charset="0"/>
              </a:rPr>
              <a:t>Hom</a:t>
            </a:r>
            <a:r>
              <a:rPr lang="en-US" baseline="-25000" dirty="0">
                <a:latin typeface="Aptos" panose="020B0004020202020204" pitchFamily="34" charset="0"/>
                <a:cs typeface="Calibri" panose="020F0502020204030204" pitchFamily="34" charset="0"/>
              </a:rPr>
              <a:t>0.65µm</a:t>
            </a:r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 &lt; 0.03</a:t>
            </a:r>
          </a:p>
          <a:p>
            <a:pPr lvl="1"/>
            <a:r>
              <a:rPr lang="en-US" i="1" dirty="0">
                <a:latin typeface="Aptos" panose="020B0004020202020204" pitchFamily="34" charset="0"/>
                <a:cs typeface="Calibri" panose="020F0502020204030204" pitchFamily="34" charset="0"/>
              </a:rPr>
              <a:t>Hom</a:t>
            </a:r>
            <a:r>
              <a:rPr lang="en-US" baseline="-25000" dirty="0">
                <a:latin typeface="Aptos" panose="020B0004020202020204" pitchFamily="34" charset="0"/>
                <a:cs typeface="Calibri" panose="020F0502020204030204" pitchFamily="34" charset="0"/>
              </a:rPr>
              <a:t>11µm</a:t>
            </a:r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 &lt; 1.0 K</a:t>
            </a:r>
          </a:p>
          <a:p>
            <a:pPr marL="457200" lvl="1" indent="0">
              <a:buNone/>
            </a:pPr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where Hom = spatial homogeneity of 3x3 pixels</a:t>
            </a:r>
          </a:p>
          <a:p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Apply the band specific empirical BRDF</a:t>
            </a:r>
          </a:p>
          <a:p>
            <a:pPr lvl="1"/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Using the most stable part of the record, or </a:t>
            </a:r>
            <a:r>
              <a:rPr lang="en-US" dirty="0" err="1">
                <a:latin typeface="Aptos" panose="020B0004020202020204" pitchFamily="34" charset="0"/>
                <a:cs typeface="Calibri" panose="020F0502020204030204" pitchFamily="34" charset="0"/>
              </a:rPr>
              <a:t>fromanalogous</a:t>
            </a:r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 imagers in the same local time orbit</a:t>
            </a:r>
          </a:p>
          <a:p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Aggregate the pixel radiances into a monthly mean or median</a:t>
            </a:r>
          </a:p>
          <a:p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Plot the monthly mean or median to track the stability</a:t>
            </a:r>
          </a:p>
          <a:p>
            <a:endParaRPr lang="en-US" dirty="0"/>
          </a:p>
        </p:txBody>
      </p:sp>
      <p:pic>
        <p:nvPicPr>
          <p:cNvPr id="8" name="Picture 7" descr="Text&#10;&#10;AI-generated content may be incorrect.">
            <a:extLst>
              <a:ext uri="{FF2B5EF4-FFF2-40B4-BE49-F238E27FC236}">
                <a16:creationId xmlns:a16="http://schemas.microsoft.com/office/drawing/2014/main" id="{2D3E4B4D-19EF-93FF-EF9F-1DB9E5206D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696" y="5804283"/>
            <a:ext cx="5208725" cy="6846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3F35358-A5F4-A40C-3EC1-55D40333678E}"/>
              </a:ext>
            </a:extLst>
          </p:cNvPr>
          <p:cNvSpPr txBox="1"/>
          <p:nvPr/>
        </p:nvSpPr>
        <p:spPr>
          <a:xfrm>
            <a:off x="727113" y="5332164"/>
            <a:ext cx="9057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 the first 5-year or most stable part of the imager record to develop the empirical BRDF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200E6E-9693-24E0-D16B-641E7285FEBA}"/>
              </a:ext>
            </a:extLst>
          </p:cNvPr>
          <p:cNvSpPr/>
          <p:nvPr/>
        </p:nvSpPr>
        <p:spPr>
          <a:xfrm>
            <a:off x="627961" y="5199961"/>
            <a:ext cx="9166034" cy="14762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306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91DCB-11DD-FF0A-6AF7-5E50A0035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PDF comparison of empirical BRDF models</a:t>
            </a:r>
          </a:p>
        </p:txBody>
      </p:sp>
      <p:pic>
        <p:nvPicPr>
          <p:cNvPr id="3" name="Picture 2" descr="Chart, line chart, histogram&#10;&#10;AI-generated content may be incorrect.">
            <a:extLst>
              <a:ext uri="{FF2B5EF4-FFF2-40B4-BE49-F238E27FC236}">
                <a16:creationId xmlns:a16="http://schemas.microsoft.com/office/drawing/2014/main" id="{D32920A4-A6D0-E873-BE94-DB60B6AF8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970" y="2798207"/>
            <a:ext cx="7647324" cy="3470389"/>
          </a:xfrm>
          <a:prstGeom prst="rect">
            <a:avLst/>
          </a:prstGeom>
        </p:spPr>
      </p:pic>
      <p:pic>
        <p:nvPicPr>
          <p:cNvPr id="5" name="Picture 4" descr="Chart, histogram&#10;&#10;AI-generated content may be incorrect.">
            <a:extLst>
              <a:ext uri="{FF2B5EF4-FFF2-40B4-BE49-F238E27FC236}">
                <a16:creationId xmlns:a16="http://schemas.microsoft.com/office/drawing/2014/main" id="{B98477A3-AD32-84B9-512C-1162231F2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9471" y="2720630"/>
            <a:ext cx="4252529" cy="3603052"/>
          </a:xfrm>
          <a:prstGeom prst="rect">
            <a:avLst/>
          </a:prstGeom>
        </p:spPr>
      </p:pic>
      <p:pic>
        <p:nvPicPr>
          <p:cNvPr id="7" name="Picture 6" descr="Text&#10;&#10;AI-generated content may be incorrect.">
            <a:extLst>
              <a:ext uri="{FF2B5EF4-FFF2-40B4-BE49-F238E27FC236}">
                <a16:creationId xmlns:a16="http://schemas.microsoft.com/office/drawing/2014/main" id="{54C472D4-F822-ECC4-A478-3CA9EF3832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8988" y="1871314"/>
            <a:ext cx="3819258" cy="869514"/>
          </a:xfrm>
          <a:prstGeom prst="rect">
            <a:avLst/>
          </a:prstGeom>
        </p:spPr>
      </p:pic>
      <p:pic>
        <p:nvPicPr>
          <p:cNvPr id="8" name="Picture 7" descr="Text&#10;&#10;AI-generated content may be incorrect.">
            <a:extLst>
              <a:ext uri="{FF2B5EF4-FFF2-40B4-BE49-F238E27FC236}">
                <a16:creationId xmlns:a16="http://schemas.microsoft.com/office/drawing/2014/main" id="{4D190F26-081D-AB5D-702A-B154632494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904" y="1959396"/>
            <a:ext cx="3804186" cy="500035"/>
          </a:xfrm>
          <a:prstGeom prst="rect">
            <a:avLst/>
          </a:prstGeom>
        </p:spPr>
      </p:pic>
      <p:pic>
        <p:nvPicPr>
          <p:cNvPr id="10" name="Picture 9" descr="Text&#10;&#10;AI-generated content may be incorrect.">
            <a:extLst>
              <a:ext uri="{FF2B5EF4-FFF2-40B4-BE49-F238E27FC236}">
                <a16:creationId xmlns:a16="http://schemas.microsoft.com/office/drawing/2014/main" id="{53A706D5-C05E-DEF1-C550-CED08F196F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4800" y="2003846"/>
            <a:ext cx="4267200" cy="5588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5632063-0CE7-81C5-4433-6C5B66AA5EEB}"/>
              </a:ext>
            </a:extLst>
          </p:cNvPr>
          <p:cNvSpPr txBox="1"/>
          <p:nvPr/>
        </p:nvSpPr>
        <p:spPr>
          <a:xfrm>
            <a:off x="5034708" y="6290632"/>
            <a:ext cx="2423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Ocean and Land BRDF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329EEC-C767-2AE1-9B48-001BED0F011E}"/>
              </a:ext>
            </a:extLst>
          </p:cNvPr>
          <p:cNvSpPr txBox="1"/>
          <p:nvPr/>
        </p:nvSpPr>
        <p:spPr>
          <a:xfrm>
            <a:off x="9340468" y="6321848"/>
            <a:ext cx="1967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10° regional BRDF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AFE38C-112C-8C4A-45DB-307A46ED552F}"/>
              </a:ext>
            </a:extLst>
          </p:cNvPr>
          <p:cNvSpPr txBox="1"/>
          <p:nvPr/>
        </p:nvSpPr>
        <p:spPr>
          <a:xfrm>
            <a:off x="1716795" y="6244729"/>
            <a:ext cx="1080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 BRDF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253D5C-25FF-9EA5-B5A7-9CCDED4B2153}"/>
              </a:ext>
            </a:extLst>
          </p:cNvPr>
          <p:cNvSpPr txBox="1"/>
          <p:nvPr/>
        </p:nvSpPr>
        <p:spPr>
          <a:xfrm>
            <a:off x="110169" y="2588963"/>
            <a:ext cx="4090222" cy="30777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NPP-VIIRS C2 monthly PDFs, color coded by month</a:t>
            </a:r>
          </a:p>
        </p:txBody>
      </p:sp>
    </p:spTree>
    <p:extLst>
      <p:ext uri="{BB962C8B-B14F-4D97-AF65-F5344CB8AC3E}">
        <p14:creationId xmlns:p14="http://schemas.microsoft.com/office/powerpoint/2010/main" val="4795487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4E2EA-3E00-6102-16C7-E7370DFB3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PDF statistic comparison of empirical BRDF models</a:t>
            </a:r>
          </a:p>
        </p:txBody>
      </p:sp>
      <p:pic>
        <p:nvPicPr>
          <p:cNvPr id="4" name="Picture 3" descr="Chart, scatter chart&#10;&#10;AI-generated content may be incorrect.">
            <a:extLst>
              <a:ext uri="{FF2B5EF4-FFF2-40B4-BE49-F238E27FC236}">
                <a16:creationId xmlns:a16="http://schemas.microsoft.com/office/drawing/2014/main" id="{08C51B43-2812-ABF2-24C2-2C5D52AAD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72" y="1718633"/>
            <a:ext cx="7309483" cy="4110758"/>
          </a:xfrm>
          <a:prstGeom prst="rect">
            <a:avLst/>
          </a:prstGeom>
        </p:spPr>
      </p:pic>
      <p:pic>
        <p:nvPicPr>
          <p:cNvPr id="6" name="Picture 5" descr="Chart, scatter chart&#10;&#10;AI-generated content may be incorrect.">
            <a:extLst>
              <a:ext uri="{FF2B5EF4-FFF2-40B4-BE49-F238E27FC236}">
                <a16:creationId xmlns:a16="http://schemas.microsoft.com/office/drawing/2014/main" id="{5D6FE992-DC93-E894-6FF3-FCFD20E155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1637" y="1836593"/>
            <a:ext cx="4110822" cy="39114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34E599-08DF-2189-51CD-8843FDA523E8}"/>
              </a:ext>
            </a:extLst>
          </p:cNvPr>
          <p:cNvSpPr txBox="1"/>
          <p:nvPr/>
        </p:nvSpPr>
        <p:spPr>
          <a:xfrm>
            <a:off x="528810" y="5860973"/>
            <a:ext cx="112689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• The empirical models are designed for either the </a:t>
            </a:r>
            <a:r>
              <a:rPr lang="en-US" dirty="0" err="1"/>
              <a:t>PDF</a:t>
            </a:r>
            <a:r>
              <a:rPr lang="en-US" baseline="-25000" dirty="0" err="1"/>
              <a:t>mean</a:t>
            </a:r>
            <a:r>
              <a:rPr lang="en-US" dirty="0"/>
              <a:t> or </a:t>
            </a:r>
            <a:r>
              <a:rPr lang="en-US" dirty="0" err="1"/>
              <a:t>PDF</a:t>
            </a:r>
            <a:r>
              <a:rPr lang="en-US" baseline="-25000" dirty="0" err="1"/>
              <a:t>mode</a:t>
            </a:r>
            <a:r>
              <a:rPr lang="en-US" dirty="0"/>
              <a:t> statistics</a:t>
            </a:r>
          </a:p>
          <a:p>
            <a:r>
              <a:rPr lang="en-US" dirty="0"/>
              <a:t>• The land/ocean BRDF model reduces the </a:t>
            </a:r>
            <a:r>
              <a:rPr lang="en-US" dirty="0" err="1"/>
              <a:t>PDF</a:t>
            </a:r>
            <a:r>
              <a:rPr lang="en-US" baseline="-25000" dirty="0" err="1"/>
              <a:t>mean</a:t>
            </a:r>
            <a:r>
              <a:rPr lang="en-US" dirty="0"/>
              <a:t> standard error by ~70% and the regional BRDF another 30%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410088-8F79-1AA8-E04C-15F0E01E7CCD}"/>
              </a:ext>
            </a:extLst>
          </p:cNvPr>
          <p:cNvSpPr txBox="1"/>
          <p:nvPr/>
        </p:nvSpPr>
        <p:spPr>
          <a:xfrm>
            <a:off x="4671151" y="1994054"/>
            <a:ext cx="2423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Ocean and Land BRDF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1FA20B-AB9B-7C0B-974D-92FA87B3B800}"/>
              </a:ext>
            </a:extLst>
          </p:cNvPr>
          <p:cNvSpPr txBox="1"/>
          <p:nvPr/>
        </p:nvSpPr>
        <p:spPr>
          <a:xfrm>
            <a:off x="8976911" y="2025270"/>
            <a:ext cx="1967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10° regional BRDF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76EBA4-D744-CA71-2030-33221E0A622C}"/>
              </a:ext>
            </a:extLst>
          </p:cNvPr>
          <p:cNvSpPr txBox="1"/>
          <p:nvPr/>
        </p:nvSpPr>
        <p:spPr>
          <a:xfrm>
            <a:off x="1353238" y="1948151"/>
            <a:ext cx="1080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 BRDF</a:t>
            </a:r>
          </a:p>
        </p:txBody>
      </p:sp>
    </p:spTree>
    <p:extLst>
      <p:ext uri="{BB962C8B-B14F-4D97-AF65-F5344CB8AC3E}">
        <p14:creationId xmlns:p14="http://schemas.microsoft.com/office/powerpoint/2010/main" val="19086538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42BA4-79B9-0F4C-0C65-5305277DD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MODIS and VIIRS stability RSB comparison</a:t>
            </a:r>
          </a:p>
        </p:txBody>
      </p:sp>
      <p:pic>
        <p:nvPicPr>
          <p:cNvPr id="8" name="Picture 7" descr="Table&#10;&#10;AI-generated content may be incorrect.">
            <a:extLst>
              <a:ext uri="{FF2B5EF4-FFF2-40B4-BE49-F238E27FC236}">
                <a16:creationId xmlns:a16="http://schemas.microsoft.com/office/drawing/2014/main" id="{898BCC1E-9242-F9B7-9CA8-82EC4AC0A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635" y="1465931"/>
            <a:ext cx="11167125" cy="42961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0C1F59-7C10-AAFA-8265-46028CB33495}"/>
              </a:ext>
            </a:extLst>
          </p:cNvPr>
          <p:cNvSpPr txBox="1"/>
          <p:nvPr/>
        </p:nvSpPr>
        <p:spPr>
          <a:xfrm>
            <a:off x="661012" y="5817682"/>
            <a:ext cx="8582478" cy="92333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• For VIIRS well calibrated imagers a SWIR band uncertainty &lt;0.5% can be achieved</a:t>
            </a:r>
          </a:p>
          <a:p>
            <a:r>
              <a:rPr lang="en-US" dirty="0"/>
              <a:t>• Across MODIS and VIIRS an VIS/NIR uncertainty &lt;0.5% and SWIR uncertainty &lt;1.0%</a:t>
            </a:r>
          </a:p>
          <a:p>
            <a:r>
              <a:rPr lang="en-US" dirty="0"/>
              <a:t>• MODIS C7 should see improvements along the values of VIIRS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31B5FD-8F17-E244-9430-A3268678457A}"/>
              </a:ext>
            </a:extLst>
          </p:cNvPr>
          <p:cNvSpPr/>
          <p:nvPr/>
        </p:nvSpPr>
        <p:spPr>
          <a:xfrm>
            <a:off x="9937214" y="4208443"/>
            <a:ext cx="627962" cy="15423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711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718A6-641E-C050-13E6-71D3D3CBB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95612" cy="978933"/>
          </a:xfrm>
        </p:spPr>
        <p:txBody>
          <a:bodyPr/>
          <a:lstStyle/>
          <a:p>
            <a:r>
              <a:rPr lang="en-US" dirty="0"/>
              <a:t>10° Regional comparison of SWIR band BRDFs</a:t>
            </a:r>
          </a:p>
        </p:txBody>
      </p:sp>
      <p:pic>
        <p:nvPicPr>
          <p:cNvPr id="4" name="Picture 3" descr="A picture containing table&#10;&#10;AI-generated content may be incorrect.">
            <a:extLst>
              <a:ext uri="{FF2B5EF4-FFF2-40B4-BE49-F238E27FC236}">
                <a16:creationId xmlns:a16="http://schemas.microsoft.com/office/drawing/2014/main" id="{8EC3A12D-A79E-C37A-AF24-0A3DD38B3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551" y="2087007"/>
            <a:ext cx="11317909" cy="431379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4132CE-D1E5-C324-6AFE-564B7143F30A}"/>
              </a:ext>
            </a:extLst>
          </p:cNvPr>
          <p:cNvSpPr txBox="1"/>
          <p:nvPr/>
        </p:nvSpPr>
        <p:spPr>
          <a:xfrm>
            <a:off x="1024569" y="1266940"/>
            <a:ext cx="10026719" cy="64633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• The 2012 to 2024 NPP-VIIRS DCC-IT M10 1.61 µm mean radiance using  utilizing 3-month sampling</a:t>
            </a:r>
          </a:p>
          <a:p>
            <a:r>
              <a:rPr lang="en-US" dirty="0"/>
              <a:t>• The </a:t>
            </a:r>
            <a:r>
              <a:rPr lang="en-US" dirty="0" err="1"/>
              <a:t>colorbar</a:t>
            </a:r>
            <a:r>
              <a:rPr lang="en-US" dirty="0"/>
              <a:t> in each case represent a 10% range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915C5B-D1D9-8465-5514-20ECF3159ADF}"/>
              </a:ext>
            </a:extLst>
          </p:cNvPr>
          <p:cNvSpPr txBox="1"/>
          <p:nvPr/>
        </p:nvSpPr>
        <p:spPr>
          <a:xfrm>
            <a:off x="3018622" y="6301647"/>
            <a:ext cx="7516866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Note the regional BRDF provides the most uniform regional mean radiance</a:t>
            </a:r>
          </a:p>
        </p:txBody>
      </p:sp>
    </p:spTree>
    <p:extLst>
      <p:ext uri="{BB962C8B-B14F-4D97-AF65-F5344CB8AC3E}">
        <p14:creationId xmlns:p14="http://schemas.microsoft.com/office/powerpoint/2010/main" val="24839656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7F292-861A-936D-C1AA-65B932595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VIS/NIR and SWIR band DCC calibration stability approaches updated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F4888-6FF1-1CA0-2205-2E8FEED8EA1A}"/>
              </a:ext>
            </a:extLst>
          </p:cNvPr>
          <p:cNvSpPr txBox="1">
            <a:spLocks/>
          </p:cNvSpPr>
          <p:nvPr/>
        </p:nvSpPr>
        <p:spPr>
          <a:xfrm>
            <a:off x="396607" y="1825625"/>
            <a:ext cx="5596569" cy="4938732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Identifying DCC pixels based  on the following criteria:</a:t>
            </a:r>
          </a:p>
          <a:p>
            <a:pPr lvl="1"/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BT</a:t>
            </a:r>
            <a:r>
              <a:rPr lang="en-US" baseline="-25000" dirty="0">
                <a:latin typeface="Aptos" panose="020B0004020202020204" pitchFamily="34" charset="0"/>
                <a:cs typeface="Calibri" panose="020F0502020204030204" pitchFamily="34" charset="0"/>
              </a:rPr>
              <a:t>11µm</a:t>
            </a:r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 &lt; 205 K</a:t>
            </a:r>
          </a:p>
          <a:p>
            <a:pPr lvl="1"/>
            <a:r>
              <a:rPr lang="en-US" i="1" dirty="0">
                <a:latin typeface="Aptos" panose="020B0004020202020204" pitchFamily="34" charset="0"/>
                <a:cs typeface="Calibri" panose="020F0502020204030204" pitchFamily="34" charset="0"/>
              </a:rPr>
              <a:t>Hom</a:t>
            </a:r>
            <a:r>
              <a:rPr lang="en-US" baseline="-25000" dirty="0">
                <a:latin typeface="Aptos" panose="020B0004020202020204" pitchFamily="34" charset="0"/>
                <a:cs typeface="Calibri" panose="020F0502020204030204" pitchFamily="34" charset="0"/>
              </a:rPr>
              <a:t>0.65µm</a:t>
            </a:r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 &lt; 0.03</a:t>
            </a:r>
          </a:p>
          <a:p>
            <a:pPr lvl="1"/>
            <a:r>
              <a:rPr lang="en-US" i="1" dirty="0">
                <a:latin typeface="Aptos" panose="020B0004020202020204" pitchFamily="34" charset="0"/>
                <a:cs typeface="Calibri" panose="020F0502020204030204" pitchFamily="34" charset="0"/>
              </a:rPr>
              <a:t>Hom</a:t>
            </a:r>
            <a:r>
              <a:rPr lang="en-US" baseline="-25000" dirty="0">
                <a:latin typeface="Aptos" panose="020B0004020202020204" pitchFamily="34" charset="0"/>
                <a:cs typeface="Calibri" panose="020F0502020204030204" pitchFamily="34" charset="0"/>
              </a:rPr>
              <a:t>11µm</a:t>
            </a:r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 &lt; 1.0 K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where Hom = spatial homogeneity of 3x3 pixels</a:t>
            </a:r>
          </a:p>
          <a:p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Apply the Hu BRDF model</a:t>
            </a:r>
          </a:p>
          <a:p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Aggregate the pixel radiances into a monthly PDF </a:t>
            </a:r>
            <a:r>
              <a:rPr lang="en-US" dirty="0">
                <a:solidFill>
                  <a:srgbClr val="FF000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using KDE</a:t>
            </a:r>
          </a:p>
          <a:p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Plot the monthly </a:t>
            </a:r>
            <a:r>
              <a:rPr lang="en-US" dirty="0">
                <a:solidFill>
                  <a:srgbClr val="FF000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PDF Right Inflection point</a:t>
            </a:r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 to track the stability</a:t>
            </a:r>
          </a:p>
          <a:p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30% temporal standard error reduction (</a:t>
            </a:r>
            <a:r>
              <a:rPr lang="en-US" dirty="0" err="1">
                <a:latin typeface="Aptos" panose="020B0004020202020204" pitchFamily="34" charset="0"/>
                <a:cs typeface="Calibri" panose="020F0502020204030204" pitchFamily="34" charset="0"/>
              </a:rPr>
              <a:t>HIST</a:t>
            </a:r>
            <a:r>
              <a:rPr lang="en-US" baseline="-25000" dirty="0" err="1">
                <a:latin typeface="Aptos" panose="020B0004020202020204" pitchFamily="34" charset="0"/>
                <a:cs typeface="Calibri" panose="020F0502020204030204" pitchFamily="34" charset="0"/>
              </a:rPr>
              <a:t>mode</a:t>
            </a:r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)</a:t>
            </a: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A6363DA-6B92-31D7-D0D2-CE79BB9C526C}"/>
              </a:ext>
            </a:extLst>
          </p:cNvPr>
          <p:cNvSpPr txBox="1">
            <a:spLocks/>
          </p:cNvSpPr>
          <p:nvPr/>
        </p:nvSpPr>
        <p:spPr>
          <a:xfrm>
            <a:off x="6092328" y="1806766"/>
            <a:ext cx="5772838" cy="4968607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DCC pixels based  on the following criteria:</a:t>
            </a:r>
          </a:p>
          <a:p>
            <a:pPr lvl="1"/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BT</a:t>
            </a:r>
            <a:r>
              <a:rPr lang="en-US" baseline="-25000" dirty="0">
                <a:latin typeface="Aptos" panose="020B0004020202020204" pitchFamily="34" charset="0"/>
                <a:cs typeface="Calibri" panose="020F0502020204030204" pitchFamily="34" charset="0"/>
              </a:rPr>
              <a:t>11µm</a:t>
            </a:r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 &lt; 205 K</a:t>
            </a:r>
          </a:p>
          <a:p>
            <a:pPr lvl="1"/>
            <a:r>
              <a:rPr lang="en-US" i="1" dirty="0">
                <a:latin typeface="Aptos" panose="020B0004020202020204" pitchFamily="34" charset="0"/>
                <a:cs typeface="Calibri" panose="020F0502020204030204" pitchFamily="34" charset="0"/>
              </a:rPr>
              <a:t>Hom</a:t>
            </a:r>
            <a:r>
              <a:rPr lang="en-US" baseline="-25000" dirty="0">
                <a:latin typeface="Aptos" panose="020B0004020202020204" pitchFamily="34" charset="0"/>
                <a:cs typeface="Calibri" panose="020F0502020204030204" pitchFamily="34" charset="0"/>
              </a:rPr>
              <a:t>0.65µm</a:t>
            </a:r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 &lt; 0.03</a:t>
            </a:r>
          </a:p>
          <a:p>
            <a:pPr lvl="1"/>
            <a:r>
              <a:rPr lang="en-US" i="1" dirty="0">
                <a:latin typeface="Aptos" panose="020B0004020202020204" pitchFamily="34" charset="0"/>
                <a:cs typeface="Calibri" panose="020F0502020204030204" pitchFamily="34" charset="0"/>
              </a:rPr>
              <a:t>Hom</a:t>
            </a:r>
            <a:r>
              <a:rPr lang="en-US" baseline="-25000" dirty="0">
                <a:latin typeface="Aptos" panose="020B0004020202020204" pitchFamily="34" charset="0"/>
                <a:cs typeface="Calibri" panose="020F0502020204030204" pitchFamily="34" charset="0"/>
              </a:rPr>
              <a:t>11µm</a:t>
            </a:r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 &lt; 1.0 K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where Hom = spatial homogeneity of 3x3 pixels</a:t>
            </a:r>
          </a:p>
          <a:p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Apply the band specific empirical </a:t>
            </a:r>
            <a:r>
              <a:rPr lang="en-US" dirty="0">
                <a:solidFill>
                  <a:srgbClr val="FF000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10° regional</a:t>
            </a:r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/monthly BRDF</a:t>
            </a:r>
          </a:p>
          <a:p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Aggregate the pixel radiances into a monthly mean or median</a:t>
            </a:r>
          </a:p>
          <a:p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Plot the monthly mean or median to track the stability</a:t>
            </a:r>
          </a:p>
          <a:p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30% temporal standard error reduction (Land/Ocean BRDF)</a:t>
            </a:r>
          </a:p>
          <a:p>
            <a:endParaRPr lang="en-US" dirty="0">
              <a:latin typeface="Aptos" panose="020B000402020202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2091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6FA68-BE83-EE23-A155-8D59C4D56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the differing approaches impact the resulting trend</a:t>
            </a:r>
          </a:p>
        </p:txBody>
      </p:sp>
      <p:pic>
        <p:nvPicPr>
          <p:cNvPr id="4" name="Picture 3" descr="Table&#10;&#10;AI-generated content may be incorrect.">
            <a:extLst>
              <a:ext uri="{FF2B5EF4-FFF2-40B4-BE49-F238E27FC236}">
                <a16:creationId xmlns:a16="http://schemas.microsoft.com/office/drawing/2014/main" id="{16D443A2-E16F-118C-3D7A-13F98FD6A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42" y="1670355"/>
            <a:ext cx="10492113" cy="2504569"/>
          </a:xfrm>
          <a:prstGeom prst="rect">
            <a:avLst/>
          </a:prstGeom>
        </p:spPr>
      </p:pic>
      <p:pic>
        <p:nvPicPr>
          <p:cNvPr id="6" name="Picture 5" descr="Table&#10;&#10;AI-generated content may be incorrect.">
            <a:extLst>
              <a:ext uri="{FF2B5EF4-FFF2-40B4-BE49-F238E27FC236}">
                <a16:creationId xmlns:a16="http://schemas.microsoft.com/office/drawing/2014/main" id="{5DCBCA48-0407-4F5E-777D-C29100B93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858" y="4024983"/>
            <a:ext cx="10617431" cy="24367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49F3193-0653-87BD-9C7B-81177388C217}"/>
              </a:ext>
            </a:extLst>
          </p:cNvPr>
          <p:cNvSpPr txBox="1"/>
          <p:nvPr/>
        </p:nvSpPr>
        <p:spPr>
          <a:xfrm>
            <a:off x="176270" y="6400800"/>
            <a:ext cx="11741804" cy="3693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• The trends are mostly within 0.05%/year across all the PDF statistics and BRDF models, except for the 1.61µm band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57B28D-6CF1-AE36-E801-AD6EA37C2F9D}"/>
              </a:ext>
            </a:extLst>
          </p:cNvPr>
          <p:cNvSpPr/>
          <p:nvPr/>
        </p:nvSpPr>
        <p:spPr>
          <a:xfrm>
            <a:off x="925416" y="5530467"/>
            <a:ext cx="10069417" cy="506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9761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4B689-E717-179B-9088-B9F8CF056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DCE8C-E8AF-3CEB-6DB9-28B7B264E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the differing PDF approaches impact the resulting trend</a:t>
            </a:r>
          </a:p>
        </p:txBody>
      </p:sp>
      <p:pic>
        <p:nvPicPr>
          <p:cNvPr id="5" name="Picture 4" descr="Table&#10;&#10;AI-generated content may be incorrect.">
            <a:extLst>
              <a:ext uri="{FF2B5EF4-FFF2-40B4-BE49-F238E27FC236}">
                <a16:creationId xmlns:a16="http://schemas.microsoft.com/office/drawing/2014/main" id="{D1C1635E-266E-FA24-8B67-513F95498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102" y="1731102"/>
            <a:ext cx="11087979" cy="40858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8BE504-16C3-C8D3-AA83-678CA9FC92D9}"/>
              </a:ext>
            </a:extLst>
          </p:cNvPr>
          <p:cNvSpPr txBox="1"/>
          <p:nvPr/>
        </p:nvSpPr>
        <p:spPr>
          <a:xfrm>
            <a:off x="506776" y="5794872"/>
            <a:ext cx="10629385" cy="64633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• The PDF statistic and BRDF approaches do not significantly change the resulting MODIS and VIIRS trends</a:t>
            </a:r>
          </a:p>
          <a:p>
            <a:r>
              <a:rPr lang="en-US" dirty="0"/>
              <a:t>• However, trend uncertainty is reduced with the PDF statistic and BRDF approaches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22BD680-445A-EE91-0524-AD10A974F999}"/>
              </a:ext>
            </a:extLst>
          </p:cNvPr>
          <p:cNvCxnSpPr>
            <a:cxnSpLocks/>
          </p:cNvCxnSpPr>
          <p:nvPr/>
        </p:nvCxnSpPr>
        <p:spPr>
          <a:xfrm>
            <a:off x="5001658" y="2115239"/>
            <a:ext cx="0" cy="34813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4DA21BC-B793-79CA-6B6D-31AEBA67F51B}"/>
              </a:ext>
            </a:extLst>
          </p:cNvPr>
          <p:cNvCxnSpPr>
            <a:cxnSpLocks/>
          </p:cNvCxnSpPr>
          <p:nvPr/>
        </p:nvCxnSpPr>
        <p:spPr>
          <a:xfrm>
            <a:off x="7214212" y="2102386"/>
            <a:ext cx="0" cy="354926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4DBF722-B9C9-B0AB-18D6-44C9E2FB0695}"/>
              </a:ext>
            </a:extLst>
          </p:cNvPr>
          <p:cNvCxnSpPr>
            <a:cxnSpLocks/>
          </p:cNvCxnSpPr>
          <p:nvPr/>
        </p:nvCxnSpPr>
        <p:spPr>
          <a:xfrm>
            <a:off x="9373518" y="2157470"/>
            <a:ext cx="0" cy="348133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F0E08A7-5D65-1B6D-B4B6-5F09408D3E9C}"/>
              </a:ext>
            </a:extLst>
          </p:cNvPr>
          <p:cNvSpPr/>
          <p:nvPr/>
        </p:nvSpPr>
        <p:spPr>
          <a:xfrm>
            <a:off x="9419422" y="4759287"/>
            <a:ext cx="2060154" cy="2864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8E9AB2-8CCB-3300-1BB9-FED3FA4EBCF2}"/>
              </a:ext>
            </a:extLst>
          </p:cNvPr>
          <p:cNvSpPr/>
          <p:nvPr/>
        </p:nvSpPr>
        <p:spPr>
          <a:xfrm>
            <a:off x="9384535" y="5065923"/>
            <a:ext cx="2060154" cy="2864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9926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05964-C313-185E-3094-80051614E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F27EA-988D-512D-A2C3-3780B0E827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GSICS DCC VIS/NIR calibration approach can now achieve trend uncertainties within 0.3%</a:t>
            </a:r>
          </a:p>
          <a:p>
            <a:pPr lvl="1"/>
            <a:r>
              <a:rPr lang="en-US" dirty="0"/>
              <a:t>This is accomplished by using the Hu BRDF and the KDE inflection point</a:t>
            </a:r>
          </a:p>
          <a:p>
            <a:r>
              <a:rPr lang="en-US" dirty="0"/>
              <a:t>The GSICS DCC SWIR calibration approach can now achieve trend uncertainties within 0.5%</a:t>
            </a:r>
          </a:p>
          <a:p>
            <a:pPr lvl="1"/>
            <a:r>
              <a:rPr lang="en-US" dirty="0"/>
              <a:t>This is accomplished by using </a:t>
            </a:r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band specific empirical 10° regional/monthly BRDFs</a:t>
            </a:r>
          </a:p>
          <a:p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The various DCC calibration approaches do not significantly impact the imager </a:t>
            </a:r>
            <a:r>
              <a:rPr lang="en-US" dirty="0" err="1">
                <a:latin typeface="Aptos" panose="020B0004020202020204" pitchFamily="34" charset="0"/>
                <a:cs typeface="Calibri" panose="020F0502020204030204" pitchFamily="34" charset="0"/>
              </a:rPr>
              <a:t>statbility</a:t>
            </a:r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 trend values but reduce the trend uncertainty</a:t>
            </a:r>
          </a:p>
          <a:p>
            <a:pPr lvl="1"/>
            <a:r>
              <a:rPr lang="en-US" dirty="0">
                <a:latin typeface="Aptos" panose="020B0004020202020204" pitchFamily="34" charset="0"/>
                <a:cs typeface="Calibri" panose="020F0502020204030204" pitchFamily="34" charset="0"/>
              </a:rPr>
              <a:t>Except for the 1.6µm band where the DCC response is very small and dependent on DCC microphysics such as particle size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299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X6PPVAVDZMSZ-613157859-13523</_dlc_DocId>
    <_dlc_DocIdUrl xmlns="cfab5f87-ed30-4dbb-a820-4234a14babf6">
      <Url>https://wmoomm.sharepoint.com/sites/Collaboration/_layouts/15/DocIdRedir.aspx?ID=X6PPVAVDZMSZ-613157859-13523</Url>
      <Description>X6PPVAVDZMSZ-613157859-13523</Description>
    </_dlc_DocIdUrl>
  </documentManagement>
</p:properties>
</file>

<file path=customXml/itemProps1.xml><?xml version="1.0" encoding="utf-8"?>
<ds:datastoreItem xmlns:ds="http://schemas.openxmlformats.org/officeDocument/2006/customXml" ds:itemID="{BE460C1C-47D0-4139-8585-7A18624144A2}"/>
</file>

<file path=customXml/itemProps2.xml><?xml version="1.0" encoding="utf-8"?>
<ds:datastoreItem xmlns:ds="http://schemas.openxmlformats.org/officeDocument/2006/customXml" ds:itemID="{D1A8390C-ECF4-4198-8B9B-3A4161DDF5ED}"/>
</file>

<file path=customXml/itemProps3.xml><?xml version="1.0" encoding="utf-8"?>
<ds:datastoreItem xmlns:ds="http://schemas.openxmlformats.org/officeDocument/2006/customXml" ds:itemID="{F1B1E0C7-8781-4B45-A5C8-1814E4A64163}"/>
</file>

<file path=customXml/itemProps4.xml><?xml version="1.0" encoding="utf-8"?>
<ds:datastoreItem xmlns:ds="http://schemas.openxmlformats.org/officeDocument/2006/customXml" ds:itemID="{8B8730CF-740E-4EB7-AF65-9E8CBF7215DA}"/>
</file>

<file path=customXml/itemProps5.xml><?xml version="1.0" encoding="utf-8"?>
<ds:datastoreItem xmlns:ds="http://schemas.openxmlformats.org/officeDocument/2006/customXml" ds:itemID="{5744D0E2-66D1-4DDC-8327-79A74EB81B75}"/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1162</Words>
  <Application>Microsoft Macintosh PowerPoint</Application>
  <PresentationFormat>Widescreen</PresentationFormat>
  <Paragraphs>113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Office Theme</vt:lpstr>
      <vt:lpstr>DCC inflection point statistic and SWIR band empirical BRDFs</vt:lpstr>
      <vt:lpstr>The VIS/NIR band DCC calibration stability approach</vt:lpstr>
      <vt:lpstr>Kernel Density Estimation (KDE) Right Inflection Point</vt:lpstr>
      <vt:lpstr>Comparison of PDF statistics applying Hu BRDF</vt:lpstr>
      <vt:lpstr>Comparison of PDF statistics using KDE</vt:lpstr>
      <vt:lpstr>MODIS and VIIRS stability VIS/NIR comparison</vt:lpstr>
      <vt:lpstr>10° Regional comparison of PDF statistics, no BRDF</vt:lpstr>
      <vt:lpstr>10° Regional comparison of PDF statistics, with Hu BRDF</vt:lpstr>
      <vt:lpstr>Regional BRDF comparison with Hu BRDF</vt:lpstr>
      <vt:lpstr>The SWIR band DCC calibration stability approach</vt:lpstr>
      <vt:lpstr>PDF comparison of empirical BRDF models</vt:lpstr>
      <vt:lpstr>PDF statistic comparison of empirical BRDF models</vt:lpstr>
      <vt:lpstr>MODIS and VIIRS stability RSB comparison</vt:lpstr>
      <vt:lpstr>10° Regional comparison of SWIR band BRDFs</vt:lpstr>
      <vt:lpstr>The VIS/NIR and SWIR band DCC calibration stability approaches updated</vt:lpstr>
      <vt:lpstr>How do the differing approaches impact the resulting trend</vt:lpstr>
      <vt:lpstr>How do the differing PDF approaches impact the resulting trend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Doelling, David Robert (LARC-E302)</dc:creator>
  <cp:lastModifiedBy>Doelling, David Robert (LARC-E302)</cp:lastModifiedBy>
  <cp:revision>24</cp:revision>
  <dcterms:created xsi:type="dcterms:W3CDTF">2026-03-20T18:56:32Z</dcterms:created>
  <dcterms:modified xsi:type="dcterms:W3CDTF">2026-03-23T14:10:30Z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db568782-bb56-4c8e-8d44-fbb7e98c15be</vt:lpwstr>
  </property>
</Properties>
</file>