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notesSlides/notesSlide2.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notesSlides/notesSlide1.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6" r:id="rId2"/>
  </p:sldMasterIdLst>
  <p:notesMasterIdLst>
    <p:notesMasterId r:id="rId21"/>
  </p:notesMasterIdLst>
  <p:sldIdLst>
    <p:sldId id="256" r:id="rId3"/>
    <p:sldId id="257" r:id="rId4"/>
    <p:sldId id="329" r:id="rId5"/>
    <p:sldId id="345" r:id="rId6"/>
    <p:sldId id="263" r:id="rId7"/>
    <p:sldId id="338" r:id="rId8"/>
    <p:sldId id="272" r:id="rId9"/>
    <p:sldId id="291" r:id="rId10"/>
    <p:sldId id="334" r:id="rId11"/>
    <p:sldId id="333" r:id="rId12"/>
    <p:sldId id="335" r:id="rId13"/>
    <p:sldId id="341" r:id="rId14"/>
    <p:sldId id="348" r:id="rId15"/>
    <p:sldId id="349" r:id="rId16"/>
    <p:sldId id="336" r:id="rId17"/>
    <p:sldId id="344" r:id="rId18"/>
    <p:sldId id="347" r:id="rId19"/>
    <p:sldId id="346" r:id="rId20"/>
  </p:sldIdLst>
  <p:sldSz cx="12192000" cy="6858000"/>
  <p:notesSz cx="6858000" cy="9144000"/>
  <p:defaultText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B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94"/>
  </p:normalViewPr>
  <p:slideViewPr>
    <p:cSldViewPr snapToGrid="0">
      <p:cViewPr>
        <p:scale>
          <a:sx n="100" d="100"/>
          <a:sy n="100" d="100"/>
        </p:scale>
        <p:origin x="876" y="4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ustomXml" Target="../customXml/item1.xml"/><Relationship Id="rId3" Type="http://schemas.openxmlformats.org/officeDocument/2006/relationships/slide" Target="slides/slide1.xml"/><Relationship Id="rId21"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customXml" Target="../customXml/item4.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28" Type="http://schemas.openxmlformats.org/officeDocument/2006/relationships/customXml" Target="../customXml/item3.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 Id="rId27" Type="http://schemas.openxmlformats.org/officeDocument/2006/relationships/customXml" Target="../customXml/item2.xml"/><Relationship Id="rId30" Type="http://schemas.openxmlformats.org/officeDocument/2006/relationships/customXml" Target="../customXml/item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4787D8-4D62-8349-AE5D-D34D921716E2}" type="datetimeFigureOut">
              <a:rPr lang="en-GB" smtClean="0"/>
              <a:t>17/03/2026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30CBED-D393-0444-AF9C-46764C521B5A}" type="slidenum">
              <a:rPr lang="en-GB" smtClean="0"/>
              <a:t>‹#›</a:t>
            </a:fld>
            <a:endParaRPr lang="en-GB"/>
          </a:p>
        </p:txBody>
      </p:sp>
    </p:spTree>
    <p:extLst>
      <p:ext uri="{BB962C8B-B14F-4D97-AF65-F5344CB8AC3E}">
        <p14:creationId xmlns:p14="http://schemas.microsoft.com/office/powerpoint/2010/main" val="286855445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30CBED-D393-0444-AF9C-46764C521B5A}" type="slidenum">
              <a:rPr lang="en-GB" smtClean="0"/>
              <a:t>9</a:t>
            </a:fld>
            <a:endParaRPr lang="en-GB"/>
          </a:p>
        </p:txBody>
      </p:sp>
    </p:spTree>
    <p:extLst>
      <p:ext uri="{BB962C8B-B14F-4D97-AF65-F5344CB8AC3E}">
        <p14:creationId xmlns:p14="http://schemas.microsoft.com/office/powerpoint/2010/main" val="328323002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730CBED-D393-0444-AF9C-46764C521B5A}" type="slidenum">
              <a:rPr lang="en-GB" smtClean="0"/>
              <a:t>14</a:t>
            </a:fld>
            <a:endParaRPr lang="en-GB"/>
          </a:p>
        </p:txBody>
      </p:sp>
    </p:spTree>
    <p:extLst>
      <p:ext uri="{BB962C8B-B14F-4D97-AF65-F5344CB8AC3E}">
        <p14:creationId xmlns:p14="http://schemas.microsoft.com/office/powerpoint/2010/main" val="8642301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A6237-3787-C6F0-6A5D-46E556671C6F}"/>
              </a:ext>
            </a:extLst>
          </p:cNvPr>
          <p:cNvSpPr>
            <a:spLocks noGrp="1"/>
          </p:cNvSpPr>
          <p:nvPr>
            <p:ph type="ctrTitle"/>
          </p:nvPr>
        </p:nvSpPr>
        <p:spPr>
          <a:xfrm>
            <a:off x="1524000" y="1518603"/>
            <a:ext cx="9144000" cy="2387600"/>
          </a:xfrm>
        </p:spPr>
        <p:txBody>
          <a:bodyPr anchor="ctr"/>
          <a:lstStyle>
            <a:lvl1pPr algn="ctr">
              <a:defRPr sz="3600"/>
            </a:lvl1pPr>
          </a:lstStyle>
          <a:p>
            <a:r>
              <a:rPr lang="en-US" noProof="0"/>
              <a:t>Click to edit Master title style</a:t>
            </a:r>
            <a:endParaRPr lang="en-US" noProof="0" dirty="0"/>
          </a:p>
        </p:txBody>
      </p:sp>
      <p:sp>
        <p:nvSpPr>
          <p:cNvPr id="3" name="Subtitle 2">
            <a:extLst>
              <a:ext uri="{FF2B5EF4-FFF2-40B4-BE49-F238E27FC236}">
                <a16:creationId xmlns:a16="http://schemas.microsoft.com/office/drawing/2014/main" id="{13590FA9-3C4A-C8C2-2C95-41413F5B2F0D}"/>
              </a:ext>
            </a:extLst>
          </p:cNvPr>
          <p:cNvSpPr>
            <a:spLocks noGrp="1"/>
          </p:cNvSpPr>
          <p:nvPr>
            <p:ph type="subTitle" idx="1"/>
          </p:nvPr>
        </p:nvSpPr>
        <p:spPr>
          <a:xfrm>
            <a:off x="1524000" y="399827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a:t>Click to edit Master subtitle style</a:t>
            </a:r>
            <a:endParaRPr lang="en-US" noProof="0" dirty="0"/>
          </a:p>
        </p:txBody>
      </p:sp>
    </p:spTree>
    <p:extLst>
      <p:ext uri="{BB962C8B-B14F-4D97-AF65-F5344CB8AC3E}">
        <p14:creationId xmlns:p14="http://schemas.microsoft.com/office/powerpoint/2010/main" val="9098154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69BE4-9CE0-6E41-B9E6-83C4EFE7D316}"/>
              </a:ext>
            </a:extLst>
          </p:cNvPr>
          <p:cNvSpPr>
            <a:spLocks noGrp="1"/>
          </p:cNvSpPr>
          <p:nvPr>
            <p:ph type="title"/>
          </p:nvPr>
        </p:nvSpPr>
        <p:spPr/>
        <p:txBody>
          <a:bodyPr/>
          <a:lstStyle/>
          <a:p>
            <a:r>
              <a:rPr lang="en-US"/>
              <a:t>Click to edit Master title style</a:t>
            </a:r>
            <a:endParaRPr lang="en-GB" dirty="0"/>
          </a:p>
        </p:txBody>
      </p:sp>
      <p:sp>
        <p:nvSpPr>
          <p:cNvPr id="3" name="Content Placeholder 2">
            <a:extLst>
              <a:ext uri="{FF2B5EF4-FFF2-40B4-BE49-F238E27FC236}">
                <a16:creationId xmlns:a16="http://schemas.microsoft.com/office/drawing/2014/main" id="{D778FF52-51E7-F062-A3D4-036E7496D42A}"/>
              </a:ext>
            </a:extLst>
          </p:cNvPr>
          <p:cNvSpPr>
            <a:spLocks noGrp="1"/>
          </p:cNvSpPr>
          <p:nvPr>
            <p:ph idx="1"/>
          </p:nvPr>
        </p:nvSpPr>
        <p:spPr>
          <a:xfrm>
            <a:off x="426720" y="1615044"/>
            <a:ext cx="11338560" cy="464351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0036039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3ABB5-B373-46E0-6884-E28C6986A51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269E5C9-FBDE-54AD-AE45-C1F6CDC10691}"/>
              </a:ext>
            </a:extLst>
          </p:cNvPr>
          <p:cNvSpPr>
            <a:spLocks noGrp="1"/>
          </p:cNvSpPr>
          <p:nvPr>
            <p:ph sz="half" idx="1"/>
          </p:nvPr>
        </p:nvSpPr>
        <p:spPr>
          <a:xfrm>
            <a:off x="42672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a:extLst>
              <a:ext uri="{FF2B5EF4-FFF2-40B4-BE49-F238E27FC236}">
                <a16:creationId xmlns:a16="http://schemas.microsoft.com/office/drawing/2014/main" id="{6F245247-E552-7812-4638-ADFEA761460B}"/>
              </a:ext>
            </a:extLst>
          </p:cNvPr>
          <p:cNvSpPr>
            <a:spLocks noGrp="1"/>
          </p:cNvSpPr>
          <p:nvPr>
            <p:ph sz="half" idx="2"/>
          </p:nvPr>
        </p:nvSpPr>
        <p:spPr>
          <a:xfrm>
            <a:off x="6278880" y="1626919"/>
            <a:ext cx="5486400" cy="462148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3010390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37142-F46B-B42E-97B5-E0CFF6D60683}"/>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21792326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36"/>
        <p:cNvGrpSpPr/>
        <p:nvPr/>
      </p:nvGrpSpPr>
      <p:grpSpPr>
        <a:xfrm>
          <a:off x="0" y="0"/>
          <a:ext cx="0" cy="0"/>
          <a:chOff x="0" y="0"/>
          <a:chExt cx="0" cy="0"/>
        </a:xfrm>
      </p:grpSpPr>
      <p:sp>
        <p:nvSpPr>
          <p:cNvPr id="37" name="Google Shape;37;p18"/>
          <p:cNvSpPr txBox="1">
            <a:spLocks noGrp="1"/>
          </p:cNvSpPr>
          <p:nvPr>
            <p:ph type="title"/>
          </p:nvPr>
        </p:nvSpPr>
        <p:spPr>
          <a:xfrm>
            <a:off x="839789"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18"/>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559281" lvl="0" indent="-279640" algn="l">
              <a:lnSpc>
                <a:spcPct val="90000"/>
              </a:lnSpc>
              <a:spcBef>
                <a:spcPts val="1223"/>
              </a:spcBef>
              <a:spcAft>
                <a:spcPts val="0"/>
              </a:spcAft>
              <a:buClr>
                <a:schemeClr val="dk1"/>
              </a:buClr>
              <a:buSzPts val="2400"/>
              <a:buNone/>
              <a:defRPr sz="2937" b="1"/>
            </a:lvl1pPr>
            <a:lvl2pPr marL="1118561" lvl="1" indent="-279640" algn="l">
              <a:lnSpc>
                <a:spcPct val="90000"/>
              </a:lnSpc>
              <a:spcBef>
                <a:spcPts val="612"/>
              </a:spcBef>
              <a:spcAft>
                <a:spcPts val="0"/>
              </a:spcAft>
              <a:buClr>
                <a:schemeClr val="dk1"/>
              </a:buClr>
              <a:buSzPts val="2000"/>
              <a:buNone/>
              <a:defRPr sz="2447" b="1"/>
            </a:lvl2pPr>
            <a:lvl3pPr marL="1677839" lvl="2" indent="-279640" algn="l">
              <a:lnSpc>
                <a:spcPct val="90000"/>
              </a:lnSpc>
              <a:spcBef>
                <a:spcPts val="612"/>
              </a:spcBef>
              <a:spcAft>
                <a:spcPts val="0"/>
              </a:spcAft>
              <a:buClr>
                <a:schemeClr val="dk1"/>
              </a:buClr>
              <a:buSzPts val="1800"/>
              <a:buNone/>
              <a:defRPr sz="2203" b="1"/>
            </a:lvl3pPr>
            <a:lvl4pPr marL="2237120" lvl="3" indent="-279640" algn="l">
              <a:lnSpc>
                <a:spcPct val="90000"/>
              </a:lnSpc>
              <a:spcBef>
                <a:spcPts val="612"/>
              </a:spcBef>
              <a:spcAft>
                <a:spcPts val="0"/>
              </a:spcAft>
              <a:buClr>
                <a:schemeClr val="dk1"/>
              </a:buClr>
              <a:buSzPts val="1600"/>
              <a:buNone/>
              <a:defRPr sz="1957" b="1"/>
            </a:lvl4pPr>
            <a:lvl5pPr marL="2796401" lvl="4" indent="-279640" algn="l">
              <a:lnSpc>
                <a:spcPct val="90000"/>
              </a:lnSpc>
              <a:spcBef>
                <a:spcPts val="612"/>
              </a:spcBef>
              <a:spcAft>
                <a:spcPts val="0"/>
              </a:spcAft>
              <a:buClr>
                <a:schemeClr val="dk1"/>
              </a:buClr>
              <a:buSzPts val="1600"/>
              <a:buNone/>
              <a:defRPr sz="1957" b="1"/>
            </a:lvl5pPr>
            <a:lvl6pPr marL="3355681" lvl="5" indent="-279640" algn="l">
              <a:lnSpc>
                <a:spcPct val="90000"/>
              </a:lnSpc>
              <a:spcBef>
                <a:spcPts val="612"/>
              </a:spcBef>
              <a:spcAft>
                <a:spcPts val="0"/>
              </a:spcAft>
              <a:buClr>
                <a:schemeClr val="dk1"/>
              </a:buClr>
              <a:buSzPts val="1600"/>
              <a:buNone/>
              <a:defRPr sz="1957" b="1"/>
            </a:lvl6pPr>
            <a:lvl7pPr marL="3914959" lvl="6" indent="-279640" algn="l">
              <a:lnSpc>
                <a:spcPct val="90000"/>
              </a:lnSpc>
              <a:spcBef>
                <a:spcPts val="612"/>
              </a:spcBef>
              <a:spcAft>
                <a:spcPts val="0"/>
              </a:spcAft>
              <a:buClr>
                <a:schemeClr val="dk1"/>
              </a:buClr>
              <a:buSzPts val="1600"/>
              <a:buNone/>
              <a:defRPr sz="1957" b="1"/>
            </a:lvl7pPr>
            <a:lvl8pPr marL="4474240" lvl="7" indent="-279640" algn="l">
              <a:lnSpc>
                <a:spcPct val="90000"/>
              </a:lnSpc>
              <a:spcBef>
                <a:spcPts val="612"/>
              </a:spcBef>
              <a:spcAft>
                <a:spcPts val="0"/>
              </a:spcAft>
              <a:buClr>
                <a:schemeClr val="dk1"/>
              </a:buClr>
              <a:buSzPts val="1600"/>
              <a:buNone/>
              <a:defRPr sz="1957" b="1"/>
            </a:lvl8pPr>
            <a:lvl9pPr marL="5033521" lvl="8" indent="-279640" algn="l">
              <a:lnSpc>
                <a:spcPct val="90000"/>
              </a:lnSpc>
              <a:spcBef>
                <a:spcPts val="612"/>
              </a:spcBef>
              <a:spcAft>
                <a:spcPts val="0"/>
              </a:spcAft>
              <a:buClr>
                <a:schemeClr val="dk1"/>
              </a:buClr>
              <a:buSzPts val="1600"/>
              <a:buNone/>
              <a:defRPr sz="1957" b="1"/>
            </a:lvl9pPr>
          </a:lstStyle>
          <a:p>
            <a:endParaRPr/>
          </a:p>
        </p:txBody>
      </p:sp>
      <p:sp>
        <p:nvSpPr>
          <p:cNvPr id="39" name="Google Shape;39;p18"/>
          <p:cNvSpPr txBox="1">
            <a:spLocks noGrp="1"/>
          </p:cNvSpPr>
          <p:nvPr>
            <p:ph type="body" idx="2"/>
          </p:nvPr>
        </p:nvSpPr>
        <p:spPr>
          <a:xfrm>
            <a:off x="839789" y="2505077"/>
            <a:ext cx="5157787" cy="3684588"/>
          </a:xfrm>
          <a:prstGeom prst="rect">
            <a:avLst/>
          </a:prstGeom>
          <a:noFill/>
          <a:ln>
            <a:noFill/>
          </a:ln>
        </p:spPr>
        <p:txBody>
          <a:bodyPr spcFirstLastPara="1" wrap="square" lIns="91425" tIns="45700" rIns="91425" bIns="45700" anchor="t" anchorCtr="0">
            <a:normAutofit/>
          </a:bodyPr>
          <a:lstStyle>
            <a:lvl1pPr marL="559281" lvl="0" indent="-419460" algn="l">
              <a:lnSpc>
                <a:spcPct val="90000"/>
              </a:lnSpc>
              <a:spcBef>
                <a:spcPts val="1223"/>
              </a:spcBef>
              <a:spcAft>
                <a:spcPts val="0"/>
              </a:spcAft>
              <a:buClr>
                <a:schemeClr val="dk1"/>
              </a:buClr>
              <a:buSzPts val="1800"/>
              <a:buChar char="•"/>
              <a:defRPr/>
            </a:lvl1pPr>
            <a:lvl2pPr marL="1118561" lvl="1" indent="-419460" algn="l">
              <a:lnSpc>
                <a:spcPct val="90000"/>
              </a:lnSpc>
              <a:spcBef>
                <a:spcPts val="612"/>
              </a:spcBef>
              <a:spcAft>
                <a:spcPts val="0"/>
              </a:spcAft>
              <a:buClr>
                <a:schemeClr val="dk1"/>
              </a:buClr>
              <a:buSzPts val="1800"/>
              <a:buChar char="•"/>
              <a:defRPr/>
            </a:lvl2pPr>
            <a:lvl3pPr marL="1677839" lvl="2" indent="-419460" algn="l">
              <a:lnSpc>
                <a:spcPct val="90000"/>
              </a:lnSpc>
              <a:spcBef>
                <a:spcPts val="612"/>
              </a:spcBef>
              <a:spcAft>
                <a:spcPts val="0"/>
              </a:spcAft>
              <a:buClr>
                <a:schemeClr val="dk1"/>
              </a:buClr>
              <a:buSzPts val="1800"/>
              <a:buChar char="•"/>
              <a:defRPr/>
            </a:lvl3pPr>
            <a:lvl4pPr marL="2237120" lvl="3" indent="-419460" algn="l">
              <a:lnSpc>
                <a:spcPct val="90000"/>
              </a:lnSpc>
              <a:spcBef>
                <a:spcPts val="612"/>
              </a:spcBef>
              <a:spcAft>
                <a:spcPts val="0"/>
              </a:spcAft>
              <a:buClr>
                <a:schemeClr val="dk1"/>
              </a:buClr>
              <a:buSzPts val="1800"/>
              <a:buChar char="•"/>
              <a:defRPr/>
            </a:lvl4pPr>
            <a:lvl5pPr marL="2796401" lvl="4" indent="-419460" algn="l">
              <a:lnSpc>
                <a:spcPct val="90000"/>
              </a:lnSpc>
              <a:spcBef>
                <a:spcPts val="612"/>
              </a:spcBef>
              <a:spcAft>
                <a:spcPts val="0"/>
              </a:spcAft>
              <a:buClr>
                <a:schemeClr val="dk1"/>
              </a:buClr>
              <a:buSzPts val="1800"/>
              <a:buChar char="•"/>
              <a:defRPr/>
            </a:lvl5pPr>
            <a:lvl6pPr marL="3355681" lvl="5" indent="-419460" algn="l">
              <a:lnSpc>
                <a:spcPct val="90000"/>
              </a:lnSpc>
              <a:spcBef>
                <a:spcPts val="612"/>
              </a:spcBef>
              <a:spcAft>
                <a:spcPts val="0"/>
              </a:spcAft>
              <a:buClr>
                <a:schemeClr val="dk1"/>
              </a:buClr>
              <a:buSzPts val="1800"/>
              <a:buChar char="•"/>
              <a:defRPr/>
            </a:lvl6pPr>
            <a:lvl7pPr marL="3914959" lvl="6" indent="-419460" algn="l">
              <a:lnSpc>
                <a:spcPct val="90000"/>
              </a:lnSpc>
              <a:spcBef>
                <a:spcPts val="612"/>
              </a:spcBef>
              <a:spcAft>
                <a:spcPts val="0"/>
              </a:spcAft>
              <a:buClr>
                <a:schemeClr val="dk1"/>
              </a:buClr>
              <a:buSzPts val="1800"/>
              <a:buChar char="•"/>
              <a:defRPr/>
            </a:lvl7pPr>
            <a:lvl8pPr marL="4474240" lvl="7" indent="-419460" algn="l">
              <a:lnSpc>
                <a:spcPct val="90000"/>
              </a:lnSpc>
              <a:spcBef>
                <a:spcPts val="612"/>
              </a:spcBef>
              <a:spcAft>
                <a:spcPts val="0"/>
              </a:spcAft>
              <a:buClr>
                <a:schemeClr val="dk1"/>
              </a:buClr>
              <a:buSzPts val="1800"/>
              <a:buChar char="•"/>
              <a:defRPr/>
            </a:lvl8pPr>
            <a:lvl9pPr marL="5033521" lvl="8" indent="-419460" algn="l">
              <a:lnSpc>
                <a:spcPct val="90000"/>
              </a:lnSpc>
              <a:spcBef>
                <a:spcPts val="612"/>
              </a:spcBef>
              <a:spcAft>
                <a:spcPts val="0"/>
              </a:spcAft>
              <a:buClr>
                <a:schemeClr val="dk1"/>
              </a:buClr>
              <a:buSzPts val="1800"/>
              <a:buChar char="•"/>
              <a:defRPr/>
            </a:lvl9pPr>
          </a:lstStyle>
          <a:p>
            <a:endParaRPr/>
          </a:p>
        </p:txBody>
      </p:sp>
      <p:sp>
        <p:nvSpPr>
          <p:cNvPr id="40" name="Google Shape;40;p18"/>
          <p:cNvSpPr txBox="1">
            <a:spLocks noGrp="1"/>
          </p:cNvSpPr>
          <p:nvPr>
            <p:ph type="body" idx="3"/>
          </p:nvPr>
        </p:nvSpPr>
        <p:spPr>
          <a:xfrm>
            <a:off x="6172202" y="1681163"/>
            <a:ext cx="5183188" cy="823912"/>
          </a:xfrm>
          <a:prstGeom prst="rect">
            <a:avLst/>
          </a:prstGeom>
          <a:noFill/>
          <a:ln>
            <a:noFill/>
          </a:ln>
        </p:spPr>
        <p:txBody>
          <a:bodyPr spcFirstLastPara="1" wrap="square" lIns="91425" tIns="45700" rIns="91425" bIns="45700" anchor="b" anchorCtr="0">
            <a:normAutofit/>
          </a:bodyPr>
          <a:lstStyle>
            <a:lvl1pPr marL="559281" lvl="0" indent="-279640" algn="l">
              <a:lnSpc>
                <a:spcPct val="90000"/>
              </a:lnSpc>
              <a:spcBef>
                <a:spcPts val="1223"/>
              </a:spcBef>
              <a:spcAft>
                <a:spcPts val="0"/>
              </a:spcAft>
              <a:buClr>
                <a:schemeClr val="dk1"/>
              </a:buClr>
              <a:buSzPts val="2400"/>
              <a:buNone/>
              <a:defRPr sz="2937" b="1"/>
            </a:lvl1pPr>
            <a:lvl2pPr marL="1118561" lvl="1" indent="-279640" algn="l">
              <a:lnSpc>
                <a:spcPct val="90000"/>
              </a:lnSpc>
              <a:spcBef>
                <a:spcPts val="612"/>
              </a:spcBef>
              <a:spcAft>
                <a:spcPts val="0"/>
              </a:spcAft>
              <a:buClr>
                <a:schemeClr val="dk1"/>
              </a:buClr>
              <a:buSzPts val="2000"/>
              <a:buNone/>
              <a:defRPr sz="2447" b="1"/>
            </a:lvl2pPr>
            <a:lvl3pPr marL="1677839" lvl="2" indent="-279640" algn="l">
              <a:lnSpc>
                <a:spcPct val="90000"/>
              </a:lnSpc>
              <a:spcBef>
                <a:spcPts val="612"/>
              </a:spcBef>
              <a:spcAft>
                <a:spcPts val="0"/>
              </a:spcAft>
              <a:buClr>
                <a:schemeClr val="dk1"/>
              </a:buClr>
              <a:buSzPts val="1800"/>
              <a:buNone/>
              <a:defRPr sz="2203" b="1"/>
            </a:lvl3pPr>
            <a:lvl4pPr marL="2237120" lvl="3" indent="-279640" algn="l">
              <a:lnSpc>
                <a:spcPct val="90000"/>
              </a:lnSpc>
              <a:spcBef>
                <a:spcPts val="612"/>
              </a:spcBef>
              <a:spcAft>
                <a:spcPts val="0"/>
              </a:spcAft>
              <a:buClr>
                <a:schemeClr val="dk1"/>
              </a:buClr>
              <a:buSzPts val="1600"/>
              <a:buNone/>
              <a:defRPr sz="1957" b="1"/>
            </a:lvl4pPr>
            <a:lvl5pPr marL="2796401" lvl="4" indent="-279640" algn="l">
              <a:lnSpc>
                <a:spcPct val="90000"/>
              </a:lnSpc>
              <a:spcBef>
                <a:spcPts val="612"/>
              </a:spcBef>
              <a:spcAft>
                <a:spcPts val="0"/>
              </a:spcAft>
              <a:buClr>
                <a:schemeClr val="dk1"/>
              </a:buClr>
              <a:buSzPts val="1600"/>
              <a:buNone/>
              <a:defRPr sz="1957" b="1"/>
            </a:lvl5pPr>
            <a:lvl6pPr marL="3355681" lvl="5" indent="-279640" algn="l">
              <a:lnSpc>
                <a:spcPct val="90000"/>
              </a:lnSpc>
              <a:spcBef>
                <a:spcPts val="612"/>
              </a:spcBef>
              <a:spcAft>
                <a:spcPts val="0"/>
              </a:spcAft>
              <a:buClr>
                <a:schemeClr val="dk1"/>
              </a:buClr>
              <a:buSzPts val="1600"/>
              <a:buNone/>
              <a:defRPr sz="1957" b="1"/>
            </a:lvl6pPr>
            <a:lvl7pPr marL="3914959" lvl="6" indent="-279640" algn="l">
              <a:lnSpc>
                <a:spcPct val="90000"/>
              </a:lnSpc>
              <a:spcBef>
                <a:spcPts val="612"/>
              </a:spcBef>
              <a:spcAft>
                <a:spcPts val="0"/>
              </a:spcAft>
              <a:buClr>
                <a:schemeClr val="dk1"/>
              </a:buClr>
              <a:buSzPts val="1600"/>
              <a:buNone/>
              <a:defRPr sz="1957" b="1"/>
            </a:lvl7pPr>
            <a:lvl8pPr marL="4474240" lvl="7" indent="-279640" algn="l">
              <a:lnSpc>
                <a:spcPct val="90000"/>
              </a:lnSpc>
              <a:spcBef>
                <a:spcPts val="612"/>
              </a:spcBef>
              <a:spcAft>
                <a:spcPts val="0"/>
              </a:spcAft>
              <a:buClr>
                <a:schemeClr val="dk1"/>
              </a:buClr>
              <a:buSzPts val="1600"/>
              <a:buNone/>
              <a:defRPr sz="1957" b="1"/>
            </a:lvl8pPr>
            <a:lvl9pPr marL="5033521" lvl="8" indent="-279640" algn="l">
              <a:lnSpc>
                <a:spcPct val="90000"/>
              </a:lnSpc>
              <a:spcBef>
                <a:spcPts val="612"/>
              </a:spcBef>
              <a:spcAft>
                <a:spcPts val="0"/>
              </a:spcAft>
              <a:buClr>
                <a:schemeClr val="dk1"/>
              </a:buClr>
              <a:buSzPts val="1600"/>
              <a:buNone/>
              <a:defRPr sz="1957" b="1"/>
            </a:lvl9pPr>
          </a:lstStyle>
          <a:p>
            <a:endParaRPr/>
          </a:p>
        </p:txBody>
      </p:sp>
      <p:sp>
        <p:nvSpPr>
          <p:cNvPr id="41" name="Google Shape;41;p18"/>
          <p:cNvSpPr txBox="1">
            <a:spLocks noGrp="1"/>
          </p:cNvSpPr>
          <p:nvPr>
            <p:ph type="body" idx="4"/>
          </p:nvPr>
        </p:nvSpPr>
        <p:spPr>
          <a:xfrm>
            <a:off x="6172202" y="2505077"/>
            <a:ext cx="5183188" cy="3684588"/>
          </a:xfrm>
          <a:prstGeom prst="rect">
            <a:avLst/>
          </a:prstGeom>
          <a:noFill/>
          <a:ln>
            <a:noFill/>
          </a:ln>
        </p:spPr>
        <p:txBody>
          <a:bodyPr spcFirstLastPara="1" wrap="square" lIns="91425" tIns="45700" rIns="91425" bIns="45700" anchor="t" anchorCtr="0">
            <a:normAutofit/>
          </a:bodyPr>
          <a:lstStyle>
            <a:lvl1pPr marL="559281" lvl="0" indent="-419460" algn="l">
              <a:lnSpc>
                <a:spcPct val="90000"/>
              </a:lnSpc>
              <a:spcBef>
                <a:spcPts val="1223"/>
              </a:spcBef>
              <a:spcAft>
                <a:spcPts val="0"/>
              </a:spcAft>
              <a:buClr>
                <a:schemeClr val="dk1"/>
              </a:buClr>
              <a:buSzPts val="1800"/>
              <a:buChar char="•"/>
              <a:defRPr/>
            </a:lvl1pPr>
            <a:lvl2pPr marL="1118561" lvl="1" indent="-419460" algn="l">
              <a:lnSpc>
                <a:spcPct val="90000"/>
              </a:lnSpc>
              <a:spcBef>
                <a:spcPts val="612"/>
              </a:spcBef>
              <a:spcAft>
                <a:spcPts val="0"/>
              </a:spcAft>
              <a:buClr>
                <a:schemeClr val="dk1"/>
              </a:buClr>
              <a:buSzPts val="1800"/>
              <a:buChar char="•"/>
              <a:defRPr/>
            </a:lvl2pPr>
            <a:lvl3pPr marL="1677839" lvl="2" indent="-419460" algn="l">
              <a:lnSpc>
                <a:spcPct val="90000"/>
              </a:lnSpc>
              <a:spcBef>
                <a:spcPts val="612"/>
              </a:spcBef>
              <a:spcAft>
                <a:spcPts val="0"/>
              </a:spcAft>
              <a:buClr>
                <a:schemeClr val="dk1"/>
              </a:buClr>
              <a:buSzPts val="1800"/>
              <a:buChar char="•"/>
              <a:defRPr/>
            </a:lvl3pPr>
            <a:lvl4pPr marL="2237120" lvl="3" indent="-419460" algn="l">
              <a:lnSpc>
                <a:spcPct val="90000"/>
              </a:lnSpc>
              <a:spcBef>
                <a:spcPts val="612"/>
              </a:spcBef>
              <a:spcAft>
                <a:spcPts val="0"/>
              </a:spcAft>
              <a:buClr>
                <a:schemeClr val="dk1"/>
              </a:buClr>
              <a:buSzPts val="1800"/>
              <a:buChar char="•"/>
              <a:defRPr/>
            </a:lvl4pPr>
            <a:lvl5pPr marL="2796401" lvl="4" indent="-419460" algn="l">
              <a:lnSpc>
                <a:spcPct val="90000"/>
              </a:lnSpc>
              <a:spcBef>
                <a:spcPts val="612"/>
              </a:spcBef>
              <a:spcAft>
                <a:spcPts val="0"/>
              </a:spcAft>
              <a:buClr>
                <a:schemeClr val="dk1"/>
              </a:buClr>
              <a:buSzPts val="1800"/>
              <a:buChar char="•"/>
              <a:defRPr/>
            </a:lvl5pPr>
            <a:lvl6pPr marL="3355681" lvl="5" indent="-419460" algn="l">
              <a:lnSpc>
                <a:spcPct val="90000"/>
              </a:lnSpc>
              <a:spcBef>
                <a:spcPts val="612"/>
              </a:spcBef>
              <a:spcAft>
                <a:spcPts val="0"/>
              </a:spcAft>
              <a:buClr>
                <a:schemeClr val="dk1"/>
              </a:buClr>
              <a:buSzPts val="1800"/>
              <a:buChar char="•"/>
              <a:defRPr/>
            </a:lvl6pPr>
            <a:lvl7pPr marL="3914959" lvl="6" indent="-419460" algn="l">
              <a:lnSpc>
                <a:spcPct val="90000"/>
              </a:lnSpc>
              <a:spcBef>
                <a:spcPts val="612"/>
              </a:spcBef>
              <a:spcAft>
                <a:spcPts val="0"/>
              </a:spcAft>
              <a:buClr>
                <a:schemeClr val="dk1"/>
              </a:buClr>
              <a:buSzPts val="1800"/>
              <a:buChar char="•"/>
              <a:defRPr/>
            </a:lvl7pPr>
            <a:lvl8pPr marL="4474240" lvl="7" indent="-419460" algn="l">
              <a:lnSpc>
                <a:spcPct val="90000"/>
              </a:lnSpc>
              <a:spcBef>
                <a:spcPts val="612"/>
              </a:spcBef>
              <a:spcAft>
                <a:spcPts val="0"/>
              </a:spcAft>
              <a:buClr>
                <a:schemeClr val="dk1"/>
              </a:buClr>
              <a:buSzPts val="1800"/>
              <a:buChar char="•"/>
              <a:defRPr/>
            </a:lvl8pPr>
            <a:lvl9pPr marL="5033521" lvl="8" indent="-419460" algn="l">
              <a:lnSpc>
                <a:spcPct val="90000"/>
              </a:lnSpc>
              <a:spcBef>
                <a:spcPts val="612"/>
              </a:spcBef>
              <a:spcAft>
                <a:spcPts val="0"/>
              </a:spcAft>
              <a:buClr>
                <a:schemeClr val="dk1"/>
              </a:buClr>
              <a:buSzPts val="1800"/>
              <a:buChar char="•"/>
              <a:defRPr/>
            </a:lvl9pPr>
          </a:lstStyle>
          <a:p>
            <a:endParaRPr/>
          </a:p>
        </p:txBody>
      </p:sp>
      <p:sp>
        <p:nvSpPr>
          <p:cNvPr id="42" name="Google Shape;42;p18"/>
          <p:cNvSpPr txBox="1">
            <a:spLocks noGrp="1"/>
          </p:cNvSpPr>
          <p:nvPr>
            <p:ph type="dt" idx="10"/>
          </p:nvPr>
        </p:nvSpPr>
        <p:spPr>
          <a:xfrm>
            <a:off x="838201" y="6356351"/>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18"/>
          <p:cNvSpPr txBox="1">
            <a:spLocks noGrp="1"/>
          </p:cNvSpPr>
          <p:nvPr>
            <p:ph type="ftr" idx="11"/>
          </p:nvPr>
        </p:nvSpPr>
        <p:spPr>
          <a:xfrm>
            <a:off x="4038601" y="6356351"/>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extLst>
      <p:ext uri="{BB962C8B-B14F-4D97-AF65-F5344CB8AC3E}">
        <p14:creationId xmlns:p14="http://schemas.microsoft.com/office/powerpoint/2010/main" val="3575107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BF60B-6E4F-4B93-84B9-6336895EC5D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C8D255C-DE8A-4473-9E23-5B20CEC31B5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1BC271-1F11-4890-AFEB-6C1A512FDD5A}"/>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5" name="Footer Placeholder 4">
            <a:extLst>
              <a:ext uri="{FF2B5EF4-FFF2-40B4-BE49-F238E27FC236}">
                <a16:creationId xmlns:a16="http://schemas.microsoft.com/office/drawing/2014/main" id="{44A768A8-8A36-49A7-8F14-5F158B47F44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8096F8-F240-4BA6-BBD0-4C87359BFAB2}"/>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3322263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FB047-A392-46D6-A4A2-8091436B279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41B268-CAB5-44F7-86BC-C52A3B3C29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7C28A07-020D-4948-8C58-6E44DBCE3D73}"/>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5" name="Footer Placeholder 4">
            <a:extLst>
              <a:ext uri="{FF2B5EF4-FFF2-40B4-BE49-F238E27FC236}">
                <a16:creationId xmlns:a16="http://schemas.microsoft.com/office/drawing/2014/main" id="{E8E70BFA-D848-40B6-90F6-D61878782EF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29C6B8-0941-4E7F-8A48-7DEDAEDBDABD}"/>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2577799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F2D3CA-377A-49A5-8CB5-5D09FA109FF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CB64331-E0CC-4B36-A87F-55CEB43F63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893BBA0-7642-4759-93BA-94AF8BB986EB}"/>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5" name="Footer Placeholder 4">
            <a:extLst>
              <a:ext uri="{FF2B5EF4-FFF2-40B4-BE49-F238E27FC236}">
                <a16:creationId xmlns:a16="http://schemas.microsoft.com/office/drawing/2014/main" id="{922FE9C4-1A6E-44AB-AE79-28AC316B49F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04D89F-DB24-49C2-86DC-C49459BCDBB2}"/>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35783710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B0558-B7E1-4BD2-857D-768D9F33CFD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CBFDDBE-7BC9-4B54-BE7F-50ADCA116C9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4983B24-C7C4-4BE2-A89D-DD17442B8E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748B1D3-9578-4DFC-A605-42738B173D15}"/>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6" name="Footer Placeholder 5">
            <a:extLst>
              <a:ext uri="{FF2B5EF4-FFF2-40B4-BE49-F238E27FC236}">
                <a16:creationId xmlns:a16="http://schemas.microsoft.com/office/drawing/2014/main" id="{5B6417F1-201B-4754-8AD8-10D66A59E5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948A9A-7988-4D50-9857-45EAA88F600B}"/>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37732152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13009C-8D4B-4971-B78D-9051F901C8A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D30242-E0A8-4BDF-8688-4DC2FC0993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358EFBF-99C4-4476-85A3-89C26694A2A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758F74B-68F6-4D37-A57D-5B8829AAFA9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0302308-6DFF-48AF-A6CC-ABEFAEBAD11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D7C35E0-7B28-4CEC-8EA9-0A310CD0BBE8}"/>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8" name="Footer Placeholder 7">
            <a:extLst>
              <a:ext uri="{FF2B5EF4-FFF2-40B4-BE49-F238E27FC236}">
                <a16:creationId xmlns:a16="http://schemas.microsoft.com/office/drawing/2014/main" id="{4ED3090F-B079-4873-A829-88AFE52A805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C591512-1136-4AD6-9058-917B2267056E}"/>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7574524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4C79DB-B400-4924-9789-2F93D68E4DE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C94A7A8F-8CF5-44ED-A6E0-0FD3BD46F83C}"/>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4" name="Footer Placeholder 3">
            <a:extLst>
              <a:ext uri="{FF2B5EF4-FFF2-40B4-BE49-F238E27FC236}">
                <a16:creationId xmlns:a16="http://schemas.microsoft.com/office/drawing/2014/main" id="{49BFBA1C-B975-43D8-9FC6-05BCED0FB23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0CF3106-8B8E-4110-B2F6-0C166EBDBA8C}"/>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37990448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0D2F5D-9D58-488F-8448-E5CE8C4AA46E}"/>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3" name="Footer Placeholder 2">
            <a:extLst>
              <a:ext uri="{FF2B5EF4-FFF2-40B4-BE49-F238E27FC236}">
                <a16:creationId xmlns:a16="http://schemas.microsoft.com/office/drawing/2014/main" id="{B1B890D0-3122-4ECE-AA9C-3C04018E8F2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CAE0787-C570-470D-BEA2-C8E394089101}"/>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34197066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42F8D-0594-460E-9DF5-C3B253080D4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51CEFCC-BE96-45BE-BE30-BC2E3E39706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D75CEBF-72E4-49EB-9674-C3513927B5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AB8BF34-08F0-40B6-8ACF-FF67396B42A7}"/>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6" name="Footer Placeholder 5">
            <a:extLst>
              <a:ext uri="{FF2B5EF4-FFF2-40B4-BE49-F238E27FC236}">
                <a16:creationId xmlns:a16="http://schemas.microsoft.com/office/drawing/2014/main" id="{265FCEB3-500F-41E7-ABDA-0C3420E11C8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E20F393-4EE5-46BE-9DE0-50825B1D39ED}"/>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21507031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C8CCEE-4505-44B8-9A79-A73CA0BB8A7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9FA717F-4A7A-406E-A88C-2B27980BCCD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30F5C8B-27C6-449E-8406-C15F9CA6EF1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9A6BED-ADAC-4C71-B726-A15FF755FFC0}"/>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6" name="Footer Placeholder 5">
            <a:extLst>
              <a:ext uri="{FF2B5EF4-FFF2-40B4-BE49-F238E27FC236}">
                <a16:creationId xmlns:a16="http://schemas.microsoft.com/office/drawing/2014/main" id="{5094CFE9-9485-430C-A3F4-9F83548869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55694D-8CF8-45F8-A321-69EAD5951F0A}"/>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380064086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45173-4BC2-4E38-801F-7653C280539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E3EDB0-0EA9-4CE3-A87E-FF4307CFDF1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B54CB9-8FEC-42B6-968C-5DE782F0955A}"/>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5" name="Footer Placeholder 4">
            <a:extLst>
              <a:ext uri="{FF2B5EF4-FFF2-40B4-BE49-F238E27FC236}">
                <a16:creationId xmlns:a16="http://schemas.microsoft.com/office/drawing/2014/main" id="{93AA1A3F-519E-488D-8F51-D42B07A86F5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9F2467-329E-4A50-BDAE-CD161B219369}"/>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368292254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85AC1A-ED7C-4957-B868-7980D295E4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86A752A-19E9-4E17-B03D-CD55DC8A33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C9889C-3CA0-4A3E-B15A-F16799CF5106}"/>
              </a:ext>
            </a:extLst>
          </p:cNvPr>
          <p:cNvSpPr>
            <a:spLocks noGrp="1"/>
          </p:cNvSpPr>
          <p:nvPr>
            <p:ph type="dt" sz="half" idx="10"/>
          </p:nvPr>
        </p:nvSpPr>
        <p:spPr/>
        <p:txBody>
          <a:bodyPr/>
          <a:lstStyle/>
          <a:p>
            <a:fld id="{99D32E8C-049C-408D-99DE-59B93E5AB161}" type="datetimeFigureOut">
              <a:rPr lang="en-US" smtClean="0"/>
              <a:t>3/22/2026</a:t>
            </a:fld>
            <a:endParaRPr lang="en-US"/>
          </a:p>
        </p:txBody>
      </p:sp>
      <p:sp>
        <p:nvSpPr>
          <p:cNvPr id="5" name="Footer Placeholder 4">
            <a:extLst>
              <a:ext uri="{FF2B5EF4-FFF2-40B4-BE49-F238E27FC236}">
                <a16:creationId xmlns:a16="http://schemas.microsoft.com/office/drawing/2014/main" id="{A4B76D07-DDEA-4C0F-A070-72CA1DEE09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44838B-6F9D-4AF7-AE8C-FE599AE72CA6}"/>
              </a:ext>
            </a:extLst>
          </p:cNvPr>
          <p:cNvSpPr>
            <a:spLocks noGrp="1"/>
          </p:cNvSpPr>
          <p:nvPr>
            <p:ph type="sldNum" sz="quarter" idx="12"/>
          </p:nvPr>
        </p:nvSpPr>
        <p:spPr/>
        <p:txBody>
          <a:bodyPr/>
          <a:lstStyle/>
          <a:p>
            <a:fld id="{7911DC49-C88D-4117-B022-A22F270BBA3F}" type="slidenum">
              <a:rPr lang="en-US" smtClean="0"/>
              <a:t>‹#›</a:t>
            </a:fld>
            <a:endParaRPr lang="en-US"/>
          </a:p>
        </p:txBody>
      </p:sp>
    </p:spTree>
    <p:extLst>
      <p:ext uri="{BB962C8B-B14F-4D97-AF65-F5344CB8AC3E}">
        <p14:creationId xmlns:p14="http://schemas.microsoft.com/office/powerpoint/2010/main" val="404845202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C00401A-04A9-8A79-02C3-D41322897A1D}"/>
              </a:ext>
            </a:extLst>
          </p:cNvPr>
          <p:cNvSpPr>
            <a:spLocks noGrp="1"/>
          </p:cNvSpPr>
          <p:nvPr>
            <p:ph type="title"/>
          </p:nvPr>
        </p:nvSpPr>
        <p:spPr>
          <a:xfrm>
            <a:off x="1393592" y="365125"/>
            <a:ext cx="10371688" cy="83428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F5F27801-BFB5-5E55-1E77-FCD19B8199DB}"/>
              </a:ext>
            </a:extLst>
          </p:cNvPr>
          <p:cNvSpPr>
            <a:spLocks noGrp="1"/>
          </p:cNvSpPr>
          <p:nvPr>
            <p:ph type="body" idx="1"/>
          </p:nvPr>
        </p:nvSpPr>
        <p:spPr>
          <a:xfrm>
            <a:off x="426720" y="1626918"/>
            <a:ext cx="11338560" cy="4631641"/>
          </a:xfrm>
          <a:prstGeom prst="rect">
            <a:avLst/>
          </a:prstGeom>
        </p:spPr>
        <p:txBody>
          <a:bodyPr vert="horz" lIns="91440" tIns="45720" rIns="91440" bIns="45720" rtlCol="0">
            <a:normAutofit/>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p:txBody>
      </p:sp>
      <p:pic>
        <p:nvPicPr>
          <p:cNvPr id="1026" name="Picture 2" descr="A logo of a planet with a satellite&#10;&#10;Description automatically generated">
            <a:extLst>
              <a:ext uri="{FF2B5EF4-FFF2-40B4-BE49-F238E27FC236}">
                <a16:creationId xmlns:a16="http://schemas.microsoft.com/office/drawing/2014/main" id="{C422C2AB-163E-E4ED-CD90-2E4946B167FD}"/>
              </a:ext>
            </a:extLst>
          </p:cNvPr>
          <p:cNvPicPr>
            <a:picLocks noChangeAspect="1" noChangeArrowheads="1"/>
          </p:cNvPicPr>
          <p:nvPr userDrawn="1"/>
        </p:nvPicPr>
        <p:blipFill>
          <a:blip r:embed="rId7">
            <a:extLst>
              <a:ext uri="{28A0092B-C50C-407E-A947-70E740481C1C}">
                <a14:useLocalDpi xmlns:a14="http://schemas.microsoft.com/office/drawing/2010/main" val="0"/>
              </a:ext>
            </a:extLst>
          </a:blip>
          <a:srcRect/>
          <a:stretch>
            <a:fillRect/>
          </a:stretch>
        </p:blipFill>
        <p:spPr bwMode="auto">
          <a:xfrm>
            <a:off x="251834" y="123632"/>
            <a:ext cx="1131598" cy="126231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61" title="[DM_E_DOC_NO], v[DM_E_VER_NO], [DM_E_ISS_DATE]">
            <a:extLst>
              <a:ext uri="{FF2B5EF4-FFF2-40B4-BE49-F238E27FC236}">
                <a16:creationId xmlns:a16="http://schemas.microsoft.com/office/drawing/2014/main" id="{6C02ADD0-2B2A-8260-A94D-DBC46E369858}"/>
              </a:ext>
            </a:extLst>
          </p:cNvPr>
          <p:cNvSpPr>
            <a:spLocks noChangeArrowheads="1"/>
          </p:cNvSpPr>
          <p:nvPr userDrawn="1"/>
        </p:nvSpPr>
        <p:spPr bwMode="auto">
          <a:xfrm>
            <a:off x="161047" y="6583626"/>
            <a:ext cx="6148799" cy="248402"/>
          </a:xfrm>
          <a:prstGeom prst="rect">
            <a:avLst/>
          </a:prstGeom>
          <a:noFill/>
          <a:ln w="9525">
            <a:noFill/>
            <a:miter lim="800000"/>
            <a:headEnd/>
            <a:tailEnd/>
          </a:ln>
        </p:spPr>
        <p:txBody>
          <a:bodyPr wrap="square" lIns="0" tIns="46800" rIns="0" bIns="46800" anchor="ctr">
            <a:spAutoFit/>
          </a:bodyPr>
          <a:lstStyle/>
          <a:p>
            <a:pPr eaLnBrk="0" hangingPunct="0">
              <a:defRPr/>
            </a:pPr>
            <a:r>
              <a:rPr lang="en-GB" sz="1000" b="0" baseline="0" noProof="0" dirty="0">
                <a:solidFill>
                  <a:srgbClr val="008CBF"/>
                </a:solidFill>
                <a:latin typeface="Arial" panose="020B0604020202020204" pitchFamily="34" charset="0"/>
                <a:ea typeface="Roboto" panose="02000000000000000000" pitchFamily="2" charset="0"/>
                <a:cs typeface="Arial" panose="020B0604020202020204" pitchFamily="34" charset="0"/>
              </a:rPr>
              <a:t>GSICS Annual Meeting 2026, Ottawa (ON), Canada, 23-27 March 2026</a:t>
            </a:r>
          </a:p>
        </p:txBody>
      </p:sp>
      <p:sp>
        <p:nvSpPr>
          <p:cNvPr id="13" name="Rectangle 12">
            <a:extLst>
              <a:ext uri="{FF2B5EF4-FFF2-40B4-BE49-F238E27FC236}">
                <a16:creationId xmlns:a16="http://schemas.microsoft.com/office/drawing/2014/main" id="{F05B312D-3723-FBA7-4F0E-979514103FAA}"/>
              </a:ext>
            </a:extLst>
          </p:cNvPr>
          <p:cNvSpPr/>
          <p:nvPr userDrawn="1"/>
        </p:nvSpPr>
        <p:spPr>
          <a:xfrm>
            <a:off x="11519350" y="6593586"/>
            <a:ext cx="609135" cy="246221"/>
          </a:xfrm>
          <a:prstGeom prst="rect">
            <a:avLst/>
          </a:prstGeom>
        </p:spPr>
        <p:txBody>
          <a:bodyPr wrap="square">
            <a:spAutoFit/>
          </a:bodyPr>
          <a:lstStyle/>
          <a:p>
            <a:pPr algn="r"/>
            <a:fld id="{FF9CC606-8418-49EA-9DB7-3FFD72983DD3}" type="slidenum">
              <a:rPr lang="de-DE" sz="1000" b="0" smtClean="0">
                <a:solidFill>
                  <a:srgbClr val="008CBF"/>
                </a:solidFill>
                <a:latin typeface="Arial" panose="020B0604020202020204" pitchFamily="34" charset="0"/>
                <a:ea typeface="Roboto" panose="02000000000000000000" pitchFamily="2" charset="0"/>
                <a:cs typeface="Arial" panose="020B0604020202020204" pitchFamily="34" charset="0"/>
              </a:rPr>
              <a:pPr algn="r"/>
              <a:t>‹#›</a:t>
            </a:fld>
            <a:endParaRPr lang="en-GB" sz="1000" dirty="0">
              <a:solidFill>
                <a:srgbClr val="008CBF"/>
              </a:solidFill>
              <a:latin typeface="Arial" panose="020B0604020202020204" pitchFamily="34" charset="0"/>
              <a:ea typeface="Roboto" panose="02000000000000000000" pitchFamily="2" charset="0"/>
              <a:cs typeface="Arial" panose="020B0604020202020204" pitchFamily="34" charset="0"/>
            </a:endParaRPr>
          </a:p>
        </p:txBody>
      </p:sp>
    </p:spTree>
    <p:extLst>
      <p:ext uri="{BB962C8B-B14F-4D97-AF65-F5344CB8AC3E}">
        <p14:creationId xmlns:p14="http://schemas.microsoft.com/office/powerpoint/2010/main" val="39110590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Lst>
  <p:hf sldNum="0" hdr="0" ftr="0" dt="0"/>
  <p:txStyles>
    <p:titleStyle>
      <a:lvl1pPr algn="l" defTabSz="914400" rtl="0" eaLnBrk="1" latinLnBrk="0" hangingPunct="1">
        <a:lnSpc>
          <a:spcPct val="90000"/>
        </a:lnSpc>
        <a:spcBef>
          <a:spcPct val="0"/>
        </a:spcBef>
        <a:buNone/>
        <a:defRPr sz="3200" b="1" kern="1200">
          <a:solidFill>
            <a:srgbClr val="008CBF"/>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Clr>
          <a:srgbClr val="0189BA"/>
        </a:buClr>
        <a:buFont typeface="Arial" panose="020B0604020202020204" pitchFamily="34" charset="0"/>
        <a:buChar char="•"/>
        <a:defRPr sz="2800" kern="1200">
          <a:solidFill>
            <a:schemeClr val="tx2"/>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Clr>
          <a:srgbClr val="0189BA"/>
        </a:buClr>
        <a:buFont typeface="Arial" panose="020B0604020202020204" pitchFamily="34" charset="0"/>
        <a:buChar char="•"/>
        <a:defRPr sz="2400" kern="1200">
          <a:solidFill>
            <a:schemeClr val="tx2"/>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0189BA"/>
        </a:buClr>
        <a:buFont typeface="Arial" panose="020B0604020202020204" pitchFamily="34" charset="0"/>
        <a:buChar char="•"/>
        <a:defRPr sz="2000" kern="1200">
          <a:solidFill>
            <a:schemeClr val="tx2"/>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0189BA"/>
        </a:buClr>
        <a:buFont typeface="Arial" panose="020B0604020202020204" pitchFamily="34" charset="0"/>
        <a:buChar char="•"/>
        <a:defRPr sz="1800" kern="1200">
          <a:solidFill>
            <a:schemeClr val="tx2"/>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2"/>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E0D429B-211A-4DE8-99A6-C75C47E991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7891096-80E6-49DB-A4F5-D517A28B696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F5ACC9-2F96-406A-8477-1549E8B8C19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D32E8C-049C-408D-99DE-59B93E5AB161}" type="datetimeFigureOut">
              <a:rPr lang="en-US" smtClean="0"/>
              <a:t>3/22/2026</a:t>
            </a:fld>
            <a:endParaRPr lang="en-US"/>
          </a:p>
        </p:txBody>
      </p:sp>
      <p:sp>
        <p:nvSpPr>
          <p:cNvPr id="5" name="Footer Placeholder 4">
            <a:extLst>
              <a:ext uri="{FF2B5EF4-FFF2-40B4-BE49-F238E27FC236}">
                <a16:creationId xmlns:a16="http://schemas.microsoft.com/office/drawing/2014/main" id="{DC900327-284E-4AB5-8DF8-6963538CE8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6106180-9F4F-47F5-86A0-AA4B3F94390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911DC49-C88D-4117-B022-A22F270BBA3F}" type="slidenum">
              <a:rPr lang="en-US" smtClean="0"/>
              <a:t>‹#›</a:t>
            </a:fld>
            <a:endParaRPr lang="en-US"/>
          </a:p>
        </p:txBody>
      </p:sp>
    </p:spTree>
    <p:extLst>
      <p:ext uri="{BB962C8B-B14F-4D97-AF65-F5344CB8AC3E}">
        <p14:creationId xmlns:p14="http://schemas.microsoft.com/office/powerpoint/2010/main" val="374400030"/>
      </p:ext>
    </p:extLst>
  </p:cSld>
  <p:clrMap bg1="lt1" tx1="dk1" bg2="lt2" tx2="dk2" accent1="accent1" accent2="accent2" accent3="accent3" accent4="accent4" accent5="accent5" accent6="accent6" hlink="hlink" folHlink="folHlink"/>
  <p:sldLayoutIdLst>
    <p:sldLayoutId id="2147483657" r:id="rId1"/>
    <p:sldLayoutId id="2147483658" r:id="rId2"/>
    <p:sldLayoutId id="2147483659" r:id="rId3"/>
    <p:sldLayoutId id="2147483660" r:id="rId4"/>
    <p:sldLayoutId id="2147483661" r:id="rId5"/>
    <p:sldLayoutId id="2147483662" r:id="rId6"/>
    <p:sldLayoutId id="2147483663" r:id="rId7"/>
    <p:sldLayoutId id="2147483664" r:id="rId8"/>
    <p:sldLayoutId id="2147483665" r:id="rId9"/>
    <p:sldLayoutId id="2147483666" r:id="rId10"/>
    <p:sldLayoutId id="214748366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5.xml"/><Relationship Id="rId5" Type="http://schemas.openxmlformats.org/officeDocument/2006/relationships/image" Target="../media/image11.gif"/><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2" Type="http://schemas.openxmlformats.org/officeDocument/2006/relationships/image" Target="../media/image12.gif"/><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F63298ED-2EDB-4278-0CBC-C2FF087741E8}"/>
              </a:ext>
            </a:extLst>
          </p:cNvPr>
          <p:cNvSpPr>
            <a:spLocks noGrp="1"/>
          </p:cNvSpPr>
          <p:nvPr>
            <p:ph type="ctrTitle"/>
          </p:nvPr>
        </p:nvSpPr>
        <p:spPr>
          <a:xfrm>
            <a:off x="683664" y="954580"/>
            <a:ext cx="11066803" cy="2387600"/>
          </a:xfrm>
        </p:spPr>
        <p:txBody>
          <a:bodyPr/>
          <a:lstStyle/>
          <a:p>
            <a:r>
              <a:rPr lang="en-US" sz="3600" b="1" dirty="0">
                <a:solidFill>
                  <a:srgbClr val="000000"/>
                </a:solidFill>
                <a:effectLst/>
                <a:latin typeface="Times New Roman" panose="02020603050405020304" pitchFamily="18" charset="0"/>
                <a:ea typeface="Times New Roman" panose="02020603050405020304" pitchFamily="18" charset="0"/>
                <a:cs typeface="Times New Roman" panose="02020603050405020304" pitchFamily="18" charset="0"/>
              </a:rPr>
              <a:t>Improving the Deep Convective Cloud (DCC) Method for VIIRS using AI/ML based BRDF Models</a:t>
            </a:r>
            <a:endParaRPr lang="en-GB" dirty="0"/>
          </a:p>
        </p:txBody>
      </p:sp>
      <p:sp>
        <p:nvSpPr>
          <p:cNvPr id="15" name="Subtitle 14">
            <a:extLst>
              <a:ext uri="{FF2B5EF4-FFF2-40B4-BE49-F238E27FC236}">
                <a16:creationId xmlns:a16="http://schemas.microsoft.com/office/drawing/2014/main" id="{495FA608-455F-2589-F7DC-25EB691635C0}"/>
              </a:ext>
            </a:extLst>
          </p:cNvPr>
          <p:cNvSpPr>
            <a:spLocks noGrp="1"/>
          </p:cNvSpPr>
          <p:nvPr>
            <p:ph type="subTitle" idx="1"/>
          </p:nvPr>
        </p:nvSpPr>
        <p:spPr>
          <a:xfrm>
            <a:off x="1113802" y="3622262"/>
            <a:ext cx="9144000" cy="2214515"/>
          </a:xfrm>
        </p:spPr>
        <p:txBody>
          <a:bodyPr>
            <a:normAutofit fontScale="32500" lnSpcReduction="20000"/>
          </a:bodyPr>
          <a:lstStyle/>
          <a:p>
            <a:r>
              <a:rPr lang="en-US" sz="8600" dirty="0"/>
              <a:t>Wenhui Wang</a:t>
            </a:r>
          </a:p>
          <a:p>
            <a:endParaRPr lang="en-US" sz="3200" dirty="0"/>
          </a:p>
          <a:p>
            <a:r>
              <a:rPr lang="en-US" sz="4900" dirty="0"/>
              <a:t>CISESS/ESSIC, University of Maryland – College Park</a:t>
            </a:r>
          </a:p>
          <a:p>
            <a:r>
              <a:rPr lang="en-US" sz="4900" dirty="0"/>
              <a:t>NOAA STAR VIIRS SDR Team</a:t>
            </a:r>
          </a:p>
          <a:p>
            <a:endParaRPr lang="en-US" sz="4900" dirty="0"/>
          </a:p>
          <a:p>
            <a:pPr lvl="0">
              <a:lnSpc>
                <a:spcPct val="90000"/>
              </a:lnSpc>
              <a:buClr>
                <a:schemeClr val="lt1"/>
              </a:buClr>
              <a:buSzPts val="1400"/>
            </a:pPr>
            <a:r>
              <a:rPr lang="en-US" sz="4900" dirty="0">
                <a:solidFill>
                  <a:schemeClr val="tx1"/>
                </a:solidFill>
              </a:rPr>
              <a:t>The GSICS Annual Meeting</a:t>
            </a:r>
          </a:p>
          <a:p>
            <a:pPr lvl="0">
              <a:lnSpc>
                <a:spcPct val="90000"/>
              </a:lnSpc>
              <a:buClr>
                <a:schemeClr val="lt1"/>
              </a:buClr>
              <a:buSzPts val="1400"/>
            </a:pPr>
            <a:r>
              <a:rPr lang="en-US" sz="4900" dirty="0">
                <a:solidFill>
                  <a:schemeClr val="tx1"/>
                </a:solidFill>
              </a:rPr>
              <a:t>March 23-27, 2026</a:t>
            </a:r>
          </a:p>
          <a:p>
            <a:endParaRPr lang="en-GB" dirty="0"/>
          </a:p>
        </p:txBody>
      </p:sp>
      <p:pic>
        <p:nvPicPr>
          <p:cNvPr id="4" name="Picture 3">
            <a:extLst>
              <a:ext uri="{FF2B5EF4-FFF2-40B4-BE49-F238E27FC236}">
                <a16:creationId xmlns:a16="http://schemas.microsoft.com/office/drawing/2014/main" id="{0ED65FB8-9602-46F4-9736-BFED04DCDD43}"/>
              </a:ext>
            </a:extLst>
          </p:cNvPr>
          <p:cNvPicPr>
            <a:picLocks noChangeAspect="1"/>
          </p:cNvPicPr>
          <p:nvPr/>
        </p:nvPicPr>
        <p:blipFill>
          <a:blip r:embed="rId2"/>
          <a:stretch>
            <a:fillRect/>
          </a:stretch>
        </p:blipFill>
        <p:spPr>
          <a:xfrm>
            <a:off x="1385509" y="298482"/>
            <a:ext cx="923909" cy="923909"/>
          </a:xfrm>
          <a:prstGeom prst="rect">
            <a:avLst/>
          </a:prstGeom>
        </p:spPr>
      </p:pic>
      <p:pic>
        <p:nvPicPr>
          <p:cNvPr id="5" name="Picture 4">
            <a:extLst>
              <a:ext uri="{FF2B5EF4-FFF2-40B4-BE49-F238E27FC236}">
                <a16:creationId xmlns:a16="http://schemas.microsoft.com/office/drawing/2014/main" id="{1D00D7E1-DFB3-4208-814C-1F0DD654F694}"/>
              </a:ext>
            </a:extLst>
          </p:cNvPr>
          <p:cNvPicPr>
            <a:picLocks noChangeAspect="1"/>
          </p:cNvPicPr>
          <p:nvPr/>
        </p:nvPicPr>
        <p:blipFill>
          <a:blip r:embed="rId3"/>
          <a:stretch>
            <a:fillRect/>
          </a:stretch>
        </p:blipFill>
        <p:spPr>
          <a:xfrm>
            <a:off x="10319539" y="298482"/>
            <a:ext cx="1529543" cy="841248"/>
          </a:xfrm>
          <a:prstGeom prst="rect">
            <a:avLst/>
          </a:prstGeom>
        </p:spPr>
      </p:pic>
    </p:spTree>
    <p:extLst>
      <p:ext uri="{BB962C8B-B14F-4D97-AF65-F5344CB8AC3E}">
        <p14:creationId xmlns:p14="http://schemas.microsoft.com/office/powerpoint/2010/main" val="2827080705"/>
      </p:ext>
    </p:extLst>
  </p:cSld>
  <p:clrMapOvr>
    <a:masterClrMapping/>
  </p:clrMapOvr>
  <mc:AlternateContent xmlns:mc="http://schemas.openxmlformats.org/markup-compatibility/2006">
    <mc:Choice xmlns:p14="http://schemas.microsoft.com/office/powerpoint/2010/main" Requires="p14">
      <p:transition spd="slow" p14:dur="2000" advTm="23637"/>
    </mc:Choice>
    <mc:Fallback>
      <p:transition spd="slow" advTm="2363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A1C09-91A7-441E-9F07-612857AC3E10}"/>
              </a:ext>
            </a:extLst>
          </p:cNvPr>
          <p:cNvSpPr>
            <a:spLocks noGrp="1"/>
          </p:cNvSpPr>
          <p:nvPr>
            <p:ph type="title"/>
          </p:nvPr>
        </p:nvSpPr>
        <p:spPr/>
        <p:txBody>
          <a:bodyPr/>
          <a:lstStyle/>
          <a:p>
            <a:pPr algn="ctr"/>
            <a:r>
              <a:rPr lang="en-US" dirty="0"/>
              <a:t>Outline</a:t>
            </a:r>
          </a:p>
        </p:txBody>
      </p:sp>
      <p:sp>
        <p:nvSpPr>
          <p:cNvPr id="3" name="Content Placeholder 2">
            <a:extLst>
              <a:ext uri="{FF2B5EF4-FFF2-40B4-BE49-F238E27FC236}">
                <a16:creationId xmlns:a16="http://schemas.microsoft.com/office/drawing/2014/main" id="{ED6980BC-58FA-483B-B404-D9102BD1AD2E}"/>
              </a:ext>
            </a:extLst>
          </p:cNvPr>
          <p:cNvSpPr>
            <a:spLocks noGrp="1"/>
          </p:cNvSpPr>
          <p:nvPr>
            <p:ph idx="1"/>
          </p:nvPr>
        </p:nvSpPr>
        <p:spPr>
          <a:xfrm>
            <a:off x="426720" y="1485900"/>
            <a:ext cx="11338560" cy="4772660"/>
          </a:xfrm>
        </p:spPr>
        <p:txBody>
          <a:bodyPr>
            <a:normAutofit/>
          </a:bodyPr>
          <a:lstStyle/>
          <a:p>
            <a:pPr marL="400050" indent="-400050">
              <a:buFont typeface="Wingdings" panose="05000000000000000000" pitchFamily="2" charset="2"/>
              <a:buChar char="Ø"/>
            </a:pPr>
            <a:r>
              <a:rPr lang="en-US" sz="2600" dirty="0"/>
              <a:t>Background</a:t>
            </a:r>
          </a:p>
          <a:p>
            <a:pPr marL="400050" indent="-400050">
              <a:buFont typeface="Wingdings" panose="05000000000000000000" pitchFamily="2" charset="2"/>
              <a:buChar char="Ø"/>
            </a:pPr>
            <a:r>
              <a:rPr lang="en-US" sz="2600" dirty="0"/>
              <a:t>VIIRS Data Used </a:t>
            </a:r>
          </a:p>
          <a:p>
            <a:pPr lvl="1"/>
            <a:r>
              <a:rPr lang="en-US" sz="2000" dirty="0"/>
              <a:t>Data used for training and validation</a:t>
            </a:r>
          </a:p>
          <a:p>
            <a:pPr lvl="1"/>
            <a:r>
              <a:rPr lang="en-US" sz="2000" dirty="0"/>
              <a:t>Characteristics of VIIRS Deep Convective Cloud (DCC) observations</a:t>
            </a:r>
          </a:p>
          <a:p>
            <a:pPr marL="400050" indent="-400050">
              <a:buFont typeface="Wingdings" panose="05000000000000000000" pitchFamily="2" charset="2"/>
              <a:buChar char="Ø"/>
            </a:pPr>
            <a:r>
              <a:rPr lang="en-US" sz="2600" dirty="0"/>
              <a:t>Methodology</a:t>
            </a:r>
          </a:p>
          <a:p>
            <a:pPr lvl="1"/>
            <a:r>
              <a:rPr lang="en-US" sz="2000" dirty="0"/>
              <a:t>AI/ML </a:t>
            </a:r>
            <a:r>
              <a:rPr lang="en-US" sz="2000" dirty="0" err="1"/>
              <a:t>PyTorch</a:t>
            </a:r>
            <a:r>
              <a:rPr lang="en-US" sz="2000" dirty="0"/>
              <a:t> Multilayer Perceptron (MLP)-based method</a:t>
            </a:r>
          </a:p>
          <a:p>
            <a:pPr lvl="1"/>
            <a:r>
              <a:rPr lang="en-US" sz="2000" dirty="0"/>
              <a:t>Angular Bin-based method</a:t>
            </a:r>
          </a:p>
          <a:p>
            <a:pPr lvl="1"/>
            <a:r>
              <a:rPr lang="en-US" sz="2000" dirty="0"/>
              <a:t>Method for Validation</a:t>
            </a:r>
          </a:p>
          <a:p>
            <a:pPr marL="400050" indent="-400050">
              <a:buFont typeface="Wingdings" panose="05000000000000000000" pitchFamily="2" charset="2"/>
              <a:buChar char="Ø"/>
            </a:pPr>
            <a:r>
              <a:rPr lang="en-US" sz="2600" dirty="0"/>
              <a:t>DCC BRDF Models and Validation Results</a:t>
            </a:r>
          </a:p>
          <a:p>
            <a:pPr lvl="1"/>
            <a:r>
              <a:rPr lang="en-US" sz="2000" dirty="0"/>
              <a:t>Shortwave infrared (SWIR) bands</a:t>
            </a:r>
          </a:p>
          <a:p>
            <a:pPr lvl="1"/>
            <a:r>
              <a:rPr lang="en-US" sz="2000" dirty="0"/>
              <a:t>Visible and near infrared (VisNIR) bands </a:t>
            </a:r>
          </a:p>
          <a:p>
            <a:pPr marL="400050" indent="-400050">
              <a:buFont typeface="Wingdings" panose="05000000000000000000" pitchFamily="2" charset="2"/>
              <a:buChar char="Ø"/>
            </a:pPr>
            <a:r>
              <a:rPr lang="en-US" sz="2600" dirty="0"/>
              <a:t>Summary</a:t>
            </a:r>
          </a:p>
          <a:p>
            <a:endParaRPr lang="en-US" dirty="0"/>
          </a:p>
        </p:txBody>
      </p:sp>
    </p:spTree>
    <p:extLst>
      <p:ext uri="{BB962C8B-B14F-4D97-AF65-F5344CB8AC3E}">
        <p14:creationId xmlns:p14="http://schemas.microsoft.com/office/powerpoint/2010/main" val="18277438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9F9C5C-1314-492B-BEBE-23F23EEA09CB}"/>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4FA2D7EB-7A5F-4BB1-9D21-AC06352C6C78}"/>
              </a:ext>
            </a:extLst>
          </p:cNvPr>
          <p:cNvSpPr>
            <a:spLocks noGrp="1"/>
          </p:cNvSpPr>
          <p:nvPr>
            <p:ph type="body" idx="1"/>
          </p:nvPr>
        </p:nvSpPr>
        <p:spPr>
          <a:xfrm>
            <a:off x="625603" y="1375694"/>
            <a:ext cx="5785624" cy="5738619"/>
          </a:xfrm>
        </p:spPr>
        <p:txBody>
          <a:bodyPr>
            <a:normAutofit fontScale="70000" lnSpcReduction="20000"/>
          </a:bodyPr>
          <a:lstStyle/>
          <a:p>
            <a:pPr algn="l">
              <a:buFont typeface="Wingdings" panose="05000000000000000000" pitchFamily="2" charset="2"/>
              <a:buChar char="Ø"/>
            </a:pPr>
            <a:r>
              <a:rPr lang="en-US" sz="3100" dirty="0"/>
              <a:t>The DCC technique has been widely used for </a:t>
            </a:r>
            <a:r>
              <a:rPr lang="en-US" sz="3100" b="0" i="0" u="none" strike="noStrike" baseline="0" dirty="0"/>
              <a:t>the on-orbit calibration stability monitoring of satellite radiometers in the solar reflective spectrum.</a:t>
            </a:r>
          </a:p>
          <a:p>
            <a:pPr lvl="1"/>
            <a:r>
              <a:rPr lang="en-US" sz="2600" dirty="0"/>
              <a:t>Statistics-based, using large # of DCC observations over the tropics. </a:t>
            </a:r>
          </a:p>
          <a:p>
            <a:pPr>
              <a:buFont typeface="Wingdings" panose="05000000000000000000" pitchFamily="2" charset="2"/>
              <a:buChar char="Ø"/>
            </a:pPr>
            <a:r>
              <a:rPr lang="en-US" sz="3100" dirty="0"/>
              <a:t>The DCC methods for NOAA VIIRS solar band calibration performance monitoring.</a:t>
            </a:r>
          </a:p>
          <a:p>
            <a:pPr lvl="1"/>
            <a:r>
              <a:rPr lang="en-US" sz="2600" dirty="0"/>
              <a:t>VisNIRs: </a:t>
            </a:r>
            <a:r>
              <a:rPr lang="en-US" sz="2600" dirty="0">
                <a:sym typeface="Wingdings" panose="05000000000000000000" pitchFamily="2" charset="2"/>
              </a:rPr>
              <a:t>Hu2004 Angular Distribution Model (ADM) + residual annual cycle for Bidirectional Reflectance Distribution Function (BRDF) correction.</a:t>
            </a:r>
          </a:p>
          <a:p>
            <a:pPr lvl="1"/>
            <a:r>
              <a:rPr lang="en-US" sz="2600" dirty="0">
                <a:sym typeface="Wingdings" panose="05000000000000000000" pitchFamily="2" charset="2"/>
              </a:rPr>
              <a:t>SWIRs: annual cycle correction only; uncertainties of trends are ~2 times as large as that of VisNIRs.</a:t>
            </a:r>
          </a:p>
          <a:p>
            <a:pPr lvl="1"/>
            <a:r>
              <a:rPr lang="en-US" sz="2600" dirty="0">
                <a:sym typeface="Wingdings" panose="05000000000000000000" pitchFamily="2" charset="2"/>
              </a:rPr>
              <a:t>Larger amount of data is processed daily, requiring considerable computing resources. </a:t>
            </a:r>
            <a:endParaRPr lang="en-US" sz="2900" b="1" dirty="0">
              <a:sym typeface="Wingdings" panose="05000000000000000000" pitchFamily="2" charset="2"/>
            </a:endParaRPr>
          </a:p>
          <a:p>
            <a:pPr>
              <a:buFont typeface="Wingdings" panose="05000000000000000000" pitchFamily="2" charset="2"/>
              <a:buChar char="Ø"/>
            </a:pPr>
            <a:r>
              <a:rPr lang="en-US" sz="2900" b="1" dirty="0">
                <a:sym typeface="Wingdings" panose="05000000000000000000" pitchFamily="2" charset="2"/>
              </a:rPr>
              <a:t>The purpose of this study is to investigate the feasibility of using AI/ML-based technique to improve the DCC method for VIIRS, especially for SWIR bands.</a:t>
            </a:r>
            <a:endParaRPr lang="en-US" dirty="0"/>
          </a:p>
        </p:txBody>
      </p:sp>
      <p:pic>
        <p:nvPicPr>
          <p:cNvPr id="7" name="Picture 6">
            <a:extLst>
              <a:ext uri="{FF2B5EF4-FFF2-40B4-BE49-F238E27FC236}">
                <a16:creationId xmlns:a16="http://schemas.microsoft.com/office/drawing/2014/main" id="{2145113D-0593-4D1A-A4E9-86DA64B101A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378662" y="1027905"/>
            <a:ext cx="5529785" cy="2654297"/>
          </a:xfrm>
          <a:prstGeom prst="rect">
            <a:avLst/>
          </a:prstGeom>
        </p:spPr>
      </p:pic>
      <p:pic>
        <p:nvPicPr>
          <p:cNvPr id="9" name="Picture 8">
            <a:extLst>
              <a:ext uri="{FF2B5EF4-FFF2-40B4-BE49-F238E27FC236}">
                <a16:creationId xmlns:a16="http://schemas.microsoft.com/office/drawing/2014/main" id="{D6220565-5C4D-4D66-81BE-869FDCBA51F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416764" y="3900850"/>
            <a:ext cx="5529783" cy="2654296"/>
          </a:xfrm>
          <a:prstGeom prst="rect">
            <a:avLst/>
          </a:prstGeom>
        </p:spPr>
      </p:pic>
      <p:sp>
        <p:nvSpPr>
          <p:cNvPr id="11" name="TextBox 10">
            <a:extLst>
              <a:ext uri="{FF2B5EF4-FFF2-40B4-BE49-F238E27FC236}">
                <a16:creationId xmlns:a16="http://schemas.microsoft.com/office/drawing/2014/main" id="{23F74FC3-030C-4B42-B4A2-6836CE4EAC15}"/>
              </a:ext>
            </a:extLst>
          </p:cNvPr>
          <p:cNvSpPr txBox="1"/>
          <p:nvPr/>
        </p:nvSpPr>
        <p:spPr>
          <a:xfrm>
            <a:off x="10889673" y="4322618"/>
            <a:ext cx="676724" cy="369332"/>
          </a:xfrm>
          <a:prstGeom prst="rect">
            <a:avLst/>
          </a:prstGeom>
          <a:noFill/>
        </p:spPr>
        <p:txBody>
          <a:bodyPr wrap="none" rtlCol="0">
            <a:spAutoFit/>
          </a:bodyPr>
          <a:lstStyle/>
          <a:p>
            <a:r>
              <a:rPr lang="en-US" dirty="0"/>
              <a:t>SWIR</a:t>
            </a:r>
          </a:p>
        </p:txBody>
      </p:sp>
      <p:sp>
        <p:nvSpPr>
          <p:cNvPr id="12" name="TextBox 11">
            <a:extLst>
              <a:ext uri="{FF2B5EF4-FFF2-40B4-BE49-F238E27FC236}">
                <a16:creationId xmlns:a16="http://schemas.microsoft.com/office/drawing/2014/main" id="{665B8596-9864-4F7E-825F-C0A386643965}"/>
              </a:ext>
            </a:extLst>
          </p:cNvPr>
          <p:cNvSpPr txBox="1"/>
          <p:nvPr/>
        </p:nvSpPr>
        <p:spPr>
          <a:xfrm>
            <a:off x="10924994" y="1375694"/>
            <a:ext cx="790601" cy="369332"/>
          </a:xfrm>
          <a:prstGeom prst="rect">
            <a:avLst/>
          </a:prstGeom>
          <a:noFill/>
        </p:spPr>
        <p:txBody>
          <a:bodyPr wrap="none" rtlCol="0">
            <a:spAutoFit/>
          </a:bodyPr>
          <a:lstStyle/>
          <a:p>
            <a:r>
              <a:rPr lang="en-US" dirty="0"/>
              <a:t>VisNIR</a:t>
            </a:r>
          </a:p>
        </p:txBody>
      </p:sp>
      <p:sp>
        <p:nvSpPr>
          <p:cNvPr id="4" name="TextBox 3">
            <a:extLst>
              <a:ext uri="{FF2B5EF4-FFF2-40B4-BE49-F238E27FC236}">
                <a16:creationId xmlns:a16="http://schemas.microsoft.com/office/drawing/2014/main" id="{EAF2E078-A350-4A97-91F3-4D667C49CCE7}"/>
              </a:ext>
            </a:extLst>
          </p:cNvPr>
          <p:cNvSpPr txBox="1"/>
          <p:nvPr/>
        </p:nvSpPr>
        <p:spPr>
          <a:xfrm>
            <a:off x="8103140" y="1964987"/>
            <a:ext cx="2762295" cy="369332"/>
          </a:xfrm>
          <a:prstGeom prst="rect">
            <a:avLst/>
          </a:prstGeom>
          <a:noFill/>
        </p:spPr>
        <p:txBody>
          <a:bodyPr wrap="none" rtlCol="0">
            <a:spAutoFit/>
          </a:bodyPr>
          <a:lstStyle/>
          <a:p>
            <a:r>
              <a:rPr lang="en-US" dirty="0"/>
              <a:t>95%CI: 0.02-0.03%/year </a:t>
            </a:r>
          </a:p>
        </p:txBody>
      </p:sp>
      <p:sp>
        <p:nvSpPr>
          <p:cNvPr id="13" name="TextBox 12">
            <a:extLst>
              <a:ext uri="{FF2B5EF4-FFF2-40B4-BE49-F238E27FC236}">
                <a16:creationId xmlns:a16="http://schemas.microsoft.com/office/drawing/2014/main" id="{9140DA8A-F489-47B3-8819-22EEF2229D58}"/>
              </a:ext>
            </a:extLst>
          </p:cNvPr>
          <p:cNvSpPr txBox="1"/>
          <p:nvPr/>
        </p:nvSpPr>
        <p:spPr>
          <a:xfrm>
            <a:off x="8187708" y="4607941"/>
            <a:ext cx="2762295" cy="369332"/>
          </a:xfrm>
          <a:prstGeom prst="rect">
            <a:avLst/>
          </a:prstGeom>
          <a:noFill/>
        </p:spPr>
        <p:txBody>
          <a:bodyPr wrap="none" rtlCol="0">
            <a:spAutoFit/>
          </a:bodyPr>
          <a:lstStyle/>
          <a:p>
            <a:r>
              <a:rPr lang="en-US" dirty="0"/>
              <a:t>95%CI: 0.03-0.07%/year </a:t>
            </a:r>
          </a:p>
        </p:txBody>
      </p:sp>
    </p:spTree>
    <p:extLst>
      <p:ext uri="{BB962C8B-B14F-4D97-AF65-F5344CB8AC3E}">
        <p14:creationId xmlns:p14="http://schemas.microsoft.com/office/powerpoint/2010/main" val="21982528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44126-955E-4E1B-87EB-E3B09C7E88D5}"/>
              </a:ext>
            </a:extLst>
          </p:cNvPr>
          <p:cNvSpPr>
            <a:spLocks noGrp="1"/>
          </p:cNvSpPr>
          <p:nvPr>
            <p:ph type="title"/>
          </p:nvPr>
        </p:nvSpPr>
        <p:spPr/>
        <p:txBody>
          <a:bodyPr/>
          <a:lstStyle/>
          <a:p>
            <a:pPr algn="ctr"/>
            <a:r>
              <a:rPr lang="en-US" dirty="0"/>
              <a:t>Background</a:t>
            </a:r>
          </a:p>
        </p:txBody>
      </p:sp>
      <p:sp>
        <p:nvSpPr>
          <p:cNvPr id="3" name="Content Placeholder 2">
            <a:extLst>
              <a:ext uri="{FF2B5EF4-FFF2-40B4-BE49-F238E27FC236}">
                <a16:creationId xmlns:a16="http://schemas.microsoft.com/office/drawing/2014/main" id="{BFBA9D81-2402-44FA-8E43-02FF14390CB6}"/>
              </a:ext>
            </a:extLst>
          </p:cNvPr>
          <p:cNvSpPr>
            <a:spLocks noGrp="1"/>
          </p:cNvSpPr>
          <p:nvPr>
            <p:ph type="body" idx="1"/>
          </p:nvPr>
        </p:nvSpPr>
        <p:spPr>
          <a:xfrm>
            <a:off x="638175" y="1358900"/>
            <a:ext cx="11296650" cy="5133975"/>
          </a:xfrm>
        </p:spPr>
        <p:txBody>
          <a:bodyPr>
            <a:normAutofit/>
          </a:bodyPr>
          <a:lstStyle/>
          <a:p>
            <a:pPr marL="342900" indent="-342900">
              <a:buFont typeface="Wingdings" panose="05000000000000000000" pitchFamily="2" charset="2"/>
              <a:buChar char="Ø"/>
            </a:pPr>
            <a:r>
              <a:rPr lang="en-US" sz="2400" dirty="0"/>
              <a:t>VIIRS DCC Identification Criteria</a:t>
            </a:r>
          </a:p>
          <a:p>
            <a:pPr lvl="1"/>
            <a:r>
              <a:rPr lang="en-US" sz="1900" b="0" i="0" u="none" strike="noStrike" baseline="0" dirty="0"/>
              <a:t>Latitude: ±25°</a:t>
            </a:r>
          </a:p>
          <a:p>
            <a:pPr lvl="1"/>
            <a:r>
              <a:rPr lang="en-US" sz="1900" b="0" i="0" u="none" strike="noStrike" baseline="0" dirty="0"/>
              <a:t>TB11 (M15, 10.7 </a:t>
            </a:r>
            <a:r>
              <a:rPr lang="el-GR" sz="1900" b="0" i="0" u="none" strike="noStrike" baseline="0" dirty="0"/>
              <a:t>μ</a:t>
            </a:r>
            <a:r>
              <a:rPr lang="en-US" sz="1900" b="0" i="0" u="none" strike="noStrike" baseline="0" dirty="0"/>
              <a:t>m) ≤ 205 K</a:t>
            </a:r>
          </a:p>
          <a:p>
            <a:pPr lvl="1"/>
            <a:r>
              <a:rPr lang="el-GR" sz="1900" b="0" i="0" u="none" strike="noStrike" baseline="0" dirty="0"/>
              <a:t>σ</a:t>
            </a:r>
            <a:r>
              <a:rPr lang="en-US" sz="1900" b="0" i="0" u="none" strike="noStrike" baseline="0" dirty="0"/>
              <a:t>(TB11) of the subject pixel and its eight adjacent pixels 1 K</a:t>
            </a:r>
          </a:p>
          <a:p>
            <a:pPr lvl="1"/>
            <a:r>
              <a:rPr lang="el-GR" sz="1900" b="0" i="0" u="none" strike="noStrike" baseline="0" dirty="0"/>
              <a:t>σ</a:t>
            </a:r>
            <a:r>
              <a:rPr lang="en-US" sz="1900" b="0" i="0" u="none" strike="noStrike" baseline="0" dirty="0"/>
              <a:t>(ref) of the subject pixel and its eight adjacent pixels 3%</a:t>
            </a:r>
          </a:p>
          <a:p>
            <a:pPr lvl="1"/>
            <a:r>
              <a:rPr lang="en-US" sz="1900" b="0" i="0" u="none" strike="noStrike" baseline="0" dirty="0"/>
              <a:t>View zenith angle (VZA) ≤ 35°</a:t>
            </a:r>
          </a:p>
          <a:p>
            <a:pPr lvl="1"/>
            <a:endParaRPr lang="en-US" sz="1900" dirty="0"/>
          </a:p>
          <a:p>
            <a:pPr marL="342900" indent="-342900">
              <a:buFont typeface="Wingdings" panose="05000000000000000000" pitchFamily="2" charset="2"/>
              <a:buChar char="Ø"/>
            </a:pPr>
            <a:r>
              <a:rPr lang="en-US" sz="2400" dirty="0"/>
              <a:t>Major Characteristics of VIIRS DCCs</a:t>
            </a:r>
          </a:p>
          <a:p>
            <a:pPr lvl="1"/>
            <a:r>
              <a:rPr lang="en-US" sz="1900" dirty="0"/>
              <a:t>There are abundant of DCCs over the tropics, ~400 million pixels each year.</a:t>
            </a:r>
          </a:p>
          <a:p>
            <a:pPr lvl="1"/>
            <a:r>
              <a:rPr lang="en-US" sz="1900" dirty="0"/>
              <a:t>The mode of daily/monthly DCC reflectance is more stable for VisNIRs.</a:t>
            </a:r>
          </a:p>
          <a:p>
            <a:pPr lvl="1"/>
            <a:r>
              <a:rPr lang="en-US" sz="1900" dirty="0"/>
              <a:t>The mean of daily/monthly DCC reflectance is more stable for SWIRs</a:t>
            </a:r>
          </a:p>
          <a:p>
            <a:pPr lvl="1"/>
            <a:r>
              <a:rPr lang="en-US" sz="1900" dirty="0"/>
              <a:t>VisNIRs: highly reflective (mode: ~0.9 or higher), mainly a function of cloud optical depth (COD).</a:t>
            </a:r>
          </a:p>
          <a:p>
            <a:pPr lvl="1"/>
            <a:r>
              <a:rPr lang="en-US" sz="1900" dirty="0"/>
              <a:t>SWIRs: band-dependent (mean: 0.2-0.7), varying with COD and cloud effective radius.</a:t>
            </a:r>
          </a:p>
          <a:p>
            <a:pPr lvl="1"/>
            <a:r>
              <a:rPr lang="en-US" sz="1900" dirty="0"/>
              <a:t>DCCs migrate over time; land DCCs are brighter than those over oceans.</a:t>
            </a:r>
          </a:p>
          <a:p>
            <a:pPr marL="571500" lvl="1" indent="0">
              <a:buNone/>
            </a:pPr>
            <a:endParaRPr lang="en-US" sz="2000" dirty="0">
              <a:solidFill>
                <a:schemeClr val="accent2">
                  <a:lumMod val="75000"/>
                </a:schemeClr>
              </a:solidFill>
            </a:endParaRPr>
          </a:p>
          <a:p>
            <a:pPr lvl="1"/>
            <a:endParaRPr lang="en-US" dirty="0"/>
          </a:p>
        </p:txBody>
      </p:sp>
    </p:spTree>
    <p:extLst>
      <p:ext uri="{BB962C8B-B14F-4D97-AF65-F5344CB8AC3E}">
        <p14:creationId xmlns:p14="http://schemas.microsoft.com/office/powerpoint/2010/main" val="1699870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44126-955E-4E1B-87EB-E3B09C7E88D5}"/>
              </a:ext>
            </a:extLst>
          </p:cNvPr>
          <p:cNvSpPr>
            <a:spLocks noGrp="1"/>
          </p:cNvSpPr>
          <p:nvPr>
            <p:ph type="title"/>
          </p:nvPr>
        </p:nvSpPr>
        <p:spPr>
          <a:xfrm>
            <a:off x="1295660" y="346074"/>
            <a:ext cx="9335729" cy="544513"/>
          </a:xfrm>
        </p:spPr>
        <p:txBody>
          <a:bodyPr>
            <a:normAutofit fontScale="90000"/>
          </a:bodyPr>
          <a:lstStyle/>
          <a:p>
            <a:pPr algn="ctr"/>
            <a:r>
              <a:rPr lang="en-US" sz="4000" dirty="0"/>
              <a:t>VIIRS Data Used</a:t>
            </a:r>
          </a:p>
        </p:txBody>
      </p:sp>
      <p:sp>
        <p:nvSpPr>
          <p:cNvPr id="3" name="Content Placeholder 2">
            <a:extLst>
              <a:ext uri="{FF2B5EF4-FFF2-40B4-BE49-F238E27FC236}">
                <a16:creationId xmlns:a16="http://schemas.microsoft.com/office/drawing/2014/main" id="{BFBA9D81-2402-44FA-8E43-02FF14390CB6}"/>
              </a:ext>
            </a:extLst>
          </p:cNvPr>
          <p:cNvSpPr>
            <a:spLocks noGrp="1"/>
          </p:cNvSpPr>
          <p:nvPr>
            <p:ph type="body" idx="1"/>
          </p:nvPr>
        </p:nvSpPr>
        <p:spPr>
          <a:xfrm>
            <a:off x="762000" y="1323974"/>
            <a:ext cx="11106150" cy="5114925"/>
          </a:xfrm>
        </p:spPr>
        <p:txBody>
          <a:bodyPr>
            <a:normAutofit/>
          </a:bodyPr>
          <a:lstStyle/>
          <a:p>
            <a:pPr marL="400050" indent="-400050">
              <a:buFont typeface="Wingdings" panose="05000000000000000000" pitchFamily="2" charset="2"/>
              <a:buChar char="Ø"/>
            </a:pPr>
            <a:r>
              <a:rPr lang="en-US" sz="2400" dirty="0"/>
              <a:t>NOAA operational NOAA-20 VIIRS M-Band RSB (M1-M11) DCC observations were used for BRDF model training/development.</a:t>
            </a:r>
          </a:p>
          <a:p>
            <a:pPr lvl="1"/>
            <a:r>
              <a:rPr lang="en-US" sz="2000" dirty="0"/>
              <a:t>GSICS on-orbit solar band reference.</a:t>
            </a:r>
          </a:p>
          <a:p>
            <a:pPr lvl="1"/>
            <a:r>
              <a:rPr lang="en-US" sz="2000" dirty="0"/>
              <a:t>Degradations very small based on existing studies: lunar, PICS, and DCC.</a:t>
            </a:r>
          </a:p>
          <a:p>
            <a:pPr lvl="1"/>
            <a:r>
              <a:rPr lang="en-US" sz="2000" dirty="0"/>
              <a:t>The small degradations have been well accounted for by the on-orbit calibration updates</a:t>
            </a:r>
          </a:p>
          <a:p>
            <a:pPr lvl="1"/>
            <a:r>
              <a:rPr lang="en-US" sz="2000" dirty="0"/>
              <a:t>Trends less than 0.06%/year.</a:t>
            </a:r>
          </a:p>
          <a:p>
            <a:pPr lvl="1"/>
            <a:r>
              <a:rPr lang="en-US" sz="2000" dirty="0"/>
              <a:t>2022-2024 (3 years), </a:t>
            </a:r>
            <a:r>
              <a:rPr lang="en-US" sz="1800" dirty="0"/>
              <a:t>with complete DCC pixels extracted at all VZAs (0-70°), were used for model training/development.</a:t>
            </a:r>
          </a:p>
          <a:p>
            <a:pPr>
              <a:buFont typeface="Wingdings" panose="05000000000000000000" pitchFamily="2" charset="2"/>
              <a:buChar char="Ø"/>
            </a:pPr>
            <a:endParaRPr lang="en-US" sz="2400" dirty="0"/>
          </a:p>
          <a:p>
            <a:pPr marL="400050" indent="-400050">
              <a:buFont typeface="Wingdings" panose="05000000000000000000" pitchFamily="2" charset="2"/>
              <a:buChar char="Ø"/>
            </a:pPr>
            <a:r>
              <a:rPr lang="en-US" sz="2400" dirty="0"/>
              <a:t>VIIRS DCC Data for validation purposes:</a:t>
            </a:r>
          </a:p>
          <a:p>
            <a:pPr lvl="1"/>
            <a:r>
              <a:rPr lang="en-US" sz="2000" dirty="0"/>
              <a:t>NOAA-20: 2018-2021 and 2025</a:t>
            </a:r>
          </a:p>
          <a:p>
            <a:pPr lvl="1"/>
            <a:r>
              <a:rPr lang="en-US" sz="2000" dirty="0"/>
              <a:t>NOAA-21: 2023-2025</a:t>
            </a:r>
          </a:p>
          <a:p>
            <a:pPr lvl="1"/>
            <a:endParaRPr lang="en-US" sz="2000" dirty="0"/>
          </a:p>
          <a:p>
            <a:pPr lvl="1"/>
            <a:endParaRPr lang="en-US" sz="2000" dirty="0">
              <a:solidFill>
                <a:schemeClr val="accent2">
                  <a:lumMod val="75000"/>
                </a:schemeClr>
              </a:solidFill>
            </a:endParaRPr>
          </a:p>
          <a:p>
            <a:pPr lvl="1"/>
            <a:endParaRPr lang="en-US" dirty="0"/>
          </a:p>
        </p:txBody>
      </p:sp>
    </p:spTree>
    <p:extLst>
      <p:ext uri="{BB962C8B-B14F-4D97-AF65-F5344CB8AC3E}">
        <p14:creationId xmlns:p14="http://schemas.microsoft.com/office/powerpoint/2010/main" val="3606514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244126-955E-4E1B-87EB-E3B09C7E88D5}"/>
              </a:ext>
            </a:extLst>
          </p:cNvPr>
          <p:cNvSpPr>
            <a:spLocks noGrp="1"/>
          </p:cNvSpPr>
          <p:nvPr>
            <p:ph type="title"/>
          </p:nvPr>
        </p:nvSpPr>
        <p:spPr/>
        <p:txBody>
          <a:bodyPr/>
          <a:lstStyle/>
          <a:p>
            <a:pPr algn="ctr"/>
            <a:r>
              <a:rPr lang="en-US" sz="3600" dirty="0"/>
              <a:t>Characteristics of VIIRS DCC Observations</a:t>
            </a:r>
          </a:p>
        </p:txBody>
      </p:sp>
      <p:pic>
        <p:nvPicPr>
          <p:cNvPr id="5" name="Picture 4">
            <a:extLst>
              <a:ext uri="{FF2B5EF4-FFF2-40B4-BE49-F238E27FC236}">
                <a16:creationId xmlns:a16="http://schemas.microsoft.com/office/drawing/2014/main" id="{A9D9A4C9-3826-4A67-96E3-F648956E8F08}"/>
              </a:ext>
            </a:extLst>
          </p:cNvPr>
          <p:cNvPicPr>
            <a:picLocks noChangeAspect="1"/>
          </p:cNvPicPr>
          <p:nvPr/>
        </p:nvPicPr>
        <p:blipFill>
          <a:blip r:embed="rId2"/>
          <a:stretch>
            <a:fillRect/>
          </a:stretch>
        </p:blipFill>
        <p:spPr>
          <a:xfrm>
            <a:off x="104486" y="2905305"/>
            <a:ext cx="6460788" cy="3512590"/>
          </a:xfrm>
          <a:prstGeom prst="rect">
            <a:avLst/>
          </a:prstGeom>
        </p:spPr>
      </p:pic>
      <p:sp>
        <p:nvSpPr>
          <p:cNvPr id="6" name="Content Placeholder 2">
            <a:extLst>
              <a:ext uri="{FF2B5EF4-FFF2-40B4-BE49-F238E27FC236}">
                <a16:creationId xmlns:a16="http://schemas.microsoft.com/office/drawing/2014/main" id="{C5BBC458-28D0-4B68-87C7-5405663B5680}"/>
              </a:ext>
            </a:extLst>
          </p:cNvPr>
          <p:cNvSpPr txBox="1">
            <a:spLocks/>
          </p:cNvSpPr>
          <p:nvPr/>
        </p:nvSpPr>
        <p:spPr>
          <a:xfrm>
            <a:off x="616633" y="1241367"/>
            <a:ext cx="11148647" cy="206432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Font typeface="Wingdings" panose="05000000000000000000" pitchFamily="2" charset="2"/>
              <a:buChar char="Ø"/>
            </a:pPr>
            <a:r>
              <a:rPr lang="en-US" sz="2400" dirty="0"/>
              <a:t>Potential challenges of using VIIRS data to model DCC BRDF effects</a:t>
            </a:r>
          </a:p>
          <a:p>
            <a:pPr lvl="1"/>
            <a:r>
              <a:rPr lang="en-US" sz="1800" dirty="0"/>
              <a:t>Not uniformly distributed at different solar/view geometries, with large solar zenith angle (SZA)  and relative azimuth angle (RAA) gaps due to VIIRS’s  orbital configuration.</a:t>
            </a:r>
          </a:p>
          <a:p>
            <a:pPr lvl="1"/>
            <a:r>
              <a:rPr lang="en-US" sz="1800" dirty="0"/>
              <a:t>DCCs exhibit a range instead of a constant reflectance at a given solar/view geometry, and usually negative skewed.</a:t>
            </a:r>
          </a:p>
          <a:p>
            <a:pPr lvl="1"/>
            <a:r>
              <a:rPr lang="en-US" sz="1800" dirty="0"/>
              <a:t>False DCC detections exist due to the use of simple 205 K M15 BT threshold. </a:t>
            </a:r>
          </a:p>
          <a:p>
            <a:pPr marL="457200" lvl="1" indent="0">
              <a:buNone/>
            </a:pPr>
            <a:endParaRPr lang="en-US" sz="1800" dirty="0"/>
          </a:p>
          <a:p>
            <a:pPr marL="457200" lvl="1" indent="0">
              <a:buNone/>
            </a:pPr>
            <a:endParaRPr lang="en-US" sz="1800" dirty="0">
              <a:solidFill>
                <a:schemeClr val="accent2">
                  <a:lumMod val="75000"/>
                </a:schemeClr>
              </a:solidFill>
            </a:endParaRPr>
          </a:p>
          <a:p>
            <a:pPr lvl="1"/>
            <a:endParaRPr lang="en-US" sz="1900" dirty="0">
              <a:solidFill>
                <a:schemeClr val="accent2">
                  <a:lumMod val="75000"/>
                </a:schemeClr>
              </a:solidFill>
            </a:endParaRPr>
          </a:p>
          <a:p>
            <a:pPr lvl="1"/>
            <a:endParaRPr lang="en-US" dirty="0"/>
          </a:p>
        </p:txBody>
      </p:sp>
      <p:pic>
        <p:nvPicPr>
          <p:cNvPr id="11" name="Picture 10">
            <a:extLst>
              <a:ext uri="{FF2B5EF4-FFF2-40B4-BE49-F238E27FC236}">
                <a16:creationId xmlns:a16="http://schemas.microsoft.com/office/drawing/2014/main" id="{219C13FD-C334-405D-AEE4-34674C30E1A8}"/>
              </a:ext>
            </a:extLst>
          </p:cNvPr>
          <p:cNvPicPr>
            <a:picLocks noChangeAspect="1"/>
          </p:cNvPicPr>
          <p:nvPr/>
        </p:nvPicPr>
        <p:blipFill>
          <a:blip r:embed="rId3"/>
          <a:stretch>
            <a:fillRect/>
          </a:stretch>
        </p:blipFill>
        <p:spPr>
          <a:xfrm>
            <a:off x="6749260" y="3226247"/>
            <a:ext cx="4804484" cy="3202989"/>
          </a:xfrm>
          <a:prstGeom prst="rect">
            <a:avLst/>
          </a:prstGeom>
        </p:spPr>
      </p:pic>
      <p:sp>
        <p:nvSpPr>
          <p:cNvPr id="3" name="TextBox 2">
            <a:extLst>
              <a:ext uri="{FF2B5EF4-FFF2-40B4-BE49-F238E27FC236}">
                <a16:creationId xmlns:a16="http://schemas.microsoft.com/office/drawing/2014/main" id="{1818256B-18D1-462B-A306-2FA8D445B89A}"/>
              </a:ext>
            </a:extLst>
          </p:cNvPr>
          <p:cNvSpPr txBox="1"/>
          <p:nvPr/>
        </p:nvSpPr>
        <p:spPr>
          <a:xfrm>
            <a:off x="2070985" y="6275188"/>
            <a:ext cx="2492990" cy="369332"/>
          </a:xfrm>
          <a:prstGeom prst="rect">
            <a:avLst/>
          </a:prstGeom>
          <a:noFill/>
        </p:spPr>
        <p:txBody>
          <a:bodyPr wrap="none" rtlCol="0">
            <a:spAutoFit/>
          </a:bodyPr>
          <a:lstStyle/>
          <a:p>
            <a:r>
              <a:rPr lang="en-US" dirty="0"/>
              <a:t>NOAA-20 (2022-2024)</a:t>
            </a:r>
          </a:p>
        </p:txBody>
      </p:sp>
    </p:spTree>
    <p:extLst>
      <p:ext uri="{BB962C8B-B14F-4D97-AF65-F5344CB8AC3E}">
        <p14:creationId xmlns:p14="http://schemas.microsoft.com/office/powerpoint/2010/main" val="11035782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5B6758-929F-41F2-927C-CBAA65C7A305}"/>
              </a:ext>
            </a:extLst>
          </p:cNvPr>
          <p:cNvSpPr>
            <a:spLocks noGrp="1"/>
          </p:cNvSpPr>
          <p:nvPr>
            <p:ph type="title"/>
          </p:nvPr>
        </p:nvSpPr>
        <p:spPr>
          <a:xfrm>
            <a:off x="679579" y="136524"/>
            <a:ext cx="10515600" cy="883971"/>
          </a:xfrm>
        </p:spPr>
        <p:txBody>
          <a:bodyPr>
            <a:normAutofit/>
          </a:bodyPr>
          <a:lstStyle/>
          <a:p>
            <a:pPr algn="ctr"/>
            <a:r>
              <a:rPr lang="en-US" sz="3600" dirty="0"/>
              <a:t>Methodology (2-1)</a:t>
            </a:r>
          </a:p>
        </p:txBody>
      </p:sp>
      <p:pic>
        <p:nvPicPr>
          <p:cNvPr id="9" name="Content Placeholder 8">
            <a:extLst>
              <a:ext uri="{FF2B5EF4-FFF2-40B4-BE49-F238E27FC236}">
                <a16:creationId xmlns:a16="http://schemas.microsoft.com/office/drawing/2014/main" id="{6606BAF2-3FB3-4F20-8868-D18CF5F298D7}"/>
              </a:ext>
            </a:extLst>
          </p:cNvPr>
          <p:cNvPicPr>
            <a:picLocks noGrp="1" noChangeAspect="1"/>
          </p:cNvPicPr>
          <p:nvPr>
            <p:ph idx="4294967295"/>
          </p:nvPr>
        </p:nvPicPr>
        <p:blipFill>
          <a:blip r:embed="rId2"/>
          <a:stretch>
            <a:fillRect/>
          </a:stretch>
        </p:blipFill>
        <p:spPr>
          <a:xfrm>
            <a:off x="1401454" y="4108126"/>
            <a:ext cx="5571020" cy="2484009"/>
          </a:xfrm>
        </p:spPr>
      </p:pic>
      <p:sp>
        <p:nvSpPr>
          <p:cNvPr id="5" name="TextBox 4">
            <a:extLst>
              <a:ext uri="{FF2B5EF4-FFF2-40B4-BE49-F238E27FC236}">
                <a16:creationId xmlns:a16="http://schemas.microsoft.com/office/drawing/2014/main" id="{6B461371-DE24-4A6F-ABCB-C22757173617}"/>
              </a:ext>
            </a:extLst>
          </p:cNvPr>
          <p:cNvSpPr txBox="1"/>
          <p:nvPr/>
        </p:nvSpPr>
        <p:spPr>
          <a:xfrm>
            <a:off x="570034" y="1175796"/>
            <a:ext cx="11051931" cy="3293209"/>
          </a:xfrm>
          <a:prstGeom prst="rect">
            <a:avLst/>
          </a:prstGeom>
          <a:noFill/>
        </p:spPr>
        <p:txBody>
          <a:bodyPr wrap="square" rtlCol="0">
            <a:spAutoFit/>
          </a:bodyPr>
          <a:lstStyle/>
          <a:p>
            <a:pPr marL="285750" indent="-285750">
              <a:buFont typeface="Wingdings" panose="05000000000000000000" pitchFamily="2" charset="2"/>
              <a:buChar char="Ø"/>
            </a:pPr>
            <a:r>
              <a:rPr lang="en-US" sz="2400" u="sng" dirty="0"/>
              <a:t>The Multilayer Perceptron (MLP) - based AI/ML Method</a:t>
            </a:r>
          </a:p>
          <a:p>
            <a:pPr marL="800100" lvl="1" indent="-342900">
              <a:buFont typeface="Arial" panose="020B0604020202020204" pitchFamily="34" charset="0"/>
              <a:buChar char="•"/>
            </a:pPr>
            <a:r>
              <a:rPr lang="en-US" sz="2000" dirty="0" err="1"/>
              <a:t>PyTorch</a:t>
            </a:r>
            <a:r>
              <a:rPr lang="en-US" sz="2000" dirty="0"/>
              <a:t> MLP artificial neural network frame was used.</a:t>
            </a:r>
          </a:p>
          <a:p>
            <a:pPr marL="800100" lvl="1" indent="-342900">
              <a:buFont typeface="Arial" panose="020B0604020202020204" pitchFamily="34" charset="0"/>
              <a:buChar char="•"/>
            </a:pPr>
            <a:r>
              <a:rPr lang="en-US" sz="2000" dirty="0"/>
              <a:t>Different subsets of data were experimented to train the BRDF models:</a:t>
            </a:r>
          </a:p>
          <a:p>
            <a:pPr marL="1084263" lvl="3" indent="-279400">
              <a:buFont typeface="Arial" panose="020B0604020202020204" pitchFamily="34" charset="0"/>
              <a:buChar char="•"/>
            </a:pPr>
            <a:r>
              <a:rPr lang="en-US" dirty="0"/>
              <a:t>Train one model for each band using all training data, fitting month by month continuously due to RAM constrains.</a:t>
            </a:r>
          </a:p>
          <a:p>
            <a:pPr marL="1084263" lvl="3" indent="-279400">
              <a:buFont typeface="Arial" panose="020B0604020202020204" pitchFamily="34" charset="0"/>
              <a:buChar char="•"/>
            </a:pPr>
            <a:r>
              <a:rPr lang="en-US" dirty="0"/>
              <a:t>Train one model for each band using every n</a:t>
            </a:r>
            <a:r>
              <a:rPr lang="en-US" baseline="30000" dirty="0"/>
              <a:t>th</a:t>
            </a:r>
            <a:r>
              <a:rPr lang="en-US" dirty="0"/>
              <a:t> DCC pixels</a:t>
            </a:r>
          </a:p>
          <a:p>
            <a:pPr marL="1084263" lvl="3" indent="-279400">
              <a:buFont typeface="Arial" panose="020B0604020202020204" pitchFamily="34" charset="0"/>
              <a:buChar char="•"/>
            </a:pPr>
            <a:r>
              <a:rPr lang="en-US" dirty="0"/>
              <a:t>Train monthly (12) models for each band</a:t>
            </a:r>
          </a:p>
          <a:p>
            <a:pPr marL="1084263" lvl="3" indent="-279400">
              <a:buFont typeface="Arial" panose="020B0604020202020204" pitchFamily="34" charset="0"/>
              <a:buChar char="•"/>
            </a:pPr>
            <a:r>
              <a:rPr lang="en-US" dirty="0"/>
              <a:t>Use data at all view zenith angles (VZA)  versus VZA ≤ 35° only</a:t>
            </a:r>
          </a:p>
          <a:p>
            <a:pPr marL="1084263" lvl="3" indent="-279400">
              <a:buFont typeface="Arial" panose="020B0604020202020204" pitchFamily="34" charset="0"/>
              <a:buChar char="•"/>
            </a:pPr>
            <a:r>
              <a:rPr lang="en-US" dirty="0"/>
              <a:t>w/wo the Land Mask Layer</a:t>
            </a:r>
          </a:p>
          <a:p>
            <a:pPr marL="800100" lvl="1" indent="-342900">
              <a:buFont typeface="Arial" panose="020B0604020202020204" pitchFamily="34" charset="0"/>
              <a:buChar char="•"/>
            </a:pPr>
            <a:r>
              <a:rPr lang="en-US" dirty="0"/>
              <a:t>Different configuration of hidden layers and number of neurons were also explored. </a:t>
            </a:r>
          </a:p>
          <a:p>
            <a:pPr lvl="1"/>
            <a:endParaRPr lang="en-US" dirty="0"/>
          </a:p>
        </p:txBody>
      </p:sp>
      <p:sp>
        <p:nvSpPr>
          <p:cNvPr id="13" name="TextBox 12">
            <a:extLst>
              <a:ext uri="{FF2B5EF4-FFF2-40B4-BE49-F238E27FC236}">
                <a16:creationId xmlns:a16="http://schemas.microsoft.com/office/drawing/2014/main" id="{866AAF4D-7DFF-4ABA-A947-2B87A0B87355}"/>
              </a:ext>
            </a:extLst>
          </p:cNvPr>
          <p:cNvSpPr txBox="1"/>
          <p:nvPr/>
        </p:nvSpPr>
        <p:spPr>
          <a:xfrm>
            <a:off x="7253074" y="4551174"/>
            <a:ext cx="3942105" cy="1477328"/>
          </a:xfrm>
          <a:prstGeom prst="rect">
            <a:avLst/>
          </a:prstGeom>
          <a:noFill/>
        </p:spPr>
        <p:txBody>
          <a:bodyPr wrap="square">
            <a:spAutoFit/>
          </a:bodyPr>
          <a:lstStyle/>
          <a:p>
            <a:r>
              <a:rPr lang="en-US" sz="1800" dirty="0"/>
              <a:t>Computing resources used: </a:t>
            </a:r>
          </a:p>
          <a:p>
            <a:pPr lvl="1"/>
            <a:r>
              <a:rPr lang="en-US" dirty="0"/>
              <a:t> ~20 CPUs </a:t>
            </a:r>
          </a:p>
          <a:p>
            <a:pPr lvl="1"/>
            <a:r>
              <a:rPr lang="en-US" dirty="0"/>
              <a:t> ~20 GB of RAM.</a:t>
            </a:r>
          </a:p>
          <a:p>
            <a:endParaRPr lang="en-US" dirty="0"/>
          </a:p>
          <a:p>
            <a:r>
              <a:rPr lang="en-US" dirty="0"/>
              <a:t>Required 2-3 hours/band/subset</a:t>
            </a:r>
          </a:p>
        </p:txBody>
      </p:sp>
      <p:sp>
        <p:nvSpPr>
          <p:cNvPr id="6" name="Speech Bubble: Rectangle 5">
            <a:extLst>
              <a:ext uri="{FF2B5EF4-FFF2-40B4-BE49-F238E27FC236}">
                <a16:creationId xmlns:a16="http://schemas.microsoft.com/office/drawing/2014/main" id="{B2E28123-3EAF-4B75-88BF-88E559B55681}"/>
              </a:ext>
            </a:extLst>
          </p:cNvPr>
          <p:cNvSpPr/>
          <p:nvPr/>
        </p:nvSpPr>
        <p:spPr>
          <a:xfrm>
            <a:off x="209725" y="5207629"/>
            <a:ext cx="1191729" cy="431454"/>
          </a:xfrm>
          <a:prstGeom prst="wedgeRectCallout">
            <a:avLst>
              <a:gd name="adj1" fmla="val 79167"/>
              <a:gd name="adj2" fmla="val -26504"/>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err="1">
                <a:solidFill>
                  <a:schemeClr val="tx1"/>
                </a:solidFill>
              </a:rPr>
              <a:t>LandMask</a:t>
            </a:r>
            <a:endParaRPr lang="en-US" sz="1600" dirty="0">
              <a:solidFill>
                <a:schemeClr val="tx1"/>
              </a:solidFill>
            </a:endParaRPr>
          </a:p>
        </p:txBody>
      </p:sp>
    </p:spTree>
    <p:extLst>
      <p:ext uri="{BB962C8B-B14F-4D97-AF65-F5344CB8AC3E}">
        <p14:creationId xmlns:p14="http://schemas.microsoft.com/office/powerpoint/2010/main" val="35593781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6AD307-62B7-419B-8652-31F3A622D5D8}"/>
              </a:ext>
            </a:extLst>
          </p:cNvPr>
          <p:cNvSpPr>
            <a:spLocks noGrp="1"/>
          </p:cNvSpPr>
          <p:nvPr>
            <p:ph type="title"/>
          </p:nvPr>
        </p:nvSpPr>
        <p:spPr>
          <a:xfrm>
            <a:off x="1250717" y="287742"/>
            <a:ext cx="10371688" cy="834283"/>
          </a:xfrm>
        </p:spPr>
        <p:txBody>
          <a:bodyPr>
            <a:normAutofit/>
          </a:bodyPr>
          <a:lstStyle/>
          <a:p>
            <a:pPr algn="ctr"/>
            <a:r>
              <a:rPr lang="en-US" sz="3600" dirty="0"/>
              <a:t>Methodology  (2-2)</a:t>
            </a:r>
          </a:p>
        </p:txBody>
      </p:sp>
      <p:sp>
        <p:nvSpPr>
          <p:cNvPr id="3" name="Content Placeholder 2">
            <a:extLst>
              <a:ext uri="{FF2B5EF4-FFF2-40B4-BE49-F238E27FC236}">
                <a16:creationId xmlns:a16="http://schemas.microsoft.com/office/drawing/2014/main" id="{5D7788CC-4802-4B8A-8AC4-0B1DED79E16C}"/>
              </a:ext>
            </a:extLst>
          </p:cNvPr>
          <p:cNvSpPr>
            <a:spLocks noGrp="1"/>
          </p:cNvSpPr>
          <p:nvPr>
            <p:ph type="body" idx="1"/>
          </p:nvPr>
        </p:nvSpPr>
        <p:spPr>
          <a:xfrm>
            <a:off x="627232" y="1353040"/>
            <a:ext cx="10515600" cy="2268081"/>
          </a:xfrm>
        </p:spPr>
        <p:txBody>
          <a:bodyPr>
            <a:normAutofit/>
          </a:bodyPr>
          <a:lstStyle/>
          <a:p>
            <a:pPr marL="285750" indent="-285750">
              <a:buFont typeface="Wingdings" panose="05000000000000000000" pitchFamily="2" charset="2"/>
              <a:buChar char="Ø"/>
            </a:pPr>
            <a:r>
              <a:rPr lang="en-US" sz="2400" u="sng" dirty="0">
                <a:latin typeface="+mn-lt"/>
              </a:rPr>
              <a:t>Angular Bin-based Method </a:t>
            </a:r>
          </a:p>
          <a:p>
            <a:pPr marL="800100" lvl="1">
              <a:buFont typeface="Arial" panose="020B0604020202020204" pitchFamily="34" charset="0"/>
              <a:buChar char="•"/>
            </a:pPr>
            <a:r>
              <a:rPr lang="en-US" sz="2000" dirty="0">
                <a:latin typeface="+mn-lt"/>
              </a:rPr>
              <a:t>Similar to </a:t>
            </a:r>
            <a:r>
              <a:rPr lang="en-US" sz="2000" i="1" dirty="0">
                <a:solidFill>
                  <a:srgbClr val="0070C0"/>
                </a:solidFill>
                <a:latin typeface="+mn-lt"/>
              </a:rPr>
              <a:t>Bhatt et al., 201</a:t>
            </a:r>
            <a:r>
              <a:rPr lang="en-US" sz="2000" dirty="0">
                <a:solidFill>
                  <a:srgbClr val="0070C0"/>
                </a:solidFill>
                <a:latin typeface="+mn-lt"/>
              </a:rPr>
              <a:t>7</a:t>
            </a:r>
            <a:r>
              <a:rPr lang="en-US" sz="2000" dirty="0">
                <a:latin typeface="+mn-lt"/>
              </a:rPr>
              <a:t>.</a:t>
            </a:r>
          </a:p>
          <a:p>
            <a:pPr marL="800100" lvl="1">
              <a:buFont typeface="Arial" panose="020B0604020202020204" pitchFamily="34" charset="0"/>
              <a:buChar char="•"/>
            </a:pPr>
            <a:r>
              <a:rPr lang="en-US" sz="2000" dirty="0">
                <a:latin typeface="+mn-lt"/>
              </a:rPr>
              <a:t>Different subsets of data were also experimented to develop Angular Bin-based DCC BRDF models, similar to the AI/ML-based method. </a:t>
            </a:r>
          </a:p>
          <a:p>
            <a:pPr marL="800100" lvl="1">
              <a:buFont typeface="Arial" panose="020B0604020202020204" pitchFamily="34" charset="0"/>
              <a:buChar char="•"/>
            </a:pPr>
            <a:r>
              <a:rPr lang="en-US" sz="2000" dirty="0">
                <a:latin typeface="+mn-lt"/>
              </a:rPr>
              <a:t>Angular Bin – based BRDF models were compared to the AI/ML-based models.</a:t>
            </a:r>
          </a:p>
          <a:p>
            <a:pPr marL="914400" lvl="2" indent="0">
              <a:buNone/>
            </a:pPr>
            <a:endParaRPr lang="en-US" dirty="0"/>
          </a:p>
        </p:txBody>
      </p:sp>
      <p:sp>
        <p:nvSpPr>
          <p:cNvPr id="6" name="TextBox 5">
            <a:extLst>
              <a:ext uri="{FF2B5EF4-FFF2-40B4-BE49-F238E27FC236}">
                <a16:creationId xmlns:a16="http://schemas.microsoft.com/office/drawing/2014/main" id="{1D1F168D-51F0-4C26-AD68-722A77EDDBFA}"/>
              </a:ext>
            </a:extLst>
          </p:cNvPr>
          <p:cNvSpPr txBox="1"/>
          <p:nvPr/>
        </p:nvSpPr>
        <p:spPr>
          <a:xfrm>
            <a:off x="204280" y="3509235"/>
            <a:ext cx="10515599" cy="2616101"/>
          </a:xfrm>
          <a:prstGeom prst="rect">
            <a:avLst/>
          </a:prstGeom>
          <a:noFill/>
        </p:spPr>
        <p:txBody>
          <a:bodyPr wrap="square">
            <a:spAutoFit/>
          </a:bodyPr>
          <a:lstStyle/>
          <a:p>
            <a:pPr marL="742950" lvl="1" indent="-285750">
              <a:buFont typeface="Wingdings" panose="05000000000000000000" pitchFamily="2" charset="2"/>
              <a:buChar char="Ø"/>
            </a:pPr>
            <a:r>
              <a:rPr lang="en-US" sz="2400" u="sng" dirty="0">
                <a:ea typeface="Calibri" panose="020F0502020204030204" pitchFamily="34" charset="0"/>
                <a:cs typeface="Calibri" panose="020F0502020204030204" pitchFamily="34" charset="0"/>
              </a:rPr>
              <a:t>Validation Method</a:t>
            </a:r>
          </a:p>
          <a:p>
            <a:pPr marL="1200150" lvl="2" indent="-285750">
              <a:buFont typeface="Arial" panose="020B0604020202020204" pitchFamily="34" charset="0"/>
              <a:buChar char="•"/>
            </a:pPr>
            <a:r>
              <a:rPr lang="en-US" sz="2000" dirty="0"/>
              <a:t>Monthly DCC statistics (mode or mean) are usually used for calibration stability monitoring </a:t>
            </a:r>
            <a:r>
              <a:rPr lang="en-US" sz="2000" dirty="0">
                <a:sym typeface="Wingdings" panose="05000000000000000000" pitchFamily="2" charset="2"/>
              </a:rPr>
              <a:t> </a:t>
            </a:r>
            <a:r>
              <a:rPr lang="en-US" sz="2000" dirty="0"/>
              <a:t>dividing data (e.g., 80-90% for training and 10-20% for validation) does not work well.</a:t>
            </a:r>
          </a:p>
          <a:p>
            <a:pPr marL="1200150" lvl="2" indent="-285750">
              <a:buFont typeface="Arial" panose="020B0604020202020204" pitchFamily="34" charset="0"/>
              <a:buChar char="•"/>
            </a:pPr>
            <a:r>
              <a:rPr lang="en-US" sz="2000" dirty="0"/>
              <a:t>The uncertainty of long-term trend and computational costs will be used as the criteria for validation.</a:t>
            </a:r>
          </a:p>
          <a:p>
            <a:pPr marL="1203325" lvl="3"/>
            <a:r>
              <a:rPr lang="en-US" sz="2000" dirty="0">
                <a:solidFill>
                  <a:srgbClr val="00B050"/>
                </a:solidFill>
                <a:sym typeface="Wingdings" panose="05000000000000000000" pitchFamily="2" charset="2"/>
              </a:rPr>
              <a:t>Successful</a:t>
            </a:r>
            <a:r>
              <a:rPr lang="en-US" sz="2000" dirty="0">
                <a:solidFill>
                  <a:srgbClr val="00B050"/>
                </a:solidFill>
              </a:rPr>
              <a:t> models are expected to reduce the uncertainty of DCC trends and/or speed up data processing. </a:t>
            </a:r>
          </a:p>
        </p:txBody>
      </p:sp>
    </p:spTree>
    <p:extLst>
      <p:ext uri="{BB962C8B-B14F-4D97-AF65-F5344CB8AC3E}">
        <p14:creationId xmlns:p14="http://schemas.microsoft.com/office/powerpoint/2010/main" val="2587029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47113-1C90-4A71-B787-C42B0B315B84}"/>
              </a:ext>
            </a:extLst>
          </p:cNvPr>
          <p:cNvSpPr>
            <a:spLocks noGrp="1"/>
          </p:cNvSpPr>
          <p:nvPr>
            <p:ph type="title"/>
          </p:nvPr>
        </p:nvSpPr>
        <p:spPr>
          <a:xfrm>
            <a:off x="875358" y="-58474"/>
            <a:ext cx="10515600" cy="1325563"/>
          </a:xfrm>
        </p:spPr>
        <p:txBody>
          <a:bodyPr>
            <a:normAutofit fontScale="90000"/>
          </a:bodyPr>
          <a:lstStyle/>
          <a:p>
            <a:pPr algn="ctr"/>
            <a:r>
              <a:rPr lang="en-US" sz="4000" dirty="0"/>
              <a:t>Examples of MLP-based DCC BRDF Models</a:t>
            </a:r>
            <a:br>
              <a:rPr lang="en-US" sz="4000" dirty="0"/>
            </a:br>
            <a:r>
              <a:rPr lang="en-US" sz="3200" dirty="0"/>
              <a:t>(M10, Monthly Land/Ocean, VZA&lt;=35°)</a:t>
            </a:r>
          </a:p>
        </p:txBody>
      </p:sp>
      <p:sp>
        <p:nvSpPr>
          <p:cNvPr id="15" name="Rectangle 14">
            <a:extLst>
              <a:ext uri="{FF2B5EF4-FFF2-40B4-BE49-F238E27FC236}">
                <a16:creationId xmlns:a16="http://schemas.microsoft.com/office/drawing/2014/main" id="{6AFFCE4D-76A8-4596-9FCD-6B7C80DDAEB0}"/>
              </a:ext>
            </a:extLst>
          </p:cNvPr>
          <p:cNvSpPr/>
          <p:nvPr/>
        </p:nvSpPr>
        <p:spPr>
          <a:xfrm>
            <a:off x="1528357" y="4585090"/>
            <a:ext cx="1709981" cy="407270"/>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b="1" dirty="0"/>
              <a:t>Ocean</a:t>
            </a:r>
          </a:p>
        </p:txBody>
      </p:sp>
      <p:sp>
        <p:nvSpPr>
          <p:cNvPr id="16" name="Rectangle 15">
            <a:extLst>
              <a:ext uri="{FF2B5EF4-FFF2-40B4-BE49-F238E27FC236}">
                <a16:creationId xmlns:a16="http://schemas.microsoft.com/office/drawing/2014/main" id="{C57C2679-F590-4AC7-B28B-02A0AD1706FA}"/>
              </a:ext>
            </a:extLst>
          </p:cNvPr>
          <p:cNvSpPr/>
          <p:nvPr/>
        </p:nvSpPr>
        <p:spPr>
          <a:xfrm>
            <a:off x="5546080" y="4595705"/>
            <a:ext cx="1709981" cy="407270"/>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a:t>Land</a:t>
            </a:r>
          </a:p>
        </p:txBody>
      </p:sp>
      <p:sp>
        <p:nvSpPr>
          <p:cNvPr id="18" name="Rectangle 17">
            <a:extLst>
              <a:ext uri="{FF2B5EF4-FFF2-40B4-BE49-F238E27FC236}">
                <a16:creationId xmlns:a16="http://schemas.microsoft.com/office/drawing/2014/main" id="{7C7AB5D6-5EE4-4B2B-9644-D691DF2950A1}"/>
              </a:ext>
            </a:extLst>
          </p:cNvPr>
          <p:cNvSpPr/>
          <p:nvPr/>
        </p:nvSpPr>
        <p:spPr>
          <a:xfrm>
            <a:off x="635976" y="5538505"/>
            <a:ext cx="10920047" cy="645243"/>
          </a:xfrm>
          <a:prstGeom prst="rect">
            <a:avLst/>
          </a:prstGeom>
          <a:ln>
            <a:solidFill>
              <a:schemeClr val="bg1"/>
            </a:solidFill>
          </a:ln>
        </p:spPr>
        <p:style>
          <a:lnRef idx="2">
            <a:schemeClr val="dk1"/>
          </a:lnRef>
          <a:fillRef idx="1">
            <a:schemeClr val="lt1"/>
          </a:fillRef>
          <a:effectRef idx="0">
            <a:schemeClr val="dk1"/>
          </a:effectRef>
          <a:fontRef idx="minor">
            <a:schemeClr val="dk1"/>
          </a:fontRef>
        </p:style>
        <p:txBody>
          <a:bodyPr rtlCol="0" anchor="ctr"/>
          <a:lstStyle/>
          <a:p>
            <a:pPr marL="342900" indent="-342900">
              <a:buFont typeface="Wingdings" panose="05000000000000000000" pitchFamily="2" charset="2"/>
              <a:buChar char="Ø"/>
            </a:pPr>
            <a:r>
              <a:rPr lang="en-US" sz="2000" dirty="0"/>
              <a:t>Reflectance differences between land and ocean DCCs  are ~5% for SWIRs. </a:t>
            </a:r>
          </a:p>
          <a:p>
            <a:pPr marL="342900" indent="-342900">
              <a:buFont typeface="Wingdings" panose="05000000000000000000" pitchFamily="2" charset="2"/>
              <a:buChar char="Ø"/>
            </a:pPr>
            <a:r>
              <a:rPr lang="en-US" sz="2000" dirty="0"/>
              <a:t>Only results at VIIRS solar/view geometries for VIIRS calibration monitoring will be used for BRDF effect correction.</a:t>
            </a:r>
          </a:p>
        </p:txBody>
      </p:sp>
      <p:pic>
        <p:nvPicPr>
          <p:cNvPr id="27" name="Picture 26">
            <a:extLst>
              <a:ext uri="{FF2B5EF4-FFF2-40B4-BE49-F238E27FC236}">
                <a16:creationId xmlns:a16="http://schemas.microsoft.com/office/drawing/2014/main" id="{7979CBA2-F0D5-4B3F-8248-B9FC496A9EA4}"/>
              </a:ext>
            </a:extLst>
          </p:cNvPr>
          <p:cNvPicPr>
            <a:picLocks noChangeAspect="1"/>
          </p:cNvPicPr>
          <p:nvPr/>
        </p:nvPicPr>
        <p:blipFill>
          <a:blip r:embed="rId3"/>
          <a:stretch>
            <a:fillRect/>
          </a:stretch>
        </p:blipFill>
        <p:spPr>
          <a:xfrm>
            <a:off x="9092998" y="1117166"/>
            <a:ext cx="2886968" cy="2165226"/>
          </a:xfrm>
          <a:prstGeom prst="rect">
            <a:avLst/>
          </a:prstGeom>
        </p:spPr>
      </p:pic>
      <p:pic>
        <p:nvPicPr>
          <p:cNvPr id="29" name="Picture 28">
            <a:extLst>
              <a:ext uri="{FF2B5EF4-FFF2-40B4-BE49-F238E27FC236}">
                <a16:creationId xmlns:a16="http://schemas.microsoft.com/office/drawing/2014/main" id="{40D940A7-92BB-4925-8A3F-E50D755AC560}"/>
              </a:ext>
            </a:extLst>
          </p:cNvPr>
          <p:cNvPicPr>
            <a:picLocks noChangeAspect="1"/>
          </p:cNvPicPr>
          <p:nvPr/>
        </p:nvPicPr>
        <p:blipFill>
          <a:blip r:embed="rId4"/>
          <a:stretch>
            <a:fillRect/>
          </a:stretch>
        </p:blipFill>
        <p:spPr>
          <a:xfrm>
            <a:off x="9086530" y="3104405"/>
            <a:ext cx="2893436" cy="2170077"/>
          </a:xfrm>
          <a:prstGeom prst="rect">
            <a:avLst/>
          </a:prstGeom>
        </p:spPr>
      </p:pic>
      <p:sp>
        <p:nvSpPr>
          <p:cNvPr id="30" name="TextBox 29">
            <a:extLst>
              <a:ext uri="{FF2B5EF4-FFF2-40B4-BE49-F238E27FC236}">
                <a16:creationId xmlns:a16="http://schemas.microsoft.com/office/drawing/2014/main" id="{CC79BFFC-9444-498A-818C-B7E4F7F43B82}"/>
              </a:ext>
            </a:extLst>
          </p:cNvPr>
          <p:cNvSpPr txBox="1"/>
          <p:nvPr/>
        </p:nvSpPr>
        <p:spPr>
          <a:xfrm>
            <a:off x="10449606" y="1935178"/>
            <a:ext cx="1261884" cy="646331"/>
          </a:xfrm>
          <a:prstGeom prst="rect">
            <a:avLst/>
          </a:prstGeom>
          <a:noFill/>
        </p:spPr>
        <p:txBody>
          <a:bodyPr wrap="none" rtlCol="0">
            <a:spAutoFit/>
          </a:bodyPr>
          <a:lstStyle/>
          <a:p>
            <a:r>
              <a:rPr lang="en-US" dirty="0"/>
              <a:t>Loss</a:t>
            </a:r>
          </a:p>
          <a:p>
            <a:r>
              <a:rPr lang="en-US" dirty="0"/>
              <a:t>(February)</a:t>
            </a:r>
          </a:p>
        </p:txBody>
      </p:sp>
      <p:sp>
        <p:nvSpPr>
          <p:cNvPr id="31" name="TextBox 30">
            <a:extLst>
              <a:ext uri="{FF2B5EF4-FFF2-40B4-BE49-F238E27FC236}">
                <a16:creationId xmlns:a16="http://schemas.microsoft.com/office/drawing/2014/main" id="{F490D400-4AC1-42ED-879A-D0AF6BBFB087}"/>
              </a:ext>
            </a:extLst>
          </p:cNvPr>
          <p:cNvSpPr txBox="1"/>
          <p:nvPr/>
        </p:nvSpPr>
        <p:spPr>
          <a:xfrm>
            <a:off x="10536482" y="3938759"/>
            <a:ext cx="1056700" cy="646331"/>
          </a:xfrm>
          <a:prstGeom prst="rect">
            <a:avLst/>
          </a:prstGeom>
          <a:noFill/>
        </p:spPr>
        <p:txBody>
          <a:bodyPr wrap="none" rtlCol="0">
            <a:spAutoFit/>
          </a:bodyPr>
          <a:lstStyle/>
          <a:p>
            <a:r>
              <a:rPr lang="en-US" dirty="0"/>
              <a:t>Loss</a:t>
            </a:r>
          </a:p>
          <a:p>
            <a:r>
              <a:rPr lang="en-US" dirty="0"/>
              <a:t>(August)</a:t>
            </a:r>
          </a:p>
        </p:txBody>
      </p:sp>
      <p:pic>
        <p:nvPicPr>
          <p:cNvPr id="8" name="Picture 7">
            <a:extLst>
              <a:ext uri="{FF2B5EF4-FFF2-40B4-BE49-F238E27FC236}">
                <a16:creationId xmlns:a16="http://schemas.microsoft.com/office/drawing/2014/main" id="{8BE29C26-1434-4554-8992-ADB390017B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79490" y="1217563"/>
            <a:ext cx="8082064" cy="3367527"/>
          </a:xfrm>
          <a:prstGeom prst="rect">
            <a:avLst/>
          </a:prstGeom>
        </p:spPr>
      </p:pic>
    </p:spTree>
    <p:extLst>
      <p:ext uri="{BB962C8B-B14F-4D97-AF65-F5344CB8AC3E}">
        <p14:creationId xmlns:p14="http://schemas.microsoft.com/office/powerpoint/2010/main" val="8307778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047113-1C90-4A71-B787-C42B0B315B84}"/>
              </a:ext>
            </a:extLst>
          </p:cNvPr>
          <p:cNvSpPr>
            <a:spLocks noGrp="1"/>
          </p:cNvSpPr>
          <p:nvPr>
            <p:ph type="title"/>
          </p:nvPr>
        </p:nvSpPr>
        <p:spPr>
          <a:xfrm>
            <a:off x="824753" y="-34154"/>
            <a:ext cx="10829698" cy="1325563"/>
          </a:xfrm>
        </p:spPr>
        <p:txBody>
          <a:bodyPr>
            <a:normAutofit fontScale="90000"/>
          </a:bodyPr>
          <a:lstStyle/>
          <a:p>
            <a:pPr algn="ctr"/>
            <a:r>
              <a:rPr lang="en-US" sz="3600" dirty="0"/>
              <a:t>Examples of Angular Bin–based DCC BRDF Models </a:t>
            </a:r>
            <a:br>
              <a:rPr lang="en-US" sz="3600" dirty="0"/>
            </a:br>
            <a:r>
              <a:rPr lang="en-US" sz="3200" dirty="0"/>
              <a:t>(M10, Monthly, Ocean, Land, </a:t>
            </a:r>
            <a:r>
              <a:rPr lang="en-US" sz="3200" dirty="0" err="1"/>
              <a:t>Ocean+Land</a:t>
            </a:r>
            <a:r>
              <a:rPr lang="en-US" sz="3200" dirty="0"/>
              <a:t>)</a:t>
            </a:r>
          </a:p>
        </p:txBody>
      </p:sp>
      <p:sp>
        <p:nvSpPr>
          <p:cNvPr id="22" name="Rectangle 21">
            <a:extLst>
              <a:ext uri="{FF2B5EF4-FFF2-40B4-BE49-F238E27FC236}">
                <a16:creationId xmlns:a16="http://schemas.microsoft.com/office/drawing/2014/main" id="{BC07632A-B804-45EF-ABA2-98694A9D3322}"/>
              </a:ext>
            </a:extLst>
          </p:cNvPr>
          <p:cNvSpPr/>
          <p:nvPr/>
        </p:nvSpPr>
        <p:spPr>
          <a:xfrm>
            <a:off x="1541505" y="5525038"/>
            <a:ext cx="1709981" cy="407270"/>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b="1" dirty="0"/>
              <a:t>Ocean</a:t>
            </a:r>
          </a:p>
        </p:txBody>
      </p:sp>
      <p:sp>
        <p:nvSpPr>
          <p:cNvPr id="23" name="Rectangle 22">
            <a:extLst>
              <a:ext uri="{FF2B5EF4-FFF2-40B4-BE49-F238E27FC236}">
                <a16:creationId xmlns:a16="http://schemas.microsoft.com/office/drawing/2014/main" id="{6B765020-B92B-480E-ADEB-3B76E22A0939}"/>
              </a:ext>
            </a:extLst>
          </p:cNvPr>
          <p:cNvSpPr/>
          <p:nvPr/>
        </p:nvSpPr>
        <p:spPr>
          <a:xfrm>
            <a:off x="5241009" y="5525038"/>
            <a:ext cx="1709981" cy="407270"/>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b="1" dirty="0"/>
              <a:t>Land</a:t>
            </a:r>
          </a:p>
        </p:txBody>
      </p:sp>
      <p:sp>
        <p:nvSpPr>
          <p:cNvPr id="25" name="Rectangle 24">
            <a:extLst>
              <a:ext uri="{FF2B5EF4-FFF2-40B4-BE49-F238E27FC236}">
                <a16:creationId xmlns:a16="http://schemas.microsoft.com/office/drawing/2014/main" id="{D9EED667-2336-4B46-AAA6-9A9D7C598F68}"/>
              </a:ext>
            </a:extLst>
          </p:cNvPr>
          <p:cNvSpPr/>
          <p:nvPr/>
        </p:nvSpPr>
        <p:spPr>
          <a:xfrm>
            <a:off x="8940513" y="5505310"/>
            <a:ext cx="1943457" cy="407270"/>
          </a:xfrm>
          <a:prstGeom prst="rect">
            <a:avLst/>
          </a:prstGeom>
          <a:ln>
            <a:no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sz="2000" b="1" dirty="0" err="1"/>
              <a:t>Ocean+Land</a:t>
            </a:r>
            <a:endParaRPr lang="en-US" sz="2000" b="1" dirty="0"/>
          </a:p>
        </p:txBody>
      </p:sp>
      <p:pic>
        <p:nvPicPr>
          <p:cNvPr id="8" name="Picture 7">
            <a:extLst>
              <a:ext uri="{FF2B5EF4-FFF2-40B4-BE49-F238E27FC236}">
                <a16:creationId xmlns:a16="http://schemas.microsoft.com/office/drawing/2014/main" id="{A53E3145-1A0F-438C-A6C4-CFC9A9AD35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3115" y="2112186"/>
            <a:ext cx="10829698" cy="3386667"/>
          </a:xfrm>
          <a:prstGeom prst="rect">
            <a:avLst/>
          </a:prstGeom>
        </p:spPr>
      </p:pic>
      <p:sp>
        <p:nvSpPr>
          <p:cNvPr id="3" name="TextBox 2">
            <a:extLst>
              <a:ext uri="{FF2B5EF4-FFF2-40B4-BE49-F238E27FC236}">
                <a16:creationId xmlns:a16="http://schemas.microsoft.com/office/drawing/2014/main" id="{FE9CB529-2B94-4170-8A93-660160F12F52}"/>
              </a:ext>
            </a:extLst>
          </p:cNvPr>
          <p:cNvSpPr txBox="1"/>
          <p:nvPr/>
        </p:nvSpPr>
        <p:spPr>
          <a:xfrm>
            <a:off x="824753" y="1243076"/>
            <a:ext cx="10439766" cy="707886"/>
          </a:xfrm>
          <a:prstGeom prst="rect">
            <a:avLst/>
          </a:prstGeom>
          <a:noFill/>
        </p:spPr>
        <p:txBody>
          <a:bodyPr wrap="square" rtlCol="0">
            <a:spAutoFit/>
          </a:bodyPr>
          <a:lstStyle/>
          <a:p>
            <a:pPr marL="285750" indent="-285750">
              <a:buFont typeface="Wingdings" panose="05000000000000000000" pitchFamily="2" charset="2"/>
              <a:buChar char="Ø"/>
            </a:pPr>
            <a:r>
              <a:rPr lang="en-US" sz="2000" dirty="0"/>
              <a:t>The magnitudes and spatial patterns of the MLP and Angular Bin – based DCC BRDF models are similar at VIIRS solar/view geometries.  </a:t>
            </a:r>
          </a:p>
        </p:txBody>
      </p:sp>
    </p:spTree>
    <p:extLst>
      <p:ext uri="{BB962C8B-B14F-4D97-AF65-F5344CB8AC3E}">
        <p14:creationId xmlns:p14="http://schemas.microsoft.com/office/powerpoint/2010/main" val="4574254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26B1AE-C488-4F21-9962-C9237D8667FB}"/>
              </a:ext>
            </a:extLst>
          </p:cNvPr>
          <p:cNvSpPr>
            <a:spLocks noGrp="1"/>
          </p:cNvSpPr>
          <p:nvPr>
            <p:ph type="title"/>
          </p:nvPr>
        </p:nvSpPr>
        <p:spPr>
          <a:xfrm>
            <a:off x="1448907" y="123463"/>
            <a:ext cx="10371688" cy="834283"/>
          </a:xfrm>
        </p:spPr>
        <p:txBody>
          <a:bodyPr>
            <a:normAutofit/>
          </a:bodyPr>
          <a:lstStyle/>
          <a:p>
            <a:r>
              <a:rPr lang="en-US" sz="3600" dirty="0"/>
              <a:t>Validation Results: NOAA-20 SWIRs</a:t>
            </a:r>
          </a:p>
        </p:txBody>
      </p:sp>
      <p:sp>
        <p:nvSpPr>
          <p:cNvPr id="3" name="Content Placeholder 2">
            <a:extLst>
              <a:ext uri="{FF2B5EF4-FFF2-40B4-BE49-F238E27FC236}">
                <a16:creationId xmlns:a16="http://schemas.microsoft.com/office/drawing/2014/main" id="{76514B9E-63CA-4E5E-9E59-9705145E544B}"/>
              </a:ext>
            </a:extLst>
          </p:cNvPr>
          <p:cNvSpPr>
            <a:spLocks noGrp="1"/>
          </p:cNvSpPr>
          <p:nvPr>
            <p:ph type="body" idx="1"/>
          </p:nvPr>
        </p:nvSpPr>
        <p:spPr>
          <a:xfrm>
            <a:off x="219428" y="1256460"/>
            <a:ext cx="5816316" cy="2857499"/>
          </a:xfrm>
        </p:spPr>
        <p:txBody>
          <a:bodyPr>
            <a:normAutofit fontScale="85000" lnSpcReduction="20000"/>
          </a:bodyPr>
          <a:lstStyle/>
          <a:p>
            <a:pPr>
              <a:buFont typeface="Wingdings" panose="05000000000000000000" pitchFamily="2" charset="2"/>
              <a:buChar char="Ø"/>
            </a:pPr>
            <a:r>
              <a:rPr lang="en-US" dirty="0"/>
              <a:t>Monthly land ocean MLP-based AI/ML DCC BRDF models perform the best.</a:t>
            </a:r>
          </a:p>
          <a:p>
            <a:pPr lvl="1"/>
            <a:r>
              <a:rPr lang="en-US" sz="2100" dirty="0"/>
              <a:t>Effectively reduce the uncertainty of SWIR DCC trends, with </a:t>
            </a:r>
            <a:r>
              <a:rPr lang="en-US" sz="2100" b="1" dirty="0"/>
              <a:t>95%CI reduced</a:t>
            </a:r>
            <a:r>
              <a:rPr lang="en-US" sz="2100" dirty="0"/>
              <a:t> and </a:t>
            </a:r>
            <a:r>
              <a:rPr lang="en-US" sz="2100" b="1" dirty="0"/>
              <a:t>|</a:t>
            </a:r>
            <a:r>
              <a:rPr lang="en-US" sz="2100" b="1" dirty="0" err="1"/>
              <a:t>Zm</a:t>
            </a:r>
            <a:r>
              <a:rPr lang="en-US" sz="2100" b="1" dirty="0"/>
              <a:t>-k| increased</a:t>
            </a:r>
            <a:r>
              <a:rPr lang="en-US" sz="2100" dirty="0"/>
              <a:t>.</a:t>
            </a:r>
          </a:p>
          <a:p>
            <a:pPr lvl="1"/>
            <a:r>
              <a:rPr lang="en-US" sz="2100" dirty="0"/>
              <a:t>Outperform annual cycle correction.</a:t>
            </a:r>
          </a:p>
          <a:p>
            <a:pPr lvl="1"/>
            <a:r>
              <a:rPr lang="en-US" sz="2100" dirty="0"/>
              <a:t>The performances of MLP and Angular Bin methods are close to each other.</a:t>
            </a:r>
          </a:p>
          <a:p>
            <a:pPr lvl="1"/>
            <a:r>
              <a:rPr lang="en-US" sz="2100" b="1" dirty="0">
                <a:solidFill>
                  <a:srgbClr val="00B050"/>
                </a:solidFill>
              </a:rPr>
              <a:t>AI/ML-based BRDF correction runs faster than the Angular Bin-based correction (~1 time faster).</a:t>
            </a:r>
          </a:p>
        </p:txBody>
      </p:sp>
      <p:sp>
        <p:nvSpPr>
          <p:cNvPr id="4" name="Slide Number Placeholder 3">
            <a:extLst>
              <a:ext uri="{FF2B5EF4-FFF2-40B4-BE49-F238E27FC236}">
                <a16:creationId xmlns:a16="http://schemas.microsoft.com/office/drawing/2014/main" id="{881BF681-0393-4A6E-A163-DDF3A937298F}"/>
              </a:ext>
            </a:extLst>
          </p:cNvPr>
          <p:cNvSpPr>
            <a:spLocks noGrp="1"/>
          </p:cNvSpPr>
          <p:nvPr>
            <p:ph type="sldNum" idx="12"/>
          </p:nvPr>
        </p:nvSpPr>
        <p:spPr>
          <a:xfrm>
            <a:off x="8610601" y="6356351"/>
            <a:ext cx="2743200" cy="365125"/>
          </a:xfrm>
          <a:prstGeom prst="rect">
            <a:avLst/>
          </a:prstGeom>
          <a:noFill/>
          <a:ln>
            <a:noFill/>
          </a:ln>
        </p:spPr>
        <p:txBody>
          <a:bodyPr spcFirstLastPara="1" wrap="square" lIns="91425" tIns="45700" rIns="91425" bIns="45700" anchor="ctr" anchorCtr="0">
            <a:noAutofit/>
          </a:bodyPr>
          <a:lstStyle>
            <a:defPPr>
              <a:defRPr lang="en-US"/>
            </a:defPPr>
            <a:lvl1pPr marL="0" marR="0" lvl="0" indent="0" algn="r" defTabSz="914400" rtl="0" eaLnBrk="1" latinLnBrk="0" hangingPunct="1">
              <a:spcBef>
                <a:spcPts val="0"/>
              </a:spcBef>
              <a:buNone/>
              <a:defRPr sz="1468" b="0" i="0" u="none" strike="noStrike" kern="1200" cap="none">
                <a:solidFill>
                  <a:srgbClr val="888888"/>
                </a:solidFill>
                <a:latin typeface="Calibri"/>
                <a:ea typeface="Calibri"/>
                <a:cs typeface="Calibri"/>
                <a:sym typeface="Calibri"/>
              </a:defRPr>
            </a:lvl1pPr>
            <a:lvl2pPr marL="0" marR="0" lvl="1" indent="0" algn="r" defTabSz="914400" rtl="0" eaLnBrk="1" latinLnBrk="0" hangingPunct="1">
              <a:spcBef>
                <a:spcPts val="0"/>
              </a:spcBef>
              <a:buNone/>
              <a:defRPr sz="1468" b="0" i="0" u="none" strike="noStrike" kern="1200" cap="none">
                <a:solidFill>
                  <a:srgbClr val="888888"/>
                </a:solidFill>
                <a:latin typeface="Calibri"/>
                <a:ea typeface="Calibri"/>
                <a:cs typeface="Calibri"/>
                <a:sym typeface="Calibri"/>
              </a:defRPr>
            </a:lvl2pPr>
            <a:lvl3pPr marL="0" marR="0" lvl="2" indent="0" algn="r" defTabSz="914400" rtl="0" eaLnBrk="1" latinLnBrk="0" hangingPunct="1">
              <a:spcBef>
                <a:spcPts val="0"/>
              </a:spcBef>
              <a:buNone/>
              <a:defRPr sz="1468" b="0" i="0" u="none" strike="noStrike" kern="1200" cap="none">
                <a:solidFill>
                  <a:srgbClr val="888888"/>
                </a:solidFill>
                <a:latin typeface="Calibri"/>
                <a:ea typeface="Calibri"/>
                <a:cs typeface="Calibri"/>
                <a:sym typeface="Calibri"/>
              </a:defRPr>
            </a:lvl3pPr>
            <a:lvl4pPr marL="0" marR="0" lvl="3" indent="0" algn="r" defTabSz="914400" rtl="0" eaLnBrk="1" latinLnBrk="0" hangingPunct="1">
              <a:spcBef>
                <a:spcPts val="0"/>
              </a:spcBef>
              <a:buNone/>
              <a:defRPr sz="1468" b="0" i="0" u="none" strike="noStrike" kern="1200" cap="none">
                <a:solidFill>
                  <a:srgbClr val="888888"/>
                </a:solidFill>
                <a:latin typeface="Calibri"/>
                <a:ea typeface="Calibri"/>
                <a:cs typeface="Calibri"/>
                <a:sym typeface="Calibri"/>
              </a:defRPr>
            </a:lvl4pPr>
            <a:lvl5pPr marL="0" marR="0" lvl="4" indent="0" algn="r" defTabSz="914400" rtl="0" eaLnBrk="1" latinLnBrk="0" hangingPunct="1">
              <a:spcBef>
                <a:spcPts val="0"/>
              </a:spcBef>
              <a:buNone/>
              <a:defRPr sz="1468" b="0" i="0" u="none" strike="noStrike" kern="1200" cap="none">
                <a:solidFill>
                  <a:srgbClr val="888888"/>
                </a:solidFill>
                <a:latin typeface="Calibri"/>
                <a:ea typeface="Calibri"/>
                <a:cs typeface="Calibri"/>
                <a:sym typeface="Calibri"/>
              </a:defRPr>
            </a:lvl5pPr>
            <a:lvl6pPr marL="0" marR="0" lvl="5" indent="0" algn="r" defTabSz="914400" rtl="0" eaLnBrk="1" latinLnBrk="0" hangingPunct="1">
              <a:spcBef>
                <a:spcPts val="0"/>
              </a:spcBef>
              <a:buNone/>
              <a:defRPr sz="1468" b="0" i="0" u="none" strike="noStrike" kern="1200" cap="none">
                <a:solidFill>
                  <a:srgbClr val="888888"/>
                </a:solidFill>
                <a:latin typeface="Calibri"/>
                <a:ea typeface="Calibri"/>
                <a:cs typeface="Calibri"/>
                <a:sym typeface="Calibri"/>
              </a:defRPr>
            </a:lvl6pPr>
            <a:lvl7pPr marL="0" marR="0" lvl="6" indent="0" algn="r" defTabSz="914400" rtl="0" eaLnBrk="1" latinLnBrk="0" hangingPunct="1">
              <a:spcBef>
                <a:spcPts val="0"/>
              </a:spcBef>
              <a:buNone/>
              <a:defRPr sz="1468" b="0" i="0" u="none" strike="noStrike" kern="1200" cap="none">
                <a:solidFill>
                  <a:srgbClr val="888888"/>
                </a:solidFill>
                <a:latin typeface="Calibri"/>
                <a:ea typeface="Calibri"/>
                <a:cs typeface="Calibri"/>
                <a:sym typeface="Calibri"/>
              </a:defRPr>
            </a:lvl7pPr>
            <a:lvl8pPr marL="0" marR="0" lvl="7" indent="0" algn="r" defTabSz="914400" rtl="0" eaLnBrk="1" latinLnBrk="0" hangingPunct="1">
              <a:spcBef>
                <a:spcPts val="0"/>
              </a:spcBef>
              <a:buNone/>
              <a:defRPr sz="1468" b="0" i="0" u="none" strike="noStrike" kern="1200" cap="none">
                <a:solidFill>
                  <a:srgbClr val="888888"/>
                </a:solidFill>
                <a:latin typeface="Calibri"/>
                <a:ea typeface="Calibri"/>
                <a:cs typeface="Calibri"/>
                <a:sym typeface="Calibri"/>
              </a:defRPr>
            </a:lvl8pPr>
            <a:lvl9pPr marL="0" marR="0" lvl="8" indent="0" algn="r" defTabSz="914400" rtl="0" eaLnBrk="1" latinLnBrk="0" hangingPunct="1">
              <a:spcBef>
                <a:spcPts val="0"/>
              </a:spcBef>
              <a:buNone/>
              <a:defRPr sz="1468" b="0" i="0" u="none" strike="noStrike" kern="1200" cap="none">
                <a:solidFill>
                  <a:srgbClr val="888888"/>
                </a:solidFill>
                <a:latin typeface="Calibri"/>
                <a:ea typeface="Calibri"/>
                <a:cs typeface="Calibri"/>
                <a:sym typeface="Calibri"/>
              </a:defRPr>
            </a:lvl9pPr>
          </a:lstStyle>
          <a:p>
            <a:fld id="{00000000-1234-1234-1234-123412341234}" type="slidenum">
              <a:rPr lang="en-US" smtClean="0"/>
              <a:pPr/>
              <a:t>11</a:t>
            </a:fld>
            <a:endParaRPr lang="en-US"/>
          </a:p>
        </p:txBody>
      </p:sp>
      <p:grpSp>
        <p:nvGrpSpPr>
          <p:cNvPr id="14" name="Group 13">
            <a:extLst>
              <a:ext uri="{FF2B5EF4-FFF2-40B4-BE49-F238E27FC236}">
                <a16:creationId xmlns:a16="http://schemas.microsoft.com/office/drawing/2014/main" id="{9A9D96A7-4735-476A-B920-D6C74F96F88E}"/>
              </a:ext>
            </a:extLst>
          </p:cNvPr>
          <p:cNvGrpSpPr/>
          <p:nvPr/>
        </p:nvGrpSpPr>
        <p:grpSpPr>
          <a:xfrm>
            <a:off x="6085951" y="1174816"/>
            <a:ext cx="5876572" cy="2820755"/>
            <a:chOff x="6096000" y="1037570"/>
            <a:chExt cx="5876572" cy="2820755"/>
          </a:xfrm>
        </p:grpSpPr>
        <p:pic>
          <p:nvPicPr>
            <p:cNvPr id="7" name="Picture 6">
              <a:extLst>
                <a:ext uri="{FF2B5EF4-FFF2-40B4-BE49-F238E27FC236}">
                  <a16:creationId xmlns:a16="http://schemas.microsoft.com/office/drawing/2014/main" id="{9A97A8B9-9325-418D-997A-AB2D19F5850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6096000" y="1037570"/>
              <a:ext cx="5876572" cy="2820755"/>
            </a:xfrm>
            <a:prstGeom prst="rect">
              <a:avLst/>
            </a:prstGeom>
          </p:spPr>
        </p:pic>
        <p:sp>
          <p:nvSpPr>
            <p:cNvPr id="8" name="TextBox 7">
              <a:extLst>
                <a:ext uri="{FF2B5EF4-FFF2-40B4-BE49-F238E27FC236}">
                  <a16:creationId xmlns:a16="http://schemas.microsoft.com/office/drawing/2014/main" id="{9AA922D5-4690-404F-8416-76B0B41FB4B7}"/>
                </a:ext>
              </a:extLst>
            </p:cNvPr>
            <p:cNvSpPr txBox="1"/>
            <p:nvPr/>
          </p:nvSpPr>
          <p:spPr>
            <a:xfrm>
              <a:off x="6989463" y="1699696"/>
              <a:ext cx="4039439" cy="646331"/>
            </a:xfrm>
            <a:prstGeom prst="rect">
              <a:avLst/>
            </a:prstGeom>
            <a:noFill/>
          </p:spPr>
          <p:txBody>
            <a:bodyPr wrap="none" rtlCol="0">
              <a:spAutoFit/>
            </a:bodyPr>
            <a:lstStyle/>
            <a:p>
              <a:r>
                <a:rPr lang="en-US" b="1" dirty="0"/>
                <a:t>Empirical-based Annual Cycle Correction</a:t>
              </a:r>
            </a:p>
            <a:p>
              <a:pPr algn="ctr"/>
              <a:r>
                <a:rPr lang="en-US" b="1" dirty="0"/>
                <a:t>(baseline)</a:t>
              </a:r>
            </a:p>
          </p:txBody>
        </p:sp>
      </p:grpSp>
      <p:pic>
        <p:nvPicPr>
          <p:cNvPr id="15" name="Picture 14">
            <a:extLst>
              <a:ext uri="{FF2B5EF4-FFF2-40B4-BE49-F238E27FC236}">
                <a16:creationId xmlns:a16="http://schemas.microsoft.com/office/drawing/2014/main" id="{691645DF-7031-4101-8176-5057D4BDB9A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8332" y="3963100"/>
            <a:ext cx="5893962" cy="2829102"/>
          </a:xfrm>
          <a:prstGeom prst="rect">
            <a:avLst/>
          </a:prstGeom>
        </p:spPr>
      </p:pic>
      <p:pic>
        <p:nvPicPr>
          <p:cNvPr id="13" name="Picture 12">
            <a:extLst>
              <a:ext uri="{FF2B5EF4-FFF2-40B4-BE49-F238E27FC236}">
                <a16:creationId xmlns:a16="http://schemas.microsoft.com/office/drawing/2014/main" id="{1FC9930E-51BF-4C40-90ED-049589E54D74}"/>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085951" y="3927258"/>
            <a:ext cx="5953124" cy="2857499"/>
          </a:xfrm>
          <a:prstGeom prst="rect">
            <a:avLst/>
          </a:prstGeom>
        </p:spPr>
      </p:pic>
      <p:sp>
        <p:nvSpPr>
          <p:cNvPr id="5" name="TextBox 4">
            <a:extLst>
              <a:ext uri="{FF2B5EF4-FFF2-40B4-BE49-F238E27FC236}">
                <a16:creationId xmlns:a16="http://schemas.microsoft.com/office/drawing/2014/main" id="{8AF79498-A501-44C9-9FAE-7DDBC7951F19}"/>
              </a:ext>
            </a:extLst>
          </p:cNvPr>
          <p:cNvSpPr txBox="1"/>
          <p:nvPr/>
        </p:nvSpPr>
        <p:spPr>
          <a:xfrm>
            <a:off x="1610832" y="4806629"/>
            <a:ext cx="3185487" cy="369332"/>
          </a:xfrm>
          <a:prstGeom prst="rect">
            <a:avLst/>
          </a:prstGeom>
          <a:noFill/>
        </p:spPr>
        <p:txBody>
          <a:bodyPr wrap="none" rtlCol="0">
            <a:spAutoFit/>
          </a:bodyPr>
          <a:lstStyle/>
          <a:p>
            <a:r>
              <a:rPr lang="en-US" b="1" dirty="0">
                <a:solidFill>
                  <a:srgbClr val="00B050"/>
                </a:solidFill>
              </a:rPr>
              <a:t>Angular Bin-based Method </a:t>
            </a:r>
          </a:p>
        </p:txBody>
      </p:sp>
      <p:sp>
        <p:nvSpPr>
          <p:cNvPr id="24" name="TextBox 23">
            <a:extLst>
              <a:ext uri="{FF2B5EF4-FFF2-40B4-BE49-F238E27FC236}">
                <a16:creationId xmlns:a16="http://schemas.microsoft.com/office/drawing/2014/main" id="{A0117EF5-A80B-4F4D-93AA-B9748809DCF0}"/>
              </a:ext>
            </a:extLst>
          </p:cNvPr>
          <p:cNvSpPr txBox="1"/>
          <p:nvPr/>
        </p:nvSpPr>
        <p:spPr>
          <a:xfrm>
            <a:off x="7900565" y="4806629"/>
            <a:ext cx="2505814" cy="369332"/>
          </a:xfrm>
          <a:prstGeom prst="rect">
            <a:avLst/>
          </a:prstGeom>
          <a:noFill/>
        </p:spPr>
        <p:txBody>
          <a:bodyPr wrap="none" rtlCol="0">
            <a:spAutoFit/>
          </a:bodyPr>
          <a:lstStyle/>
          <a:p>
            <a:r>
              <a:rPr lang="en-US" b="1" dirty="0">
                <a:solidFill>
                  <a:srgbClr val="00B050"/>
                </a:solidFill>
              </a:rPr>
              <a:t>AI/ML-based Method </a:t>
            </a:r>
          </a:p>
        </p:txBody>
      </p:sp>
    </p:spTree>
    <p:extLst>
      <p:ext uri="{BB962C8B-B14F-4D97-AF65-F5344CB8AC3E}">
        <p14:creationId xmlns:p14="http://schemas.microsoft.com/office/powerpoint/2010/main" val="24094236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9ADAE00-0B5C-4957-B8CE-2C4F6C99667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35741" y="3482975"/>
            <a:ext cx="5953128" cy="2857502"/>
          </a:xfrm>
          <a:prstGeom prst="rect">
            <a:avLst/>
          </a:prstGeom>
        </p:spPr>
      </p:pic>
      <p:sp>
        <p:nvSpPr>
          <p:cNvPr id="2" name="Title 1">
            <a:extLst>
              <a:ext uri="{FF2B5EF4-FFF2-40B4-BE49-F238E27FC236}">
                <a16:creationId xmlns:a16="http://schemas.microsoft.com/office/drawing/2014/main" id="{3926B1AE-C488-4F21-9962-C9237D8667FB}"/>
              </a:ext>
            </a:extLst>
          </p:cNvPr>
          <p:cNvSpPr>
            <a:spLocks noGrp="1"/>
          </p:cNvSpPr>
          <p:nvPr>
            <p:ph type="title"/>
          </p:nvPr>
        </p:nvSpPr>
        <p:spPr>
          <a:xfrm>
            <a:off x="1469792" y="302364"/>
            <a:ext cx="10371688" cy="834283"/>
          </a:xfrm>
        </p:spPr>
        <p:txBody>
          <a:bodyPr>
            <a:normAutofit/>
          </a:bodyPr>
          <a:lstStyle/>
          <a:p>
            <a:r>
              <a:rPr lang="en-US" sz="3600" dirty="0"/>
              <a:t>Validation Results: NOAA-21 SWIRs</a:t>
            </a:r>
          </a:p>
        </p:txBody>
      </p:sp>
      <p:sp>
        <p:nvSpPr>
          <p:cNvPr id="3" name="Content Placeholder 2">
            <a:extLst>
              <a:ext uri="{FF2B5EF4-FFF2-40B4-BE49-F238E27FC236}">
                <a16:creationId xmlns:a16="http://schemas.microsoft.com/office/drawing/2014/main" id="{76514B9E-63CA-4E5E-9E59-9705145E544B}"/>
              </a:ext>
            </a:extLst>
          </p:cNvPr>
          <p:cNvSpPr>
            <a:spLocks noGrp="1"/>
          </p:cNvSpPr>
          <p:nvPr>
            <p:ph type="body" idx="1"/>
          </p:nvPr>
        </p:nvSpPr>
        <p:spPr>
          <a:xfrm>
            <a:off x="666750" y="1348031"/>
            <a:ext cx="11262968" cy="1939435"/>
          </a:xfrm>
        </p:spPr>
        <p:txBody>
          <a:bodyPr>
            <a:normAutofit/>
          </a:bodyPr>
          <a:lstStyle/>
          <a:p>
            <a:pPr>
              <a:buFont typeface="Wingdings" panose="05000000000000000000" pitchFamily="2" charset="2"/>
              <a:buChar char="Ø"/>
            </a:pPr>
            <a:r>
              <a:rPr lang="en-US" sz="2400" dirty="0"/>
              <a:t>Monthly land ocean MLP-based DCC BRDF models trained using NOAA-20 DCC data were applied to NOAA-21 SWIRs.</a:t>
            </a:r>
          </a:p>
          <a:p>
            <a:pPr>
              <a:buFont typeface="Wingdings" panose="05000000000000000000" pitchFamily="2" charset="2"/>
              <a:buChar char="Ø"/>
            </a:pPr>
            <a:r>
              <a:rPr lang="en-US" sz="2400" dirty="0"/>
              <a:t>Preliminary results suggest the models also work well for NOAA-21.</a:t>
            </a:r>
          </a:p>
          <a:p>
            <a:pPr lvl="1"/>
            <a:r>
              <a:rPr lang="en-US" sz="2000" dirty="0"/>
              <a:t>The uncertainties of trends were generally reduced compared to the empirical annual cycle correction.</a:t>
            </a:r>
          </a:p>
        </p:txBody>
      </p:sp>
      <p:grpSp>
        <p:nvGrpSpPr>
          <p:cNvPr id="5" name="Group 4">
            <a:extLst>
              <a:ext uri="{FF2B5EF4-FFF2-40B4-BE49-F238E27FC236}">
                <a16:creationId xmlns:a16="http://schemas.microsoft.com/office/drawing/2014/main" id="{A209C069-2B08-4717-9968-07899A1021CB}"/>
              </a:ext>
            </a:extLst>
          </p:cNvPr>
          <p:cNvGrpSpPr/>
          <p:nvPr/>
        </p:nvGrpSpPr>
        <p:grpSpPr>
          <a:xfrm>
            <a:off x="6188869" y="3498850"/>
            <a:ext cx="5953126" cy="2857501"/>
            <a:chOff x="6139986" y="3568699"/>
            <a:chExt cx="5953126" cy="2857501"/>
          </a:xfrm>
        </p:grpSpPr>
        <p:pic>
          <p:nvPicPr>
            <p:cNvPr id="9" name="Picture 8">
              <a:extLst>
                <a:ext uri="{FF2B5EF4-FFF2-40B4-BE49-F238E27FC236}">
                  <a16:creationId xmlns:a16="http://schemas.microsoft.com/office/drawing/2014/main" id="{8DB68153-34AF-44C3-9B2D-D480AED1DB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139986" y="3568699"/>
              <a:ext cx="5953126" cy="2857501"/>
            </a:xfrm>
            <a:prstGeom prst="rect">
              <a:avLst/>
            </a:prstGeom>
          </p:spPr>
        </p:pic>
        <p:sp>
          <p:nvSpPr>
            <p:cNvPr id="12" name="TextBox 11">
              <a:extLst>
                <a:ext uri="{FF2B5EF4-FFF2-40B4-BE49-F238E27FC236}">
                  <a16:creationId xmlns:a16="http://schemas.microsoft.com/office/drawing/2014/main" id="{4CF050CC-1890-4B85-A0A3-4A0F0EA9137A}"/>
                </a:ext>
              </a:extLst>
            </p:cNvPr>
            <p:cNvSpPr txBox="1"/>
            <p:nvPr/>
          </p:nvSpPr>
          <p:spPr>
            <a:xfrm>
              <a:off x="8186583" y="4192623"/>
              <a:ext cx="2117887" cy="369332"/>
            </a:xfrm>
            <a:prstGeom prst="rect">
              <a:avLst/>
            </a:prstGeom>
            <a:noFill/>
          </p:spPr>
          <p:txBody>
            <a:bodyPr wrap="none" rtlCol="0">
              <a:spAutoFit/>
            </a:bodyPr>
            <a:lstStyle/>
            <a:p>
              <a:r>
                <a:rPr lang="en-US" b="1" dirty="0"/>
                <a:t>MLP-based Method </a:t>
              </a:r>
            </a:p>
          </p:txBody>
        </p:sp>
      </p:grpSp>
      <p:sp>
        <p:nvSpPr>
          <p:cNvPr id="14" name="TextBox 13">
            <a:extLst>
              <a:ext uri="{FF2B5EF4-FFF2-40B4-BE49-F238E27FC236}">
                <a16:creationId xmlns:a16="http://schemas.microsoft.com/office/drawing/2014/main" id="{10C6B3FE-8018-470E-B129-50E3DA52C26D}"/>
              </a:ext>
            </a:extLst>
          </p:cNvPr>
          <p:cNvSpPr txBox="1"/>
          <p:nvPr/>
        </p:nvSpPr>
        <p:spPr>
          <a:xfrm>
            <a:off x="1333500" y="4144447"/>
            <a:ext cx="5113323" cy="369332"/>
          </a:xfrm>
          <a:prstGeom prst="rect">
            <a:avLst/>
          </a:prstGeom>
          <a:noFill/>
        </p:spPr>
        <p:txBody>
          <a:bodyPr wrap="none" rtlCol="0">
            <a:spAutoFit/>
          </a:bodyPr>
          <a:lstStyle/>
          <a:p>
            <a:r>
              <a:rPr lang="en-US" b="1" dirty="0"/>
              <a:t>Empirical Annual Cycle Correction (baseline)</a:t>
            </a:r>
          </a:p>
        </p:txBody>
      </p:sp>
    </p:spTree>
    <p:extLst>
      <p:ext uri="{BB962C8B-B14F-4D97-AF65-F5344CB8AC3E}">
        <p14:creationId xmlns:p14="http://schemas.microsoft.com/office/powerpoint/2010/main" val="15323658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a:extLst>
              <a:ext uri="{FF2B5EF4-FFF2-40B4-BE49-F238E27FC236}">
                <a16:creationId xmlns:a16="http://schemas.microsoft.com/office/drawing/2014/main" id="{4A45B4A0-409F-46D5-BBFC-129A24FAC39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046544" y="3990335"/>
            <a:ext cx="2377616" cy="2184069"/>
          </a:xfrm>
          <a:prstGeom prst="rect">
            <a:avLst/>
          </a:prstGeom>
        </p:spPr>
      </p:pic>
      <p:pic>
        <p:nvPicPr>
          <p:cNvPr id="34" name="Picture 33">
            <a:extLst>
              <a:ext uri="{FF2B5EF4-FFF2-40B4-BE49-F238E27FC236}">
                <a16:creationId xmlns:a16="http://schemas.microsoft.com/office/drawing/2014/main" id="{C118D570-A8B8-4430-9BC6-C118D0A51CF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771392" y="1814928"/>
            <a:ext cx="2819108" cy="2150129"/>
          </a:xfrm>
          <a:prstGeom prst="rect">
            <a:avLst/>
          </a:prstGeom>
        </p:spPr>
      </p:pic>
      <p:sp>
        <p:nvSpPr>
          <p:cNvPr id="2" name="Title 1">
            <a:extLst>
              <a:ext uri="{FF2B5EF4-FFF2-40B4-BE49-F238E27FC236}">
                <a16:creationId xmlns:a16="http://schemas.microsoft.com/office/drawing/2014/main" id="{3926B1AE-C488-4F21-9962-C9237D8667FB}"/>
              </a:ext>
            </a:extLst>
          </p:cNvPr>
          <p:cNvSpPr>
            <a:spLocks noGrp="1"/>
          </p:cNvSpPr>
          <p:nvPr>
            <p:ph type="title"/>
          </p:nvPr>
        </p:nvSpPr>
        <p:spPr>
          <a:xfrm>
            <a:off x="1622297" y="287788"/>
            <a:ext cx="9731503" cy="754821"/>
          </a:xfrm>
        </p:spPr>
        <p:txBody>
          <a:bodyPr>
            <a:noAutofit/>
          </a:bodyPr>
          <a:lstStyle/>
          <a:p>
            <a:r>
              <a:rPr lang="en-US" sz="3600" dirty="0"/>
              <a:t>Comparison of VisNIR DCC BRDF Models</a:t>
            </a:r>
          </a:p>
        </p:txBody>
      </p:sp>
      <p:pic>
        <p:nvPicPr>
          <p:cNvPr id="23" name="Content Placeholder 6">
            <a:extLst>
              <a:ext uri="{FF2B5EF4-FFF2-40B4-BE49-F238E27FC236}">
                <a16:creationId xmlns:a16="http://schemas.microsoft.com/office/drawing/2014/main" id="{FA3E4007-736E-45AF-ADF5-6D1D21D99B83}"/>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31089" y="2065441"/>
            <a:ext cx="2666667" cy="2000000"/>
          </a:xfrm>
          <a:prstGeom prst="rect">
            <a:avLst/>
          </a:prstGeom>
        </p:spPr>
      </p:pic>
      <p:pic>
        <p:nvPicPr>
          <p:cNvPr id="24" name="Picture 23">
            <a:extLst>
              <a:ext uri="{FF2B5EF4-FFF2-40B4-BE49-F238E27FC236}">
                <a16:creationId xmlns:a16="http://schemas.microsoft.com/office/drawing/2014/main" id="{73F3AC7A-63E8-4D50-B10A-A449087B999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75638" y="4234784"/>
            <a:ext cx="2666667" cy="2000000"/>
          </a:xfrm>
          <a:prstGeom prst="rect">
            <a:avLst/>
          </a:prstGeom>
        </p:spPr>
      </p:pic>
      <p:pic>
        <p:nvPicPr>
          <p:cNvPr id="25" name="Content Placeholder 4">
            <a:extLst>
              <a:ext uri="{FF2B5EF4-FFF2-40B4-BE49-F238E27FC236}">
                <a16:creationId xmlns:a16="http://schemas.microsoft.com/office/drawing/2014/main" id="{B15B4C24-B87E-41AE-A98E-6B82F54918D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023978" y="1711477"/>
            <a:ext cx="2790360" cy="2333717"/>
          </a:xfrm>
          <a:prstGeom prst="rect">
            <a:avLst/>
          </a:prstGeom>
        </p:spPr>
      </p:pic>
      <p:pic>
        <p:nvPicPr>
          <p:cNvPr id="26" name="Picture 25">
            <a:extLst>
              <a:ext uri="{FF2B5EF4-FFF2-40B4-BE49-F238E27FC236}">
                <a16:creationId xmlns:a16="http://schemas.microsoft.com/office/drawing/2014/main" id="{5D78ABFD-F825-4391-982A-51C15D8EFF9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047126" y="3924301"/>
            <a:ext cx="2840164" cy="2281278"/>
          </a:xfrm>
          <a:prstGeom prst="rect">
            <a:avLst/>
          </a:prstGeom>
        </p:spPr>
      </p:pic>
      <p:sp>
        <p:nvSpPr>
          <p:cNvPr id="30" name="TextBox 29">
            <a:extLst>
              <a:ext uri="{FF2B5EF4-FFF2-40B4-BE49-F238E27FC236}">
                <a16:creationId xmlns:a16="http://schemas.microsoft.com/office/drawing/2014/main" id="{FC67B971-02B1-400A-9315-9C65F19D0B09}"/>
              </a:ext>
            </a:extLst>
          </p:cNvPr>
          <p:cNvSpPr txBox="1"/>
          <p:nvPr/>
        </p:nvSpPr>
        <p:spPr>
          <a:xfrm>
            <a:off x="1622298" y="1432658"/>
            <a:ext cx="1444626" cy="369332"/>
          </a:xfrm>
          <a:prstGeom prst="rect">
            <a:avLst/>
          </a:prstGeom>
          <a:noFill/>
        </p:spPr>
        <p:txBody>
          <a:bodyPr wrap="none" rtlCol="0">
            <a:spAutoFit/>
          </a:bodyPr>
          <a:lstStyle/>
          <a:p>
            <a:r>
              <a:rPr lang="en-US" dirty="0"/>
              <a:t>Hu2004 ADM</a:t>
            </a:r>
          </a:p>
        </p:txBody>
      </p:sp>
      <p:sp>
        <p:nvSpPr>
          <p:cNvPr id="31" name="TextBox 30">
            <a:extLst>
              <a:ext uri="{FF2B5EF4-FFF2-40B4-BE49-F238E27FC236}">
                <a16:creationId xmlns:a16="http://schemas.microsoft.com/office/drawing/2014/main" id="{6CED9C5F-161B-48DE-8FEC-930CEDB417D6}"/>
              </a:ext>
            </a:extLst>
          </p:cNvPr>
          <p:cNvSpPr txBox="1"/>
          <p:nvPr/>
        </p:nvSpPr>
        <p:spPr>
          <a:xfrm>
            <a:off x="4531571" y="1342145"/>
            <a:ext cx="1774845" cy="369332"/>
          </a:xfrm>
          <a:prstGeom prst="rect">
            <a:avLst/>
          </a:prstGeom>
          <a:noFill/>
        </p:spPr>
        <p:txBody>
          <a:bodyPr wrap="none" rtlCol="0">
            <a:spAutoFit/>
          </a:bodyPr>
          <a:lstStyle/>
          <a:p>
            <a:r>
              <a:rPr lang="en-US" dirty="0"/>
              <a:t>Angular Bin (M5)</a:t>
            </a:r>
          </a:p>
        </p:txBody>
      </p:sp>
      <p:sp>
        <p:nvSpPr>
          <p:cNvPr id="32" name="TextBox 31">
            <a:extLst>
              <a:ext uri="{FF2B5EF4-FFF2-40B4-BE49-F238E27FC236}">
                <a16:creationId xmlns:a16="http://schemas.microsoft.com/office/drawing/2014/main" id="{2A904CBF-DC45-4BED-90DB-60CC40320C51}"/>
              </a:ext>
            </a:extLst>
          </p:cNvPr>
          <p:cNvSpPr txBox="1"/>
          <p:nvPr/>
        </p:nvSpPr>
        <p:spPr>
          <a:xfrm>
            <a:off x="8546798" y="1342145"/>
            <a:ext cx="1106393" cy="369332"/>
          </a:xfrm>
          <a:prstGeom prst="rect">
            <a:avLst/>
          </a:prstGeom>
          <a:noFill/>
        </p:spPr>
        <p:txBody>
          <a:bodyPr wrap="none" rtlCol="0">
            <a:spAutoFit/>
          </a:bodyPr>
          <a:lstStyle/>
          <a:p>
            <a:r>
              <a:rPr lang="en-US" dirty="0"/>
              <a:t>MLP (M5)</a:t>
            </a:r>
          </a:p>
        </p:txBody>
      </p:sp>
      <p:sp>
        <p:nvSpPr>
          <p:cNvPr id="5" name="TextBox 4">
            <a:extLst>
              <a:ext uri="{FF2B5EF4-FFF2-40B4-BE49-F238E27FC236}">
                <a16:creationId xmlns:a16="http://schemas.microsoft.com/office/drawing/2014/main" id="{EE2EB28C-041E-465F-98DB-0CDED4EAD80B}"/>
              </a:ext>
            </a:extLst>
          </p:cNvPr>
          <p:cNvSpPr txBox="1"/>
          <p:nvPr/>
        </p:nvSpPr>
        <p:spPr>
          <a:xfrm>
            <a:off x="7105650" y="3171867"/>
            <a:ext cx="184731" cy="369332"/>
          </a:xfrm>
          <a:prstGeom prst="rect">
            <a:avLst/>
          </a:prstGeom>
          <a:noFill/>
        </p:spPr>
        <p:txBody>
          <a:bodyPr wrap="none" rtlCol="0">
            <a:spAutoFit/>
          </a:bodyPr>
          <a:lstStyle/>
          <a:p>
            <a:endParaRPr lang="en-US" dirty="0"/>
          </a:p>
        </p:txBody>
      </p:sp>
    </p:spTree>
    <p:extLst>
      <p:ext uri="{BB962C8B-B14F-4D97-AF65-F5344CB8AC3E}">
        <p14:creationId xmlns:p14="http://schemas.microsoft.com/office/powerpoint/2010/main" val="191902336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1C454F1C-7225-4EFC-B850-1C088C3F96A7}"/>
              </a:ext>
            </a:extLst>
          </p:cNvPr>
          <p:cNvSpPr>
            <a:spLocks noGrp="1"/>
          </p:cNvSpPr>
          <p:nvPr>
            <p:ph type="title"/>
          </p:nvPr>
        </p:nvSpPr>
        <p:spPr>
          <a:xfrm>
            <a:off x="2172441" y="45526"/>
            <a:ext cx="9895733" cy="1144587"/>
          </a:xfrm>
        </p:spPr>
        <p:txBody>
          <a:bodyPr>
            <a:normAutofit/>
          </a:bodyPr>
          <a:lstStyle/>
          <a:p>
            <a:r>
              <a:rPr lang="en-US" sz="3600" dirty="0"/>
              <a:t>Validation Results:  NOAA-20 VisNIRs</a:t>
            </a:r>
          </a:p>
        </p:txBody>
      </p:sp>
      <p:sp>
        <p:nvSpPr>
          <p:cNvPr id="14" name="TextBox 13">
            <a:extLst>
              <a:ext uri="{FF2B5EF4-FFF2-40B4-BE49-F238E27FC236}">
                <a16:creationId xmlns:a16="http://schemas.microsoft.com/office/drawing/2014/main" id="{0ADC2A4A-E346-48AF-8482-4478673D95A6}"/>
              </a:ext>
            </a:extLst>
          </p:cNvPr>
          <p:cNvSpPr txBox="1"/>
          <p:nvPr/>
        </p:nvSpPr>
        <p:spPr>
          <a:xfrm>
            <a:off x="345695" y="1456628"/>
            <a:ext cx="2949666" cy="3908762"/>
          </a:xfrm>
          <a:prstGeom prst="rect">
            <a:avLst/>
          </a:prstGeom>
          <a:noFill/>
        </p:spPr>
        <p:txBody>
          <a:bodyPr wrap="square">
            <a:spAutoFit/>
          </a:bodyPr>
          <a:lstStyle/>
          <a:p>
            <a:pPr marL="285750" indent="-285750">
              <a:buFont typeface="Wingdings" panose="05000000000000000000" pitchFamily="2" charset="2"/>
              <a:buChar char="Ø"/>
            </a:pPr>
            <a:r>
              <a:rPr lang="en-US" sz="2200" dirty="0"/>
              <a:t>The Hu2004 ADM  performs the best.</a:t>
            </a:r>
          </a:p>
          <a:p>
            <a:endParaRPr lang="en-US" sz="2200" dirty="0"/>
          </a:p>
          <a:p>
            <a:pPr marL="285750" indent="-285750">
              <a:buFont typeface="Wingdings" panose="05000000000000000000" pitchFamily="2" charset="2"/>
              <a:buChar char="Ø"/>
            </a:pPr>
            <a:r>
              <a:rPr lang="en-US" sz="2200" dirty="0"/>
              <a:t>The performance of MLP and Angular Bin-based BRDF models are similar.</a:t>
            </a:r>
          </a:p>
          <a:p>
            <a:pPr lvl="1" indent="-171450">
              <a:buFont typeface="Arial" panose="020B0604020202020204" pitchFamily="34" charset="0"/>
              <a:buChar char="•"/>
            </a:pPr>
            <a:r>
              <a:rPr lang="en-US" dirty="0"/>
              <a:t>Less effective than the Hu2004 ADM. </a:t>
            </a:r>
          </a:p>
          <a:p>
            <a:pPr lvl="1" indent="-171450">
              <a:buFont typeface="Arial" panose="020B0604020202020204" pitchFamily="34" charset="0"/>
              <a:buChar char="•"/>
            </a:pPr>
            <a:r>
              <a:rPr lang="en-US" dirty="0"/>
              <a:t>Separate ocean &amp; land does not help much.</a:t>
            </a:r>
          </a:p>
          <a:p>
            <a:pPr marL="285750" indent="-285750">
              <a:buFont typeface="Wingdings" panose="05000000000000000000" pitchFamily="2" charset="2"/>
              <a:buChar char="Ø"/>
            </a:pPr>
            <a:endParaRPr lang="en-US" sz="2200" dirty="0"/>
          </a:p>
        </p:txBody>
      </p:sp>
      <p:grpSp>
        <p:nvGrpSpPr>
          <p:cNvPr id="2" name="Group 1">
            <a:extLst>
              <a:ext uri="{FF2B5EF4-FFF2-40B4-BE49-F238E27FC236}">
                <a16:creationId xmlns:a16="http://schemas.microsoft.com/office/drawing/2014/main" id="{62D24ACB-6BDC-48C8-92D4-B55A646C8383}"/>
              </a:ext>
            </a:extLst>
          </p:cNvPr>
          <p:cNvGrpSpPr/>
          <p:nvPr/>
        </p:nvGrpSpPr>
        <p:grpSpPr>
          <a:xfrm>
            <a:off x="7534276" y="1380312"/>
            <a:ext cx="4657724" cy="2235708"/>
            <a:chOff x="7410450" y="1948565"/>
            <a:chExt cx="4657724" cy="2235708"/>
          </a:xfrm>
        </p:grpSpPr>
        <p:pic>
          <p:nvPicPr>
            <p:cNvPr id="7" name="Picture 6">
              <a:extLst>
                <a:ext uri="{FF2B5EF4-FFF2-40B4-BE49-F238E27FC236}">
                  <a16:creationId xmlns:a16="http://schemas.microsoft.com/office/drawing/2014/main" id="{3E0E9483-3E5A-4FBD-9100-B142B00B69A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7410450" y="1948565"/>
              <a:ext cx="4657724" cy="2235708"/>
            </a:xfrm>
            <a:prstGeom prst="rect">
              <a:avLst/>
            </a:prstGeom>
          </p:spPr>
        </p:pic>
        <p:sp>
          <p:nvSpPr>
            <p:cNvPr id="18" name="TextBox 17">
              <a:extLst>
                <a:ext uri="{FF2B5EF4-FFF2-40B4-BE49-F238E27FC236}">
                  <a16:creationId xmlns:a16="http://schemas.microsoft.com/office/drawing/2014/main" id="{9868E3CE-F3AC-44D1-9200-1FCD5D107B80}"/>
                </a:ext>
              </a:extLst>
            </p:cNvPr>
            <p:cNvSpPr txBox="1"/>
            <p:nvPr/>
          </p:nvSpPr>
          <p:spPr>
            <a:xfrm>
              <a:off x="8624897" y="2695836"/>
              <a:ext cx="2941684" cy="369332"/>
            </a:xfrm>
            <a:prstGeom prst="rect">
              <a:avLst/>
            </a:prstGeom>
            <a:noFill/>
          </p:spPr>
          <p:txBody>
            <a:bodyPr wrap="square">
              <a:spAutoFit/>
            </a:bodyPr>
            <a:lstStyle/>
            <a:p>
              <a:r>
                <a:rPr lang="en-US" b="1" dirty="0">
                  <a:solidFill>
                    <a:srgbClr val="00B050"/>
                  </a:solidFill>
                </a:rPr>
                <a:t>Hu2004 ADM (baseline)</a:t>
              </a:r>
            </a:p>
          </p:txBody>
        </p:sp>
      </p:grpSp>
      <p:pic>
        <p:nvPicPr>
          <p:cNvPr id="12" name="Picture 11">
            <a:extLst>
              <a:ext uri="{FF2B5EF4-FFF2-40B4-BE49-F238E27FC236}">
                <a16:creationId xmlns:a16="http://schemas.microsoft.com/office/drawing/2014/main" id="{AA0E7D24-5F92-477F-9CA4-6CC5A0041D32}"/>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7534276" y="3675110"/>
            <a:ext cx="4657724" cy="2235708"/>
          </a:xfrm>
          <a:prstGeom prst="rect">
            <a:avLst/>
          </a:prstGeom>
        </p:spPr>
      </p:pic>
      <p:pic>
        <p:nvPicPr>
          <p:cNvPr id="5" name="Picture 4">
            <a:extLst>
              <a:ext uri="{FF2B5EF4-FFF2-40B4-BE49-F238E27FC236}">
                <a16:creationId xmlns:a16="http://schemas.microsoft.com/office/drawing/2014/main" id="{D4AEAADC-7625-4293-8367-8256549E19B7}"/>
              </a:ext>
            </a:extLst>
          </p:cNvPr>
          <p:cNvPicPr>
            <a:picLocks noChangeAspect="1"/>
          </p:cNvPicPr>
          <p:nvPr/>
        </p:nvPicPr>
        <p:blipFill>
          <a:blip r:embed="rId5"/>
          <a:stretch>
            <a:fillRect/>
          </a:stretch>
        </p:blipFill>
        <p:spPr>
          <a:xfrm>
            <a:off x="3376603" y="1379061"/>
            <a:ext cx="4497800" cy="2235707"/>
          </a:xfrm>
          <a:prstGeom prst="rect">
            <a:avLst/>
          </a:prstGeom>
        </p:spPr>
      </p:pic>
      <p:sp>
        <p:nvSpPr>
          <p:cNvPr id="6" name="TextBox 5">
            <a:extLst>
              <a:ext uri="{FF2B5EF4-FFF2-40B4-BE49-F238E27FC236}">
                <a16:creationId xmlns:a16="http://schemas.microsoft.com/office/drawing/2014/main" id="{24CBB423-4B64-4189-AD36-E222999150C7}"/>
              </a:ext>
            </a:extLst>
          </p:cNvPr>
          <p:cNvSpPr txBox="1"/>
          <p:nvPr/>
        </p:nvSpPr>
        <p:spPr>
          <a:xfrm>
            <a:off x="4752975" y="2878362"/>
            <a:ext cx="1499962" cy="369332"/>
          </a:xfrm>
          <a:prstGeom prst="rect">
            <a:avLst/>
          </a:prstGeom>
          <a:noFill/>
        </p:spPr>
        <p:txBody>
          <a:bodyPr wrap="none" rtlCol="0">
            <a:spAutoFit/>
          </a:bodyPr>
          <a:lstStyle/>
          <a:p>
            <a:r>
              <a:rPr lang="en-US" dirty="0"/>
              <a:t>No BRDF Corr.</a:t>
            </a:r>
          </a:p>
        </p:txBody>
      </p:sp>
      <p:pic>
        <p:nvPicPr>
          <p:cNvPr id="9" name="Picture 8">
            <a:extLst>
              <a:ext uri="{FF2B5EF4-FFF2-40B4-BE49-F238E27FC236}">
                <a16:creationId xmlns:a16="http://schemas.microsoft.com/office/drawing/2014/main" id="{85D530C0-1B36-4953-8AC0-84F932AB8912}"/>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3054757" y="3668801"/>
            <a:ext cx="4898328" cy="2270592"/>
          </a:xfrm>
          <a:prstGeom prst="rect">
            <a:avLst/>
          </a:prstGeom>
        </p:spPr>
      </p:pic>
      <p:sp>
        <p:nvSpPr>
          <p:cNvPr id="15" name="TextBox 14">
            <a:extLst>
              <a:ext uri="{FF2B5EF4-FFF2-40B4-BE49-F238E27FC236}">
                <a16:creationId xmlns:a16="http://schemas.microsoft.com/office/drawing/2014/main" id="{B2FD50A5-8DD5-4879-880F-B4774742F8D1}"/>
              </a:ext>
            </a:extLst>
          </p:cNvPr>
          <p:cNvSpPr txBox="1"/>
          <p:nvPr/>
        </p:nvSpPr>
        <p:spPr>
          <a:xfrm>
            <a:off x="-90713" y="6065830"/>
            <a:ext cx="6096000" cy="461665"/>
          </a:xfrm>
          <a:prstGeom prst="rect">
            <a:avLst/>
          </a:prstGeom>
          <a:noFill/>
        </p:spPr>
        <p:txBody>
          <a:bodyPr wrap="square">
            <a:spAutoFit/>
          </a:bodyPr>
          <a:lstStyle/>
          <a:p>
            <a:pPr marL="800100" lvl="1" indent="-342900">
              <a:buFont typeface="Wingdings" panose="05000000000000000000" pitchFamily="2" charset="2"/>
              <a:buChar char="Ø"/>
            </a:pPr>
            <a:r>
              <a:rPr lang="en-US" sz="2400" dirty="0"/>
              <a:t>Will be further investigated.  </a:t>
            </a:r>
          </a:p>
        </p:txBody>
      </p:sp>
      <p:sp>
        <p:nvSpPr>
          <p:cNvPr id="10" name="TextBox 9">
            <a:extLst>
              <a:ext uri="{FF2B5EF4-FFF2-40B4-BE49-F238E27FC236}">
                <a16:creationId xmlns:a16="http://schemas.microsoft.com/office/drawing/2014/main" id="{DBF37269-D19B-4F1A-9BC1-D6439EBE54F2}"/>
              </a:ext>
            </a:extLst>
          </p:cNvPr>
          <p:cNvSpPr txBox="1"/>
          <p:nvPr/>
        </p:nvSpPr>
        <p:spPr>
          <a:xfrm>
            <a:off x="11306177" y="3990906"/>
            <a:ext cx="598241" cy="369332"/>
          </a:xfrm>
          <a:prstGeom prst="rect">
            <a:avLst/>
          </a:prstGeom>
          <a:noFill/>
        </p:spPr>
        <p:txBody>
          <a:bodyPr wrap="none" rtlCol="0">
            <a:spAutoFit/>
          </a:bodyPr>
          <a:lstStyle/>
          <a:p>
            <a:r>
              <a:rPr lang="en-US" dirty="0"/>
              <a:t>MLP</a:t>
            </a:r>
          </a:p>
        </p:txBody>
      </p:sp>
    </p:spTree>
    <p:extLst>
      <p:ext uri="{BB962C8B-B14F-4D97-AF65-F5344CB8AC3E}">
        <p14:creationId xmlns:p14="http://schemas.microsoft.com/office/powerpoint/2010/main" val="18811198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8FB43-6148-470E-B784-A46E01503C9A}"/>
              </a:ext>
            </a:extLst>
          </p:cNvPr>
          <p:cNvSpPr>
            <a:spLocks noGrp="1"/>
          </p:cNvSpPr>
          <p:nvPr>
            <p:ph type="title"/>
          </p:nvPr>
        </p:nvSpPr>
        <p:spPr>
          <a:xfrm>
            <a:off x="490904" y="0"/>
            <a:ext cx="10515600" cy="1015267"/>
          </a:xfrm>
        </p:spPr>
        <p:txBody>
          <a:bodyPr>
            <a:normAutofit/>
          </a:bodyPr>
          <a:lstStyle/>
          <a:p>
            <a:pPr algn="ctr"/>
            <a:r>
              <a:rPr lang="en-US" sz="3600" dirty="0"/>
              <a:t>Summary</a:t>
            </a:r>
          </a:p>
        </p:txBody>
      </p:sp>
      <p:sp>
        <p:nvSpPr>
          <p:cNvPr id="3" name="Content Placeholder 2">
            <a:extLst>
              <a:ext uri="{FF2B5EF4-FFF2-40B4-BE49-F238E27FC236}">
                <a16:creationId xmlns:a16="http://schemas.microsoft.com/office/drawing/2014/main" id="{34C66B65-8131-4F37-A902-ECAD6BF47B17}"/>
              </a:ext>
            </a:extLst>
          </p:cNvPr>
          <p:cNvSpPr>
            <a:spLocks noGrp="1"/>
          </p:cNvSpPr>
          <p:nvPr>
            <p:ph type="body" idx="1"/>
          </p:nvPr>
        </p:nvSpPr>
        <p:spPr>
          <a:xfrm>
            <a:off x="622570" y="1382544"/>
            <a:ext cx="11196536" cy="5738982"/>
          </a:xfrm>
        </p:spPr>
        <p:txBody>
          <a:bodyPr>
            <a:normAutofit fontScale="47500" lnSpcReduction="20000"/>
          </a:bodyPr>
          <a:lstStyle/>
          <a:p>
            <a:pPr>
              <a:buFont typeface="Wingdings" panose="05000000000000000000" pitchFamily="2" charset="2"/>
              <a:buChar char="Ø"/>
            </a:pPr>
            <a:r>
              <a:rPr lang="en-US" sz="5100" dirty="0"/>
              <a:t>This study investigated the feasibility of using AI/ML </a:t>
            </a:r>
            <a:r>
              <a:rPr lang="en-US" sz="5100" dirty="0" err="1"/>
              <a:t>PyTorch</a:t>
            </a:r>
            <a:r>
              <a:rPr lang="en-US" sz="5100" dirty="0"/>
              <a:t> MLP neural network to develop DCC BRDF models for improving the DCC method for VIIRS.</a:t>
            </a:r>
          </a:p>
          <a:p>
            <a:pPr marL="571500" lvl="1" indent="0">
              <a:buNone/>
            </a:pPr>
            <a:endParaRPr lang="en-US" dirty="0"/>
          </a:p>
          <a:p>
            <a:pPr>
              <a:buFont typeface="Wingdings" panose="05000000000000000000" pitchFamily="2" charset="2"/>
              <a:buChar char="Ø"/>
            </a:pPr>
            <a:r>
              <a:rPr lang="en-US" sz="5100" dirty="0">
                <a:solidFill>
                  <a:schemeClr val="tx1"/>
                </a:solidFill>
              </a:rPr>
              <a:t>VIIRS SWIRs: monthly land ocean MLP-based models perform well.</a:t>
            </a:r>
          </a:p>
          <a:p>
            <a:pPr lvl="1">
              <a:buFont typeface="Arial" panose="020B0604020202020204" pitchFamily="34" charset="0"/>
              <a:buChar char="•"/>
            </a:pPr>
            <a:r>
              <a:rPr lang="en-US" sz="3600" dirty="0">
                <a:solidFill>
                  <a:schemeClr val="tx1"/>
                </a:solidFill>
              </a:rPr>
              <a:t>Uncertainty of trends comparable to the Angular Bin models, both outperforming the annual cycle corr. </a:t>
            </a:r>
          </a:p>
          <a:p>
            <a:pPr lvl="1">
              <a:buFont typeface="Arial" panose="020B0604020202020204" pitchFamily="34" charset="0"/>
              <a:buChar char="•"/>
            </a:pPr>
            <a:r>
              <a:rPr lang="en-US" sz="3600" dirty="0">
                <a:solidFill>
                  <a:schemeClr val="tx1"/>
                </a:solidFill>
              </a:rPr>
              <a:t>AI/ML-based BRDF models are smoother and run faster for BRDF correction. </a:t>
            </a:r>
          </a:p>
          <a:p>
            <a:pPr lvl="1">
              <a:buFont typeface="Arial" panose="020B0604020202020204" pitchFamily="34" charset="0"/>
              <a:buChar char="•"/>
            </a:pPr>
            <a:r>
              <a:rPr lang="en-US" sz="3600" dirty="0">
                <a:solidFill>
                  <a:schemeClr val="tx1"/>
                </a:solidFill>
              </a:rPr>
              <a:t>The models developed using NOAA-20 data can also be applied to NOAA-21 SWIRs. </a:t>
            </a:r>
          </a:p>
          <a:p>
            <a:pPr marL="571500" lvl="1" indent="0">
              <a:buNone/>
            </a:pPr>
            <a:endParaRPr lang="en-US" sz="3600" dirty="0"/>
          </a:p>
          <a:p>
            <a:pPr>
              <a:buFont typeface="Wingdings" panose="05000000000000000000" pitchFamily="2" charset="2"/>
              <a:buChar char="Ø"/>
            </a:pPr>
            <a:r>
              <a:rPr lang="en-US" sz="5100" dirty="0"/>
              <a:t>VIIRS VisNIRs: the Hu2004 ADM still performs the best. </a:t>
            </a:r>
          </a:p>
          <a:p>
            <a:pPr lvl="1">
              <a:buFont typeface="Arial" panose="020B0604020202020204" pitchFamily="34" charset="0"/>
              <a:buChar char="•"/>
            </a:pPr>
            <a:r>
              <a:rPr lang="en-US" sz="3800" dirty="0"/>
              <a:t>The MLP and Angular Bin based BRDF models can reduce the annual cycles, but less effective.</a:t>
            </a:r>
          </a:p>
          <a:p>
            <a:pPr lvl="1">
              <a:buFont typeface="Arial" panose="020B0604020202020204" pitchFamily="34" charset="0"/>
              <a:buChar char="•"/>
            </a:pPr>
            <a:r>
              <a:rPr lang="en-US" sz="3800" dirty="0"/>
              <a:t>Potential causes: gaps and non-uniform/skewed distribution of VIIRS DCCs, overfitting, catastrophic forgetting,  …</a:t>
            </a:r>
          </a:p>
          <a:p>
            <a:pPr marL="571500" lvl="1" indent="0">
              <a:buNone/>
            </a:pPr>
            <a:endParaRPr lang="en-US" sz="3200" dirty="0"/>
          </a:p>
          <a:p>
            <a:pPr>
              <a:buFont typeface="Wingdings" panose="05000000000000000000" pitchFamily="2" charset="2"/>
              <a:buChar char="Ø"/>
            </a:pPr>
            <a:r>
              <a:rPr lang="en-US" sz="5100" dirty="0"/>
              <a:t>Future Works</a:t>
            </a:r>
          </a:p>
          <a:p>
            <a:pPr lvl="1">
              <a:buFont typeface="Arial" panose="020B0604020202020204" pitchFamily="34" charset="0"/>
              <a:buChar char="•"/>
            </a:pPr>
            <a:r>
              <a:rPr lang="en-US" sz="3800" dirty="0"/>
              <a:t>Explore more AI/ML techniques, such as </a:t>
            </a:r>
            <a:r>
              <a:rPr lang="en-US" sz="3800" dirty="0" err="1"/>
              <a:t>lightGBM</a:t>
            </a:r>
            <a:r>
              <a:rPr lang="en-US" sz="3800" dirty="0"/>
              <a:t>, that can better handle the VIIRS DCC data (with gaps and non-uniformly sampled).</a:t>
            </a:r>
          </a:p>
          <a:p>
            <a:pPr lvl="1">
              <a:buFont typeface="Arial" panose="020B0604020202020204" pitchFamily="34" charset="0"/>
              <a:buChar char="•"/>
            </a:pPr>
            <a:r>
              <a:rPr lang="en-US" sz="3800" dirty="0"/>
              <a:t>Explore more input parameters (such as M15 BT, geolocation, …)</a:t>
            </a:r>
          </a:p>
          <a:p>
            <a:pPr lvl="1">
              <a:buFont typeface="Arial" panose="020B0604020202020204" pitchFamily="34" charset="0"/>
              <a:buChar char="•"/>
            </a:pPr>
            <a:r>
              <a:rPr lang="en-US" sz="3800" dirty="0"/>
              <a:t>Further improve the quality control of train data.</a:t>
            </a:r>
          </a:p>
        </p:txBody>
      </p:sp>
    </p:spTree>
    <p:extLst>
      <p:ext uri="{BB962C8B-B14F-4D97-AF65-F5344CB8AC3E}">
        <p14:creationId xmlns:p14="http://schemas.microsoft.com/office/powerpoint/2010/main" val="16376619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C325B-CE10-447E-A73F-DEB1B7453B93}"/>
              </a:ext>
            </a:extLst>
          </p:cNvPr>
          <p:cNvSpPr>
            <a:spLocks noGrp="1"/>
          </p:cNvSpPr>
          <p:nvPr>
            <p:ph type="title"/>
          </p:nvPr>
        </p:nvSpPr>
        <p:spPr/>
        <p:txBody>
          <a:bodyPr>
            <a:normAutofit/>
          </a:bodyPr>
          <a:lstStyle/>
          <a:p>
            <a:pPr algn="ctr"/>
            <a:r>
              <a:rPr lang="en-US" sz="3600" b="0" i="0" dirty="0">
                <a:solidFill>
                  <a:srgbClr val="010078"/>
                </a:solidFill>
                <a:effectLst/>
                <a:latin typeface="Calibri" panose="020F0502020204030204" pitchFamily="34" charset="0"/>
              </a:rPr>
              <a:t>Acknowledgement and Disclaimer</a:t>
            </a:r>
            <a:endParaRPr lang="en-US" sz="3600" dirty="0"/>
          </a:p>
        </p:txBody>
      </p:sp>
      <p:sp>
        <p:nvSpPr>
          <p:cNvPr id="3" name="Text Placeholder 2">
            <a:extLst>
              <a:ext uri="{FF2B5EF4-FFF2-40B4-BE49-F238E27FC236}">
                <a16:creationId xmlns:a16="http://schemas.microsoft.com/office/drawing/2014/main" id="{F416561E-AD23-4FCB-9BBC-40DAE6A67C57}"/>
              </a:ext>
            </a:extLst>
          </p:cNvPr>
          <p:cNvSpPr>
            <a:spLocks noGrp="1"/>
          </p:cNvSpPr>
          <p:nvPr>
            <p:ph type="body" idx="1"/>
          </p:nvPr>
        </p:nvSpPr>
        <p:spPr>
          <a:xfrm>
            <a:off x="838200" y="1323975"/>
            <a:ext cx="10515600" cy="4852988"/>
          </a:xfrm>
        </p:spPr>
        <p:txBody>
          <a:bodyPr/>
          <a:lstStyle/>
          <a:p>
            <a:pPr algn="l">
              <a:buFont typeface="Wingdings" panose="05000000000000000000" pitchFamily="2" charset="2"/>
              <a:buChar char="Ø"/>
            </a:pPr>
            <a:r>
              <a:rPr lang="en-US" b="0" dirty="0">
                <a:solidFill>
                  <a:srgbClr val="000000"/>
                </a:solidFill>
                <a:effectLst/>
                <a:latin typeface="Calibri" panose="020F0502020204030204" pitchFamily="34" charset="0"/>
              </a:rPr>
              <a:t>The author would like to thank Dr. Changyong Cao of NOAA/NESDIS/STAR for the inspiring and insightful guidance and discussions.</a:t>
            </a:r>
            <a:endParaRPr lang="en-US" b="0" dirty="0">
              <a:solidFill>
                <a:srgbClr val="222222"/>
              </a:solidFill>
              <a:effectLst/>
              <a:latin typeface="Arial" panose="020B0604020202020204" pitchFamily="34" charset="0"/>
            </a:endParaRPr>
          </a:p>
          <a:p>
            <a:pPr algn="l">
              <a:buFont typeface="Wingdings" panose="05000000000000000000" pitchFamily="2" charset="2"/>
              <a:buChar char="Ø"/>
            </a:pPr>
            <a:endParaRPr lang="en-US" b="0" dirty="0">
              <a:solidFill>
                <a:srgbClr val="000000"/>
              </a:solidFill>
              <a:effectLst/>
              <a:latin typeface="Calibri" panose="020F0502020204030204" pitchFamily="34" charset="0"/>
            </a:endParaRPr>
          </a:p>
          <a:p>
            <a:pPr algn="l">
              <a:buFont typeface="Wingdings" panose="05000000000000000000" pitchFamily="2" charset="2"/>
              <a:buChar char="Ø"/>
            </a:pPr>
            <a:r>
              <a:rPr lang="en-US" b="0" dirty="0">
                <a:solidFill>
                  <a:srgbClr val="000000"/>
                </a:solidFill>
                <a:effectLst/>
                <a:latin typeface="Calibri" panose="020F0502020204030204" pitchFamily="34" charset="0"/>
              </a:rPr>
              <a:t>The scientific results and conclusions, as well as any views or opinions expressed herein, are those of the author(s) and do not necessarily reflect those of NOAA or the Department of Commerce.</a:t>
            </a:r>
            <a:endParaRPr lang="en-US" b="0" dirty="0">
              <a:solidFill>
                <a:srgbClr val="222222"/>
              </a:solidFill>
              <a:effectLst/>
              <a:latin typeface="Arial" panose="020B0604020202020204" pitchFamily="34" charset="0"/>
            </a:endParaRPr>
          </a:p>
          <a:p>
            <a:endParaRPr lang="en-US" dirty="0"/>
          </a:p>
        </p:txBody>
      </p:sp>
    </p:spTree>
    <p:extLst>
      <p:ext uri="{BB962C8B-B14F-4D97-AF65-F5344CB8AC3E}">
        <p14:creationId xmlns:p14="http://schemas.microsoft.com/office/powerpoint/2010/main" val="24046627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42C75-D377-4FFA-B71F-5340BC87F7BF}"/>
              </a:ext>
            </a:extLst>
          </p:cNvPr>
          <p:cNvSpPr>
            <a:spLocks noGrp="1"/>
          </p:cNvSpPr>
          <p:nvPr>
            <p:ph type="title"/>
          </p:nvPr>
        </p:nvSpPr>
        <p:spPr>
          <a:xfrm>
            <a:off x="1428135" y="2070893"/>
            <a:ext cx="9335729" cy="544513"/>
          </a:xfrm>
        </p:spPr>
        <p:txBody>
          <a:bodyPr/>
          <a:lstStyle/>
          <a:p>
            <a:pPr algn="ctr"/>
            <a:r>
              <a:rPr lang="en-US" dirty="0"/>
              <a:t>Backups</a:t>
            </a:r>
          </a:p>
        </p:txBody>
      </p:sp>
    </p:spTree>
    <p:extLst>
      <p:ext uri="{BB962C8B-B14F-4D97-AF65-F5344CB8AC3E}">
        <p14:creationId xmlns:p14="http://schemas.microsoft.com/office/powerpoint/2010/main" val="17139039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3A720-E73D-4184-9B26-C2B891E8D54D}"/>
              </a:ext>
            </a:extLst>
          </p:cNvPr>
          <p:cNvSpPr>
            <a:spLocks noGrp="1"/>
          </p:cNvSpPr>
          <p:nvPr>
            <p:ph type="title"/>
          </p:nvPr>
        </p:nvSpPr>
        <p:spPr>
          <a:xfrm>
            <a:off x="1497883" y="382823"/>
            <a:ext cx="10532192" cy="544513"/>
          </a:xfrm>
        </p:spPr>
        <p:txBody>
          <a:bodyPr>
            <a:normAutofit fontScale="90000"/>
          </a:bodyPr>
          <a:lstStyle/>
          <a:p>
            <a:r>
              <a:rPr lang="en-US" sz="4000" dirty="0"/>
              <a:t>The Hu2004 DCC BRDF Model </a:t>
            </a:r>
            <a:r>
              <a:rPr lang="en-US" sz="3200" i="1" dirty="0"/>
              <a:t>(Hu et al. 2004)</a:t>
            </a:r>
          </a:p>
        </p:txBody>
      </p:sp>
      <p:sp>
        <p:nvSpPr>
          <p:cNvPr id="10" name="TextBox 9">
            <a:extLst>
              <a:ext uri="{FF2B5EF4-FFF2-40B4-BE49-F238E27FC236}">
                <a16:creationId xmlns:a16="http://schemas.microsoft.com/office/drawing/2014/main" id="{713B13E6-8401-4AA3-8CAF-AFB8975F74B8}"/>
              </a:ext>
            </a:extLst>
          </p:cNvPr>
          <p:cNvSpPr txBox="1"/>
          <p:nvPr/>
        </p:nvSpPr>
        <p:spPr>
          <a:xfrm>
            <a:off x="5486401" y="1229700"/>
            <a:ext cx="6410324" cy="4893647"/>
          </a:xfrm>
          <a:prstGeom prst="rect">
            <a:avLst/>
          </a:prstGeom>
          <a:noFill/>
        </p:spPr>
        <p:txBody>
          <a:bodyPr wrap="square" rtlCol="0">
            <a:spAutoFit/>
          </a:bodyPr>
          <a:lstStyle/>
          <a:p>
            <a:pPr marL="285750" indent="-285750">
              <a:buFont typeface="Wingdings" panose="05000000000000000000" pitchFamily="2" charset="2"/>
              <a:buChar char="Ø"/>
            </a:pPr>
            <a:r>
              <a:rPr lang="en-US" sz="2400" dirty="0"/>
              <a:t>Developed using TRMM (Tropical Rainfall Measuring Mission) CERES data</a:t>
            </a:r>
          </a:p>
          <a:p>
            <a:pPr marL="800100" lvl="1" indent="-342900">
              <a:buFont typeface="Arial" panose="020B0604020202020204" pitchFamily="34" charset="0"/>
              <a:buChar char="•"/>
            </a:pPr>
            <a:r>
              <a:rPr lang="en-US" sz="2000" dirty="0"/>
              <a:t>Low-inclination, non-sun-synchronous circular orbit, able to observe diurnal cycle.</a:t>
            </a:r>
          </a:p>
          <a:p>
            <a:pPr marL="800100" lvl="1" indent="-342900">
              <a:buFont typeface="Arial" panose="020B0604020202020204" pitchFamily="34" charset="0"/>
              <a:buChar char="•"/>
            </a:pPr>
            <a:r>
              <a:rPr lang="en-US" sz="2000" dirty="0"/>
              <a:t>Spatial coverage: tropical zone </a:t>
            </a:r>
            <a:endParaRPr lang="en-US" dirty="0"/>
          </a:p>
          <a:p>
            <a:pPr marL="800100" lvl="1" indent="-342900">
              <a:buFont typeface="Arial" panose="020B0604020202020204" pitchFamily="34" charset="0"/>
              <a:buChar char="•"/>
            </a:pPr>
            <a:r>
              <a:rPr lang="en-US" sz="2000" dirty="0"/>
              <a:t>Using CERES shortwave broad spectral band (0.3 – 5 </a:t>
            </a:r>
            <a:r>
              <a:rPr lang="en-US" dirty="0"/>
              <a:t>µm</a:t>
            </a:r>
            <a:r>
              <a:rPr lang="en-US" sz="2000" dirty="0"/>
              <a:t>) observations.</a:t>
            </a:r>
          </a:p>
          <a:p>
            <a:pPr marL="800100" lvl="1" indent="-342900">
              <a:buFont typeface="Arial" panose="020B0604020202020204" pitchFamily="34" charset="0"/>
              <a:buChar char="•"/>
            </a:pPr>
            <a:r>
              <a:rPr lang="en-US" sz="2000" dirty="0"/>
              <a:t>DCCs are brighter toward solar/view zeniths.</a:t>
            </a:r>
          </a:p>
          <a:p>
            <a:pPr marL="285750" indent="-285750">
              <a:buFont typeface="Wingdings" panose="05000000000000000000" pitchFamily="2" charset="2"/>
              <a:buChar char="Ø"/>
            </a:pPr>
            <a:endParaRPr lang="en-US" sz="2400" dirty="0"/>
          </a:p>
          <a:p>
            <a:pPr marL="285750" indent="-285750">
              <a:buFont typeface="Wingdings" panose="05000000000000000000" pitchFamily="2" charset="2"/>
              <a:buChar char="Ø"/>
            </a:pPr>
            <a:r>
              <a:rPr lang="en-US" sz="2400" dirty="0"/>
              <a:t>Performs well for VIIRS VisNIRs, used for operational trending. </a:t>
            </a:r>
          </a:p>
          <a:p>
            <a:pPr marL="285750" indent="-285750">
              <a:buFont typeface="Wingdings" panose="05000000000000000000" pitchFamily="2" charset="2"/>
              <a:buChar char="Ø"/>
            </a:pPr>
            <a:r>
              <a:rPr lang="en-US" sz="2400" dirty="0"/>
              <a:t>Not effective in the VIIRS SWIR spectrum.</a:t>
            </a:r>
          </a:p>
          <a:p>
            <a:pPr marL="285750" indent="-285750">
              <a:buFont typeface="Wingdings" panose="05000000000000000000" pitchFamily="2" charset="2"/>
              <a:buChar char="Ø"/>
            </a:pPr>
            <a:endParaRPr lang="en-US" sz="2400" dirty="0"/>
          </a:p>
          <a:p>
            <a:pPr marL="285750" indent="-285750">
              <a:buFont typeface="Wingdings" panose="05000000000000000000" pitchFamily="2" charset="2"/>
              <a:buChar char="Ø"/>
            </a:pPr>
            <a:r>
              <a:rPr lang="en-US" sz="2400" dirty="0"/>
              <a:t>Used for comparison purpose.</a:t>
            </a:r>
          </a:p>
        </p:txBody>
      </p:sp>
      <p:pic>
        <p:nvPicPr>
          <p:cNvPr id="5" name="Picture 4">
            <a:extLst>
              <a:ext uri="{FF2B5EF4-FFF2-40B4-BE49-F238E27FC236}">
                <a16:creationId xmlns:a16="http://schemas.microsoft.com/office/drawing/2014/main" id="{E1341688-055D-4F15-84D3-C43C3B72BB8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100486" y="3893638"/>
            <a:ext cx="3770449" cy="2827836"/>
          </a:xfrm>
          <a:prstGeom prst="rect">
            <a:avLst/>
          </a:prstGeom>
        </p:spPr>
      </p:pic>
      <p:pic>
        <p:nvPicPr>
          <p:cNvPr id="11" name="Picture 10">
            <a:extLst>
              <a:ext uri="{FF2B5EF4-FFF2-40B4-BE49-F238E27FC236}">
                <a16:creationId xmlns:a16="http://schemas.microsoft.com/office/drawing/2014/main" id="{B778568D-8893-4B08-9D88-6E94008D496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54651" y="1160340"/>
            <a:ext cx="4062121" cy="3046590"/>
          </a:xfrm>
          <a:prstGeom prst="rect">
            <a:avLst/>
          </a:prstGeom>
        </p:spPr>
      </p:pic>
    </p:spTree>
    <p:extLst>
      <p:ext uri="{BB962C8B-B14F-4D97-AF65-F5344CB8AC3E}">
        <p14:creationId xmlns:p14="http://schemas.microsoft.com/office/powerpoint/2010/main" val="36643372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GSICS presentation template (2026)" id="{5ABF6BE7-D951-C847-ABF3-7E49765D32F5}" vid="{DBD6A39A-B309-2348-B9B3-09D2A5964174}"/>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mso-contentType ?>
<SharedContentType xmlns="Microsoft.SharePoint.Taxonomy.ContentTypeSync" SourceId="92a3b380-abf6-46f2-87bb-c2c114de1c9e" ContentTypeId="0x01" PreviousValue="false"/>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X6PPVAVDZMSZ-613157859-13498</_dlc_DocId>
    <_dlc_DocIdUrl xmlns="cfab5f87-ed30-4dbb-a820-4234a14babf6">
      <Url>https://wmoomm.sharepoint.com/sites/Collaboration/_layouts/15/DocIdRedir.aspx?ID=X6PPVAVDZMSZ-613157859-13498</Url>
      <Description>X6PPVAVDZMSZ-613157859-13498</Description>
    </_dlc_DocIdUrl>
  </documentManagement>
</p:properties>
</file>

<file path=customXml/itemProps1.xml><?xml version="1.0" encoding="utf-8"?>
<ds:datastoreItem xmlns:ds="http://schemas.openxmlformats.org/officeDocument/2006/customXml" ds:itemID="{FBF52DC8-1410-4179-8068-0CE710C40273}"/>
</file>

<file path=customXml/itemProps2.xml><?xml version="1.0" encoding="utf-8"?>
<ds:datastoreItem xmlns:ds="http://schemas.openxmlformats.org/officeDocument/2006/customXml" ds:itemID="{6C2CEC6D-7554-436E-BECF-9895B0ADC373}"/>
</file>

<file path=customXml/itemProps3.xml><?xml version="1.0" encoding="utf-8"?>
<ds:datastoreItem xmlns:ds="http://schemas.openxmlformats.org/officeDocument/2006/customXml" ds:itemID="{1B03BF03-9AB2-43C6-8455-72CBAFF20ED0}"/>
</file>

<file path=customXml/itemProps4.xml><?xml version="1.0" encoding="utf-8"?>
<ds:datastoreItem xmlns:ds="http://schemas.openxmlformats.org/officeDocument/2006/customXml" ds:itemID="{06E6BE48-416E-44AA-B907-88E4144BF0C4}"/>
</file>

<file path=customXml/itemProps5.xml><?xml version="1.0" encoding="utf-8"?>
<ds:datastoreItem xmlns:ds="http://schemas.openxmlformats.org/officeDocument/2006/customXml" ds:itemID="{46B30041-E0FB-4D09-AE13-AD6A34902A2B}"/>
</file>

<file path=docProps/app.xml><?xml version="1.0" encoding="utf-8"?>
<Properties xmlns="http://schemas.openxmlformats.org/officeDocument/2006/extended-properties" xmlns:vt="http://schemas.openxmlformats.org/officeDocument/2006/docPropsVTypes">
  <Template>GSICS presentation template (2026)</Template>
  <TotalTime>7127</TotalTime>
  <Words>1545</Words>
  <Application>Microsoft Office PowerPoint</Application>
  <PresentationFormat>Widescreen</PresentationFormat>
  <Paragraphs>172</Paragraphs>
  <Slides>18</Slides>
  <Notes>2</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18</vt:i4>
      </vt:variant>
    </vt:vector>
  </HeadingPairs>
  <TitlesOfParts>
    <vt:vector size="26" baseType="lpstr">
      <vt:lpstr>Aptos</vt:lpstr>
      <vt:lpstr>Arial</vt:lpstr>
      <vt:lpstr>Calibri</vt:lpstr>
      <vt:lpstr>Calibri Light</vt:lpstr>
      <vt:lpstr>Times New Roman</vt:lpstr>
      <vt:lpstr>Wingdings</vt:lpstr>
      <vt:lpstr>Office Theme</vt:lpstr>
      <vt:lpstr>Custom Design</vt:lpstr>
      <vt:lpstr>Improving the Deep Convective Cloud (DCC) Method for VIIRS using AI/ML based BRDF Models</vt:lpstr>
      <vt:lpstr>Outline</vt:lpstr>
      <vt:lpstr>Background</vt:lpstr>
      <vt:lpstr>Background</vt:lpstr>
      <vt:lpstr>VIIRS Data Used</vt:lpstr>
      <vt:lpstr>Characteristics of VIIRS DCC Observations</vt:lpstr>
      <vt:lpstr>Methodology (2-1)</vt:lpstr>
      <vt:lpstr>Methodology  (2-2)</vt:lpstr>
      <vt:lpstr>Examples of MLP-based DCC BRDF Models (M10, Monthly Land/Ocean, VZA&lt;=35°)</vt:lpstr>
      <vt:lpstr>Examples of Angular Bin–based DCC BRDF Models  (M10, Monthly, Ocean, Land, Ocean+Land)</vt:lpstr>
      <vt:lpstr>Validation Results: NOAA-20 SWIRs</vt:lpstr>
      <vt:lpstr>Validation Results: NOAA-21 SWIRs</vt:lpstr>
      <vt:lpstr>Comparison of VisNIR DCC BRDF Models</vt:lpstr>
      <vt:lpstr>Validation Results:  NOAA-20 VisNIRs</vt:lpstr>
      <vt:lpstr>Summary</vt:lpstr>
      <vt:lpstr>Acknowledgement and Disclaimer</vt:lpstr>
      <vt:lpstr>Backups</vt:lpstr>
      <vt:lpstr>The Hu2004 DCC BRDF Model (Hu et al. 2004)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Wenhui Wang</dc:creator>
  <cp:lastModifiedBy>Wenhui Wang</cp:lastModifiedBy>
  <cp:revision>17</cp:revision>
  <dcterms:created xsi:type="dcterms:W3CDTF">2026-03-17T20:14:23Z</dcterms:created>
  <dcterms:modified xsi:type="dcterms:W3CDTF">2026-03-22T19:02:16Z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82b53a25-54a8-4ac7-afe4-7106a3709595</vt:lpwstr>
  </property>
</Properties>
</file>