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54" r:id="rId2"/>
    <p:sldId id="2656" r:id="rId3"/>
    <p:sldId id="4977" r:id="rId4"/>
    <p:sldId id="808" r:id="rId5"/>
    <p:sldId id="2639" r:id="rId6"/>
    <p:sldId id="2658" r:id="rId7"/>
    <p:sldId id="890" r:id="rId8"/>
    <p:sldId id="4963" r:id="rId9"/>
    <p:sldId id="268" r:id="rId10"/>
    <p:sldId id="2647" r:id="rId11"/>
    <p:sldId id="4978" r:id="rId12"/>
    <p:sldId id="4980" r:id="rId13"/>
    <p:sldId id="4981" r:id="rId14"/>
    <p:sldId id="261" r:id="rId15"/>
    <p:sldId id="298" r:id="rId16"/>
    <p:sldId id="295" r:id="rId17"/>
    <p:sldId id="296" r:id="rId18"/>
    <p:sldId id="297" r:id="rId19"/>
    <p:sldId id="4982" r:id="rId20"/>
    <p:sldId id="4983" r:id="rId21"/>
    <p:sldId id="4979" r:id="rId22"/>
    <p:sldId id="4974" r:id="rId2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952" userDrawn="1">
          <p15:clr>
            <a:srgbClr val="A4A3A4"/>
          </p15:clr>
        </p15:guide>
        <p15:guide id="3" orient="horz" pos="229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n, Chi" initials="CC" lastIdx="1" clrIdx="0"/>
  <p:cmAuthor id="2" name="Chen, Chi" initials="CC [2]" lastIdx="1" clrIdx="1"/>
  <p:cmAuthor id="3" name="Chen, Chi" initials="CC [3]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00FF"/>
    <a:srgbClr val="519ACC"/>
    <a:srgbClr val="948A54"/>
    <a:srgbClr val="298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DF5209-125F-AE40-90C6-3BD0DF3FAF93}" v="33" dt="2026-03-23T18:26:28.2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98"/>
    <p:restoredTop sz="94701"/>
  </p:normalViewPr>
  <p:slideViewPr>
    <p:cSldViewPr snapToGrid="0">
      <p:cViewPr varScale="1">
        <p:scale>
          <a:sx n="139" d="100"/>
          <a:sy n="139" d="100"/>
        </p:scale>
        <p:origin x="184" y="536"/>
      </p:cViewPr>
      <p:guideLst>
        <p:guide pos="2952"/>
        <p:guide orient="horz" pos="22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36" Type="http://schemas.openxmlformats.org/officeDocument/2006/relationships/customXml" Target="../customXml/item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35" Type="http://schemas.openxmlformats.org/officeDocument/2006/relationships/customXml" Target="../customXml/item4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48DC8-8638-B546-BDB6-FA11DE66F658}" type="datetimeFigureOut">
              <a:rPr lang="en-US" smtClean="0"/>
              <a:t>3/23/26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6D814B-4ECC-1B47-986F-EC3D68487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4272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9DCBD7-F8B9-D54E-A03C-82D600CF5A9C}" type="datetimeFigureOut">
              <a:rPr lang="en-US" smtClean="0"/>
              <a:t>3/23/26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183424-4DC0-2447-B596-7F94532FB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143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809601-C9C0-5943-9BDD-63DE0B32DB6E}" type="slidenum">
              <a:rPr lang="en-US"/>
              <a:pPr/>
              <a:t>2</a:t>
            </a:fld>
            <a:endParaRPr lang="en-US"/>
          </a:p>
        </p:txBody>
      </p:sp>
      <p:sp>
        <p:nvSpPr>
          <p:cNvPr id="48025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8025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05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53857-6EC1-46B1-968C-E2C843DEA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2B16D43-7582-73FA-3B93-5B19477AAF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809601-C9C0-5943-9BDD-63DE0B32DB6E}" type="slidenum">
              <a:rPr lang="en-US"/>
              <a:pPr/>
              <a:t>3</a:t>
            </a:fld>
            <a:endParaRPr lang="en-US"/>
          </a:p>
        </p:txBody>
      </p:sp>
      <p:sp>
        <p:nvSpPr>
          <p:cNvPr id="480258" name="Rectangle 1026">
            <a:extLst>
              <a:ext uri="{FF2B5EF4-FFF2-40B4-BE49-F238E27FC236}">
                <a16:creationId xmlns:a16="http://schemas.microsoft.com/office/drawing/2014/main" id="{16EE15F2-1C73-19FF-5FAF-F86B1DD972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80259" name="Rectangle 1027">
            <a:extLst>
              <a:ext uri="{FF2B5EF4-FFF2-40B4-BE49-F238E27FC236}">
                <a16:creationId xmlns:a16="http://schemas.microsoft.com/office/drawing/2014/main" id="{9E88AB29-8B27-D4C1-8E34-E22C31A8D8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50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 that now there are many more algorithms for MODIS, including Deep Blue (retrieves over bright surfaces using a 0.412 micron channel that land surface is much darker), Also MAIAC, which uses multi-day observations to separate quickly changing aerosols from slowly changing land surfaces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F2AE28-5901-0848-8C52-5FA1FA4AFAB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71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83424-4DC0-2447-B596-7F94532FB2D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803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83424-4DC0-2447-B596-7F94532FB2D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974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F2AE28-5901-0848-8C52-5FA1FA4AFAB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7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FCD9BE-D7B0-4444-888A-131246F3B9F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  <p:sp>
        <p:nvSpPr>
          <p:cNvPr id="34818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481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83424-4DC0-2447-B596-7F94532FB2D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06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41EFF-7582-5050-F379-74B806644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54964D-6586-33ED-8084-84F92AC6E5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F3B551-491C-A7BD-A132-F96811F33B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441C2-F25F-1ACF-2C03-B90F4650E0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83424-4DC0-2447-B596-7F94532FB2D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331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83424-4DC0-2447-B596-7F94532FB2D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0013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7B9D2-685C-FE4D-874F-E62E83BA743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34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83424-4DC0-2447-B596-7F94532FB2D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466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63575" y="922338"/>
            <a:ext cx="5618163" cy="31607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9212" y="4389742"/>
            <a:ext cx="4833249" cy="350672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>
              <a:ea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4149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32415-E74D-F74D-B49C-717706B18525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AEROCENTER Update: May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7D2A-484A-FE43-821F-C39C504DA1E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084E50-3481-FBC0-CA9F-31342F6702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85914" y="102125"/>
            <a:ext cx="1980991" cy="46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180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25959-5894-5244-A799-C6D4E505C6A8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AEROCENTER Update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7D2A-484A-FE43-821F-C39C504DA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297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68DB0-2554-C748-A4AC-CFC87761A471}" type="datetime1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AEROCENTER Update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7D2A-484A-FE43-821F-C39C504DA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554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72E1D-804D-FF42-8950-4F20E3328A47}" type="datetime1">
              <a:rPr lang="en-US" smtClean="0"/>
              <a:t>3/23/26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AEROCENTER Update 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7D2A-484A-FE43-821F-C39C504DA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963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8BEB7-59AC-28CB-7C0E-460196D91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32A710-10A1-714E-0B5C-F1F3F90E4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CD3D-ADEE-9D4F-85FB-05B2522607E0}" type="datetimeFigureOut">
              <a:rPr lang="en-US" smtClean="0"/>
              <a:t>3/23/26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C1ECB6-05C7-5F48-AA8E-5807F16C5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834424-3595-41BB-74ED-AD0F64419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B51A-594D-4746-AA3B-A074E095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596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0B524-93C9-0849-A56B-A9C7AB5C249C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AEROCENTER Update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000000"/>
                </a:solidFill>
              </a:defRPr>
            </a:lvl1pPr>
          </a:lstStyle>
          <a:p>
            <a:fld id="{C0137D2A-484A-FE43-821F-C39C504DA1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485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  <p:sldLayoutId id="2147483656" r:id="rId5"/>
  </p:sldLayoutIdLst>
  <p:hf hd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arktarget.gsfc.nasa.gov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tmosphere-imager.gsfc.nasa.gov/collections/overview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tiff"/><Relationship Id="rId3" Type="http://schemas.openxmlformats.org/officeDocument/2006/relationships/image" Target="../media/image17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image" Target="../media/image24.emf"/><Relationship Id="rId5" Type="http://schemas.openxmlformats.org/officeDocument/2006/relationships/image" Target="../media/image16.jpe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6.png"/><Relationship Id="rId11" Type="http://schemas.openxmlformats.org/officeDocument/2006/relationships/image" Target="../media/image57.png"/><Relationship Id="rId5" Type="http://schemas.openxmlformats.org/officeDocument/2006/relationships/image" Target="../media/image2.png"/><Relationship Id="rId10" Type="http://schemas.openxmlformats.org/officeDocument/2006/relationships/hyperlink" Target="https://darktarget.gsfc.nasa.gov/" TargetMode="External"/><Relationship Id="rId4" Type="http://schemas.openxmlformats.org/officeDocument/2006/relationships/notesSlide" Target="../notesSlides/notesSlide13.xml"/><Relationship Id="rId9" Type="http://schemas.openxmlformats.org/officeDocument/2006/relationships/hyperlink" Target="https://ladsweb.modaps.eosdis.nasa.gov/missions-and-measurements/applications/geole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BA26C-1650-3541-C88F-22D9329F9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727150"/>
            <a:ext cx="7772400" cy="1102519"/>
          </a:xfrm>
        </p:spPr>
        <p:txBody>
          <a:bodyPr>
            <a:norm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Towards (Aerosol) Retrieval Consistency and Continuity across 2 MODIS + 3 VIIRS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DDF05-783E-C373-86E3-A6F5494A4C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2618" y="1732344"/>
            <a:ext cx="6400800" cy="394547"/>
          </a:xfrm>
        </p:spPr>
        <p:txBody>
          <a:bodyPr>
            <a:norm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Robert C. Levy. (NASA Goddard Space Flight Center)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5FF639-AA02-3368-7B72-E7D1B7C55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7D2A-484A-FE43-821F-C39C504DA1E2}" type="slidenum">
              <a:rPr lang="en-US" smtClean="0"/>
              <a:t>1</a:t>
            </a:fld>
            <a:endParaRPr lang="en-US"/>
          </a:p>
        </p:txBody>
      </p:sp>
      <p:pic>
        <p:nvPicPr>
          <p:cNvPr id="7" name="Google Shape;93;p2">
            <a:extLst>
              <a:ext uri="{FF2B5EF4-FFF2-40B4-BE49-F238E27FC236}">
                <a16:creationId xmlns:a16="http://schemas.microsoft.com/office/drawing/2014/main" id="{5D69B395-9CE5-AEEA-30BB-B29F5B4ECEF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239546" y="75151"/>
            <a:ext cx="893507" cy="70955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D83BD20-BEB9-C48C-3399-A3A6A7C1E9F2}"/>
              </a:ext>
            </a:extLst>
          </p:cNvPr>
          <p:cNvSpPr txBox="1">
            <a:spLocks/>
          </p:cNvSpPr>
          <p:nvPr/>
        </p:nvSpPr>
        <p:spPr>
          <a:xfrm>
            <a:off x="406618" y="2391732"/>
            <a:ext cx="2833293" cy="9887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500" b="1">
                <a:solidFill>
                  <a:schemeClr val="bg1"/>
                </a:solidFill>
              </a:rPr>
              <a:t>Virginia Sawyer (STC/GSFC)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500" b="1">
                <a:solidFill>
                  <a:schemeClr val="bg1"/>
                </a:solidFill>
              </a:rPr>
              <a:t>Mijin Kim (Morgan State/GSFC)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500" b="1" err="1">
                <a:solidFill>
                  <a:schemeClr val="bg1"/>
                </a:solidFill>
              </a:rPr>
              <a:t>Yingxi</a:t>
            </a:r>
            <a:r>
              <a:rPr lang="en-US" sz="1500" b="1">
                <a:solidFill>
                  <a:schemeClr val="bg1"/>
                </a:solidFill>
              </a:rPr>
              <a:t> Shi (UMBC/GSFC)</a:t>
            </a:r>
          </a:p>
        </p:txBody>
      </p:sp>
      <p:pic>
        <p:nvPicPr>
          <p:cNvPr id="8" name="Picture 7" descr="A screenshot of a video call&#10;&#10;Description automatically generated">
            <a:extLst>
              <a:ext uri="{FF2B5EF4-FFF2-40B4-BE49-F238E27FC236}">
                <a16:creationId xmlns:a16="http://schemas.microsoft.com/office/drawing/2014/main" id="{1752DA14-EA0F-3B7C-082C-B7AEDE9767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154" t="26150" b="48992"/>
          <a:stretch>
            <a:fillRect/>
          </a:stretch>
        </p:blipFill>
        <p:spPr>
          <a:xfrm>
            <a:off x="3167101" y="3102880"/>
            <a:ext cx="1176646" cy="7035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48B542-7FA3-FB99-61C7-E3D5E3331E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746" t="18819" r="-147" b="-2300"/>
          <a:stretch>
            <a:fillRect/>
          </a:stretch>
        </p:blipFill>
        <p:spPr>
          <a:xfrm>
            <a:off x="3167101" y="2255778"/>
            <a:ext cx="1668779" cy="9887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349DFC-E8BC-D0BE-818E-A378A57313D9}"/>
              </a:ext>
            </a:extLst>
          </p:cNvPr>
          <p:cNvSpPr txBox="1"/>
          <p:nvPr/>
        </p:nvSpPr>
        <p:spPr>
          <a:xfrm>
            <a:off x="406618" y="10517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2026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E2C63CD-0C9A-BAC6-ACCD-F8A74F558717}"/>
              </a:ext>
            </a:extLst>
          </p:cNvPr>
          <p:cNvSpPr txBox="1">
            <a:spLocks/>
          </p:cNvSpPr>
          <p:nvPr/>
        </p:nvSpPr>
        <p:spPr>
          <a:xfrm>
            <a:off x="406618" y="3915466"/>
            <a:ext cx="4287755" cy="9887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500" b="1">
                <a:solidFill>
                  <a:schemeClr val="bg1"/>
                </a:solidFill>
              </a:rPr>
              <a:t>Acknowledgements:</a:t>
            </a:r>
          </a:p>
          <a:p>
            <a:pPr marL="285750" indent="-285750" algn="l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500" b="1">
                <a:solidFill>
                  <a:schemeClr val="bg1"/>
                </a:solidFill>
              </a:rPr>
              <a:t>MODAPS team at GSFC (MODIS processing)</a:t>
            </a:r>
          </a:p>
          <a:p>
            <a:pPr marL="285750" indent="-285750" algn="l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500" b="1">
                <a:solidFill>
                  <a:schemeClr val="bg1"/>
                </a:solidFill>
              </a:rPr>
              <a:t>A-SIPS team at U. Wisconsin (VIIRS processing)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7B3D371-CFCA-56BA-EDDC-EAC239C356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1045"/>
          <a:stretch/>
        </p:blipFill>
        <p:spPr>
          <a:xfrm>
            <a:off x="5253318" y="2165832"/>
            <a:ext cx="3738282" cy="22959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1631C51-B3AB-C0BF-9678-BBD0AC5B0E2C}"/>
              </a:ext>
            </a:extLst>
          </p:cNvPr>
          <p:cNvSpPr txBox="1"/>
          <p:nvPr/>
        </p:nvSpPr>
        <p:spPr>
          <a:xfrm>
            <a:off x="5313982" y="4563624"/>
            <a:ext cx="247843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>
                <a:solidFill>
                  <a:srgbClr val="FFFF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https://darktarget.gsfc.nasa.gov</a:t>
            </a:r>
            <a:r>
              <a:rPr lang="en-US" sz="135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47EAE51-4B80-3105-7A76-AA388DA67F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0267" y="1251338"/>
            <a:ext cx="914494" cy="91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779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652" name="Picture 4" descr="DCP_0047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2628"/>
          <a:stretch/>
        </p:blipFill>
        <p:spPr bwMode="auto">
          <a:xfrm>
            <a:off x="52763" y="694497"/>
            <a:ext cx="9038474" cy="422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1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99534" y="114300"/>
            <a:ext cx="8158665" cy="457200"/>
          </a:xfrm>
        </p:spPr>
        <p:txBody>
          <a:bodyPr>
            <a:normAutofit fontScale="90000"/>
          </a:bodyPr>
          <a:lstStyle/>
          <a:p>
            <a:pPr>
              <a:tabLst>
                <a:tab pos="6902450" algn="l"/>
              </a:tabLst>
            </a:pPr>
            <a:r>
              <a:rPr lang="en-US" b="1">
                <a:solidFill>
                  <a:schemeClr val="bg1"/>
                </a:solidFill>
              </a:rPr>
              <a:t>Why do we care about aerosols?</a:t>
            </a:r>
          </a:p>
        </p:txBody>
      </p:sp>
      <p:sp>
        <p:nvSpPr>
          <p:cNvPr id="411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3942" y="694497"/>
            <a:ext cx="7855258" cy="4103926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sz="2100">
                <a:solidFill>
                  <a:srgbClr val="FFFF00"/>
                </a:solidFill>
              </a:rPr>
              <a:t>They affect visibility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FF00"/>
                </a:solidFill>
              </a:rPr>
              <a:t>They affect human health and morbidity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FF00"/>
                </a:solidFill>
              </a:rPr>
              <a:t>They enable clouds and precipitation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FF00"/>
                </a:solidFill>
              </a:rPr>
              <a:t>They have roles in Earth’s chemistry (carbon, sulfate, </a:t>
            </a:r>
            <a:r>
              <a:rPr lang="en-US" sz="2100" err="1">
                <a:solidFill>
                  <a:srgbClr val="FFFF00"/>
                </a:solidFill>
              </a:rPr>
              <a:t>etc</a:t>
            </a:r>
            <a:r>
              <a:rPr lang="en-US" sz="2100">
                <a:solidFill>
                  <a:srgbClr val="FFFF00"/>
                </a:solidFill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FF00"/>
                </a:solidFill>
              </a:rPr>
              <a:t>They have roles in biology (e.g. transport nutrients)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FF00"/>
                </a:solidFill>
              </a:rPr>
              <a:t>They directly and indirectly impact the radiative budget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FF00"/>
                </a:solidFill>
              </a:rPr>
              <a:t>They are both natural and manmade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FF00"/>
                </a:solidFill>
              </a:rPr>
              <a:t>They are inhomogeneous in space and time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FF00"/>
                </a:solidFill>
              </a:rPr>
              <a:t>Their distributions are changing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00FF"/>
                </a:solidFill>
              </a:rPr>
              <a:t>The science of aerosols is truly “interdisciplinary” </a:t>
            </a:r>
          </a:p>
          <a:p>
            <a:pPr>
              <a:lnSpc>
                <a:spcPct val="90000"/>
              </a:lnSpc>
            </a:pPr>
            <a:endParaRPr lang="en-US" sz="2100">
              <a:solidFill>
                <a:srgbClr val="FF00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FF0000"/>
                </a:solidFill>
              </a:rPr>
              <a:t>We need datasets that characterize climatology, trends and variability</a:t>
            </a:r>
          </a:p>
        </p:txBody>
      </p:sp>
    </p:spTree>
    <p:extLst>
      <p:ext uri="{BB962C8B-B14F-4D97-AF65-F5344CB8AC3E}">
        <p14:creationId xmlns:p14="http://schemas.microsoft.com/office/powerpoint/2010/main" val="15350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E1530F-8975-92E3-8BDF-AB8E1A651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652" name="Picture 4" descr="DCP_0047">
            <a:extLst>
              <a:ext uri="{FF2B5EF4-FFF2-40B4-BE49-F238E27FC236}">
                <a16:creationId xmlns:a16="http://schemas.microsoft.com/office/drawing/2014/main" id="{C413BC29-234D-A8FF-4179-7C55774FA8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2628"/>
          <a:stretch/>
        </p:blipFill>
        <p:spPr bwMode="auto">
          <a:xfrm>
            <a:off x="52763" y="694497"/>
            <a:ext cx="9038474" cy="422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1650" name="Rectangle 2">
            <a:extLst>
              <a:ext uri="{FF2B5EF4-FFF2-40B4-BE49-F238E27FC236}">
                <a16:creationId xmlns:a16="http://schemas.microsoft.com/office/drawing/2014/main" id="{2A3D394F-16E2-99BA-0876-CA3D200A0E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9534" y="114300"/>
            <a:ext cx="8158665" cy="457200"/>
          </a:xfrm>
        </p:spPr>
        <p:txBody>
          <a:bodyPr>
            <a:normAutofit fontScale="90000"/>
          </a:bodyPr>
          <a:lstStyle/>
          <a:p>
            <a:pPr>
              <a:tabLst>
                <a:tab pos="6902450" algn="l"/>
              </a:tabLst>
            </a:pPr>
            <a:r>
              <a:rPr lang="en-US" b="1">
                <a:solidFill>
                  <a:schemeClr val="bg1"/>
                </a:solidFill>
              </a:rPr>
              <a:t>Why do we care about aerosols? (Bonus)</a:t>
            </a:r>
          </a:p>
        </p:txBody>
      </p:sp>
      <p:sp>
        <p:nvSpPr>
          <p:cNvPr id="411651" name="Rectangle 3">
            <a:extLst>
              <a:ext uri="{FF2B5EF4-FFF2-40B4-BE49-F238E27FC236}">
                <a16:creationId xmlns:a16="http://schemas.microsoft.com/office/drawing/2014/main" id="{7BB82F90-E8EF-8502-8DCD-B6E84F11B1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83942" y="694497"/>
            <a:ext cx="7855258" cy="4103926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sz="2100">
                <a:solidFill>
                  <a:srgbClr val="FFFF00"/>
                </a:solidFill>
              </a:rPr>
              <a:t>They affect visibility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FF00"/>
                </a:solidFill>
              </a:rPr>
              <a:t>They affect human health and morbidity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FF00"/>
                </a:solidFill>
              </a:rPr>
              <a:t>They enable clouds and precipitation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FF00"/>
                </a:solidFill>
              </a:rPr>
              <a:t>They have roles in Earth’s chemistry (carbon, sulfate, </a:t>
            </a:r>
            <a:r>
              <a:rPr lang="en-US" sz="2100" err="1">
                <a:solidFill>
                  <a:srgbClr val="FFFF00"/>
                </a:solidFill>
              </a:rPr>
              <a:t>etc</a:t>
            </a:r>
            <a:r>
              <a:rPr lang="en-US" sz="2100">
                <a:solidFill>
                  <a:srgbClr val="FFFF00"/>
                </a:solidFill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FF00"/>
                </a:solidFill>
              </a:rPr>
              <a:t>They have roles in biology (e.g. transport nutrients)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FF00"/>
                </a:solidFill>
              </a:rPr>
              <a:t>They directly and indirectly impact the radiative budget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FF00"/>
                </a:solidFill>
              </a:rPr>
              <a:t>They are both natural and manmade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FF00"/>
                </a:solidFill>
              </a:rPr>
              <a:t>They are inhomogeneous in space and time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FF00"/>
                </a:solidFill>
              </a:rPr>
              <a:t>Their distributions are changing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FF00FF"/>
                </a:solidFill>
              </a:rPr>
              <a:t>The science of aerosols is truly “interdisciplinary” 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rgbClr val="FF0000"/>
                </a:solidFill>
              </a:rPr>
              <a:t>We need datasets that characterize climatology, trends and variability</a:t>
            </a:r>
          </a:p>
          <a:p>
            <a:pPr>
              <a:lnSpc>
                <a:spcPct val="90000"/>
              </a:lnSpc>
            </a:pPr>
            <a:r>
              <a:rPr lang="en-US" sz="2100" b="1">
                <a:solidFill>
                  <a:schemeClr val="bg1"/>
                </a:solidFill>
              </a:rPr>
              <a:t>Their “retrieval” helps fine-tune VIS/NIR imager calibration!!! </a:t>
            </a:r>
          </a:p>
        </p:txBody>
      </p:sp>
    </p:spTree>
    <p:extLst>
      <p:ext uri="{BB962C8B-B14F-4D97-AF65-F5344CB8AC3E}">
        <p14:creationId xmlns:p14="http://schemas.microsoft.com/office/powerpoint/2010/main" val="955282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553" y="100149"/>
            <a:ext cx="8046892" cy="461666"/>
          </a:xfrm>
          <a:noFill/>
        </p:spPr>
        <p:txBody>
          <a:bodyPr>
            <a:norm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Dark Target (DT) Aerosol retrieval Algorithm</a:t>
            </a:r>
            <a:endParaRPr lang="en-US" sz="2000" b="1">
              <a:solidFill>
                <a:schemeClr val="bg1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48241" y="766518"/>
            <a:ext cx="2677158" cy="2904524"/>
            <a:chOff x="286597" y="990600"/>
            <a:chExt cx="3569544" cy="387269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6597" y="2128075"/>
              <a:ext cx="3547403" cy="2735223"/>
            </a:xfrm>
            <a:prstGeom prst="rect">
              <a:avLst/>
            </a:prstGeom>
          </p:spPr>
        </p:pic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323872" y="1420188"/>
              <a:ext cx="3510128" cy="738664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500" b="1">
                  <a:solidFill>
                    <a:schemeClr val="bg1"/>
                  </a:solidFill>
                  <a:latin typeface="Calibri" pitchFamily="-107" charset="0"/>
                </a:rPr>
                <a:t>May 4, 2001; 13:25 UTC</a:t>
              </a:r>
            </a:p>
            <a:p>
              <a:pPr algn="ctr"/>
              <a:r>
                <a:rPr lang="en-US" sz="1500" b="1">
                  <a:solidFill>
                    <a:schemeClr val="bg1"/>
                  </a:solidFill>
                  <a:latin typeface="Calibri" pitchFamily="-107" charset="0"/>
                </a:rPr>
                <a:t>Level 1 “reflectance”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26453" y="990600"/>
              <a:ext cx="3229688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What a sensor observes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994643" y="740409"/>
            <a:ext cx="2761398" cy="2990770"/>
            <a:chOff x="5281800" y="955787"/>
            <a:chExt cx="3681863" cy="3987694"/>
          </a:xfrm>
        </p:grpSpPr>
        <p:grpSp>
          <p:nvGrpSpPr>
            <p:cNvPr id="3" name="Group 32"/>
            <p:cNvGrpSpPr/>
            <p:nvPr/>
          </p:nvGrpSpPr>
          <p:grpSpPr>
            <a:xfrm>
              <a:off x="5281800" y="1437285"/>
              <a:ext cx="3593812" cy="3506196"/>
              <a:chOff x="457200" y="529515"/>
              <a:chExt cx="3242650" cy="3726946"/>
            </a:xfrm>
          </p:grpSpPr>
          <p:pic>
            <p:nvPicPr>
              <p:cNvPr id="5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2688" y="914847"/>
                <a:ext cx="3200612" cy="32003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" name="Text Box 9"/>
              <p:cNvSpPr txBox="1">
                <a:spLocks noChangeArrowheads="1"/>
              </p:cNvSpPr>
              <p:nvPr/>
            </p:nvSpPr>
            <p:spPr bwMode="auto">
              <a:xfrm>
                <a:off x="1452959" y="2529205"/>
                <a:ext cx="1186359" cy="10141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350" b="1">
                    <a:solidFill>
                      <a:schemeClr val="bg1"/>
                    </a:solidFill>
                    <a:latin typeface="Calibri" pitchFamily="-107" charset="0"/>
                  </a:rPr>
                  <a:t>OCEAN </a:t>
                </a:r>
              </a:p>
              <a:p>
                <a:pPr algn="ctr"/>
                <a:endParaRPr lang="en-US" sz="1350" b="1">
                  <a:solidFill>
                    <a:schemeClr val="bg1"/>
                  </a:solidFill>
                  <a:latin typeface="Calibri" pitchFamily="-107" charset="0"/>
                </a:endParaRPr>
              </a:p>
              <a:p>
                <a:pPr algn="ctr"/>
                <a:r>
                  <a:rPr lang="en-US" sz="1350" b="1">
                    <a:solidFill>
                      <a:schemeClr val="bg1"/>
                    </a:solidFill>
                    <a:latin typeface="Calibri" pitchFamily="-107" charset="0"/>
                  </a:rPr>
                  <a:t>GLINT</a:t>
                </a:r>
              </a:p>
            </p:txBody>
          </p:sp>
          <p:sp>
            <p:nvSpPr>
              <p:cNvPr id="7" name="Text Box 9"/>
              <p:cNvSpPr txBox="1">
                <a:spLocks noChangeArrowheads="1"/>
              </p:cNvSpPr>
              <p:nvPr/>
            </p:nvSpPr>
            <p:spPr bwMode="auto">
              <a:xfrm>
                <a:off x="462688" y="2611797"/>
                <a:ext cx="796713" cy="425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350" b="1">
                    <a:solidFill>
                      <a:schemeClr val="bg1"/>
                    </a:solidFill>
                    <a:latin typeface="Calibri" pitchFamily="-107" charset="0"/>
                  </a:rPr>
                  <a:t>LAND</a:t>
                </a:r>
              </a:p>
            </p:txBody>
          </p:sp>
          <p:sp>
            <p:nvSpPr>
              <p:cNvPr id="8" name="Text Box 5"/>
              <p:cNvSpPr txBox="1">
                <a:spLocks noChangeArrowheads="1"/>
              </p:cNvSpPr>
              <p:nvPr/>
            </p:nvSpPr>
            <p:spPr bwMode="auto">
              <a:xfrm>
                <a:off x="457200" y="529515"/>
                <a:ext cx="3206100" cy="654309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500" b="1">
                    <a:solidFill>
                      <a:schemeClr val="bg1"/>
                    </a:solidFill>
                    <a:latin typeface="Calibri" pitchFamily="-107" charset="0"/>
                  </a:rPr>
                  <a:t>May 4, 2001; 13:25 UTC</a:t>
                </a:r>
              </a:p>
              <a:p>
                <a:pPr algn="ctr"/>
                <a:r>
                  <a:rPr lang="en-US" sz="1500" b="1">
                    <a:solidFill>
                      <a:schemeClr val="bg1"/>
                    </a:solidFill>
                    <a:latin typeface="Calibri" pitchFamily="-107" charset="0"/>
                  </a:rPr>
                  <a:t>Level 2 “product”</a:t>
                </a:r>
              </a:p>
            </p:txBody>
          </p:sp>
          <p:sp>
            <p:nvSpPr>
              <p:cNvPr id="9" name="Text Box 9"/>
              <p:cNvSpPr txBox="1">
                <a:spLocks noChangeArrowheads="1"/>
              </p:cNvSpPr>
              <p:nvPr/>
            </p:nvSpPr>
            <p:spPr bwMode="auto">
              <a:xfrm>
                <a:off x="3073344" y="2653405"/>
                <a:ext cx="626506" cy="16030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 sz="1350" b="1">
                    <a:solidFill>
                      <a:schemeClr val="bg1"/>
                    </a:solidFill>
                    <a:latin typeface="Calibri" pitchFamily="-107" charset="0"/>
                  </a:rPr>
                  <a:t>AOD</a:t>
                </a:r>
              </a:p>
              <a:p>
                <a:pPr algn="r"/>
                <a:r>
                  <a:rPr lang="en-US" sz="1350" b="1">
                    <a:solidFill>
                      <a:schemeClr val="bg1"/>
                    </a:solidFill>
                    <a:latin typeface="Calibri" pitchFamily="-107" charset="0"/>
                  </a:rPr>
                  <a:t>1.0</a:t>
                </a:r>
              </a:p>
              <a:p>
                <a:pPr algn="r"/>
                <a:endParaRPr lang="en-US" sz="1350" b="1">
                  <a:solidFill>
                    <a:schemeClr val="bg1"/>
                  </a:solidFill>
                  <a:latin typeface="Calibri" pitchFamily="-107" charset="0"/>
                </a:endParaRPr>
              </a:p>
              <a:p>
                <a:pPr algn="r"/>
                <a:endParaRPr lang="en-US" sz="1350" b="1">
                  <a:solidFill>
                    <a:schemeClr val="bg1"/>
                  </a:solidFill>
                  <a:latin typeface="Calibri" pitchFamily="-107" charset="0"/>
                </a:endParaRPr>
              </a:p>
              <a:p>
                <a:pPr algn="r"/>
                <a:r>
                  <a:rPr lang="en-US" sz="1350" b="1">
                    <a:solidFill>
                      <a:schemeClr val="bg1"/>
                    </a:solidFill>
                    <a:latin typeface="Calibri" pitchFamily="-107" charset="0"/>
                  </a:rPr>
                  <a:t>0.0</a:t>
                </a: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5281801" y="955787"/>
              <a:ext cx="368186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Attributed to aerosol (AOD)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820475" y="1088709"/>
            <a:ext cx="22959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>
                <a:solidFill>
                  <a:srgbClr val="FFFF00"/>
                </a:solidFill>
              </a:rPr>
              <a:t>Established</a:t>
            </a:r>
            <a:r>
              <a:rPr lang="en-US">
                <a:solidFill>
                  <a:srgbClr val="FFFF00"/>
                </a:solidFill>
              </a:rPr>
              <a:t> by Kaufman, </a:t>
            </a:r>
            <a:r>
              <a:rPr lang="en-US" err="1">
                <a:solidFill>
                  <a:srgbClr val="FFFF00"/>
                </a:solidFill>
              </a:rPr>
              <a:t>Tanré</a:t>
            </a:r>
            <a:r>
              <a:rPr lang="en-US">
                <a:solidFill>
                  <a:srgbClr val="FFFF00"/>
                </a:solidFill>
              </a:rPr>
              <a:t>, Remer, et al (1997)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>
                <a:solidFill>
                  <a:srgbClr val="FFFF00"/>
                </a:solidFill>
              </a:rPr>
              <a:t>Modified</a:t>
            </a:r>
            <a:r>
              <a:rPr lang="en-US">
                <a:solidFill>
                  <a:srgbClr val="FFFF00"/>
                </a:solidFill>
              </a:rPr>
              <a:t> by Remer, Levy, Gupta, Sawyer, Shi et al (2005, 2010, 2013, 2015, 2020,  etc.)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DB34-C3D3-5B47-9DF9-147E51EAE026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2949262" y="1703972"/>
            <a:ext cx="1001535" cy="1256474"/>
            <a:chOff x="3887960" y="2240539"/>
            <a:chExt cx="1335380" cy="1675298"/>
          </a:xfrm>
        </p:grpSpPr>
        <p:grpSp>
          <p:nvGrpSpPr>
            <p:cNvPr id="21" name="Group 20"/>
            <p:cNvGrpSpPr/>
            <p:nvPr/>
          </p:nvGrpSpPr>
          <p:grpSpPr>
            <a:xfrm flipH="1">
              <a:off x="3887960" y="2240539"/>
              <a:ext cx="1335380" cy="1675298"/>
              <a:chOff x="1535048" y="1437546"/>
              <a:chExt cx="4044734" cy="3740410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1535048" y="1437546"/>
                <a:ext cx="2344436" cy="374041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2037428" y="1953947"/>
                <a:ext cx="1451318" cy="2651783"/>
              </a:xfrm>
              <a:prstGeom prst="ellipse">
                <a:avLst/>
              </a:prstGeom>
              <a:solidFill>
                <a:srgbClr val="8000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2344437" y="2470345"/>
                <a:ext cx="837298" cy="15492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5" name="Straight Connector 24"/>
              <p:cNvCxnSpPr/>
              <p:nvPr/>
            </p:nvCxnSpPr>
            <p:spPr>
              <a:xfrm flipV="1">
                <a:off x="5177297" y="1884164"/>
                <a:ext cx="97685" cy="181439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flipV="1">
                <a:off x="5329697" y="1827209"/>
                <a:ext cx="97685" cy="181439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flipV="1">
                <a:off x="5482097" y="1784211"/>
                <a:ext cx="97685" cy="181439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rot="10800000" flipH="1" flipV="1">
                <a:off x="5177297" y="2097349"/>
                <a:ext cx="97685" cy="181439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10800000" flipH="1" flipV="1">
                <a:off x="5329697" y="2056605"/>
                <a:ext cx="97685" cy="181439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rot="10800000" flipH="1" flipV="1">
                <a:off x="5482097" y="2029818"/>
                <a:ext cx="97685" cy="181439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246752" y="2334617"/>
                <a:ext cx="1046623" cy="1908237"/>
              </a:xfrm>
              <a:prstGeom prst="rect">
                <a:avLst/>
              </a:prstGeom>
            </p:spPr>
          </p:pic>
          <p:cxnSp>
            <p:nvCxnSpPr>
              <p:cNvPr id="32" name="Straight Arrow Connector 31"/>
              <p:cNvCxnSpPr/>
              <p:nvPr/>
            </p:nvCxnSpPr>
            <p:spPr>
              <a:xfrm flipV="1">
                <a:off x="2790996" y="1953947"/>
                <a:ext cx="2707266" cy="1256106"/>
              </a:xfrm>
              <a:prstGeom prst="straightConnector1">
                <a:avLst/>
              </a:prstGeom>
              <a:ln w="57150" cmpd="sng">
                <a:solidFill>
                  <a:schemeClr val="bg1">
                    <a:lumMod val="65000"/>
                  </a:schemeClr>
                </a:solidFill>
                <a:headEnd type="none"/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3911867" y="2878019"/>
              <a:ext cx="645133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00" b="1">
                  <a:solidFill>
                    <a:schemeClr val="bg1"/>
                  </a:solidFill>
                </a:rPr>
                <a:t>DT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24287" y="3813666"/>
            <a:ext cx="8895425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/>
              <a:t>Requires</a:t>
            </a:r>
            <a:r>
              <a:rPr lang="en-US" b="1"/>
              <a:t>:  </a:t>
            </a:r>
            <a:r>
              <a:rPr lang="en-US"/>
              <a:t>Observations of spectral reflectance in 7 selected bands between ”blue” and “SWIR” wavelengths (other bands help with cloud/surface masking and filtering)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/>
              <a:t>Retrieves</a:t>
            </a:r>
            <a:r>
              <a:rPr lang="en-US" b="1"/>
              <a:t>: </a:t>
            </a:r>
            <a:r>
              <a:rPr lang="en-US"/>
              <a:t>AOD at 0.55 </a:t>
            </a:r>
            <a:r>
              <a:rPr lang="en-US">
                <a:latin typeface="Symbol" charset="2"/>
                <a:ea typeface="Symbol" charset="2"/>
                <a:cs typeface="Symbol" charset="2"/>
              </a:rPr>
              <a:t>m</a:t>
            </a:r>
            <a:r>
              <a:rPr lang="en-US"/>
              <a:t>m, spectral AOD (AE), cloud-cleared </a:t>
            </a:r>
            <a:r>
              <a:rPr lang="en-US" err="1"/>
              <a:t>reflectances</a:t>
            </a:r>
            <a:r>
              <a:rPr lang="en-US"/>
              <a:t>, diagnostics, Quality Assurance and Confidence</a:t>
            </a:r>
          </a:p>
        </p:txBody>
      </p:sp>
    </p:spTree>
    <p:extLst>
      <p:ext uri="{BB962C8B-B14F-4D97-AF65-F5344CB8AC3E}">
        <p14:creationId xmlns:p14="http://schemas.microsoft.com/office/powerpoint/2010/main" val="245937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A43CC-C01C-76B6-0772-194B223FC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4" y="3470563"/>
            <a:ext cx="8662499" cy="1672937"/>
          </a:xfrm>
        </p:spPr>
        <p:txBody>
          <a:bodyPr>
            <a:normAutofit fontScale="92500"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With same Collection 6.1 algorithm, </a:t>
            </a:r>
            <a:r>
              <a:rPr lang="en-US" sz="1800" b="1" dirty="0">
                <a:solidFill>
                  <a:srgbClr val="FFFF00"/>
                </a:solidFill>
              </a:rPr>
              <a:t>no visual difference between Terra and Aqua globes</a:t>
            </a:r>
          </a:p>
          <a:p>
            <a:r>
              <a:rPr lang="en-US" sz="1800" dirty="0">
                <a:solidFill>
                  <a:schemeClr val="bg1"/>
                </a:solidFill>
              </a:rPr>
              <a:t>Time series indicates Terra offset high compared to Aqua by about 0.015 (10-15%). </a:t>
            </a:r>
          </a:p>
          <a:p>
            <a:r>
              <a:rPr lang="en-US" sz="1800" dirty="0">
                <a:solidFill>
                  <a:schemeClr val="bg1"/>
                </a:solidFill>
              </a:rPr>
              <a:t>Yet, both within expected uncertainties</a:t>
            </a:r>
          </a:p>
          <a:p>
            <a:r>
              <a:rPr lang="en-US" sz="1800" dirty="0">
                <a:solidFill>
                  <a:schemeClr val="bg1"/>
                </a:solidFill>
              </a:rPr>
              <a:t>Small calibration adjustments of 2% or less might help, but requires doing all wavelength bands and maybe also time-dependence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47B7A9-EE3E-F34E-D967-B2FF317AB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7D2A-484A-FE43-821F-C39C504DA1E2}" type="slidenum">
              <a:rPr lang="en-US" smtClean="0">
                <a:solidFill>
                  <a:schemeClr val="bg1"/>
                </a:solidFill>
              </a:rPr>
              <a:t>5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01A5D4-489A-C6D4-972C-C8C6314FC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667" y="138577"/>
            <a:ext cx="8386233" cy="472115"/>
          </a:xfrm>
        </p:spPr>
        <p:txBody>
          <a:bodyPr>
            <a:noAutofit/>
          </a:bodyPr>
          <a:lstStyle/>
          <a:p>
            <a:r>
              <a:rPr lang="en-US" sz="2700" b="1">
                <a:solidFill>
                  <a:schemeClr val="bg1"/>
                </a:solidFill>
              </a:rPr>
              <a:t>20+ years of MODIS: Terra vs Aqua time series (with C6.1)</a:t>
            </a:r>
          </a:p>
        </p:txBody>
      </p:sp>
      <p:pic>
        <p:nvPicPr>
          <p:cNvPr id="15" name="Picture 14" descr="A picture containing text, writing implement&#10;&#10;Description automatically generated">
            <a:extLst>
              <a:ext uri="{FF2B5EF4-FFF2-40B4-BE49-F238E27FC236}">
                <a16:creationId xmlns:a16="http://schemas.microsoft.com/office/drawing/2014/main" id="{4311987B-8421-459D-1F17-C89714158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1378" y="807874"/>
            <a:ext cx="5764218" cy="24419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DF259F-CE85-A823-8F66-B74F8B91BF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667" y="861448"/>
            <a:ext cx="2414876" cy="1207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54651D-67FF-0C94-4CD0-49F06108F8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667" y="2068886"/>
            <a:ext cx="2414876" cy="12074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80CDD1-ED3B-726F-4A2D-11565FEA48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9216" y="875496"/>
            <a:ext cx="454327" cy="23772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800229E-6513-38A7-79F8-3B651D598845}"/>
              </a:ext>
            </a:extLst>
          </p:cNvPr>
          <p:cNvSpPr txBox="1"/>
          <p:nvPr/>
        </p:nvSpPr>
        <p:spPr>
          <a:xfrm>
            <a:off x="257578" y="80402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Aqua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53F1AB-57BC-081D-D2B4-69456948B1CC}"/>
              </a:ext>
            </a:extLst>
          </p:cNvPr>
          <p:cNvSpPr txBox="1"/>
          <p:nvPr/>
        </p:nvSpPr>
        <p:spPr>
          <a:xfrm>
            <a:off x="310973" y="2031033"/>
            <a:ext cx="657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Terra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64ABF6-237F-AC15-34B9-1E58B8582298}"/>
              </a:ext>
            </a:extLst>
          </p:cNvPr>
          <p:cNvSpPr txBox="1"/>
          <p:nvPr/>
        </p:nvSpPr>
        <p:spPr>
          <a:xfrm>
            <a:off x="639941" y="550087"/>
            <a:ext cx="1654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AOD: May 2023</a:t>
            </a:r>
          </a:p>
        </p:txBody>
      </p:sp>
    </p:spTree>
    <p:extLst>
      <p:ext uri="{BB962C8B-B14F-4D97-AF65-F5344CB8AC3E}">
        <p14:creationId xmlns:p14="http://schemas.microsoft.com/office/powerpoint/2010/main" val="1364942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F2DD2-2C06-F411-6E69-9B6C181D3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295"/>
            <a:ext cx="8229600" cy="372847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bg1"/>
                </a:solidFill>
              </a:rPr>
              <a:t>MODIS Collections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ABF2BC-012D-DABD-937A-540A9758D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7D2A-484A-FE43-821F-C39C504DA1E2}" type="slidenum">
              <a:rPr lang="en-US" smtClean="0">
                <a:solidFill>
                  <a:schemeClr val="bg1"/>
                </a:solidFill>
              </a:rPr>
              <a:t>6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9341A9-A42A-A14A-0198-86123E0C6C72}"/>
              </a:ext>
            </a:extLst>
          </p:cNvPr>
          <p:cNvSpPr txBox="1"/>
          <p:nvPr/>
        </p:nvSpPr>
        <p:spPr>
          <a:xfrm>
            <a:off x="1743855" y="383488"/>
            <a:ext cx="56414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https://atmosphere-imager.gsfc.nasa.gov/collections/overview</a:t>
            </a:r>
            <a:r>
              <a:rPr lang="en-US" sz="160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1" name="Content Placeholder 19">
            <a:extLst>
              <a:ext uri="{FF2B5EF4-FFF2-40B4-BE49-F238E27FC236}">
                <a16:creationId xmlns:a16="http://schemas.microsoft.com/office/drawing/2014/main" id="{FFEF57D3-EBD9-5ABC-F411-FD5263679AB7}"/>
              </a:ext>
            </a:extLst>
          </p:cNvPr>
          <p:cNvSpPr txBox="1">
            <a:spLocks/>
          </p:cNvSpPr>
          <p:nvPr/>
        </p:nvSpPr>
        <p:spPr>
          <a:xfrm>
            <a:off x="5071901" y="929552"/>
            <a:ext cx="4072099" cy="231334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C001: Initial algorithms at Terra launch</a:t>
            </a:r>
          </a:p>
          <a:p>
            <a:r>
              <a:rPr lang="en-US">
                <a:solidFill>
                  <a:schemeClr val="bg1"/>
                </a:solidFill>
              </a:rPr>
              <a:t>C003: Provisional for both Terra and Aqua</a:t>
            </a:r>
          </a:p>
          <a:p>
            <a:r>
              <a:rPr lang="en-US">
                <a:solidFill>
                  <a:schemeClr val="bg1"/>
                </a:solidFill>
              </a:rPr>
              <a:t>C004:  First significant “validation” (2003)</a:t>
            </a:r>
          </a:p>
          <a:p>
            <a:r>
              <a:rPr lang="en-US">
                <a:solidFill>
                  <a:schemeClr val="bg1"/>
                </a:solidFill>
              </a:rPr>
              <a:t>C005:  First real “science” (2005)</a:t>
            </a:r>
          </a:p>
          <a:p>
            <a:r>
              <a:rPr lang="en-US">
                <a:solidFill>
                  <a:schemeClr val="bg1"/>
                </a:solidFill>
              </a:rPr>
              <a:t>C051:  Some calibration and bug fix (2008)</a:t>
            </a:r>
          </a:p>
          <a:p>
            <a:r>
              <a:rPr lang="en-US">
                <a:solidFill>
                  <a:schemeClr val="bg1"/>
                </a:solidFill>
              </a:rPr>
              <a:t>C006:  Major upgrades to science (2013)</a:t>
            </a:r>
          </a:p>
          <a:p>
            <a:r>
              <a:rPr lang="en-US">
                <a:solidFill>
                  <a:schemeClr val="bg1"/>
                </a:solidFill>
              </a:rPr>
              <a:t>C061: updates to the L1B.  (2017)</a:t>
            </a:r>
          </a:p>
          <a:p>
            <a:r>
              <a:rPr lang="en-US" b="1">
                <a:solidFill>
                  <a:srgbClr val="FFFF00"/>
                </a:solidFill>
              </a:rPr>
              <a:t>C007:  L1B, Science, formats!:  </a:t>
            </a:r>
            <a:r>
              <a:rPr lang="en-US" b="1">
                <a:solidFill>
                  <a:srgbClr val="FFFF00"/>
                </a:solidFill>
                <a:highlight>
                  <a:srgbClr val="FF0000"/>
                </a:highlight>
              </a:rPr>
              <a:t>MID 2026!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958D61-47DC-7878-B11C-0F5BF3009E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90858"/>
            <a:ext cx="5089712" cy="25101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F71695-42B8-DD0E-11D4-44713134DC6D}"/>
              </a:ext>
            </a:extLst>
          </p:cNvPr>
          <p:cNvSpPr txBox="1"/>
          <p:nvPr/>
        </p:nvSpPr>
        <p:spPr>
          <a:xfrm>
            <a:off x="605481" y="2661752"/>
            <a:ext cx="4310475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1600"/>
              <a:t>2000   2003   2006   2009   2012   2015   2018   2021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39C1BB-B701-077E-992A-C42B8F85D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268" y="3066528"/>
            <a:ext cx="8547463" cy="1974579"/>
          </a:xfrm>
        </p:spPr>
        <p:txBody>
          <a:bodyPr anchor="t"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000">
                <a:solidFill>
                  <a:srgbClr val="FFFF00"/>
                </a:solidFill>
              </a:rPr>
              <a:t>Towards “Collection 7” (C007)</a:t>
            </a:r>
          </a:p>
          <a:p>
            <a:pPr lvl="1">
              <a:lnSpc>
                <a:spcPct val="90000"/>
              </a:lnSpc>
            </a:pPr>
            <a:r>
              <a:rPr lang="en-US" sz="1600">
                <a:solidFill>
                  <a:schemeClr val="bg1"/>
                </a:solidFill>
              </a:rPr>
              <a:t>Level 2: Modernize to </a:t>
            </a:r>
            <a:r>
              <a:rPr lang="en-US" sz="1600" err="1">
                <a:solidFill>
                  <a:schemeClr val="bg1"/>
                </a:solidFill>
              </a:rPr>
              <a:t>NetCDF</a:t>
            </a:r>
            <a:r>
              <a:rPr lang="en-US" sz="1600">
                <a:solidFill>
                  <a:schemeClr val="bg1"/>
                </a:solidFill>
              </a:rPr>
              <a:t> Climate and Forecast file format and metadata conventions</a:t>
            </a:r>
          </a:p>
          <a:p>
            <a:pPr lvl="1">
              <a:lnSpc>
                <a:spcPct val="90000"/>
              </a:lnSpc>
            </a:pPr>
            <a:r>
              <a:rPr lang="en-US" sz="1600">
                <a:solidFill>
                  <a:schemeClr val="bg1"/>
                </a:solidFill>
              </a:rPr>
              <a:t>Updated L1B calibration/geolocation.   Possibly include a polarization correction</a:t>
            </a:r>
          </a:p>
          <a:p>
            <a:pPr lvl="1">
              <a:lnSpc>
                <a:spcPct val="90000"/>
              </a:lnSpc>
            </a:pPr>
            <a:r>
              <a:rPr lang="en-US" sz="1600">
                <a:solidFill>
                  <a:schemeClr val="bg1"/>
                </a:solidFill>
              </a:rPr>
              <a:t>Level 3:  TBD, but will look much as does now (e.g. 1° x 1° grids at daily, 8 day and monthly). </a:t>
            </a:r>
          </a:p>
          <a:p>
            <a:pPr lvl="1">
              <a:lnSpc>
                <a:spcPct val="90000"/>
              </a:lnSpc>
            </a:pPr>
            <a:r>
              <a:rPr lang="en-US" sz="1600">
                <a:solidFill>
                  <a:schemeClr val="bg1"/>
                </a:solidFill>
              </a:rPr>
              <a:t>Science updates: 1) Ocean </a:t>
            </a:r>
            <a:r>
              <a:rPr lang="en-US" sz="1600" err="1">
                <a:solidFill>
                  <a:schemeClr val="bg1"/>
                </a:solidFill>
              </a:rPr>
              <a:t>nonspherical</a:t>
            </a:r>
            <a:r>
              <a:rPr lang="en-US" sz="1600">
                <a:solidFill>
                  <a:schemeClr val="bg1"/>
                </a:solidFill>
              </a:rPr>
              <a:t> dust, 2) improved cloud mask, 3) heavy aerosol coverage.</a:t>
            </a: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rgbClr val="FFFF00"/>
                </a:solidFill>
              </a:rPr>
              <a:t>“legacy” as MODIS missions (both Terra and Aqua) will end sometime </a:t>
            </a:r>
            <a:r>
              <a:rPr lang="en-US" sz="2000">
                <a:solidFill>
                  <a:srgbClr val="FFFF00"/>
                </a:solidFill>
                <a:highlight>
                  <a:srgbClr val="FF0000"/>
                </a:highlight>
              </a:rPr>
              <a:t>soon</a:t>
            </a:r>
            <a:r>
              <a:rPr lang="en-US" sz="2000">
                <a:solidFill>
                  <a:srgbClr val="FFFF00"/>
                </a:solidFill>
              </a:rPr>
              <a:t>) </a:t>
            </a:r>
          </a:p>
          <a:p>
            <a:pPr lvl="1">
              <a:lnSpc>
                <a:spcPct val="90000"/>
              </a:lnSpc>
            </a:pPr>
            <a:r>
              <a:rPr lang="en-US" sz="1600">
                <a:solidFill>
                  <a:schemeClr val="bg1"/>
                </a:solidFill>
              </a:rPr>
              <a:t>How does orbital drifting (since 2022) impact long term record (e.g., sampling of clouds, high latitudes, sun angles, etc.) 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E5B8BA-B421-CC1C-2523-6DA062105B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8309" y="73909"/>
            <a:ext cx="604436" cy="65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609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8318" y="0"/>
            <a:ext cx="78414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</a:rPr>
              <a:t>Global Climate Observing System (GCOS) </a:t>
            </a:r>
          </a:p>
          <a:p>
            <a:pPr algn="ctr"/>
            <a:r>
              <a:rPr lang="en-US" sz="2800">
                <a:solidFill>
                  <a:schemeClr val="bg1"/>
                </a:solidFill>
              </a:rPr>
              <a:t> requirements for </a:t>
            </a:r>
            <a:r>
              <a:rPr lang="en-US" sz="2800" b="1">
                <a:solidFill>
                  <a:schemeClr val="bg1"/>
                </a:solidFill>
              </a:rPr>
              <a:t>Aerosol Optical Depth (AOD) </a:t>
            </a:r>
            <a:r>
              <a:rPr lang="en-US" sz="2800">
                <a:solidFill>
                  <a:schemeClr val="bg1"/>
                </a:solidFill>
              </a:rPr>
              <a:t>climate data record (CDR):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860658"/>
              </p:ext>
            </p:extLst>
          </p:nvPr>
        </p:nvGraphicFramePr>
        <p:xfrm>
          <a:off x="614597" y="1371421"/>
          <a:ext cx="4749138" cy="2915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5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3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9424">
                <a:tc>
                  <a:txBody>
                    <a:bodyPr/>
                    <a:lstStyle/>
                    <a:p>
                      <a:r>
                        <a:rPr lang="en-US" sz="1800"/>
                        <a:t>Target</a:t>
                      </a:r>
                      <a:r>
                        <a:rPr lang="en-US" sz="1800" baseline="0"/>
                        <a:t> metric</a:t>
                      </a:r>
                      <a:endParaRPr lang="en-US" sz="18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Target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268">
                <a:tc>
                  <a:txBody>
                    <a:bodyPr/>
                    <a:lstStyle/>
                    <a:p>
                      <a:r>
                        <a:rPr lang="en-US" sz="1700"/>
                        <a:t>Horizontal Resolution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5-10</a:t>
                      </a:r>
                      <a:r>
                        <a:rPr lang="en-US" sz="1700" baseline="0"/>
                        <a:t> km, globally</a:t>
                      </a:r>
                      <a:endParaRPr lang="en-US" sz="17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268">
                <a:tc>
                  <a:txBody>
                    <a:bodyPr/>
                    <a:lstStyle/>
                    <a:p>
                      <a:r>
                        <a:rPr lang="en-US" sz="1700"/>
                        <a:t>Accuracy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MAX(0.03</a:t>
                      </a:r>
                      <a:r>
                        <a:rPr lang="en-US" sz="1700" baseline="0"/>
                        <a:t> or 10%)</a:t>
                      </a:r>
                      <a:endParaRPr lang="en-US" sz="17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1268">
                <a:tc>
                  <a:txBody>
                    <a:bodyPr/>
                    <a:lstStyle/>
                    <a:p>
                      <a:r>
                        <a:rPr lang="en-US" sz="1700"/>
                        <a:t>Stability</a:t>
                      </a:r>
                      <a:r>
                        <a:rPr lang="en-US" sz="1700" baseline="0"/>
                        <a:t> / bias</a:t>
                      </a:r>
                      <a:endParaRPr lang="en-US" sz="17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&lt;0.01</a:t>
                      </a:r>
                      <a:r>
                        <a:rPr lang="en-US" sz="1700" baseline="0"/>
                        <a:t> / decade</a:t>
                      </a:r>
                      <a:endParaRPr lang="en-US" sz="17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1268">
                <a:tc>
                  <a:txBody>
                    <a:bodyPr/>
                    <a:lstStyle/>
                    <a:p>
                      <a:r>
                        <a:rPr lang="en-US" sz="1700" b="1">
                          <a:solidFill>
                            <a:srgbClr val="FFFF00"/>
                          </a:solidFill>
                        </a:rPr>
                        <a:t>Time Length</a:t>
                      </a:r>
                    </a:p>
                  </a:txBody>
                  <a:tcPr marL="68580" marR="68580" marT="34290" marB="3429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b="1">
                          <a:solidFill>
                            <a:srgbClr val="FFFF00"/>
                          </a:solidFill>
                        </a:rPr>
                        <a:t>30+ years</a:t>
                      </a:r>
                    </a:p>
                  </a:txBody>
                  <a:tcPr marL="68580" marR="68580" marT="34290" marB="3429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681383"/>
                  </a:ext>
                </a:extLst>
              </a:tr>
              <a:tr h="491268">
                <a:tc>
                  <a:txBody>
                    <a:bodyPr/>
                    <a:lstStyle/>
                    <a:p>
                      <a:r>
                        <a:rPr lang="en-US" sz="1700" b="1">
                          <a:solidFill>
                            <a:srgbClr val="298CCC"/>
                          </a:solidFill>
                        </a:rPr>
                        <a:t>Temporal Resolution</a:t>
                      </a:r>
                    </a:p>
                  </a:txBody>
                  <a:tcPr marL="68580" marR="68580" marT="34290" marB="3429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b="1">
                          <a:solidFill>
                            <a:srgbClr val="298CCC"/>
                          </a:solidFill>
                        </a:rPr>
                        <a:t>4 h</a:t>
                      </a:r>
                    </a:p>
                  </a:txBody>
                  <a:tcPr marL="68580" marR="68580" marT="34290" marB="3429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79113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93EFEC8-BF59-D740-9D83-C04CED7176A2}"/>
              </a:ext>
            </a:extLst>
          </p:cNvPr>
          <p:cNvSpPr txBox="1"/>
          <p:nvPr/>
        </p:nvSpPr>
        <p:spPr>
          <a:xfrm>
            <a:off x="5862415" y="3387412"/>
            <a:ext cx="328158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>
                <a:solidFill>
                  <a:srgbClr val="FFFF00"/>
                </a:solidFill>
              </a:rPr>
              <a:t>EXTEND with VIIRS</a:t>
            </a:r>
            <a:r>
              <a:rPr lang="en-US" sz="2100"/>
              <a:t> </a:t>
            </a:r>
          </a:p>
          <a:p>
            <a:r>
              <a:rPr lang="en-US" sz="2100">
                <a:solidFill>
                  <a:srgbClr val="298CCC"/>
                </a:solidFill>
              </a:rPr>
              <a:t>EXPAND with GEO and other platforms</a:t>
            </a:r>
            <a:endParaRPr lang="en-US" sz="210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03716-E0DB-8B51-EC26-56C72A532167}"/>
              </a:ext>
            </a:extLst>
          </p:cNvPr>
          <p:cNvSpPr txBox="1"/>
          <p:nvPr/>
        </p:nvSpPr>
        <p:spPr>
          <a:xfrm>
            <a:off x="4953731" y="3028263"/>
            <a:ext cx="9364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sz="7200">
                <a:solidFill>
                  <a:srgbClr val="FFFF00"/>
                </a:solidFill>
              </a:rPr>
              <a:t>}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25406A-6C2A-DF48-B64B-87E768E19953}"/>
              </a:ext>
            </a:extLst>
          </p:cNvPr>
          <p:cNvSpPr txBox="1"/>
          <p:nvPr/>
        </p:nvSpPr>
        <p:spPr>
          <a:xfrm>
            <a:off x="4930607" y="1763766"/>
            <a:ext cx="9364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sz="7200">
                <a:solidFill>
                  <a:schemeClr val="bg1"/>
                </a:solidFill>
              </a:rPr>
              <a:t>}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F02B300-6B73-69EC-9B77-DF6B4DE99CB9}"/>
              </a:ext>
            </a:extLst>
          </p:cNvPr>
          <p:cNvSpPr txBox="1"/>
          <p:nvPr/>
        </p:nvSpPr>
        <p:spPr>
          <a:xfrm>
            <a:off x="4985720" y="3193405"/>
            <a:ext cx="9364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sz="7200">
                <a:solidFill>
                  <a:srgbClr val="0070C0"/>
                </a:solidFill>
              </a:rPr>
              <a:t>}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EFFA28-4868-36E9-68DB-88053CF6D9E6}"/>
              </a:ext>
            </a:extLst>
          </p:cNvPr>
          <p:cNvSpPr txBox="1"/>
          <p:nvPr/>
        </p:nvSpPr>
        <p:spPr>
          <a:xfrm>
            <a:off x="5767505" y="2210325"/>
            <a:ext cx="33067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MODIS data record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6A1C20-A20D-1D08-5FE5-370EC8611F28}"/>
              </a:ext>
            </a:extLst>
          </p:cNvPr>
          <p:cNvSpPr txBox="1"/>
          <p:nvPr/>
        </p:nvSpPr>
        <p:spPr>
          <a:xfrm>
            <a:off x="5363735" y="4633275"/>
            <a:ext cx="2830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</a:rPr>
              <a:t>Focus on VIIRS today</a:t>
            </a:r>
          </a:p>
        </p:txBody>
      </p:sp>
    </p:spTree>
    <p:extLst>
      <p:ext uri="{BB962C8B-B14F-4D97-AF65-F5344CB8AC3E}">
        <p14:creationId xmlns:p14="http://schemas.microsoft.com/office/powerpoint/2010/main" val="3688240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99322" y="119820"/>
            <a:ext cx="8617056" cy="439672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sz="2700" b="1">
                <a:solidFill>
                  <a:srgbClr val="FFFF00"/>
                </a:solidFill>
              </a:rPr>
              <a:t>Extend</a:t>
            </a:r>
            <a:r>
              <a:rPr lang="en-US" sz="2700" b="1">
                <a:solidFill>
                  <a:schemeClr val="bg1"/>
                </a:solidFill>
              </a:rPr>
              <a:t> record with VIIRS (Visible-Near Infrared Radiometer Suite)</a:t>
            </a:r>
          </a:p>
        </p:txBody>
      </p:sp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4487776" y="791670"/>
            <a:ext cx="246157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1500">
                <a:solidFill>
                  <a:srgbClr val="FFC000"/>
                </a:solidFill>
              </a:rPr>
              <a:t>VIIRS on Suomi-NPP (c. 2011)</a:t>
            </a:r>
          </a:p>
        </p:txBody>
      </p:sp>
      <p:sp>
        <p:nvSpPr>
          <p:cNvPr id="14342" name="TextBox 8"/>
          <p:cNvSpPr txBox="1">
            <a:spLocks noChangeArrowheads="1"/>
          </p:cNvSpPr>
          <p:nvPr/>
        </p:nvSpPr>
        <p:spPr bwMode="auto">
          <a:xfrm>
            <a:off x="2333102" y="756423"/>
            <a:ext cx="214674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1500">
                <a:solidFill>
                  <a:schemeClr val="bg1"/>
                </a:solidFill>
              </a:rPr>
              <a:t>MODIS on Aqua (c. 2002)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96E683-974F-E8F5-510F-649DDDACF9C3}"/>
              </a:ext>
            </a:extLst>
          </p:cNvPr>
          <p:cNvSpPr txBox="1"/>
          <p:nvPr/>
        </p:nvSpPr>
        <p:spPr>
          <a:xfrm>
            <a:off x="56914" y="1977445"/>
            <a:ext cx="51283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With MODIS ending before 30 years, we need continuity provided by similar instrument = VIIRS.             Ported DT algorithm from MODIS to VIIRS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Suomi-NPP, NOAA20 and NOAA21 are in orbit.  VIIRS V2.0 products agree with MODIS C6.1 to ±0.02 in AOD units.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Additional VIIRS sensors to launch NOAA’s JPSS3/4 into at least the late 2030s, thus satisfying the multi-decadal needs of GCOS.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DA49E5-3843-59AF-FBBB-1991AEEFB5E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3009" y="1047211"/>
            <a:ext cx="388543" cy="5828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544665-F398-AD56-33EF-42FE0171F4D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50" y="1049396"/>
            <a:ext cx="484473" cy="5339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1D1CB8-89B3-237C-5D21-70A4005CCE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06" y="1042620"/>
            <a:ext cx="551981" cy="6021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00F45C-7B87-7C8E-D2F8-4276F5F3D8F8}"/>
              </a:ext>
            </a:extLst>
          </p:cNvPr>
          <p:cNvSpPr txBox="1"/>
          <p:nvPr/>
        </p:nvSpPr>
        <p:spPr>
          <a:xfrm>
            <a:off x="108549" y="1681679"/>
            <a:ext cx="19666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2000 </a:t>
            </a:r>
            <a:r>
              <a:rPr lang="en-US" sz="1200" b="1">
                <a:solidFill>
                  <a:schemeClr val="bg1"/>
                </a:solidFill>
                <a:sym typeface="Wingdings" pitchFamily="2" charset="2"/>
              </a:rPr>
              <a:t>  MODIS   2026</a:t>
            </a:r>
            <a:endParaRPr lang="en-US" sz="1200" b="1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F5D6E8-FDD9-C0AC-C10B-6F471F3ADF0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7839" y="1191935"/>
            <a:ext cx="714069" cy="2604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03942A3-7F85-91B0-73E1-47D55FD3EBD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3237" y="1070065"/>
            <a:ext cx="514230" cy="5142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278445-F49F-D32F-9C71-C65A9FEFBB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8805" y="1081033"/>
            <a:ext cx="514230" cy="50227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DAB4B8F-996E-C92A-C825-B17664A19A51}"/>
              </a:ext>
            </a:extLst>
          </p:cNvPr>
          <p:cNvSpPr txBox="1"/>
          <p:nvPr/>
        </p:nvSpPr>
        <p:spPr>
          <a:xfrm>
            <a:off x="7164474" y="1583306"/>
            <a:ext cx="17413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solidFill>
                  <a:srgbClr val="FFC000"/>
                </a:solidFill>
              </a:rPr>
              <a:t>2011 </a:t>
            </a:r>
            <a:r>
              <a:rPr lang="en-US" sz="1200" b="1">
                <a:solidFill>
                  <a:srgbClr val="FFC000"/>
                </a:solidFill>
                <a:sym typeface="Wingdings" pitchFamily="2" charset="2"/>
              </a:rPr>
              <a:t>  VIIRS   2030+</a:t>
            </a:r>
            <a:endParaRPr lang="en-US" sz="1200" b="1">
              <a:solidFill>
                <a:srgbClr val="FFC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D3742C-E9DB-9EA1-E3D9-EAEAFEE0470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5903" b="22460"/>
          <a:stretch/>
        </p:blipFill>
        <p:spPr>
          <a:xfrm>
            <a:off x="2268298" y="1075063"/>
            <a:ext cx="2154674" cy="840120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5ACD85-79D5-AD8A-DDF3-663E0FDD78D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5903" b="22460"/>
          <a:stretch/>
        </p:blipFill>
        <p:spPr>
          <a:xfrm>
            <a:off x="4650180" y="1075064"/>
            <a:ext cx="2154675" cy="84011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3E632A1-1AA8-A53D-9D7D-0BB82250D764}"/>
              </a:ext>
            </a:extLst>
          </p:cNvPr>
          <p:cNvSpPr txBox="1"/>
          <p:nvPr/>
        </p:nvSpPr>
        <p:spPr>
          <a:xfrm>
            <a:off x="4594469" y="1660790"/>
            <a:ext cx="10685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March 2015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79B8011-2424-AFCA-088B-E062C03497F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3322"/>
          <a:stretch>
            <a:fillRect/>
          </a:stretch>
        </p:blipFill>
        <p:spPr>
          <a:xfrm>
            <a:off x="5185266" y="2252862"/>
            <a:ext cx="3772202" cy="195091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59BDCE5-E7A3-D844-9E67-4A443E421B4D}"/>
              </a:ext>
            </a:extLst>
          </p:cNvPr>
          <p:cNvSpPr txBox="1"/>
          <p:nvPr/>
        </p:nvSpPr>
        <p:spPr>
          <a:xfrm>
            <a:off x="5516585" y="4411664"/>
            <a:ext cx="3104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Sawyer et al., 2025 (VIIRS V2.0)</a:t>
            </a:r>
          </a:p>
        </p:txBody>
      </p:sp>
    </p:spTree>
    <p:extLst>
      <p:ext uri="{BB962C8B-B14F-4D97-AF65-F5344CB8AC3E}">
        <p14:creationId xmlns:p14="http://schemas.microsoft.com/office/powerpoint/2010/main" val="2867577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DBD6889-32B2-7812-1824-91D9BC234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8786"/>
            <a:ext cx="4686300" cy="24177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861BAB-AC96-A123-6178-B3B578C34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768786"/>
            <a:ext cx="4359065" cy="2210388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EE6BE24-E10E-5E80-6700-66DBDB019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3615096"/>
            <a:ext cx="8915400" cy="1256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>
                <a:solidFill>
                  <a:schemeClr val="bg1"/>
                </a:solidFill>
              </a:rPr>
              <a:t>Slope of the linear regression where p ≤ 0.01. </a:t>
            </a:r>
            <a:endParaRPr lang="en-US" sz="2200">
              <a:solidFill>
                <a:schemeClr val="bg1"/>
              </a:solidFill>
            </a:endParaRPr>
          </a:p>
          <a:p>
            <a:r>
              <a:rPr lang="en-US" sz="1600">
                <a:solidFill>
                  <a:schemeClr val="bg1"/>
                </a:solidFill>
              </a:rPr>
              <a:t>Some places, the 10-year trends may be different than 20-year trends (of MODIS). </a:t>
            </a:r>
          </a:p>
          <a:p>
            <a:r>
              <a:rPr lang="en-US" sz="1600">
                <a:solidFill>
                  <a:schemeClr val="bg1"/>
                </a:solidFill>
              </a:rPr>
              <a:t>Overall, SNPP sees the same world as Terra / Aqua (except for southern midlatitude ocean?) </a:t>
            </a:r>
          </a:p>
        </p:txBody>
      </p:sp>
      <p:sp>
        <p:nvSpPr>
          <p:cNvPr id="3" name="Google Shape;236;ga298c9219d_0_253">
            <a:extLst>
              <a:ext uri="{FF2B5EF4-FFF2-40B4-BE49-F238E27FC236}">
                <a16:creationId xmlns:a16="http://schemas.microsoft.com/office/drawing/2014/main" id="{57335C91-5B1B-1B52-4660-91170EB09745}"/>
              </a:ext>
            </a:extLst>
          </p:cNvPr>
          <p:cNvSpPr txBox="1"/>
          <p:nvPr/>
        </p:nvSpPr>
        <p:spPr>
          <a:xfrm>
            <a:off x="228599" y="41603"/>
            <a:ext cx="8475133" cy="455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633" tIns="37305" rIns="74633" bIns="37305" anchor="ctr" anchorCtr="0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Consistency of Dark Target AOD 11-Year Trends (SNPP vs Aqua):</a:t>
            </a:r>
            <a:endParaRPr lang="en-US" sz="240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0FA421-0C2B-6A64-45AA-4CA92B202A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055" y="2742607"/>
            <a:ext cx="7310025" cy="7524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EC9EE21-C9A7-53E5-5FEF-65135AEB97E9}"/>
              </a:ext>
            </a:extLst>
          </p:cNvPr>
          <p:cNvSpPr txBox="1"/>
          <p:nvPr/>
        </p:nvSpPr>
        <p:spPr>
          <a:xfrm>
            <a:off x="-107680" y="722030"/>
            <a:ext cx="1397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432FF"/>
                </a:solidFill>
              </a:rPr>
              <a:t>MODIS-Aqua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181231-DC83-7BE5-7373-9CB17C3065D6}"/>
              </a:ext>
            </a:extLst>
          </p:cNvPr>
          <p:cNvSpPr txBox="1"/>
          <p:nvPr/>
        </p:nvSpPr>
        <p:spPr>
          <a:xfrm>
            <a:off x="7868057" y="768786"/>
            <a:ext cx="1220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AB7942"/>
                </a:solidFill>
              </a:rPr>
              <a:t>VIIRS-SNPP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75A100-897D-ED38-9E4B-E6888BB80B4C}"/>
              </a:ext>
            </a:extLst>
          </p:cNvPr>
          <p:cNvSpPr txBox="1"/>
          <p:nvPr/>
        </p:nvSpPr>
        <p:spPr>
          <a:xfrm>
            <a:off x="2222908" y="897117"/>
            <a:ext cx="46523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2012-2023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9EB1BE-59C7-A5BF-306B-A84B7B5B4748}"/>
              </a:ext>
            </a:extLst>
          </p:cNvPr>
          <p:cNvSpPr txBox="1"/>
          <p:nvPr/>
        </p:nvSpPr>
        <p:spPr>
          <a:xfrm>
            <a:off x="5156377" y="4759105"/>
            <a:ext cx="3104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Sawyer et al., 2025 (VIIRS V2.0)</a:t>
            </a:r>
          </a:p>
        </p:txBody>
      </p:sp>
    </p:spTree>
    <p:extLst>
      <p:ext uri="{BB962C8B-B14F-4D97-AF65-F5344CB8AC3E}">
        <p14:creationId xmlns:p14="http://schemas.microsoft.com/office/powerpoint/2010/main" val="2584597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6B0F7-DA0F-0CC7-35FF-129406D0A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437" y="76789"/>
            <a:ext cx="7897053" cy="425315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bg1"/>
                </a:solidFill>
              </a:rPr>
              <a:t>Regional trends (picking some 10° x 10° boxes) 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8B750DFB-3CE4-4E94-23C6-0231F4472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0100" y="2614612"/>
            <a:ext cx="4310164" cy="2581922"/>
          </a:xfrm>
        </p:spPr>
        <p:txBody>
          <a:bodyPr>
            <a:normAutofit fontScale="85000" lnSpcReduction="20000"/>
          </a:bodyPr>
          <a:lstStyle/>
          <a:p>
            <a:r>
              <a:rPr lang="en-US" u="sng">
                <a:solidFill>
                  <a:schemeClr val="bg1"/>
                </a:solidFill>
              </a:rPr>
              <a:t>Wildfires</a:t>
            </a:r>
            <a:r>
              <a:rPr lang="en-US">
                <a:solidFill>
                  <a:schemeClr val="bg1"/>
                </a:solidFill>
              </a:rPr>
              <a:t> in western Canada drive variability.  Autumn/winter flat. </a:t>
            </a:r>
          </a:p>
          <a:p>
            <a:r>
              <a:rPr lang="en-US" u="sng">
                <a:solidFill>
                  <a:schemeClr val="bg1"/>
                </a:solidFill>
              </a:rPr>
              <a:t>Reductions</a:t>
            </a:r>
            <a:r>
              <a:rPr lang="en-US">
                <a:solidFill>
                  <a:schemeClr val="bg1"/>
                </a:solidFill>
              </a:rPr>
              <a:t> seen in Eastern U.S. due to policy regarding emissions. </a:t>
            </a:r>
            <a:r>
              <a:rPr lang="en-US">
                <a:solidFill>
                  <a:srgbClr val="FFFF00"/>
                </a:solidFill>
              </a:rPr>
              <a:t>But no trend during SNPP lifetime.</a:t>
            </a:r>
            <a:r>
              <a:rPr lang="en-US">
                <a:solidFill>
                  <a:srgbClr val="948A54"/>
                </a:solidFill>
              </a:rPr>
              <a:t> </a:t>
            </a:r>
            <a:r>
              <a:rPr lang="en-US">
                <a:solidFill>
                  <a:schemeClr val="bg1"/>
                </a:solidFill>
              </a:rPr>
              <a:t>Spike in 2021 due to fires</a:t>
            </a:r>
          </a:p>
          <a:p>
            <a:r>
              <a:rPr lang="en-US" u="sng">
                <a:solidFill>
                  <a:schemeClr val="bg1"/>
                </a:solidFill>
              </a:rPr>
              <a:t>Coherent</a:t>
            </a:r>
            <a:r>
              <a:rPr lang="en-US">
                <a:solidFill>
                  <a:schemeClr val="bg1"/>
                </a:solidFill>
              </a:rPr>
              <a:t> interannual change in eastern China, </a:t>
            </a:r>
            <a:r>
              <a:rPr lang="en-US">
                <a:solidFill>
                  <a:srgbClr val="FFFF00"/>
                </a:solidFill>
              </a:rPr>
              <a:t>strong decrease during SNPP period.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73A7F1-CE94-08CF-69A4-0539747DA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06" y="630446"/>
            <a:ext cx="3597378" cy="179868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1CE654-0AEA-6D58-F491-7063AE208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736" y="2842705"/>
            <a:ext cx="3597379" cy="1798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7F6D25-CED7-8FC6-6712-3D02C4FE1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112" y="630447"/>
            <a:ext cx="3597378" cy="179868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0235E7-FBFD-B356-C31F-38EA8F7B9AEE}"/>
              </a:ext>
            </a:extLst>
          </p:cNvPr>
          <p:cNvSpPr txBox="1"/>
          <p:nvPr/>
        </p:nvSpPr>
        <p:spPr>
          <a:xfrm>
            <a:off x="738744" y="4774168"/>
            <a:ext cx="3104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Sawyer et al., 2025 (VIIRS V2.0)</a:t>
            </a:r>
          </a:p>
        </p:txBody>
      </p:sp>
    </p:spTree>
    <p:extLst>
      <p:ext uri="{BB962C8B-B14F-4D97-AF65-F5344CB8AC3E}">
        <p14:creationId xmlns:p14="http://schemas.microsoft.com/office/powerpoint/2010/main" val="1427245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C4AFD2-2DA1-8C0D-491D-C10447ECD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2A965-5D2B-91E7-C0BB-96A76BA5F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437" y="76789"/>
            <a:ext cx="7897053" cy="425315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bg1"/>
                </a:solidFill>
              </a:rPr>
              <a:t>MODIS C6.1 vs VIIRS 2.0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B0F8DB71-CF8B-DCCF-C306-ED7A51087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717" y="796321"/>
            <a:ext cx="3966131" cy="3968241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Overall tendencies are consistent.</a:t>
            </a:r>
          </a:p>
          <a:p>
            <a:r>
              <a:rPr lang="en-US" dirty="0">
                <a:solidFill>
                  <a:schemeClr val="bg1"/>
                </a:solidFill>
              </a:rPr>
              <a:t>All AODs within ± 0.02-is to MODIS-Aqua but....</a:t>
            </a:r>
          </a:p>
          <a:p>
            <a:r>
              <a:rPr lang="en-US" dirty="0">
                <a:solidFill>
                  <a:schemeClr val="bg1"/>
                </a:solidFill>
              </a:rPr>
              <a:t>SNPP &gt; Terra &gt; Aqua &gt; N20</a:t>
            </a:r>
          </a:p>
          <a:p>
            <a:r>
              <a:rPr lang="en-US" dirty="0">
                <a:solidFill>
                  <a:schemeClr val="bg1"/>
                </a:solidFill>
              </a:rPr>
              <a:t>And total range of ±0.05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rgbClr val="FFFF00"/>
                </a:solidFill>
              </a:rPr>
              <a:t>0.22 vs 0.17 “not insignificant” for understanding climate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rgbClr val="FFFF00"/>
                </a:solidFill>
                <a:highlight>
                  <a:srgbClr val="FF0000"/>
                </a:highlight>
              </a:rPr>
              <a:t>Can we do better?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E8E3FD-0543-8F0F-4DDA-381730C317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093"/>
          <a:stretch>
            <a:fillRect/>
          </a:stretch>
        </p:blipFill>
        <p:spPr>
          <a:xfrm>
            <a:off x="193454" y="951930"/>
            <a:ext cx="4593035" cy="287500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860269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21BF64-42B0-1F7F-6049-42CC36682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CAF1F-951E-2C6D-18E2-22A75F223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437" y="0"/>
            <a:ext cx="8203123" cy="1241783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bg1"/>
                </a:solidFill>
              </a:rPr>
              <a:t>MODIS C6.1 </a:t>
            </a:r>
            <a:r>
              <a:rPr lang="en-US" b="1">
                <a:solidFill>
                  <a:schemeClr val="bg1"/>
                </a:solidFill>
                <a:sym typeface="Wingdings" pitchFamily="2" charset="2"/>
              </a:rPr>
              <a:t></a:t>
            </a:r>
            <a:r>
              <a:rPr lang="en-US" b="1">
                <a:solidFill>
                  <a:schemeClr val="bg1"/>
                </a:solidFill>
              </a:rPr>
              <a:t> C7   :   VIIRS V2.0 </a:t>
            </a:r>
            <a:r>
              <a:rPr lang="en-US" b="1">
                <a:solidFill>
                  <a:schemeClr val="bg1"/>
                </a:solidFill>
                <a:sym typeface="Wingdings" pitchFamily="2" charset="2"/>
              </a:rPr>
              <a:t> V2.1  V2.2</a:t>
            </a:r>
            <a:br>
              <a:rPr lang="en-US" b="1">
                <a:solidFill>
                  <a:schemeClr val="bg1"/>
                </a:solidFill>
                <a:sym typeface="Wingdings" pitchFamily="2" charset="2"/>
              </a:rPr>
            </a:br>
            <a:r>
              <a:rPr lang="en-US" sz="2700" b="1">
                <a:solidFill>
                  <a:srgbClr val="FFFF00"/>
                </a:solidFill>
              </a:rPr>
              <a:t>Algorithm improvements common to both streams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A7DEA87E-DDBE-AE96-48CA-F8CEF6B3B65C}"/>
              </a:ext>
            </a:extLst>
          </p:cNvPr>
          <p:cNvSpPr txBox="1">
            <a:spLocks/>
          </p:cNvSpPr>
          <p:nvPr/>
        </p:nvSpPr>
        <p:spPr>
          <a:xfrm>
            <a:off x="326496" y="1397902"/>
            <a:ext cx="8491004" cy="33859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High-resolution 3x3 red-band cloud masking over ocean (250 m for MODIS,  375 I-band for VIIRS)</a:t>
            </a:r>
          </a:p>
          <a:p>
            <a:r>
              <a:rPr lang="en-US">
                <a:solidFill>
                  <a:schemeClr val="bg1"/>
                </a:solidFill>
              </a:rPr>
              <a:t>Log-fit to lookup table when AOD &lt; 0.2 (disallows negative AOD)</a:t>
            </a:r>
          </a:p>
          <a:p>
            <a:r>
              <a:rPr lang="en-US">
                <a:solidFill>
                  <a:schemeClr val="bg1"/>
                </a:solidFill>
              </a:rPr>
              <a:t>Detect (and retrieve) dust using non-spherical model over ocean</a:t>
            </a:r>
          </a:p>
          <a:p>
            <a:r>
              <a:rPr lang="en-US">
                <a:solidFill>
                  <a:schemeClr val="bg1"/>
                </a:solidFill>
              </a:rPr>
              <a:t>Update formulas for Surface Reflectance Parameterization (SRP) over land that estimates Blue, Red &amp; SWIR2.½ bands via NDVI, Urban Percentage &amp; Angles. Now same formulas for both. </a:t>
            </a:r>
          </a:p>
          <a:p>
            <a:r>
              <a:rPr lang="en-US">
                <a:solidFill>
                  <a:schemeClr val="bg1"/>
                </a:solidFill>
              </a:rPr>
              <a:t>Uses same “ancillary” GEOS-IT meteorological re-analyses. </a:t>
            </a:r>
          </a:p>
          <a:p>
            <a:r>
              <a:rPr lang="en-US">
                <a:solidFill>
                  <a:schemeClr val="bg1"/>
                </a:solidFill>
              </a:rPr>
              <a:t>Same ”Yori” (University of Wisconsin) aggregation for Level 3 product</a:t>
            </a:r>
          </a:p>
          <a:p>
            <a:r>
              <a:rPr lang="en-US">
                <a:solidFill>
                  <a:schemeClr val="bg1"/>
                </a:solidFill>
              </a:rPr>
              <a:t>Bug fixes as needed</a:t>
            </a:r>
          </a:p>
        </p:txBody>
      </p:sp>
    </p:spTree>
    <p:extLst>
      <p:ext uri="{BB962C8B-B14F-4D97-AF65-F5344CB8AC3E}">
        <p14:creationId xmlns:p14="http://schemas.microsoft.com/office/powerpoint/2010/main" val="2110723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61D1DC-1806-1274-D4D9-0D19E5B79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E8F95-7257-B42D-8DC8-A479102FE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437" y="0"/>
            <a:ext cx="8203123" cy="1241783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bg1"/>
                </a:solidFill>
              </a:rPr>
              <a:t>MODIS C6.1 </a:t>
            </a:r>
            <a:r>
              <a:rPr lang="en-US" b="1">
                <a:solidFill>
                  <a:schemeClr val="bg1"/>
                </a:solidFill>
                <a:sym typeface="Wingdings" pitchFamily="2" charset="2"/>
              </a:rPr>
              <a:t></a:t>
            </a:r>
            <a:r>
              <a:rPr lang="en-US" b="1">
                <a:solidFill>
                  <a:schemeClr val="bg1"/>
                </a:solidFill>
              </a:rPr>
              <a:t> C7   :   VIIRS V2.0 </a:t>
            </a:r>
            <a:r>
              <a:rPr lang="en-US" b="1">
                <a:solidFill>
                  <a:schemeClr val="bg1"/>
                </a:solidFill>
                <a:sym typeface="Wingdings" pitchFamily="2" charset="2"/>
              </a:rPr>
              <a:t> V2.1  V2.2</a:t>
            </a:r>
            <a:br>
              <a:rPr lang="en-US" b="1">
                <a:solidFill>
                  <a:schemeClr val="bg1"/>
                </a:solidFill>
                <a:sym typeface="Wingdings" pitchFamily="2" charset="2"/>
              </a:rPr>
            </a:br>
            <a:r>
              <a:rPr lang="en-US" sz="2700" b="1">
                <a:solidFill>
                  <a:srgbClr val="FFFF00"/>
                </a:solidFill>
              </a:rPr>
              <a:t>Algorithm updates that are separate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5AD0E719-5FF4-1551-2AAE-2A1EC870EF39}"/>
              </a:ext>
            </a:extLst>
          </p:cNvPr>
          <p:cNvSpPr txBox="1">
            <a:spLocks/>
          </p:cNvSpPr>
          <p:nvPr/>
        </p:nvSpPr>
        <p:spPr>
          <a:xfrm>
            <a:off x="203831" y="1241783"/>
            <a:ext cx="4368167" cy="37205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>
                <a:solidFill>
                  <a:srgbClr val="FFFF00"/>
                </a:solidFill>
              </a:rPr>
              <a:t> MODIS C6.1 </a:t>
            </a:r>
            <a:r>
              <a:rPr lang="en-US" sz="1800" b="1">
                <a:solidFill>
                  <a:srgbClr val="FFFF00"/>
                </a:solidFill>
                <a:sym typeface="Wingdings" pitchFamily="2" charset="2"/>
              </a:rPr>
              <a:t> </a:t>
            </a:r>
            <a:r>
              <a:rPr lang="en-US" sz="1800" b="1">
                <a:solidFill>
                  <a:srgbClr val="FFFF00"/>
                </a:solidFill>
              </a:rPr>
              <a:t>C7 (MxD04_L2) </a:t>
            </a:r>
          </a:p>
          <a:p>
            <a:r>
              <a:rPr lang="en-US" sz="1600">
                <a:solidFill>
                  <a:schemeClr val="bg1"/>
                </a:solidFill>
              </a:rPr>
              <a:t>Products are in NetCDF4 (to match VIIRS)</a:t>
            </a:r>
          </a:p>
          <a:p>
            <a:r>
              <a:rPr lang="en-US" sz="1600">
                <a:solidFill>
                  <a:schemeClr val="bg1"/>
                </a:solidFill>
              </a:rPr>
              <a:t>DT-only SDS names, groups, and metadata are simplified (to match VIIRS)</a:t>
            </a:r>
          </a:p>
          <a:p>
            <a:r>
              <a:rPr lang="en-US" sz="1600">
                <a:solidFill>
                  <a:schemeClr val="bg1"/>
                </a:solidFill>
              </a:rPr>
              <a:t>Reads in “entire” granule for cloud and other masking (to match VIIRS)</a:t>
            </a:r>
          </a:p>
          <a:p>
            <a:r>
              <a:rPr lang="en-US" sz="1600">
                <a:solidFill>
                  <a:schemeClr val="bg1"/>
                </a:solidFill>
              </a:rPr>
              <a:t>New “call back” to retrieve heavy surface-level aerosol over eastern Asia</a:t>
            </a:r>
          </a:p>
          <a:p>
            <a:r>
              <a:rPr lang="en-US" sz="1600">
                <a:solidFill>
                  <a:schemeClr val="bg1"/>
                </a:solidFill>
              </a:rPr>
              <a:t>C7 L1B files include “solar eclipse flag”</a:t>
            </a:r>
          </a:p>
          <a:p>
            <a:r>
              <a:rPr lang="en-US" sz="1600">
                <a:solidFill>
                  <a:schemeClr val="bg1"/>
                </a:solidFill>
              </a:rPr>
              <a:t>Uses C7 Wisconsin Cloud mask (3 tests for clouds + other tests for Dust Detection </a:t>
            </a:r>
          </a:p>
          <a:p>
            <a:r>
              <a:rPr lang="en-US" sz="1600">
                <a:solidFill>
                  <a:schemeClr val="bg1"/>
                </a:solidFill>
              </a:rPr>
              <a:t>Deep Blue (DB) retrievals and DB/DT “merge” remain in same MxD04_L2 file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85EF111C-917B-DB71-49DB-09D4C1E86C23}"/>
              </a:ext>
            </a:extLst>
          </p:cNvPr>
          <p:cNvSpPr txBox="1">
            <a:spLocks/>
          </p:cNvSpPr>
          <p:nvPr/>
        </p:nvSpPr>
        <p:spPr>
          <a:xfrm>
            <a:off x="4716360" y="1241783"/>
            <a:ext cx="4223806" cy="36201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rgbClr val="FFFF00"/>
                </a:solidFill>
              </a:rPr>
              <a:t>VIIRS V2.0 </a:t>
            </a:r>
            <a:r>
              <a:rPr lang="en-US" sz="1800" b="1" dirty="0">
                <a:solidFill>
                  <a:srgbClr val="FFFF00"/>
                </a:solidFill>
                <a:sym typeface="Wingdings" pitchFamily="2" charset="2"/>
              </a:rPr>
              <a:t> V2.1  V2.2 (AERDT_L2)</a:t>
            </a:r>
            <a:endParaRPr lang="en-US" sz="1800" b="1" dirty="0">
              <a:solidFill>
                <a:srgbClr val="FFFF00"/>
              </a:solidFill>
            </a:endParaRPr>
          </a:p>
          <a:p>
            <a:r>
              <a:rPr lang="en-US" sz="1700" dirty="0">
                <a:solidFill>
                  <a:schemeClr val="bg1"/>
                </a:solidFill>
              </a:rPr>
              <a:t>SDS names exactly match MODIS C7 </a:t>
            </a:r>
          </a:p>
          <a:p>
            <a:r>
              <a:rPr lang="en-US" sz="1700" dirty="0">
                <a:solidFill>
                  <a:schemeClr val="bg1"/>
                </a:solidFill>
              </a:rPr>
              <a:t>Does not need a call-back to retrieve heavy surface-level aerosol over Asia</a:t>
            </a:r>
          </a:p>
          <a:p>
            <a:r>
              <a:rPr lang="en-US" sz="1700" dirty="0">
                <a:solidFill>
                  <a:schemeClr val="bg1"/>
                </a:solidFill>
              </a:rPr>
              <a:t>Uses updated Wisconsin Continuity Cloud Mask </a:t>
            </a:r>
          </a:p>
          <a:p>
            <a:r>
              <a:rPr lang="en-US" sz="1700" dirty="0">
                <a:solidFill>
                  <a:schemeClr val="bg1"/>
                </a:solidFill>
              </a:rPr>
              <a:t>Fixes QA-Filtering  </a:t>
            </a:r>
            <a:r>
              <a:rPr lang="en-US" sz="1700" dirty="0" err="1">
                <a:solidFill>
                  <a:schemeClr val="bg1"/>
                </a:solidFill>
              </a:rPr>
              <a:t>bugIntroduces</a:t>
            </a:r>
            <a:r>
              <a:rPr lang="en-US" sz="1700" dirty="0">
                <a:solidFill>
                  <a:schemeClr val="bg1"/>
                </a:solidFill>
              </a:rPr>
              <a:t> X-calibration between V2.0 and V2.1. </a:t>
            </a:r>
          </a:p>
          <a:p>
            <a:r>
              <a:rPr lang="en-US" sz="1700" dirty="0">
                <a:solidFill>
                  <a:schemeClr val="bg1"/>
                </a:solidFill>
              </a:rPr>
              <a:t>Deep Blue (DB) retrievals remain in separate file (AERDB) and no DT/DB merge provided by the aerosol teams.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818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3A01ABA-E5CC-7D5E-6170-3A524C0E4B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630"/>
          <a:stretch>
            <a:fillRect/>
          </a:stretch>
        </p:blipFill>
        <p:spPr>
          <a:xfrm>
            <a:off x="1907951" y="2439626"/>
            <a:ext cx="4600163" cy="2690744"/>
          </a:xfrm>
          <a:prstGeom prst="rect">
            <a:avLst/>
          </a:prstGeo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36359DFF-3B69-F177-D53B-AD65540AACB0}"/>
              </a:ext>
            </a:extLst>
          </p:cNvPr>
          <p:cNvSpPr/>
          <p:nvPr/>
        </p:nvSpPr>
        <p:spPr>
          <a:xfrm>
            <a:off x="1823748" y="3107723"/>
            <a:ext cx="859536" cy="1354550"/>
          </a:xfrm>
          <a:custGeom>
            <a:avLst/>
            <a:gdLst>
              <a:gd name="csX0" fmla="*/ 77118 w 1112703"/>
              <a:gd name="csY0" fmla="*/ 55085 h 2181340"/>
              <a:gd name="csX1" fmla="*/ 594911 w 1112703"/>
              <a:gd name="csY1" fmla="*/ 418641 h 2181340"/>
              <a:gd name="csX2" fmla="*/ 969484 w 1112703"/>
              <a:gd name="csY2" fmla="*/ 782198 h 2181340"/>
              <a:gd name="csX3" fmla="*/ 1112703 w 1112703"/>
              <a:gd name="csY3" fmla="*/ 1322025 h 2181340"/>
              <a:gd name="csX4" fmla="*/ 903383 w 1112703"/>
              <a:gd name="csY4" fmla="*/ 1696598 h 2181340"/>
              <a:gd name="csX5" fmla="*/ 451691 w 1112703"/>
              <a:gd name="csY5" fmla="*/ 2060155 h 2181340"/>
              <a:gd name="csX6" fmla="*/ 0 w 1112703"/>
              <a:gd name="csY6" fmla="*/ 2181340 h 2181340"/>
              <a:gd name="csX7" fmla="*/ 77118 w 1112703"/>
              <a:gd name="csY7" fmla="*/ 0 h 2181340"/>
              <a:gd name="csX8" fmla="*/ 77118 w 1112703"/>
              <a:gd name="csY8" fmla="*/ 55085 h 21813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2703" h="2181340">
                <a:moveTo>
                  <a:pt x="77118" y="55085"/>
                </a:moveTo>
                <a:lnTo>
                  <a:pt x="594911" y="418641"/>
                </a:lnTo>
                <a:lnTo>
                  <a:pt x="969484" y="782198"/>
                </a:lnTo>
                <a:lnTo>
                  <a:pt x="1112703" y="1322025"/>
                </a:lnTo>
                <a:lnTo>
                  <a:pt x="903383" y="1696598"/>
                </a:lnTo>
                <a:lnTo>
                  <a:pt x="451691" y="2060155"/>
                </a:lnTo>
                <a:lnTo>
                  <a:pt x="0" y="2181340"/>
                </a:lnTo>
                <a:lnTo>
                  <a:pt x="77118" y="0"/>
                </a:lnTo>
                <a:lnTo>
                  <a:pt x="77118" y="550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535DA7-4D47-93E4-2223-E0EAD76399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942" r="32503"/>
          <a:stretch>
            <a:fillRect/>
          </a:stretch>
        </p:blipFill>
        <p:spPr>
          <a:xfrm>
            <a:off x="493776" y="502023"/>
            <a:ext cx="7886700" cy="2315601"/>
          </a:xfrm>
          <a:prstGeom prst="rect">
            <a:avLst/>
          </a:prstGeom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A55917FE-6667-7CCE-F7B7-ABCA6BF05FD2}"/>
              </a:ext>
            </a:extLst>
          </p:cNvPr>
          <p:cNvSpPr/>
          <p:nvPr/>
        </p:nvSpPr>
        <p:spPr>
          <a:xfrm rot="263314">
            <a:off x="7592776" y="289759"/>
            <a:ext cx="950315" cy="2412695"/>
          </a:xfrm>
          <a:custGeom>
            <a:avLst/>
            <a:gdLst>
              <a:gd name="csX0" fmla="*/ 1156771 w 1476261"/>
              <a:gd name="csY0" fmla="*/ 0 h 3216926"/>
              <a:gd name="csX1" fmla="*/ 0 w 1476261"/>
              <a:gd name="csY1" fmla="*/ 88135 h 3216926"/>
              <a:gd name="csX2" fmla="*/ 121186 w 1476261"/>
              <a:gd name="csY2" fmla="*/ 694063 h 3216926"/>
              <a:gd name="csX3" fmla="*/ 484743 w 1476261"/>
              <a:gd name="csY3" fmla="*/ 925417 h 3216926"/>
              <a:gd name="csX4" fmla="*/ 1013552 w 1476261"/>
              <a:gd name="csY4" fmla="*/ 1487277 h 3216926"/>
              <a:gd name="csX5" fmla="*/ 914400 w 1476261"/>
              <a:gd name="csY5" fmla="*/ 2247441 h 3216926"/>
              <a:gd name="csX6" fmla="*/ 440675 w 1476261"/>
              <a:gd name="csY6" fmla="*/ 2478795 h 3216926"/>
              <a:gd name="csX7" fmla="*/ 77118 w 1476261"/>
              <a:gd name="csY7" fmla="*/ 2732183 h 3216926"/>
              <a:gd name="csX8" fmla="*/ 319490 w 1476261"/>
              <a:gd name="csY8" fmla="*/ 3172858 h 3216926"/>
              <a:gd name="csX9" fmla="*/ 1476261 w 1476261"/>
              <a:gd name="csY9" fmla="*/ 3216926 h 3216926"/>
              <a:gd name="csX10" fmla="*/ 1156771 w 1476261"/>
              <a:gd name="csY10" fmla="*/ 0 h 3216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476261" h="3216926">
                <a:moveTo>
                  <a:pt x="1156771" y="0"/>
                </a:moveTo>
                <a:lnTo>
                  <a:pt x="0" y="88135"/>
                </a:lnTo>
                <a:lnTo>
                  <a:pt x="121186" y="694063"/>
                </a:lnTo>
                <a:lnTo>
                  <a:pt x="484743" y="925417"/>
                </a:lnTo>
                <a:lnTo>
                  <a:pt x="1013552" y="1487277"/>
                </a:lnTo>
                <a:lnTo>
                  <a:pt x="914400" y="2247441"/>
                </a:lnTo>
                <a:lnTo>
                  <a:pt x="440675" y="2478795"/>
                </a:lnTo>
                <a:lnTo>
                  <a:pt x="77118" y="2732183"/>
                </a:lnTo>
                <a:lnTo>
                  <a:pt x="319490" y="3172858"/>
                </a:lnTo>
                <a:lnTo>
                  <a:pt x="1476261" y="3216926"/>
                </a:lnTo>
                <a:lnTo>
                  <a:pt x="1156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DFB3C0-EF00-10A4-B05F-654F65A95009}"/>
              </a:ext>
            </a:extLst>
          </p:cNvPr>
          <p:cNvSpPr txBox="1"/>
          <p:nvPr/>
        </p:nvSpPr>
        <p:spPr>
          <a:xfrm>
            <a:off x="859536" y="502920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C6.1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775D6E-3955-75C3-2CD6-A66B84352BA4}"/>
              </a:ext>
            </a:extLst>
          </p:cNvPr>
          <p:cNvSpPr txBox="1"/>
          <p:nvPr/>
        </p:nvSpPr>
        <p:spPr>
          <a:xfrm>
            <a:off x="7642817" y="553877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C7</a:t>
            </a:r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D41D1C84-F54F-FE00-A9F2-DF0ACEC821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436"/>
          <a:stretch>
            <a:fillRect/>
          </a:stretch>
        </p:blipFill>
        <p:spPr>
          <a:xfrm>
            <a:off x="102198" y="2823330"/>
            <a:ext cx="1776276" cy="21916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0606A0-3A9A-575C-B250-67A199AD7048}"/>
              </a:ext>
            </a:extLst>
          </p:cNvPr>
          <p:cNvSpPr txBox="1"/>
          <p:nvPr/>
        </p:nvSpPr>
        <p:spPr>
          <a:xfrm>
            <a:off x="732014" y="3549826"/>
            <a:ext cx="1423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nearly unchanged distribution</a:t>
            </a:r>
          </a:p>
        </p:txBody>
      </p:sp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22EA4BF8-CE48-EFEA-8B0D-1C1A8F7B4C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0698"/>
          <a:stretch>
            <a:fillRect/>
          </a:stretch>
        </p:blipFill>
        <p:spPr>
          <a:xfrm>
            <a:off x="6967349" y="2899971"/>
            <a:ext cx="1640131" cy="19933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EF74CB9-5B01-CC07-B5CB-9355ACE078C2}"/>
              </a:ext>
            </a:extLst>
          </p:cNvPr>
          <p:cNvSpPr txBox="1"/>
          <p:nvPr/>
        </p:nvSpPr>
        <p:spPr>
          <a:xfrm>
            <a:off x="7599848" y="3549825"/>
            <a:ext cx="1181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High outliers reduced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F8A127F5-1974-50C1-237C-1DED889E0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408" y="36725"/>
            <a:ext cx="8229600" cy="481607"/>
          </a:xfrm>
        </p:spPr>
        <p:txBody>
          <a:bodyPr>
            <a:normAutofit fontScale="90000"/>
          </a:bodyPr>
          <a:lstStyle/>
          <a:p>
            <a:r>
              <a:rPr lang="en-US" dirty="0"/>
              <a:t>Overall “Algorithm Updates”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3A3BF4-1C3F-EF25-1258-4E44C9247E62}"/>
              </a:ext>
            </a:extLst>
          </p:cNvPr>
          <p:cNvSpPr txBox="1"/>
          <p:nvPr/>
        </p:nvSpPr>
        <p:spPr>
          <a:xfrm>
            <a:off x="3319272" y="478716"/>
            <a:ext cx="1917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MODIS: April 2005</a:t>
            </a:r>
          </a:p>
        </p:txBody>
      </p:sp>
    </p:spTree>
    <p:extLst>
      <p:ext uri="{BB962C8B-B14F-4D97-AF65-F5344CB8AC3E}">
        <p14:creationId xmlns:p14="http://schemas.microsoft.com/office/powerpoint/2010/main" val="1296598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C9A50-C521-CCDD-4BB9-3D9B8BEC6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X-calibration Coefficients in DT algorithm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(MODIS-Aqua </a:t>
            </a:r>
            <a:r>
              <a:rPr lang="en-US" dirty="0">
                <a:solidFill>
                  <a:schemeClr val="bg1"/>
                </a:solidFill>
                <a:sym typeface="Wingdings" pitchFamily="2" charset="2"/>
              </a:rPr>
              <a:t> VIIRS).  Not applied to MODIS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D46C077-4F40-C272-CC26-71C08F093E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822947"/>
              </p:ext>
            </p:extLst>
          </p:nvPr>
        </p:nvGraphicFramePr>
        <p:xfrm>
          <a:off x="365759" y="1095588"/>
          <a:ext cx="8229600" cy="369586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5529">
                  <a:extLst>
                    <a:ext uri="{9D8B030D-6E8A-4147-A177-3AD203B41FA5}">
                      <a16:colId xmlns:a16="http://schemas.microsoft.com/office/drawing/2014/main" val="204054180"/>
                    </a:ext>
                  </a:extLst>
                </a:gridCol>
                <a:gridCol w="1088667">
                  <a:extLst>
                    <a:ext uri="{9D8B030D-6E8A-4147-A177-3AD203B41FA5}">
                      <a16:colId xmlns:a16="http://schemas.microsoft.com/office/drawing/2014/main" val="4167946653"/>
                    </a:ext>
                  </a:extLst>
                </a:gridCol>
                <a:gridCol w="307558">
                  <a:extLst>
                    <a:ext uri="{9D8B030D-6E8A-4147-A177-3AD203B41FA5}">
                      <a16:colId xmlns:a16="http://schemas.microsoft.com/office/drawing/2014/main" val="835906185"/>
                    </a:ext>
                  </a:extLst>
                </a:gridCol>
                <a:gridCol w="981215">
                  <a:extLst>
                    <a:ext uri="{9D8B030D-6E8A-4147-A177-3AD203B41FA5}">
                      <a16:colId xmlns:a16="http://schemas.microsoft.com/office/drawing/2014/main" val="1318154047"/>
                    </a:ext>
                  </a:extLst>
                </a:gridCol>
                <a:gridCol w="951543">
                  <a:extLst>
                    <a:ext uri="{9D8B030D-6E8A-4147-A177-3AD203B41FA5}">
                      <a16:colId xmlns:a16="http://schemas.microsoft.com/office/drawing/2014/main" val="2240321842"/>
                    </a:ext>
                  </a:extLst>
                </a:gridCol>
                <a:gridCol w="1026272">
                  <a:extLst>
                    <a:ext uri="{9D8B030D-6E8A-4147-A177-3AD203B41FA5}">
                      <a16:colId xmlns:a16="http://schemas.microsoft.com/office/drawing/2014/main" val="2172245230"/>
                    </a:ext>
                  </a:extLst>
                </a:gridCol>
                <a:gridCol w="1026272">
                  <a:extLst>
                    <a:ext uri="{9D8B030D-6E8A-4147-A177-3AD203B41FA5}">
                      <a16:colId xmlns:a16="http://schemas.microsoft.com/office/drawing/2014/main" val="51421686"/>
                    </a:ext>
                  </a:extLst>
                </a:gridCol>
                <a:gridCol w="1026272">
                  <a:extLst>
                    <a:ext uri="{9D8B030D-6E8A-4147-A177-3AD203B41FA5}">
                      <a16:colId xmlns:a16="http://schemas.microsoft.com/office/drawing/2014/main" val="3270257806"/>
                    </a:ext>
                  </a:extLst>
                </a:gridCol>
                <a:gridCol w="1026272">
                  <a:extLst>
                    <a:ext uri="{9D8B030D-6E8A-4147-A177-3AD203B41FA5}">
                      <a16:colId xmlns:a16="http://schemas.microsoft.com/office/drawing/2014/main" val="1605706740"/>
                    </a:ext>
                  </a:extLst>
                </a:gridCol>
              </a:tblGrid>
              <a:tr h="584265">
                <a:tc rowSpan="2"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Band Pair [nm]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30956" marB="309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X-calibration Coefficient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</a:rPr>
                        <a:t>[1]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</a:rPr>
                        <a:t>Lyapustin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</a:rPr>
                        <a:t> et al. (2023), [2] Meyer et al. (2020), [3] Wang et al. (AGU 2024)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2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53022"/>
                  </a:ext>
                </a:extLst>
              </a:tr>
              <a:tr h="252508"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[1]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[2]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[1]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[2]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[3] 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642417"/>
                  </a:ext>
                </a:extLst>
              </a:tr>
              <a:tr h="31202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VIIRS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30956" marB="309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MODIS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30956" marB="309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AQUA/SNPP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AQUA/SNPP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AQUA/N20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AQUA/N20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AQUA/N21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980478"/>
                  </a:ext>
                </a:extLst>
              </a:tr>
              <a:tr h="2525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M3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478 - 488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B3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459 – 479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0.98</a:t>
                      </a:r>
                      <a:endParaRPr lang="en-US" sz="1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1.03</a:t>
                      </a:r>
                      <a:endParaRPr lang="en-US" sz="1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1.06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69518"/>
                  </a:ext>
                </a:extLst>
              </a:tr>
              <a:tr h="2525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M4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545 - 565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B4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545 – 565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0.98</a:t>
                      </a:r>
                      <a:endParaRPr lang="en-US" sz="1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1.04</a:t>
                      </a:r>
                      <a:endParaRPr lang="en-US" sz="1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1.08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290038"/>
                  </a:ext>
                </a:extLst>
              </a:tr>
              <a:tr h="2525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M5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662 - 682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B1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620 – 670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0.98</a:t>
                      </a:r>
                      <a:endParaRPr lang="en-US" sz="1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0.95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1.02</a:t>
                      </a:r>
                      <a:endParaRPr lang="en-US" sz="1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1.00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1.02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416085"/>
                  </a:ext>
                </a:extLst>
              </a:tr>
              <a:tr h="2525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M7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846 - 885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B2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841 – 876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0.97</a:t>
                      </a:r>
                      <a:endParaRPr lang="en-US" sz="1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0.97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1.01</a:t>
                      </a:r>
                      <a:endParaRPr lang="en-US" sz="1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1.01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1.02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641607"/>
                  </a:ext>
                </a:extLst>
              </a:tr>
              <a:tr h="512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M8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1230 - 1250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B5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1230 – 1250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0.99</a:t>
                      </a:r>
                      <a:endParaRPr lang="en-US" sz="1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1.02</a:t>
                      </a:r>
                      <a:endParaRPr lang="en-US" sz="1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1.04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81127"/>
                  </a:ext>
                </a:extLst>
              </a:tr>
              <a:tr h="512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M10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1580 - 1640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B6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1628 – 1652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0.98</a:t>
                      </a:r>
                      <a:endParaRPr lang="en-US" sz="1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1.02</a:t>
                      </a:r>
                      <a:endParaRPr lang="en-US" sz="1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1.07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891084"/>
                  </a:ext>
                </a:extLst>
              </a:tr>
              <a:tr h="512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M11</a:t>
                      </a:r>
                      <a:endParaRPr lang="en-US" sz="14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2225 - 2275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B7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2105 – 2155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0.97</a:t>
                      </a:r>
                      <a:endParaRPr lang="en-US" sz="1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chemeClr val="tx1"/>
                          </a:solidFill>
                          <a:effectLst/>
                        </a:rPr>
                        <a:t>0.99</a:t>
                      </a:r>
                      <a:endParaRPr lang="en-US" sz="1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1.00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82831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1D9EDDA-7659-C743-34D5-530F2B6C9046}"/>
              </a:ext>
            </a:extLst>
          </p:cNvPr>
          <p:cNvSpPr txBox="1"/>
          <p:nvPr/>
        </p:nvSpPr>
        <p:spPr>
          <a:xfrm>
            <a:off x="0" y="4866501"/>
            <a:ext cx="151176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Courtesy Mijin Kim</a:t>
            </a:r>
          </a:p>
        </p:txBody>
      </p:sp>
    </p:spTree>
    <p:extLst>
      <p:ext uri="{BB962C8B-B14F-4D97-AF65-F5344CB8AC3E}">
        <p14:creationId xmlns:p14="http://schemas.microsoft.com/office/powerpoint/2010/main" val="2248910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>
            <a:extLst>
              <a:ext uri="{FF2B5EF4-FFF2-40B4-BE49-F238E27FC236}">
                <a16:creationId xmlns:a16="http://schemas.microsoft.com/office/drawing/2014/main" id="{E922636B-9708-6639-1810-95448B415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801" y="513907"/>
            <a:ext cx="2719412" cy="165655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4FCB67E-41E2-8ED7-475F-EEB84CEC3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618" y="513907"/>
            <a:ext cx="2719412" cy="165655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5404409-788F-F94B-564C-920C76400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8618" y="1974863"/>
            <a:ext cx="2719412" cy="1656555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DC580C74-8DF2-D666-9D83-BE0C8CA00E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9970" y="513907"/>
            <a:ext cx="2719412" cy="1656555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CE449245-E572-B131-4747-98CB77290AB9}"/>
              </a:ext>
            </a:extLst>
          </p:cNvPr>
          <p:cNvSpPr txBox="1"/>
          <p:nvPr/>
        </p:nvSpPr>
        <p:spPr>
          <a:xfrm>
            <a:off x="90211" y="3735292"/>
            <a:ext cx="3078407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Key Changes in V2.1</a:t>
            </a:r>
            <a:r>
              <a:rPr lang="en-US" sz="1350" dirty="0">
                <a:solidFill>
                  <a:schemeClr val="bg1"/>
                </a:solidFill>
              </a:rPr>
              <a:t>: X-</a:t>
            </a:r>
            <a:r>
              <a:rPr lang="en-US" sz="1350" dirty="0" err="1">
                <a:solidFill>
                  <a:schemeClr val="bg1"/>
                </a:solidFill>
              </a:rPr>
              <a:t>cal</a:t>
            </a:r>
            <a:r>
              <a:rPr lang="en-US" sz="1350" dirty="0">
                <a:solidFill>
                  <a:schemeClr val="bg1"/>
                </a:solidFill>
              </a:rPr>
              <a:t>, SRP over land</a:t>
            </a:r>
          </a:p>
          <a:p>
            <a:r>
              <a:rPr lang="en-US" sz="1350" dirty="0">
                <a:solidFill>
                  <a:schemeClr val="bg1"/>
                </a:solidFill>
              </a:rPr>
              <a:t> - Decreased SNPP over land</a:t>
            </a:r>
          </a:p>
          <a:p>
            <a:r>
              <a:rPr lang="en-US" sz="1350" dirty="0">
                <a:solidFill>
                  <a:schemeClr val="bg1"/>
                </a:solidFill>
              </a:rPr>
              <a:t> - Increased NOAA-20 everywhere</a:t>
            </a:r>
          </a:p>
          <a:p>
            <a:endParaRPr lang="en-US" sz="1350" dirty="0">
              <a:solidFill>
                <a:schemeClr val="bg1"/>
              </a:solidFill>
            </a:endParaRPr>
          </a:p>
          <a:p>
            <a:r>
              <a:rPr lang="en-US" sz="1350" b="1" dirty="0">
                <a:solidFill>
                  <a:schemeClr val="bg1"/>
                </a:solidFill>
              </a:rPr>
              <a:t>V2.2</a:t>
            </a:r>
            <a:r>
              <a:rPr lang="en-US" sz="1350" dirty="0">
                <a:solidFill>
                  <a:schemeClr val="bg1"/>
                </a:solidFill>
              </a:rPr>
              <a:t>: Log-fit, Coastal retrieval</a:t>
            </a:r>
          </a:p>
          <a:p>
            <a:r>
              <a:rPr lang="en-US" sz="1350" dirty="0">
                <a:solidFill>
                  <a:schemeClr val="bg1"/>
                </a:solidFill>
              </a:rPr>
              <a:t> - Increased near-zero AOD over land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3C6A5D7E-F1D8-361A-11A2-3C6D2A10C7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802" y="1974863"/>
            <a:ext cx="2719412" cy="1656555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AF72A111-251E-C554-AC8A-16F25208BF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9970" y="1974863"/>
            <a:ext cx="2719412" cy="165655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6020700-0EAD-43CD-36AF-5530D90946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8618" y="3435818"/>
            <a:ext cx="2719412" cy="1656555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4DE4499D-ECA5-7FE5-2F84-8647709A4B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59970" y="3435818"/>
            <a:ext cx="2719412" cy="1656555"/>
          </a:xfrm>
          <a:prstGeom prst="rect">
            <a:avLst/>
          </a:prstGeom>
        </p:spPr>
      </p:pic>
      <p:sp>
        <p:nvSpPr>
          <p:cNvPr id="63" name="Title 62">
            <a:extLst>
              <a:ext uri="{FF2B5EF4-FFF2-40B4-BE49-F238E27FC236}">
                <a16:creationId xmlns:a16="http://schemas.microsoft.com/office/drawing/2014/main" id="{6941D121-E0C2-3680-855F-6F2636A02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513908"/>
          </a:xfrm>
          <a:noFill/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VIIRS DT AOD Changes : V2.2 vs V2.1 vs V2.0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EB3DB8-220D-8B65-169C-9DADE3944202}"/>
              </a:ext>
            </a:extLst>
          </p:cNvPr>
          <p:cNvSpPr txBox="1"/>
          <p:nvPr/>
        </p:nvSpPr>
        <p:spPr>
          <a:xfrm>
            <a:off x="1545663" y="1593990"/>
            <a:ext cx="991324" cy="2769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V2.1 – V2.0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6E6BAA-EF42-7880-B26F-3376628177A7}"/>
              </a:ext>
            </a:extLst>
          </p:cNvPr>
          <p:cNvSpPr txBox="1"/>
          <p:nvPr/>
        </p:nvSpPr>
        <p:spPr>
          <a:xfrm>
            <a:off x="4326963" y="1593990"/>
            <a:ext cx="991324" cy="2769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V2.2 – V2.1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2E0621-3AAC-7AF4-FE86-6B9AC40EDE8D}"/>
              </a:ext>
            </a:extLst>
          </p:cNvPr>
          <p:cNvSpPr txBox="1"/>
          <p:nvPr/>
        </p:nvSpPr>
        <p:spPr>
          <a:xfrm>
            <a:off x="7327898" y="1593990"/>
            <a:ext cx="991324" cy="2769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V2.2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43D421-7A9E-E252-CD36-E4F7FBA288E7}"/>
              </a:ext>
            </a:extLst>
          </p:cNvPr>
          <p:cNvSpPr txBox="1"/>
          <p:nvPr/>
        </p:nvSpPr>
        <p:spPr>
          <a:xfrm>
            <a:off x="2041325" y="5373594"/>
            <a:ext cx="151176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Courtesy Mijin Kim</a:t>
            </a:r>
          </a:p>
        </p:txBody>
      </p:sp>
    </p:spTree>
    <p:extLst>
      <p:ext uri="{BB962C8B-B14F-4D97-AF65-F5344CB8AC3E}">
        <p14:creationId xmlns:p14="http://schemas.microsoft.com/office/powerpoint/2010/main" val="3621201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418F26CA-D856-E36D-16ED-4ACDE680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05" y="1219239"/>
            <a:ext cx="4182959" cy="254808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3881EE0-B6F3-580B-3A33-7AE2DDA63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837" y="1219239"/>
            <a:ext cx="4077883" cy="2484081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F626EB3C-CB82-6CE8-A8E1-972AC7DD590D}"/>
              </a:ext>
            </a:extLst>
          </p:cNvPr>
          <p:cNvSpPr txBox="1"/>
          <p:nvPr/>
        </p:nvSpPr>
        <p:spPr>
          <a:xfrm>
            <a:off x="291654" y="849907"/>
            <a:ext cx="3721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V2.0 N20-SNPP (Before X-calibration)</a:t>
            </a:r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8493694E-38F2-8F29-F4F5-D8C7675AD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713"/>
            <a:ext cx="8084276" cy="50578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X-Cal applied reduces overall bias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62DFB6B-B3DB-98DF-7AD2-CBD7E2BA827E}"/>
              </a:ext>
            </a:extLst>
          </p:cNvPr>
          <p:cNvSpPr txBox="1"/>
          <p:nvPr/>
        </p:nvSpPr>
        <p:spPr>
          <a:xfrm>
            <a:off x="3666700" y="4050820"/>
            <a:ext cx="473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Overall offsets much closer to zero! </a:t>
            </a:r>
          </a:p>
          <a:p>
            <a:r>
              <a:rPr lang="en-US" dirty="0">
                <a:solidFill>
                  <a:schemeClr val="bg1"/>
                </a:solidFill>
              </a:rPr>
              <a:t>Differences are primarily due to cloud positions?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5D8C43-9515-C379-202B-FAA355C83B7E}"/>
              </a:ext>
            </a:extLst>
          </p:cNvPr>
          <p:cNvSpPr txBox="1"/>
          <p:nvPr/>
        </p:nvSpPr>
        <p:spPr>
          <a:xfrm>
            <a:off x="0" y="4843418"/>
            <a:ext cx="151176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Courtesy Mijin Kim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DA65D4-8EC8-B0D5-945E-269779305C38}"/>
              </a:ext>
            </a:extLst>
          </p:cNvPr>
          <p:cNvSpPr txBox="1"/>
          <p:nvPr/>
        </p:nvSpPr>
        <p:spPr>
          <a:xfrm>
            <a:off x="4824837" y="849907"/>
            <a:ext cx="3577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V2.1 N20-SNPP (After X-calibration)</a:t>
            </a:r>
          </a:p>
        </p:txBody>
      </p:sp>
    </p:spTree>
    <p:extLst>
      <p:ext uri="{BB962C8B-B14F-4D97-AF65-F5344CB8AC3E}">
        <p14:creationId xmlns:p14="http://schemas.microsoft.com/office/powerpoint/2010/main" val="1328332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8EAA1A11-E428-6FC9-7F64-04F9DB4F26D6}"/>
              </a:ext>
            </a:extLst>
          </p:cNvPr>
          <p:cNvSpPr/>
          <p:nvPr/>
        </p:nvSpPr>
        <p:spPr>
          <a:xfrm>
            <a:off x="114300" y="1321957"/>
            <a:ext cx="4457700" cy="35234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3F140DE-11B3-233A-2EB9-0F38573B7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83" y="3269184"/>
            <a:ext cx="2472192" cy="150595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E65FAD1-C091-38ED-171D-389BC4DF7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83" y="1677270"/>
            <a:ext cx="2472192" cy="15059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7FCE72-DEE0-55BB-6A9D-ACBEAD02C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532" y="127410"/>
            <a:ext cx="8820651" cy="9941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Changes in </a:t>
            </a:r>
            <a:r>
              <a:rPr lang="en-US" dirty="0">
                <a:solidFill>
                  <a:srgbClr val="C00000"/>
                </a:solidFill>
              </a:rPr>
              <a:t>VIIRS vs. MODIS Aqua (C6.1) </a:t>
            </a:r>
            <a:r>
              <a:rPr lang="en-US" dirty="0">
                <a:solidFill>
                  <a:schemeClr val="bg1"/>
                </a:solidFill>
              </a:rPr>
              <a:t>relationship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before and after Terra drift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2876AEB-233C-D1B3-FAF1-DD1C07EF3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6446" y="1630421"/>
            <a:ext cx="1919585" cy="159965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375E2AE-5549-3849-32FC-238484460D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6446" y="3222335"/>
            <a:ext cx="1919585" cy="1599654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874656B1-EF85-6DAE-7167-3C45E9C270CC}"/>
              </a:ext>
            </a:extLst>
          </p:cNvPr>
          <p:cNvSpPr txBox="1"/>
          <p:nvPr/>
        </p:nvSpPr>
        <p:spPr>
          <a:xfrm>
            <a:off x="514202" y="2729358"/>
            <a:ext cx="1539204" cy="253916"/>
          </a:xfrm>
          <a:prstGeom prst="rect">
            <a:avLst/>
          </a:prstGeom>
          <a:solidFill>
            <a:schemeClr val="bg2"/>
          </a:solidFill>
        </p:spPr>
        <p:txBody>
          <a:bodyPr wrap="none" rtlCol="0" anchor="ctr">
            <a:spAutoFit/>
          </a:bodyPr>
          <a:lstStyle/>
          <a:p>
            <a:r>
              <a:rPr lang="en-US" sz="1050" dirty="0">
                <a:solidFill>
                  <a:schemeClr val="accent4">
                    <a:lumMod val="50000"/>
                  </a:schemeClr>
                </a:solidFill>
              </a:rPr>
              <a:t>Land 0.026, Ocean 0.008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8E7CD57-87FB-0FCC-B3DF-D59AE34203E9}"/>
              </a:ext>
            </a:extLst>
          </p:cNvPr>
          <p:cNvSpPr txBox="1"/>
          <p:nvPr/>
        </p:nvSpPr>
        <p:spPr>
          <a:xfrm>
            <a:off x="534987" y="4315539"/>
            <a:ext cx="1539204" cy="253916"/>
          </a:xfrm>
          <a:prstGeom prst="rect">
            <a:avLst/>
          </a:prstGeom>
          <a:solidFill>
            <a:schemeClr val="bg2"/>
          </a:solidFill>
        </p:spPr>
        <p:txBody>
          <a:bodyPr wrap="none" rtlCol="0" anchor="ctr">
            <a:spAutoFit/>
          </a:bodyPr>
          <a:lstStyle/>
          <a:p>
            <a:r>
              <a:rPr lang="en-US" sz="1050" dirty="0">
                <a:solidFill>
                  <a:schemeClr val="accent4">
                    <a:lumMod val="50000"/>
                  </a:schemeClr>
                </a:solidFill>
              </a:rPr>
              <a:t>Land 0.018, Ocean 0.001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66593E9-0CCD-FE01-5B42-392360AE1B85}"/>
              </a:ext>
            </a:extLst>
          </p:cNvPr>
          <p:cNvSpPr txBox="1"/>
          <p:nvPr/>
        </p:nvSpPr>
        <p:spPr>
          <a:xfrm>
            <a:off x="161983" y="1316743"/>
            <a:ext cx="454207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V2.1 vs Aqua C6.1:  November 2019 (before Aqua drift)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86B69E-C0DB-84D2-06BF-B2E2D8810D9E}"/>
              </a:ext>
            </a:extLst>
          </p:cNvPr>
          <p:cNvSpPr txBox="1"/>
          <p:nvPr/>
        </p:nvSpPr>
        <p:spPr>
          <a:xfrm>
            <a:off x="0" y="4866501"/>
            <a:ext cx="151176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Courtesy Mijin Kim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548CD3-EE75-719A-D85F-2D234B272A9E}"/>
              </a:ext>
            </a:extLst>
          </p:cNvPr>
          <p:cNvSpPr/>
          <p:nvPr/>
        </p:nvSpPr>
        <p:spPr>
          <a:xfrm>
            <a:off x="4595144" y="1346200"/>
            <a:ext cx="4457700" cy="35234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D6DE5F-2AD2-F2CC-B0D5-2A48317A30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2866" y="1700784"/>
            <a:ext cx="2472192" cy="15059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6B800D-12CF-947D-DBEA-9E18D548B0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2866" y="3291840"/>
            <a:ext cx="2472192" cy="15059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3646ED-27AA-5CB5-954F-85E175F5D2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0598" y="1652778"/>
            <a:ext cx="1919585" cy="15996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EE3165-BCBF-E3B9-1E6F-FFB49891D9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70598" y="3244992"/>
            <a:ext cx="1919585" cy="15996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91ECE3-4FC3-F6B2-7AD4-A09CFBBC51B3}"/>
              </a:ext>
            </a:extLst>
          </p:cNvPr>
          <p:cNvSpPr txBox="1"/>
          <p:nvPr/>
        </p:nvSpPr>
        <p:spPr>
          <a:xfrm>
            <a:off x="5068136" y="2758082"/>
            <a:ext cx="1539204" cy="253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 anchor="ctr">
            <a:spAutoFit/>
          </a:bodyPr>
          <a:lstStyle/>
          <a:p>
            <a:r>
              <a:rPr lang="en-US" sz="1050" dirty="0">
                <a:solidFill>
                  <a:schemeClr val="accent4">
                    <a:lumMod val="50000"/>
                  </a:schemeClr>
                </a:solidFill>
              </a:rPr>
              <a:t>Land 0.029, Ocean 0.021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FDBF21-B434-1FAA-E089-338AB4395263}"/>
              </a:ext>
            </a:extLst>
          </p:cNvPr>
          <p:cNvSpPr txBox="1"/>
          <p:nvPr/>
        </p:nvSpPr>
        <p:spPr>
          <a:xfrm>
            <a:off x="5088920" y="4330817"/>
            <a:ext cx="1539204" cy="253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 anchor="ctr">
            <a:spAutoFit/>
          </a:bodyPr>
          <a:lstStyle/>
          <a:p>
            <a:r>
              <a:rPr lang="en-US" sz="1050" dirty="0">
                <a:solidFill>
                  <a:schemeClr val="accent4">
                    <a:lumMod val="50000"/>
                  </a:schemeClr>
                </a:solidFill>
              </a:rPr>
              <a:t>Land 0.023, Ocean 0.016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571B16-B4A9-1AFE-B160-C60D10B7DFC0}"/>
              </a:ext>
            </a:extLst>
          </p:cNvPr>
          <p:cNvSpPr txBox="1"/>
          <p:nvPr/>
        </p:nvSpPr>
        <p:spPr>
          <a:xfrm>
            <a:off x="4626080" y="1354112"/>
            <a:ext cx="4339265" cy="3231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500" dirty="0"/>
              <a:t>V2.1 vs Aqua C6.1: November 2025 (1.5 hours apart!)</a:t>
            </a:r>
          </a:p>
        </p:txBody>
      </p:sp>
    </p:spTree>
    <p:extLst>
      <p:ext uri="{BB962C8B-B14F-4D97-AF65-F5344CB8AC3E}">
        <p14:creationId xmlns:p14="http://schemas.microsoft.com/office/powerpoint/2010/main" val="1000951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4BD01-2A3F-30D8-7653-5F733ED9F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261"/>
            <a:ext cx="8229600" cy="857250"/>
          </a:xfrm>
        </p:spPr>
        <p:txBody>
          <a:bodyPr>
            <a:noAutofit/>
          </a:bodyPr>
          <a:lstStyle/>
          <a:p>
            <a:r>
              <a:rPr lang="en-US" sz="2600" dirty="0">
                <a:solidFill>
                  <a:schemeClr val="bg1"/>
                </a:solidFill>
              </a:rPr>
              <a:t>MODIS C7:  ”Tier 1” (2008-2018) and three VIIRS V2.2</a:t>
            </a:r>
            <a:br>
              <a:rPr lang="en-US" sz="2600" dirty="0">
                <a:solidFill>
                  <a:schemeClr val="bg1"/>
                </a:solidFill>
              </a:rPr>
            </a:br>
            <a:r>
              <a:rPr lang="en-US" sz="2600" dirty="0">
                <a:solidFill>
                  <a:schemeClr val="bg1"/>
                </a:solidFill>
              </a:rPr>
              <a:t>LAND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79CFF2-12C2-2680-26A1-C7A5520D6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7D2A-484A-FE43-821F-C39C504DA1E2}" type="slidenum">
              <a:rPr lang="en-US" smtClean="0">
                <a:solidFill>
                  <a:schemeClr val="bg1"/>
                </a:solidFill>
              </a:rPr>
              <a:t>19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EF7DE3-7292-A4D0-CD8F-2E42F6D18E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"/>
          <a:stretch>
            <a:fillRect/>
          </a:stretch>
        </p:blipFill>
        <p:spPr>
          <a:xfrm>
            <a:off x="4572000" y="2481263"/>
            <a:ext cx="4343400" cy="2286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A9DFE4-AAEB-1421-B162-032F936EBB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000"/>
          <a:stretch>
            <a:fillRect/>
          </a:stretch>
        </p:blipFill>
        <p:spPr>
          <a:xfrm>
            <a:off x="137160" y="1027511"/>
            <a:ext cx="4343400" cy="2286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62236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833EA1-225E-B87A-EF65-1AF8A751A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5E8D4-E4B8-853B-2419-DB68DBC8A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2393"/>
            <a:ext cx="8229600" cy="857250"/>
          </a:xfrm>
        </p:spPr>
        <p:txBody>
          <a:bodyPr>
            <a:noAutofit/>
          </a:bodyPr>
          <a:lstStyle/>
          <a:p>
            <a:r>
              <a:rPr lang="en-US" sz="2600" dirty="0">
                <a:solidFill>
                  <a:schemeClr val="bg1"/>
                </a:solidFill>
              </a:rPr>
              <a:t>MODIS C7:  ”Tier 1” (2008-2018) and three VIIRS V2.2</a:t>
            </a:r>
            <a:br>
              <a:rPr lang="en-US" sz="2600" dirty="0">
                <a:solidFill>
                  <a:schemeClr val="bg1"/>
                </a:solidFill>
              </a:rPr>
            </a:br>
            <a:r>
              <a:rPr lang="en-US" sz="2600" dirty="0">
                <a:solidFill>
                  <a:schemeClr val="bg1"/>
                </a:solidFill>
              </a:rPr>
              <a:t>OCEAN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EB82DB-E046-2A5D-E975-F36AC6DCE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7D2A-484A-FE43-821F-C39C504DA1E2}" type="slidenum">
              <a:rPr lang="en-US" smtClean="0"/>
              <a:t>20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AF9D46-C298-A862-19F4-0B6A3AFC64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00"/>
          <a:stretch>
            <a:fillRect/>
          </a:stretch>
        </p:blipFill>
        <p:spPr>
          <a:xfrm>
            <a:off x="4572000" y="2755107"/>
            <a:ext cx="4343400" cy="2286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D5AB88-0045-A9E3-9D3B-CD9F4E09C5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"/>
          <a:stretch>
            <a:fillRect/>
          </a:stretch>
        </p:blipFill>
        <p:spPr>
          <a:xfrm>
            <a:off x="118872" y="862775"/>
            <a:ext cx="4343400" cy="2286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272644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998177-5E34-0EC6-2FD6-1040ADB7F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8785B-6F3F-9DE0-5745-865B1D841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437" y="76789"/>
            <a:ext cx="7897053" cy="42531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MODIS C7 vs VIIRS 2.2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FA3BB14E-EFC4-D873-38AD-70138214E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34" y="778430"/>
            <a:ext cx="8144857" cy="396824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Overall tendencies are even more consistent!</a:t>
            </a:r>
          </a:p>
          <a:p>
            <a:r>
              <a:rPr lang="en-US" dirty="0">
                <a:solidFill>
                  <a:schemeClr val="bg1"/>
                </a:solidFill>
              </a:rPr>
              <a:t>All AODs within ± 0.01-ish!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rgbClr val="FFFF00"/>
                </a:solidFill>
                <a:highlight>
                  <a:srgbClr val="FF0000"/>
                </a:highlight>
              </a:rPr>
              <a:t>We are doing much better!!! </a:t>
            </a:r>
          </a:p>
          <a:p>
            <a:endParaRPr lang="en-US" b="1" dirty="0">
              <a:solidFill>
                <a:srgbClr val="FFFF00"/>
              </a:solidFill>
              <a:highlight>
                <a:srgbClr val="FF0000"/>
              </a:highlight>
            </a:endParaRPr>
          </a:p>
          <a:p>
            <a:r>
              <a:rPr lang="en-US" dirty="0">
                <a:solidFill>
                  <a:schemeClr val="bg1"/>
                </a:solidFill>
              </a:rPr>
              <a:t>Note, no X-Cal applied to MODIS-Terra 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295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756007" y="403746"/>
            <a:ext cx="8278092" cy="493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2209" tIns="31105" rIns="62209" bIns="31105" anchor="ctr">
            <a:spAutoFit/>
          </a:bodyPr>
          <a:lstStyle/>
          <a:p>
            <a:pPr algn="ctr">
              <a:buClr>
                <a:srgbClr val="000000"/>
              </a:buClr>
              <a:buSzPct val="45000"/>
              <a:tabLst>
                <a:tab pos="0" algn="l"/>
                <a:tab pos="310754" algn="l"/>
                <a:tab pos="621506" algn="l"/>
                <a:tab pos="932260" algn="l"/>
                <a:tab pos="1243013" algn="l"/>
                <a:tab pos="1554956" algn="l"/>
                <a:tab pos="1865710" algn="l"/>
                <a:tab pos="2176463" algn="l"/>
                <a:tab pos="2487216" algn="l"/>
                <a:tab pos="2799160" algn="l"/>
                <a:tab pos="3109913" algn="l"/>
                <a:tab pos="3420666" algn="l"/>
                <a:tab pos="3731419" algn="l"/>
                <a:tab pos="4043363" algn="l"/>
                <a:tab pos="4354116" algn="l"/>
                <a:tab pos="4664869" algn="l"/>
                <a:tab pos="4975622" algn="l"/>
                <a:tab pos="5287566" algn="l"/>
                <a:tab pos="5598319" algn="l"/>
                <a:tab pos="5909072" algn="l"/>
                <a:tab pos="6219825" algn="l"/>
              </a:tabLst>
              <a:defRPr/>
            </a:pPr>
            <a:r>
              <a:rPr lang="en-GB" sz="2800" b="1">
                <a:solidFill>
                  <a:schemeClr val="bg1"/>
                </a:solidFill>
                <a:latin typeface="+mj-lt"/>
              </a:rPr>
              <a:t>Dark Target (DT) Aerosol Retrieval Project</a:t>
            </a:r>
          </a:p>
        </p:txBody>
      </p:sp>
      <p:cxnSp>
        <p:nvCxnSpPr>
          <p:cNvPr id="18" name="Straight Connector 17"/>
          <p:cNvCxnSpPr>
            <a:cxnSpLocks/>
          </p:cNvCxnSpPr>
          <p:nvPr/>
        </p:nvCxnSpPr>
        <p:spPr>
          <a:xfrm>
            <a:off x="281491" y="897451"/>
            <a:ext cx="8145263" cy="0"/>
          </a:xfrm>
          <a:prstGeom prst="line">
            <a:avLst/>
          </a:prstGeom>
          <a:ln>
            <a:solidFill>
              <a:srgbClr val="519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471E32-7F5D-8E45-92A7-BAE601B11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7D2A-484A-FE43-821F-C39C504DA1E2}" type="slidenum">
              <a:rPr lang="en-US" smtClean="0"/>
              <a:t>22</a:t>
            </a:fld>
            <a:endParaRPr lang="en-US"/>
          </a:p>
        </p:txBody>
      </p:sp>
      <p:pic>
        <p:nvPicPr>
          <p:cNvPr id="10" name="Google Shape;93;p2">
            <a:extLst>
              <a:ext uri="{FF2B5EF4-FFF2-40B4-BE49-F238E27FC236}">
                <a16:creationId xmlns:a16="http://schemas.microsoft.com/office/drawing/2014/main" id="{21650BEF-16CA-E721-3404-0C66DA9E71D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1738" y="150603"/>
            <a:ext cx="621844" cy="645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EO_LEO_6S_AOD_Y25.2020086" descr="GEO_LEO_6S_AOD_Y25.2020086">
            <a:hlinkClick r:id="" action="ppaction://media"/>
            <a:extLst>
              <a:ext uri="{FF2B5EF4-FFF2-40B4-BE49-F238E27FC236}">
                <a16:creationId xmlns:a16="http://schemas.microsoft.com/office/drawing/2014/main" id="{8923AEC3-ABFA-930D-9B2E-6403B8920B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5768" y="1364931"/>
            <a:ext cx="3054806" cy="25659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234E41-7E9B-9662-BBD2-14D7D1744E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492" y="267996"/>
            <a:ext cx="1163571" cy="271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433278-A891-45EC-D515-C1F7EE049B39}"/>
              </a:ext>
            </a:extLst>
          </p:cNvPr>
          <p:cNvSpPr txBox="1"/>
          <p:nvPr/>
        </p:nvSpPr>
        <p:spPr>
          <a:xfrm>
            <a:off x="1033544" y="975848"/>
            <a:ext cx="63537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>
                <a:solidFill>
                  <a:schemeClr val="bg1"/>
                </a:solidFill>
              </a:rPr>
              <a:t>One algorithm + many sensors = </a:t>
            </a:r>
            <a:r>
              <a:rPr lang="en-US" sz="1800" b="1">
                <a:solidFill>
                  <a:schemeClr val="bg1"/>
                </a:solidFill>
              </a:rPr>
              <a:t>All daylight globe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9AF73C-D724-1246-5B40-C178C5D908C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1045"/>
          <a:stretch/>
        </p:blipFill>
        <p:spPr>
          <a:xfrm>
            <a:off x="4948518" y="1498340"/>
            <a:ext cx="3738282" cy="22959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099E20-482D-308A-28D7-5A9B802CC2B4}"/>
              </a:ext>
            </a:extLst>
          </p:cNvPr>
          <p:cNvSpPr txBox="1"/>
          <p:nvPr/>
        </p:nvSpPr>
        <p:spPr>
          <a:xfrm>
            <a:off x="0" y="4281544"/>
            <a:ext cx="30548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FF0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https://ladsweb.modaps.eosdis.nasa.gov/missions-and-measurements/applications/geoleo/</a:t>
            </a:r>
            <a:r>
              <a:rPr lang="en-US" sz="1400">
                <a:solidFill>
                  <a:srgbClr val="FFFF00"/>
                </a:solidFill>
              </a:rPr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51ECCC-0059-C20E-8C74-1AAD7E412A03}"/>
              </a:ext>
            </a:extLst>
          </p:cNvPr>
          <p:cNvSpPr txBox="1"/>
          <p:nvPr/>
        </p:nvSpPr>
        <p:spPr>
          <a:xfrm>
            <a:off x="5025418" y="4245187"/>
            <a:ext cx="247843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>
                <a:solidFill>
                  <a:srgbClr val="FFFF0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https://darktarget.gsfc.nasa.gov</a:t>
            </a:r>
            <a:r>
              <a:rPr lang="en-US" sz="135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FCBC45-256A-AFFA-BC92-D76DAC638D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79526" y="3842239"/>
            <a:ext cx="1301261" cy="13012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80D1C3-57F8-F74F-5F6A-2FFF138005C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70979" y="3783730"/>
            <a:ext cx="1301261" cy="130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6203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fab5f87-ed30-4dbb-a820-4234a14babf6">X6PPVAVDZMSZ-613157859-13534</_dlc_DocId>
    <WMOWFApprovalStatus xmlns="715fcdb6-58ff-4d84-993c-bb26a5b54815">Not Submitted</WMOWFApprovalStatus>
    <_dlc_DocIdUrl xmlns="cfab5f87-ed30-4dbb-a820-4234a14babf6">
      <Url>https://wmoomm.sharepoint.com/sites/Collaboration/_layouts/15/DocIdRedir.aspx?ID=X6PPVAVDZMSZ-613157859-13534</Url>
      <Description>X6PPVAVDZMSZ-613157859-13534</Description>
    </_dlc_DocIdUrl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A847FE4-DEE1-4113-84CF-A0975E1140F2}"/>
</file>

<file path=customXml/itemProps2.xml><?xml version="1.0" encoding="utf-8"?>
<ds:datastoreItem xmlns:ds="http://schemas.openxmlformats.org/officeDocument/2006/customXml" ds:itemID="{63378016-20DD-438A-95B8-6D52AF0750A5}"/>
</file>

<file path=customXml/itemProps3.xml><?xml version="1.0" encoding="utf-8"?>
<ds:datastoreItem xmlns:ds="http://schemas.openxmlformats.org/officeDocument/2006/customXml" ds:itemID="{8001BF30-E737-4E09-B6AC-F974CC4873B7}"/>
</file>

<file path=customXml/itemProps4.xml><?xml version="1.0" encoding="utf-8"?>
<ds:datastoreItem xmlns:ds="http://schemas.openxmlformats.org/officeDocument/2006/customXml" ds:itemID="{59D09937-E180-4B09-965F-A0414F2B92F1}"/>
</file>

<file path=customXml/itemProps5.xml><?xml version="1.0" encoding="utf-8"?>
<ds:datastoreItem xmlns:ds="http://schemas.openxmlformats.org/officeDocument/2006/customXml" ds:itemID="{0D532819-E64B-474F-A96C-A12259BFB1BB}"/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1938</Words>
  <Application>Microsoft Macintosh PowerPoint</Application>
  <PresentationFormat>On-screen Show (16:9)</PresentationFormat>
  <Paragraphs>306</Paragraphs>
  <Slides>22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ＭＳ Ｐゴシック</vt:lpstr>
      <vt:lpstr>Aptos</vt:lpstr>
      <vt:lpstr>Arial</vt:lpstr>
      <vt:lpstr>Calibri</vt:lpstr>
      <vt:lpstr>Symbol</vt:lpstr>
      <vt:lpstr>Wingdings</vt:lpstr>
      <vt:lpstr>Office Theme</vt:lpstr>
      <vt:lpstr>Towards (Aerosol) Retrieval Consistency and Continuity across 2 MODIS + 3 VIIRS</vt:lpstr>
      <vt:lpstr>Why do we care about aerosols?</vt:lpstr>
      <vt:lpstr>Why do we care about aerosols? (Bonus)</vt:lpstr>
      <vt:lpstr>Dark Target (DT) Aerosol retrieval Algorithm</vt:lpstr>
      <vt:lpstr>20+ years of MODIS: Terra vs Aqua time series (with C6.1)</vt:lpstr>
      <vt:lpstr>MODIS Collections</vt:lpstr>
      <vt:lpstr>PowerPoint Presentation</vt:lpstr>
      <vt:lpstr>Extend record with VIIRS (Visible-Near Infrared Radiometer Suite)</vt:lpstr>
      <vt:lpstr>PowerPoint Presentation</vt:lpstr>
      <vt:lpstr>Regional trends (picking some 10° x 10° boxes) </vt:lpstr>
      <vt:lpstr>MODIS C6.1 vs VIIRS 2.0</vt:lpstr>
      <vt:lpstr>MODIS C6.1  C7   :   VIIRS V2.0  V2.1  V2.2 Algorithm improvements common to both streams</vt:lpstr>
      <vt:lpstr>MODIS C6.1  C7   :   VIIRS V2.0  V2.1  V2.2 Algorithm updates that are separate</vt:lpstr>
      <vt:lpstr>Overall “Algorithm Updates”</vt:lpstr>
      <vt:lpstr>X-calibration Coefficients in DT algorithm (MODIS-Aqua  VIIRS).  Not applied to MODIS</vt:lpstr>
      <vt:lpstr>VIIRS DT AOD Changes : V2.2 vs V2.1 vs V2.0</vt:lpstr>
      <vt:lpstr>X-Cal applied reduces overall bias</vt:lpstr>
      <vt:lpstr>Changes in VIIRS vs. MODIS Aqua (C6.1) relationship before and after Terra drift</vt:lpstr>
      <vt:lpstr>MODIS C7:  ”Tier 1” (2008-2018) and three VIIRS V2.2 LAND</vt:lpstr>
      <vt:lpstr>MODIS C7:  ”Tier 1” (2008-2018) and three VIIRS V2.2 OCEAN</vt:lpstr>
      <vt:lpstr>MODIS C7 vs VIIRS 2.2</vt:lpstr>
      <vt:lpstr>PowerPoint Presentation</vt:lpstr>
    </vt:vector>
  </TitlesOfParts>
  <Company>Boston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Taejin Park</dc:creator>
  <cp:lastModifiedBy>Levy, Robert C. (GSFC-6130)</cp:lastModifiedBy>
  <cp:revision>1</cp:revision>
  <dcterms:created xsi:type="dcterms:W3CDTF">2015-04-27T20:50:56Z</dcterms:created>
  <dcterms:modified xsi:type="dcterms:W3CDTF">2026-03-23T18:31:42Z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7641c0e8-cf2e-43f9-9174-7f4d60d81474</vt:lpwstr>
  </property>
</Properties>
</file>