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5" r:id="rId6"/>
    <p:sldMasterId id="2147483678" r:id="rId7"/>
  </p:sldMasterIdLst>
  <p:notesMasterIdLst>
    <p:notesMasterId r:id="rId20"/>
  </p:notesMasterIdLst>
  <p:handoutMasterIdLst>
    <p:handoutMasterId r:id="rId21"/>
  </p:handoutMasterIdLst>
  <p:sldIdLst>
    <p:sldId id="734" r:id="rId8"/>
    <p:sldId id="849" r:id="rId9"/>
    <p:sldId id="848" r:id="rId10"/>
    <p:sldId id="860" r:id="rId11"/>
    <p:sldId id="850" r:id="rId12"/>
    <p:sldId id="853" r:id="rId13"/>
    <p:sldId id="297" r:id="rId14"/>
    <p:sldId id="843" r:id="rId15"/>
    <p:sldId id="858" r:id="rId16"/>
    <p:sldId id="856" r:id="rId17"/>
    <p:sldId id="273" r:id="rId18"/>
    <p:sldId id="852" r:id="rId19"/>
  </p:sldIdLst>
  <p:sldSz cx="9144000" cy="5143500" type="screen16x9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0000FF"/>
    <a:srgbClr val="33CC33"/>
    <a:srgbClr val="3366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21EFB5-FB45-A39D-3CF6-3681D0A389B3}" v="14" dt="2026-03-23T21:47:16.5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게스트 사용자" userId="S::urn:spo:tenantanon#eaa6be54-4687-40c4-9827-c044bd8e8d3c::" providerId="AD" clId="Web-{9E21EFB5-FB45-A39D-3CF6-3681D0A389B3}"/>
    <pc:docChg chg="delSld modSld">
      <pc:chgData name="게스트 사용자" userId="S::urn:spo:tenantanon#eaa6be54-4687-40c4-9827-c044bd8e8d3c::" providerId="AD" clId="Web-{9E21EFB5-FB45-A39D-3CF6-3681D0A389B3}" dt="2026-03-23T21:47:16.507" v="12"/>
      <pc:docMkLst>
        <pc:docMk/>
      </pc:docMkLst>
      <pc:sldChg chg="delSp delAnim">
        <pc:chgData name="게스트 사용자" userId="S::urn:spo:tenantanon#eaa6be54-4687-40c4-9827-c044bd8e8d3c::" providerId="AD" clId="Web-{9E21EFB5-FB45-A39D-3CF6-3681D0A389B3}" dt="2026-03-23T21:47:10.366" v="10"/>
        <pc:sldMkLst>
          <pc:docMk/>
          <pc:sldMk cId="2073017205" sldId="273"/>
        </pc:sldMkLst>
        <pc:picChg chg="del">
          <ac:chgData name="게스트 사용자" userId="S::urn:spo:tenantanon#eaa6be54-4687-40c4-9827-c044bd8e8d3c::" providerId="AD" clId="Web-{9E21EFB5-FB45-A39D-3CF6-3681D0A389B3}" dt="2026-03-23T21:47:10.366" v="10"/>
          <ac:picMkLst>
            <pc:docMk/>
            <pc:sldMk cId="2073017205" sldId="273"/>
            <ac:picMk id="6" creationId="{C484BB89-5FC7-574B-9A12-C05E4CFCEA11}"/>
          </ac:picMkLst>
        </pc:picChg>
      </pc:sldChg>
      <pc:sldChg chg="delSp delAnim">
        <pc:chgData name="게스트 사용자" userId="S::urn:spo:tenantanon#eaa6be54-4687-40c4-9827-c044bd8e8d3c::" providerId="AD" clId="Web-{9E21EFB5-FB45-A39D-3CF6-3681D0A389B3}" dt="2026-03-23T21:46:54.803" v="5"/>
        <pc:sldMkLst>
          <pc:docMk/>
          <pc:sldMk cId="1600791753" sldId="297"/>
        </pc:sldMkLst>
        <pc:picChg chg="del">
          <ac:chgData name="게스트 사용자" userId="S::urn:spo:tenantanon#eaa6be54-4687-40c4-9827-c044bd8e8d3c::" providerId="AD" clId="Web-{9E21EFB5-FB45-A39D-3CF6-3681D0A389B3}" dt="2026-03-23T21:46:54.803" v="5"/>
          <ac:picMkLst>
            <pc:docMk/>
            <pc:sldMk cId="1600791753" sldId="297"/>
            <ac:picMk id="9" creationId="{A73F6EA7-CFB0-8446-A361-1F0F9091A205}"/>
          </ac:picMkLst>
        </pc:picChg>
      </pc:sldChg>
      <pc:sldChg chg="delSp delAnim">
        <pc:chgData name="게스트 사용자" userId="S::urn:spo:tenantanon#eaa6be54-4687-40c4-9827-c044bd8e8d3c::" providerId="AD" clId="Web-{9E21EFB5-FB45-A39D-3CF6-3681D0A389B3}" dt="2026-03-23T21:47:01.491" v="7"/>
        <pc:sldMkLst>
          <pc:docMk/>
          <pc:sldMk cId="2886226801" sldId="843"/>
        </pc:sldMkLst>
        <pc:picChg chg="del">
          <ac:chgData name="게스트 사용자" userId="S::urn:spo:tenantanon#eaa6be54-4687-40c4-9827-c044bd8e8d3c::" providerId="AD" clId="Web-{9E21EFB5-FB45-A39D-3CF6-3681D0A389B3}" dt="2026-03-23T21:47:01.491" v="7"/>
          <ac:picMkLst>
            <pc:docMk/>
            <pc:sldMk cId="2886226801" sldId="843"/>
            <ac:picMk id="3" creationId="{9FD67CB2-5D92-4641-A24F-14BE6F8B8DFE}"/>
          </ac:picMkLst>
        </pc:picChg>
      </pc:sldChg>
      <pc:sldChg chg="delSp delAnim">
        <pc:chgData name="게스트 사용자" userId="S::urn:spo:tenantanon#eaa6be54-4687-40c4-9827-c044bd8e8d3c::" providerId="AD" clId="Web-{9E21EFB5-FB45-A39D-3CF6-3681D0A389B3}" dt="2026-03-23T21:46:41.475" v="1"/>
        <pc:sldMkLst>
          <pc:docMk/>
          <pc:sldMk cId="4238963935" sldId="848"/>
        </pc:sldMkLst>
        <pc:picChg chg="del">
          <ac:chgData name="게스트 사용자" userId="S::urn:spo:tenantanon#eaa6be54-4687-40c4-9827-c044bd8e8d3c::" providerId="AD" clId="Web-{9E21EFB5-FB45-A39D-3CF6-3681D0A389B3}" dt="2026-03-23T21:46:41.475" v="1"/>
          <ac:picMkLst>
            <pc:docMk/>
            <pc:sldMk cId="4238963935" sldId="848"/>
            <ac:picMk id="6" creationId="{5359D975-8135-3F48-A924-2B996BC595C3}"/>
          </ac:picMkLst>
        </pc:picChg>
      </pc:sldChg>
      <pc:sldChg chg="delSp delAnim">
        <pc:chgData name="게스트 사용자" userId="S::urn:spo:tenantanon#eaa6be54-4687-40c4-9827-c044bd8e8d3c::" providerId="AD" clId="Web-{9E21EFB5-FB45-A39D-3CF6-3681D0A389B3}" dt="2026-03-23T21:46:38.163" v="0"/>
        <pc:sldMkLst>
          <pc:docMk/>
          <pc:sldMk cId="468663653" sldId="849"/>
        </pc:sldMkLst>
        <pc:picChg chg="del">
          <ac:chgData name="게스트 사용자" userId="S::urn:spo:tenantanon#eaa6be54-4687-40c4-9827-c044bd8e8d3c::" providerId="AD" clId="Web-{9E21EFB5-FB45-A39D-3CF6-3681D0A389B3}" dt="2026-03-23T21:46:38.163" v="0"/>
          <ac:picMkLst>
            <pc:docMk/>
            <pc:sldMk cId="468663653" sldId="849"/>
            <ac:picMk id="4" creationId="{691CCEFE-0925-B24A-87FB-101BB81A0D54}"/>
          </ac:picMkLst>
        </pc:picChg>
      </pc:sldChg>
      <pc:sldChg chg="delSp delAnim">
        <pc:chgData name="게스트 사용자" userId="S::urn:spo:tenantanon#eaa6be54-4687-40c4-9827-c044bd8e8d3c::" providerId="AD" clId="Web-{9E21EFB5-FB45-A39D-3CF6-3681D0A389B3}" dt="2026-03-23T21:46:48.975" v="3"/>
        <pc:sldMkLst>
          <pc:docMk/>
          <pc:sldMk cId="3073939410" sldId="850"/>
        </pc:sldMkLst>
        <pc:picChg chg="del">
          <ac:chgData name="게스트 사용자" userId="S::urn:spo:tenantanon#eaa6be54-4687-40c4-9827-c044bd8e8d3c::" providerId="AD" clId="Web-{9E21EFB5-FB45-A39D-3CF6-3681D0A389B3}" dt="2026-03-23T21:46:48.975" v="3"/>
          <ac:picMkLst>
            <pc:docMk/>
            <pc:sldMk cId="3073939410" sldId="850"/>
            <ac:picMk id="3" creationId="{395A16BA-C87A-C742-8307-6F35BDA5EF43}"/>
          </ac:picMkLst>
        </pc:picChg>
      </pc:sldChg>
      <pc:sldChg chg="del">
        <pc:chgData name="게스트 사용자" userId="S::urn:spo:tenantanon#eaa6be54-4687-40c4-9827-c044bd8e8d3c::" providerId="AD" clId="Web-{9E21EFB5-FB45-A39D-3CF6-3681D0A389B3}" dt="2026-03-23T21:47:13.944" v="11"/>
        <pc:sldMkLst>
          <pc:docMk/>
          <pc:sldMk cId="637122543" sldId="851"/>
        </pc:sldMkLst>
      </pc:sldChg>
      <pc:sldChg chg="delSp delAnim">
        <pc:chgData name="게스트 사용자" userId="S::urn:spo:tenantanon#eaa6be54-4687-40c4-9827-c044bd8e8d3c::" providerId="AD" clId="Web-{9E21EFB5-FB45-A39D-3CF6-3681D0A389B3}" dt="2026-03-23T21:46:52.085" v="4"/>
        <pc:sldMkLst>
          <pc:docMk/>
          <pc:sldMk cId="339003758" sldId="853"/>
        </pc:sldMkLst>
        <pc:picChg chg="del">
          <ac:chgData name="게스트 사용자" userId="S::urn:spo:tenantanon#eaa6be54-4687-40c4-9827-c044bd8e8d3c::" providerId="AD" clId="Web-{9E21EFB5-FB45-A39D-3CF6-3681D0A389B3}" dt="2026-03-23T21:46:52.085" v="4"/>
          <ac:picMkLst>
            <pc:docMk/>
            <pc:sldMk cId="339003758" sldId="853"/>
            <ac:picMk id="5" creationId="{D52BF98B-DDB0-9A4F-B80E-B46718434BD0}"/>
          </ac:picMkLst>
        </pc:picChg>
      </pc:sldChg>
      <pc:sldChg chg="delSp delAnim">
        <pc:chgData name="게스트 사용자" userId="S::urn:spo:tenantanon#eaa6be54-4687-40c4-9827-c044bd8e8d3c::" providerId="AD" clId="Web-{9E21EFB5-FB45-A39D-3CF6-3681D0A389B3}" dt="2026-03-23T21:47:08.132" v="9"/>
        <pc:sldMkLst>
          <pc:docMk/>
          <pc:sldMk cId="1970176991" sldId="856"/>
        </pc:sldMkLst>
        <pc:picChg chg="del">
          <ac:chgData name="게스트 사용자" userId="S::urn:spo:tenantanon#eaa6be54-4687-40c4-9827-c044bd8e8d3c::" providerId="AD" clId="Web-{9E21EFB5-FB45-A39D-3CF6-3681D0A389B3}" dt="2026-03-23T21:47:08.132" v="9"/>
          <ac:picMkLst>
            <pc:docMk/>
            <pc:sldMk cId="1970176991" sldId="856"/>
            <ac:picMk id="4" creationId="{EBFEFD7E-49E6-EC47-81BC-905A095B39F4}"/>
          </ac:picMkLst>
        </pc:picChg>
      </pc:sldChg>
      <pc:sldChg chg="del">
        <pc:chgData name="게스트 사용자" userId="S::urn:spo:tenantanon#eaa6be54-4687-40c4-9827-c044bd8e8d3c::" providerId="AD" clId="Web-{9E21EFB5-FB45-A39D-3CF6-3681D0A389B3}" dt="2026-03-23T21:46:57.303" v="6"/>
        <pc:sldMkLst>
          <pc:docMk/>
          <pc:sldMk cId="1926568761" sldId="857"/>
        </pc:sldMkLst>
      </pc:sldChg>
      <pc:sldChg chg="delSp delAnim">
        <pc:chgData name="게스트 사용자" userId="S::urn:spo:tenantanon#eaa6be54-4687-40c4-9827-c044bd8e8d3c::" providerId="AD" clId="Web-{9E21EFB5-FB45-A39D-3CF6-3681D0A389B3}" dt="2026-03-23T21:47:04.585" v="8"/>
        <pc:sldMkLst>
          <pc:docMk/>
          <pc:sldMk cId="2609680032" sldId="858"/>
        </pc:sldMkLst>
        <pc:picChg chg="del">
          <ac:chgData name="게스트 사용자" userId="S::urn:spo:tenantanon#eaa6be54-4687-40c4-9827-c044bd8e8d3c::" providerId="AD" clId="Web-{9E21EFB5-FB45-A39D-3CF6-3681D0A389B3}" dt="2026-03-23T21:47:04.585" v="8"/>
          <ac:picMkLst>
            <pc:docMk/>
            <pc:sldMk cId="2609680032" sldId="858"/>
            <ac:picMk id="5" creationId="{B1D8E4C4-C52B-164E-9EB1-7CCB586E34AE}"/>
          </ac:picMkLst>
        </pc:picChg>
      </pc:sldChg>
      <pc:sldChg chg="del">
        <pc:chgData name="게스트 사용자" userId="S::urn:spo:tenantanon#eaa6be54-4687-40c4-9827-c044bd8e8d3c::" providerId="AD" clId="Web-{9E21EFB5-FB45-A39D-3CF6-3681D0A389B3}" dt="2026-03-23T21:47:16.507" v="12"/>
        <pc:sldMkLst>
          <pc:docMk/>
          <pc:sldMk cId="2074695981" sldId="859"/>
        </pc:sldMkLst>
      </pc:sldChg>
      <pc:sldChg chg="delSp delAnim">
        <pc:chgData name="게스트 사용자" userId="S::urn:spo:tenantanon#eaa6be54-4687-40c4-9827-c044bd8e8d3c::" providerId="AD" clId="Web-{9E21EFB5-FB45-A39D-3CF6-3681D0A389B3}" dt="2026-03-23T21:46:46.038" v="2"/>
        <pc:sldMkLst>
          <pc:docMk/>
          <pc:sldMk cId="2575083873" sldId="860"/>
        </pc:sldMkLst>
        <pc:picChg chg="del">
          <ac:chgData name="게스트 사용자" userId="S::urn:spo:tenantanon#eaa6be54-4687-40c4-9827-c044bd8e8d3c::" providerId="AD" clId="Web-{9E21EFB5-FB45-A39D-3CF6-3681D0A389B3}" dt="2026-03-23T21:46:46.038" v="2"/>
          <ac:picMkLst>
            <pc:docMk/>
            <pc:sldMk cId="2575083873" sldId="860"/>
            <ac:picMk id="3" creationId="{536FA004-311C-3B43-AD9A-666F72140517}"/>
          </ac:picMkLst>
        </pc:picChg>
      </pc:sldChg>
    </pc:docChg>
  </pc:docChgLst>
  <pc:docChgLst>
    <pc:chgData clId="Web-{9E21EFB5-FB45-A39D-3CF6-3681D0A389B3}"/>
    <pc:docChg chg="modSld">
      <pc:chgData name="" userId="" providerId="" clId="Web-{9E21EFB5-FB45-A39D-3CF6-3681D0A389B3}" dt="2026-03-23T21:46:33.928" v="0"/>
      <pc:docMkLst>
        <pc:docMk/>
      </pc:docMkLst>
      <pc:sldChg chg="delSp delAnim">
        <pc:chgData name="" userId="" providerId="" clId="Web-{9E21EFB5-FB45-A39D-3CF6-3681D0A389B3}" dt="2026-03-23T21:46:33.928" v="0"/>
        <pc:sldMkLst>
          <pc:docMk/>
          <pc:sldMk cId="67094345" sldId="734"/>
        </pc:sldMkLst>
        <pc:picChg chg="del">
          <ac:chgData name="" userId="" providerId="" clId="Web-{9E21EFB5-FB45-A39D-3CF6-3681D0A389B3}" dt="2026-03-23T21:46:33.928" v="0"/>
          <ac:picMkLst>
            <pc:docMk/>
            <pc:sldMk cId="67094345" sldId="734"/>
            <ac:picMk id="5" creationId="{E942CF15-0DCC-E041-9E78-4BE6838F458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997DE-5A30-49DD-8FC1-3A666593D5A4}" type="datetimeFigureOut">
              <a:rPr lang="ko-KR" altLang="en-US" smtClean="0"/>
              <a:t>2026-03-23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D40FE2-6512-41F3-AF59-5E4DB885C1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03300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5D4C16-7203-4DA5-8C14-1EF6E5D8D8C5}" type="datetimeFigureOut">
              <a:rPr lang="ko-KR" altLang="en-US" smtClean="0"/>
              <a:t>2026-03-23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3137B-CB16-486C-8865-6264DD5F77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0340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23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AD4F94-4851-4065-BA9C-947A644B85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223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3838" y="809625"/>
            <a:ext cx="7185026" cy="40417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725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="0" baseline="0"/>
          </a:p>
        </p:txBody>
      </p:sp>
      <p:sp>
        <p:nvSpPr>
          <p:cNvPr id="4" name="날짜 개체 틀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28A4BDC-EC44-46D1-993C-E507C117F681}" type="datetime4">
              <a:rPr lang="en-GB" smtClean="0"/>
              <a:pPr>
                <a:defRPr/>
              </a:pPr>
              <a:t>23 March 2026</a:t>
            </a:fld>
            <a:endParaRPr lang="de-DE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DEBF27B-5CB3-489D-AFAE-7A2AA412659D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5642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3137B-CB16-486C-8865-6264DD5F779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2837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3137B-CB16-486C-8865-6264DD5F7790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208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3137B-CB16-486C-8865-6264DD5F7790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2084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3137B-CB16-486C-8865-6264DD5F7790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2646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3137B-CB16-486C-8865-6264DD5F7790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065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589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8788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3137B-CB16-486C-8865-6264DD5F7790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9145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3137B-CB16-486C-8865-6264DD5F7790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5770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3137B-CB16-486C-8865-6264DD5F7790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5324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491" y="1597820"/>
            <a:ext cx="7531331" cy="1102519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92135" y="2914650"/>
            <a:ext cx="6168044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0C06C-A120-4CEF-A9AD-F4118C12BC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3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99471"/>
            <a:ext cx="5829300" cy="500604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120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94469-C24B-4485-9554-864CA5BFE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111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319356" y="4800600"/>
            <a:ext cx="1367444" cy="174568"/>
          </a:xfrm>
          <a:ln/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D4866AD1-022E-4E0E-AE7E-C7A6C4DD8D0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39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0D0EA962-5ACB-4E0A-B99B-F2A901C157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557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D24831DE-8CB6-4B98-B2F1-D4EBA8FF180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 userDrawn="1"/>
        </p:nvSpPr>
        <p:spPr>
          <a:xfrm>
            <a:off x="2514600" y="99471"/>
            <a:ext cx="5829300" cy="5006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3000" kern="0"/>
              <a:t>Click to edit Master title style</a:t>
            </a:r>
            <a:endParaRPr lang="en-GB" sz="3000" kern="0"/>
          </a:p>
        </p:txBody>
      </p:sp>
    </p:spTree>
    <p:extLst>
      <p:ext uri="{BB962C8B-B14F-4D97-AF65-F5344CB8AC3E}">
        <p14:creationId xmlns:p14="http://schemas.microsoft.com/office/powerpoint/2010/main" val="173078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116817" y="-1"/>
            <a:ext cx="8330613" cy="49216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20"/>
          </a:p>
        </p:txBody>
      </p:sp>
      <p:sp>
        <p:nvSpPr>
          <p:cNvPr id="8" name="타원 7"/>
          <p:cNvSpPr/>
          <p:nvPr userDrawn="1"/>
        </p:nvSpPr>
        <p:spPr>
          <a:xfrm>
            <a:off x="8119415" y="-2"/>
            <a:ext cx="656031" cy="49202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20"/>
          </a:p>
        </p:txBody>
      </p:sp>
      <p:sp>
        <p:nvSpPr>
          <p:cNvPr id="9" name="직사각형 8"/>
          <p:cNvSpPr/>
          <p:nvPr userDrawn="1"/>
        </p:nvSpPr>
        <p:spPr>
          <a:xfrm>
            <a:off x="3" y="-1"/>
            <a:ext cx="129091" cy="4921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20"/>
          </a:p>
        </p:txBody>
      </p:sp>
      <p:sp>
        <p:nvSpPr>
          <p:cNvPr id="15" name="矩形 84"/>
          <p:cNvSpPr/>
          <p:nvPr userDrawn="1"/>
        </p:nvSpPr>
        <p:spPr>
          <a:xfrm flipH="1">
            <a:off x="2" y="4947307"/>
            <a:ext cx="9143997" cy="21673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20"/>
          </a:p>
        </p:txBody>
      </p:sp>
      <p:sp>
        <p:nvSpPr>
          <p:cNvPr id="16" name="矩形 5"/>
          <p:cNvSpPr/>
          <p:nvPr userDrawn="1"/>
        </p:nvSpPr>
        <p:spPr>
          <a:xfrm>
            <a:off x="8316418" y="4880801"/>
            <a:ext cx="829193" cy="76980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20"/>
          </a:p>
        </p:txBody>
      </p:sp>
      <p:sp>
        <p:nvSpPr>
          <p:cNvPr id="17" name="矩形 86"/>
          <p:cNvSpPr/>
          <p:nvPr userDrawn="1"/>
        </p:nvSpPr>
        <p:spPr>
          <a:xfrm>
            <a:off x="8405281" y="4880801"/>
            <a:ext cx="740331" cy="283237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20"/>
          </a:p>
        </p:txBody>
      </p:sp>
      <p:pic>
        <p:nvPicPr>
          <p:cNvPr id="19" name="Picture 3" descr="C:\Users\USER\Desktop\작업\1.국가기상위성센터 CI,사진,일러스트\새로고PNG\2018국가기상위성센터 새로고_화이트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8" t="-9926" b="-16217"/>
          <a:stretch/>
        </p:blipFill>
        <p:spPr bwMode="auto">
          <a:xfrm>
            <a:off x="4154728" y="4938619"/>
            <a:ext cx="834542" cy="21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482" y="0"/>
            <a:ext cx="7020807" cy="492022"/>
          </a:xfrm>
        </p:spPr>
        <p:txBody>
          <a:bodyPr>
            <a:normAutofit/>
          </a:bodyPr>
          <a:lstStyle>
            <a:lvl1pPr algn="l">
              <a:defRPr lang="ko-KR" altLang="en-US" sz="2520" b="1" kern="1200" spc="-135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 userDrawn="1">
            <p:ph idx="1"/>
          </p:nvPr>
        </p:nvSpPr>
        <p:spPr>
          <a:xfrm>
            <a:off x="323528" y="1059583"/>
            <a:ext cx="8229600" cy="3394472"/>
          </a:xfrm>
        </p:spPr>
        <p:txBody>
          <a:bodyPr>
            <a:normAutofit/>
          </a:bodyPr>
          <a:lstStyle>
            <a:lvl1pPr marL="102870" indent="-102870" algn="l" defTabSz="822960" rtl="0" eaLnBrk="1" latinLnBrk="0" hangingPunct="1">
              <a:lnSpc>
                <a:spcPct val="130000"/>
              </a:lnSpc>
              <a:spcAft>
                <a:spcPts val="180"/>
              </a:spcAft>
              <a:buBlip>
                <a:blip r:embed="rId3"/>
              </a:buBlip>
              <a:defRPr lang="ko-KR" altLang="en-US" sz="1440" kern="1200" spc="-135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>
              <a:defRPr lang="ko-KR" altLang="en-US" sz="1440" kern="1200" spc="-135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>
              <a:defRPr lang="ko-KR" altLang="en-US" sz="1440" kern="1200" spc="-135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>
              <a:defRPr lang="ko-KR" altLang="en-US" sz="1440" kern="1200" spc="-135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>
              <a:defRPr lang="ko-KR" altLang="en-US" sz="1440" kern="1200" spc="-135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34" name="텍스트 개체 틀 33"/>
          <p:cNvSpPr>
            <a:spLocks noGrp="1"/>
          </p:cNvSpPr>
          <p:nvPr>
            <p:ph type="body" sz="quarter" idx="13"/>
          </p:nvPr>
        </p:nvSpPr>
        <p:spPr>
          <a:xfrm>
            <a:off x="323528" y="789552"/>
            <a:ext cx="3813808" cy="270533"/>
          </a:xfrm>
        </p:spPr>
        <p:txBody>
          <a:bodyPr>
            <a:normAutofit/>
          </a:bodyPr>
          <a:lstStyle>
            <a:lvl1pPr marL="0" indent="0">
              <a:buFontTx/>
              <a:buNone/>
              <a:defRPr lang="ko-KR" altLang="en-US" sz="1620" b="1" kern="1200" spc="-135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13" name="슬라이드 번호 개체 틀 3"/>
          <p:cNvSpPr txBox="1">
            <a:spLocks/>
          </p:cNvSpPr>
          <p:nvPr userDrawn="1"/>
        </p:nvSpPr>
        <p:spPr>
          <a:xfrm>
            <a:off x="8405281" y="4885497"/>
            <a:ext cx="745387" cy="273844"/>
          </a:xfrm>
          <a:prstGeom prst="rect">
            <a:avLst/>
          </a:prstGeom>
        </p:spPr>
        <p:txBody>
          <a:bodyPr vert="horz" lIns="82296" tIns="41148" rIns="82296" bIns="41148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555D124-8283-4C8F-A8D2-E075402C1099}" type="slidenum">
              <a:rPr lang="en-US" altLang="ko-KR" sz="1080" b="1" smtClean="0">
                <a:solidFill>
                  <a:schemeClr val="bg1"/>
                </a:solidFill>
              </a:rPr>
              <a:pPr algn="ctr"/>
              <a:t>‹#›</a:t>
            </a:fld>
            <a:endParaRPr lang="en-US" sz="108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706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2"/>
          <p:cNvGrpSpPr>
            <a:grpSpLocks/>
          </p:cNvGrpSpPr>
          <p:nvPr userDrawn="1"/>
        </p:nvGrpSpPr>
        <p:grpSpPr bwMode="auto">
          <a:xfrm>
            <a:off x="4397" y="817961"/>
            <a:ext cx="9139604" cy="96440"/>
            <a:chOff x="3" y="2044"/>
            <a:chExt cx="6237" cy="179"/>
          </a:xfrm>
        </p:grpSpPr>
        <p:sp>
          <p:nvSpPr>
            <p:cNvPr id="5" name="Rectangle 53"/>
            <p:cNvSpPr>
              <a:spLocks noChangeArrowheads="1"/>
            </p:cNvSpPr>
            <p:nvPr userDrawn="1"/>
          </p:nvSpPr>
          <p:spPr bwMode="auto">
            <a:xfrm>
              <a:off x="3" y="2044"/>
              <a:ext cx="2433" cy="179"/>
            </a:xfrm>
            <a:prstGeom prst="rect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 sz="675"/>
            </a:p>
          </p:txBody>
        </p:sp>
        <p:sp>
          <p:nvSpPr>
            <p:cNvPr id="6" name="Rectangle 54"/>
            <p:cNvSpPr>
              <a:spLocks noChangeArrowheads="1"/>
            </p:cNvSpPr>
            <p:nvPr userDrawn="1"/>
          </p:nvSpPr>
          <p:spPr bwMode="auto">
            <a:xfrm>
              <a:off x="2557" y="2044"/>
              <a:ext cx="445" cy="179"/>
            </a:xfrm>
            <a:prstGeom prst="rect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 sz="675"/>
            </a:p>
          </p:txBody>
        </p:sp>
        <p:sp>
          <p:nvSpPr>
            <p:cNvPr id="7" name="Rectangle 55"/>
            <p:cNvSpPr>
              <a:spLocks noChangeArrowheads="1"/>
            </p:cNvSpPr>
            <p:nvPr userDrawn="1"/>
          </p:nvSpPr>
          <p:spPr bwMode="auto">
            <a:xfrm>
              <a:off x="3149" y="2044"/>
              <a:ext cx="149" cy="179"/>
            </a:xfrm>
            <a:prstGeom prst="rect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 sz="675"/>
            </a:p>
          </p:txBody>
        </p:sp>
        <p:sp>
          <p:nvSpPr>
            <p:cNvPr id="8" name="Rectangle 56"/>
            <p:cNvSpPr>
              <a:spLocks noChangeArrowheads="1"/>
            </p:cNvSpPr>
            <p:nvPr userDrawn="1"/>
          </p:nvSpPr>
          <p:spPr bwMode="auto">
            <a:xfrm>
              <a:off x="3476" y="2044"/>
              <a:ext cx="89" cy="179"/>
            </a:xfrm>
            <a:prstGeom prst="rect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 sz="675"/>
            </a:p>
          </p:txBody>
        </p:sp>
        <p:sp>
          <p:nvSpPr>
            <p:cNvPr id="9" name="Rectangle 57"/>
            <p:cNvSpPr>
              <a:spLocks noChangeArrowheads="1"/>
            </p:cNvSpPr>
            <p:nvPr userDrawn="1"/>
          </p:nvSpPr>
          <p:spPr bwMode="auto">
            <a:xfrm>
              <a:off x="4398" y="2044"/>
              <a:ext cx="1842" cy="179"/>
            </a:xfrm>
            <a:prstGeom prst="rect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 sz="675"/>
            </a:p>
          </p:txBody>
        </p:sp>
      </p:grpSp>
      <p:cxnSp>
        <p:nvCxnSpPr>
          <p:cNvPr id="10" name="직선 연결선 9"/>
          <p:cNvCxnSpPr/>
          <p:nvPr userDrawn="1"/>
        </p:nvCxnSpPr>
        <p:spPr>
          <a:xfrm flipV="1">
            <a:off x="502490" y="589661"/>
            <a:ext cx="8184311" cy="4046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047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2"/>
          <p:cNvGrpSpPr>
            <a:grpSpLocks/>
          </p:cNvGrpSpPr>
          <p:nvPr userDrawn="1"/>
        </p:nvGrpSpPr>
        <p:grpSpPr bwMode="auto">
          <a:xfrm>
            <a:off x="4397" y="817961"/>
            <a:ext cx="9139604" cy="96440"/>
            <a:chOff x="3" y="2044"/>
            <a:chExt cx="6237" cy="179"/>
          </a:xfrm>
        </p:grpSpPr>
        <p:sp>
          <p:nvSpPr>
            <p:cNvPr id="5" name="Rectangle 53"/>
            <p:cNvSpPr>
              <a:spLocks noChangeArrowheads="1"/>
            </p:cNvSpPr>
            <p:nvPr userDrawn="1"/>
          </p:nvSpPr>
          <p:spPr bwMode="auto">
            <a:xfrm>
              <a:off x="3" y="2044"/>
              <a:ext cx="2433" cy="179"/>
            </a:xfrm>
            <a:prstGeom prst="rect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 sz="675"/>
            </a:p>
          </p:txBody>
        </p:sp>
        <p:sp>
          <p:nvSpPr>
            <p:cNvPr id="6" name="Rectangle 54"/>
            <p:cNvSpPr>
              <a:spLocks noChangeArrowheads="1"/>
            </p:cNvSpPr>
            <p:nvPr userDrawn="1"/>
          </p:nvSpPr>
          <p:spPr bwMode="auto">
            <a:xfrm>
              <a:off x="2557" y="2044"/>
              <a:ext cx="445" cy="179"/>
            </a:xfrm>
            <a:prstGeom prst="rect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 sz="675"/>
            </a:p>
          </p:txBody>
        </p:sp>
        <p:sp>
          <p:nvSpPr>
            <p:cNvPr id="7" name="Rectangle 55"/>
            <p:cNvSpPr>
              <a:spLocks noChangeArrowheads="1"/>
            </p:cNvSpPr>
            <p:nvPr userDrawn="1"/>
          </p:nvSpPr>
          <p:spPr bwMode="auto">
            <a:xfrm>
              <a:off x="3149" y="2044"/>
              <a:ext cx="149" cy="179"/>
            </a:xfrm>
            <a:prstGeom prst="rect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 sz="675"/>
            </a:p>
          </p:txBody>
        </p:sp>
        <p:sp>
          <p:nvSpPr>
            <p:cNvPr id="8" name="Rectangle 56"/>
            <p:cNvSpPr>
              <a:spLocks noChangeArrowheads="1"/>
            </p:cNvSpPr>
            <p:nvPr userDrawn="1"/>
          </p:nvSpPr>
          <p:spPr bwMode="auto">
            <a:xfrm>
              <a:off x="3476" y="2044"/>
              <a:ext cx="89" cy="179"/>
            </a:xfrm>
            <a:prstGeom prst="rect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 sz="675"/>
            </a:p>
          </p:txBody>
        </p:sp>
        <p:sp>
          <p:nvSpPr>
            <p:cNvPr id="9" name="Rectangle 57"/>
            <p:cNvSpPr>
              <a:spLocks noChangeArrowheads="1"/>
            </p:cNvSpPr>
            <p:nvPr userDrawn="1"/>
          </p:nvSpPr>
          <p:spPr bwMode="auto">
            <a:xfrm>
              <a:off x="4398" y="2044"/>
              <a:ext cx="1842" cy="179"/>
            </a:xfrm>
            <a:prstGeom prst="rect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spcBef>
                  <a:spcPct val="50000"/>
                </a:spcBef>
                <a:defRPr/>
              </a:pPr>
              <a:endParaRPr lang="en-GB" sz="675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61" y="0"/>
            <a:ext cx="8229600" cy="61284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10" name="직선 연결선 9"/>
          <p:cNvCxnSpPr/>
          <p:nvPr userDrawn="1"/>
        </p:nvCxnSpPr>
        <p:spPr>
          <a:xfrm flipV="1">
            <a:off x="502490" y="589661"/>
            <a:ext cx="8184311" cy="4046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H:\MY DOCUMENTS\GSICS\logo\GSICS180px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9158" y="13682"/>
            <a:ext cx="1453039" cy="58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48920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 userDrawn="1">
            <p:ph type="ctrTitle" hasCustomPrompt="1"/>
          </p:nvPr>
        </p:nvSpPr>
        <p:spPr>
          <a:xfrm>
            <a:off x="4716016" y="2067694"/>
            <a:ext cx="4427984" cy="1188132"/>
          </a:xfrm>
        </p:spPr>
        <p:txBody>
          <a:bodyPr>
            <a:noAutofit/>
          </a:bodyPr>
          <a:lstStyle>
            <a:lvl1pPr algn="l">
              <a:defRPr lang="ko-KR" altLang="en-US" sz="3200" b="1" kern="12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r>
              <a:rPr lang="en-US" altLang="ko-KR"/>
              <a:t>Title</a:t>
            </a:r>
            <a:endParaRPr lang="ko-KR" altLang="en-US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0" hasCustomPrompt="1"/>
          </p:nvPr>
        </p:nvSpPr>
        <p:spPr>
          <a:xfrm>
            <a:off x="4700075" y="3363838"/>
            <a:ext cx="4443925" cy="324036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lang="ko-KR" altLang="en-US" sz="1600" b="0" kern="12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lang="ko-KR" altLang="en-US" sz="2800" b="1" kern="12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914400" indent="0">
              <a:buFontTx/>
              <a:buNone/>
              <a:defRPr lang="ko-KR" altLang="en-US" sz="2800" b="1" kern="12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371600" indent="0">
              <a:buFontTx/>
              <a:buNone/>
              <a:defRPr lang="ko-KR" altLang="en-US" sz="2800" b="1" kern="12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828800" indent="0">
              <a:buFontTx/>
              <a:buNone/>
              <a:defRPr lang="ko-KR" altLang="en-US" sz="2800" b="1" kern="12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</a:lstStyle>
          <a:p>
            <a:pPr lvl="0"/>
            <a:r>
              <a:rPr lang="en-US" altLang="ko-KR"/>
              <a:t>0000. 00. 00.</a:t>
            </a:r>
            <a:endParaRPr lang="ko-KR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3464421-B6B2-4056-A26F-363D38CB8CF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50739" y="4878032"/>
            <a:ext cx="4123427" cy="17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en-US" altLang="ko-KR" sz="800" b="0"/>
              <a:t>23 Mon – 27 March 2026</a:t>
            </a:r>
            <a:r>
              <a:rPr lang="it-IT" altLang="ko-KR" sz="800" b="0"/>
              <a:t>, GSICS Annual </a:t>
            </a:r>
            <a:r>
              <a:rPr lang="en-US" altLang="ko-KR" sz="800" b="0"/>
              <a:t>and EP</a:t>
            </a:r>
            <a:r>
              <a:rPr lang="it-IT" altLang="ko-KR" sz="800" b="0"/>
              <a:t> Meeting (Hybrid), </a:t>
            </a:r>
            <a:r>
              <a:rPr lang="en-US" altLang="ko-KR" sz="800" b="0"/>
              <a:t>Ottawa</a:t>
            </a:r>
            <a:r>
              <a:rPr lang="it-IT" altLang="ko-KR" sz="800" b="0"/>
              <a:t>, </a:t>
            </a:r>
            <a:r>
              <a:rPr lang="en-US" altLang="ko-KR" sz="800" b="0"/>
              <a:t>Canada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3CC848FB-7F55-4A46-9A5B-54B0FD321AA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5536" y="4874056"/>
            <a:ext cx="2061713" cy="17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US" altLang="ko-KR" sz="900" b="1">
                <a:latin typeface="Times New Roman" panose="02020603050405020304" pitchFamily="18" charset="0"/>
                <a:cs typeface="Times New Roman" panose="02020603050405020304" pitchFamily="18" charset="0"/>
              </a:rPr>
              <a:t>2026 GSICS Annual Meeting</a:t>
            </a:r>
          </a:p>
        </p:txBody>
      </p:sp>
      <p:pic>
        <p:nvPicPr>
          <p:cNvPr id="8" name="Picture 4" descr="http://gsics.atmos.umd.edu/pub/Development/Logos/GSICS180px.png">
            <a:extLst>
              <a:ext uri="{FF2B5EF4-FFF2-40B4-BE49-F238E27FC236}">
                <a16:creationId xmlns:a16="http://schemas.microsoft.com/office/drawing/2014/main" id="{CF3D8C65-2C07-4404-80CF-9F342881A4B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5072"/>
            <a:ext cx="1285875" cy="52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355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텍스트 개체 틀 33"/>
          <p:cNvSpPr>
            <a:spLocks noGrp="1"/>
          </p:cNvSpPr>
          <p:nvPr>
            <p:ph type="body" sz="quarter" idx="13" hasCustomPrompt="1"/>
          </p:nvPr>
        </p:nvSpPr>
        <p:spPr>
          <a:xfrm>
            <a:off x="1907704" y="1851670"/>
            <a:ext cx="5256584" cy="306035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lang="ko-KR" altLang="en-US" sz="2000" b="1" kern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Title</a:t>
            </a:r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1879588" y="1137396"/>
            <a:ext cx="9869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400" b="1" spc="-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PART.</a:t>
            </a:r>
            <a:endParaRPr lang="ko-KR" altLang="en-US" sz="2400" b="1" spc="-1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텍스트 개체 틀 33"/>
          <p:cNvSpPr>
            <a:spLocks noGrp="1"/>
          </p:cNvSpPr>
          <p:nvPr>
            <p:ph type="body" sz="quarter" idx="14" hasCustomPrompt="1"/>
          </p:nvPr>
        </p:nvSpPr>
        <p:spPr>
          <a:xfrm>
            <a:off x="2756299" y="1137396"/>
            <a:ext cx="5256584" cy="306035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lang="ko-KR" altLang="en-US" sz="2400" b="1" kern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1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7992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 userDrawn="1">
            <p:ph type="ctrTitle" hasCustomPrompt="1"/>
          </p:nvPr>
        </p:nvSpPr>
        <p:spPr>
          <a:xfrm>
            <a:off x="4716016" y="2067694"/>
            <a:ext cx="4427984" cy="1188132"/>
          </a:xfrm>
        </p:spPr>
        <p:txBody>
          <a:bodyPr>
            <a:noAutofit/>
          </a:bodyPr>
          <a:lstStyle>
            <a:lvl1pPr algn="l">
              <a:defRPr lang="ko-KR" altLang="en-US" sz="3200" b="1" kern="12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r>
              <a:rPr lang="en-US" altLang="ko-KR"/>
              <a:t>Title</a:t>
            </a:r>
            <a:endParaRPr lang="ko-KR" altLang="en-US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0" hasCustomPrompt="1"/>
          </p:nvPr>
        </p:nvSpPr>
        <p:spPr>
          <a:xfrm>
            <a:off x="4700075" y="3363838"/>
            <a:ext cx="4443925" cy="324036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lang="ko-KR" altLang="en-US" sz="1600" b="0" kern="12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lang="ko-KR" altLang="en-US" sz="2800" b="1" kern="12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914400" indent="0">
              <a:buFontTx/>
              <a:buNone/>
              <a:defRPr lang="ko-KR" altLang="en-US" sz="2800" b="1" kern="12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371600" indent="0">
              <a:buFontTx/>
              <a:buNone/>
              <a:defRPr lang="ko-KR" altLang="en-US" sz="2800" b="1" kern="1200" spc="-15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828800" indent="0">
              <a:buFontTx/>
              <a:buNone/>
              <a:defRPr lang="ko-KR" altLang="en-US" sz="2800" b="1" kern="120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</a:lstStyle>
          <a:p>
            <a:pPr lvl="0"/>
            <a:r>
              <a:rPr lang="en-US" altLang="ko-KR"/>
              <a:t>0000. 00. 00.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03120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텍스트 개체 틀 2"/>
          <p:cNvSpPr>
            <a:spLocks noGrp="1"/>
          </p:cNvSpPr>
          <p:nvPr>
            <p:ph type="body" idx="14" hasCustomPrompt="1"/>
          </p:nvPr>
        </p:nvSpPr>
        <p:spPr>
          <a:xfrm>
            <a:off x="4415191" y="3237909"/>
            <a:ext cx="3240360" cy="342448"/>
          </a:xfrm>
        </p:spPr>
        <p:txBody>
          <a:bodyPr anchor="t">
            <a:noAutofit/>
          </a:bodyPr>
          <a:lstStyle>
            <a:lvl1pPr marL="0" indent="0" algn="l" defTabSz="914400" rtl="0" eaLnBrk="1" latinLnBrk="1" hangingPunct="1">
              <a:spcBef>
                <a:spcPct val="0"/>
              </a:spcBef>
              <a:buNone/>
              <a:defRPr lang="ko-KR" altLang="en-US" sz="1600" kern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Contents</a:t>
            </a:r>
            <a:endParaRPr lang="ko-KR" altLang="en-US"/>
          </a:p>
        </p:txBody>
      </p:sp>
      <p:sp>
        <p:nvSpPr>
          <p:cNvPr id="8" name="제목 1"/>
          <p:cNvSpPr>
            <a:spLocks noGrp="1"/>
          </p:cNvSpPr>
          <p:nvPr>
            <p:ph type="title" hasCustomPrompt="1"/>
          </p:nvPr>
        </p:nvSpPr>
        <p:spPr>
          <a:xfrm>
            <a:off x="4415191" y="2859782"/>
            <a:ext cx="3178696" cy="270030"/>
          </a:xfrm>
        </p:spPr>
        <p:txBody>
          <a:bodyPr>
            <a:noAutofit/>
          </a:bodyPr>
          <a:lstStyle>
            <a:lvl1pPr marL="0" algn="l" defTabSz="914400" rtl="0" eaLnBrk="1" latinLnBrk="1" hangingPunct="1">
              <a:defRPr lang="ko-KR" altLang="en-US" sz="2000" b="1" kern="12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r>
              <a:rPr lang="en-US" altLang="ko-KR"/>
              <a:t>Contents</a:t>
            </a:r>
            <a:endParaRPr lang="ko-KR" altLang="en-US"/>
          </a:p>
        </p:txBody>
      </p:sp>
      <p:sp>
        <p:nvSpPr>
          <p:cNvPr id="3" name="직사각형 2"/>
          <p:cNvSpPr/>
          <p:nvPr userDrawn="1"/>
        </p:nvSpPr>
        <p:spPr>
          <a:xfrm>
            <a:off x="4271168" y="2220958"/>
            <a:ext cx="18565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3200" b="1" spc="-1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  <a:endParaRPr lang="ko-KR" altLang="en-US" sz="3200" b="1" spc="-1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062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텍스트 개체 틀 33"/>
          <p:cNvSpPr>
            <a:spLocks noGrp="1"/>
          </p:cNvSpPr>
          <p:nvPr>
            <p:ph type="body" sz="quarter" idx="13" hasCustomPrompt="1"/>
          </p:nvPr>
        </p:nvSpPr>
        <p:spPr>
          <a:xfrm>
            <a:off x="1907704" y="1851670"/>
            <a:ext cx="5256584" cy="306035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lang="ko-KR" altLang="en-US" sz="2800" b="1" kern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Title</a:t>
            </a:r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1735191" y="1137396"/>
            <a:ext cx="12757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3200" b="1" spc="-1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PART.</a:t>
            </a:r>
            <a:endParaRPr lang="ko-KR" altLang="en-US" sz="3200" b="1" spc="-10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텍스트 개체 틀 33"/>
          <p:cNvSpPr>
            <a:spLocks noGrp="1"/>
          </p:cNvSpPr>
          <p:nvPr>
            <p:ph type="body" sz="quarter" idx="14" hasCustomPrompt="1"/>
          </p:nvPr>
        </p:nvSpPr>
        <p:spPr>
          <a:xfrm>
            <a:off x="2915816" y="1123748"/>
            <a:ext cx="5256584" cy="306035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lang="ko-KR" altLang="en-US" sz="3200" b="1" kern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1</a:t>
            </a:r>
            <a:endParaRPr lang="ko-KR" alt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080FCA63-8E4A-42CD-85D8-BD0E1257231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10287" y="4806539"/>
            <a:ext cx="4123427" cy="17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en-US" altLang="ko-KR" sz="750" b="0"/>
              <a:t>11</a:t>
            </a:r>
            <a:r>
              <a:rPr lang="en-US" sz="750" b="0"/>
              <a:t> </a:t>
            </a:r>
            <a:r>
              <a:rPr lang="en-US" altLang="ko-KR" sz="750" b="0"/>
              <a:t>Mon</a:t>
            </a:r>
            <a:r>
              <a:rPr lang="en-US" sz="750" b="0"/>
              <a:t> – 3 March 202</a:t>
            </a:r>
            <a:r>
              <a:rPr lang="en-US" altLang="ko-KR" sz="750" b="0"/>
              <a:t>4</a:t>
            </a:r>
            <a:r>
              <a:rPr lang="it-IT" sz="750" b="0"/>
              <a:t>, GSICS Annual </a:t>
            </a:r>
            <a:r>
              <a:rPr lang="en-US" altLang="ko-KR" sz="750" b="0"/>
              <a:t>and EP</a:t>
            </a:r>
            <a:r>
              <a:rPr lang="it-IT" sz="750" b="0"/>
              <a:t> Meeting (Hybrid), </a:t>
            </a:r>
            <a:r>
              <a:rPr lang="en-US" altLang="ko-KR" sz="750" b="0"/>
              <a:t>Darmstadt</a:t>
            </a:r>
            <a:r>
              <a:rPr lang="it-IT" sz="750" b="0"/>
              <a:t>, </a:t>
            </a:r>
            <a:r>
              <a:rPr lang="en-US" altLang="ko-KR" sz="750" b="0"/>
              <a:t>Germany</a:t>
            </a:r>
            <a:endParaRPr lang="en-US" sz="750" b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323292-9835-4DD9-8071-8F91CD937DD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7200" y="4800601"/>
            <a:ext cx="2061713" cy="17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US" altLang="ko-KR" sz="750" b="1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en-US" sz="750" b="1">
                <a:latin typeface="Times New Roman" panose="02020603050405020304" pitchFamily="18" charset="0"/>
                <a:cs typeface="Times New Roman" panose="02020603050405020304" pitchFamily="18" charset="0"/>
              </a:rPr>
              <a:t>GSICS A</a:t>
            </a:r>
            <a:r>
              <a:rPr lang="en-US" altLang="ko-KR" sz="750" b="1">
                <a:latin typeface="Times New Roman" panose="02020603050405020304" pitchFamily="18" charset="0"/>
                <a:cs typeface="Times New Roman" panose="02020603050405020304" pitchFamily="18" charset="0"/>
              </a:rPr>
              <a:t>nnual Meeting</a:t>
            </a:r>
            <a:endParaRPr lang="en-US" sz="75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 descr="http://gsics.atmos.umd.edu/pub/Development/Logos/GSICS180px.png">
            <a:extLst>
              <a:ext uri="{FF2B5EF4-FFF2-40B4-BE49-F238E27FC236}">
                <a16:creationId xmlns:a16="http://schemas.microsoft.com/office/drawing/2014/main" id="{2DF7E011-4067-4251-A99E-493912CE0B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5" y="77025"/>
            <a:ext cx="1285875" cy="52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97433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텍스트 개체 틀 33"/>
          <p:cNvSpPr>
            <a:spLocks noGrp="1"/>
          </p:cNvSpPr>
          <p:nvPr>
            <p:ph type="body" sz="quarter" idx="13" hasCustomPrompt="1"/>
          </p:nvPr>
        </p:nvSpPr>
        <p:spPr>
          <a:xfrm>
            <a:off x="1907704" y="1851670"/>
            <a:ext cx="5256584" cy="306035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lang="ko-KR" altLang="en-US" sz="2000" b="1" kern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Title</a:t>
            </a:r>
            <a:endParaRPr lang="ko-KR" altLang="en-US"/>
          </a:p>
        </p:txBody>
      </p:sp>
      <p:sp>
        <p:nvSpPr>
          <p:cNvPr id="6" name="직사각형 5"/>
          <p:cNvSpPr/>
          <p:nvPr userDrawn="1"/>
        </p:nvSpPr>
        <p:spPr>
          <a:xfrm>
            <a:off x="1879588" y="1137396"/>
            <a:ext cx="9869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400" b="1" spc="-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PART.</a:t>
            </a:r>
            <a:endParaRPr lang="ko-KR" altLang="en-US" sz="2400" b="1" spc="-1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텍스트 개체 틀 33"/>
          <p:cNvSpPr>
            <a:spLocks noGrp="1"/>
          </p:cNvSpPr>
          <p:nvPr>
            <p:ph type="body" sz="quarter" idx="14" hasCustomPrompt="1"/>
          </p:nvPr>
        </p:nvSpPr>
        <p:spPr>
          <a:xfrm>
            <a:off x="2756299" y="1137396"/>
            <a:ext cx="5256584" cy="306035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lang="ko-KR" altLang="en-US" sz="2400" b="1" kern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1</a:t>
            </a:r>
            <a:endParaRPr lang="ko-KR" alt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1B28D168-F7CA-4515-A013-8BD4D077955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10287" y="4806539"/>
            <a:ext cx="4123427" cy="17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en-US" altLang="ko-KR" sz="750" b="0"/>
              <a:t>11</a:t>
            </a:r>
            <a:r>
              <a:rPr lang="en-US" sz="750" b="0"/>
              <a:t> </a:t>
            </a:r>
            <a:r>
              <a:rPr lang="en-US" altLang="ko-KR" sz="750" b="0"/>
              <a:t>Mon</a:t>
            </a:r>
            <a:r>
              <a:rPr lang="en-US" sz="750" b="0"/>
              <a:t> – 3 March 202</a:t>
            </a:r>
            <a:r>
              <a:rPr lang="en-US" altLang="ko-KR" sz="750" b="0"/>
              <a:t>4</a:t>
            </a:r>
            <a:r>
              <a:rPr lang="it-IT" sz="750" b="0"/>
              <a:t>, GSICS Annual </a:t>
            </a:r>
            <a:r>
              <a:rPr lang="en-US" altLang="ko-KR" sz="750" b="0"/>
              <a:t>and EP</a:t>
            </a:r>
            <a:r>
              <a:rPr lang="it-IT" sz="750" b="0"/>
              <a:t> Meeting (Hybrid), </a:t>
            </a:r>
            <a:r>
              <a:rPr lang="en-US" altLang="ko-KR" sz="750" b="0"/>
              <a:t>Darmstadt</a:t>
            </a:r>
            <a:r>
              <a:rPr lang="it-IT" sz="750" b="0"/>
              <a:t>, </a:t>
            </a:r>
            <a:r>
              <a:rPr lang="en-US" altLang="ko-KR" sz="750" b="0"/>
              <a:t>Germany</a:t>
            </a:r>
            <a:endParaRPr lang="en-US" sz="750" b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B585E3-6043-41B0-BFE6-8762867AA45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7200" y="4800601"/>
            <a:ext cx="2061713" cy="17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US" altLang="ko-KR" sz="750" b="1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en-US" sz="750" b="1">
                <a:latin typeface="Times New Roman" panose="02020603050405020304" pitchFamily="18" charset="0"/>
                <a:cs typeface="Times New Roman" panose="02020603050405020304" pitchFamily="18" charset="0"/>
              </a:rPr>
              <a:t>GSICS A</a:t>
            </a:r>
            <a:r>
              <a:rPr lang="en-US" altLang="ko-KR" sz="750" b="1">
                <a:latin typeface="Times New Roman" panose="02020603050405020304" pitchFamily="18" charset="0"/>
                <a:cs typeface="Times New Roman" panose="02020603050405020304" pitchFamily="18" charset="0"/>
              </a:rPr>
              <a:t>nnual Meeting</a:t>
            </a:r>
            <a:endParaRPr lang="en-US" sz="75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 descr="http://gsics.atmos.umd.edu/pub/Development/Logos/GSICS180px.png">
            <a:extLst>
              <a:ext uri="{FF2B5EF4-FFF2-40B4-BE49-F238E27FC236}">
                <a16:creationId xmlns:a16="http://schemas.microsoft.com/office/drawing/2014/main" id="{04BA1C05-DE1D-4333-99CA-047C025F2B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5" y="77025"/>
            <a:ext cx="1285875" cy="52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355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4F97B3A3-C84F-4AD1-9B53-90DBC54E10C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10287" y="4806539"/>
            <a:ext cx="4123427" cy="17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en-US" altLang="ko-KR" sz="750" b="0"/>
              <a:t>11</a:t>
            </a:r>
            <a:r>
              <a:rPr lang="en-US" sz="750" b="0"/>
              <a:t> </a:t>
            </a:r>
            <a:r>
              <a:rPr lang="en-US" altLang="ko-KR" sz="750" b="0"/>
              <a:t>Mon</a:t>
            </a:r>
            <a:r>
              <a:rPr lang="en-US" sz="750" b="0"/>
              <a:t> – 3 March 202</a:t>
            </a:r>
            <a:r>
              <a:rPr lang="en-US" altLang="ko-KR" sz="750" b="0"/>
              <a:t>4</a:t>
            </a:r>
            <a:r>
              <a:rPr lang="it-IT" sz="750" b="0"/>
              <a:t>, GSICS Annual </a:t>
            </a:r>
            <a:r>
              <a:rPr lang="en-US" altLang="ko-KR" sz="750" b="0"/>
              <a:t>and EP</a:t>
            </a:r>
            <a:r>
              <a:rPr lang="it-IT" sz="750" b="0"/>
              <a:t> Meeting (Hybrid), </a:t>
            </a:r>
            <a:r>
              <a:rPr lang="en-US" altLang="ko-KR" sz="750" b="0"/>
              <a:t>Darmstadt</a:t>
            </a:r>
            <a:r>
              <a:rPr lang="it-IT" sz="750" b="0"/>
              <a:t>, </a:t>
            </a:r>
            <a:r>
              <a:rPr lang="en-US" altLang="ko-KR" sz="750" b="0"/>
              <a:t>Germany</a:t>
            </a:r>
            <a:endParaRPr lang="en-US" sz="750" b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3B2113-58E1-44C0-B01B-FEE7293ADA9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7200" y="4800601"/>
            <a:ext cx="2061713" cy="17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US" altLang="ko-KR" sz="750" b="1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en-US" sz="750" b="1">
                <a:latin typeface="Times New Roman" panose="02020603050405020304" pitchFamily="18" charset="0"/>
                <a:cs typeface="Times New Roman" panose="02020603050405020304" pitchFamily="18" charset="0"/>
              </a:rPr>
              <a:t>GSICS A</a:t>
            </a:r>
            <a:r>
              <a:rPr lang="en-US" altLang="ko-KR" sz="750" b="1">
                <a:latin typeface="Times New Roman" panose="02020603050405020304" pitchFamily="18" charset="0"/>
                <a:cs typeface="Times New Roman" panose="02020603050405020304" pitchFamily="18" charset="0"/>
              </a:rPr>
              <a:t>nnual Meeting</a:t>
            </a:r>
            <a:endParaRPr lang="en-US" sz="75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 descr="http://gsics.atmos.umd.edu/pub/Development/Logos/GSICS180px.png">
            <a:extLst>
              <a:ext uri="{FF2B5EF4-FFF2-40B4-BE49-F238E27FC236}">
                <a16:creationId xmlns:a16="http://schemas.microsoft.com/office/drawing/2014/main" id="{C757AE94-08F3-460F-8B6B-1171D7AEC7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5" y="77025"/>
            <a:ext cx="1285875" cy="52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텍스트 개체 틀 33">
            <a:extLst>
              <a:ext uri="{FF2B5EF4-FFF2-40B4-BE49-F238E27FC236}">
                <a16:creationId xmlns:a16="http://schemas.microsoft.com/office/drawing/2014/main" id="{7F782C57-4D50-4A5A-A7B4-ECE7B38171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07704" y="1851670"/>
            <a:ext cx="5256584" cy="306035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lang="ko-KR" altLang="en-US" sz="2800" b="1" kern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Title</a:t>
            </a:r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F4ADAA8-7D47-4CA8-A4F2-EFA6BE03A5C9}"/>
              </a:ext>
            </a:extLst>
          </p:cNvPr>
          <p:cNvSpPr/>
          <p:nvPr userDrawn="1"/>
        </p:nvSpPr>
        <p:spPr>
          <a:xfrm>
            <a:off x="1735191" y="1137396"/>
            <a:ext cx="12757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3200" b="1" spc="-1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PART.</a:t>
            </a:r>
            <a:endParaRPr lang="ko-KR" altLang="en-US" sz="3200" b="1" spc="-10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텍스트 개체 틀 33">
            <a:extLst>
              <a:ext uri="{FF2B5EF4-FFF2-40B4-BE49-F238E27FC236}">
                <a16:creationId xmlns:a16="http://schemas.microsoft.com/office/drawing/2014/main" id="{2AEAEFD1-F83E-4817-8D8D-A3B16313DE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15816" y="1123748"/>
            <a:ext cx="5256584" cy="306035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lang="ko-KR" altLang="en-US" sz="3200" b="1" kern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2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9133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323528" y="571670"/>
            <a:ext cx="8303948" cy="492022"/>
          </a:xfrm>
          <a:effectLst/>
        </p:spPr>
        <p:txBody>
          <a:bodyPr>
            <a:normAutofit/>
          </a:bodyPr>
          <a:lstStyle>
            <a:lvl1pPr algn="l">
              <a:defRPr lang="ko-KR" altLang="en-US" sz="2400" b="1" kern="12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Title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 userDrawn="1">
            <p:ph idx="1" hasCustomPrompt="1"/>
          </p:nvPr>
        </p:nvSpPr>
        <p:spPr>
          <a:xfrm>
            <a:off x="323528" y="1468737"/>
            <a:ext cx="8229600" cy="3394472"/>
          </a:xfrm>
        </p:spPr>
        <p:txBody>
          <a:bodyPr>
            <a:normAutofit/>
          </a:bodyPr>
          <a:lstStyle>
            <a:lvl1pPr marL="114300" indent="-114300" algn="l" defTabSz="914400" rtl="0" eaLnBrk="1" latinLnBrk="0" hangingPunct="1">
              <a:lnSpc>
                <a:spcPct val="130000"/>
              </a:lnSpc>
              <a:spcAft>
                <a:spcPts val="200"/>
              </a:spcAft>
              <a:buBlip>
                <a:blip r:embed="rId3"/>
              </a:buBlip>
              <a:defRPr lang="ko-KR" altLang="en-US" sz="1600" kern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defRPr>
            </a:lvl1pPr>
            <a:lvl2pPr>
              <a:defRPr lang="ko-KR" altLang="en-US" sz="1600" kern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>
              <a:defRPr lang="ko-KR" altLang="en-US" sz="1600" kern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>
              <a:defRPr lang="ko-KR" altLang="en-US" sz="1600" kern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>
              <a:defRPr lang="ko-KR" altLang="en-US" sz="1600" kern="12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</a:lstStyle>
          <a:p>
            <a:pPr lvl="0"/>
            <a:r>
              <a:rPr lang="en-US" altLang="ko-KR" err="1"/>
              <a:t>cotents</a:t>
            </a:r>
            <a:endParaRPr lang="ko-KR" altLang="en-US"/>
          </a:p>
        </p:txBody>
      </p:sp>
      <p:sp>
        <p:nvSpPr>
          <p:cNvPr id="34" name="텍스트 개체 틀 33"/>
          <p:cNvSpPr>
            <a:spLocks noGrp="1"/>
          </p:cNvSpPr>
          <p:nvPr>
            <p:ph type="body" sz="quarter" idx="13" hasCustomPrompt="1"/>
          </p:nvPr>
        </p:nvSpPr>
        <p:spPr>
          <a:xfrm>
            <a:off x="323528" y="1198707"/>
            <a:ext cx="3813808" cy="270533"/>
          </a:xfrm>
        </p:spPr>
        <p:txBody>
          <a:bodyPr>
            <a:normAutofit/>
          </a:bodyPr>
          <a:lstStyle>
            <a:lvl1pPr marL="0" indent="0">
              <a:buFontTx/>
              <a:buNone/>
              <a:defRPr lang="ko-KR" altLang="en-US" sz="1800" b="1" kern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/>
              <a:t>Contents</a:t>
            </a:r>
            <a:endParaRPr lang="ko-KR" altLang="en-US"/>
          </a:p>
        </p:txBody>
      </p:sp>
      <p:sp>
        <p:nvSpPr>
          <p:cNvPr id="14" name="직사각형 13"/>
          <p:cNvSpPr/>
          <p:nvPr userDrawn="1"/>
        </p:nvSpPr>
        <p:spPr>
          <a:xfrm>
            <a:off x="8405283" y="4877854"/>
            <a:ext cx="738718" cy="283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E2DE9BDF-71CA-4E60-8269-1545F40B963E}" type="slidenum">
              <a:rPr lang="en-US" altLang="ko-KR" sz="1400" b="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ko-KR" altLang="en-US" sz="1400" b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50853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직사각형 13"/>
          <p:cNvSpPr/>
          <p:nvPr userDrawn="1"/>
        </p:nvSpPr>
        <p:spPr>
          <a:xfrm>
            <a:off x="8405283" y="4877854"/>
            <a:ext cx="738718" cy="283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E2DE9BDF-71CA-4E60-8269-1545F40B963E}" type="slidenum">
              <a:rPr lang="en-US" altLang="ko-KR" sz="1400" b="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ko-KR" altLang="en-US" sz="1400" b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99E74BB-03A6-4F6C-B49F-13196CD9B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0" y="99471"/>
            <a:ext cx="5829300" cy="500604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B60D5AF-8BD7-49E2-AF3A-F5D0550CDE7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200" y="685801"/>
            <a:ext cx="8229600" cy="3943349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 GSICS Annual and Executive Panel Meeting 2026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5AD8E50-ABF4-4E47-9965-F1D5091B113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9356" y="4800600"/>
            <a:ext cx="1367444" cy="174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7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47E33C82-C2A6-478E-8FB2-E20C8DB4147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A6AB4D79-8D2A-4D19-B28A-7072FF0FAB2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10287" y="4806539"/>
            <a:ext cx="4123427" cy="17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en-US" sz="800" b="0"/>
              <a:t>23 </a:t>
            </a:r>
            <a:r>
              <a:rPr lang="en-US" altLang="ko-KR" sz="800" b="0"/>
              <a:t>Mon</a:t>
            </a:r>
            <a:r>
              <a:rPr lang="en-US" sz="800" b="0"/>
              <a:t> – 27 March 2026</a:t>
            </a:r>
            <a:r>
              <a:rPr lang="it-IT" sz="800" b="0"/>
              <a:t>, GSICS Annual </a:t>
            </a:r>
            <a:r>
              <a:rPr lang="en-US" altLang="ko-KR" sz="800" b="0"/>
              <a:t>and EP</a:t>
            </a:r>
            <a:r>
              <a:rPr lang="it-IT" sz="800" b="0"/>
              <a:t> Meeting (Hybrid), </a:t>
            </a:r>
            <a:r>
              <a:rPr lang="en-US" altLang="ko-KR" sz="800" b="0"/>
              <a:t>Ottawa</a:t>
            </a:r>
            <a:r>
              <a:rPr lang="it-IT" sz="800" b="0"/>
              <a:t>, </a:t>
            </a:r>
            <a:r>
              <a:rPr lang="en-US" altLang="ko-KR" sz="800" b="0"/>
              <a:t>Canada</a:t>
            </a:r>
          </a:p>
          <a:p>
            <a:pPr algn="ctr">
              <a:defRPr/>
            </a:pPr>
            <a:endParaRPr lang="en-US" sz="750" b="0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CDA34713-B21C-40E4-87E8-34A6C64C24B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7200" y="4800601"/>
            <a:ext cx="2061713" cy="17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US" altLang="ko-KR" sz="900" b="1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en-US" sz="900" b="1">
                <a:latin typeface="Times New Roman" panose="02020603050405020304" pitchFamily="18" charset="0"/>
                <a:cs typeface="Times New Roman" panose="02020603050405020304" pitchFamily="18" charset="0"/>
              </a:rPr>
              <a:t>GSICS A</a:t>
            </a:r>
            <a:r>
              <a:rPr lang="en-US" altLang="ko-KR" sz="900" b="1">
                <a:latin typeface="Times New Roman" panose="02020603050405020304" pitchFamily="18" charset="0"/>
                <a:cs typeface="Times New Roman" panose="02020603050405020304" pitchFamily="18" charset="0"/>
              </a:rPr>
              <a:t>nnual Meeting</a:t>
            </a:r>
            <a:endParaRPr lang="en-US" sz="9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 descr="http://gsics.atmos.umd.edu/pub/Development/Logos/GSICS180px.png">
            <a:extLst>
              <a:ext uri="{FF2B5EF4-FFF2-40B4-BE49-F238E27FC236}">
                <a16:creationId xmlns:a16="http://schemas.microsoft.com/office/drawing/2014/main" id="{D420DE86-E663-4976-97F8-C28789A349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5" y="77025"/>
            <a:ext cx="1285875" cy="52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93266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685801"/>
            <a:ext cx="8229600" cy="394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19356" y="4800600"/>
            <a:ext cx="1367444" cy="174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75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47E33C82-C2A6-478E-8FB2-E20C8DB4147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457200" y="860367"/>
            <a:ext cx="8229600" cy="3883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57175" indent="-257175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v"/>
              <a:defRPr/>
            </a:pPr>
            <a:endParaRPr lang="en-GB" sz="240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2510287" y="4806539"/>
            <a:ext cx="4123427" cy="17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en-US" altLang="ko-KR" sz="750" b="0"/>
              <a:t>11</a:t>
            </a:r>
            <a:r>
              <a:rPr lang="en-US" sz="750" b="0"/>
              <a:t> </a:t>
            </a:r>
            <a:r>
              <a:rPr lang="en-US" altLang="ko-KR" sz="750" b="0"/>
              <a:t>Mon</a:t>
            </a:r>
            <a:r>
              <a:rPr lang="en-US" sz="750" b="0"/>
              <a:t> – 3 March 202</a:t>
            </a:r>
            <a:r>
              <a:rPr lang="en-US" altLang="ko-KR" sz="750" b="0"/>
              <a:t>4</a:t>
            </a:r>
            <a:r>
              <a:rPr lang="it-IT" sz="750" b="0"/>
              <a:t>, GSICS Annual </a:t>
            </a:r>
            <a:r>
              <a:rPr lang="en-US" altLang="ko-KR" sz="750" b="0"/>
              <a:t>and EP</a:t>
            </a:r>
            <a:r>
              <a:rPr lang="it-IT" sz="750" b="0"/>
              <a:t> Meeting (Hybrid), </a:t>
            </a:r>
            <a:r>
              <a:rPr lang="en-US" altLang="ko-KR" sz="750" b="0"/>
              <a:t>Darmstadt</a:t>
            </a:r>
            <a:r>
              <a:rPr lang="it-IT" sz="750" b="0"/>
              <a:t>, </a:t>
            </a:r>
            <a:r>
              <a:rPr lang="en-US" altLang="ko-KR" sz="750" b="0"/>
              <a:t>Germany</a:t>
            </a:r>
            <a:endParaRPr lang="en-US" sz="750" b="0"/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457200" y="4743450"/>
            <a:ext cx="82296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GB" sz="1350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6553200" y="4857751"/>
            <a:ext cx="2133600" cy="183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endParaRPr lang="en-GB" sz="1050"/>
          </a:p>
        </p:txBody>
      </p:sp>
      <p:sp>
        <p:nvSpPr>
          <p:cNvPr id="10" name="Rectangle 8"/>
          <p:cNvSpPr>
            <a:spLocks noChangeArrowheads="1"/>
          </p:cNvSpPr>
          <p:nvPr userDrawn="1"/>
        </p:nvSpPr>
        <p:spPr bwMode="auto">
          <a:xfrm>
            <a:off x="457200" y="4800601"/>
            <a:ext cx="2061713" cy="17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US" altLang="ko-KR" sz="750" b="1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en-US" sz="750" b="1">
                <a:latin typeface="Times New Roman" panose="02020603050405020304" pitchFamily="18" charset="0"/>
                <a:cs typeface="Times New Roman" panose="02020603050405020304" pitchFamily="18" charset="0"/>
              </a:rPr>
              <a:t>GSICS A</a:t>
            </a:r>
            <a:r>
              <a:rPr lang="en-US" altLang="ko-KR" sz="750" b="1">
                <a:latin typeface="Times New Roman" panose="02020603050405020304" pitchFamily="18" charset="0"/>
                <a:cs typeface="Times New Roman" panose="02020603050405020304" pitchFamily="18" charset="0"/>
              </a:rPr>
              <a:t>nnual Meeting</a:t>
            </a:r>
            <a:endParaRPr lang="en-US" sz="75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 descr="http://gsics.atmos.umd.edu/pub/Development/Logos/GSICS180px.png">
            <a:extLst>
              <a:ext uri="{FF2B5EF4-FFF2-40B4-BE49-F238E27FC236}">
                <a16:creationId xmlns:a16="http://schemas.microsoft.com/office/drawing/2014/main" id="{016C2398-F037-4637-B010-5FD37A6C617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5" y="77025"/>
            <a:ext cx="1285875" cy="52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15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v"/>
        <a:defRPr sz="24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§"/>
        <a:defRPr sz="21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464D4-B32B-4A51-9594-4142DA973DAE}" type="datetimeFigureOut">
              <a:rPr lang="ko-KR" altLang="en-US" smtClean="0"/>
              <a:t>2026-03-23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5D124-8283-4C8F-A8D2-E075402C10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5779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gif"/><Relationship Id="rId3" Type="http://schemas.openxmlformats.org/officeDocument/2006/relationships/image" Target="../media/image26.gif"/><Relationship Id="rId7" Type="http://schemas.openxmlformats.org/officeDocument/2006/relationships/image" Target="../media/image3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gif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036A3FFE-7A19-B045-A65F-38FF05C4809F}"/>
              </a:ext>
            </a:extLst>
          </p:cNvPr>
          <p:cNvSpPr/>
          <p:nvPr/>
        </p:nvSpPr>
        <p:spPr>
          <a:xfrm>
            <a:off x="1187624" y="1923678"/>
            <a:ext cx="7956376" cy="208823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  <a:alpha val="71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331640" y="2067694"/>
            <a:ext cx="7812360" cy="1188132"/>
          </a:xfrm>
          <a:noFill/>
          <a:ln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i="1">
                <a:solidFill>
                  <a:srgbClr val="0C45E4"/>
                </a:solidFill>
                <a:latin typeface="+mn-lt"/>
                <a:ea typeface="+mn-ea"/>
              </a:rPr>
              <a:t>Long-Term Monitoring of AMI VIS/NIR Radiometric Performance and Initial Results from AMI-AHI Inter-Comparison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sz="quarter" idx="10"/>
          </p:nvPr>
        </p:nvSpPr>
        <p:spPr/>
        <p:txBody>
          <a:bodyPr anchor="ctr"/>
          <a:lstStyle/>
          <a:p>
            <a:pPr algn="r" eaLnBrk="1" hangingPunct="1">
              <a:spcBef>
                <a:spcPts val="0"/>
              </a:spcBef>
              <a:defRPr/>
            </a:pPr>
            <a:r>
              <a:rPr lang="en-US" altLang="ko-KR" sz="1800" b="1" spc="0" err="1">
                <a:latin typeface="+mn-lt"/>
              </a:rPr>
              <a:t>Hanbyul</a:t>
            </a:r>
            <a:r>
              <a:rPr lang="en-US" altLang="ko-KR" sz="1800" b="1" spc="0">
                <a:latin typeface="+mn-lt"/>
              </a:rPr>
              <a:t> Lee</a:t>
            </a:r>
          </a:p>
        </p:txBody>
      </p:sp>
    </p:spTree>
    <p:extLst>
      <p:ext uri="{BB962C8B-B14F-4D97-AF65-F5344CB8AC3E}">
        <p14:creationId xmlns:p14="http://schemas.microsoft.com/office/powerpoint/2010/main" val="67094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247"/>
    </mc:Choice>
    <mc:Fallback>
      <p:transition spd="slow" advTm="2424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475260" y="608332"/>
            <a:ext cx="6256980" cy="1492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 algn="just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100">
                <a:latin typeface="Arial" pitchFamily="34" charset="0"/>
                <a:ea typeface="Arial Unicode MS" pitchFamily="50" charset="-127"/>
                <a:cs typeface="Arial" pitchFamily="34" charset="0"/>
              </a:rPr>
              <a:t>Monitoring GK2A AMI VIS/NIR Radiometric performance</a:t>
            </a:r>
          </a:p>
          <a:p>
            <a:pPr marL="557213" lvl="1" indent="-214313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000">
                <a:latin typeface="Arial" pitchFamily="34" charset="0"/>
                <a:ea typeface="Arial Unicode MS" pitchFamily="50" charset="-127"/>
                <a:cs typeface="Arial" pitchFamily="34" charset="0"/>
              </a:rPr>
              <a:t>Ray Matching(</a:t>
            </a:r>
            <a:r>
              <a:rPr lang="en-US" altLang="ko-KR" sz="1000">
                <a:solidFill>
                  <a:srgbClr val="FF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Terra MODIS, S-NPP VIIRS, NOAA-20,21 VIIRS</a:t>
            </a:r>
            <a:r>
              <a:rPr lang="en-US" altLang="ko-KR" sz="1000">
                <a:latin typeface="Arial" pitchFamily="34" charset="0"/>
                <a:ea typeface="Arial Unicode MS" pitchFamily="50" charset="-127"/>
                <a:cs typeface="Arial" pitchFamily="34" charset="0"/>
              </a:rPr>
              <a:t>)</a:t>
            </a:r>
          </a:p>
          <a:p>
            <a:pPr marL="557213" lvl="1" indent="-214313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000">
                <a:latin typeface="Arial" pitchFamily="34" charset="0"/>
                <a:ea typeface="Arial Unicode MS" pitchFamily="50" charset="-127"/>
                <a:cs typeface="Arial" pitchFamily="34" charset="0"/>
              </a:rPr>
              <a:t>GSICS DCC(</a:t>
            </a:r>
            <a:r>
              <a:rPr lang="en-US" altLang="ko-KR" sz="1000">
                <a:solidFill>
                  <a:srgbClr val="FF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S-NPP VIIRS</a:t>
            </a:r>
            <a:r>
              <a:rPr lang="en-US" altLang="ko-KR" sz="1000">
                <a:latin typeface="Arial" pitchFamily="34" charset="0"/>
                <a:ea typeface="Arial Unicode MS" pitchFamily="50" charset="-127"/>
                <a:cs typeface="Arial" pitchFamily="34" charset="0"/>
              </a:rPr>
              <a:t>,</a:t>
            </a:r>
            <a:r>
              <a:rPr lang="en-US" altLang="ko-KR" sz="1000">
                <a:solidFill>
                  <a:srgbClr val="FF0000"/>
                </a:solidFill>
                <a:latin typeface="Arial" pitchFamily="34" charset="0"/>
                <a:ea typeface="Arial Unicode MS" pitchFamily="50" charset="-127"/>
                <a:cs typeface="Arial" pitchFamily="34" charset="0"/>
              </a:rPr>
              <a:t> NOAA-20,21 VIIRS</a:t>
            </a:r>
            <a:r>
              <a:rPr lang="en-US" altLang="ko-KR" sz="1000">
                <a:latin typeface="Arial" pitchFamily="34" charset="0"/>
                <a:ea typeface="Arial Unicode MS" pitchFamily="50" charset="-127"/>
                <a:cs typeface="Arial" pitchFamily="34" charset="0"/>
              </a:rPr>
              <a:t>)</a:t>
            </a:r>
          </a:p>
          <a:p>
            <a:pPr marL="557213" lvl="1" indent="-214313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000">
                <a:latin typeface="Arial" pitchFamily="34" charset="0"/>
                <a:ea typeface="Arial Unicode MS" pitchFamily="50" charset="-127"/>
                <a:cs typeface="Arial" pitchFamily="34" charset="0"/>
              </a:rPr>
              <a:t>Lunar calibration(GIRO)</a:t>
            </a:r>
          </a:p>
          <a:p>
            <a:pPr marL="557213" lvl="1" indent="-214313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000">
                <a:latin typeface="Arial" pitchFamily="34" charset="0"/>
                <a:ea typeface="Arial Unicode MS" pitchFamily="50" charset="-127"/>
                <a:cs typeface="Arial" pitchFamily="34" charset="0"/>
              </a:rPr>
              <a:t>GEO-GEO (AMI-AHI)</a:t>
            </a:r>
          </a:p>
          <a:p>
            <a:pPr marL="214313" indent="-214313" algn="just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100" u="sng">
                <a:latin typeface="Arial" pitchFamily="34" charset="0"/>
                <a:ea typeface="Arial Unicode MS" pitchFamily="50" charset="-127"/>
                <a:cs typeface="Arial" pitchFamily="34" charset="0"/>
              </a:rPr>
              <a:t>Results period: Aug. 2019. ~ Dec. 2025.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4908883"/>
                  </p:ext>
                </p:extLst>
              </p:nvPr>
            </p:nvGraphicFramePr>
            <p:xfrm>
              <a:off x="348011" y="2228177"/>
              <a:ext cx="6310560" cy="25622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3795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8583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590627">
                      <a:extLst>
                        <a:ext uri="{9D8B030D-6E8A-4147-A177-3AD203B41FA5}">
                          <a16:colId xmlns:a16="http://schemas.microsoft.com/office/drawing/2014/main" val="845345073"/>
                        </a:ext>
                      </a:extLst>
                    </a:gridCol>
                    <a:gridCol w="129614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indent="0" algn="ctr" defTabSz="50800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FontTx/>
                            <a:buNone/>
                          </a:pPr>
                          <a:r>
                            <a:rPr lang="en-US" altLang="ko-KR" sz="1000" b="1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Method</a:t>
                          </a:r>
                          <a:endParaRPr lang="ko-KR" altLang="en-US" sz="1000" b="1">
                            <a:solidFill>
                              <a:schemeClr val="tx1"/>
                            </a:solidFill>
                            <a:latin typeface="Arial" pitchFamily="34" charset="0"/>
                            <a:ea typeface="NanumGothic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tc gridSpan="2">
                      <a:txBody>
                        <a:bodyPr/>
                        <a:lstStyle/>
                        <a:p>
                          <a:pPr marL="0" indent="0" algn="ctr" defTabSz="50800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FontTx/>
                            <a:buNone/>
                          </a:pPr>
                          <a:r>
                            <a:rPr lang="en-US" altLang="ko-KR" sz="1000" b="1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Thresholds</a:t>
                          </a:r>
                          <a:endParaRPr lang="ko-KR" altLang="en-US" sz="1000" b="1">
                            <a:solidFill>
                              <a:schemeClr val="tx1"/>
                            </a:solidFill>
                            <a:latin typeface="Arial" pitchFamily="34" charset="0"/>
                            <a:ea typeface="NanumGothic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indent="0" algn="ctr" defTabSz="50800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FontTx/>
                            <a:buNone/>
                          </a:pPr>
                          <a:r>
                            <a:rPr lang="en-US" altLang="ko-KR" sz="1000" b="1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Reference</a:t>
                          </a:r>
                          <a:r>
                            <a:rPr lang="en-US" altLang="ko-KR" sz="1000" b="1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 Values</a:t>
                          </a:r>
                          <a:endParaRPr lang="ko-KR" altLang="en-US" sz="1000" b="1">
                            <a:solidFill>
                              <a:schemeClr val="tx1"/>
                            </a:solidFill>
                            <a:latin typeface="Arial" pitchFamily="34" charset="0"/>
                            <a:ea typeface="NanumGothic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9563">
                    <a:tc>
                      <a:txBody>
                        <a:bodyPr/>
                        <a:lstStyle/>
                        <a:p>
                          <a:pPr marL="0" indent="0" algn="ctr" defTabSz="50800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FontTx/>
                            <a:buNone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GSICS</a:t>
                          </a: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 DCC</a:t>
                          </a:r>
                          <a:endParaRPr lang="ko-KR" altLang="en-US" sz="900">
                            <a:solidFill>
                              <a:schemeClr val="tx1"/>
                            </a:solidFill>
                            <a:latin typeface="Arial" pitchFamily="34" charset="0"/>
                            <a:ea typeface="NanumGothic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tc>
                      <a:txBody>
                        <a:bodyPr/>
                        <a:lstStyle/>
                        <a:p>
                          <a:pPr marL="0" indent="0" algn="l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Char char="•"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 IR_TB ≤ 205</a:t>
                          </a: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°</a:t>
                          </a: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K</a:t>
                          </a:r>
                        </a:p>
                        <a:p>
                          <a:pPr marL="0" marR="0" indent="0" algn="l" defTabSz="914400" rtl="0" eaLnBrk="0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Char char="•"/>
                            <a:tabLst/>
                            <a:defRPr/>
                          </a:pP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VZA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900" i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&lt;</m:t>
                              </m:r>
                            </m:oMath>
                          </a14:m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40°</a:t>
                          </a:r>
                        </a:p>
                        <a:p>
                          <a:pPr marL="0" marR="0" indent="0" algn="l" defTabSz="914400" rtl="0" eaLnBrk="0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Char char="•"/>
                            <a:tabLst/>
                            <a:defRPr/>
                          </a:pP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10° &lt; RAA &lt; 170°</a:t>
                          </a:r>
                        </a:p>
                        <a:p>
                          <a:pPr marL="0" marR="0" indent="0" algn="l" defTabSz="914400" rtl="0" eaLnBrk="0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Char char="•"/>
                            <a:tabLst/>
                            <a:defRPr/>
                          </a:pP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190° &lt; RAA &lt; 350°</a:t>
                          </a:r>
                        </a:p>
                      </a:txBody>
                      <a:tcPr marL="67628" marR="67628" marT="35243" marB="35243" anchor="ctr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0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Char char="•"/>
                            <a:tabLst/>
                            <a:defRPr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 TB_IR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900" i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&lt;</m:t>
                              </m:r>
                            </m:oMath>
                          </a14:m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1K</a:t>
                          </a:r>
                        </a:p>
                        <a:p>
                          <a:pPr marL="0" marR="0" indent="0" algn="l" defTabSz="914400" rtl="0" eaLnBrk="0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Char char="•"/>
                            <a:tabLst/>
                            <a:defRPr/>
                          </a:pP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STDV </a:t>
                          </a:r>
                          <a:r>
                            <a:rPr lang="en-US" altLang="ko-KR" sz="900" baseline="0" err="1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Rad._VIS</a:t>
                          </a: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/ Mean </a:t>
                          </a:r>
                          <a:r>
                            <a:rPr lang="en-US" altLang="ko-KR" sz="900" baseline="0" err="1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Rad._VIS</a:t>
                          </a: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900" i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&lt;</m:t>
                              </m:r>
                            </m:oMath>
                          </a14:m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0.03</a:t>
                          </a:r>
                        </a:p>
                      </a:txBody>
                      <a:tcPr marL="67628" marR="67628" marT="35243" marB="35243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S-NPP</a:t>
                          </a:r>
                          <a:b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</a:b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NOAA-20,-21</a:t>
                          </a:r>
                        </a:p>
                        <a:p>
                          <a:pPr marL="0" indent="0" algn="ctr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(VIIRS)</a:t>
                          </a:r>
                          <a:endParaRPr lang="ko-KR" altLang="en-US" sz="900" kern="1200">
                            <a:solidFill>
                              <a:schemeClr val="tx1"/>
                            </a:solidFill>
                            <a:latin typeface="Arial" pitchFamily="34" charset="0"/>
                            <a:ea typeface="맑은 고딕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9563">
                    <a:tc>
                      <a:txBody>
                        <a:bodyPr/>
                        <a:lstStyle/>
                        <a:p>
                          <a:pPr marL="0" marR="0" lvl="0" indent="0" algn="ctr" defTabSz="5080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Ray Matching</a:t>
                          </a:r>
                          <a:b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</a:b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(All</a:t>
                          </a: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 Sky</a:t>
                          </a: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)</a:t>
                          </a:r>
                          <a:endParaRPr lang="ko-KR" altLang="en-US" sz="900">
                            <a:solidFill>
                              <a:schemeClr val="tx1"/>
                            </a:solidFill>
                            <a:latin typeface="Arial" pitchFamily="34" charset="0"/>
                            <a:ea typeface="NanumGothic" charset="0"/>
                            <a:cs typeface="Arial" pitchFamily="34" charset="0"/>
                          </a:endParaRPr>
                        </a:p>
                        <a:p>
                          <a:pPr marL="0" indent="0" algn="ctr" defTabSz="50800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FontTx/>
                            <a:buNone/>
                          </a:pPr>
                          <a:endParaRPr lang="ko-KR" altLang="en-US" sz="900">
                            <a:solidFill>
                              <a:schemeClr val="tx1"/>
                            </a:solidFill>
                            <a:latin typeface="Arial" pitchFamily="34" charset="0"/>
                            <a:ea typeface="NanumGothic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tc>
                      <a:txBody>
                        <a:bodyPr/>
                        <a:lstStyle/>
                        <a:p>
                          <a:pPr marL="0" indent="0" algn="l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Char char="•"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 Time</a:t>
                          </a: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 Difference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900" i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≤</m:t>
                              </m:r>
                            </m:oMath>
                          </a14:m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 5min.</a:t>
                          </a:r>
                          <a:endParaRPr lang="en-US" altLang="ko-KR" sz="900">
                            <a:solidFill>
                              <a:schemeClr val="tx1"/>
                            </a:solidFill>
                            <a:latin typeface="Arial" pitchFamily="34" charset="0"/>
                            <a:ea typeface="Arial" charset="0"/>
                            <a:cs typeface="Arial" pitchFamily="34" charset="0"/>
                          </a:endParaRPr>
                        </a:p>
                        <a:p>
                          <a:pPr marL="0" indent="0" algn="l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Char char="•"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 0.1</a:t>
                          </a: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°</a:t>
                          </a: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ⅹ0.1</a:t>
                          </a: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°</a:t>
                          </a: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Grid (</a:t>
                          </a:r>
                          <a:r>
                            <a:rPr lang="en-US" altLang="ko-KR" sz="900" err="1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Lat</a:t>
                          </a: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/Lon)</a:t>
                          </a:r>
                        </a:p>
                        <a:p>
                          <a:pPr marL="0" indent="0" algn="l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Char char="•"/>
                          </a:pP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SZA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900" i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&lt;</m:t>
                              </m:r>
                            </m:oMath>
                          </a14:m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40°,  VZA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900" i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&lt;</m:t>
                              </m:r>
                            </m:oMath>
                          </a14:m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40°</a:t>
                          </a:r>
                        </a:p>
                        <a:p>
                          <a:pPr marL="0" indent="0" algn="l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Char char="•"/>
                          </a:pP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</a:t>
                          </a:r>
                          <a:r>
                            <a:rPr lang="el-GR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Δ</a:t>
                          </a: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SZA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900" i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≤</m:t>
                              </m:r>
                            </m:oMath>
                          </a14:m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5°</a:t>
                          </a:r>
                        </a:p>
                        <a:p>
                          <a:pPr marL="0" indent="0" algn="l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endParaRPr lang="en-US" altLang="ko-KR" sz="900" baseline="0">
                            <a:solidFill>
                              <a:schemeClr val="tx1"/>
                            </a:solidFill>
                            <a:latin typeface="Arial" pitchFamily="34" charset="0"/>
                            <a:ea typeface="Arial Unicode MS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Char char="•"/>
                            <a:tabLst/>
                            <a:defRPr/>
                          </a:pP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Reflectance STDV in each grid &lt; 0.05</a:t>
                          </a:r>
                          <a:endParaRPr lang="en-US" altLang="ko-KR" sz="900">
                            <a:solidFill>
                              <a:schemeClr val="tx1"/>
                            </a:solidFill>
                            <a:latin typeface="Arial" pitchFamily="34" charset="0"/>
                            <a:ea typeface="Arial" charset="0"/>
                            <a:cs typeface="Arial" pitchFamily="34" charset="0"/>
                          </a:endParaRPr>
                        </a:p>
                        <a:p>
                          <a:pPr marL="0" indent="0" algn="l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Char char="•"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 </a:t>
                          </a:r>
                          <a:r>
                            <a:rPr lang="el-GR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Δ</a:t>
                          </a: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 </a:t>
                          </a: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Viewing Angle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900" i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≤</m:t>
                              </m:r>
                            </m:oMath>
                          </a14:m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10°</a:t>
                          </a:r>
                        </a:p>
                        <a:p>
                          <a:pPr marL="0" marR="0" indent="0" algn="l" defTabSz="914400" rtl="0" eaLnBrk="0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Char char="•"/>
                            <a:tabLst/>
                            <a:defRPr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 B</a:t>
                          </a: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in Spatial homogeneity &lt; 80%</a:t>
                          </a:r>
                        </a:p>
                        <a:p>
                          <a:pPr marL="0" marR="0" indent="0" algn="l" defTabSz="914400" rtl="0" eaLnBrk="0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Char char="•"/>
                            <a:tabLst/>
                            <a:defRPr/>
                          </a:pP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Remove Sun-glint pixels</a:t>
                          </a:r>
                        </a:p>
                      </a:txBody>
                      <a:tcPr marL="67628" marR="67628" marT="35243" marB="35243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S-NPP</a:t>
                          </a:r>
                          <a:b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</a:b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NOAA-20,-21</a:t>
                          </a:r>
                        </a:p>
                        <a:p>
                          <a:pPr marL="0" indent="0" algn="ctr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(VIIRS)</a:t>
                          </a:r>
                          <a:endParaRPr lang="ko-KR" altLang="en-US" sz="900" kern="1200">
                            <a:solidFill>
                              <a:schemeClr val="tx1"/>
                            </a:solidFill>
                            <a:latin typeface="Arial" pitchFamily="34" charset="0"/>
                            <a:ea typeface="맑은 고딕" charset="0"/>
                            <a:cs typeface="Arial" pitchFamily="34" charset="0"/>
                          </a:endParaRPr>
                        </a:p>
                        <a:p>
                          <a:pPr marL="0" indent="0" algn="ctr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endParaRPr lang="ko-KR" altLang="en-US" sz="900" kern="1200">
                            <a:solidFill>
                              <a:schemeClr val="tx1"/>
                            </a:solidFill>
                            <a:latin typeface="Arial" pitchFamily="34" charset="0"/>
                            <a:ea typeface="맑은 고딕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extLst>
                      <a:ext uri="{0D108BD9-81ED-4DB2-BD59-A6C34878D82A}">
                        <a16:rowId xmlns:a16="http://schemas.microsoft.com/office/drawing/2014/main" val="3104706097"/>
                      </a:ext>
                    </a:extLst>
                  </a:tr>
                  <a:tr h="189216">
                    <a:tc>
                      <a:txBody>
                        <a:bodyPr/>
                        <a:lstStyle/>
                        <a:p>
                          <a:pPr marL="0" indent="0" algn="ctr" defTabSz="50800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FontTx/>
                            <a:buNone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Lunar</a:t>
                          </a:r>
                          <a:r>
                            <a:rPr lang="ko-KR" altLang="en-US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 </a:t>
                          </a: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Calibration</a:t>
                          </a:r>
                        </a:p>
                        <a:p>
                          <a:pPr marL="0" indent="0" algn="ctr" defTabSz="50800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FontTx/>
                            <a:buNone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(GIRO)</a:t>
                          </a:r>
                          <a:endParaRPr lang="ko-KR" altLang="en-US" sz="900">
                            <a:solidFill>
                              <a:schemeClr val="tx1"/>
                            </a:solidFill>
                            <a:latin typeface="Arial" pitchFamily="34" charset="0"/>
                            <a:ea typeface="NanumGothic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tc gridSpan="2">
                      <a:txBody>
                        <a:bodyPr/>
                        <a:lstStyle/>
                        <a:p>
                          <a:pPr marL="0" marR="0" indent="0" algn="l" defTabSz="914400" rtl="0" eaLnBrk="0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Char char="•"/>
                            <a:tabLst/>
                            <a:defRPr/>
                          </a:pP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</a:t>
                          </a:r>
                          <a:r>
                            <a:rPr kumimoji="1" lang="en-US" altLang="ja-JP" sz="9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Ratio</a:t>
                          </a:r>
                          <a:r>
                            <a:rPr kumimoji="1" lang="en-US" altLang="ja-JP" sz="900" i="1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kumimoji="1" lang="en-US" altLang="ja-JP" sz="9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is normalized by Ratio</a:t>
                          </a:r>
                          <a:r>
                            <a:rPr kumimoji="1" lang="en-US" altLang="ja-JP" sz="900" baseline="-25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t0</a:t>
                          </a:r>
                          <a:r>
                            <a:rPr kumimoji="1" lang="en-US" altLang="ja-JP" sz="900" i="1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kumimoji="1" lang="en-US" altLang="ja-JP" sz="9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(t</a:t>
                          </a:r>
                          <a:r>
                            <a:rPr kumimoji="1" lang="en-US" altLang="ja-JP" sz="900" baseline="-25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 </a:t>
                          </a:r>
                          <a:r>
                            <a:rPr kumimoji="1" lang="en-US" altLang="ko-KR" sz="9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:</a:t>
                          </a:r>
                          <a:r>
                            <a:rPr kumimoji="1" lang="en-US" altLang="ja-JP" sz="9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1 </a:t>
                          </a:r>
                          <a:r>
                            <a:rPr kumimoji="1" lang="en-US" altLang="ko-KR" sz="9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Sep.</a:t>
                          </a:r>
                          <a:r>
                            <a:rPr kumimoji="1" lang="en-US" altLang="ja-JP" sz="9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2019)</a:t>
                          </a:r>
                          <a:endParaRPr lang="en-US" altLang="ko-KR" sz="900" baseline="0">
                            <a:solidFill>
                              <a:schemeClr val="tx1"/>
                            </a:solidFill>
                            <a:latin typeface="Arial" pitchFamily="34" charset="0"/>
                            <a:ea typeface="Arial Unicode MS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indent="0" algn="ctr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Model</a:t>
                          </a:r>
                        </a:p>
                        <a:p>
                          <a:pPr marL="0" indent="0" algn="ctr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(GIRO)</a:t>
                          </a:r>
                          <a:endParaRPr lang="ko-KR" altLang="en-US" sz="900" kern="1200">
                            <a:solidFill>
                              <a:schemeClr val="tx1"/>
                            </a:solidFill>
                            <a:latin typeface="Arial" pitchFamily="34" charset="0"/>
                            <a:ea typeface="맑은 고딕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extLst>
                      <a:ext uri="{0D108BD9-81ED-4DB2-BD59-A6C34878D82A}">
                        <a16:rowId xmlns:a16="http://schemas.microsoft.com/office/drawing/2014/main" val="1638484454"/>
                      </a:ext>
                    </a:extLst>
                  </a:tr>
                  <a:tr h="189216">
                    <a:tc>
                      <a:txBody>
                        <a:bodyPr/>
                        <a:lstStyle/>
                        <a:p>
                          <a:pPr marL="0" indent="0" algn="ctr" defTabSz="50800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FontTx/>
                            <a:buNone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GEO-GEO</a:t>
                          </a:r>
                        </a:p>
                        <a:p>
                          <a:pPr marL="0" indent="0" algn="ctr" defTabSz="50800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FontTx/>
                            <a:buNone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(AMI-AHI)</a:t>
                          </a:r>
                          <a:endParaRPr lang="ko-KR" altLang="en-US" sz="900">
                            <a:solidFill>
                              <a:schemeClr val="tx1"/>
                            </a:solidFill>
                            <a:latin typeface="Arial" pitchFamily="34" charset="0"/>
                            <a:ea typeface="NanumGothic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Char char="•"/>
                            <a:tabLst/>
                            <a:defRPr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 Time</a:t>
                          </a: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 Difference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900" i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≤</m:t>
                              </m:r>
                            </m:oMath>
                          </a14:m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 1min.</a:t>
                          </a:r>
                        </a:p>
                        <a:p>
                          <a:pPr marL="0" marR="0" lvl="0" indent="0" algn="l" defTabSz="914400" rtl="0" eaLnBrk="0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Char char="•"/>
                            <a:tabLst/>
                            <a:defRPr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 </a:t>
                          </a:r>
                          <a:r>
                            <a:rPr lang="el-GR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Δ</a:t>
                          </a: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VZA</a:t>
                          </a:r>
                          <a:r>
                            <a:rPr lang="ko-KR" altLang="en-US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 </a:t>
                          </a: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&lt;</a:t>
                          </a:r>
                          <a:r>
                            <a:rPr lang="ko-KR" altLang="en-US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 </a:t>
                          </a: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1% </a:t>
                          </a:r>
                        </a:p>
                        <a:p>
                          <a:pPr marL="0" marR="0" lvl="0" indent="0" algn="l" defTabSz="914400" rtl="0" eaLnBrk="0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Char char="•"/>
                            <a:tabLst/>
                            <a:defRPr/>
                          </a:pP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SZA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900" i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&lt;</m:t>
                              </m:r>
                            </m:oMath>
                          </a14:m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40°,  VZA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900" i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&lt;</m:t>
                              </m:r>
                            </m:oMath>
                          </a14:m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40°</a:t>
                          </a:r>
                        </a:p>
                      </a:txBody>
                      <a:tcPr marL="67628" marR="67628" marT="35243" marB="35243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Char char="•"/>
                            <a:tabLst/>
                            <a:defRPr/>
                          </a:pPr>
                          <a:r>
                            <a:rPr kumimoji="0" lang="en-US" altLang="ko-KR" sz="9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Remove Sun-glint pixels &lt; 25°</a:t>
                          </a:r>
                        </a:p>
                        <a:p>
                          <a:pPr marL="0" marR="0" lvl="0" indent="0" algn="l" defTabSz="914400" rtl="0" eaLnBrk="0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Char char="•"/>
                            <a:tabLst/>
                            <a:defRPr/>
                          </a:pP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COV </a:t>
                          </a: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&lt;</a:t>
                          </a:r>
                          <a:r>
                            <a:rPr lang="ko-KR" altLang="en-US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 </a:t>
                          </a: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1~5%</a:t>
                          </a:r>
                          <a:endParaRPr lang="en-US" altLang="ko-KR" sz="900" baseline="0">
                            <a:solidFill>
                              <a:schemeClr val="tx1"/>
                            </a:solidFill>
                            <a:latin typeface="Arial" pitchFamily="34" charset="0"/>
                            <a:ea typeface="Arial Unicode MS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Himawari-9</a:t>
                          </a:r>
                          <a:b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</a:b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(AHI)</a:t>
                          </a:r>
                          <a:endParaRPr lang="ko-KR" altLang="en-US" sz="900" kern="1200">
                            <a:solidFill>
                              <a:schemeClr val="tx1"/>
                            </a:solidFill>
                            <a:latin typeface="Arial" pitchFamily="34" charset="0"/>
                            <a:ea typeface="맑은 고딕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extLst>
                      <a:ext uri="{0D108BD9-81ED-4DB2-BD59-A6C34878D82A}">
                        <a16:rowId xmlns:a16="http://schemas.microsoft.com/office/drawing/2014/main" val="42487028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4908883"/>
                  </p:ext>
                </p:extLst>
              </p:nvPr>
            </p:nvGraphicFramePr>
            <p:xfrm>
              <a:off x="348011" y="2228177"/>
              <a:ext cx="6310560" cy="25622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3795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8583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590627">
                      <a:extLst>
                        <a:ext uri="{9D8B030D-6E8A-4147-A177-3AD203B41FA5}">
                          <a16:colId xmlns:a16="http://schemas.microsoft.com/office/drawing/2014/main" val="845345073"/>
                        </a:ext>
                      </a:extLst>
                    </a:gridCol>
                    <a:gridCol w="129614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222886">
                    <a:tc>
                      <a:txBody>
                        <a:bodyPr/>
                        <a:lstStyle/>
                        <a:p>
                          <a:pPr marL="0" indent="0" algn="ctr" defTabSz="50800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FontTx/>
                            <a:buNone/>
                          </a:pPr>
                          <a:r>
                            <a:rPr lang="en-US" altLang="ko-KR" sz="1000" b="1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Method</a:t>
                          </a:r>
                          <a:endParaRPr lang="ko-KR" altLang="en-US" sz="1000" b="1">
                            <a:solidFill>
                              <a:schemeClr val="tx1"/>
                            </a:solidFill>
                            <a:latin typeface="Arial" pitchFamily="34" charset="0"/>
                            <a:ea typeface="NanumGothic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tc gridSpan="2">
                      <a:txBody>
                        <a:bodyPr/>
                        <a:lstStyle/>
                        <a:p>
                          <a:pPr marL="0" indent="0" algn="ctr" defTabSz="50800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FontTx/>
                            <a:buNone/>
                          </a:pPr>
                          <a:r>
                            <a:rPr lang="en-US" altLang="ko-KR" sz="1000" b="1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Thresholds</a:t>
                          </a:r>
                          <a:endParaRPr lang="ko-KR" altLang="en-US" sz="1000" b="1">
                            <a:solidFill>
                              <a:schemeClr val="tx1"/>
                            </a:solidFill>
                            <a:latin typeface="Arial" pitchFamily="34" charset="0"/>
                            <a:ea typeface="NanumGothic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indent="0" algn="ctr" defTabSz="50800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FontTx/>
                            <a:buNone/>
                          </a:pPr>
                          <a:r>
                            <a:rPr lang="en-US" altLang="ko-KR" sz="1000" b="1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Reference</a:t>
                          </a:r>
                          <a:r>
                            <a:rPr lang="en-US" altLang="ko-KR" sz="1000" b="1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 Values</a:t>
                          </a:r>
                          <a:endParaRPr lang="ko-KR" altLang="en-US" sz="1000" b="1">
                            <a:solidFill>
                              <a:schemeClr val="tx1"/>
                            </a:solidFill>
                            <a:latin typeface="Arial" pitchFamily="34" charset="0"/>
                            <a:ea typeface="NanumGothic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19126">
                    <a:tc>
                      <a:txBody>
                        <a:bodyPr/>
                        <a:lstStyle/>
                        <a:p>
                          <a:pPr marL="0" indent="0" algn="ctr" defTabSz="50800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FontTx/>
                            <a:buNone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GSICS</a:t>
                          </a: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 DCC</a:t>
                          </a:r>
                          <a:endParaRPr lang="ko-KR" altLang="en-US" sz="900">
                            <a:solidFill>
                              <a:schemeClr val="tx1"/>
                            </a:solidFill>
                            <a:latin typeface="Arial" pitchFamily="34" charset="0"/>
                            <a:ea typeface="NanumGothic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7628" marR="67628" marT="35243" marB="35243" anchor="ctr">
                        <a:blipFill>
                          <a:blip r:embed="rId3"/>
                          <a:stretch>
                            <a:fillRect l="-53462" t="-37624" r="-246923" b="-2861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7628" marR="67628" marT="35243" marB="35243" anchor="ctr">
                        <a:blipFill>
                          <a:blip r:embed="rId3"/>
                          <a:stretch>
                            <a:fillRect l="-93882" t="-37624" r="-51059" b="-2861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S-NPP</a:t>
                          </a:r>
                          <a:b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</a:b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NOAA-20,-21</a:t>
                          </a:r>
                        </a:p>
                        <a:p>
                          <a:pPr marL="0" indent="0" algn="ctr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(VIIRS)</a:t>
                          </a:r>
                          <a:endParaRPr lang="ko-KR" altLang="en-US" sz="900" kern="1200">
                            <a:solidFill>
                              <a:schemeClr val="tx1"/>
                            </a:solidFill>
                            <a:latin typeface="Arial" pitchFamily="34" charset="0"/>
                            <a:ea typeface="맑은 고딕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56286">
                    <a:tc>
                      <a:txBody>
                        <a:bodyPr/>
                        <a:lstStyle/>
                        <a:p>
                          <a:pPr marL="0" marR="0" lvl="0" indent="0" algn="ctr" defTabSz="5080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Ray Matching</a:t>
                          </a:r>
                          <a:b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</a:b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(All</a:t>
                          </a: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 Sky</a:t>
                          </a: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)</a:t>
                          </a:r>
                          <a:endParaRPr lang="ko-KR" altLang="en-US" sz="900">
                            <a:solidFill>
                              <a:schemeClr val="tx1"/>
                            </a:solidFill>
                            <a:latin typeface="Arial" pitchFamily="34" charset="0"/>
                            <a:ea typeface="NanumGothic" charset="0"/>
                            <a:cs typeface="Arial" pitchFamily="34" charset="0"/>
                          </a:endParaRPr>
                        </a:p>
                        <a:p>
                          <a:pPr marL="0" indent="0" algn="ctr" defTabSz="50800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FontTx/>
                            <a:buNone/>
                          </a:pPr>
                          <a:endParaRPr lang="ko-KR" altLang="en-US" sz="900">
                            <a:solidFill>
                              <a:schemeClr val="tx1"/>
                            </a:solidFill>
                            <a:latin typeface="Arial" pitchFamily="34" charset="0"/>
                            <a:ea typeface="NanumGothic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7628" marR="67628" marT="35243" marB="35243" anchor="ctr">
                        <a:blipFill>
                          <a:blip r:embed="rId3"/>
                          <a:stretch>
                            <a:fillRect l="-53462" t="-111200" r="-246923" b="-1312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7628" marR="67628" marT="35243" marB="35243" anchor="ctr">
                        <a:blipFill>
                          <a:blip r:embed="rId3"/>
                          <a:stretch>
                            <a:fillRect l="-93882" t="-111200" r="-51059" b="-1312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S-NPP</a:t>
                          </a:r>
                          <a:b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</a:b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NOAA-20,-21</a:t>
                          </a:r>
                        </a:p>
                        <a:p>
                          <a:pPr marL="0" indent="0" algn="ctr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(VIIRS)</a:t>
                          </a:r>
                          <a:endParaRPr lang="ko-KR" altLang="en-US" sz="900" kern="1200">
                            <a:solidFill>
                              <a:schemeClr val="tx1"/>
                            </a:solidFill>
                            <a:latin typeface="Arial" pitchFamily="34" charset="0"/>
                            <a:ea typeface="맑은 고딕" charset="0"/>
                            <a:cs typeface="Arial" pitchFamily="34" charset="0"/>
                          </a:endParaRPr>
                        </a:p>
                        <a:p>
                          <a:pPr marL="0" indent="0" algn="ctr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endParaRPr lang="ko-KR" altLang="en-US" sz="900" kern="1200">
                            <a:solidFill>
                              <a:schemeClr val="tx1"/>
                            </a:solidFill>
                            <a:latin typeface="Arial" pitchFamily="34" charset="0"/>
                            <a:ea typeface="맑은 고딕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extLst>
                      <a:ext uri="{0D108BD9-81ED-4DB2-BD59-A6C34878D82A}">
                        <a16:rowId xmlns:a16="http://schemas.microsoft.com/office/drawing/2014/main" val="3104706097"/>
                      </a:ext>
                    </a:extLst>
                  </a:tr>
                  <a:tr h="481966">
                    <a:tc>
                      <a:txBody>
                        <a:bodyPr/>
                        <a:lstStyle/>
                        <a:p>
                          <a:pPr marL="0" indent="0" algn="ctr" defTabSz="50800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FontTx/>
                            <a:buNone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Lunar</a:t>
                          </a:r>
                          <a:r>
                            <a:rPr lang="ko-KR" altLang="en-US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 </a:t>
                          </a: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Calibration</a:t>
                          </a:r>
                        </a:p>
                        <a:p>
                          <a:pPr marL="0" indent="0" algn="ctr" defTabSz="50800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FontTx/>
                            <a:buNone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(GIRO)</a:t>
                          </a:r>
                          <a:endParaRPr lang="ko-KR" altLang="en-US" sz="900">
                            <a:solidFill>
                              <a:schemeClr val="tx1"/>
                            </a:solidFill>
                            <a:latin typeface="Arial" pitchFamily="34" charset="0"/>
                            <a:ea typeface="NanumGothic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tc gridSpan="2">
                      <a:txBody>
                        <a:bodyPr/>
                        <a:lstStyle/>
                        <a:p>
                          <a:pPr marL="0" marR="0" indent="0" algn="l" defTabSz="914400" rtl="0" eaLnBrk="0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Char char="•"/>
                            <a:tabLst/>
                            <a:defRPr/>
                          </a:pP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</a:t>
                          </a:r>
                          <a:r>
                            <a:rPr kumimoji="1" lang="en-US" altLang="ja-JP" sz="9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Ratio</a:t>
                          </a:r>
                          <a:r>
                            <a:rPr kumimoji="1" lang="en-US" altLang="ja-JP" sz="900" i="1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kumimoji="1" lang="en-US" altLang="ja-JP" sz="9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is normalized by Ratio</a:t>
                          </a:r>
                          <a:r>
                            <a:rPr kumimoji="1" lang="en-US" altLang="ja-JP" sz="900" baseline="-25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t0</a:t>
                          </a:r>
                          <a:r>
                            <a:rPr kumimoji="1" lang="en-US" altLang="ja-JP" sz="900" i="1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kumimoji="1" lang="en-US" altLang="ja-JP" sz="9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(t</a:t>
                          </a:r>
                          <a:r>
                            <a:rPr kumimoji="1" lang="en-US" altLang="ja-JP" sz="900" baseline="-250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 </a:t>
                          </a:r>
                          <a:r>
                            <a:rPr kumimoji="1" lang="en-US" altLang="ko-KR" sz="9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:</a:t>
                          </a:r>
                          <a:r>
                            <a:rPr kumimoji="1" lang="en-US" altLang="ja-JP" sz="9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1 </a:t>
                          </a:r>
                          <a:r>
                            <a:rPr kumimoji="1" lang="en-US" altLang="ko-KR" sz="9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Sep.</a:t>
                          </a:r>
                          <a:r>
                            <a:rPr kumimoji="1" lang="en-US" altLang="ja-JP" sz="9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2019)</a:t>
                          </a:r>
                          <a:endParaRPr lang="en-US" altLang="ko-KR" sz="900" baseline="0">
                            <a:solidFill>
                              <a:schemeClr val="tx1"/>
                            </a:solidFill>
                            <a:latin typeface="Arial" pitchFamily="34" charset="0"/>
                            <a:ea typeface="Arial Unicode MS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indent="0" algn="ctr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Model</a:t>
                          </a:r>
                        </a:p>
                        <a:p>
                          <a:pPr marL="0" indent="0" algn="ctr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(GIRO)</a:t>
                          </a:r>
                          <a:endParaRPr lang="ko-KR" altLang="en-US" sz="900" kern="1200">
                            <a:solidFill>
                              <a:schemeClr val="tx1"/>
                            </a:solidFill>
                            <a:latin typeface="Arial" pitchFamily="34" charset="0"/>
                            <a:ea typeface="맑은 고딕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extLst>
                      <a:ext uri="{0D108BD9-81ED-4DB2-BD59-A6C34878D82A}">
                        <a16:rowId xmlns:a16="http://schemas.microsoft.com/office/drawing/2014/main" val="1638484454"/>
                      </a:ext>
                    </a:extLst>
                  </a:tr>
                  <a:tr h="481966">
                    <a:tc>
                      <a:txBody>
                        <a:bodyPr/>
                        <a:lstStyle/>
                        <a:p>
                          <a:pPr marL="0" indent="0" algn="ctr" defTabSz="50800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FontTx/>
                            <a:buNone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GEO-GEO</a:t>
                          </a:r>
                        </a:p>
                        <a:p>
                          <a:pPr marL="0" indent="0" algn="ctr" defTabSz="50800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FontTx/>
                            <a:buNone/>
                          </a:pP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NanumGothic" charset="0"/>
                              <a:cs typeface="Arial" pitchFamily="34" charset="0"/>
                            </a:rPr>
                            <a:t>(AMI-AHI)</a:t>
                          </a:r>
                          <a:endParaRPr lang="ko-KR" altLang="en-US" sz="900">
                            <a:solidFill>
                              <a:schemeClr val="tx1"/>
                            </a:solidFill>
                            <a:latin typeface="Arial" pitchFamily="34" charset="0"/>
                            <a:ea typeface="NanumGothic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7628" marR="67628" marT="35243" marB="35243" anchor="ctr">
                        <a:blipFill>
                          <a:blip r:embed="rId3"/>
                          <a:stretch>
                            <a:fillRect l="-53462" t="-434177" r="-246923" b="-75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0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Char char="•"/>
                            <a:tabLst/>
                            <a:defRPr/>
                          </a:pPr>
                          <a:r>
                            <a:rPr kumimoji="0" lang="en-US" altLang="ko-KR" sz="9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Remove Sun-glint pixels &lt; 25°</a:t>
                          </a:r>
                        </a:p>
                        <a:p>
                          <a:pPr marL="0" marR="0" lvl="0" indent="0" algn="l" defTabSz="914400" rtl="0" eaLnBrk="0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Char char="•"/>
                            <a:tabLst/>
                            <a:defRPr/>
                          </a:pPr>
                          <a:r>
                            <a:rPr lang="en-US" altLang="ko-KR" sz="900" baseline="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 Unicode MS"/>
                              <a:cs typeface="Arial" pitchFamily="34" charset="0"/>
                            </a:rPr>
                            <a:t> COV </a:t>
                          </a: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&lt;</a:t>
                          </a:r>
                          <a:r>
                            <a:rPr lang="ko-KR" altLang="en-US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 </a:t>
                          </a:r>
                          <a:r>
                            <a:rPr lang="en-US" altLang="ko-KR" sz="9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Arial" charset="0"/>
                              <a:cs typeface="Arial" pitchFamily="34" charset="0"/>
                            </a:rPr>
                            <a:t>1~5%</a:t>
                          </a:r>
                          <a:endParaRPr lang="en-US" altLang="ko-KR" sz="900" baseline="0">
                            <a:solidFill>
                              <a:schemeClr val="tx1"/>
                            </a:solidFill>
                            <a:latin typeface="Arial" pitchFamily="34" charset="0"/>
                            <a:ea typeface="Arial Unicode MS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eaLnBrk="0" fontAlgn="auto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Font typeface="Arial"/>
                            <a:buNone/>
                          </a:pP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Himawari-9</a:t>
                          </a:r>
                          <a:b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</a:br>
                          <a:r>
                            <a:rPr lang="en-US" altLang="ko-KR" sz="900" kern="1200">
                              <a:solidFill>
                                <a:schemeClr val="tx1"/>
                              </a:solidFill>
                              <a:latin typeface="Arial" pitchFamily="34" charset="0"/>
                              <a:ea typeface="맑은 고딕" charset="0"/>
                              <a:cs typeface="Arial" pitchFamily="34" charset="0"/>
                            </a:rPr>
                            <a:t>(AHI)</a:t>
                          </a:r>
                          <a:endParaRPr lang="ko-KR" altLang="en-US" sz="900" kern="1200">
                            <a:solidFill>
                              <a:schemeClr val="tx1"/>
                            </a:solidFill>
                            <a:latin typeface="Arial" pitchFamily="34" charset="0"/>
                            <a:ea typeface="맑은 고딕" charset="0"/>
                            <a:cs typeface="Arial" pitchFamily="34" charset="0"/>
                          </a:endParaRPr>
                        </a:p>
                      </a:txBody>
                      <a:tcPr marL="67628" marR="67628" marT="35243" marB="35243" anchor="ctr"/>
                    </a:tc>
                    <a:extLst>
                      <a:ext uri="{0D108BD9-81ED-4DB2-BD59-A6C34878D82A}">
                        <a16:rowId xmlns:a16="http://schemas.microsoft.com/office/drawing/2014/main" val="42487028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4" name="_x249358136" descr="EMB00001d1c0410">
            <a:extLst>
              <a:ext uri="{FF2B5EF4-FFF2-40B4-BE49-F238E27FC236}">
                <a16:creationId xmlns:a16="http://schemas.microsoft.com/office/drawing/2014/main" id="{42CF124A-DA25-44B8-B1A7-68E98D26B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6" t="5275" r="11096" b="3065"/>
          <a:stretch>
            <a:fillRect/>
          </a:stretch>
        </p:blipFill>
        <p:spPr bwMode="auto">
          <a:xfrm>
            <a:off x="6878436" y="776266"/>
            <a:ext cx="1760420" cy="175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C527B46-8861-497E-9F00-569A36E1F716}"/>
              </a:ext>
            </a:extLst>
          </p:cNvPr>
          <p:cNvSpPr txBox="1"/>
          <p:nvPr/>
        </p:nvSpPr>
        <p:spPr>
          <a:xfrm>
            <a:off x="6939965" y="2338429"/>
            <a:ext cx="17197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+mn-ea"/>
                <a:cs typeface="Arial Unicode MS" pitchFamily="50" charset="-127"/>
              </a:rPr>
              <a:t>Lat. : ± 20°</a:t>
            </a:r>
          </a:p>
          <a:p>
            <a:r>
              <a:rPr lang="en-US" altLang="ko-KR" sz="1100">
                <a:latin typeface="+mn-ea"/>
                <a:cs typeface="Arial Unicode MS" pitchFamily="50" charset="-127"/>
              </a:rPr>
              <a:t>Lon. : 108.2° ~ 148.2°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C5AF004-C508-4648-8AD2-485FF3BAA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latinLnBrk="0"/>
            <a:r>
              <a:rPr lang="en-GB" altLang="ko-KR" sz="2800" b="1">
                <a:latin typeface="+mj-lt"/>
              </a:rPr>
              <a:t>KMA’s Calibration</a:t>
            </a:r>
            <a:endParaRPr lang="ko-KR" altLang="en-US" sz="2800">
              <a:latin typeface="+mj-lt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DCFB0B9-F590-4FDB-8E23-7E5B9947866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3" b="17364"/>
          <a:stretch/>
        </p:blipFill>
        <p:spPr>
          <a:xfrm>
            <a:off x="7020272" y="2850374"/>
            <a:ext cx="1826590" cy="1827663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02297E34-4FB8-4F65-81C1-0E29DED29602}"/>
              </a:ext>
            </a:extLst>
          </p:cNvPr>
          <p:cNvSpPr/>
          <p:nvPr/>
        </p:nvSpPr>
        <p:spPr>
          <a:xfrm>
            <a:off x="6813323" y="2697992"/>
            <a:ext cx="1867819" cy="3047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1" algn="just">
              <a:lnSpc>
                <a:spcPct val="150000"/>
              </a:lnSpc>
            </a:pPr>
            <a:r>
              <a:rPr lang="en-US" altLang="ko-KR" sz="1050" b="1">
                <a:latin typeface="Arial" pitchFamily="34" charset="0"/>
                <a:ea typeface="Arial Unicode MS" pitchFamily="50" charset="-127"/>
                <a:cs typeface="Arial" pitchFamily="34" charset="0"/>
              </a:rPr>
              <a:t>GEO-GEO (AMI-AHI)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F16EB84-9EF0-4ED6-A2E4-DF618D714AA2}"/>
              </a:ext>
            </a:extLst>
          </p:cNvPr>
          <p:cNvSpPr/>
          <p:nvPr/>
        </p:nvSpPr>
        <p:spPr>
          <a:xfrm>
            <a:off x="6710767" y="504173"/>
            <a:ext cx="1904689" cy="3047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1" algn="just">
              <a:lnSpc>
                <a:spcPct val="150000"/>
              </a:lnSpc>
            </a:pPr>
            <a:r>
              <a:rPr lang="en-US" altLang="ko-KR" sz="1050" b="1">
                <a:latin typeface="Arial" pitchFamily="34" charset="0"/>
                <a:ea typeface="Arial Unicode MS" pitchFamily="50" charset="-127"/>
                <a:cs typeface="Arial" pitchFamily="34" charset="0"/>
              </a:rPr>
              <a:t>GEO-LEO (AMI-VIIRS)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F98914-1CFA-4119-81FE-9525CEA5DA88}"/>
              </a:ext>
            </a:extLst>
          </p:cNvPr>
          <p:cNvSpPr txBox="1"/>
          <p:nvPr/>
        </p:nvSpPr>
        <p:spPr>
          <a:xfrm>
            <a:off x="7020272" y="4613142"/>
            <a:ext cx="18265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latin typeface="+mn-ea"/>
                <a:cs typeface="Arial Unicode MS" pitchFamily="50" charset="-127"/>
              </a:rPr>
              <a:t>Lat. : ± 35°</a:t>
            </a:r>
          </a:p>
          <a:p>
            <a:r>
              <a:rPr lang="en-US" altLang="ko-KR" sz="1100">
                <a:latin typeface="+mn-ea"/>
                <a:cs typeface="Arial Unicode MS" pitchFamily="50" charset="-127"/>
              </a:rPr>
              <a:t>Lon. : 132° ~ 137°</a:t>
            </a:r>
          </a:p>
        </p:txBody>
      </p:sp>
    </p:spTree>
    <p:extLst>
      <p:ext uri="{BB962C8B-B14F-4D97-AF65-F5344CB8AC3E}">
        <p14:creationId xmlns:p14="http://schemas.microsoft.com/office/powerpoint/2010/main" val="468663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184"/>
    </mc:Choice>
    <mc:Fallback>
      <p:transition spd="slow" advTm="3818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E4A094F9-71AA-433B-9B7B-556B60D80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99471"/>
            <a:ext cx="6868244" cy="500604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ko-KR" sz="2800" b="1">
                <a:latin typeface="Arial" pitchFamily="34" charset="0"/>
                <a:cs typeface="Arial" pitchFamily="34" charset="0"/>
              </a:rPr>
              <a:t>AMI Radiance, DCC Target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CAAA600-4F0F-4D5A-B21C-33B5979B91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C94469-C24B-4485-9554-864CA5BFE27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0792292-A42E-4A69-981B-36FBD389E1DF}"/>
              </a:ext>
            </a:extLst>
          </p:cNvPr>
          <p:cNvSpPr/>
          <p:nvPr/>
        </p:nvSpPr>
        <p:spPr>
          <a:xfrm>
            <a:off x="5572220" y="272481"/>
            <a:ext cx="27944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b="1">
                <a:solidFill>
                  <a:srgbClr val="0099FF"/>
                </a:solidFill>
                <a:latin typeface="Arial" pitchFamily="34" charset="0"/>
                <a:cs typeface="Arial" pitchFamily="34" charset="0"/>
              </a:rPr>
              <a:t>(Aug. 2019. ~ Dec. 2025.)</a:t>
            </a:r>
            <a:endParaRPr lang="ko-KR" altLang="en-US" sz="1600">
              <a:solidFill>
                <a:srgbClr val="0099FF"/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5939DD3-3A7A-4BA0-B0AA-923260EE9F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25" y="593320"/>
            <a:ext cx="2628462" cy="2254421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2D41CB48-728E-40D3-A1DE-10DD362C74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585595"/>
            <a:ext cx="2627505" cy="22536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B13E8A97-F5C7-4A98-8F0E-0CF9936E39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395" y="548289"/>
            <a:ext cx="2627505" cy="22536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82CDA9D3-45BF-40C4-B997-CC31EF6B32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94" y="2780919"/>
            <a:ext cx="2627505" cy="225360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C319A72D-C842-4E15-9354-8A8DC82006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509" y="2778414"/>
            <a:ext cx="2627504" cy="22536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6B793972-AEFC-4988-9BFD-14DC2269D2C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394" y="2778413"/>
            <a:ext cx="2627505" cy="225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963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189"/>
    </mc:Choice>
    <mc:Fallback>
      <p:transition spd="slow" advTm="12189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E4A094F9-71AA-433B-9B7B-556B60D80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99471"/>
            <a:ext cx="6868244" cy="500604"/>
          </a:xfrm>
        </p:spPr>
        <p:txBody>
          <a:bodyPr>
            <a:noAutofit/>
          </a:bodyPr>
          <a:lstStyle/>
          <a:p>
            <a:pPr algn="l"/>
            <a:r>
              <a:rPr lang="en-US" altLang="ko-KR" sz="2400" b="1">
                <a:latin typeface="Arial" pitchFamily="34" charset="0"/>
                <a:cs typeface="Arial" pitchFamily="34" charset="0"/>
              </a:rPr>
              <a:t>Timeseries of DCC </a:t>
            </a:r>
            <a:r>
              <a:rPr lang="en-US" altLang="ko-KR" sz="2000" b="1">
                <a:latin typeface="Arial" pitchFamily="34" charset="0"/>
                <a:cs typeface="Arial" pitchFamily="34" charset="0"/>
              </a:rPr>
              <a:t>with Ray-matching</a:t>
            </a:r>
            <a:endParaRPr lang="ko-KR" altLang="en-US" sz="24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CAAA600-4F0F-4D5A-B21C-33B5979B91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2C94469-C24B-4485-9554-864CA5BFE27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0792292-A42E-4A69-981B-36FBD389E1DF}"/>
              </a:ext>
            </a:extLst>
          </p:cNvPr>
          <p:cNvSpPr/>
          <p:nvPr/>
        </p:nvSpPr>
        <p:spPr>
          <a:xfrm>
            <a:off x="351458" y="566135"/>
            <a:ext cx="86130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AMI/VIIRS ratio of DCC radiance with AMI/VIIRS Ray-matching from Aug. 2019. to Dec. 2025.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altLang="ko-KR" sz="1200">
                <a:solidFill>
                  <a:srgbClr val="0070C0"/>
                </a:solidFill>
              </a:rPr>
              <a:t>Ray-Matching: data selected for DCC Reflectance : &lt; 0.8 (VI004~VI008), &lt; 0.6(NIR013), &lt; 0.1(NIR band)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sz="1200">
              <a:solidFill>
                <a:srgbClr val="0070C0"/>
              </a:solidFill>
            </a:endParaRPr>
          </a:p>
        </p:txBody>
      </p:sp>
      <p:pic>
        <p:nvPicPr>
          <p:cNvPr id="81" name="그림 80">
            <a:extLst>
              <a:ext uri="{FF2B5EF4-FFF2-40B4-BE49-F238E27FC236}">
                <a16:creationId xmlns:a16="http://schemas.microsoft.com/office/drawing/2014/main" id="{AEBD58AF-DC79-42C4-8E8A-A6B7060D0D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" y="986550"/>
            <a:ext cx="2998645" cy="1800000"/>
          </a:xfrm>
          <a:prstGeom prst="rect">
            <a:avLst/>
          </a:prstGeom>
        </p:spPr>
      </p:pic>
      <p:pic>
        <p:nvPicPr>
          <p:cNvPr id="87" name="그림 86">
            <a:extLst>
              <a:ext uri="{FF2B5EF4-FFF2-40B4-BE49-F238E27FC236}">
                <a16:creationId xmlns:a16="http://schemas.microsoft.com/office/drawing/2014/main" id="{F93AD159-8D35-4A3F-B275-0486AC93E8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198" y="1001160"/>
            <a:ext cx="2998645" cy="1800000"/>
          </a:xfrm>
          <a:prstGeom prst="rect">
            <a:avLst/>
          </a:prstGeom>
        </p:spPr>
      </p:pic>
      <p:pic>
        <p:nvPicPr>
          <p:cNvPr id="89" name="그림 88">
            <a:extLst>
              <a:ext uri="{FF2B5EF4-FFF2-40B4-BE49-F238E27FC236}">
                <a16:creationId xmlns:a16="http://schemas.microsoft.com/office/drawing/2014/main" id="{E2A9BDB3-28D7-4E71-AF61-E89F25FE29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726" y="986550"/>
            <a:ext cx="2998645" cy="1800000"/>
          </a:xfrm>
          <a:prstGeom prst="rect">
            <a:avLst/>
          </a:prstGeom>
        </p:spPr>
      </p:pic>
      <p:pic>
        <p:nvPicPr>
          <p:cNvPr id="91" name="그림 90">
            <a:extLst>
              <a:ext uri="{FF2B5EF4-FFF2-40B4-BE49-F238E27FC236}">
                <a16:creationId xmlns:a16="http://schemas.microsoft.com/office/drawing/2014/main" id="{7276A4F1-BE9F-42AF-BCF4-8E56050A82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" y="2859782"/>
            <a:ext cx="2998645" cy="1800000"/>
          </a:xfrm>
          <a:prstGeom prst="rect">
            <a:avLst/>
          </a:prstGeom>
        </p:spPr>
      </p:pic>
      <p:pic>
        <p:nvPicPr>
          <p:cNvPr id="99" name="그림 98">
            <a:extLst>
              <a:ext uri="{FF2B5EF4-FFF2-40B4-BE49-F238E27FC236}">
                <a16:creationId xmlns:a16="http://schemas.microsoft.com/office/drawing/2014/main" id="{21051363-05B3-43A3-BBFC-D9E9F90BC8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834" y="2843032"/>
            <a:ext cx="2998646" cy="1800000"/>
          </a:xfrm>
          <a:prstGeom prst="rect">
            <a:avLst/>
          </a:prstGeom>
        </p:spPr>
      </p:pic>
      <p:pic>
        <p:nvPicPr>
          <p:cNvPr id="101" name="그림 100">
            <a:extLst>
              <a:ext uri="{FF2B5EF4-FFF2-40B4-BE49-F238E27FC236}">
                <a16:creationId xmlns:a16="http://schemas.microsoft.com/office/drawing/2014/main" id="{FCAAD6D2-68F6-4733-B28C-8073373C67C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842" y="2786550"/>
            <a:ext cx="2998646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83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702"/>
    </mc:Choice>
    <mc:Fallback>
      <p:transition spd="slow" advTm="7770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직사각형 40">
            <a:extLst>
              <a:ext uri="{FF2B5EF4-FFF2-40B4-BE49-F238E27FC236}">
                <a16:creationId xmlns:a16="http://schemas.microsoft.com/office/drawing/2014/main" id="{90189F27-3D89-4D16-A7B8-FAE3ABFF75EF}"/>
              </a:ext>
            </a:extLst>
          </p:cNvPr>
          <p:cNvSpPr/>
          <p:nvPr/>
        </p:nvSpPr>
        <p:spPr>
          <a:xfrm>
            <a:off x="-28226" y="508174"/>
            <a:ext cx="9167550" cy="4659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2" name="그림 71">
            <a:extLst>
              <a:ext uri="{FF2B5EF4-FFF2-40B4-BE49-F238E27FC236}">
                <a16:creationId xmlns:a16="http://schemas.microsoft.com/office/drawing/2014/main" id="{BE94B5B6-09A9-4050-98E3-A1AA4319EE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935" y="508174"/>
            <a:ext cx="2520000" cy="2520000"/>
          </a:xfrm>
          <a:prstGeom prst="rect">
            <a:avLst/>
          </a:prstGeom>
        </p:spPr>
      </p:pic>
      <p:sp>
        <p:nvSpPr>
          <p:cNvPr id="37" name="제목 36">
            <a:extLst>
              <a:ext uri="{FF2B5EF4-FFF2-40B4-BE49-F238E27FC236}">
                <a16:creationId xmlns:a16="http://schemas.microsoft.com/office/drawing/2014/main" id="{714D46A9-633F-4C35-ADBB-241323369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ko-KR" sz="2800" b="1">
                <a:latin typeface="Arial" pitchFamily="34" charset="0"/>
                <a:cs typeface="Arial" pitchFamily="34" charset="0"/>
              </a:rPr>
              <a:t>Monthly Scatter</a:t>
            </a:r>
            <a:r>
              <a:rPr lang="ko-KR" altLang="en-US" sz="2800" b="1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800" b="1">
                <a:latin typeface="Arial" pitchFamily="34" charset="0"/>
                <a:cs typeface="Arial" pitchFamily="34" charset="0"/>
              </a:rPr>
              <a:t>plot</a:t>
            </a:r>
            <a:endParaRPr lang="ko-KR" altLang="en-US" sz="3200">
              <a:solidFill>
                <a:schemeClr val="tx1"/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87984C6A-6D30-44E1-9CFE-6D50B3204699}"/>
              </a:ext>
            </a:extLst>
          </p:cNvPr>
          <p:cNvSpPr/>
          <p:nvPr/>
        </p:nvSpPr>
        <p:spPr>
          <a:xfrm>
            <a:off x="2825800" y="484448"/>
            <a:ext cx="2741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b="1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>AMI vs VIIRS  (2025)</a:t>
            </a:r>
          </a:p>
        </p:txBody>
      </p:sp>
      <p:pic>
        <p:nvPicPr>
          <p:cNvPr id="68" name="그림 67">
            <a:extLst>
              <a:ext uri="{FF2B5EF4-FFF2-40B4-BE49-F238E27FC236}">
                <a16:creationId xmlns:a16="http://schemas.microsoft.com/office/drawing/2014/main" id="{5548BB5E-01BB-441B-BFF4-BCC02DE8E2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873" y="2832652"/>
            <a:ext cx="2520000" cy="2520000"/>
          </a:xfrm>
          <a:prstGeom prst="rect">
            <a:avLst/>
          </a:prstGeom>
        </p:spPr>
      </p:pic>
      <p:pic>
        <p:nvPicPr>
          <p:cNvPr id="70" name="그림 69">
            <a:extLst>
              <a:ext uri="{FF2B5EF4-FFF2-40B4-BE49-F238E27FC236}">
                <a16:creationId xmlns:a16="http://schemas.microsoft.com/office/drawing/2014/main" id="{FA113C6D-9573-4E39-B651-68D06D0EC3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37" y="520895"/>
            <a:ext cx="2520000" cy="2520000"/>
          </a:xfrm>
          <a:prstGeom prst="rect">
            <a:avLst/>
          </a:prstGeom>
        </p:spPr>
      </p:pic>
      <p:pic>
        <p:nvPicPr>
          <p:cNvPr id="74" name="그림 73">
            <a:extLst>
              <a:ext uri="{FF2B5EF4-FFF2-40B4-BE49-F238E27FC236}">
                <a16:creationId xmlns:a16="http://schemas.microsoft.com/office/drawing/2014/main" id="{9B828B9C-D398-4AE4-A577-8E4B53CE3A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174" y="498078"/>
            <a:ext cx="2520000" cy="2520000"/>
          </a:xfrm>
          <a:prstGeom prst="rect">
            <a:avLst/>
          </a:prstGeom>
        </p:spPr>
      </p:pic>
      <p:pic>
        <p:nvPicPr>
          <p:cNvPr id="76" name="그림 75">
            <a:extLst>
              <a:ext uri="{FF2B5EF4-FFF2-40B4-BE49-F238E27FC236}">
                <a16:creationId xmlns:a16="http://schemas.microsoft.com/office/drawing/2014/main" id="{56315D05-0DDE-42A7-BC0C-013746AC2A3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48" y="2837700"/>
            <a:ext cx="2520000" cy="2520000"/>
          </a:xfrm>
          <a:prstGeom prst="rect">
            <a:avLst/>
          </a:prstGeom>
        </p:spPr>
      </p:pic>
      <p:pic>
        <p:nvPicPr>
          <p:cNvPr id="78" name="그림 77">
            <a:extLst>
              <a:ext uri="{FF2B5EF4-FFF2-40B4-BE49-F238E27FC236}">
                <a16:creationId xmlns:a16="http://schemas.microsoft.com/office/drawing/2014/main" id="{40D6192D-077D-48EB-83A5-71BF70337A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467" y="2837700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39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779"/>
    </mc:Choice>
    <mc:Fallback>
      <p:transition spd="slow" advTm="187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9A30BA-FDAB-4628-8F67-1139D91C1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080" y="49947"/>
            <a:ext cx="6017840" cy="500604"/>
          </a:xfrm>
        </p:spPr>
        <p:txBody>
          <a:bodyPr>
            <a:normAutofit fontScale="90000"/>
          </a:bodyPr>
          <a:lstStyle/>
          <a:p>
            <a:pPr lvl="0" algn="l" latinLnBrk="0">
              <a:spcBef>
                <a:spcPts val="0"/>
              </a:spcBef>
            </a:pPr>
            <a:r>
              <a:rPr lang="en-US" altLang="ko-KR" sz="2800" b="1">
                <a:solidFill>
                  <a:srgbClr val="4F81BD">
                    <a:lumMod val="25000"/>
                  </a:srgbClr>
                </a:solidFill>
                <a:latin typeface="Arial" pitchFamily="34" charset="0"/>
                <a:cs typeface="Arial" pitchFamily="34" charset="0"/>
              </a:rPr>
              <a:t>Daily Timeseries (AMI vs VIIRS)</a:t>
            </a:r>
            <a:endParaRPr lang="ko-KR" altLang="en-US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B90C4B6E-7DC7-430D-8D62-5A77528E5E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A846AB9-6278-4E98-87C6-549456F76B49}"/>
              </a:ext>
            </a:extLst>
          </p:cNvPr>
          <p:cNvSpPr/>
          <p:nvPr/>
        </p:nvSpPr>
        <p:spPr>
          <a:xfrm>
            <a:off x="1187623" y="567780"/>
            <a:ext cx="71577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600" b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AMI vs. VIIRS(SNPP, NOAA-20,-21)</a:t>
            </a:r>
            <a:r>
              <a:rPr lang="en-US" altLang="ko-KR" sz="16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altLang="ko-KR" sz="1200">
                <a:solidFill>
                  <a:srgbClr val="0099FF"/>
                </a:solidFill>
                <a:latin typeface="Arial" pitchFamily="34" charset="0"/>
                <a:cs typeface="Arial" pitchFamily="34" charset="0"/>
              </a:rPr>
              <a:t>(Aug. 2019. ~ Feb. 2026.(SNPP, NOAA-20), Sep. 2023. ~ Feb. 2026.(NOAA-21) )</a:t>
            </a:r>
            <a:endParaRPr lang="ko-KR" altLang="en-US" sz="1200">
              <a:solidFill>
                <a:srgbClr val="0099FF"/>
              </a:solidFill>
            </a:endParaRPr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041BB40D-139D-42CA-AE2C-2C50A0D47DA4}"/>
              </a:ext>
            </a:extLst>
          </p:cNvPr>
          <p:cNvSpPr txBox="1">
            <a:spLocks/>
          </p:cNvSpPr>
          <p:nvPr/>
        </p:nvSpPr>
        <p:spPr>
          <a:xfrm>
            <a:off x="2514600" y="99471"/>
            <a:ext cx="6585108" cy="50060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latinLnBrk="0"/>
            <a:endParaRPr lang="ko-KR" altLang="en-US" sz="2800" b="1" kern="0">
              <a:latin typeface="+mj-lt"/>
            </a:endParaRP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C24EB0DF-4361-47BD-A6B9-75D6E505A0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116789"/>
              </p:ext>
            </p:extLst>
          </p:nvPr>
        </p:nvGraphicFramePr>
        <p:xfrm>
          <a:off x="646287" y="3867894"/>
          <a:ext cx="7715203" cy="931923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101731">
                  <a:extLst>
                    <a:ext uri="{9D8B030D-6E8A-4147-A177-3AD203B41FA5}">
                      <a16:colId xmlns:a16="http://schemas.microsoft.com/office/drawing/2014/main" val="4033141079"/>
                    </a:ext>
                  </a:extLst>
                </a:gridCol>
                <a:gridCol w="1101731">
                  <a:extLst>
                    <a:ext uri="{9D8B030D-6E8A-4147-A177-3AD203B41FA5}">
                      <a16:colId xmlns:a16="http://schemas.microsoft.com/office/drawing/2014/main" val="3490253422"/>
                    </a:ext>
                  </a:extLst>
                </a:gridCol>
                <a:gridCol w="1103274">
                  <a:extLst>
                    <a:ext uri="{9D8B030D-6E8A-4147-A177-3AD203B41FA5}">
                      <a16:colId xmlns:a16="http://schemas.microsoft.com/office/drawing/2014/main" val="3098148183"/>
                    </a:ext>
                  </a:extLst>
                </a:gridCol>
                <a:gridCol w="1101731">
                  <a:extLst>
                    <a:ext uri="{9D8B030D-6E8A-4147-A177-3AD203B41FA5}">
                      <a16:colId xmlns:a16="http://schemas.microsoft.com/office/drawing/2014/main" val="172751213"/>
                    </a:ext>
                  </a:extLst>
                </a:gridCol>
                <a:gridCol w="1103274">
                  <a:extLst>
                    <a:ext uri="{9D8B030D-6E8A-4147-A177-3AD203B41FA5}">
                      <a16:colId xmlns:a16="http://schemas.microsoft.com/office/drawing/2014/main" val="3523260812"/>
                    </a:ext>
                  </a:extLst>
                </a:gridCol>
                <a:gridCol w="1101731">
                  <a:extLst>
                    <a:ext uri="{9D8B030D-6E8A-4147-A177-3AD203B41FA5}">
                      <a16:colId xmlns:a16="http://schemas.microsoft.com/office/drawing/2014/main" val="399701533"/>
                    </a:ext>
                  </a:extLst>
                </a:gridCol>
                <a:gridCol w="1101731">
                  <a:extLst>
                    <a:ext uri="{9D8B030D-6E8A-4147-A177-3AD203B41FA5}">
                      <a16:colId xmlns:a16="http://schemas.microsoft.com/office/drawing/2014/main" val="3780613054"/>
                    </a:ext>
                  </a:extLst>
                </a:gridCol>
              </a:tblGrid>
              <a:tr h="144095">
                <a:tc gridSpan="7"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Daily Mean Bias (Uncertainty)</a:t>
                      </a:r>
                      <a:endParaRPr lang="ko-KR" sz="12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39797"/>
                  </a:ext>
                </a:extLst>
              </a:tr>
              <a:tr h="171219">
                <a:tc>
                  <a:txBody>
                    <a:bodyPr/>
                    <a:lstStyle/>
                    <a:p>
                      <a:endParaRPr lang="ko-KR" sz="12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VI004</a:t>
                      </a:r>
                      <a:endParaRPr lang="ko-KR" sz="12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VI005</a:t>
                      </a:r>
                      <a:endParaRPr lang="ko-KR" sz="12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VI006</a:t>
                      </a:r>
                      <a:endParaRPr lang="ko-KR" sz="12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VI008</a:t>
                      </a:r>
                      <a:endParaRPr lang="ko-KR" sz="12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NR013</a:t>
                      </a:r>
                      <a:endParaRPr lang="ko-KR" sz="12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NR016</a:t>
                      </a:r>
                      <a:endParaRPr lang="ko-KR" sz="12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151703"/>
                  </a:ext>
                </a:extLst>
              </a:tr>
              <a:tr h="192531">
                <a:tc>
                  <a:txBody>
                    <a:bodyPr/>
                    <a:lstStyle/>
                    <a:p>
                      <a:pPr marL="432000" lvl="0" indent="-171450" algn="l">
                        <a:spcBef>
                          <a:spcPts val="900"/>
                        </a:spcBef>
                        <a:spcAft>
                          <a:spcPts val="9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00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SNPP</a:t>
                      </a:r>
                      <a:endParaRPr lang="ko-KR" sz="1200">
                        <a:solidFill>
                          <a:srgbClr val="FF000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-3.74 (±2.10)</a:t>
                      </a:r>
                      <a:endParaRPr lang="ko-KR" sz="10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-0.51 (</a:t>
                      </a:r>
                      <a:r>
                        <a:rPr lang="en-US" altLang="ko-KR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±</a:t>
                      </a:r>
                      <a:r>
                        <a:rPr lang="en-US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1.07)</a:t>
                      </a:r>
                      <a:endParaRPr lang="ko-KR" sz="10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1.80 (</a:t>
                      </a:r>
                      <a:r>
                        <a:rPr lang="en-US" altLang="ko-KR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±</a:t>
                      </a:r>
                      <a:r>
                        <a:rPr lang="en-US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0.98)</a:t>
                      </a:r>
                      <a:endParaRPr lang="ko-KR" sz="10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0.30 (</a:t>
                      </a:r>
                      <a:r>
                        <a:rPr lang="en-US" altLang="ko-KR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±</a:t>
                      </a:r>
                      <a:r>
                        <a:rPr lang="en-US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1.05)</a:t>
                      </a:r>
                      <a:endParaRPr lang="ko-KR" sz="10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-1.97 (</a:t>
                      </a:r>
                      <a:r>
                        <a:rPr lang="en-US" altLang="ko-KR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±</a:t>
                      </a:r>
                      <a:r>
                        <a:rPr lang="en-US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0.68)</a:t>
                      </a:r>
                      <a:endParaRPr lang="ko-KR" sz="10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US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4.92 (</a:t>
                      </a:r>
                      <a:r>
                        <a:rPr lang="en-US" altLang="ko-KR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±</a:t>
                      </a:r>
                      <a:r>
                        <a:rPr lang="en-US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0.96)</a:t>
                      </a:r>
                      <a:endParaRPr lang="ko-KR" sz="1000"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762552"/>
                  </a:ext>
                </a:extLst>
              </a:tr>
              <a:tr h="192531">
                <a:tc>
                  <a:txBody>
                    <a:bodyPr/>
                    <a:lstStyle/>
                    <a:p>
                      <a:pPr marL="432000" lvl="0" indent="-171450" algn="l">
                        <a:spcBef>
                          <a:spcPts val="900"/>
                        </a:spcBef>
                        <a:spcAft>
                          <a:spcPts val="9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>
                          <a:solidFill>
                            <a:srgbClr val="0000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NOAA-20</a:t>
                      </a:r>
                      <a:endParaRPr lang="ko-KR" sz="1200">
                        <a:solidFill>
                          <a:srgbClr val="0000FF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-1.87</a:t>
                      </a:r>
                      <a:r>
                        <a:rPr lang="en-US" altLang="ko-KR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(±1.76)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1.63</a:t>
                      </a:r>
                      <a:r>
                        <a:rPr lang="en-US" altLang="ko-KR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(±1.14)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3.38</a:t>
                      </a:r>
                      <a:r>
                        <a:rPr lang="en-US" altLang="ko-KR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(±1.02)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2.06</a:t>
                      </a:r>
                      <a:r>
                        <a:rPr lang="en-US" altLang="ko-KR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(±1.17)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2.8</a:t>
                      </a:r>
                      <a:r>
                        <a:rPr lang="en-US" altLang="ko-KR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(±0.63)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8.49</a:t>
                      </a:r>
                      <a:r>
                        <a:rPr lang="en-US" altLang="ko-KR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(±1.01)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376838"/>
                  </a:ext>
                </a:extLst>
              </a:tr>
              <a:tr h="192531">
                <a:tc>
                  <a:txBody>
                    <a:bodyPr/>
                    <a:lstStyle/>
                    <a:p>
                      <a:pPr marL="432000" lvl="0" indent="-171450" algn="l">
                        <a:spcBef>
                          <a:spcPts val="900"/>
                        </a:spcBef>
                        <a:spcAft>
                          <a:spcPts val="9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000">
                          <a:solidFill>
                            <a:srgbClr val="00B0F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NOAA-21</a:t>
                      </a:r>
                      <a:endParaRPr lang="ko-KR" sz="1200">
                        <a:solidFill>
                          <a:srgbClr val="00B0F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-2.05</a:t>
                      </a:r>
                      <a:r>
                        <a:rPr lang="en-US" altLang="ko-KR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(±1.74)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1.64</a:t>
                      </a:r>
                      <a:r>
                        <a:rPr lang="en-US" altLang="ko-KR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(±1.24)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2.14</a:t>
                      </a:r>
                      <a:r>
                        <a:rPr lang="en-US" altLang="ko-KR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(±1.00)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2.57</a:t>
                      </a:r>
                      <a:r>
                        <a:rPr lang="en-US" altLang="ko-KR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(±1.26)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0.76</a:t>
                      </a:r>
                      <a:r>
                        <a:rPr lang="en-US" altLang="ko-KR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(±0.75)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6.2</a:t>
                      </a:r>
                      <a:r>
                        <a:rPr lang="en-US" altLang="ko-KR" sz="1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(±0.97)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349866"/>
                  </a:ext>
                </a:extLst>
              </a:tr>
            </a:tbl>
          </a:graphicData>
        </a:graphic>
      </p:graphicFrame>
      <p:pic>
        <p:nvPicPr>
          <p:cNvPr id="44" name="그림 43">
            <a:extLst>
              <a:ext uri="{FF2B5EF4-FFF2-40B4-BE49-F238E27FC236}">
                <a16:creationId xmlns:a16="http://schemas.microsoft.com/office/drawing/2014/main" id="{58965FEF-8B04-48D1-9ECB-202ED5D6A3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812" y="1065626"/>
            <a:ext cx="2878375" cy="1440000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65A6E013-95E2-44DA-8AAF-882D372B21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734" y="1067483"/>
            <a:ext cx="2878375" cy="1440000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228DB98A-0AA1-4976-BE26-DC8CB579D5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2" y="1067483"/>
            <a:ext cx="2878375" cy="1440000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467FD0FA-06DF-414B-B3C6-CFAD4C4933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482" y="2427734"/>
            <a:ext cx="2878375" cy="1440000"/>
          </a:xfrm>
          <a:prstGeom prst="rect">
            <a:avLst/>
          </a:prstGeom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9ECADA5F-B371-49E8-857E-66A98C84A2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452" y="2455125"/>
            <a:ext cx="2878375" cy="1440000"/>
          </a:xfrm>
          <a:prstGeom prst="rect">
            <a:avLst/>
          </a:prstGeom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700478ED-2489-48E0-A756-7271AF5CD83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2" y="2455125"/>
            <a:ext cx="2878375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03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411"/>
    </mc:Choice>
    <mc:Fallback>
      <p:transition spd="slow" advTm="5141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53353199-CFD8-411A-89DE-086B07F744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696" y="889163"/>
            <a:ext cx="3242228" cy="10800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38F46C75-3BE4-44A4-AC93-BE041131C9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696" y="2020443"/>
            <a:ext cx="3242228" cy="108000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B3476264-A339-4F88-85BF-8B5C6D772A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564" y="3181506"/>
            <a:ext cx="3242228" cy="1080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31640" y="48508"/>
            <a:ext cx="7056784" cy="500604"/>
          </a:xfrm>
        </p:spPr>
        <p:txBody>
          <a:bodyPr>
            <a:noAutofit/>
          </a:bodyPr>
          <a:lstStyle/>
          <a:p>
            <a:pPr algn="l"/>
            <a:r>
              <a:rPr lang="en-US" altLang="ko-KR" sz="2000" b="1">
                <a:latin typeface="+mj-lt"/>
              </a:rPr>
              <a:t>Monthly Lunar ratio(GIRO) with </a:t>
            </a:r>
            <a:r>
              <a:rPr lang="en-US" altLang="ko-KR" sz="2000" b="1"/>
              <a:t>Ray-Matching</a:t>
            </a:r>
            <a:endParaRPr lang="ko-KR" altLang="en-US" sz="2000" b="1">
              <a:latin typeface="+mj-lt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4FEF28D7-1B30-4F5A-9F65-27646458CC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E274C2F-961A-4D3E-A249-682FC1A6ACB5}"/>
              </a:ext>
            </a:extLst>
          </p:cNvPr>
          <p:cNvSpPr/>
          <p:nvPr/>
        </p:nvSpPr>
        <p:spPr>
          <a:xfrm>
            <a:off x="3052983" y="513829"/>
            <a:ext cx="28595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>
                <a:solidFill>
                  <a:srgbClr val="0099FF"/>
                </a:solidFill>
              </a:rPr>
              <a:t>(Sep. 2019 ~ Jan. 2026)</a:t>
            </a:r>
            <a:endParaRPr lang="ko-KR" altLang="en-US">
              <a:solidFill>
                <a:srgbClr val="0099FF"/>
              </a:solidFill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594C2FDB-F5BB-4DA5-B55E-247998834E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842492"/>
              </p:ext>
            </p:extLst>
          </p:nvPr>
        </p:nvGraphicFramePr>
        <p:xfrm>
          <a:off x="6352375" y="961245"/>
          <a:ext cx="2725162" cy="3228180"/>
        </p:xfrm>
        <a:graphic>
          <a:graphicData uri="http://schemas.openxmlformats.org/drawingml/2006/table">
            <a:tbl>
              <a:tblPr/>
              <a:tblGrid>
                <a:gridCol w="746672">
                  <a:extLst>
                    <a:ext uri="{9D8B030D-6E8A-4147-A177-3AD203B41FA5}">
                      <a16:colId xmlns:a16="http://schemas.microsoft.com/office/drawing/2014/main" val="290992575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71651009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910718002"/>
                    </a:ext>
                  </a:extLst>
                </a:gridCol>
                <a:gridCol w="682346">
                  <a:extLst>
                    <a:ext uri="{9D8B030D-6E8A-4147-A177-3AD203B41FA5}">
                      <a16:colId xmlns:a16="http://schemas.microsoft.com/office/drawing/2014/main" val="431620500"/>
                    </a:ext>
                  </a:extLst>
                </a:gridCol>
              </a:tblGrid>
              <a:tr h="28951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Reference Satellite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93700" marR="0" indent="-39370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0" spc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Mean Bias </a:t>
                      </a:r>
                    </a:p>
                    <a:p>
                      <a:pPr marL="393700" marR="0" indent="-39370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kern="0" spc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(Uncertainty)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156822"/>
                  </a:ext>
                </a:extLst>
              </a:tr>
              <a:tr h="400870">
                <a:tc>
                  <a:txBody>
                    <a:bodyPr/>
                    <a:lstStyle/>
                    <a:p>
                      <a:pPr marL="393700" marR="0" indent="-39370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Channel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Lunar</a:t>
                      </a:r>
                      <a:endParaRPr lang="en-US" altLang="ko-KR" sz="1000" b="0" kern="0" spc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(GIRO)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-5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S-NPP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-5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/VIIRS</a:t>
                      </a:r>
                      <a:endParaRPr lang="en-US" altLang="ko-KR" sz="1000" b="0" kern="0" spc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-5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NOAA-20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-5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/VIIRS</a:t>
                      </a:r>
                      <a:endParaRPr lang="en-US" altLang="ko-KR" sz="1000" b="0" kern="0" spc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350199"/>
                  </a:ext>
                </a:extLst>
              </a:tr>
              <a:tr h="400870">
                <a:tc>
                  <a:txBody>
                    <a:bodyPr/>
                    <a:lstStyle/>
                    <a:p>
                      <a:pPr marL="347980" marR="0" lvl="0" indent="-34798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VI004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n-US" altLang="ko-KR" sz="10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en-US" sz="10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r>
                        <a:rPr lang="en-US" altLang="ko-KR" sz="10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r>
                        <a:rPr lang="en-US" sz="10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(±0.</a:t>
                      </a:r>
                      <a:r>
                        <a:rPr lang="en-US" altLang="ko-KR" sz="10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79</a:t>
                      </a:r>
                      <a:r>
                        <a:rPr lang="en-US" sz="10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-1.87</a:t>
                      </a:r>
                    </a:p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(±1.76)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-2.05</a:t>
                      </a:r>
                    </a:p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(±1.74)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264092"/>
                  </a:ext>
                </a:extLst>
              </a:tr>
              <a:tr h="400870">
                <a:tc>
                  <a:txBody>
                    <a:bodyPr/>
                    <a:lstStyle/>
                    <a:p>
                      <a:pPr marL="347980" marR="0" lvl="0" indent="-34798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VI005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-0.47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(±0.59)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1.63</a:t>
                      </a:r>
                    </a:p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(±1.14)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1.64</a:t>
                      </a:r>
                    </a:p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(±1.24)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781272"/>
                  </a:ext>
                </a:extLst>
              </a:tr>
              <a:tr h="4008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VI006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0.53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(±0.21)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3.38</a:t>
                      </a:r>
                    </a:p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(±1.02)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2.14</a:t>
                      </a:r>
                    </a:p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(±1.00)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171576"/>
                  </a:ext>
                </a:extLst>
              </a:tr>
              <a:tr h="4008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VI008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0.18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(±0.13)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2.06</a:t>
                      </a:r>
                    </a:p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(±1.17)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2.57</a:t>
                      </a:r>
                    </a:p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(±1.26)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252005"/>
                  </a:ext>
                </a:extLst>
              </a:tr>
              <a:tr h="4008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NR013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-2.08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(±0.19)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2.8</a:t>
                      </a:r>
                    </a:p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(±0.63)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0.76</a:t>
                      </a:r>
                    </a:p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(±0.75)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465424"/>
                  </a:ext>
                </a:extLst>
              </a:tr>
              <a:tr h="4008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0" spc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NR016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-2.1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(±0.20) </a:t>
                      </a:r>
                      <a:endParaRPr lang="en-US" sz="1000" b="0" kern="0" spc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8.49</a:t>
                      </a:r>
                    </a:p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(±1.01)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6.2</a:t>
                      </a:r>
                    </a:p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(±0.97)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83003"/>
                  </a:ext>
                </a:extLst>
              </a:tr>
            </a:tbl>
          </a:graphicData>
        </a:graphic>
      </p:graphicFrame>
      <p:sp>
        <p:nvSpPr>
          <p:cNvPr id="8" name="テキスト ボックス 20">
            <a:extLst>
              <a:ext uri="{FF2B5EF4-FFF2-40B4-BE49-F238E27FC236}">
                <a16:creationId xmlns:a16="http://schemas.microsoft.com/office/drawing/2014/main" id="{E16ED3DE-8471-47F0-91A4-41A0F0971C47}"/>
              </a:ext>
            </a:extLst>
          </p:cNvPr>
          <p:cNvSpPr txBox="1"/>
          <p:nvPr/>
        </p:nvSpPr>
        <p:spPr>
          <a:xfrm>
            <a:off x="261419" y="4385538"/>
            <a:ext cx="7719161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80975" indent="-180975">
              <a:buFont typeface="Wingdings" panose="05000000000000000000" pitchFamily="2" charset="2"/>
              <a:buChar char="ü"/>
            </a:pPr>
            <a:r>
              <a:rPr kumimoji="1" lang="en-US" altLang="ja-JP" sz="12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 :  Sub-sampled lunar observations are shown</a:t>
            </a:r>
            <a:r>
              <a:rPr kumimoji="1" lang="en-US" altLang="ko-KR" sz="12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1" lang="en-US" altLang="ja-JP" sz="12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Ratio</a:t>
            </a:r>
            <a:r>
              <a:rPr kumimoji="1" lang="en-US" altLang="ja-JP" sz="1200" i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12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normalized by Ratio</a:t>
            </a:r>
            <a:r>
              <a:rPr kumimoji="1" lang="en-US" altLang="ja-JP" sz="1200" baseline="-25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t0</a:t>
            </a:r>
            <a:r>
              <a:rPr kumimoji="1" lang="en-US" altLang="ja-JP" sz="1200" i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12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(t</a:t>
            </a:r>
            <a:r>
              <a:rPr kumimoji="1" lang="en-US" altLang="ja-JP" sz="1200" baseline="-25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</a:t>
            </a:r>
            <a:r>
              <a:rPr kumimoji="1" lang="en-US" altLang="ko-KR" sz="12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kumimoji="1" lang="en-US" altLang="ja-JP" sz="12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kumimoji="1" lang="en-US" altLang="ko-KR" sz="12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Sep.</a:t>
            </a:r>
            <a:r>
              <a:rPr kumimoji="1" lang="en-US" altLang="ja-JP" sz="12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2019)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388F439-266D-4992-B407-F5415BCB96D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0" y="865944"/>
            <a:ext cx="3242228" cy="10800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7888336C-EB2D-497B-9183-C12106A148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1" y="1997804"/>
            <a:ext cx="3242228" cy="108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3E5A77D6-308E-4699-9C40-98B1C8CAE9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0" y="3146394"/>
            <a:ext cx="324222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791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810"/>
    </mc:Choice>
    <mc:Fallback>
      <p:transition spd="slow" advTm="6181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75656" y="30544"/>
            <a:ext cx="5829300" cy="500604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ko-KR" sz="2800" b="1">
                <a:latin typeface="Arial" pitchFamily="34" charset="0"/>
                <a:cs typeface="Arial" pitchFamily="34" charset="0"/>
              </a:rPr>
              <a:t>Scatter</a:t>
            </a:r>
            <a:r>
              <a:rPr lang="ko-KR" altLang="en-US" sz="2800" b="1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800" b="1">
                <a:latin typeface="Arial" pitchFamily="34" charset="0"/>
                <a:cs typeface="Arial" pitchFamily="34" charset="0"/>
              </a:rPr>
              <a:t>plot (2024)</a:t>
            </a:r>
            <a:endParaRPr lang="ko-KR" altLang="en-US" sz="2800" b="1">
              <a:latin typeface="+mj-lt"/>
            </a:endParaRP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62489BB8-3F55-40E2-8795-DA2C433821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400727"/>
              </p:ext>
            </p:extLst>
          </p:nvPr>
        </p:nvGraphicFramePr>
        <p:xfrm>
          <a:off x="5230858" y="3095360"/>
          <a:ext cx="3693301" cy="153465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81302">
                  <a:extLst>
                    <a:ext uri="{9D8B030D-6E8A-4147-A177-3AD203B41FA5}">
                      <a16:colId xmlns:a16="http://schemas.microsoft.com/office/drawing/2014/main" val="59344525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99621503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55798709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334915927"/>
                    </a:ext>
                  </a:extLst>
                </a:gridCol>
                <a:gridCol w="751759">
                  <a:extLst>
                    <a:ext uri="{9D8B030D-6E8A-4147-A177-3AD203B41FA5}">
                      <a16:colId xmlns:a16="http://schemas.microsoft.com/office/drawing/2014/main" val="3726968042"/>
                    </a:ext>
                  </a:extLst>
                </a:gridCol>
              </a:tblGrid>
              <a:tr h="2524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Channel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Corr.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Slope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RMSE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Bias</a:t>
                      </a:r>
                      <a:endParaRPr lang="ko-KR" alt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912500"/>
                  </a:ext>
                </a:extLst>
              </a:tr>
              <a:tr h="2524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VI004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1.00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0.91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0.01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0.0</a:t>
                      </a:r>
                      <a:endParaRPr lang="ko-KR" alt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254041"/>
                  </a:ext>
                </a:extLst>
              </a:tr>
              <a:tr h="2524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VI005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1.00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1.00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0.01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0.0</a:t>
                      </a:r>
                      <a:endParaRPr lang="ko-KR" alt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08184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VI006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1.00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1.06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0.01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0.4</a:t>
                      </a:r>
                      <a:endParaRPr lang="ko-KR" alt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60856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VI008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1.00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1.06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0.01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0.4</a:t>
                      </a:r>
                      <a:endParaRPr lang="ko-KR" alt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50014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NIR016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0.99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1.05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/>
                        <a:t>0.02</a:t>
                      </a:r>
                      <a:endParaRPr lang="ko-KR" alt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/>
                        <a:t>0.02</a:t>
                      </a:r>
                      <a:endParaRPr lang="ko-KR" alt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599127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C1DAE1B2-D248-4C26-869C-86D3319949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2" y="575360"/>
            <a:ext cx="2520000" cy="25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31AC153-66FF-4651-BF56-E741C73B48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150" y="574830"/>
            <a:ext cx="2520000" cy="25200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7E5615A4-0210-4F93-82F6-297AA81AD7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331" y="574830"/>
            <a:ext cx="2520000" cy="2520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5E28A98E-0085-469B-8E48-71436665191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1"/>
          <a:stretch/>
        </p:blipFill>
        <p:spPr>
          <a:xfrm>
            <a:off x="2544150" y="2788328"/>
            <a:ext cx="2520000" cy="2355172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34E30D15-4E97-4F3A-941A-70684B1C0A3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5"/>
          <a:stretch/>
        </p:blipFill>
        <p:spPr>
          <a:xfrm>
            <a:off x="65827" y="2788328"/>
            <a:ext cx="2520000" cy="237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26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601"/>
    </mc:Choice>
    <mc:Fallback>
      <p:transition spd="slow" advTm="2960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75656" y="30544"/>
            <a:ext cx="5829300" cy="500604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ko-KR" sz="2800" b="1">
                <a:latin typeface="Arial" pitchFamily="34" charset="0"/>
                <a:cs typeface="Arial" pitchFamily="34" charset="0"/>
              </a:rPr>
              <a:t>Scatter</a:t>
            </a:r>
            <a:r>
              <a:rPr lang="ko-KR" altLang="en-US" sz="2800" b="1"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800" b="1">
                <a:latin typeface="Arial" pitchFamily="34" charset="0"/>
                <a:cs typeface="Arial" pitchFamily="34" charset="0"/>
              </a:rPr>
              <a:t>plot (2024)</a:t>
            </a:r>
            <a:endParaRPr lang="ko-KR" altLang="en-US" sz="2800" b="1">
              <a:latin typeface="+mj-lt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C64D93D4-FB0E-43C1-B33C-589537BE97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3" y="643647"/>
            <a:ext cx="2520000" cy="25200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F0C72833-61F7-409F-AD25-AF3CCDF1CA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385" y="657323"/>
            <a:ext cx="2520000" cy="25200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843E8DA0-43EF-47F1-AC68-256449ECCA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067" y="646167"/>
            <a:ext cx="2520000" cy="2520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1AC0497-A34B-4D1D-B76C-0FF06181B5D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4"/>
          <a:stretch/>
        </p:blipFill>
        <p:spPr>
          <a:xfrm>
            <a:off x="888703" y="2798701"/>
            <a:ext cx="2520000" cy="237598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04FF14C-8437-446A-815E-C735BF8E457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" t="5607" r="-47" b="108"/>
          <a:stretch/>
        </p:blipFill>
        <p:spPr>
          <a:xfrm>
            <a:off x="3482067" y="2797305"/>
            <a:ext cx="2520000" cy="23759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B91EF6-8572-48E7-A8EF-BDA55F47F35F}"/>
              </a:ext>
            </a:extLst>
          </p:cNvPr>
          <p:cNvSpPr txBox="1"/>
          <p:nvPr/>
        </p:nvSpPr>
        <p:spPr>
          <a:xfrm>
            <a:off x="6228184" y="3331651"/>
            <a:ext cx="2520001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/>
              <a:t>AMI-AHI differences increase with AMI reflectance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/>
              <a:t>Only VI004 channel shows a negative slope</a:t>
            </a:r>
            <a:endParaRPr lang="ko-KR" altLang="en-US" sz="1200"/>
          </a:p>
        </p:txBody>
      </p:sp>
    </p:spTree>
    <p:extLst>
      <p:ext uri="{BB962C8B-B14F-4D97-AF65-F5344CB8AC3E}">
        <p14:creationId xmlns:p14="http://schemas.microsoft.com/office/powerpoint/2010/main" val="2609680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095"/>
    </mc:Choice>
    <mc:Fallback>
      <p:transition spd="slow" advTm="27095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>
            <a:extLst>
              <a:ext uri="{FF2B5EF4-FFF2-40B4-BE49-F238E27FC236}">
                <a16:creationId xmlns:a16="http://schemas.microsoft.com/office/drawing/2014/main" id="{C3CC34CB-D86B-42B0-AE46-8A93F26A77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348" y="553595"/>
            <a:ext cx="6045324" cy="1007934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D8C14B21-B1C3-4FE5-AB65-C656080155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348" y="1441837"/>
            <a:ext cx="6045324" cy="1007934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B572CAFF-7F8C-453F-AD8B-B6EE0B732E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050" y="2323588"/>
            <a:ext cx="6045324" cy="1007934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3B5789AD-7209-44CD-8FEB-54C4B46188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205338"/>
            <a:ext cx="6045324" cy="1007934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C3082FAA-409A-4C77-A1A4-D0F637DE1A0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036" y="4089790"/>
            <a:ext cx="6045324" cy="1007934"/>
          </a:xfrm>
          <a:prstGeom prst="rect">
            <a:avLst/>
          </a:prstGeom>
        </p:spPr>
      </p:pic>
      <p:sp>
        <p:nvSpPr>
          <p:cNvPr id="31" name="제목 1">
            <a:extLst>
              <a:ext uri="{FF2B5EF4-FFF2-40B4-BE49-F238E27FC236}">
                <a16:creationId xmlns:a16="http://schemas.microsoft.com/office/drawing/2014/main" id="{A8F3F3BA-5EC0-4084-B825-3817D9A30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350" y="52388"/>
            <a:ext cx="5829300" cy="501650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ko-KR" sz="2800" b="1">
                <a:solidFill>
                  <a:srgbClr val="4F81BD">
                    <a:lumMod val="25000"/>
                  </a:srgbClr>
                </a:solidFill>
                <a:latin typeface="Arial" pitchFamily="34" charset="0"/>
                <a:cs typeface="Arial" pitchFamily="34" charset="0"/>
              </a:rPr>
              <a:t>Daily Timeseries (AMI - AHI)</a:t>
            </a:r>
            <a:endParaRPr lang="ko-KR" altLang="en-US" sz="2800">
              <a:latin typeface="+mj-lt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D3EA8760-31C7-4446-B67D-B3E430321127}"/>
              </a:ext>
            </a:extLst>
          </p:cNvPr>
          <p:cNvSpPr/>
          <p:nvPr/>
        </p:nvSpPr>
        <p:spPr>
          <a:xfrm>
            <a:off x="107504" y="572872"/>
            <a:ext cx="2204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>
                <a:latin typeface="Arial" pitchFamily="34" charset="0"/>
                <a:cs typeface="Arial" pitchFamily="34" charset="0"/>
              </a:rPr>
              <a:t>(2024.01 ~2025.10)</a:t>
            </a:r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493EFF-36C9-4D6C-83A3-CAA402E8A40A}"/>
              </a:ext>
            </a:extLst>
          </p:cNvPr>
          <p:cNvSpPr txBox="1"/>
          <p:nvPr/>
        </p:nvSpPr>
        <p:spPr>
          <a:xfrm>
            <a:off x="251521" y="1185573"/>
            <a:ext cx="220445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/>
              <a:t>VI004: negative deviations during the summer season, likely related to parallax effects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/>
              <a:t>Other channels: consistent variability patters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200"/>
              <a:t>Overall, stable behavior between the AMI and AHI</a:t>
            </a:r>
            <a:endParaRPr lang="ko-KR" altLang="en-US" sz="1200"/>
          </a:p>
        </p:txBody>
      </p:sp>
    </p:spTree>
    <p:extLst>
      <p:ext uri="{BB962C8B-B14F-4D97-AF65-F5344CB8AC3E}">
        <p14:creationId xmlns:p14="http://schemas.microsoft.com/office/powerpoint/2010/main" val="1970176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442"/>
    </mc:Choice>
    <mc:Fallback>
      <p:transition spd="slow" advTm="54442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4BC17220-3566-44CE-8E4B-4455C1865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99471"/>
            <a:ext cx="6868244" cy="500604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ko-KR" b="1">
                <a:latin typeface="+mj-lt"/>
              </a:rPr>
              <a:t>Summary and Future Plan</a:t>
            </a:r>
            <a:endParaRPr lang="ko-KR" altLang="en-US" b="1">
              <a:latin typeface="+mj-lt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66DF3F-F003-470C-84C3-540391D40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85801"/>
            <a:ext cx="8229600" cy="394334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b="1">
                <a:solidFill>
                  <a:srgbClr val="00206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GK2A AMI VIS/NIR Calibration</a:t>
            </a:r>
            <a:endParaRPr lang="en-US" altLang="ko-KR" sz="1800" b="1">
              <a:latin typeface="Calibri" panose="020F0502020204030204" pitchFamily="34" charset="0"/>
              <a:ea typeface="맑은 고딕" pitchFamily="50" charset="-127"/>
              <a:cs typeface="Calibri" panose="020F050202020403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altLang="ko-KR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AMI VIS/NIR radiometric performance has remained stable since launch</a:t>
            </a:r>
          </a:p>
          <a:p>
            <a:pPr lvl="1">
              <a:lnSpc>
                <a:spcPct val="150000"/>
              </a:lnSpc>
            </a:pPr>
            <a:r>
              <a:rPr lang="en-US" altLang="ko-KR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Long-term Ray-Matching analysis with VIIRS shows &lt;1% degradation, indicating consistent performance over time</a:t>
            </a:r>
          </a:p>
          <a:p>
            <a:pPr lvl="1">
              <a:lnSpc>
                <a:spcPct val="150000"/>
              </a:lnSpc>
            </a:pPr>
            <a:r>
              <a:rPr lang="en-US" altLang="ko-KR" sz="1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AMI–AHI comparison shows strong agreement between the two sensors</a:t>
            </a:r>
          </a:p>
          <a:p>
            <a:pPr lvl="2">
              <a:lnSpc>
                <a:spcPct val="150000"/>
              </a:lnSpc>
            </a:pP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Overall stable and consistent radiometric performance between AMI and AHI</a:t>
            </a:r>
            <a:endParaRPr lang="en-US" altLang="ko-KR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800" b="1">
                <a:solidFill>
                  <a:srgbClr val="002060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Plan : </a:t>
            </a:r>
          </a:p>
          <a:p>
            <a:pPr lvl="1">
              <a:lnSpc>
                <a:spcPct val="150000"/>
              </a:lnSpc>
            </a:pPr>
            <a:r>
              <a:rPr lang="en-US" altLang="ko-KR" sz="1400">
                <a:latin typeface="Calibri" panose="020F0502020204030204" pitchFamily="34" charset="0"/>
                <a:cs typeface="Calibri" panose="020F0502020204030204" pitchFamily="34" charset="0"/>
              </a:rPr>
              <a:t>Apply to the new GSICS lunar calibration framework (LSICS) and test its application to AMI</a:t>
            </a:r>
          </a:p>
          <a:p>
            <a:pPr lvl="1">
              <a:lnSpc>
                <a:spcPct val="150000"/>
              </a:lnSpc>
            </a:pPr>
            <a:r>
              <a:rPr lang="en-US" altLang="ko-KR" sz="1400">
                <a:latin typeface="Calibri" panose="020F0502020204030204" pitchFamily="34" charset="0"/>
                <a:cs typeface="Calibri" panose="020F0502020204030204" pitchFamily="34" charset="0"/>
              </a:rPr>
              <a:t>Preparation for GK5(GKMI, Geo-KOMPSAT Meteorological Imager ) – planned launch in 2031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EF95AE3-EC01-4D80-9B70-520DAE7ACE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017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511"/>
    </mc:Choice>
    <mc:Fallback>
      <p:transition spd="slow" advTm="7751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436096" y="2787774"/>
            <a:ext cx="3456384" cy="1188132"/>
          </a:xfrm>
        </p:spPr>
        <p:txBody>
          <a:bodyPr/>
          <a:lstStyle/>
          <a:p>
            <a:r>
              <a:rPr lang="en-US" altLang="ko-KR"/>
              <a:t>Thank you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74839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사용자 지정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fab5f87-ed30-4dbb-a820-4234a14babf6">X6PPVAVDZMSZ-613157859-13537</_dlc_DocId>
    <WMOWFApprovalStatus xmlns="715fcdb6-58ff-4d84-993c-bb26a5b54815">Not Submitted</WMOWFApprovalStatus>
    <_dlc_DocIdUrl xmlns="cfab5f87-ed30-4dbb-a820-4234a14babf6">
      <Url>https://wmoomm.sharepoint.com/sites/Collaboration/_layouts/15/DocIdRedir.aspx?ID=X6PPVAVDZMSZ-613157859-13537</Url>
      <Description>X6PPVAVDZMSZ-613157859-13537</Description>
    </_dlc_DocIdUrl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?mso-contentType ?>
<SharedContentType xmlns="Microsoft.SharePoint.Taxonomy.ContentTypeSync" SourceId="92a3b380-abf6-46f2-87bb-c2c114de1c9e" ContentTypeId="0x01" PreviousValue="false"/>
</file>

<file path=customXml/itemProps1.xml><?xml version="1.0" encoding="utf-8"?>
<ds:datastoreItem xmlns:ds="http://schemas.openxmlformats.org/officeDocument/2006/customXml" ds:itemID="{9FCFA249-C828-418D-AF3A-9342124ACF35}">
  <ds:schemaRefs>
    <ds:schemaRef ds:uri="715fcdb6-58ff-4d84-993c-bb26a5b54815"/>
    <ds:schemaRef ds:uri="b872a7c1-ed7f-4c06-9e7d-9181e1c04fc6"/>
    <ds:schemaRef ds:uri="cfab5f87-ed30-4dbb-a820-4234a14babf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3430383-01A4-494B-90EB-AFCC8BD1FC4B}">
  <ds:schemaRefs>
    <ds:schemaRef ds:uri="715fcdb6-58ff-4d84-993c-bb26a5b54815"/>
    <ds:schemaRef ds:uri="b872a7c1-ed7f-4c06-9e7d-9181e1c04fc6"/>
    <ds:schemaRef ds:uri="cfab5f87-ed30-4dbb-a820-4234a14babf6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594B0E3-6512-45B7-A4FD-984C29FBBA63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F0CD1CEC-9F2F-4714-A1A4-BD2963592E0A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CB359F9C-415A-4303-95EE-8C003E5B4F07}">
  <ds:schemaRefs>
    <ds:schemaRef ds:uri="Microsoft.SharePoint.Taxonomy.ContentTypeSync"/>
  </ds:schemaRefs>
</ds:datastoreItem>
</file>

<file path=docMetadata/LabelInfo.xml><?xml version="1.0" encoding="utf-8"?>
<clbl:labelList xmlns:clbl="http://schemas.microsoft.com/office/2020/mipLabelMetadata">
  <clbl:label id="{e962d134-526b-49fe-8fc7-dd80537250d0}" enabled="1" method="Standard" siteId="{eaa6be54-4687-40c4-9827-c044bd8e8d3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12</Slides>
  <Notes>12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Default Design</vt:lpstr>
      <vt:lpstr>Office 테마</vt:lpstr>
      <vt:lpstr>Long-Term Monitoring of AMI VIS/NIR Radiometric Performance and Initial Results from AMI-AHI Inter-Comparison</vt:lpstr>
      <vt:lpstr>KMA’s Calibration</vt:lpstr>
      <vt:lpstr>AMI Radiance, DCC Target</vt:lpstr>
      <vt:lpstr>Timeseries of DCC with Ray-matching</vt:lpstr>
      <vt:lpstr>Monthly Scatter plot</vt:lpstr>
      <vt:lpstr>Daily Timeseries (AMI vs VIIRS)</vt:lpstr>
      <vt:lpstr>Monthly Lunar ratio(GIRO) with Ray-Matching</vt:lpstr>
      <vt:lpstr>Scatter plot (2024)</vt:lpstr>
      <vt:lpstr>Scatter plot (2024)</vt:lpstr>
      <vt:lpstr>Daily Timeseries (AMI - AHI)</vt:lpstr>
      <vt:lpstr>Summary and Future Plan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revision>1</cp:revision>
  <cp:lastPrinted>2026-03-18T06:02:43Z</cp:lastPrinted>
  <dcterms:created xsi:type="dcterms:W3CDTF">2018-07-25T01:41:35Z</dcterms:created>
  <dcterms:modified xsi:type="dcterms:W3CDTF">2026-03-23T21:48:00Z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68f915bb-96a9-4fbe-8e7b-04169431bbd1</vt:lpwstr>
  </property>
  <property fmtid="{D5CDD505-2E9C-101B-9397-08002B2CF9AE}" pid="4" name="MediaServiceImageTags">
    <vt:lpwstr/>
  </property>
</Properties>
</file>