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Masters/notesMaster1.xml" ContentType="application/vnd.openxmlformats-officedocument.presentationml.notesMaster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ppt/tags/tag1.xml" ContentType="application/vnd.openxmlformats-officedocument.presentationml.tag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7"/>
  </p:notesMasterIdLst>
  <p:sldIdLst>
    <p:sldId id="256" r:id="rId2"/>
    <p:sldId id="259" r:id="rId3"/>
    <p:sldId id="260" r:id="rId4"/>
    <p:sldId id="261" r:id="rId5"/>
    <p:sldId id="263" r:id="rId6"/>
    <p:sldId id="264" r:id="rId7"/>
    <p:sldId id="265" r:id="rId8"/>
    <p:sldId id="266" r:id="rId9"/>
    <p:sldId id="268" r:id="rId10"/>
    <p:sldId id="267" r:id="rId11"/>
    <p:sldId id="269" r:id="rId12"/>
    <p:sldId id="271" r:id="rId13"/>
    <p:sldId id="272" r:id="rId14"/>
    <p:sldId id="270" r:id="rId15"/>
    <p:sldId id="262" r:id="rId16"/>
  </p:sldIdLst>
  <p:sldSz cx="12192000" cy="6858000"/>
  <p:notesSz cx="6858000" cy="9144000"/>
  <p:defaultTextStyle>
    <a:defPPr>
      <a:defRPr lang="en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C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00" d="100"/>
          <a:sy n="100" d="100"/>
        </p:scale>
        <p:origin x="267" y="4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26" Type="http://schemas.openxmlformats.org/officeDocument/2006/relationships/customXml" Target="../customXml/item5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customXml" Target="../customXml/item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customXml" Target="../customXml/item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customXml" Target="../customXml/item2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4787D8-4D62-8349-AE5D-D34D921716E2}" type="datetimeFigureOut">
              <a:rPr lang="en-GB" smtClean="0"/>
              <a:t>23/03/2026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30CBED-D393-0444-AF9C-46764C521B5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8554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730CBED-D393-0444-AF9C-46764C521B5A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69093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0A6237-3787-C6F0-6A5D-46E556671C6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518603"/>
            <a:ext cx="9144000" cy="2387600"/>
          </a:xfrm>
        </p:spPr>
        <p:txBody>
          <a:bodyPr anchor="ctr"/>
          <a:lstStyle>
            <a:lvl1pPr algn="ctr">
              <a:defRPr sz="3600"/>
            </a:lvl1pPr>
          </a:lstStyle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3590FA9-3C4A-C8C2-2C95-41413F5B2F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99827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noProof="0"/>
              <a:t>Click to edit Master subtitle style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9098154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569BE4-9CE0-6E41-B9E6-83C4EFE7D3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78FF52-51E7-F062-A3D4-036E7496D4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720" y="1615044"/>
            <a:ext cx="11338560" cy="4643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03603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3ABB5-B373-46E0-6884-E28C6986A5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9E5C9-FBDE-54AD-AE45-C1F6CDC1069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26720" y="1626919"/>
            <a:ext cx="5486400" cy="4621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245247-E552-7812-4638-ADFEA76146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78880" y="1626919"/>
            <a:ext cx="5486400" cy="46214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03905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37142-F46B-B42E-97B5-E0CFF6D606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9232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C00401A-04A9-8A79-02C3-D41322897A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592" y="365125"/>
            <a:ext cx="10371688" cy="8342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noProof="0"/>
              <a:t>Click to edit Master title style</a:t>
            </a:r>
            <a:endParaRPr lang="en-US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F27801-BFB5-5E55-1E77-FCD19B8199D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6720" y="1626918"/>
            <a:ext cx="11338560" cy="463164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dirty="0"/>
              <a:t>Click to edit Master text styles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</p:txBody>
      </p:sp>
      <p:pic>
        <p:nvPicPr>
          <p:cNvPr id="1026" name="Picture 2" descr="A logo of a planet with a satellite&#10;&#10;Description automatically generated">
            <a:extLst>
              <a:ext uri="{FF2B5EF4-FFF2-40B4-BE49-F238E27FC236}">
                <a16:creationId xmlns:a16="http://schemas.microsoft.com/office/drawing/2014/main" id="{C422C2AB-163E-E4ED-CD90-2E4946B167F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34" y="123632"/>
            <a:ext cx="1131598" cy="1262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angle 61" title="[DM_E_DOC_NO], v[DM_E_VER_NO], [DM_E_ISS_DATE]">
            <a:extLst>
              <a:ext uri="{FF2B5EF4-FFF2-40B4-BE49-F238E27FC236}">
                <a16:creationId xmlns:a16="http://schemas.microsoft.com/office/drawing/2014/main" id="{6C02ADD0-2B2A-8260-A94D-DBC46E369858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161047" y="6583626"/>
            <a:ext cx="6148799" cy="2484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46800" rIns="0" bIns="46800" anchor="ctr">
            <a:spAutoFit/>
          </a:bodyPr>
          <a:lstStyle/>
          <a:p>
            <a:pPr eaLnBrk="0" hangingPunct="0">
              <a:defRPr/>
            </a:pPr>
            <a:r>
              <a:rPr lang="en-GB" sz="1000" b="0" baseline="0" noProof="0" dirty="0">
                <a:solidFill>
                  <a:srgbClr val="008CB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t>GSICS Annual Meeting 2026, Ottawa (ON), Canada, 23-27 March 2026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05B312D-3723-FBA7-4F0E-979514103FAA}"/>
              </a:ext>
            </a:extLst>
          </p:cNvPr>
          <p:cNvSpPr/>
          <p:nvPr userDrawn="1"/>
        </p:nvSpPr>
        <p:spPr>
          <a:xfrm>
            <a:off x="11519350" y="6593586"/>
            <a:ext cx="609135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fld id="{FF9CC606-8418-49EA-9DB7-3FFD72983DD3}" type="slidenum">
              <a:rPr lang="de-DE" sz="1000" b="0" smtClean="0">
                <a:solidFill>
                  <a:srgbClr val="008CBF"/>
                </a:solidFill>
                <a:latin typeface="Arial" panose="020B0604020202020204" pitchFamily="34" charset="0"/>
                <a:ea typeface="Roboto" panose="02000000000000000000" pitchFamily="2" charset="0"/>
                <a:cs typeface="Arial" panose="020B0604020202020204" pitchFamily="34" charset="0"/>
              </a:rPr>
              <a:pPr algn="r"/>
              <a:t>‹#›</a:t>
            </a:fld>
            <a:endParaRPr lang="en-GB" sz="1000" dirty="0">
              <a:solidFill>
                <a:srgbClr val="008CBF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10590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rgbClr val="008CBF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0189BA"/>
        </a:buClr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0189BA"/>
        </a:buClr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iff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emf"/><Relationship Id="rId4" Type="http://schemas.openxmlformats.org/officeDocument/2006/relationships/oleObject" Target="../embeddings/oleObject1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wmf"/><Relationship Id="rId7" Type="http://schemas.openxmlformats.org/officeDocument/2006/relationships/image" Target="../media/image15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14.wmf"/><Relationship Id="rId4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>
            <a:extLst>
              <a:ext uri="{FF2B5EF4-FFF2-40B4-BE49-F238E27FC236}">
                <a16:creationId xmlns:a16="http://schemas.microsoft.com/office/drawing/2014/main" id="{F63298ED-2EDB-4278-0CBC-C2FF087741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On-orbit radiometric assessment of </a:t>
            </a:r>
            <a:br>
              <a:rPr lang="en-US" dirty="0"/>
            </a:br>
            <a:r>
              <a:rPr lang="en-US" dirty="0"/>
              <a:t>FY-3G/HAOC and intercalibration utilization for other sensors</a:t>
            </a:r>
            <a:endParaRPr lang="en-GB" dirty="0"/>
          </a:p>
        </p:txBody>
      </p:sp>
      <p:sp>
        <p:nvSpPr>
          <p:cNvPr id="15" name="Subtitle 14">
            <a:extLst>
              <a:ext uri="{FF2B5EF4-FFF2-40B4-BE49-F238E27FC236}">
                <a16:creationId xmlns:a16="http://schemas.microsoft.com/office/drawing/2014/main" id="{495FA608-455F-2589-F7DC-25EB691635C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err="1"/>
              <a:t>Xiuqing</a:t>
            </a:r>
            <a:r>
              <a:rPr lang="en-GB" dirty="0"/>
              <a:t>(Scott) Hu, </a:t>
            </a:r>
            <a:r>
              <a:rPr lang="en-GB" b="1" dirty="0"/>
              <a:t>Junwei Wang</a:t>
            </a:r>
            <a:br>
              <a:rPr lang="en-GB" dirty="0"/>
            </a:br>
            <a:br>
              <a:rPr lang="en-GB" dirty="0"/>
            </a:br>
            <a:r>
              <a:rPr lang="en-US" altLang="zh-CN" dirty="0"/>
              <a:t>China Meteorological Administration (CMA)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70807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3ED968-DD2B-B45B-C1F0-B103882310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Overview of FY-3G/HAOC instrument</a:t>
            </a:r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DE4EB1CF-EAB7-8FB9-6764-DE7D734972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706"/>
          <a:stretch>
            <a:fillRect/>
          </a:stretch>
        </p:blipFill>
        <p:spPr bwMode="auto">
          <a:xfrm>
            <a:off x="810985" y="2742251"/>
            <a:ext cx="4044043" cy="3678918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C42D3911-4279-D14F-8DA0-0F95AE029114}"/>
              </a:ext>
            </a:extLst>
          </p:cNvPr>
          <p:cNvSpPr txBox="1"/>
          <p:nvPr/>
        </p:nvSpPr>
        <p:spPr>
          <a:xfrm>
            <a:off x="457200" y="1404257"/>
            <a:ext cx="11555185" cy="8720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The High Accuracy On-board Calibrator (HAOC) is onboard the FY-3G satellite launched on April 16, 2023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HAOC is the first prototype for China’s Space-based Radiometric Benchmark (CSRB) initiative.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表格 5">
            <a:extLst>
              <a:ext uri="{FF2B5EF4-FFF2-40B4-BE49-F238E27FC236}">
                <a16:creationId xmlns:a16="http://schemas.microsoft.com/office/drawing/2014/main" id="{B8FCFCD3-A96C-ED99-001F-F4F76B107F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19669348"/>
              </p:ext>
            </p:extLst>
          </p:nvPr>
        </p:nvGraphicFramePr>
        <p:xfrm>
          <a:off x="6579436" y="2443843"/>
          <a:ext cx="5342392" cy="384048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{2D5ABB26-0587-4C30-8999-92F81FD0307C}</a:tableStyleId>
              </a:tblPr>
              <a:tblGrid>
                <a:gridCol w="3333652">
                  <a:extLst>
                    <a:ext uri="{9D8B030D-6E8A-4147-A177-3AD203B41FA5}">
                      <a16:colId xmlns:a16="http://schemas.microsoft.com/office/drawing/2014/main" val="3950948125"/>
                    </a:ext>
                  </a:extLst>
                </a:gridCol>
                <a:gridCol w="2008740">
                  <a:extLst>
                    <a:ext uri="{9D8B030D-6E8A-4147-A177-3AD203B41FA5}">
                      <a16:colId xmlns:a16="http://schemas.microsoft.com/office/drawing/2014/main" val="1201953668"/>
                    </a:ext>
                  </a:extLst>
                </a:gridCol>
              </a:tblGrid>
              <a:tr h="144145">
                <a:tc>
                  <a:txBody>
                    <a:bodyPr/>
                    <a:lstStyle/>
                    <a:p>
                      <a:pPr marL="59055" marR="53975" algn="ctr">
                        <a:buNone/>
                      </a:pPr>
                      <a:r>
                        <a:rPr lang="en-US" sz="1800" b="1" spc="-25" dirty="0">
                          <a:effectLst/>
                        </a:rPr>
                        <a:t>Parameter</a:t>
                      </a:r>
                      <a:endParaRPr lang="zh-CN" sz="2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marR="219075" algn="ctr">
                        <a:buNone/>
                      </a:pPr>
                      <a:r>
                        <a:rPr lang="en-US" sz="1800" b="1" spc="-25" dirty="0">
                          <a:effectLst/>
                        </a:rPr>
                        <a:t>Index</a:t>
                      </a:r>
                      <a:endParaRPr lang="zh-CN" sz="2800" b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4982940"/>
                  </a:ext>
                </a:extLst>
              </a:tr>
              <a:tr h="144145">
                <a:tc>
                  <a:txBody>
                    <a:bodyPr/>
                    <a:lstStyle/>
                    <a:p>
                      <a:pPr marL="59055" marR="53975" algn="ctr">
                        <a:spcBef>
                          <a:spcPts val="10"/>
                        </a:spcBef>
                        <a:buNone/>
                      </a:pPr>
                      <a:r>
                        <a:rPr lang="en-US" sz="1800" spc="-10" dirty="0">
                          <a:effectLst/>
                        </a:rPr>
                        <a:t>Ground Sample Distance (GSD)</a:t>
                      </a:r>
                      <a:endParaRPr lang="zh-CN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marR="222250" algn="ctr">
                        <a:buNone/>
                      </a:pPr>
                      <a:r>
                        <a:rPr lang="en-US" sz="1800" spc="-20">
                          <a:effectLst/>
                        </a:rPr>
                        <a:t>250 m</a:t>
                      </a:r>
                      <a:endParaRPr lang="zh-CN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8322171"/>
                  </a:ext>
                </a:extLst>
              </a:tr>
              <a:tr h="144145">
                <a:tc>
                  <a:txBody>
                    <a:bodyPr/>
                    <a:lstStyle/>
                    <a:p>
                      <a:pPr marL="59055" marR="53975" algn="ctr">
                        <a:buNone/>
                      </a:pPr>
                      <a:r>
                        <a:rPr lang="en-US" sz="1800" spc="-15">
                          <a:effectLst/>
                        </a:rPr>
                        <a:t>Spectral Range</a:t>
                      </a:r>
                      <a:endParaRPr lang="zh-CN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marR="222250" algn="ctr">
                        <a:buNone/>
                      </a:pPr>
                      <a:r>
                        <a:rPr lang="en-US" sz="1800" spc="-20">
                          <a:effectLst/>
                        </a:rPr>
                        <a:t>400~1060 nm</a:t>
                      </a:r>
                      <a:endParaRPr lang="zh-CN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82680253"/>
                  </a:ext>
                </a:extLst>
              </a:tr>
              <a:tr h="144145">
                <a:tc>
                  <a:txBody>
                    <a:bodyPr/>
                    <a:lstStyle/>
                    <a:p>
                      <a:pPr marL="59055" marR="53975" algn="ctr">
                        <a:buNone/>
                      </a:pPr>
                      <a:r>
                        <a:rPr lang="en-US" sz="1800" spc="-15">
                          <a:effectLst/>
                        </a:rPr>
                        <a:t>Swath Width</a:t>
                      </a:r>
                      <a:endParaRPr lang="zh-CN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marR="222250" algn="ctr">
                        <a:buNone/>
                      </a:pPr>
                      <a:r>
                        <a:rPr lang="en-US" sz="1800" spc="-20">
                          <a:effectLst/>
                        </a:rPr>
                        <a:t>50 km</a:t>
                      </a:r>
                      <a:endParaRPr lang="zh-CN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2728195"/>
                  </a:ext>
                </a:extLst>
              </a:tr>
              <a:tr h="144145">
                <a:tc>
                  <a:txBody>
                    <a:bodyPr/>
                    <a:lstStyle/>
                    <a:p>
                      <a:pPr marL="59055" marR="53975" algn="ctr">
                        <a:buNone/>
                      </a:pPr>
                      <a:r>
                        <a:rPr lang="en-US" sz="1800" spc="-15">
                          <a:effectLst/>
                        </a:rPr>
                        <a:t>Quantization</a:t>
                      </a:r>
                      <a:endParaRPr lang="zh-CN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marR="222250" algn="ctr">
                        <a:buNone/>
                      </a:pPr>
                      <a:r>
                        <a:rPr lang="en-US" sz="1800" spc="-20">
                          <a:effectLst/>
                        </a:rPr>
                        <a:t>12 bit</a:t>
                      </a:r>
                      <a:endParaRPr lang="zh-CN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2205449"/>
                  </a:ext>
                </a:extLst>
              </a:tr>
              <a:tr h="144145">
                <a:tc>
                  <a:txBody>
                    <a:bodyPr/>
                    <a:lstStyle/>
                    <a:p>
                      <a:pPr marL="59055" marR="53975" algn="ctr">
                        <a:buNone/>
                      </a:pPr>
                      <a:r>
                        <a:rPr lang="en-US" sz="1800" spc="-10">
                          <a:effectLst/>
                        </a:rPr>
                        <a:t>Nadir Observation Range</a:t>
                      </a:r>
                      <a:endParaRPr lang="zh-CN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marR="222250" algn="ctr">
                        <a:buNone/>
                      </a:pPr>
                      <a:r>
                        <a:rPr lang="en-US" sz="1800" spc="-20">
                          <a:effectLst/>
                        </a:rPr>
                        <a:t>±30°</a:t>
                      </a:r>
                      <a:endParaRPr lang="zh-CN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1741248"/>
                  </a:ext>
                </a:extLst>
              </a:tr>
              <a:tr h="144145">
                <a:tc>
                  <a:txBody>
                    <a:bodyPr/>
                    <a:lstStyle/>
                    <a:p>
                      <a:pPr marL="59055" marR="53975" algn="ctr">
                        <a:buNone/>
                      </a:pPr>
                      <a:r>
                        <a:rPr lang="en-US" sz="1800" spc="-10">
                          <a:effectLst/>
                        </a:rPr>
                        <a:t>Pointing Accuracy</a:t>
                      </a:r>
                      <a:endParaRPr lang="zh-CN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marR="222250" algn="ctr">
                        <a:buNone/>
                      </a:pPr>
                      <a:r>
                        <a:rPr lang="en-US" sz="1800" spc="-20">
                          <a:effectLst/>
                        </a:rPr>
                        <a:t>5″</a:t>
                      </a:r>
                      <a:endParaRPr lang="zh-CN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27158610"/>
                  </a:ext>
                </a:extLst>
              </a:tr>
              <a:tr h="144145">
                <a:tc>
                  <a:txBody>
                    <a:bodyPr/>
                    <a:lstStyle/>
                    <a:p>
                      <a:pPr marL="59055" marR="53975" algn="ctr">
                        <a:buNone/>
                      </a:pPr>
                      <a:r>
                        <a:rPr lang="en-US" sz="1800">
                          <a:effectLst/>
                        </a:rPr>
                        <a:t>MTF @ Nyquist Frequency</a:t>
                      </a:r>
                      <a:endParaRPr lang="zh-CN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marR="222250" algn="ctr">
                        <a:buNone/>
                      </a:pPr>
                      <a:r>
                        <a:rPr lang="en-US" sz="1800" spc="-20">
                          <a:effectLst/>
                        </a:rPr>
                        <a:t>≥0.2</a:t>
                      </a:r>
                      <a:endParaRPr lang="zh-CN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966435"/>
                  </a:ext>
                </a:extLst>
              </a:tr>
              <a:tr h="144145">
                <a:tc>
                  <a:txBody>
                    <a:bodyPr/>
                    <a:lstStyle/>
                    <a:p>
                      <a:pPr marL="59055" marR="57785" algn="ctr">
                        <a:spcBef>
                          <a:spcPts val="10"/>
                        </a:spcBef>
                        <a:buNone/>
                      </a:pPr>
                      <a:r>
                        <a:rPr lang="en-US" sz="1800" spc="-10">
                          <a:effectLst/>
                        </a:rPr>
                        <a:t>Radiometric Calibration Uncertainty</a:t>
                      </a:r>
                      <a:endParaRPr lang="zh-CN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marR="222250" algn="ctr">
                        <a:buNone/>
                      </a:pPr>
                      <a:r>
                        <a:rPr lang="en-US" sz="1800" spc="-20">
                          <a:effectLst/>
                        </a:rPr>
                        <a:t>≤2%</a:t>
                      </a:r>
                      <a:endParaRPr lang="zh-CN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01381285"/>
                  </a:ext>
                </a:extLst>
              </a:tr>
              <a:tr h="144145">
                <a:tc>
                  <a:txBody>
                    <a:bodyPr/>
                    <a:lstStyle/>
                    <a:p>
                      <a:pPr marL="59055" marR="57785" algn="ctr">
                        <a:spcBef>
                          <a:spcPts val="10"/>
                        </a:spcBef>
                        <a:buNone/>
                      </a:pPr>
                      <a:r>
                        <a:rPr lang="en-US" sz="1800" spc="-10">
                          <a:effectLst/>
                        </a:rPr>
                        <a:t>Radiometric Calibration Stability</a:t>
                      </a:r>
                      <a:endParaRPr lang="zh-CN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marR="222250" algn="ctr">
                        <a:buNone/>
                      </a:pPr>
                      <a:r>
                        <a:rPr lang="en-US" sz="1800" spc="-20">
                          <a:effectLst/>
                        </a:rPr>
                        <a:t>0.6%/year</a:t>
                      </a:r>
                      <a:endParaRPr lang="zh-CN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66330273"/>
                  </a:ext>
                </a:extLst>
              </a:tr>
              <a:tr h="144145">
                <a:tc>
                  <a:txBody>
                    <a:bodyPr/>
                    <a:lstStyle/>
                    <a:p>
                      <a:pPr marL="59055" marR="57785" algn="ctr">
                        <a:spcBef>
                          <a:spcPts val="10"/>
                        </a:spcBef>
                        <a:buNone/>
                      </a:pPr>
                      <a:r>
                        <a:rPr lang="en-US" sz="1800" spc="-10">
                          <a:effectLst/>
                        </a:rPr>
                        <a:t>Spectral Resolution</a:t>
                      </a:r>
                      <a:endParaRPr lang="zh-CN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marR="222250" algn="ctr">
                        <a:buNone/>
                      </a:pPr>
                      <a:r>
                        <a:rPr lang="en-US" sz="1800" spc="-20">
                          <a:effectLst/>
                        </a:rPr>
                        <a:t>3~4 nm</a:t>
                      </a:r>
                      <a:endParaRPr lang="zh-CN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80930232"/>
                  </a:ext>
                </a:extLst>
              </a:tr>
              <a:tr h="144145">
                <a:tc>
                  <a:txBody>
                    <a:bodyPr/>
                    <a:lstStyle/>
                    <a:p>
                      <a:pPr marL="59055" marR="53975" algn="ctr">
                        <a:buNone/>
                      </a:pPr>
                      <a:r>
                        <a:rPr lang="en-US" sz="1800" spc="-10">
                          <a:effectLst/>
                        </a:rPr>
                        <a:t>Spectral Calibration Uncertainty</a:t>
                      </a:r>
                      <a:endParaRPr lang="zh-CN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marR="222250" algn="ctr">
                        <a:buNone/>
                      </a:pPr>
                      <a:r>
                        <a:rPr lang="en-US" sz="1800" spc="-20">
                          <a:effectLst/>
                        </a:rPr>
                        <a:t>≤1 nm</a:t>
                      </a:r>
                      <a:endParaRPr lang="zh-CN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4607745"/>
                  </a:ext>
                </a:extLst>
              </a:tr>
              <a:tr h="144145">
                <a:tc>
                  <a:txBody>
                    <a:bodyPr/>
                    <a:lstStyle/>
                    <a:p>
                      <a:pPr marL="59055" marR="53975" algn="ctr">
                        <a:buNone/>
                      </a:pPr>
                      <a:r>
                        <a:rPr lang="en-US" sz="1800" spc="-10">
                          <a:effectLst/>
                        </a:rPr>
                        <a:t>Polarization Sensitivity</a:t>
                      </a:r>
                      <a:endParaRPr lang="zh-CN" sz="28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222885" marR="222250" algn="ctr">
                        <a:buNone/>
                      </a:pPr>
                      <a:r>
                        <a:rPr lang="en-US" sz="1800" spc="-20" dirty="0">
                          <a:effectLst/>
                        </a:rPr>
                        <a:t>≤1%</a:t>
                      </a:r>
                      <a:endParaRPr lang="zh-CN" sz="28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8395923"/>
                  </a:ext>
                </a:extLst>
              </a:tr>
            </a:tbl>
          </a:graphicData>
        </a:graphic>
      </p:graphicFrame>
      <p:sp>
        <p:nvSpPr>
          <p:cNvPr id="10" name="文本框 9">
            <a:extLst>
              <a:ext uri="{FF2B5EF4-FFF2-40B4-BE49-F238E27FC236}">
                <a16:creationId xmlns:a16="http://schemas.microsoft.com/office/drawing/2014/main" id="{D1B1AE5D-28DB-1A8F-B72F-B5ADA34F5807}"/>
              </a:ext>
            </a:extLst>
          </p:cNvPr>
          <p:cNvSpPr txBox="1"/>
          <p:nvPr/>
        </p:nvSpPr>
        <p:spPr>
          <a:xfrm>
            <a:off x="114299" y="2372919"/>
            <a:ext cx="271870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2-axis pointing system</a:t>
            </a:r>
            <a:endParaRPr lang="zh-CN" altLang="en-US" b="1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0597B53-26D2-682E-6D17-2C8FA290FFB7}"/>
              </a:ext>
            </a:extLst>
          </p:cNvPr>
          <p:cNvSpPr txBox="1"/>
          <p:nvPr/>
        </p:nvSpPr>
        <p:spPr>
          <a:xfrm>
            <a:off x="3706585" y="2537158"/>
            <a:ext cx="2718707" cy="456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Imaging spectrometer</a:t>
            </a:r>
            <a:endParaRPr lang="zh-CN" alt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C507CE70-78FF-4646-6459-5CE03490B0EA}"/>
              </a:ext>
            </a:extLst>
          </p:cNvPr>
          <p:cNvSpPr txBox="1"/>
          <p:nvPr/>
        </p:nvSpPr>
        <p:spPr>
          <a:xfrm>
            <a:off x="4136571" y="3533493"/>
            <a:ext cx="6150428" cy="456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Attenuator assembly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614FF90B-42B2-0B17-AF28-B8F37BE58AA0}"/>
              </a:ext>
            </a:extLst>
          </p:cNvPr>
          <p:cNvSpPr txBox="1"/>
          <p:nvPr/>
        </p:nvSpPr>
        <p:spPr>
          <a:xfrm>
            <a:off x="0" y="4364083"/>
            <a:ext cx="1469571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Spectral calibration component</a:t>
            </a:r>
            <a:endParaRPr lang="zh-CN" altLang="en-US" b="1" dirty="0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901793B1-02C8-16E9-BBC8-F513AE98FA95}"/>
              </a:ext>
            </a:extLst>
          </p:cNvPr>
          <p:cNvSpPr txBox="1"/>
          <p:nvPr/>
        </p:nvSpPr>
        <p:spPr>
          <a:xfrm>
            <a:off x="3310618" y="5841771"/>
            <a:ext cx="61749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b="1" dirty="0">
                <a:latin typeface="Arial" panose="020B0604020202020204" pitchFamily="34" charset="0"/>
                <a:cs typeface="Arial" panose="020B0604020202020204" pitchFamily="34" charset="0"/>
              </a:rPr>
              <a:t>Base transmissive  diffuser</a:t>
            </a:r>
            <a:endParaRPr lang="zh-CN" altLang="en-US" b="1" dirty="0"/>
          </a:p>
        </p:txBody>
      </p:sp>
    </p:spTree>
    <p:extLst>
      <p:ext uri="{BB962C8B-B14F-4D97-AF65-F5344CB8AC3E}">
        <p14:creationId xmlns:p14="http://schemas.microsoft.com/office/powerpoint/2010/main" val="35119221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3AE6A99-D2BA-863E-7D5A-94520B81D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427C1A-069D-78D0-B327-F5B251804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Overview of FY-3G/HAOC instrument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760C3DF-59E4-266F-2932-C46263EE242E}"/>
              </a:ext>
            </a:extLst>
          </p:cNvPr>
          <p:cNvSpPr txBox="1"/>
          <p:nvPr/>
        </p:nvSpPr>
        <p:spPr>
          <a:xfrm>
            <a:off x="457199" y="1404257"/>
            <a:ext cx="11827329" cy="17118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The Attenuator Assembly has three attenuators, one transmissive diffuser, and one through hole. The selection is made according to the observed target (Sun, Moon, Earth or BDTP).</a:t>
            </a:r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HAOC is an Offner imaging spectrometer, forms a three-dimensional data cube through the satellite’s push-broom scanning motion.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9F0515BB-6207-5AAA-DA98-51F74405250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585" y="3575521"/>
            <a:ext cx="6775769" cy="252140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EA14C277-B223-3697-7F91-40B77D0675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497" t="58366" b="2580"/>
          <a:stretch>
            <a:fillRect/>
          </a:stretch>
        </p:blipFill>
        <p:spPr bwMode="auto">
          <a:xfrm>
            <a:off x="7128328" y="5454667"/>
            <a:ext cx="5063672" cy="1284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5A527989-C9C9-B4A8-4507-628BC82EC7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2745" y="2631289"/>
            <a:ext cx="3459487" cy="28224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43068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531911-9DA1-34C5-70D6-BE9CB8DE45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BBB645-DBAB-6221-173C-A2130471A1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Overview of FY-3G/HAOC instrument</a:t>
            </a:r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FAE4BCF2-30FC-C94D-34A3-B90818FDF3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134"/>
          <a:stretch>
            <a:fillRect/>
          </a:stretch>
        </p:blipFill>
        <p:spPr bwMode="auto">
          <a:xfrm>
            <a:off x="1012370" y="4783240"/>
            <a:ext cx="4784273" cy="20747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9CBE4E41-D317-F91B-7352-8ABF19E64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9436" y="3364093"/>
            <a:ext cx="4957642" cy="2838293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id="{D8601D89-DF72-19EE-0932-9466D6BC754E}"/>
              </a:ext>
            </a:extLst>
          </p:cNvPr>
          <p:cNvSpPr txBox="1"/>
          <p:nvPr/>
        </p:nvSpPr>
        <p:spPr>
          <a:xfrm>
            <a:off x="457200" y="1404257"/>
            <a:ext cx="1155518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HAOC supports multiple observation modes. By steering the 2-axis pointing system toward different targets and selecting different elements on the attenuation wheel, it performs various functions, including onboard calibration and intercalibration with other sensors.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When observing the Sun and the Moon (in the XOY plane), HAOC can always scan across the target in a direction perpendicular to the cross-track dimension, regardless of the azimuth angle.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2" name="图片 111">
            <a:extLst>
              <a:ext uri="{FF2B5EF4-FFF2-40B4-BE49-F238E27FC236}">
                <a16:creationId xmlns:a16="http://schemas.microsoft.com/office/drawing/2014/main" id="{196D8BBD-7E6B-DA6B-A84A-B8576B6FF6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134"/>
          <a:stretch>
            <a:fillRect/>
          </a:stretch>
        </p:blipFill>
        <p:spPr bwMode="auto">
          <a:xfrm>
            <a:off x="1012369" y="2935314"/>
            <a:ext cx="4784273" cy="20747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990376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EF7DAF-9470-7094-AFF0-7777632201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CD8DBEA-F9A9-041B-E045-3642939681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Solar calibration with transmissive diffuser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D1A2A32-0ABC-E0B0-51F8-218BF6D31BEB}"/>
              </a:ext>
            </a:extLst>
          </p:cNvPr>
          <p:cNvSpPr txBox="1"/>
          <p:nvPr/>
        </p:nvSpPr>
        <p:spPr>
          <a:xfrm>
            <a:off x="457200" y="1404257"/>
            <a:ext cx="1155518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Switch the attenuation assembly to the diffuser and perform a </a:t>
            </a:r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pushbroom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 scan of the Sun to retrieve the solar spectral irradiance. When the Sun lies in the X–Y plane, it is at normal incidence and the received energy reaches its maximum.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when the Sun scans across the field of view, the signal increases from low to high and then decreases. The maximum occurs when the Sun lies in the X–Y plane; the solar irradiance is calculated using the data at this moment.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2882AE5C-1187-3FDA-6D70-EE48A7DEB2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7520" y="3081932"/>
            <a:ext cx="8011191" cy="124722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330B0358-E9A2-312C-3452-FA314AD7D55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3759" y="4230735"/>
            <a:ext cx="7958241" cy="2546638"/>
          </a:xfrm>
          <a:prstGeom prst="rect">
            <a:avLst/>
          </a:prstGeom>
        </p:spPr>
      </p:pic>
      <p:graphicFrame>
        <p:nvGraphicFramePr>
          <p:cNvPr id="9" name="对象 8">
            <a:extLst>
              <a:ext uri="{FF2B5EF4-FFF2-40B4-BE49-F238E27FC236}">
                <a16:creationId xmlns:a16="http://schemas.microsoft.com/office/drawing/2014/main" id="{F299080E-E94B-C7A7-30E4-9ECA79F84D3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670603661"/>
              </p:ext>
            </p:extLst>
          </p:nvPr>
        </p:nvGraphicFramePr>
        <p:xfrm>
          <a:off x="255119" y="3209171"/>
          <a:ext cx="4153594" cy="8002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019804" imgH="1353289" progId="Equation.DSMT4">
                  <p:embed/>
                </p:oleObj>
              </mc:Choice>
              <mc:Fallback>
                <p:oleObj name="Equation" r:id="rId4" imgW="7019804" imgH="1353289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55119" y="3209171"/>
                        <a:ext cx="4153594" cy="8002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文本框 10">
            <a:extLst>
              <a:ext uri="{FF2B5EF4-FFF2-40B4-BE49-F238E27FC236}">
                <a16:creationId xmlns:a16="http://schemas.microsoft.com/office/drawing/2014/main" id="{33D1C1AC-BA79-87F4-2DF1-EAE4EE568277}"/>
              </a:ext>
            </a:extLst>
          </p:cNvPr>
          <p:cNvSpPr txBox="1"/>
          <p:nvPr/>
        </p:nvSpPr>
        <p:spPr>
          <a:xfrm>
            <a:off x="277238" y="3969167"/>
            <a:ext cx="4109357" cy="25869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en-US" altLang="zh-CN" dirty="0" err="1"/>
              <a:t>Eλ</a:t>
            </a:r>
            <a:r>
              <a:rPr lang="en-US" altLang="zh-CN" dirty="0"/>
              <a:t>: solar irradiance</a:t>
            </a: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en-US" altLang="zh-CN" dirty="0"/>
              <a:t>δ(λ): attenuation rate of transmissive diffuser</a:t>
            </a:r>
            <a:r>
              <a:rPr lang="zh-CN" altLang="en-US" dirty="0"/>
              <a:t>，</a:t>
            </a:r>
            <a:endParaRPr lang="en-US" altLang="zh-CN" dirty="0"/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en-US" altLang="zh-CN" dirty="0"/>
              <a:t>Np: Pixels observed when the Sun lies in the X–Y plane.</a:t>
            </a: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en-US" altLang="zh-CN" dirty="0"/>
              <a:t>DN0λ,i: dark current digital number</a:t>
            </a:r>
            <a:endParaRPr lang="en-US" altLang="zh-CN" dirty="0">
              <a:solidFill>
                <a:srgbClr val="0F5ECC"/>
              </a:solidFill>
            </a:endParaRPr>
          </a:p>
          <a:p>
            <a:pPr marL="285750" indent="-285750">
              <a:lnSpc>
                <a:spcPct val="130000"/>
              </a:lnSpc>
              <a:buFont typeface="Wingdings" panose="05000000000000000000" pitchFamily="2" charset="2"/>
              <a:buChar char="Ø"/>
            </a:pPr>
            <a:r>
              <a:rPr lang="en-US" altLang="zh-CN" dirty="0" err="1"/>
              <a:t>Gλ</a:t>
            </a:r>
            <a:r>
              <a:rPr lang="en-US" altLang="zh-CN" dirty="0"/>
              <a:t>: radiometric gain of channel λ-</a:t>
            </a:r>
            <a:r>
              <a:rPr lang="en-US" altLang="zh-CN" dirty="0" err="1"/>
              <a:t>th</a:t>
            </a:r>
            <a:endParaRPr lang="en-US" altLang="zh-CN" dirty="0">
              <a:solidFill>
                <a:srgbClr val="0F5E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4629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F40C87-7312-B265-3453-7C113B5511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353A9D7-4F50-3946-DB1B-D4573FDC5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Long-term tracking of solar calibration results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4F271A0F-5ADB-620F-D04D-997A4A819264}"/>
              </a:ext>
            </a:extLst>
          </p:cNvPr>
          <p:cNvSpPr txBox="1"/>
          <p:nvPr/>
        </p:nvSpPr>
        <p:spPr>
          <a:xfrm>
            <a:off x="457201" y="1404257"/>
            <a:ext cx="380224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Computed the relative variation of solar irradiance over nearly two years with respect to the first day.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In the 550–900 nm band, the overall variation is less than 2%. At shorter and longer regions, the degradation is more pronounced, and in regions with lower signal-to-noise ratio, the fluctuations are more significant.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Note that the observed variation includes both changes in the detector response and potential changes in transmittance.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3A81FB27-37A3-64D4-057E-F6610FA899D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441" y="1404257"/>
            <a:ext cx="7874999" cy="2520000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358C90D6-47E3-5B43-174F-1F7E3556A69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9442" y="3897098"/>
            <a:ext cx="7874999" cy="25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90768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D9FA56-2EE4-709A-E087-315D81B9BE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4789330-75AB-93B1-5D7D-B338DEC3CC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Calculation of TOA ρ for Earth observation.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568A1C8-83E6-8D7A-839A-9A1B792FAED2}"/>
              </a:ext>
            </a:extLst>
          </p:cNvPr>
          <p:cNvSpPr txBox="1"/>
          <p:nvPr/>
        </p:nvSpPr>
        <p:spPr>
          <a:xfrm>
            <a:off x="457201" y="1404257"/>
            <a:ext cx="113864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Calculate the TOA ρ of Earth observation data using the solar spectral irradiance obtained with the transmissive diffuser instead of the attenuators, because the diffuser material is more stable than the attenuators.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6" name="对象 5">
            <a:extLst>
              <a:ext uri="{FF2B5EF4-FFF2-40B4-BE49-F238E27FC236}">
                <a16:creationId xmlns:a16="http://schemas.microsoft.com/office/drawing/2014/main" id="{BB2A3F84-763A-CEE3-16B4-2DB150CEEB0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594729085"/>
              </p:ext>
            </p:extLst>
          </p:nvPr>
        </p:nvGraphicFramePr>
        <p:xfrm>
          <a:off x="848342" y="2479926"/>
          <a:ext cx="4560182" cy="94907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003640" imgH="1041120" progId="Equation.DSMT4">
                  <p:embed/>
                </p:oleObj>
              </mc:Choice>
              <mc:Fallback>
                <p:oleObj name="Equation" r:id="rId2" imgW="5003640" imgH="1041120" progId="Equation.DSMT4">
                  <p:embed/>
                  <p:pic>
                    <p:nvPicPr>
                      <p:cNvPr id="6" name="对象 5">
                        <a:extLst>
                          <a:ext uri="{FF2B5EF4-FFF2-40B4-BE49-F238E27FC236}">
                            <a16:creationId xmlns:a16="http://schemas.microsoft.com/office/drawing/2014/main" id="{48D07C0A-104B-F5A2-D30F-0E2136BA8C4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848342" y="2479926"/>
                        <a:ext cx="4560182" cy="94907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" name="对象 6">
            <a:extLst>
              <a:ext uri="{FF2B5EF4-FFF2-40B4-BE49-F238E27FC236}">
                <a16:creationId xmlns:a16="http://schemas.microsoft.com/office/drawing/2014/main" id="{782239EC-EB81-1EBD-7BFB-6A0EF650580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81391135"/>
              </p:ext>
            </p:extLst>
          </p:nvPr>
        </p:nvGraphicFramePr>
        <p:xfrm>
          <a:off x="0" y="3746435"/>
          <a:ext cx="5508625" cy="868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7099200" imgH="1117440" progId="Equation.DSMT4">
                  <p:embed/>
                </p:oleObj>
              </mc:Choice>
              <mc:Fallback>
                <p:oleObj name="Equation" r:id="rId4" imgW="7099200" imgH="1117440" progId="Equation.DSMT4">
                  <p:embed/>
                  <p:pic>
                    <p:nvPicPr>
                      <p:cNvPr id="4" name="对象 3">
                        <a:extLst>
                          <a:ext uri="{FF2B5EF4-FFF2-40B4-BE49-F238E27FC236}">
                            <a16:creationId xmlns:a16="http://schemas.microsoft.com/office/drawing/2014/main" id="{D08580CF-A33E-9FA5-2600-E5811C669D5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0" y="3746435"/>
                        <a:ext cx="5508625" cy="86836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对象 7">
            <a:extLst>
              <a:ext uri="{FF2B5EF4-FFF2-40B4-BE49-F238E27FC236}">
                <a16:creationId xmlns:a16="http://schemas.microsoft.com/office/drawing/2014/main" id="{B77D54DA-BBB7-F420-305F-96ABD5AF1DA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88825699"/>
              </p:ext>
            </p:extLst>
          </p:nvPr>
        </p:nvGraphicFramePr>
        <p:xfrm>
          <a:off x="6919867" y="2746815"/>
          <a:ext cx="5083079" cy="136436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6527520" imgH="1752480" progId="Equation.DSMT4">
                  <p:embed/>
                </p:oleObj>
              </mc:Choice>
              <mc:Fallback>
                <p:oleObj name="Equation" r:id="rId6" imgW="6527520" imgH="1752480" progId="Equation.DSMT4">
                  <p:embed/>
                  <p:pic>
                    <p:nvPicPr>
                      <p:cNvPr id="7" name="对象 6">
                        <a:extLst>
                          <a:ext uri="{FF2B5EF4-FFF2-40B4-BE49-F238E27FC236}">
                            <a16:creationId xmlns:a16="http://schemas.microsoft.com/office/drawing/2014/main" id="{DE098FA8-2EE3-B35B-D5CB-9432AA54DC7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6919867" y="2746815"/>
                        <a:ext cx="5083079" cy="136436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右大括号 8">
            <a:extLst>
              <a:ext uri="{FF2B5EF4-FFF2-40B4-BE49-F238E27FC236}">
                <a16:creationId xmlns:a16="http://schemas.microsoft.com/office/drawing/2014/main" id="{83D859FC-E82E-C315-E4AB-739EEA0D3A9A}"/>
              </a:ext>
            </a:extLst>
          </p:cNvPr>
          <p:cNvSpPr/>
          <p:nvPr/>
        </p:nvSpPr>
        <p:spPr>
          <a:xfrm>
            <a:off x="5559924" y="2801567"/>
            <a:ext cx="501919" cy="1441263"/>
          </a:xfrm>
          <a:prstGeom prst="rightBrac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箭头: 右 9">
            <a:extLst>
              <a:ext uri="{FF2B5EF4-FFF2-40B4-BE49-F238E27FC236}">
                <a16:creationId xmlns:a16="http://schemas.microsoft.com/office/drawing/2014/main" id="{BBF936B0-6F85-6E93-1DE6-EDE5834F33A3}"/>
              </a:ext>
            </a:extLst>
          </p:cNvPr>
          <p:cNvSpPr/>
          <p:nvPr/>
        </p:nvSpPr>
        <p:spPr>
          <a:xfrm>
            <a:off x="6049773" y="3261198"/>
            <a:ext cx="651849" cy="522000"/>
          </a:xfrm>
          <a:prstGeom prst="rightArrow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DD12D47-62CB-99A2-7EBB-DE2B4CDFB4B8}"/>
              </a:ext>
            </a:extLst>
          </p:cNvPr>
          <p:cNvSpPr txBox="1"/>
          <p:nvPr/>
        </p:nvSpPr>
        <p:spPr>
          <a:xfrm>
            <a:off x="561949" y="5011420"/>
            <a:ext cx="1099978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Using the ratio method, variations in surface reflectance originate from changes in the transmittance of the diffusing plate and are unrelated to changes in the calibration coefficients.</a:t>
            </a:r>
            <a:endParaRPr lang="zh-CN" alt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25685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926558-4638-6DBE-00AF-1F457EA77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F7A1587-5F0C-6142-49EE-60123365A4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592" y="365125"/>
            <a:ext cx="10450065" cy="834283"/>
          </a:xfrm>
        </p:spPr>
        <p:txBody>
          <a:bodyPr>
            <a:normAutofit/>
          </a:bodyPr>
          <a:lstStyle/>
          <a:p>
            <a:r>
              <a:rPr lang="en-US" altLang="zh-CN" dirty="0"/>
              <a:t>Stability of HAOC TOA ρ for Earth targets </a:t>
            </a:r>
            <a:endParaRPr lang="zh-CN" altLang="en-US" dirty="0"/>
          </a:p>
        </p:txBody>
      </p:sp>
      <p:pic>
        <p:nvPicPr>
          <p:cNvPr id="21" name="图片 20">
            <a:extLst>
              <a:ext uri="{FF2B5EF4-FFF2-40B4-BE49-F238E27FC236}">
                <a16:creationId xmlns:a16="http://schemas.microsoft.com/office/drawing/2014/main" id="{FDA60D17-CD3C-0064-9285-80989BB1BB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2008" y="4531958"/>
            <a:ext cx="6312691" cy="2326042"/>
          </a:xfrm>
          <a:prstGeom prst="rect">
            <a:avLst/>
          </a:prstGeom>
        </p:spPr>
      </p:pic>
      <p:pic>
        <p:nvPicPr>
          <p:cNvPr id="22" name="图片 21">
            <a:extLst>
              <a:ext uri="{FF2B5EF4-FFF2-40B4-BE49-F238E27FC236}">
                <a16:creationId xmlns:a16="http://schemas.microsoft.com/office/drawing/2014/main" id="{1272AEF0-E626-6275-A64C-16AF8BCE1A8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97875" y="4502767"/>
            <a:ext cx="6312691" cy="2326042"/>
          </a:xfrm>
          <a:prstGeom prst="rect">
            <a:avLst/>
          </a:prstGeom>
        </p:spPr>
      </p:pic>
      <p:grpSp>
        <p:nvGrpSpPr>
          <p:cNvPr id="23" name="组合 22">
            <a:extLst>
              <a:ext uri="{FF2B5EF4-FFF2-40B4-BE49-F238E27FC236}">
                <a16:creationId xmlns:a16="http://schemas.microsoft.com/office/drawing/2014/main" id="{4BA6F912-5484-8091-3AA0-B70966B548BA}"/>
              </a:ext>
            </a:extLst>
          </p:cNvPr>
          <p:cNvGrpSpPr/>
          <p:nvPr/>
        </p:nvGrpSpPr>
        <p:grpSpPr>
          <a:xfrm>
            <a:off x="107313" y="2297079"/>
            <a:ext cx="5819957" cy="2286717"/>
            <a:chOff x="9889" y="2104"/>
            <a:chExt cx="8730" cy="3684"/>
          </a:xfrm>
        </p:grpSpPr>
        <p:pic>
          <p:nvPicPr>
            <p:cNvPr id="24" name="图片 23">
              <a:extLst>
                <a:ext uri="{FF2B5EF4-FFF2-40B4-BE49-F238E27FC236}">
                  <a16:creationId xmlns:a16="http://schemas.microsoft.com/office/drawing/2014/main" id="{E38D67BF-D9DB-C954-FDC9-F07173D1872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889" y="2104"/>
              <a:ext cx="8731" cy="3685"/>
            </a:xfrm>
            <a:prstGeom prst="rect">
              <a:avLst/>
            </a:prstGeom>
          </p:spPr>
        </p:pic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05C1E70D-E85B-201A-CCE2-E13E54CCC551}"/>
                </a:ext>
              </a:extLst>
            </p:cNvPr>
            <p:cNvSpPr txBox="1"/>
            <p:nvPr/>
          </p:nvSpPr>
          <p:spPr>
            <a:xfrm>
              <a:off x="10733" y="4001"/>
              <a:ext cx="1476" cy="128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en-US" altLang="zh-CN" sz="800" i="1" dirty="0">
                  <a:solidFill>
                    <a:prstClr val="black"/>
                  </a:solidFill>
                  <a:latin typeface="Arial" panose="020B0604020202020204"/>
                  <a:ea typeface="微软雅黑" panose="020B0503020204020204" pitchFamily="34" charset="-122"/>
                </a:rPr>
                <a:t>BT</a:t>
              </a:r>
              <a:r>
                <a:rPr lang="en-US" altLang="zh-CN" sz="800" i="1" baseline="-25000" dirty="0">
                  <a:solidFill>
                    <a:prstClr val="black"/>
                  </a:solidFill>
                  <a:latin typeface="Arial" panose="020B0604020202020204"/>
                  <a:ea typeface="微软雅黑" panose="020B0503020204020204" pitchFamily="34" charset="-122"/>
                </a:rPr>
                <a:t>10.8</a:t>
              </a:r>
              <a:r>
                <a:rPr lang="en-US" altLang="zh-CN" sz="800" i="1" dirty="0">
                  <a:solidFill>
                    <a:prstClr val="black"/>
                  </a:solidFill>
                  <a:latin typeface="Arial" panose="020B0604020202020204"/>
                  <a:ea typeface="微软雅黑" panose="020B0503020204020204" pitchFamily="34" charset="-122"/>
                </a:rPr>
                <a:t>&lt;205K</a:t>
              </a:r>
            </a:p>
            <a:p>
              <a:pPr>
                <a:lnSpc>
                  <a:spcPct val="120000"/>
                </a:lnSpc>
                <a:defRPr/>
              </a:pPr>
              <a:r>
                <a:rPr lang="en-US" altLang="zh-CN" sz="800" i="1" dirty="0">
                  <a:solidFill>
                    <a:prstClr val="black"/>
                  </a:solidFill>
                  <a:latin typeface="Arial" panose="020B0604020202020204"/>
                  <a:ea typeface="微软雅黑" panose="020B0503020204020204" pitchFamily="34" charset="-122"/>
                </a:rPr>
                <a:t>STD</a:t>
              </a:r>
              <a:r>
                <a:rPr lang="en-US" altLang="zh-CN" sz="800" i="1" baseline="-25000" dirty="0">
                  <a:solidFill>
                    <a:prstClr val="black"/>
                  </a:solidFill>
                  <a:latin typeface="Arial" panose="020B0604020202020204"/>
                  <a:ea typeface="微软雅黑" panose="020B0503020204020204" pitchFamily="34" charset="-122"/>
                </a:rPr>
                <a:t>BT</a:t>
              </a:r>
              <a:r>
                <a:rPr lang="en-US" altLang="zh-CN" sz="800" i="1" dirty="0">
                  <a:solidFill>
                    <a:prstClr val="black"/>
                  </a:solidFill>
                  <a:latin typeface="Arial" panose="020B0604020202020204"/>
                  <a:ea typeface="微软雅黑" panose="020B0503020204020204" pitchFamily="34" charset="-122"/>
                </a:rPr>
                <a:t>&lt;1k</a:t>
              </a:r>
            </a:p>
            <a:p>
              <a:pPr>
                <a:lnSpc>
                  <a:spcPct val="120000"/>
                </a:lnSpc>
                <a:defRPr/>
              </a:pPr>
              <a:r>
                <a:rPr lang="en-US" altLang="zh-CN" sz="800" i="1" dirty="0">
                  <a:solidFill>
                    <a:prstClr val="black"/>
                  </a:solidFill>
                  <a:latin typeface="Arial" panose="020B0604020202020204"/>
                  <a:ea typeface="微软雅黑" panose="020B0503020204020204" pitchFamily="34" charset="-122"/>
                </a:rPr>
                <a:t>STD</a:t>
              </a:r>
              <a:r>
                <a:rPr lang="en-US" altLang="zh-CN" sz="800" i="1" baseline="-25000" dirty="0">
                  <a:solidFill>
                    <a:prstClr val="black"/>
                  </a:solidFill>
                  <a:latin typeface="Arial" panose="020B0604020202020204"/>
                  <a:ea typeface="微软雅黑" panose="020B0503020204020204" pitchFamily="34" charset="-122"/>
                </a:rPr>
                <a:t>REF</a:t>
              </a:r>
              <a:r>
                <a:rPr lang="en-US" altLang="zh-CN" sz="800" i="1" dirty="0">
                  <a:solidFill>
                    <a:prstClr val="black"/>
                  </a:solidFill>
                  <a:latin typeface="Arial" panose="020B0604020202020204"/>
                  <a:ea typeface="微软雅黑" panose="020B0503020204020204" pitchFamily="34" charset="-122"/>
                </a:rPr>
                <a:t>&lt;1%</a:t>
              </a:r>
            </a:p>
            <a:p>
              <a:pPr>
                <a:lnSpc>
                  <a:spcPct val="120000"/>
                </a:lnSpc>
                <a:defRPr/>
              </a:pPr>
              <a:r>
                <a:rPr lang="en-US" altLang="zh-CN" sz="800" i="1" dirty="0">
                  <a:solidFill>
                    <a:prstClr val="black"/>
                  </a:solidFill>
                  <a:latin typeface="Arial" panose="020B0604020202020204"/>
                  <a:ea typeface="微软雅黑" panose="020B0503020204020204" pitchFamily="34" charset="-122"/>
                </a:rPr>
                <a:t>Lat&lt;35</a:t>
              </a:r>
            </a:p>
            <a:p>
              <a:pPr>
                <a:lnSpc>
                  <a:spcPct val="120000"/>
                </a:lnSpc>
                <a:defRPr/>
              </a:pPr>
              <a:r>
                <a:rPr lang="en-US" altLang="zh-CN" sz="800" dirty="0">
                  <a:solidFill>
                    <a:prstClr val="black"/>
                  </a:solidFill>
                  <a:latin typeface="Arial" panose="020B0604020202020204"/>
                  <a:ea typeface="微软雅黑" panose="020B0503020204020204" pitchFamily="34" charset="-122"/>
                </a:rPr>
                <a:t>SZA,VZA &lt;= 40</a:t>
              </a:r>
              <a:endParaRPr lang="zh-CN" altLang="en-US" sz="800" dirty="0">
                <a:solidFill>
                  <a:prstClr val="black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A8316FEB-FA5A-2B5C-24CF-009F9614B6EA}"/>
                </a:ext>
              </a:extLst>
            </p:cNvPr>
            <p:cNvSpPr txBox="1"/>
            <p:nvPr/>
          </p:nvSpPr>
          <p:spPr>
            <a:xfrm>
              <a:off x="12194" y="4186"/>
              <a:ext cx="2392" cy="10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900" i="1" dirty="0" err="1">
                  <a:solidFill>
                    <a:prstClr val="black"/>
                  </a:solidFill>
                  <a:latin typeface="Arial" panose="020B0604020202020204"/>
                  <a:ea typeface="微软雅黑" panose="020B0503020204020204" pitchFamily="34" charset="-122"/>
                </a:rPr>
                <a:t>Distance</a:t>
              </a:r>
              <a:r>
                <a:rPr lang="en-US" altLang="zh-CN" sz="700" i="1" baseline="-25000" dirty="0" err="1">
                  <a:solidFill>
                    <a:prstClr val="black"/>
                  </a:solidFill>
                  <a:latin typeface="Arial" panose="020B0604020202020204"/>
                  <a:ea typeface="微软雅黑" panose="020B0503020204020204" pitchFamily="34" charset="-122"/>
                </a:rPr>
                <a:t>HAOC</a:t>
              </a:r>
              <a:r>
                <a:rPr lang="en-US" altLang="zh-CN" sz="700" i="1" baseline="-25000" dirty="0">
                  <a:solidFill>
                    <a:prstClr val="black"/>
                  </a:solidFill>
                  <a:latin typeface="Arial" panose="020B0604020202020204"/>
                  <a:ea typeface="微软雅黑" panose="020B0503020204020204" pitchFamily="34" charset="-122"/>
                </a:rPr>
                <a:t>-MERSI</a:t>
              </a:r>
              <a:r>
                <a:rPr lang="en-US" altLang="zh-CN" sz="600" i="1" dirty="0">
                  <a:solidFill>
                    <a:prstClr val="black"/>
                  </a:solidFill>
                  <a:latin typeface="Arial" panose="020B0604020202020204"/>
                  <a:ea typeface="微软雅黑" panose="020B0503020204020204" pitchFamily="34" charset="-122"/>
                </a:rPr>
                <a:t> </a:t>
              </a:r>
              <a:r>
                <a:rPr lang="en-US" altLang="zh-CN" sz="900" i="1" dirty="0">
                  <a:solidFill>
                    <a:prstClr val="black"/>
                  </a:solidFill>
                  <a:latin typeface="Arial" panose="020B0604020202020204"/>
                  <a:ea typeface="微软雅黑" panose="020B0503020204020204" pitchFamily="34" charset="-122"/>
                </a:rPr>
                <a:t>&lt; </a:t>
              </a:r>
              <a:r>
                <a:rPr lang="en-US" altLang="zh-CN" sz="900" i="1" dirty="0">
                  <a:solidFill>
                    <a:prstClr val="black"/>
                  </a:solidFill>
                  <a:highlight>
                    <a:srgbClr val="FFFF00"/>
                  </a:highlight>
                  <a:latin typeface="Arial" panose="020B0604020202020204"/>
                  <a:ea typeface="微软雅黑" panose="020B0503020204020204" pitchFamily="34" charset="-122"/>
                </a:rPr>
                <a:t>100m</a:t>
              </a:r>
            </a:p>
            <a:p>
              <a:pPr>
                <a:defRPr/>
              </a:pPr>
              <a:endParaRPr lang="en-US" altLang="zh-CN" sz="900" i="1" dirty="0">
                <a:solidFill>
                  <a:prstClr val="black"/>
                </a:solidFill>
                <a:latin typeface="Arial" panose="020B0604020202020204"/>
                <a:ea typeface="微软雅黑" panose="020B0503020204020204" pitchFamily="34" charset="-122"/>
              </a:endParaRPr>
            </a:p>
            <a:p>
              <a:pPr>
                <a:defRPr/>
              </a:pPr>
              <a:r>
                <a:rPr lang="en-US" altLang="zh-CN" sz="900" i="1" dirty="0">
                  <a:solidFill>
                    <a:prstClr val="black"/>
                  </a:solidFill>
                  <a:latin typeface="Arial" panose="020B0604020202020204"/>
                  <a:ea typeface="微软雅黑" panose="020B0503020204020204" pitchFamily="34" charset="-122"/>
                </a:rPr>
                <a:t>PIXELS</a:t>
              </a:r>
              <a:r>
                <a:rPr lang="en-US" altLang="zh-CN" sz="700" i="1" baseline="-25000" dirty="0">
                  <a:solidFill>
                    <a:prstClr val="black"/>
                  </a:solidFill>
                  <a:latin typeface="Arial" panose="020B0604020202020204"/>
                  <a:ea typeface="微软雅黑" panose="020B0503020204020204" pitchFamily="34" charset="-122"/>
                </a:rPr>
                <a:t>HAOC </a:t>
              </a:r>
              <a:r>
                <a:rPr lang="en-US" altLang="zh-CN" sz="900" i="1" dirty="0">
                  <a:solidFill>
                    <a:prstClr val="black"/>
                  </a:solidFill>
                  <a:latin typeface="Arial" panose="020B0604020202020204"/>
                  <a:ea typeface="微软雅黑" panose="020B0503020204020204" pitchFamily="34" charset="-122"/>
                </a:rPr>
                <a:t>: 116</a:t>
              </a:r>
            </a:p>
            <a:p>
              <a:pPr>
                <a:defRPr/>
              </a:pPr>
              <a:r>
                <a:rPr lang="en-US" altLang="zh-CN" sz="900" i="1" dirty="0">
                  <a:solidFill>
                    <a:prstClr val="black"/>
                  </a:solidFill>
                  <a:latin typeface="Arial" panose="020B0604020202020204"/>
                  <a:ea typeface="微软雅黑" panose="020B0503020204020204" pitchFamily="34" charset="-122"/>
                </a:rPr>
                <a:t>PIXELS</a:t>
              </a:r>
              <a:r>
                <a:rPr lang="en-US" altLang="zh-CN" sz="700" i="1" baseline="-25000" dirty="0">
                  <a:solidFill>
                    <a:prstClr val="black"/>
                  </a:solidFill>
                  <a:latin typeface="Arial" panose="020B0604020202020204"/>
                  <a:ea typeface="微软雅黑" panose="020B0503020204020204" pitchFamily="34" charset="-122"/>
                </a:rPr>
                <a:t>MERSI </a:t>
              </a:r>
              <a:r>
                <a:rPr lang="en-US" altLang="zh-CN" sz="900" i="1" dirty="0">
                  <a:solidFill>
                    <a:prstClr val="black"/>
                  </a:solidFill>
                  <a:latin typeface="Arial" panose="020B0604020202020204"/>
                  <a:ea typeface="微软雅黑" panose="020B0503020204020204" pitchFamily="34" charset="-122"/>
                </a:rPr>
                <a:t>:110</a:t>
              </a:r>
              <a:endParaRPr lang="zh-CN" altLang="en-US" sz="900" dirty="0">
                <a:solidFill>
                  <a:prstClr val="black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id="{97483191-ABC0-8F90-CD61-F908EFAD0977}"/>
                </a:ext>
              </a:extLst>
            </p:cNvPr>
            <p:cNvSpPr txBox="1"/>
            <p:nvPr/>
          </p:nvSpPr>
          <p:spPr>
            <a:xfrm>
              <a:off x="10767" y="2262"/>
              <a:ext cx="2041" cy="43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defRPr/>
              </a:pPr>
              <a:r>
                <a:rPr lang="en-US" altLang="zh-CN" sz="1200" b="1" dirty="0">
                  <a:solidFill>
                    <a:prstClr val="black"/>
                  </a:solidFill>
                  <a:latin typeface="Arial" panose="020B0604020202020204"/>
                  <a:ea typeface="微软雅黑" panose="020B0503020204020204" pitchFamily="34" charset="-122"/>
                </a:rPr>
                <a:t>20240126_1818 </a:t>
              </a:r>
              <a:endParaRPr lang="zh-CN" altLang="en-US" sz="1200" b="1" dirty="0">
                <a:solidFill>
                  <a:prstClr val="black"/>
                </a:solidFill>
                <a:latin typeface="Arial" panose="020B0604020202020204"/>
                <a:ea typeface="微软雅黑" panose="020B0503020204020204" pitchFamily="34" charset="-122"/>
              </a:endParaRPr>
            </a:p>
          </p:txBody>
        </p:sp>
      </p:grpSp>
      <p:pic>
        <p:nvPicPr>
          <p:cNvPr id="20" name="图片 19">
            <a:extLst>
              <a:ext uri="{FF2B5EF4-FFF2-40B4-BE49-F238E27FC236}">
                <a16:creationId xmlns:a16="http://schemas.microsoft.com/office/drawing/2014/main" id="{A92EAF19-B094-77EE-45DA-14BD56BF553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97875" y="2204372"/>
            <a:ext cx="6312691" cy="2326042"/>
          </a:xfrm>
          <a:prstGeom prst="rect">
            <a:avLst/>
          </a:prstGeom>
        </p:spPr>
      </p:pic>
      <p:sp>
        <p:nvSpPr>
          <p:cNvPr id="31" name="文本框 30">
            <a:extLst>
              <a:ext uri="{FF2B5EF4-FFF2-40B4-BE49-F238E27FC236}">
                <a16:creationId xmlns:a16="http://schemas.microsoft.com/office/drawing/2014/main" id="{2F7A164A-AABA-E8F7-9DBB-8F840F0274BE}"/>
              </a:ext>
            </a:extLst>
          </p:cNvPr>
          <p:cNvSpPr txBox="1"/>
          <p:nvPr/>
        </p:nvSpPr>
        <p:spPr>
          <a:xfrm>
            <a:off x="457201" y="1404257"/>
            <a:ext cx="113864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The stability of HAOC’s TOA ρ for Earth targets can be verified through long-term tracking of stable targets. The trend appears relatively stable and consistent with MERSI results, although some seasonal fluctuations are observed for reasons that remain unknown.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17426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00ED7D-4160-F13C-667F-193055DF40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FAECD4C-A8B1-F9D9-44CF-E8B2F51FB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592" y="365125"/>
            <a:ext cx="11016122" cy="834283"/>
          </a:xfrm>
        </p:spPr>
        <p:txBody>
          <a:bodyPr>
            <a:normAutofit/>
          </a:bodyPr>
          <a:lstStyle/>
          <a:p>
            <a:r>
              <a:rPr lang="en-US" altLang="zh-CN" dirty="0"/>
              <a:t>Intercalibration with MERSI-RM on the same platform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90FFF9DE-CCC6-4D57-562F-CE520E122540}"/>
              </a:ext>
            </a:extLst>
          </p:cNvPr>
          <p:cNvSpPr txBox="1"/>
          <p:nvPr/>
        </p:nvSpPr>
        <p:spPr>
          <a:xfrm>
            <a:off x="174172" y="1567543"/>
            <a:ext cx="325086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Two intercalibration results with the MERSI over a one-year interval show relatively small uncertainties,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a certain degree of nonlinearity is observable. The TOA ρ method described above for HAOC does not include any nonlinearity correction.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2DDC94F4-D1F0-4BD0-BF37-28A12A4645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5288" y="1065195"/>
            <a:ext cx="3070042" cy="2987679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id="{FFF2B707-EFB3-E2ED-0D7E-67F626DBEF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8557" y="1072356"/>
            <a:ext cx="3007492" cy="3000188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95C977B3-76EC-5D2B-8A09-6298BFC951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45208" y="1139337"/>
            <a:ext cx="2906400" cy="2859955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8D04308D-002D-4CFB-F8F2-F23B99DFABE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64839" y="3855533"/>
            <a:ext cx="2914479" cy="2855844"/>
          </a:xfrm>
          <a:prstGeom prst="rect">
            <a:avLst/>
          </a:prstGeom>
        </p:spPr>
      </p:pic>
      <p:pic>
        <p:nvPicPr>
          <p:cNvPr id="14" name="图片 13">
            <a:extLst>
              <a:ext uri="{FF2B5EF4-FFF2-40B4-BE49-F238E27FC236}">
                <a16:creationId xmlns:a16="http://schemas.microsoft.com/office/drawing/2014/main" id="{27C3E400-4B49-65AF-3711-C9329BE6F16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3144" y="3917916"/>
            <a:ext cx="2928426" cy="2793461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6AD0D453-0FB8-6E20-C3F6-6D9CD4B1CB3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6964" y="3856278"/>
            <a:ext cx="3039086" cy="29560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287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F62A08-6447-41B1-DFAC-80B3467FB7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91E5C38-E809-24A4-EF94-279CF53DEE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592" y="365125"/>
            <a:ext cx="11016122" cy="834283"/>
          </a:xfrm>
        </p:spPr>
        <p:txBody>
          <a:bodyPr>
            <a:normAutofit/>
          </a:bodyPr>
          <a:lstStyle/>
          <a:p>
            <a:r>
              <a:rPr lang="en-US" altLang="zh-CN" dirty="0"/>
              <a:t>Longterm Intercalibration results with MERSI-RM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C2F734DF-99B6-A56F-A0F4-231BB53931E6}"/>
              </a:ext>
            </a:extLst>
          </p:cNvPr>
          <p:cNvSpPr txBox="1"/>
          <p:nvPr/>
        </p:nvSpPr>
        <p:spPr>
          <a:xfrm>
            <a:off x="174172" y="1567543"/>
            <a:ext cx="325086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Long-term results for the 3 matched channels between HAOC and MERSI-RM show that the deviations are consistent and relatively stable over time, though some seasonal fluctuations are still noticeable.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C5C5F0E5-298E-DD03-A605-4A2A178BC15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67514"/>
          <a:stretch>
            <a:fillRect/>
          </a:stretch>
        </p:blipFill>
        <p:spPr>
          <a:xfrm>
            <a:off x="3589949" y="1032670"/>
            <a:ext cx="8343900" cy="2008292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CA71DAB5-85AA-7119-B107-872AC6BAAD1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-55" t="-5" r="55" b="66058"/>
          <a:stretch>
            <a:fillRect/>
          </a:stretch>
        </p:blipFill>
        <p:spPr>
          <a:xfrm>
            <a:off x="3546765" y="2874223"/>
            <a:ext cx="8265357" cy="2051863"/>
          </a:xfrm>
          <a:prstGeom prst="rect">
            <a:avLst/>
          </a:prstGeom>
        </p:spPr>
      </p:pic>
      <p:pic>
        <p:nvPicPr>
          <p:cNvPr id="8" name="图片 7">
            <a:extLst>
              <a:ext uri="{FF2B5EF4-FFF2-40B4-BE49-F238E27FC236}">
                <a16:creationId xmlns:a16="http://schemas.microsoft.com/office/drawing/2014/main" id="{7DD98F48-1FE7-B65F-4E50-8C3B4DFE71E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66452"/>
          <a:stretch>
            <a:fillRect/>
          </a:stretch>
        </p:blipFill>
        <p:spPr>
          <a:xfrm>
            <a:off x="3546765" y="4706864"/>
            <a:ext cx="8309502" cy="2091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234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3A04CC-AD9F-9F85-9B52-1984AFC5A1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DEB492C-4CBD-A36B-012E-286D56FDE0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592" y="365125"/>
            <a:ext cx="11016122" cy="834283"/>
          </a:xfrm>
        </p:spPr>
        <p:txBody>
          <a:bodyPr>
            <a:normAutofit/>
          </a:bodyPr>
          <a:lstStyle/>
          <a:p>
            <a:r>
              <a:rPr lang="en-US" altLang="zh-CN" dirty="0"/>
              <a:t>Intercalibration with MERSI-III on FY-3F</a:t>
            </a:r>
            <a:endParaRPr lang="zh-CN" altLang="en-US" dirty="0"/>
          </a:p>
        </p:txBody>
      </p:sp>
      <p:pic>
        <p:nvPicPr>
          <p:cNvPr id="3" name="图片 -2147482624" descr="IMG_256">
            <a:extLst>
              <a:ext uri="{FF2B5EF4-FFF2-40B4-BE49-F238E27FC236}">
                <a16:creationId xmlns:a16="http://schemas.microsoft.com/office/drawing/2014/main" id="{EB23FE26-1681-2DDA-4C92-76911553C05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6050"/>
          <a:stretch>
            <a:fillRect/>
          </a:stretch>
        </p:blipFill>
        <p:spPr>
          <a:xfrm>
            <a:off x="1266961" y="1965325"/>
            <a:ext cx="5238750" cy="24460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图片 -2147482622" descr="IMG_258">
            <a:extLst>
              <a:ext uri="{FF2B5EF4-FFF2-40B4-BE49-F238E27FC236}">
                <a16:creationId xmlns:a16="http://schemas.microsoft.com/office/drawing/2014/main" id="{B4213F77-375A-3C20-5CBA-94AC8FDB835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4255" r="2206" b="46050"/>
          <a:stretch>
            <a:fillRect/>
          </a:stretch>
        </p:blipFill>
        <p:spPr>
          <a:xfrm>
            <a:off x="6438900" y="1965325"/>
            <a:ext cx="4900295" cy="24460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图片 -2147482621" descr="IMG_259">
            <a:extLst>
              <a:ext uri="{FF2B5EF4-FFF2-40B4-BE49-F238E27FC236}">
                <a16:creationId xmlns:a16="http://schemas.microsoft.com/office/drawing/2014/main" id="{FCDA5FBC-DBD1-0F08-2A04-A6B9600FF8B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515" r="4594" b="46485"/>
          <a:stretch>
            <a:fillRect/>
          </a:stretch>
        </p:blipFill>
        <p:spPr>
          <a:xfrm>
            <a:off x="1479369" y="4431665"/>
            <a:ext cx="4813935" cy="242633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图片 -2147482620" descr="IMG_260">
            <a:extLst>
              <a:ext uri="{FF2B5EF4-FFF2-40B4-BE49-F238E27FC236}">
                <a16:creationId xmlns:a16="http://schemas.microsoft.com/office/drawing/2014/main" id="{66E2D268-911A-1281-F27C-08A62160438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4000" r="4497" b="46036"/>
          <a:stretch>
            <a:fillRect/>
          </a:stretch>
        </p:blipFill>
        <p:spPr>
          <a:xfrm>
            <a:off x="6438900" y="4411345"/>
            <a:ext cx="4793615" cy="244665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2" name="文本框 11">
            <a:extLst>
              <a:ext uri="{FF2B5EF4-FFF2-40B4-BE49-F238E27FC236}">
                <a16:creationId xmlns:a16="http://schemas.microsoft.com/office/drawing/2014/main" id="{B732E21F-1D76-70D5-6148-B3B2CF5E08E6}"/>
              </a:ext>
            </a:extLst>
          </p:cNvPr>
          <p:cNvSpPr txBox="1"/>
          <p:nvPr/>
        </p:nvSpPr>
        <p:spPr>
          <a:xfrm>
            <a:off x="457201" y="1259201"/>
            <a:ext cx="11386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Compared with MERSI on the same platform, the results exhibit greater uncertainty, and a certain degree of nonlinearity is still visible across different channels.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63733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CE7B2B-B8D0-6E77-9E9C-72A17BDA1B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EA63DD-DBD8-C188-C92E-BD9709DE07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592" y="365125"/>
            <a:ext cx="11016122" cy="834283"/>
          </a:xfrm>
        </p:spPr>
        <p:txBody>
          <a:bodyPr>
            <a:normAutofit/>
          </a:bodyPr>
          <a:lstStyle/>
          <a:p>
            <a:r>
              <a:rPr lang="en-US" altLang="zh-CN" sz="2800" dirty="0"/>
              <a:t>Intercalibration with MERSI-III on newly launched FY-3H</a:t>
            </a:r>
            <a:endParaRPr lang="zh-CN" altLang="en-US" sz="2800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C64F817-57C2-788E-15A6-FD9E565EA639}"/>
              </a:ext>
            </a:extLst>
          </p:cNvPr>
          <p:cNvSpPr txBox="1"/>
          <p:nvPr/>
        </p:nvSpPr>
        <p:spPr>
          <a:xfrm>
            <a:off x="457201" y="1259201"/>
            <a:ext cx="113864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Compared with MERSI on the same platform, the results exhibit greater uncertainty, and a certain degree of nonlinearity is still visible across different channels.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图片 -2147482624" descr="IMG_256">
            <a:extLst>
              <a:ext uri="{FF2B5EF4-FFF2-40B4-BE49-F238E27FC236}">
                <a16:creationId xmlns:a16="http://schemas.microsoft.com/office/drawing/2014/main" id="{ED99FF39-785A-8F5E-FAC2-9A00F6BA6CD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45924"/>
          <a:stretch>
            <a:fillRect/>
          </a:stretch>
        </p:blipFill>
        <p:spPr>
          <a:xfrm>
            <a:off x="859971" y="1859552"/>
            <a:ext cx="5238750" cy="245173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图片 -2147482622" descr="IMG_258">
            <a:extLst>
              <a:ext uri="{FF2B5EF4-FFF2-40B4-BE49-F238E27FC236}">
                <a16:creationId xmlns:a16="http://schemas.microsoft.com/office/drawing/2014/main" id="{97FBDCF7-FED8-B593-7C95-C33BC1F3DF2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45700"/>
          <a:stretch>
            <a:fillRect/>
          </a:stretch>
        </p:blipFill>
        <p:spPr>
          <a:xfrm>
            <a:off x="5870756" y="1859552"/>
            <a:ext cx="5238750" cy="24618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" name="图片 -2147482621" descr="IMG_259">
            <a:extLst>
              <a:ext uri="{FF2B5EF4-FFF2-40B4-BE49-F238E27FC236}">
                <a16:creationId xmlns:a16="http://schemas.microsoft.com/office/drawing/2014/main" id="{BD8F6767-8897-16C1-51A8-1DADA946B22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b="45700"/>
          <a:stretch>
            <a:fillRect/>
          </a:stretch>
        </p:blipFill>
        <p:spPr>
          <a:xfrm>
            <a:off x="797741" y="4382407"/>
            <a:ext cx="5238750" cy="246189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" name="图片 -2147482620" descr="IMG_260">
            <a:extLst>
              <a:ext uri="{FF2B5EF4-FFF2-40B4-BE49-F238E27FC236}">
                <a16:creationId xmlns:a16="http://schemas.microsoft.com/office/drawing/2014/main" id="{CFE01056-FD87-0A6F-57D1-9CF43EA9147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b="45700"/>
          <a:stretch>
            <a:fillRect/>
          </a:stretch>
        </p:blipFill>
        <p:spPr>
          <a:xfrm>
            <a:off x="5870756" y="4311287"/>
            <a:ext cx="5238750" cy="2461895"/>
          </a:xfrm>
          <a:prstGeom prst="rect">
            <a:avLst/>
          </a:prstGeom>
          <a:noFill/>
          <a:ln w="9525">
            <a:noFill/>
          </a:ln>
        </p:spPr>
      </p:pic>
    </p:spTree>
    <p:extLst>
      <p:ext uri="{BB962C8B-B14F-4D97-AF65-F5344CB8AC3E}">
        <p14:creationId xmlns:p14="http://schemas.microsoft.com/office/powerpoint/2010/main" val="41076233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7905F9-1E36-8CBF-DBBB-D8F910271E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187AF4D-CF45-F4DE-25B1-DD1FAE590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592" y="365125"/>
            <a:ext cx="11016122" cy="834283"/>
          </a:xfrm>
        </p:spPr>
        <p:txBody>
          <a:bodyPr>
            <a:normAutofit/>
          </a:bodyPr>
          <a:lstStyle/>
          <a:p>
            <a:r>
              <a:rPr lang="en-US" altLang="zh-CN" sz="2800" dirty="0"/>
              <a:t>Intercalibration with NOAA-20 VIIRS DNB/I1/I2 bands</a:t>
            </a:r>
            <a:endParaRPr lang="zh-CN" altLang="en-US" sz="2800" dirty="0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52FC90EA-B6C1-F780-280A-BE1B2F34531C}"/>
              </a:ext>
            </a:extLst>
          </p:cNvPr>
          <p:cNvSpPr txBox="1"/>
          <p:nvPr/>
        </p:nvSpPr>
        <p:spPr>
          <a:xfrm>
            <a:off x="457201" y="1259201"/>
            <a:ext cx="11386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inter-comparison with the three channels of NOAA-20 VIIRS yields similar conclusions.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096ED76-5C14-FD43-2A8C-4303EA8997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214" r="169" b="45786"/>
          <a:stretch>
            <a:fillRect/>
          </a:stretch>
        </p:blipFill>
        <p:spPr>
          <a:xfrm>
            <a:off x="873488" y="1785789"/>
            <a:ext cx="5129530" cy="2487930"/>
          </a:xfrm>
          <a:prstGeom prst="rect">
            <a:avLst/>
          </a:prstGeom>
        </p:spPr>
      </p:pic>
      <p:pic>
        <p:nvPicPr>
          <p:cNvPr id="4" name="图片 -2147482623">
            <a:extLst>
              <a:ext uri="{FF2B5EF4-FFF2-40B4-BE49-F238E27FC236}">
                <a16:creationId xmlns:a16="http://schemas.microsoft.com/office/drawing/2014/main" id="{E0F63346-D821-772F-7BCF-1880DDCADEF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479" r="2109" b="46204"/>
          <a:stretch>
            <a:fillRect/>
          </a:stretch>
        </p:blipFill>
        <p:spPr>
          <a:xfrm>
            <a:off x="6202408" y="1785789"/>
            <a:ext cx="4946015" cy="243903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9" name="图片 -2147482621">
            <a:extLst>
              <a:ext uri="{FF2B5EF4-FFF2-40B4-BE49-F238E27FC236}">
                <a16:creationId xmlns:a16="http://schemas.microsoft.com/office/drawing/2014/main" id="{A6739D13-CA83-AE38-8DF9-B7D12AD5221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721" r="3855" b="46050"/>
          <a:stretch>
            <a:fillRect/>
          </a:stretch>
        </p:blipFill>
        <p:spPr>
          <a:xfrm>
            <a:off x="936172" y="4224824"/>
            <a:ext cx="4841875" cy="244602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0" name="图片 9" descr="FY3G_HAOC-J01_VIIRS_2026020509551_2026020509482">
            <a:extLst>
              <a:ext uri="{FF2B5EF4-FFF2-40B4-BE49-F238E27FC236}">
                <a16:creationId xmlns:a16="http://schemas.microsoft.com/office/drawing/2014/main" id="{EA1E2C0B-B909-1EF7-3FD9-10FCCAB204A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50429" y="4240699"/>
            <a:ext cx="5417820" cy="24301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439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C2BDEC-E293-156F-23A9-C545425803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92CC8D-CE35-6EE9-9749-AC51FB8D57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93592" y="365125"/>
            <a:ext cx="11016122" cy="834283"/>
          </a:xfrm>
        </p:spPr>
        <p:txBody>
          <a:bodyPr>
            <a:normAutofit/>
          </a:bodyPr>
          <a:lstStyle/>
          <a:p>
            <a:r>
              <a:rPr lang="en-US" altLang="zh-CN" dirty="0"/>
              <a:t>Intercalibration with PACE OCI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D0D9EC7-C1AF-A5AD-3F5D-29EBE098CE83}"/>
              </a:ext>
            </a:extLst>
          </p:cNvPr>
          <p:cNvSpPr txBox="1"/>
          <p:nvPr/>
        </p:nvSpPr>
        <p:spPr>
          <a:xfrm>
            <a:off x="174172" y="2400333"/>
            <a:ext cx="667294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b="1" dirty="0"/>
              <a:t>Procedures: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b="1" dirty="0"/>
              <a:t>6S Atmospheric Correction:</a:t>
            </a:r>
            <a:r>
              <a:rPr lang="en-US" altLang="zh-CN" dirty="0"/>
              <a:t> Convert satellite-observed apparent reflectance (TOA reflectance) to surface reflectance.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b="1" dirty="0"/>
              <a:t>Linear Regression Calibration:</a:t>
            </a:r>
            <a:r>
              <a:rPr lang="en-US" altLang="zh-CN" dirty="0"/>
              <a:t> Calculate gain and offset coefficients based on paired data.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b="1" dirty="0"/>
              <a:t>Dark Target Selection:</a:t>
            </a:r>
            <a:r>
              <a:rPr lang="en-US" altLang="zh-CN" dirty="0"/>
              <a:t> Choose ocean or deep-water areas as calibration references.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b="1" dirty="0"/>
              <a:t>Geometric Matching:</a:t>
            </a:r>
            <a:r>
              <a:rPr lang="en-US" altLang="zh-CN" dirty="0"/>
              <a:t> Select synchronous observation points based on spatiotemporal consistency.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8" descr="spec_Calibrated_1405">
            <a:extLst>
              <a:ext uri="{FF2B5EF4-FFF2-40B4-BE49-F238E27FC236}">
                <a16:creationId xmlns:a16="http://schemas.microsoft.com/office/drawing/2014/main" id="{7C7810C1-A6D1-FC4D-3E46-A7E937BDE4C7}"/>
              </a:ext>
            </a:extLst>
          </p:cNvPr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7404642" y="298879"/>
            <a:ext cx="4694827" cy="6260242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39F2A06F-C85B-6390-8C8E-0BD86DECC4D8}"/>
              </a:ext>
            </a:extLst>
          </p:cNvPr>
          <p:cNvSpPr txBox="1"/>
          <p:nvPr/>
        </p:nvSpPr>
        <p:spPr>
          <a:xfrm>
            <a:off x="256116" y="5447331"/>
            <a:ext cx="650905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Since dark targets (</a:t>
            </a:r>
            <a:r>
              <a:rPr lang="en-US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ocean&amp;water</a:t>
            </a:r>
            <a:r>
              <a:rPr lang="en-US" altLang="zh-CN" dirty="0">
                <a:latin typeface="Arial" panose="020B0604020202020204" pitchFamily="34" charset="0"/>
                <a:cs typeface="Arial" panose="020B0604020202020204" pitchFamily="34" charset="0"/>
              </a:rPr>
              <a:t>) were selected, the relative deviation is larger in the near-infrared channels, while the deviation in the visible channels is less than 5%. </a:t>
            </a:r>
            <a:endParaRPr lang="zh-CN" alt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38329FEE-3098-6639-3E69-0926D7E24DDE}"/>
              </a:ext>
            </a:extLst>
          </p:cNvPr>
          <p:cNvSpPr txBox="1"/>
          <p:nvPr/>
        </p:nvSpPr>
        <p:spPr>
          <a:xfrm>
            <a:off x="256116" y="1358179"/>
            <a:ext cx="6204856" cy="88338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altLang="zh-CN" dirty="0">
                <a:latin typeface="Arial" panose="020B0604020202020204" pitchFamily="34" charset="0"/>
                <a:cs typeface="Arial" panose="020B0604020202020204" pitchFamily="34" charset="0"/>
              </a:rPr>
              <a:t>PACE (Plankton, Aerosol, Cloud, ocean Ecosystem) / OCI (Ocean </a:t>
            </a:r>
            <a:r>
              <a:rPr lang="en-GB" altLang="zh-CN" dirty="0" err="1">
                <a:latin typeface="Arial" panose="020B0604020202020204" pitchFamily="34" charset="0"/>
                <a:cs typeface="Arial" panose="020B0604020202020204" pitchFamily="34" charset="0"/>
              </a:rPr>
              <a:t>Color</a:t>
            </a:r>
            <a:r>
              <a:rPr lang="en-GB" altLang="zh-CN" dirty="0">
                <a:latin typeface="Arial" panose="020B0604020202020204" pitchFamily="34" charset="0"/>
                <a:cs typeface="Arial" panose="020B0604020202020204" pitchFamily="34" charset="0"/>
              </a:rPr>
              <a:t> Instrument)</a:t>
            </a:r>
          </a:p>
        </p:txBody>
      </p:sp>
    </p:spTree>
    <p:extLst>
      <p:ext uri="{BB962C8B-B14F-4D97-AF65-F5344CB8AC3E}">
        <p14:creationId xmlns:p14="http://schemas.microsoft.com/office/powerpoint/2010/main" val="16393751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650C49E-DF48-C276-2F18-3FC519D687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Conclusions and Future Plans</a:t>
            </a:r>
            <a:endParaRPr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592CC76-3DD7-7787-0443-722FD96A690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/>
              <a:t>Tracking using solar calibration and stable Earth targets indicates that HAOC data TOA ρ is generally stable. Future work can explore additional methods to verify the stability of on-board diffusers.</a:t>
            </a:r>
          </a:p>
          <a:p>
            <a:r>
              <a:rPr lang="en-US" altLang="zh-CN" sz="2000" dirty="0"/>
              <a:t>Inter-comparison with different instruments indicates some nonlinearity in HAOC, which will be addressed in the next step through nonlinearity correction.</a:t>
            </a:r>
          </a:p>
          <a:p>
            <a:r>
              <a:rPr lang="en-US" altLang="zh-CN" sz="2000" dirty="0"/>
              <a:t>HAOC data exhibit some seasonal variations; the underlying causes need to be investigated further.</a:t>
            </a:r>
          </a:p>
          <a:p>
            <a:r>
              <a:rPr lang="en-US" altLang="zh-CN" sz="2000" dirty="0"/>
              <a:t>Cross-matching criteria can be further refined to reduce uncertainties in intercalibration.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882636755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INDEX" val="2"/>
  <p:tag name="KSO_WM_UNIT_TYPE" val="j"/>
  <p:tag name="KSO_WM_BEAUTIFY_FLAG" val="#wm#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GSICS presentation template (2026)" id="{5ABF6BE7-D951-C847-ABF3-7E49765D32F5}" vid="{DBD6A39A-B309-2348-B9B3-09D2A59641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4A2E87CC028834B9BA9E2783CC7F26B" ma:contentTypeVersion="12" ma:contentTypeDescription="Create a new document." ma:contentTypeScope="" ma:versionID="bbe5b662eb2e887e3c17af598bd719ba">
  <xsd:schema xmlns:xsd="http://www.w3.org/2001/XMLSchema" xmlns:xs="http://www.w3.org/2001/XMLSchema" xmlns:p="http://schemas.microsoft.com/office/2006/metadata/properties" xmlns:ns2="715fcdb6-58ff-4d84-993c-bb26a5b54815" xmlns:ns3="cfab5f87-ed30-4dbb-a820-4234a14babf6" xmlns:ns4="b872a7c1-ed7f-4c06-9e7d-9181e1c04fc6" targetNamespace="http://schemas.microsoft.com/office/2006/metadata/properties" ma:root="true" ma:fieldsID="f12922e6213c5b8adf0b18a1fa95ef00" ns2:_="" ns3:_="" ns4:_="">
    <xsd:import namespace="715fcdb6-58ff-4d84-993c-bb26a5b54815"/>
    <xsd:import namespace="cfab5f87-ed30-4dbb-a820-4234a14babf6"/>
    <xsd:import namespace="b872a7c1-ed7f-4c06-9e7d-9181e1c04fc6"/>
    <xsd:element name="properties">
      <xsd:complexType>
        <xsd:sequence>
          <xsd:element name="documentManagement">
            <xsd:complexType>
              <xsd:all>
                <xsd:element ref="ns2:WMOWFApprovalStatus" minOccurs="0"/>
                <xsd:element ref="ns3:_dlc_DocId" minOccurs="0"/>
                <xsd:element ref="ns3:_dlc_DocIdUrl" minOccurs="0"/>
                <xsd:element ref="ns3:_dlc_DocIdPersistId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DateTaken" minOccurs="0"/>
                <xsd:element ref="ns4:MediaServiceGenerationTime" minOccurs="0"/>
                <xsd:element ref="ns4:MediaServiceEventHashCode" minOccurs="0"/>
                <xsd:element ref="ns4:MediaLengthInSeconds" minOccurs="0"/>
                <xsd:element ref="ns4:MediaServiceBillingMetadata" minOccurs="0"/>
                <xsd:element ref="ns4:lcf76f155ced4ddcb4097134ff3c332f" minOccurs="0"/>
                <xsd:element ref="ns3:TaxCatchAll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5fcdb6-58ff-4d84-993c-bb26a5b54815" elementFormDefault="qualified">
    <xsd:import namespace="http://schemas.microsoft.com/office/2006/documentManagement/types"/>
    <xsd:import namespace="http://schemas.microsoft.com/office/infopath/2007/PartnerControls"/>
    <xsd:element name="WMOWFApprovalStatus" ma:index="2" nillable="true" ma:displayName="Workflow Approval Status" ma:default="Not Submitted" ma:format="Dropdown" ma:internalName="WMOWFApprovalStatus" ma:readOnly="false">
      <xsd:simpleType>
        <xsd:restriction base="dms:Choice">
          <xsd:enumeration value="Not Submitted"/>
          <xsd:enumeration value="Pending for Review"/>
          <xsd:enumeration value="Pending for Consolidation"/>
          <xsd:enumeration value="Pending for Approval"/>
          <xsd:enumeration value="Approved"/>
          <xsd:enumeration value="Rejected by Approver"/>
          <xsd:enumeration value="Cancelled by Requestor"/>
          <xsd:enumeration value="In Progress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ab5f87-ed30-4dbb-a820-4234a14babf6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  <xsd:element name="TaxCatchAll" ma:index="22" nillable="true" ma:displayName="Taxonomy Catch All Column" ma:hidden="true" ma:list="{fd78e92c-8460-44ab-956c-91a660f35408}" ma:internalName="TaxCatchAll" ma:showField="CatchAllData" ma:web="cfab5f87-ed30-4dbb-a820-4234a14bab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72a7c1-ed7f-4c06-9e7d-9181e1c04fc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5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9" nillable="true" ma:displayName="MediaServiceBillingMetadata" ma:hidden="true" ma:internalName="MediaServiceBillingMetadata" ma:readOnly="true">
      <xsd:simpleType>
        <xsd:restriction base="dms:Note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92a3b380-abf6-46f2-87bb-c2c114de1c9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?mso-contentType ?>
<SharedContentType xmlns="Microsoft.SharePoint.Taxonomy.ContentTypeSync" SourceId="92a3b380-abf6-46f2-87bb-c2c114de1c9e" ContentTypeId="0x01" PreviousValue="false"/>
</file>

<file path=customXml/item4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5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fab5f87-ed30-4dbb-a820-4234a14babf6" xsi:nil="true"/>
    <lcf76f155ced4ddcb4097134ff3c332f xmlns="b872a7c1-ed7f-4c06-9e7d-9181e1c04fc6">
      <Terms xmlns="http://schemas.microsoft.com/office/infopath/2007/PartnerControls"/>
    </lcf76f155ced4ddcb4097134ff3c332f>
    <WMOWFApprovalStatus xmlns="715fcdb6-58ff-4d84-993c-bb26a5b54815">Not Submitted</WMOWFApprovalStatus>
    <_dlc_DocId xmlns="cfab5f87-ed30-4dbb-a820-4234a14babf6">X6PPVAVDZMSZ-613157859-13528</_dlc_DocId>
    <_dlc_DocIdUrl xmlns="cfab5f87-ed30-4dbb-a820-4234a14babf6">
      <Url>https://wmoomm.sharepoint.com/sites/Collaboration/_layouts/15/DocIdRedir.aspx?ID=X6PPVAVDZMSZ-613157859-13528</Url>
      <Description>X6PPVAVDZMSZ-613157859-13528</Description>
    </_dlc_DocIdUrl>
  </documentManagement>
</p:properties>
</file>

<file path=customXml/itemProps1.xml><?xml version="1.0" encoding="utf-8"?>
<ds:datastoreItem xmlns:ds="http://schemas.openxmlformats.org/officeDocument/2006/customXml" ds:itemID="{8F5C0D2F-D921-4A9A-9315-C88802AD9606}"/>
</file>

<file path=customXml/itemProps2.xml><?xml version="1.0" encoding="utf-8"?>
<ds:datastoreItem xmlns:ds="http://schemas.openxmlformats.org/officeDocument/2006/customXml" ds:itemID="{D5A72F3D-2733-4A40-AB3B-BED65551DA7E}"/>
</file>

<file path=customXml/itemProps3.xml><?xml version="1.0" encoding="utf-8"?>
<ds:datastoreItem xmlns:ds="http://schemas.openxmlformats.org/officeDocument/2006/customXml" ds:itemID="{9BA09877-22CE-4134-9CB9-8045F470214E}"/>
</file>

<file path=customXml/itemProps4.xml><?xml version="1.0" encoding="utf-8"?>
<ds:datastoreItem xmlns:ds="http://schemas.openxmlformats.org/officeDocument/2006/customXml" ds:itemID="{3DFAA950-0834-40E5-A5AC-47177C97F4C8}"/>
</file>

<file path=customXml/itemProps5.xml><?xml version="1.0" encoding="utf-8"?>
<ds:datastoreItem xmlns:ds="http://schemas.openxmlformats.org/officeDocument/2006/customXml" ds:itemID="{5D4EC5BC-6E8C-48BA-8EDF-A8D212FE31DC}"/>
</file>

<file path=docProps/app.xml><?xml version="1.0" encoding="utf-8"?>
<Properties xmlns="http://schemas.openxmlformats.org/officeDocument/2006/extended-properties" xmlns:vt="http://schemas.openxmlformats.org/officeDocument/2006/docPropsVTypes">
  <Template>GSICS presentation template (2026)</Template>
  <TotalTime>435</TotalTime>
  <Words>1024</Words>
  <Application>Microsoft Office PowerPoint</Application>
  <PresentationFormat>宽屏</PresentationFormat>
  <Paragraphs>94</Paragraphs>
  <Slides>15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15</vt:i4>
      </vt:variant>
    </vt:vector>
  </HeadingPairs>
  <TitlesOfParts>
    <vt:vector size="21" baseType="lpstr">
      <vt:lpstr>Aptos</vt:lpstr>
      <vt:lpstr>Arial</vt:lpstr>
      <vt:lpstr>Times New Roman</vt:lpstr>
      <vt:lpstr>Wingdings</vt:lpstr>
      <vt:lpstr>Office Theme</vt:lpstr>
      <vt:lpstr>Equation</vt:lpstr>
      <vt:lpstr>On-orbit radiometric assessment of  FY-3G/HAOC and intercalibration utilization for other sensors</vt:lpstr>
      <vt:lpstr>Overview of FY-3G/HAOC instrument</vt:lpstr>
      <vt:lpstr>Overview of FY-3G/HAOC instrument</vt:lpstr>
      <vt:lpstr>Overview of FY-3G/HAOC instrument</vt:lpstr>
      <vt:lpstr>Solar calibration with transmissive diffuser</vt:lpstr>
      <vt:lpstr>Long-term tracking of solar calibration results</vt:lpstr>
      <vt:lpstr>Calculation of TOA ρ for Earth observation.</vt:lpstr>
      <vt:lpstr>Stability of HAOC TOA ρ for Earth targets </vt:lpstr>
      <vt:lpstr>Intercalibration with MERSI-RM on the same platform</vt:lpstr>
      <vt:lpstr>Longterm Intercalibration results with MERSI-RM</vt:lpstr>
      <vt:lpstr>Intercalibration with MERSI-III on FY-3F</vt:lpstr>
      <vt:lpstr>Intercalibration with MERSI-III on newly launched FY-3H</vt:lpstr>
      <vt:lpstr>Intercalibration with NOAA-20 VIIRS DNB/I1/I2 bands</vt:lpstr>
      <vt:lpstr>Intercalibration with PACE OCI</vt:lpstr>
      <vt:lpstr>Conclusions and Future Plans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Mounir Lekouara</dc:creator>
  <cp:lastModifiedBy>jw w</cp:lastModifiedBy>
  <cp:revision>14</cp:revision>
  <dcterms:created xsi:type="dcterms:W3CDTF">2026-03-11T15:03:46Z</dcterms:created>
  <dcterms:modified xsi:type="dcterms:W3CDTF">2026-03-23T16:13:26Z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0x01010074A2E87CC028834B9BA9E2783CC7F26B</vt:lpwstr>
  </property>
  <property fmtid="{D5CDD505-2E9C-101B-9397-08002B2CF9AE}" pid="3" name="_dlc_DocIdItemGuid">
    <vt:lpwstr>8c26bdba-9a54-487b-8cbc-7a80eaabe792</vt:lpwstr>
  </property>
</Properties>
</file>