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vml" ContentType="application/vnd.openxmlformats-officedocument.vmlDrawing"/>
  <Default Extension="wmf" ContentType="image/x-wmf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9" r:id="rId3"/>
    <p:sldId id="260" r:id="rId4"/>
    <p:sldId id="261" r:id="rId5"/>
    <p:sldId id="269" r:id="rId6"/>
    <p:sldId id="268" r:id="rId7"/>
    <p:sldId id="267" r:id="rId8"/>
    <p:sldId id="262" r:id="rId9"/>
    <p:sldId id="263" r:id="rId10"/>
    <p:sldId id="264" r:id="rId11"/>
    <p:sldId id="265" r:id="rId12"/>
    <p:sldId id="266" r:id="rId13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C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96"/>
  </p:normalViewPr>
  <p:slideViewPr>
    <p:cSldViewPr snapToGrid="0">
      <p:cViewPr varScale="1">
        <p:scale>
          <a:sx n="100" d="100"/>
          <a:sy n="100" d="100"/>
        </p:scale>
        <p:origin x="904" y="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23" Type="http://schemas.openxmlformats.org/officeDocument/2006/relationships/customXml" Target="../customXml/item5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customXml" Target="../customXml/item4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4787D8-4D62-8349-AE5D-D34D921716E2}" type="datetimeFigureOut">
              <a:rPr lang="en-GB" smtClean="0"/>
              <a:t>23/03/2026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30CBED-D393-0444-AF9C-46764C521B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8554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A6237-3787-C6F0-6A5D-46E556671C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18603"/>
            <a:ext cx="9144000" cy="2387600"/>
          </a:xfrm>
        </p:spPr>
        <p:txBody>
          <a:bodyPr anchor="ctr"/>
          <a:lstStyle>
            <a:lvl1pPr algn="ctr">
              <a:defRPr sz="36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590FA9-3C4A-C8C2-2C95-41413F5B2F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9827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098154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69BE4-9CE0-6E41-B9E6-83C4EFE7D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78FF52-51E7-F062-A3D4-036E7496D4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720" y="1615044"/>
            <a:ext cx="11338560" cy="4643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03603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F3ABB5-B373-46E0-6884-E28C6986A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69E5C9-FBDE-54AD-AE45-C1F6CDC106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6720" y="1626919"/>
            <a:ext cx="5486400" cy="4621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245247-E552-7812-4638-ADFEA76146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8880" y="1626919"/>
            <a:ext cx="5486400" cy="4621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0390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37142-F46B-B42E-97B5-E0CFF6D60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92326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9759141" y="6400802"/>
            <a:ext cx="1823259" cy="23275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F3BB8C-0C0C-4EAB-9830-DC513CDAB615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847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00401A-04A9-8A79-02C3-D41322897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3592" y="365125"/>
            <a:ext cx="10371688" cy="8342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F27801-BFB5-5E55-1E77-FCD19B8199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6720" y="1626918"/>
            <a:ext cx="11338560" cy="46316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pic>
        <p:nvPicPr>
          <p:cNvPr id="1026" name="Picture 2" descr="A logo of a planet with a satellite&#10;&#10;Description automatically generated">
            <a:extLst>
              <a:ext uri="{FF2B5EF4-FFF2-40B4-BE49-F238E27FC236}">
                <a16:creationId xmlns:a16="http://schemas.microsoft.com/office/drawing/2014/main" id="{C422C2AB-163E-E4ED-CD90-2E4946B167F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34" y="123632"/>
            <a:ext cx="1131598" cy="1262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61" title="[DM_E_DOC_NO], v[DM_E_VER_NO], [DM_E_ISS_DATE]">
            <a:extLst>
              <a:ext uri="{FF2B5EF4-FFF2-40B4-BE49-F238E27FC236}">
                <a16:creationId xmlns:a16="http://schemas.microsoft.com/office/drawing/2014/main" id="{6C02ADD0-2B2A-8260-A94D-DBC46E36985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61047" y="6583626"/>
            <a:ext cx="6148799" cy="248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46800" rIns="0" bIns="46800" anchor="ctr">
            <a:spAutoFit/>
          </a:bodyPr>
          <a:lstStyle/>
          <a:p>
            <a:pPr eaLnBrk="0" hangingPunct="0">
              <a:defRPr/>
            </a:pPr>
            <a:r>
              <a:rPr lang="en-GB" sz="1000" b="0" baseline="0" noProof="0" dirty="0">
                <a:solidFill>
                  <a:srgbClr val="008CB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GSICS Annual Meeting 2026, Ottawa (ON), Canada, 23-27 March 2026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05B312D-3723-FBA7-4F0E-979514103FAA}"/>
              </a:ext>
            </a:extLst>
          </p:cNvPr>
          <p:cNvSpPr/>
          <p:nvPr userDrawn="1"/>
        </p:nvSpPr>
        <p:spPr>
          <a:xfrm>
            <a:off x="11519350" y="6593586"/>
            <a:ext cx="60913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fld id="{FF9CC606-8418-49EA-9DB7-3FFD72983DD3}" type="slidenum">
              <a:rPr lang="de-DE" sz="1000" b="0" smtClean="0">
                <a:solidFill>
                  <a:srgbClr val="008CB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pPr algn="r"/>
              <a:t>‹#›</a:t>
            </a:fld>
            <a:endParaRPr lang="en-GB" sz="1000" dirty="0">
              <a:solidFill>
                <a:srgbClr val="008CBF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1059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  <p:sldLayoutId id="2147483655" r:id="rId5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rgbClr val="008CBF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0189BA"/>
        </a:buClr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189BA"/>
        </a:buClr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189BA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189BA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image" Target="../media/image13.tiff"/><Relationship Id="rId7" Type="http://schemas.openxmlformats.org/officeDocument/2006/relationships/image" Target="../media/image11.wmf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0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12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guoyang@cma.gov.cn" TargetMode="External"/><Relationship Id="rId2" Type="http://schemas.openxmlformats.org/officeDocument/2006/relationships/hyperlink" Target="http://gsics.atmos.umd.edu/wiki/Hom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F63298ED-2EDB-4278-0CBC-C2FF087741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3609" y="957494"/>
            <a:ext cx="9144000" cy="2387600"/>
          </a:xfrm>
        </p:spPr>
        <p:txBody>
          <a:bodyPr>
            <a:normAutofit/>
          </a:bodyPr>
          <a:lstStyle/>
          <a:p>
            <a:r>
              <a:rPr lang="en-US" dirty="0"/>
              <a:t>Validation of MWHS-II Onboard FY-3H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in the Post-Launch Phase</a:t>
            </a:r>
            <a:endParaRPr lang="en-GB" dirty="0"/>
          </a:p>
        </p:txBody>
      </p:sp>
      <p:sp>
        <p:nvSpPr>
          <p:cNvPr id="15" name="Subtitle 14">
            <a:extLst>
              <a:ext uri="{FF2B5EF4-FFF2-40B4-BE49-F238E27FC236}">
                <a16:creationId xmlns:a16="http://schemas.microsoft.com/office/drawing/2014/main" id="{495FA608-455F-2589-F7DC-25EB691635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13463" y="3144838"/>
            <a:ext cx="4312227" cy="533544"/>
          </a:xfrm>
        </p:spPr>
        <p:txBody>
          <a:bodyPr/>
          <a:lstStyle/>
          <a:p>
            <a:r>
              <a:rPr lang="en-US" altLang="zh-CN" b="1" dirty="0">
                <a:ea typeface="宋体" panose="02010600030101010101" pitchFamily="2" charset="-122"/>
              </a:rPr>
              <a:t>Yang </a:t>
            </a:r>
            <a:r>
              <a:rPr lang="en-US" altLang="zh-CN" b="1" dirty="0" err="1">
                <a:ea typeface="宋体" panose="02010600030101010101" pitchFamily="2" charset="-122"/>
              </a:rPr>
              <a:t>Guo</a:t>
            </a:r>
            <a:endParaRPr lang="en-GB" dirty="0"/>
          </a:p>
        </p:txBody>
      </p:sp>
      <p:sp>
        <p:nvSpPr>
          <p:cNvPr id="3" name="矩形 2"/>
          <p:cNvSpPr/>
          <p:nvPr/>
        </p:nvSpPr>
        <p:spPr>
          <a:xfrm>
            <a:off x="1977735" y="3877133"/>
            <a:ext cx="884959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</a:pPr>
            <a:r>
              <a:rPr lang="en-US" altLang="zh-CN" sz="2000" kern="0" dirty="0" err="1">
                <a:solidFill>
                  <a:srgbClr val="000000"/>
                </a:solidFill>
                <a:latin typeface="Arial"/>
                <a:cs typeface="Times New Roman" panose="02020603050405020304" pitchFamily="18" charset="0"/>
                <a:sym typeface="+mn-ea"/>
              </a:rPr>
              <a:t>Jieying</a:t>
            </a:r>
            <a:r>
              <a:rPr lang="en-US" altLang="zh-CN" sz="2000" kern="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  <a:sym typeface="+mn-ea"/>
              </a:rPr>
              <a:t> He, </a:t>
            </a:r>
            <a:r>
              <a:rPr lang="en-US" altLang="zh-CN" sz="2000" kern="0" dirty="0" err="1">
                <a:solidFill>
                  <a:srgbClr val="000000"/>
                </a:solidFill>
                <a:latin typeface="Arial"/>
                <a:cs typeface="Times New Roman" panose="02020603050405020304" pitchFamily="18" charset="0"/>
                <a:sym typeface="+mn-ea"/>
              </a:rPr>
              <a:t>Xinxin</a:t>
            </a:r>
            <a:r>
              <a:rPr lang="en-US" altLang="zh-CN" sz="2000" kern="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000" kern="0" dirty="0" err="1">
                <a:solidFill>
                  <a:srgbClr val="000000"/>
                </a:solidFill>
                <a:latin typeface="Arial"/>
                <a:cs typeface="Times New Roman" panose="02020603050405020304" pitchFamily="18" charset="0"/>
                <a:sym typeface="+mn-ea"/>
              </a:rPr>
              <a:t>Xie</a:t>
            </a:r>
            <a:r>
              <a:rPr lang="en-US" altLang="zh-CN" sz="2000" kern="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  <a:sym typeface="+mn-ea"/>
              </a:rPr>
              <a:t>, </a:t>
            </a:r>
            <a:r>
              <a:rPr lang="en-US" altLang="zh-CN" sz="2000" kern="0" dirty="0" err="1">
                <a:solidFill>
                  <a:srgbClr val="000000"/>
                </a:solidFill>
                <a:latin typeface="Arial"/>
                <a:cs typeface="Times New Roman" panose="02020603050405020304" pitchFamily="18" charset="0"/>
                <a:sym typeface="+mn-ea"/>
              </a:rPr>
              <a:t>Songyan</a:t>
            </a:r>
            <a:r>
              <a:rPr lang="en-US" altLang="zh-CN" sz="2000" kern="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000" kern="0" dirty="0" err="1">
                <a:solidFill>
                  <a:srgbClr val="000000"/>
                </a:solidFill>
                <a:latin typeface="Arial"/>
                <a:cs typeface="Times New Roman" panose="02020603050405020304" pitchFamily="18" charset="0"/>
                <a:sym typeface="+mn-ea"/>
              </a:rPr>
              <a:t>Gu</a:t>
            </a:r>
            <a:r>
              <a:rPr lang="en-US" altLang="zh-CN" sz="2000" kern="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  <a:sym typeface="+mn-ea"/>
              </a:rPr>
              <a:t>, </a:t>
            </a:r>
            <a:r>
              <a:rPr lang="en-US" altLang="zh-CN" sz="2000" kern="0" dirty="0" err="1">
                <a:solidFill>
                  <a:srgbClr val="000000"/>
                </a:solidFill>
                <a:latin typeface="Arial"/>
                <a:cs typeface="Times New Roman" panose="02020603050405020304" pitchFamily="18" charset="0"/>
                <a:sym typeface="+mn-ea"/>
              </a:rPr>
              <a:t>Naimeng</a:t>
            </a:r>
            <a:r>
              <a:rPr lang="en-US" altLang="zh-CN" sz="2000" kern="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  <a:sym typeface="+mn-ea"/>
              </a:rPr>
              <a:t> Lu, </a:t>
            </a:r>
            <a:r>
              <a:rPr lang="en-US" altLang="zh-CN" sz="2000" kern="0" dirty="0" err="1">
                <a:solidFill>
                  <a:srgbClr val="000000"/>
                </a:solidFill>
                <a:latin typeface="Arial"/>
                <a:cs typeface="Times New Roman" panose="02020603050405020304" pitchFamily="18" charset="0"/>
                <a:sym typeface="+mn-ea"/>
              </a:rPr>
              <a:t>Shengwei</a:t>
            </a:r>
            <a:r>
              <a:rPr lang="en-US" altLang="zh-CN" sz="2000" kern="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  <a:sym typeface="+mn-ea"/>
              </a:rPr>
              <a:t> Zhang</a:t>
            </a:r>
            <a:endParaRPr lang="en-US" altLang="zh-CN" kern="0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292414" y="4931273"/>
            <a:ext cx="1531188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b="1" kern="0" dirty="0">
                <a:solidFill>
                  <a:srgbClr val="0070C0"/>
                </a:solidFill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CMA  NSMC</a:t>
            </a:r>
          </a:p>
        </p:txBody>
      </p:sp>
    </p:spTree>
    <p:extLst>
      <p:ext uri="{BB962C8B-B14F-4D97-AF65-F5344CB8AC3E}">
        <p14:creationId xmlns:p14="http://schemas.microsoft.com/office/powerpoint/2010/main" val="28270807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343753"/>
            <a:ext cx="7772400" cy="667472"/>
          </a:xfrm>
        </p:spPr>
        <p:txBody>
          <a:bodyPr/>
          <a:lstStyle/>
          <a:p>
            <a:r>
              <a:rPr lang="en-US" altLang="zh-CN" dirty="0"/>
              <a:t>Outline</a:t>
            </a:r>
            <a:endParaRPr lang="zh-CN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4604" y="1359131"/>
            <a:ext cx="9121832" cy="4139738"/>
          </a:xfrm>
        </p:spPr>
        <p:txBody>
          <a:bodyPr/>
          <a:lstStyle/>
          <a:p>
            <a:r>
              <a:rPr lang="en-US" sz="2800" dirty="0"/>
              <a:t>Instrument: FY-3H MWHS-II</a:t>
            </a:r>
          </a:p>
          <a:p>
            <a:endParaRPr lang="en-US" sz="2800" dirty="0"/>
          </a:p>
          <a:p>
            <a:r>
              <a:rPr lang="en-US" altLang="zh-CN" sz="2800" dirty="0"/>
              <a:t>Calibration in the </a:t>
            </a:r>
            <a:r>
              <a:rPr lang="en-US" altLang="zh-CN" sz="2800" dirty="0" err="1"/>
              <a:t>postlaunch</a:t>
            </a:r>
            <a:r>
              <a:rPr lang="en-US" altLang="zh-CN" sz="2800" dirty="0"/>
              <a:t> phase</a:t>
            </a:r>
            <a:endParaRPr lang="en-US" sz="2800" dirty="0"/>
          </a:p>
          <a:p>
            <a:pPr lvl="1"/>
            <a:endParaRPr lang="en-US" sz="2800" dirty="0"/>
          </a:p>
          <a:p>
            <a:r>
              <a:rPr lang="en-US" sz="2800" dirty="0"/>
              <a:t>Summary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922220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1120" y="46229"/>
            <a:ext cx="6194653" cy="667472"/>
          </a:xfrm>
        </p:spPr>
        <p:txBody>
          <a:bodyPr/>
          <a:lstStyle/>
          <a:p>
            <a:r>
              <a:rPr lang="en-US" sz="3600" b="1" dirty="0"/>
              <a:t>FY</a:t>
            </a:r>
            <a:r>
              <a:rPr lang="en-US" altLang="zh-CN" sz="3600" b="1" dirty="0"/>
              <a:t>-3H</a:t>
            </a:r>
            <a:r>
              <a:rPr lang="en-US" sz="3600" b="1" dirty="0"/>
              <a:t> MWHS-II</a:t>
            </a:r>
          </a:p>
        </p:txBody>
      </p:sp>
      <p:pic>
        <p:nvPicPr>
          <p:cNvPr id="7" name="Picture 5">
            <a:extLst>
              <a:ext uri="{FF2B5EF4-FFF2-40B4-BE49-F238E27FC236}">
                <a16:creationId xmlns:a16="http://schemas.microsoft.com/office/drawing/2014/main" id="{67217CAC-DE28-8E44-9043-B22D64899673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79451" y="820578"/>
            <a:ext cx="3876878" cy="2227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9514140"/>
              </p:ext>
            </p:extLst>
          </p:nvPr>
        </p:nvGraphicFramePr>
        <p:xfrm>
          <a:off x="876914" y="3799688"/>
          <a:ext cx="6433312" cy="1822200"/>
        </p:xfrm>
        <a:graphic>
          <a:graphicData uri="http://schemas.openxmlformats.org/drawingml/2006/table">
            <a:tbl>
              <a:tblPr firstRow="1" firstCol="1" bandRow="1"/>
              <a:tblGrid>
                <a:gridCol w="6784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98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29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229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690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等线"/>
                        </a:rPr>
                        <a:t>Satellite</a:t>
                      </a:r>
                      <a:endParaRPr lang="zh-CN" sz="1200" dirty="0">
                        <a:effectLst/>
                        <a:latin typeface="Times New Roman"/>
                        <a:ea typeface="等线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  <a:ea typeface="等线"/>
                        </a:rPr>
                        <a:t>Microwave Humidity Sounder</a:t>
                      </a:r>
                      <a:endParaRPr lang="zh-CN" sz="1200">
                        <a:effectLst/>
                        <a:latin typeface="Times New Roman"/>
                        <a:ea typeface="等线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  <a:ea typeface="等线"/>
                        </a:rPr>
                        <a:t>Launch Time</a:t>
                      </a:r>
                      <a:endParaRPr lang="zh-CN" sz="1200">
                        <a:effectLst/>
                        <a:latin typeface="Times New Roman"/>
                        <a:ea typeface="等线"/>
                      </a:endParaRPr>
                    </a:p>
                    <a:p>
                      <a:pPr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  <a:ea typeface="等线"/>
                        </a:rPr>
                        <a:t>(yyyy-mm-dd)</a:t>
                      </a:r>
                      <a:endParaRPr lang="zh-CN" sz="1200">
                        <a:effectLst/>
                        <a:latin typeface="Times New Roman"/>
                        <a:ea typeface="等线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等线"/>
                        </a:rPr>
                        <a:t>Equatorial Crossing Time*</a:t>
                      </a:r>
                      <a:endParaRPr lang="zh-CN" sz="1200" dirty="0">
                        <a:effectLst/>
                        <a:latin typeface="Times New Roman"/>
                        <a:ea typeface="等线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  <a:ea typeface="等线"/>
                        </a:rPr>
                        <a:t>Current Status</a:t>
                      </a:r>
                      <a:endParaRPr lang="zh-CN" sz="1200">
                        <a:effectLst/>
                        <a:latin typeface="Times New Roman"/>
                        <a:ea typeface="等线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等线"/>
                        </a:rPr>
                        <a:t>FY-3A</a:t>
                      </a:r>
                      <a:endParaRPr lang="zh-CN" sz="1200" dirty="0">
                        <a:effectLst/>
                        <a:latin typeface="Times New Roman"/>
                        <a:ea typeface="等线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  <a:ea typeface="等线"/>
                        </a:rPr>
                        <a:t>MWHS-I</a:t>
                      </a:r>
                      <a:endParaRPr lang="zh-CN" sz="1200">
                        <a:effectLst/>
                        <a:latin typeface="Times New Roman"/>
                        <a:ea typeface="等线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  <a:ea typeface="等线"/>
                        </a:rPr>
                        <a:t>2008-05-27</a:t>
                      </a:r>
                      <a:endParaRPr lang="zh-CN" sz="1200">
                        <a:effectLst/>
                        <a:latin typeface="Times New Roman"/>
                        <a:ea typeface="等线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  <a:ea typeface="等线"/>
                        </a:rPr>
                        <a:t>09:05 (D) </a:t>
                      </a:r>
                      <a:endParaRPr lang="zh-CN" sz="1200">
                        <a:effectLst/>
                        <a:latin typeface="Times New Roman"/>
                        <a:ea typeface="等线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  <a:ea typeface="等线"/>
                        </a:rPr>
                        <a:t>Not operational </a:t>
                      </a:r>
                      <a:endParaRPr lang="zh-CN" sz="1200">
                        <a:effectLst/>
                        <a:latin typeface="Times New Roman"/>
                        <a:ea typeface="等线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等线"/>
                        </a:rPr>
                        <a:t>FY-3B</a:t>
                      </a:r>
                      <a:endParaRPr lang="zh-CN" sz="1200" dirty="0">
                        <a:effectLst/>
                        <a:latin typeface="Times New Roman"/>
                        <a:ea typeface="等线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  <a:ea typeface="等线"/>
                        </a:rPr>
                        <a:t>MWHS-I</a:t>
                      </a:r>
                      <a:endParaRPr lang="zh-CN" sz="1200">
                        <a:effectLst/>
                        <a:latin typeface="Times New Roman"/>
                        <a:ea typeface="等线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等线"/>
                        </a:rPr>
                        <a:t>2010-11-05</a:t>
                      </a:r>
                      <a:endParaRPr lang="zh-CN" sz="1200" dirty="0">
                        <a:effectLst/>
                        <a:latin typeface="Times New Roman"/>
                        <a:ea typeface="等线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等线"/>
                        </a:rPr>
                        <a:t>13:40 (A)</a:t>
                      </a:r>
                      <a:endParaRPr lang="zh-CN" sz="1200" dirty="0">
                        <a:effectLst/>
                        <a:latin typeface="Times New Roman"/>
                        <a:ea typeface="等线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等线"/>
                        </a:rPr>
                        <a:t>Not operational </a:t>
                      </a:r>
                      <a:endParaRPr lang="zh-CN" sz="1200" dirty="0">
                        <a:effectLst/>
                        <a:latin typeface="Times New Roman"/>
                        <a:ea typeface="等线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等线"/>
                        </a:rPr>
                        <a:t>FY-3C</a:t>
                      </a:r>
                      <a:endParaRPr lang="zh-CN" sz="1200" dirty="0">
                        <a:effectLst/>
                        <a:latin typeface="Times New Roman"/>
                        <a:ea typeface="等线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  <a:ea typeface="等线"/>
                        </a:rPr>
                        <a:t>MWHS-II</a:t>
                      </a:r>
                      <a:endParaRPr lang="zh-CN" sz="1200">
                        <a:effectLst/>
                        <a:latin typeface="Times New Roman"/>
                        <a:ea typeface="等线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等线"/>
                        </a:rPr>
                        <a:t>2013-09-23</a:t>
                      </a:r>
                      <a:endParaRPr lang="zh-CN" sz="1200" dirty="0">
                        <a:effectLst/>
                        <a:latin typeface="Times New Roman"/>
                        <a:ea typeface="等线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  <a:ea typeface="等线"/>
                        </a:rPr>
                        <a:t>10:15 (D)</a:t>
                      </a:r>
                      <a:endParaRPr lang="zh-CN" sz="1200">
                        <a:effectLst/>
                        <a:latin typeface="Times New Roman"/>
                        <a:ea typeface="等线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>
                          <a:effectLst/>
                          <a:latin typeface="Times New Roman"/>
                          <a:ea typeface="等线"/>
                        </a:rPr>
                        <a:t>Not operational </a:t>
                      </a:r>
                      <a:r>
                        <a:rPr lang="en-US" sz="1200" dirty="0">
                          <a:effectLst/>
                          <a:latin typeface="Times New Roman"/>
                          <a:ea typeface="等线"/>
                        </a:rPr>
                        <a:t> </a:t>
                      </a:r>
                      <a:endParaRPr lang="zh-CN" sz="1200" dirty="0">
                        <a:effectLst/>
                        <a:latin typeface="Times New Roman"/>
                        <a:ea typeface="等线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等线"/>
                        </a:rPr>
                        <a:t>FY-3D</a:t>
                      </a:r>
                      <a:endParaRPr lang="zh-CN" sz="1200" dirty="0">
                        <a:effectLst/>
                        <a:latin typeface="Times New Roman"/>
                        <a:ea typeface="等线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  <a:ea typeface="等线"/>
                        </a:rPr>
                        <a:t>MWHS-II</a:t>
                      </a:r>
                      <a:endParaRPr lang="zh-CN" sz="1200">
                        <a:effectLst/>
                        <a:latin typeface="Times New Roman"/>
                        <a:ea typeface="等线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等线"/>
                        </a:rPr>
                        <a:t>2017-11-15</a:t>
                      </a:r>
                      <a:endParaRPr lang="zh-CN" sz="1200" dirty="0">
                        <a:effectLst/>
                        <a:latin typeface="Times New Roman"/>
                        <a:ea typeface="等线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等线"/>
                        </a:rPr>
                        <a:t>14:00 (A)</a:t>
                      </a:r>
                      <a:endParaRPr lang="zh-CN" sz="1200" dirty="0">
                        <a:effectLst/>
                        <a:latin typeface="Times New Roman"/>
                        <a:ea typeface="等线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  <a:ea typeface="等线"/>
                        </a:rPr>
                        <a:t>Operational </a:t>
                      </a:r>
                      <a:endParaRPr lang="zh-CN" sz="1200">
                        <a:effectLst/>
                        <a:latin typeface="Times New Roman"/>
                        <a:ea typeface="等线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等线"/>
                        </a:rPr>
                        <a:t>FY-3E</a:t>
                      </a:r>
                      <a:endParaRPr lang="zh-CN" sz="1200" dirty="0">
                        <a:effectLst/>
                        <a:latin typeface="Times New Roman"/>
                        <a:ea typeface="等线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等线"/>
                        </a:rPr>
                        <a:t>MWHS-II</a:t>
                      </a:r>
                      <a:endParaRPr lang="zh-CN" sz="1200" dirty="0">
                        <a:effectLst/>
                        <a:latin typeface="Times New Roman"/>
                        <a:ea typeface="等线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等线"/>
                        </a:rPr>
                        <a:t>2021-07-05</a:t>
                      </a:r>
                      <a:endParaRPr lang="zh-CN" sz="1200" dirty="0">
                        <a:effectLst/>
                        <a:latin typeface="Times New Roman"/>
                        <a:ea typeface="等线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等线"/>
                        </a:rPr>
                        <a:t>05:30 (D)</a:t>
                      </a:r>
                      <a:endParaRPr lang="zh-CN" sz="1200" dirty="0">
                        <a:effectLst/>
                        <a:latin typeface="Times New Roman"/>
                        <a:ea typeface="等线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等线"/>
                        </a:rPr>
                        <a:t>Operational </a:t>
                      </a:r>
                      <a:endParaRPr lang="zh-CN" sz="1200" dirty="0">
                        <a:effectLst/>
                        <a:latin typeface="Times New Roman"/>
                        <a:ea typeface="等线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等线"/>
                        </a:rPr>
                        <a:t>FY-3F</a:t>
                      </a:r>
                      <a:endParaRPr lang="zh-CN" sz="1200" dirty="0">
                        <a:effectLst/>
                        <a:latin typeface="Times New Roman"/>
                        <a:ea typeface="等线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等线"/>
                        </a:rPr>
                        <a:t>MWHS-II</a:t>
                      </a:r>
                      <a:endParaRPr lang="zh-CN" sz="1200" dirty="0">
                        <a:effectLst/>
                        <a:latin typeface="Times New Roman"/>
                        <a:ea typeface="等线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等线"/>
                        </a:rPr>
                        <a:t>2023-08-03</a:t>
                      </a:r>
                      <a:endParaRPr lang="zh-CN" sz="1200" dirty="0">
                        <a:effectLst/>
                        <a:latin typeface="Times New Roman"/>
                        <a:ea typeface="等线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等线"/>
                        </a:rPr>
                        <a:t>10:15 (D)</a:t>
                      </a:r>
                      <a:endParaRPr lang="zh-CN" sz="1200" dirty="0">
                        <a:effectLst/>
                        <a:latin typeface="Times New Roman"/>
                        <a:ea typeface="等线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200" dirty="0">
                          <a:effectLst/>
                          <a:latin typeface="Times New Roman"/>
                          <a:ea typeface="等线"/>
                        </a:rPr>
                        <a:t>Operational </a:t>
                      </a:r>
                      <a:endParaRPr lang="zh-CN" altLang="zh-CN" sz="1200" dirty="0">
                        <a:effectLst/>
                        <a:latin typeface="Times New Roman"/>
                        <a:ea typeface="等线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等线"/>
                        </a:rPr>
                        <a:t>FY-3H</a:t>
                      </a:r>
                      <a:endParaRPr lang="zh-CN" sz="1200" dirty="0">
                        <a:effectLst/>
                        <a:latin typeface="Times New Roman"/>
                        <a:ea typeface="等线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等线"/>
                        </a:rPr>
                        <a:t>MWHS-II</a:t>
                      </a:r>
                      <a:endParaRPr lang="zh-CN" sz="1200" dirty="0">
                        <a:effectLst/>
                        <a:latin typeface="Times New Roman"/>
                        <a:ea typeface="等线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等线"/>
                        </a:rPr>
                        <a:t>2025-09-27</a:t>
                      </a:r>
                      <a:endParaRPr lang="zh-CN" sz="1200" dirty="0">
                        <a:effectLst/>
                        <a:latin typeface="Times New Roman"/>
                        <a:ea typeface="等线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200" dirty="0">
                          <a:effectLst/>
                          <a:latin typeface="Times New Roman"/>
                          <a:ea typeface="等线"/>
                        </a:rPr>
                        <a:t>14:00 (A)</a:t>
                      </a:r>
                      <a:endParaRPr lang="zh-CN" altLang="zh-CN" sz="1200" dirty="0">
                        <a:effectLst/>
                        <a:latin typeface="Times New Roman"/>
                        <a:ea typeface="等线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等线"/>
                        </a:rPr>
                        <a:t>In-orbit testing</a:t>
                      </a:r>
                      <a:endParaRPr lang="zh-CN" sz="1200" dirty="0">
                        <a:effectLst/>
                        <a:latin typeface="Times New Roman"/>
                        <a:ea typeface="等线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1911120" y="3094338"/>
            <a:ext cx="366724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等线" charset="-122"/>
                <a:cs typeface="Times New Roman" pitchFamily="18" charset="0"/>
              </a:rPr>
              <a:t>Microwave humidity sounder (MWHS) onboard FY-3 satellites</a:t>
            </a:r>
            <a:endParaRPr kumimoji="0" lang="en-US" altLang="zh-CN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宋体" pitchFamily="2" charset="-122"/>
              <a:cs typeface="宋体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76914" y="5791201"/>
            <a:ext cx="6096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eaLnBrk="0" hangingPunct="0"/>
            <a:r>
              <a:rPr lang="en-US" altLang="zh-CN" sz="1000" dirty="0">
                <a:latin typeface="Times New Roman" pitchFamily="18" charset="0"/>
                <a:ea typeface="等线" charset="-122"/>
                <a:cs typeface="Times New Roman" pitchFamily="18" charset="0"/>
              </a:rPr>
              <a:t>*D and A are abbreviated from the equatorial crossing time in the descending and ascending nodes, respectively.</a:t>
            </a:r>
            <a:endParaRPr lang="en-US" altLang="zh-CN" sz="1000" dirty="0">
              <a:ea typeface="宋体" pitchFamily="2" charset="-122"/>
              <a:cs typeface="宋体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480201" y="6336471"/>
            <a:ext cx="267092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00" dirty="0">
                <a:latin typeface="Times New Roman" pitchFamily="18" charset="0"/>
                <a:cs typeface="Times New Roman" pitchFamily="18" charset="0"/>
              </a:rPr>
              <a:t>Equatorial crossing time of FY-3 satellite series.</a:t>
            </a:r>
            <a:endParaRPr lang="zh-CN" altLang="en-US" sz="1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0522" y="3103806"/>
            <a:ext cx="3550282" cy="32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709F4D4-F6B6-E64E-9FCA-9362FDEED5C1}"/>
              </a:ext>
            </a:extLst>
          </p:cNvPr>
          <p:cNvSpPr txBox="1"/>
          <p:nvPr/>
        </p:nvSpPr>
        <p:spPr>
          <a:xfrm>
            <a:off x="6096000" y="1003588"/>
            <a:ext cx="5604996" cy="12943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kern="0" dirty="0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T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he instrument was powered-on on October </a:t>
            </a:r>
            <a:r>
              <a:rPr lang="en-US" altLang="zh-CN" kern="0" dirty="0">
                <a:latin typeface="Times New Roman" panose="02020603050405020304" pitchFamily="18" charset="0"/>
                <a:ea typeface="SimSun" panose="02010600030101010101" pitchFamily="2" charset="-122"/>
              </a:rPr>
              <a:t>2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, 202</a:t>
            </a:r>
            <a:r>
              <a:rPr lang="en-US" altLang="zh-CN" sz="1800" kern="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5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800" dirty="0">
                <a:latin typeface="Times New Roman" pitchFamily="18" charset="0"/>
                <a:cs typeface="Times New Roman" pitchFamily="18" charset="0"/>
              </a:rPr>
              <a:t>Equatorial crossing time is</a:t>
            </a:r>
            <a:r>
              <a:rPr lang="zh-CN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1</a:t>
            </a:r>
            <a:r>
              <a:rPr lang="en-US" altLang="zh-CN" sz="1800" kern="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4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:</a:t>
            </a:r>
            <a:r>
              <a:rPr lang="en-US" altLang="zh-CN" sz="1800" kern="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00</a:t>
            </a:r>
            <a:r>
              <a:rPr lang="zh-CN" altLang="en-US" kern="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in the </a:t>
            </a:r>
            <a:r>
              <a:rPr lang="en-US" altLang="zh-CN" sz="1800" dirty="0">
                <a:latin typeface="Times New Roman" pitchFamily="18" charset="0"/>
                <a:ea typeface="等线" charset="-122"/>
                <a:cs typeface="Times New Roman" pitchFamily="18" charset="0"/>
              </a:rPr>
              <a:t> ascending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node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kern="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It will be a substitute for its predecessor 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FY-3D</a:t>
            </a:r>
            <a:r>
              <a:rPr lang="en-CN" dirty="0">
                <a:effectLst/>
              </a:rPr>
              <a:t>  </a:t>
            </a:r>
            <a:endParaRPr lang="en-CN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C58B0F0-ECCD-C24A-A2BD-8DBFEAFD6657}"/>
              </a:ext>
            </a:extLst>
          </p:cNvPr>
          <p:cNvSpPr txBox="1"/>
          <p:nvPr/>
        </p:nvSpPr>
        <p:spPr>
          <a:xfrm>
            <a:off x="8298013" y="2848116"/>
            <a:ext cx="30353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kern="0" dirty="0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FY</a:t>
            </a:r>
            <a:r>
              <a:rPr lang="en-US" altLang="zh-CN" sz="1800" kern="0" dirty="0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-3</a:t>
            </a:r>
            <a:r>
              <a:rPr lang="zh-CN" altLang="en-US" sz="1800" kern="0" dirty="0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 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satellite constellation 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38517237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6295" y="91479"/>
            <a:ext cx="6194653" cy="667472"/>
          </a:xfrm>
        </p:spPr>
        <p:txBody>
          <a:bodyPr/>
          <a:lstStyle/>
          <a:p>
            <a:r>
              <a:rPr lang="en-US" sz="3600" b="1" dirty="0"/>
              <a:t>Channel</a:t>
            </a:r>
          </a:p>
        </p:txBody>
      </p:sp>
      <p:graphicFrame>
        <p:nvGraphicFramePr>
          <p:cNvPr id="42" name="表格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7047988"/>
              </p:ext>
            </p:extLst>
          </p:nvPr>
        </p:nvGraphicFramePr>
        <p:xfrm>
          <a:off x="839369" y="1269251"/>
          <a:ext cx="4545431" cy="4653788"/>
        </p:xfrm>
        <a:graphic>
          <a:graphicData uri="http://schemas.openxmlformats.org/drawingml/2006/table">
            <a:tbl>
              <a:tblPr firstRow="1" firstCol="1" bandRow="1"/>
              <a:tblGrid>
                <a:gridCol w="13341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63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45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304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  <a:ea typeface="等线"/>
                        </a:rPr>
                        <a:t>Channel frequency</a:t>
                      </a:r>
                    </a:p>
                    <a:p>
                      <a:pPr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  <a:ea typeface="等线"/>
                        </a:rPr>
                        <a:t> (GHz)</a:t>
                      </a:r>
                      <a:endParaRPr lang="zh-CN" sz="1600" dirty="0">
                        <a:effectLst/>
                        <a:latin typeface="Times New Roman"/>
                        <a:ea typeface="等线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  <a:ea typeface="等线"/>
                        </a:rPr>
                        <a:t>FY-3A/B</a:t>
                      </a:r>
                      <a:endParaRPr lang="zh-CN" sz="1600" dirty="0">
                        <a:effectLst/>
                        <a:latin typeface="Times New Roman"/>
                        <a:ea typeface="等线"/>
                      </a:endParaRPr>
                    </a:p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  <a:ea typeface="等线"/>
                        </a:rPr>
                        <a:t>MWHS-I</a:t>
                      </a:r>
                      <a:endParaRPr lang="zh-CN" sz="1600" dirty="0">
                        <a:effectLst/>
                        <a:latin typeface="Times New Roman"/>
                        <a:ea typeface="等线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  <a:ea typeface="等线"/>
                        </a:rPr>
                        <a:t>FY-3C/D</a:t>
                      </a:r>
                      <a:endParaRPr lang="zh-CN" sz="1600" dirty="0">
                        <a:effectLst/>
                        <a:latin typeface="Times New Roman"/>
                        <a:ea typeface="等线"/>
                      </a:endParaRPr>
                    </a:p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  <a:ea typeface="等线"/>
                        </a:rPr>
                        <a:t>MWHS-II</a:t>
                      </a:r>
                      <a:endParaRPr lang="zh-CN" sz="1600" dirty="0">
                        <a:effectLst/>
                        <a:latin typeface="Times New Roman"/>
                        <a:ea typeface="等线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  <a:ea typeface="等线"/>
                        </a:rPr>
                        <a:t>FY-3E/F/H</a:t>
                      </a:r>
                      <a:endParaRPr lang="zh-CN" sz="1600" dirty="0">
                        <a:effectLst/>
                        <a:latin typeface="Times New Roman"/>
                        <a:ea typeface="等线"/>
                      </a:endParaRPr>
                    </a:p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  <a:ea typeface="等线"/>
                        </a:rPr>
                        <a:t>MWHS-II</a:t>
                      </a:r>
                      <a:endParaRPr lang="zh-CN" sz="1600" dirty="0">
                        <a:effectLst/>
                        <a:latin typeface="Times New Roman"/>
                        <a:ea typeface="等线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/>
                          <a:ea typeface="等线"/>
                        </a:rPr>
                        <a:t>89 </a:t>
                      </a:r>
                      <a:endParaRPr lang="zh-CN" sz="1600">
                        <a:effectLst/>
                        <a:latin typeface="Times New Roman"/>
                        <a:ea typeface="等线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/>
                          <a:ea typeface="等线"/>
                        </a:rPr>
                        <a:t> </a:t>
                      </a:r>
                      <a:endParaRPr lang="zh-CN" sz="1600">
                        <a:effectLst/>
                        <a:latin typeface="Times New Roman"/>
                        <a:ea typeface="等线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zh-CN" sz="1600" dirty="0">
                          <a:effectLst/>
                          <a:latin typeface="Times New Roman"/>
                          <a:ea typeface="等线"/>
                        </a:rPr>
                        <a:t>√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zh-CN" sz="1600">
                          <a:effectLst/>
                          <a:latin typeface="Times New Roman"/>
                          <a:ea typeface="等线"/>
                        </a:rPr>
                        <a:t>√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/>
                          <a:ea typeface="等线"/>
                        </a:rPr>
                        <a:t>118.75±0.08</a:t>
                      </a:r>
                      <a:endParaRPr lang="zh-CN" sz="1600">
                        <a:effectLst/>
                        <a:latin typeface="Times New Roman"/>
                        <a:ea typeface="等线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/>
                          <a:ea typeface="等线"/>
                        </a:rPr>
                        <a:t> </a:t>
                      </a:r>
                      <a:endParaRPr lang="zh-CN" sz="1600">
                        <a:effectLst/>
                        <a:latin typeface="Times New Roman"/>
                        <a:ea typeface="等线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zh-CN" sz="1600" dirty="0">
                          <a:effectLst/>
                          <a:latin typeface="Times New Roman"/>
                          <a:ea typeface="等线"/>
                        </a:rPr>
                        <a:t>√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zh-CN" sz="1600">
                          <a:effectLst/>
                          <a:latin typeface="Times New Roman"/>
                          <a:ea typeface="等线"/>
                        </a:rPr>
                        <a:t>√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  <a:ea typeface="等线"/>
                        </a:rPr>
                        <a:t>118.75±0.2</a:t>
                      </a:r>
                      <a:endParaRPr lang="zh-CN" sz="1600" dirty="0">
                        <a:effectLst/>
                        <a:latin typeface="Times New Roman"/>
                        <a:ea typeface="等线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/>
                          <a:ea typeface="等线"/>
                        </a:rPr>
                        <a:t> </a:t>
                      </a:r>
                      <a:endParaRPr lang="zh-CN" sz="1600">
                        <a:effectLst/>
                        <a:latin typeface="Times New Roman"/>
                        <a:ea typeface="等线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zh-CN" sz="1600" dirty="0">
                          <a:effectLst/>
                          <a:latin typeface="Times New Roman"/>
                          <a:ea typeface="等线"/>
                        </a:rPr>
                        <a:t>√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zh-CN" sz="1600">
                          <a:effectLst/>
                          <a:latin typeface="Times New Roman"/>
                          <a:ea typeface="等线"/>
                        </a:rPr>
                        <a:t>√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  <a:ea typeface="等线"/>
                        </a:rPr>
                        <a:t>118.75±0.3</a:t>
                      </a:r>
                      <a:endParaRPr lang="zh-CN" sz="1600" dirty="0">
                        <a:effectLst/>
                        <a:latin typeface="Times New Roman"/>
                        <a:ea typeface="等线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/>
                          <a:ea typeface="等线"/>
                        </a:rPr>
                        <a:t> </a:t>
                      </a:r>
                      <a:endParaRPr lang="zh-CN" sz="1600">
                        <a:effectLst/>
                        <a:latin typeface="Times New Roman"/>
                        <a:ea typeface="等线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zh-CN" sz="1600">
                          <a:effectLst/>
                          <a:latin typeface="Times New Roman"/>
                          <a:ea typeface="等线"/>
                        </a:rPr>
                        <a:t>√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zh-CN" sz="1600" dirty="0">
                          <a:effectLst/>
                          <a:latin typeface="Times New Roman"/>
                          <a:ea typeface="等线"/>
                        </a:rPr>
                        <a:t>√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  <a:ea typeface="等线"/>
                        </a:rPr>
                        <a:t>118.75±0.8</a:t>
                      </a:r>
                      <a:endParaRPr lang="zh-CN" sz="1600" dirty="0">
                        <a:effectLst/>
                        <a:latin typeface="Times New Roman"/>
                        <a:ea typeface="等线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/>
                          <a:ea typeface="等线"/>
                        </a:rPr>
                        <a:t> </a:t>
                      </a:r>
                      <a:endParaRPr lang="zh-CN" sz="1600">
                        <a:effectLst/>
                        <a:latin typeface="Times New Roman"/>
                        <a:ea typeface="等线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zh-CN" sz="1600">
                          <a:effectLst/>
                          <a:latin typeface="Times New Roman"/>
                          <a:ea typeface="等线"/>
                        </a:rPr>
                        <a:t>√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zh-CN" sz="1600" dirty="0">
                          <a:effectLst/>
                          <a:latin typeface="Times New Roman"/>
                          <a:ea typeface="等线"/>
                        </a:rPr>
                        <a:t>√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  <a:ea typeface="等线"/>
                        </a:rPr>
                        <a:t>118.75±1.1</a:t>
                      </a:r>
                      <a:endParaRPr lang="zh-CN" sz="1600" dirty="0">
                        <a:effectLst/>
                        <a:latin typeface="Times New Roman"/>
                        <a:ea typeface="等线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/>
                          <a:ea typeface="等线"/>
                        </a:rPr>
                        <a:t> </a:t>
                      </a:r>
                      <a:endParaRPr lang="zh-CN" sz="1600">
                        <a:effectLst/>
                        <a:latin typeface="Times New Roman"/>
                        <a:ea typeface="等线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zh-CN" sz="1600">
                          <a:effectLst/>
                          <a:latin typeface="Times New Roman"/>
                          <a:ea typeface="等线"/>
                        </a:rPr>
                        <a:t>√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zh-CN" sz="1600">
                          <a:effectLst/>
                          <a:latin typeface="Times New Roman"/>
                          <a:ea typeface="等线"/>
                        </a:rPr>
                        <a:t>√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/>
                          <a:ea typeface="等线"/>
                        </a:rPr>
                        <a:t>118.75±2.5</a:t>
                      </a:r>
                      <a:endParaRPr lang="zh-CN" sz="1600">
                        <a:effectLst/>
                        <a:latin typeface="Times New Roman"/>
                        <a:ea typeface="等线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/>
                          <a:ea typeface="等线"/>
                        </a:rPr>
                        <a:t> </a:t>
                      </a:r>
                      <a:endParaRPr lang="zh-CN" sz="1600">
                        <a:effectLst/>
                        <a:latin typeface="Times New Roman"/>
                        <a:ea typeface="等线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zh-CN" sz="1600">
                          <a:effectLst/>
                          <a:latin typeface="Times New Roman"/>
                          <a:ea typeface="等线"/>
                        </a:rPr>
                        <a:t>√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zh-CN" sz="1600" dirty="0">
                          <a:effectLst/>
                          <a:latin typeface="Times New Roman"/>
                          <a:ea typeface="等线"/>
                        </a:rPr>
                        <a:t>√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  <a:ea typeface="等线"/>
                        </a:rPr>
                        <a:t>118.75±3.0</a:t>
                      </a:r>
                      <a:endParaRPr lang="zh-CN" sz="1600" dirty="0">
                        <a:effectLst/>
                        <a:latin typeface="Times New Roman"/>
                        <a:ea typeface="等线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/>
                          <a:ea typeface="等线"/>
                        </a:rPr>
                        <a:t> </a:t>
                      </a:r>
                      <a:endParaRPr lang="zh-CN" sz="1600">
                        <a:effectLst/>
                        <a:latin typeface="Times New Roman"/>
                        <a:ea typeface="等线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zh-CN" sz="1600">
                          <a:effectLst/>
                          <a:latin typeface="Times New Roman"/>
                          <a:ea typeface="等线"/>
                        </a:rPr>
                        <a:t>√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zh-CN" sz="1600" dirty="0">
                          <a:effectLst/>
                          <a:latin typeface="Times New Roman"/>
                          <a:ea typeface="等线"/>
                        </a:rPr>
                        <a:t>√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  <a:ea typeface="等线"/>
                        </a:rPr>
                        <a:t>118.75±5.0</a:t>
                      </a:r>
                      <a:endParaRPr lang="zh-CN" sz="1600" dirty="0">
                        <a:effectLst/>
                        <a:latin typeface="Times New Roman"/>
                        <a:ea typeface="等线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/>
                          <a:ea typeface="等线"/>
                        </a:rPr>
                        <a:t> </a:t>
                      </a:r>
                      <a:endParaRPr lang="zh-CN" sz="1600">
                        <a:effectLst/>
                        <a:latin typeface="Times New Roman"/>
                        <a:ea typeface="等线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zh-CN" sz="1600">
                          <a:effectLst/>
                          <a:latin typeface="Times New Roman"/>
                          <a:ea typeface="等线"/>
                        </a:rPr>
                        <a:t>√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zh-CN" sz="1600" dirty="0">
                          <a:effectLst/>
                          <a:latin typeface="Times New Roman"/>
                          <a:ea typeface="等线"/>
                        </a:rPr>
                        <a:t>√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/>
                          <a:ea typeface="等线"/>
                        </a:rPr>
                        <a:t>150</a:t>
                      </a:r>
                      <a:endParaRPr lang="zh-CN" sz="1600">
                        <a:effectLst/>
                        <a:latin typeface="Times New Roman"/>
                        <a:ea typeface="等线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zh-CN" sz="1600">
                          <a:effectLst/>
                          <a:latin typeface="Times New Roman"/>
                          <a:ea typeface="等线"/>
                        </a:rPr>
                        <a:t>√</a:t>
                      </a:r>
                      <a:r>
                        <a:rPr lang="en-US" sz="1600">
                          <a:effectLst/>
                          <a:latin typeface="Times New Roman"/>
                          <a:ea typeface="等线"/>
                        </a:rPr>
                        <a:t>*</a:t>
                      </a:r>
                      <a:endParaRPr lang="zh-CN" sz="1600">
                        <a:effectLst/>
                        <a:latin typeface="Times New Roman"/>
                        <a:ea typeface="等线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zh-CN" sz="1600">
                          <a:effectLst/>
                          <a:latin typeface="Times New Roman"/>
                          <a:ea typeface="等线"/>
                        </a:rPr>
                        <a:t>√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  <a:ea typeface="等线"/>
                        </a:rPr>
                        <a:t> </a:t>
                      </a:r>
                      <a:endParaRPr lang="zh-CN" sz="1600" dirty="0">
                        <a:effectLst/>
                        <a:latin typeface="Times New Roman"/>
                        <a:ea typeface="等线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  <a:ea typeface="等线"/>
                        </a:rPr>
                        <a:t>166</a:t>
                      </a:r>
                      <a:endParaRPr lang="zh-CN" sz="1600" dirty="0">
                        <a:effectLst/>
                        <a:latin typeface="Times New Roman"/>
                        <a:ea typeface="等线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/>
                          <a:ea typeface="等线"/>
                        </a:rPr>
                        <a:t> </a:t>
                      </a:r>
                      <a:endParaRPr lang="zh-CN" sz="1600">
                        <a:effectLst/>
                        <a:latin typeface="Times New Roman"/>
                        <a:ea typeface="等线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/>
                          <a:ea typeface="等线"/>
                        </a:rPr>
                        <a:t> </a:t>
                      </a:r>
                      <a:endParaRPr lang="zh-CN" sz="1600">
                        <a:effectLst/>
                        <a:latin typeface="Times New Roman"/>
                        <a:ea typeface="等线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zh-CN" sz="1600" dirty="0">
                          <a:effectLst/>
                          <a:latin typeface="Times New Roman"/>
                          <a:ea typeface="等线"/>
                        </a:rPr>
                        <a:t>√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/>
                          <a:ea typeface="等线"/>
                        </a:rPr>
                        <a:t>183.31±1</a:t>
                      </a:r>
                      <a:endParaRPr lang="zh-CN" sz="1600">
                        <a:effectLst/>
                        <a:latin typeface="Times New Roman"/>
                        <a:ea typeface="等线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zh-CN" sz="1600">
                          <a:effectLst/>
                          <a:latin typeface="Times New Roman"/>
                          <a:ea typeface="等线"/>
                        </a:rPr>
                        <a:t>√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zh-CN" sz="1600">
                          <a:effectLst/>
                          <a:latin typeface="Times New Roman"/>
                          <a:ea typeface="等线"/>
                        </a:rPr>
                        <a:t>√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zh-CN" sz="1600" dirty="0">
                          <a:effectLst/>
                          <a:latin typeface="Times New Roman"/>
                          <a:ea typeface="等线"/>
                        </a:rPr>
                        <a:t>√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  <a:ea typeface="等线"/>
                        </a:rPr>
                        <a:t>183.31±1.8</a:t>
                      </a:r>
                      <a:endParaRPr lang="zh-CN" sz="1600" dirty="0">
                        <a:effectLst/>
                        <a:latin typeface="Times New Roman"/>
                        <a:ea typeface="等线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/>
                          <a:ea typeface="等线"/>
                        </a:rPr>
                        <a:t> </a:t>
                      </a:r>
                      <a:endParaRPr lang="zh-CN" sz="1600">
                        <a:effectLst/>
                        <a:latin typeface="Times New Roman"/>
                        <a:ea typeface="等线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zh-CN" sz="1600">
                          <a:effectLst/>
                          <a:latin typeface="Times New Roman"/>
                          <a:ea typeface="等线"/>
                        </a:rPr>
                        <a:t>√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zh-CN" sz="1600">
                          <a:effectLst/>
                          <a:latin typeface="Times New Roman"/>
                          <a:ea typeface="等线"/>
                        </a:rPr>
                        <a:t>√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  <a:ea typeface="等线"/>
                        </a:rPr>
                        <a:t>183.31±3</a:t>
                      </a:r>
                      <a:endParaRPr lang="zh-CN" sz="1600" dirty="0">
                        <a:effectLst/>
                        <a:latin typeface="Times New Roman"/>
                        <a:ea typeface="等线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zh-CN" sz="1600">
                          <a:effectLst/>
                          <a:latin typeface="Times New Roman"/>
                          <a:ea typeface="等线"/>
                        </a:rPr>
                        <a:t>√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zh-CN" sz="1600">
                          <a:effectLst/>
                          <a:latin typeface="Times New Roman"/>
                          <a:ea typeface="等线"/>
                        </a:rPr>
                        <a:t>√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zh-CN" sz="1600" dirty="0">
                          <a:effectLst/>
                          <a:latin typeface="Times New Roman"/>
                          <a:ea typeface="等线"/>
                        </a:rPr>
                        <a:t>√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/>
                          <a:ea typeface="等线"/>
                        </a:rPr>
                        <a:t>183.31±4.5</a:t>
                      </a:r>
                      <a:endParaRPr lang="zh-CN" sz="1600">
                        <a:effectLst/>
                        <a:latin typeface="Times New Roman"/>
                        <a:ea typeface="等线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/>
                          <a:ea typeface="等线"/>
                        </a:rPr>
                        <a:t> </a:t>
                      </a:r>
                      <a:endParaRPr lang="zh-CN" sz="1600">
                        <a:effectLst/>
                        <a:latin typeface="Times New Roman"/>
                        <a:ea typeface="等线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zh-CN" sz="1600">
                          <a:effectLst/>
                          <a:latin typeface="Times New Roman"/>
                          <a:ea typeface="等线"/>
                        </a:rPr>
                        <a:t>√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zh-CN" sz="1600" dirty="0">
                          <a:effectLst/>
                          <a:latin typeface="Times New Roman"/>
                          <a:ea typeface="等线"/>
                        </a:rPr>
                        <a:t>√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  <a:ea typeface="等线"/>
                        </a:rPr>
                        <a:t>183.31±7</a:t>
                      </a:r>
                      <a:endParaRPr lang="zh-CN" sz="1600" dirty="0">
                        <a:effectLst/>
                        <a:latin typeface="Times New Roman"/>
                        <a:ea typeface="等线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zh-CN" sz="1600">
                          <a:effectLst/>
                          <a:latin typeface="Times New Roman"/>
                          <a:ea typeface="等线"/>
                        </a:rPr>
                        <a:t>√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zh-CN" sz="1600" dirty="0">
                          <a:effectLst/>
                          <a:latin typeface="Times New Roman"/>
                          <a:ea typeface="等线"/>
                        </a:rPr>
                        <a:t>√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zh-CN" sz="1600" dirty="0">
                          <a:effectLst/>
                          <a:latin typeface="Times New Roman"/>
                          <a:ea typeface="等线"/>
                        </a:rPr>
                        <a:t>√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43" name="矩形 42"/>
          <p:cNvSpPr/>
          <p:nvPr/>
        </p:nvSpPr>
        <p:spPr>
          <a:xfrm>
            <a:off x="1594280" y="916875"/>
            <a:ext cx="284885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100" cap="small" dirty="0">
                <a:latin typeface="Times New Roman" pitchFamily="18" charset="0"/>
                <a:cs typeface="Times New Roman" pitchFamily="18" charset="0"/>
              </a:rPr>
              <a:t>Channel central frequencies of MWHS</a:t>
            </a:r>
            <a:endParaRPr lang="zh-CN" altLang="en-US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293101" y="6098283"/>
            <a:ext cx="682120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900" dirty="0">
                <a:latin typeface="Times New Roman" pitchFamily="18" charset="0"/>
                <a:cs typeface="Times New Roman" pitchFamily="18" charset="0"/>
              </a:rPr>
              <a:t>*MWHS-I onboard FY-3A/B has both quasi- vertical (QV) and horizontal (QH) polarization channels at 150 GHz. </a:t>
            </a:r>
            <a:endParaRPr lang="zh-CN" altLang="zh-CN" sz="9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Content Placeholder 11">
            <a:extLst>
              <a:ext uri="{FF2B5EF4-FFF2-40B4-BE49-F238E27FC236}">
                <a16:creationId xmlns:a16="http://schemas.microsoft.com/office/drawing/2014/main" id="{2DF5C724-6B7F-184E-BEA8-C968472190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341" t="7586" r="4301" b="5218"/>
          <a:stretch/>
        </p:blipFill>
        <p:spPr>
          <a:xfrm>
            <a:off x="5502926" y="1357460"/>
            <a:ext cx="6511274" cy="4856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3594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6295" y="91479"/>
            <a:ext cx="6194653" cy="667472"/>
          </a:xfrm>
        </p:spPr>
        <p:txBody>
          <a:bodyPr/>
          <a:lstStyle/>
          <a:p>
            <a:r>
              <a:rPr lang="en-US" sz="3600" b="1" dirty="0"/>
              <a:t>Temperature</a:t>
            </a:r>
          </a:p>
        </p:txBody>
      </p:sp>
      <p:sp>
        <p:nvSpPr>
          <p:cNvPr id="6" name="矩形 9">
            <a:extLst>
              <a:ext uri="{FF2B5EF4-FFF2-40B4-BE49-F238E27FC236}">
                <a16:creationId xmlns:a16="http://schemas.microsoft.com/office/drawing/2014/main" id="{905D7960-CEFB-9445-8B27-0E01741E274A}"/>
              </a:ext>
            </a:extLst>
          </p:cNvPr>
          <p:cNvSpPr/>
          <p:nvPr/>
        </p:nvSpPr>
        <p:spPr>
          <a:xfrm>
            <a:off x="9238150" y="4084259"/>
            <a:ext cx="704011" cy="276983"/>
          </a:xfrm>
          <a:prstGeom prst="rect">
            <a:avLst/>
          </a:prstGeom>
          <a:solidFill>
            <a:srgbClr val="042BEC"/>
          </a:solidFill>
        </p:spPr>
        <p:txBody>
          <a:bodyPr wrap="none" lIns="91426" tIns="45712" rIns="91426" bIns="45712">
            <a:spAutoFit/>
          </a:bodyPr>
          <a:lstStyle/>
          <a:p>
            <a:r>
              <a:rPr lang="en-US" altLang="zh-CN" sz="1200" b="1" dirty="0">
                <a:solidFill>
                  <a:schemeClr val="bg1"/>
                </a:solidFill>
              </a:rPr>
              <a:t>284.05K</a:t>
            </a:r>
            <a:endParaRPr lang="zh-CN" altLang="en-US" sz="1200" b="1" dirty="0">
              <a:solidFill>
                <a:schemeClr val="bg1"/>
              </a:solidFill>
            </a:endParaRPr>
          </a:p>
        </p:txBody>
      </p:sp>
      <p:sp>
        <p:nvSpPr>
          <p:cNvPr id="7" name="矩形 10">
            <a:extLst>
              <a:ext uri="{FF2B5EF4-FFF2-40B4-BE49-F238E27FC236}">
                <a16:creationId xmlns:a16="http://schemas.microsoft.com/office/drawing/2014/main" id="{864028D3-8AA4-F141-AD89-9E75F316ADC5}"/>
              </a:ext>
            </a:extLst>
          </p:cNvPr>
          <p:cNvSpPr/>
          <p:nvPr/>
        </p:nvSpPr>
        <p:spPr>
          <a:xfrm>
            <a:off x="9238150" y="3783863"/>
            <a:ext cx="704011" cy="276983"/>
          </a:xfrm>
          <a:prstGeom prst="rect">
            <a:avLst/>
          </a:prstGeom>
          <a:solidFill>
            <a:srgbClr val="1AFA35"/>
          </a:solidFill>
        </p:spPr>
        <p:txBody>
          <a:bodyPr wrap="none" lIns="91426" tIns="45712" rIns="91426" bIns="45712">
            <a:spAutoFit/>
          </a:bodyPr>
          <a:lstStyle/>
          <a:p>
            <a:r>
              <a:rPr lang="en-US" altLang="zh-CN" sz="1200" b="1" dirty="0"/>
              <a:t>284.11K</a:t>
            </a:r>
            <a:endParaRPr lang="zh-CN" altLang="en-US" sz="1200" b="1" dirty="0"/>
          </a:p>
        </p:txBody>
      </p:sp>
      <p:cxnSp>
        <p:nvCxnSpPr>
          <p:cNvPr id="8" name="直接连接符 13">
            <a:extLst>
              <a:ext uri="{FF2B5EF4-FFF2-40B4-BE49-F238E27FC236}">
                <a16:creationId xmlns:a16="http://schemas.microsoft.com/office/drawing/2014/main" id="{68B950F2-FA38-4341-A08B-B46FFA201C38}"/>
              </a:ext>
            </a:extLst>
          </p:cNvPr>
          <p:cNvCxnSpPr/>
          <p:nvPr/>
        </p:nvCxnSpPr>
        <p:spPr bwMode="auto">
          <a:xfrm>
            <a:off x="9594497" y="2162200"/>
            <a:ext cx="387028" cy="0"/>
          </a:xfrm>
          <a:prstGeom prst="line">
            <a:avLst/>
          </a:prstGeom>
          <a:noFill/>
          <a:ln w="19050" cap="flat" cmpd="sng" algn="ctr">
            <a:solidFill>
              <a:srgbClr val="1AFA35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9" name="直接连接符 14">
            <a:extLst>
              <a:ext uri="{FF2B5EF4-FFF2-40B4-BE49-F238E27FC236}">
                <a16:creationId xmlns:a16="http://schemas.microsoft.com/office/drawing/2014/main" id="{212C0FF7-F831-0E43-B424-971070225185}"/>
              </a:ext>
            </a:extLst>
          </p:cNvPr>
          <p:cNvCxnSpPr/>
          <p:nvPr/>
        </p:nvCxnSpPr>
        <p:spPr bwMode="auto">
          <a:xfrm>
            <a:off x="9594498" y="1851913"/>
            <a:ext cx="387027" cy="0"/>
          </a:xfrm>
          <a:prstGeom prst="line">
            <a:avLst/>
          </a:prstGeom>
          <a:noFill/>
          <a:ln w="19050" cap="flat" cmpd="sng" algn="ctr">
            <a:solidFill>
              <a:srgbClr val="042BEC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4670A77E-AA60-E54B-B8DB-0F1423CA64C1}"/>
              </a:ext>
            </a:extLst>
          </p:cNvPr>
          <p:cNvSpPr txBox="1"/>
          <p:nvPr/>
        </p:nvSpPr>
        <p:spPr>
          <a:xfrm>
            <a:off x="9988903" y="1713421"/>
            <a:ext cx="675157" cy="27698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lIns="91426" tIns="45712" rIns="91426" bIns="45712" rtlCol="0">
            <a:spAutoFit/>
          </a:bodyPr>
          <a:lstStyle/>
          <a:p>
            <a:r>
              <a:rPr lang="en-US" altLang="zh-CN" sz="1200" dirty="0"/>
              <a:t>118GHz</a:t>
            </a:r>
            <a:endParaRPr lang="zh-CN" altLang="en-US" sz="1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CB81AE5-213F-6144-B470-E4454F80F2A2}"/>
              </a:ext>
            </a:extLst>
          </p:cNvPr>
          <p:cNvSpPr txBox="1"/>
          <p:nvPr/>
        </p:nvSpPr>
        <p:spPr>
          <a:xfrm>
            <a:off x="9981525" y="2023708"/>
            <a:ext cx="675157" cy="27698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lIns="91426" tIns="45712" rIns="91426" bIns="45712" rtlCol="0">
            <a:spAutoFit/>
          </a:bodyPr>
          <a:lstStyle/>
          <a:p>
            <a:r>
              <a:rPr lang="en-US" altLang="zh-CN" sz="1200" dirty="0"/>
              <a:t>183GHz</a:t>
            </a:r>
            <a:endParaRPr lang="zh-CN" altLang="en-US" sz="1200" dirty="0"/>
          </a:p>
        </p:txBody>
      </p:sp>
      <p:sp>
        <p:nvSpPr>
          <p:cNvPr id="12" name="矩形 17">
            <a:extLst>
              <a:ext uri="{FF2B5EF4-FFF2-40B4-BE49-F238E27FC236}">
                <a16:creationId xmlns:a16="http://schemas.microsoft.com/office/drawing/2014/main" id="{EEE4F9EB-BE5F-3D42-993B-0B8A7C147584}"/>
              </a:ext>
            </a:extLst>
          </p:cNvPr>
          <p:cNvSpPr/>
          <p:nvPr/>
        </p:nvSpPr>
        <p:spPr>
          <a:xfrm>
            <a:off x="9238150" y="3366013"/>
            <a:ext cx="704011" cy="276983"/>
          </a:xfrm>
          <a:prstGeom prst="rect">
            <a:avLst/>
          </a:prstGeom>
          <a:solidFill>
            <a:srgbClr val="042BEC"/>
          </a:solidFill>
        </p:spPr>
        <p:txBody>
          <a:bodyPr wrap="none" lIns="91426" tIns="45712" rIns="91426" bIns="45712">
            <a:spAutoFit/>
          </a:bodyPr>
          <a:lstStyle/>
          <a:p>
            <a:r>
              <a:rPr lang="en-US" altLang="zh-CN" sz="1200" b="1" dirty="0">
                <a:solidFill>
                  <a:schemeClr val="bg1"/>
                </a:solidFill>
              </a:rPr>
              <a:t>289.52K</a:t>
            </a:r>
            <a:endParaRPr lang="zh-CN" altLang="en-US" sz="1200" b="1" dirty="0">
              <a:solidFill>
                <a:schemeClr val="bg1"/>
              </a:solidFill>
            </a:endParaRPr>
          </a:p>
        </p:txBody>
      </p:sp>
      <p:sp>
        <p:nvSpPr>
          <p:cNvPr id="13" name="矩形 18">
            <a:extLst>
              <a:ext uri="{FF2B5EF4-FFF2-40B4-BE49-F238E27FC236}">
                <a16:creationId xmlns:a16="http://schemas.microsoft.com/office/drawing/2014/main" id="{B51DC933-522A-B646-ACFC-E521478B0B7A}"/>
              </a:ext>
            </a:extLst>
          </p:cNvPr>
          <p:cNvSpPr/>
          <p:nvPr/>
        </p:nvSpPr>
        <p:spPr>
          <a:xfrm>
            <a:off x="9238151" y="3047971"/>
            <a:ext cx="704011" cy="276983"/>
          </a:xfrm>
          <a:prstGeom prst="rect">
            <a:avLst/>
          </a:prstGeom>
          <a:solidFill>
            <a:srgbClr val="1AFA35"/>
          </a:solidFill>
        </p:spPr>
        <p:txBody>
          <a:bodyPr wrap="none" lIns="91426" tIns="45712" rIns="91426" bIns="45712">
            <a:spAutoFit/>
          </a:bodyPr>
          <a:lstStyle/>
          <a:p>
            <a:r>
              <a:rPr lang="en-US" altLang="zh-CN" sz="1200" b="1" dirty="0"/>
              <a:t>289.57K</a:t>
            </a:r>
            <a:endParaRPr lang="zh-CN" altLang="en-US" sz="1200" b="1" dirty="0"/>
          </a:p>
        </p:txBody>
      </p:sp>
      <p:sp>
        <p:nvSpPr>
          <p:cNvPr id="14" name="矩形 25">
            <a:extLst>
              <a:ext uri="{FF2B5EF4-FFF2-40B4-BE49-F238E27FC236}">
                <a16:creationId xmlns:a16="http://schemas.microsoft.com/office/drawing/2014/main" id="{37847499-5CC7-B34E-9D5B-920A6D1010F4}"/>
              </a:ext>
            </a:extLst>
          </p:cNvPr>
          <p:cNvSpPr/>
          <p:nvPr/>
        </p:nvSpPr>
        <p:spPr>
          <a:xfrm>
            <a:off x="9238149" y="4912366"/>
            <a:ext cx="704011" cy="276983"/>
          </a:xfrm>
          <a:prstGeom prst="rect">
            <a:avLst/>
          </a:prstGeom>
          <a:solidFill>
            <a:srgbClr val="042BEC"/>
          </a:solidFill>
        </p:spPr>
        <p:txBody>
          <a:bodyPr wrap="none" lIns="91426" tIns="45712" rIns="91426" bIns="45712">
            <a:spAutoFit/>
          </a:bodyPr>
          <a:lstStyle/>
          <a:p>
            <a:r>
              <a:rPr lang="en-US" altLang="zh-CN" sz="1200" b="1" dirty="0">
                <a:solidFill>
                  <a:schemeClr val="bg1"/>
                </a:solidFill>
              </a:rPr>
              <a:t>277.62K</a:t>
            </a:r>
            <a:endParaRPr lang="zh-CN" altLang="en-US" sz="1200" b="1" dirty="0">
              <a:solidFill>
                <a:schemeClr val="bg1"/>
              </a:solidFill>
            </a:endParaRPr>
          </a:p>
        </p:txBody>
      </p:sp>
      <p:sp>
        <p:nvSpPr>
          <p:cNvPr id="15" name="矩形 28">
            <a:extLst>
              <a:ext uri="{FF2B5EF4-FFF2-40B4-BE49-F238E27FC236}">
                <a16:creationId xmlns:a16="http://schemas.microsoft.com/office/drawing/2014/main" id="{3569F39E-F439-594D-B82B-2ED4B7A65E94}"/>
              </a:ext>
            </a:extLst>
          </p:cNvPr>
          <p:cNvSpPr/>
          <p:nvPr/>
        </p:nvSpPr>
        <p:spPr>
          <a:xfrm>
            <a:off x="9238150" y="4619571"/>
            <a:ext cx="704011" cy="276983"/>
          </a:xfrm>
          <a:prstGeom prst="rect">
            <a:avLst/>
          </a:prstGeom>
          <a:solidFill>
            <a:srgbClr val="1AFA35"/>
          </a:solidFill>
        </p:spPr>
        <p:txBody>
          <a:bodyPr wrap="none" lIns="91426" tIns="45712" rIns="91426" bIns="45712">
            <a:spAutoFit/>
          </a:bodyPr>
          <a:lstStyle/>
          <a:p>
            <a:r>
              <a:rPr lang="en-US" altLang="zh-CN" sz="1200" b="1" dirty="0"/>
              <a:t>277.67K</a:t>
            </a:r>
            <a:endParaRPr lang="zh-CN" altLang="en-US" sz="1200" b="1" dirty="0"/>
          </a:p>
        </p:txBody>
      </p:sp>
      <p:pic>
        <p:nvPicPr>
          <p:cNvPr id="16" name="Picture 2" descr="E:\FY308\orbittest\pic\obc\inttandbbtlong2.png">
            <a:extLst>
              <a:ext uri="{FF2B5EF4-FFF2-40B4-BE49-F238E27FC236}">
                <a16:creationId xmlns:a16="http://schemas.microsoft.com/office/drawing/2014/main" id="{9DAAACD1-3C45-D24F-8248-1AC35456DB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2" r="4161"/>
          <a:stretch/>
        </p:blipFill>
        <p:spPr bwMode="auto">
          <a:xfrm>
            <a:off x="1967118" y="1294772"/>
            <a:ext cx="7147560" cy="43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0D07748-F705-F646-B840-7B4A59F598F5}"/>
              </a:ext>
            </a:extLst>
          </p:cNvPr>
          <p:cNvSpPr txBox="1"/>
          <p:nvPr/>
        </p:nvSpPr>
        <p:spPr>
          <a:xfrm>
            <a:off x="2130195" y="834813"/>
            <a:ext cx="6264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kern="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The temperature of  MWHS –II is susceptible to the environment.</a:t>
            </a:r>
            <a:r>
              <a:rPr lang="en-CN" dirty="0">
                <a:effectLst/>
              </a:rPr>
              <a:t> </a:t>
            </a:r>
            <a:endParaRPr lang="en-CN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1D4888B-D870-4645-B747-D2A3E8B3FB6D}"/>
              </a:ext>
            </a:extLst>
          </p:cNvPr>
          <p:cNvSpPr txBox="1"/>
          <p:nvPr/>
        </p:nvSpPr>
        <p:spPr>
          <a:xfrm>
            <a:off x="1748608" y="5774471"/>
            <a:ext cx="87288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kern="0" dirty="0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To quantify the nonlinearity of the sensor, the ground thermal vacuum chamber (TVAC) tests are performed at the instrument temperatures of 5℃, 12℃, 18℃ and 25℃. 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20678465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:\FY308\orbittest\pic\nedtbar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70" t="5260" r="8548"/>
          <a:stretch/>
        </p:blipFill>
        <p:spPr bwMode="auto">
          <a:xfrm>
            <a:off x="6060350" y="3596108"/>
            <a:ext cx="5162619" cy="32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AF45C37D-3DFC-104D-ADD7-4B51CCA198EA}"/>
              </a:ext>
            </a:extLst>
          </p:cNvPr>
          <p:cNvSpPr txBox="1">
            <a:spLocks/>
          </p:cNvSpPr>
          <p:nvPr/>
        </p:nvSpPr>
        <p:spPr>
          <a:xfrm>
            <a:off x="1838490" y="21892"/>
            <a:ext cx="9240982" cy="66747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90000"/>
              </a:lnSpc>
            </a:pPr>
            <a:r>
              <a:rPr lang="en-GB" altLang="zh-CN" sz="3600" b="1" dirty="0">
                <a:solidFill>
                  <a:srgbClr val="008C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Noise Equivalent Delta Temperature </a:t>
            </a:r>
            <a:endParaRPr lang="en-US" altLang="zh-CN" sz="3600" b="1" dirty="0">
              <a:solidFill>
                <a:srgbClr val="008C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82E7402-457D-4B4E-836D-C79E0757DD04}"/>
              </a:ext>
            </a:extLst>
          </p:cNvPr>
          <p:cNvSpPr txBox="1"/>
          <p:nvPr/>
        </p:nvSpPr>
        <p:spPr>
          <a:xfrm>
            <a:off x="1587500" y="854528"/>
            <a:ext cx="100341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kern="0" dirty="0">
                <a:effectLst/>
                <a:latin typeface="Times New Roman" panose="02020603050405020304" pitchFamily="18" charset="0"/>
                <a:ea typeface="DengXian" panose="02010600030101010101" pitchFamily="2" charset="-122"/>
              </a:rPr>
              <a:t>During the first 2 months, the radiometric sensitivity of MWHS-II remains very stable with negligible variations for all channels. </a:t>
            </a:r>
            <a:endParaRPr lang="en-CN" dirty="0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EA183D23-FA3F-B44F-9746-54BDC581CE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6969" y="1458000"/>
            <a:ext cx="4896000" cy="21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">
            <a:extLst>
              <a:ext uri="{FF2B5EF4-FFF2-40B4-BE49-F238E27FC236}">
                <a16:creationId xmlns:a16="http://schemas.microsoft.com/office/drawing/2014/main" id="{138D26CF-5B39-2244-9ECF-F93FC76EDC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800" y="4342997"/>
            <a:ext cx="4896000" cy="21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4">
            <a:extLst>
              <a:ext uri="{FF2B5EF4-FFF2-40B4-BE49-F238E27FC236}">
                <a16:creationId xmlns:a16="http://schemas.microsoft.com/office/drawing/2014/main" id="{1D7AA269-4BAF-7E48-8BFA-80ABB3A9F5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800" y="2006297"/>
            <a:ext cx="4896000" cy="21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818609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6856" y="395871"/>
            <a:ext cx="4729748" cy="5760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" name="组合 4"/>
          <p:cNvGrpSpPr/>
          <p:nvPr/>
        </p:nvGrpSpPr>
        <p:grpSpPr>
          <a:xfrm>
            <a:off x="1615748" y="800904"/>
            <a:ext cx="2932430" cy="2705100"/>
            <a:chOff x="659284" y="1380480"/>
            <a:chExt cx="2932430" cy="2705100"/>
          </a:xfrm>
        </p:grpSpPr>
        <p:grpSp>
          <p:nvGrpSpPr>
            <p:cNvPr id="6" name="Group 4"/>
            <p:cNvGrpSpPr>
              <a:grpSpLocks/>
            </p:cNvGrpSpPr>
            <p:nvPr/>
          </p:nvGrpSpPr>
          <p:grpSpPr bwMode="auto">
            <a:xfrm>
              <a:off x="659284" y="1380480"/>
              <a:ext cx="2932430" cy="2705100"/>
              <a:chOff x="5779" y="1395"/>
              <a:chExt cx="4618" cy="4261"/>
            </a:xfrm>
          </p:grpSpPr>
          <p:sp>
            <p:nvSpPr>
              <p:cNvPr id="8" name="Oval 19"/>
              <p:cNvSpPr>
                <a:spLocks noChangeArrowheads="1"/>
              </p:cNvSpPr>
              <p:nvPr/>
            </p:nvSpPr>
            <p:spPr bwMode="auto">
              <a:xfrm>
                <a:off x="6597" y="2074"/>
                <a:ext cx="3200" cy="2992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eaVert" wrap="square" lIns="0" tIns="0" rIns="0" bIns="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" name="Line 18"/>
              <p:cNvSpPr>
                <a:spLocks noChangeShapeType="1"/>
              </p:cNvSpPr>
              <p:nvPr/>
            </p:nvSpPr>
            <p:spPr bwMode="auto">
              <a:xfrm>
                <a:off x="8194" y="1666"/>
                <a:ext cx="3" cy="367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" name="Line 17"/>
              <p:cNvSpPr>
                <a:spLocks noChangeShapeType="1"/>
              </p:cNvSpPr>
              <p:nvPr/>
            </p:nvSpPr>
            <p:spPr bwMode="auto">
              <a:xfrm flipH="1">
                <a:off x="6297" y="3573"/>
                <a:ext cx="370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" name="AutoShape 16"/>
              <p:cNvSpPr>
                <a:spLocks noChangeArrowheads="1"/>
              </p:cNvSpPr>
              <p:nvPr/>
            </p:nvSpPr>
            <p:spPr bwMode="auto">
              <a:xfrm>
                <a:off x="8097" y="2074"/>
                <a:ext cx="200" cy="1496"/>
              </a:xfrm>
              <a:prstGeom prst="flowChartMerge">
                <a:avLst/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vert="eaVert" wrap="square" lIns="0" tIns="0" rIns="0" bIns="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" name="AutoShape 15"/>
              <p:cNvSpPr>
                <a:spLocks noChangeArrowheads="1"/>
              </p:cNvSpPr>
              <p:nvPr/>
            </p:nvSpPr>
            <p:spPr bwMode="auto">
              <a:xfrm flipV="1">
                <a:off x="6897" y="3573"/>
                <a:ext cx="2600" cy="1357"/>
              </a:xfrm>
              <a:prstGeom prst="flowChartMerge">
                <a:avLst/>
              </a:prstGeom>
              <a:solidFill>
                <a:srgbClr val="00FF00"/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vert="eaVert" wrap="square" lIns="0" tIns="0" rIns="0" bIns="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/>
              </a:p>
            </p:txBody>
          </p:sp>
          <p:sp>
            <p:nvSpPr>
              <p:cNvPr id="13" name="AutoShape 14"/>
              <p:cNvSpPr>
                <a:spLocks noChangeArrowheads="1"/>
              </p:cNvSpPr>
              <p:nvPr/>
            </p:nvSpPr>
            <p:spPr bwMode="auto">
              <a:xfrm rot="-6407799">
                <a:off x="7287" y="3014"/>
                <a:ext cx="213" cy="1597"/>
              </a:xfrm>
              <a:prstGeom prst="flowChartMerge">
                <a:avLst/>
              </a:prstGeom>
              <a:solidFill>
                <a:srgbClr val="0000FF"/>
              </a:solidFill>
              <a:ln w="9525">
                <a:solidFill>
                  <a:srgbClr val="0000FF"/>
                </a:solidFill>
                <a:miter lim="800000"/>
                <a:headEnd/>
                <a:tailEnd/>
              </a:ln>
            </p:spPr>
            <p:txBody>
              <a:bodyPr vert="eaVert" wrap="square" lIns="0" tIns="0" rIns="0" bIns="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" name="Text Box 13"/>
              <p:cNvSpPr txBox="1">
                <a:spLocks noChangeArrowheads="1"/>
              </p:cNvSpPr>
              <p:nvPr/>
            </p:nvSpPr>
            <p:spPr bwMode="auto">
              <a:xfrm>
                <a:off x="7797" y="5384"/>
                <a:ext cx="1200" cy="27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zh-CN" sz="9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宋体" pitchFamily="2" charset="-122"/>
                    <a:cs typeface="Times New Roman" pitchFamily="18" charset="0"/>
                  </a:rPr>
                  <a:t>0</a:t>
                </a:r>
                <a:r>
                  <a:rPr kumimoji="0" lang="en-US" altLang="zh-CN" sz="9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/>
                    <a:ea typeface="宋体" pitchFamily="2" charset="-122"/>
                    <a:cs typeface="Times New Roman" pitchFamily="18" charset="0"/>
                  </a:rPr>
                  <a:t>º</a:t>
                </a:r>
                <a:r>
                  <a:rPr kumimoji="0" lang="en-US" altLang="zh-CN" sz="9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宋体" pitchFamily="2" charset="-122"/>
                    <a:cs typeface="Times New Roman" pitchFamily="18" charset="0"/>
                  </a:rPr>
                  <a:t>(Nadir)</a:t>
                </a:r>
                <a:endParaRPr kumimoji="0" lang="en-US" altLang="zh-CN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endParaRPr>
              </a:p>
            </p:txBody>
          </p:sp>
          <p:sp>
            <p:nvSpPr>
              <p:cNvPr id="15" name="Text Box 12"/>
              <p:cNvSpPr txBox="1">
                <a:spLocks noChangeArrowheads="1"/>
              </p:cNvSpPr>
              <p:nvPr/>
            </p:nvSpPr>
            <p:spPr bwMode="auto">
              <a:xfrm>
                <a:off x="9997" y="3480"/>
                <a:ext cx="400" cy="27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zh-CN" sz="9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宋体" pitchFamily="2" charset="-122"/>
                    <a:cs typeface="Times New Roman" pitchFamily="18" charset="0"/>
                  </a:rPr>
                  <a:t>90</a:t>
                </a:r>
                <a:r>
                  <a:rPr kumimoji="0" lang="en-US" altLang="zh-CN" sz="9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/>
                    <a:ea typeface="宋体" pitchFamily="2" charset="-122"/>
                    <a:cs typeface="Times New Roman" pitchFamily="18" charset="0"/>
                  </a:rPr>
                  <a:t>º</a:t>
                </a:r>
                <a:endParaRPr kumimoji="0" lang="en-US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endParaRPr>
              </a:p>
            </p:txBody>
          </p:sp>
          <p:sp>
            <p:nvSpPr>
              <p:cNvPr id="16" name="Text Box 11"/>
              <p:cNvSpPr txBox="1">
                <a:spLocks noChangeArrowheads="1"/>
              </p:cNvSpPr>
              <p:nvPr/>
            </p:nvSpPr>
            <p:spPr bwMode="auto">
              <a:xfrm>
                <a:off x="7697" y="1395"/>
                <a:ext cx="1000" cy="49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zh-CN" sz="9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宋体" pitchFamily="2" charset="-122"/>
                    <a:cs typeface="Times New Roman" pitchFamily="18" charset="0"/>
                  </a:rPr>
                  <a:t>180±2</a:t>
                </a:r>
                <a:r>
                  <a:rPr kumimoji="0" lang="en-US" altLang="zh-CN" sz="9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/>
                    <a:ea typeface="宋体" pitchFamily="2" charset="-122"/>
                    <a:cs typeface="Times New Roman" pitchFamily="18" charset="0"/>
                  </a:rPr>
                  <a:t>º</a:t>
                </a:r>
                <a:endParaRPr kumimoji="0" lang="en-US" altLang="zh-CN" sz="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endParaRP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zh-CN" sz="9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宋体" pitchFamily="2" charset="-122"/>
                    <a:cs typeface="Times New Roman" pitchFamily="18" charset="0"/>
                  </a:rPr>
                  <a:t>Hot Targets</a:t>
                </a:r>
                <a:endParaRPr kumimoji="0" lang="zh-CN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endParaRPr>
              </a:p>
            </p:txBody>
          </p:sp>
          <p:sp>
            <p:nvSpPr>
              <p:cNvPr id="17" name="Text Box 10"/>
              <p:cNvSpPr txBox="1">
                <a:spLocks noChangeArrowheads="1"/>
              </p:cNvSpPr>
              <p:nvPr/>
            </p:nvSpPr>
            <p:spPr bwMode="auto">
              <a:xfrm>
                <a:off x="6197" y="3162"/>
                <a:ext cx="500" cy="2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zh-CN" sz="9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宋体" pitchFamily="2" charset="-122"/>
                    <a:cs typeface="Times New Roman" pitchFamily="18" charset="0"/>
                  </a:rPr>
                  <a:t>270</a:t>
                </a:r>
                <a:r>
                  <a:rPr kumimoji="0" lang="en-US" altLang="zh-CN" sz="9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/>
                    <a:ea typeface="宋体" pitchFamily="2" charset="-122"/>
                    <a:cs typeface="Times New Roman" pitchFamily="18" charset="0"/>
                  </a:rPr>
                  <a:t>º</a:t>
                </a:r>
                <a:endParaRPr kumimoji="0" lang="en-US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endParaRPr>
              </a:p>
            </p:txBody>
          </p:sp>
          <p:sp>
            <p:nvSpPr>
              <p:cNvPr id="18" name="Text Box 9"/>
              <p:cNvSpPr txBox="1">
                <a:spLocks noChangeArrowheads="1"/>
              </p:cNvSpPr>
              <p:nvPr/>
            </p:nvSpPr>
            <p:spPr bwMode="auto">
              <a:xfrm>
                <a:off x="9397" y="5066"/>
                <a:ext cx="700" cy="27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zh-CN" sz="9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宋体" pitchFamily="2" charset="-122"/>
                    <a:cs typeface="Times New Roman" pitchFamily="18" charset="0"/>
                  </a:rPr>
                  <a:t>53.35</a:t>
                </a:r>
                <a:r>
                  <a:rPr kumimoji="0" lang="en-US" altLang="zh-CN" sz="9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/>
                    <a:ea typeface="宋体" pitchFamily="2" charset="-122"/>
                    <a:cs typeface="Times New Roman" pitchFamily="18" charset="0"/>
                  </a:rPr>
                  <a:t>º</a:t>
                </a:r>
                <a:endParaRPr kumimoji="0" lang="en-US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endParaRPr>
              </a:p>
            </p:txBody>
          </p:sp>
          <p:sp>
            <p:nvSpPr>
              <p:cNvPr id="19" name="Line 8"/>
              <p:cNvSpPr>
                <a:spLocks noChangeShapeType="1"/>
              </p:cNvSpPr>
              <p:nvPr/>
            </p:nvSpPr>
            <p:spPr bwMode="auto">
              <a:xfrm flipH="1">
                <a:off x="6397" y="3570"/>
                <a:ext cx="1800" cy="54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" name="Text Box 7"/>
              <p:cNvSpPr txBox="1">
                <a:spLocks noChangeArrowheads="1"/>
              </p:cNvSpPr>
              <p:nvPr/>
            </p:nvSpPr>
            <p:spPr bwMode="auto">
              <a:xfrm>
                <a:off x="5779" y="4296"/>
                <a:ext cx="918" cy="5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zh-CN" sz="9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宋体" pitchFamily="2" charset="-122"/>
                    <a:cs typeface="Times New Roman" pitchFamily="18" charset="0"/>
                  </a:rPr>
                  <a:t>287±2</a:t>
                </a:r>
                <a:r>
                  <a:rPr kumimoji="0" lang="en-US" altLang="zh-CN" sz="9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/>
                    <a:ea typeface="宋体" pitchFamily="2" charset="-122"/>
                    <a:cs typeface="Times New Roman" pitchFamily="18" charset="0"/>
                  </a:rPr>
                  <a:t>º</a:t>
                </a: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zh-CN" sz="9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宋体" pitchFamily="2" charset="-122"/>
                    <a:cs typeface="Times New Roman" pitchFamily="18" charset="0"/>
                  </a:rPr>
                  <a:t>Cold Space</a:t>
                </a:r>
                <a:endParaRPr kumimoji="0" lang="zh-CN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endParaRPr>
              </a:p>
            </p:txBody>
          </p:sp>
          <p:sp>
            <p:nvSpPr>
              <p:cNvPr id="21" name="Text Box 6"/>
              <p:cNvSpPr txBox="1">
                <a:spLocks noChangeArrowheads="1"/>
              </p:cNvSpPr>
              <p:nvPr/>
            </p:nvSpPr>
            <p:spPr bwMode="auto">
              <a:xfrm>
                <a:off x="6397" y="5066"/>
                <a:ext cx="900" cy="27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zh-CN" sz="9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宋体" pitchFamily="2" charset="-122"/>
                    <a:cs typeface="Times New Roman" pitchFamily="18" charset="0"/>
                  </a:rPr>
                  <a:t>306.65</a:t>
                </a:r>
                <a:r>
                  <a:rPr kumimoji="0" lang="en-US" altLang="zh-CN" sz="9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/>
                    <a:ea typeface="宋体" pitchFamily="2" charset="-122"/>
                    <a:cs typeface="Times New Roman" pitchFamily="18" charset="0"/>
                  </a:rPr>
                  <a:t>º</a:t>
                </a:r>
                <a:endParaRPr kumimoji="0" lang="en-US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宋体" pitchFamily="2" charset="-122"/>
                </a:endParaRPr>
              </a:p>
            </p:txBody>
          </p:sp>
          <p:sp>
            <p:nvSpPr>
              <p:cNvPr id="22" name="Line 5"/>
              <p:cNvSpPr>
                <a:spLocks noChangeShapeType="1"/>
              </p:cNvSpPr>
              <p:nvPr/>
            </p:nvSpPr>
            <p:spPr bwMode="auto">
              <a:xfrm flipH="1" flipV="1">
                <a:off x="9497" y="2346"/>
                <a:ext cx="500" cy="95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7" name="TextBox 6"/>
            <p:cNvSpPr txBox="1"/>
            <p:nvPr/>
          </p:nvSpPr>
          <p:spPr>
            <a:xfrm>
              <a:off x="1882170" y="3337390"/>
              <a:ext cx="70083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00" dirty="0"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earth scene</a:t>
              </a: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1229733" y="3558207"/>
            <a:ext cx="36038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latin typeface="Times New Roman" pitchFamily="18" charset="0"/>
                <a:cs typeface="Times New Roman" pitchFamily="18" charset="0"/>
              </a:rPr>
              <a:t>MWHS(II) Scan Cycle during which 98 earth views,</a:t>
            </a:r>
          </a:p>
          <a:p>
            <a:r>
              <a:rPr lang="en-US" altLang="zh-CN" sz="1200" b="1" dirty="0">
                <a:latin typeface="Times New Roman" pitchFamily="18" charset="0"/>
                <a:cs typeface="Times New Roman" pitchFamily="18" charset="0"/>
              </a:rPr>
              <a:t>3 cold and 3 warm calibrations are made.</a:t>
            </a:r>
            <a:endParaRPr lang="zh-CN" alt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160296" y="1654427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accelerate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4160296" y="3803179"/>
            <a:ext cx="2952328" cy="3024336"/>
            <a:chOff x="5940152" y="3140968"/>
            <a:chExt cx="2952328" cy="3024336"/>
          </a:xfrm>
        </p:grpSpPr>
        <p:graphicFrame>
          <p:nvGraphicFramePr>
            <p:cNvPr id="26" name="对象 2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34640953"/>
                </p:ext>
              </p:extLst>
            </p:nvPr>
          </p:nvGraphicFramePr>
          <p:xfrm>
            <a:off x="6548400" y="3298872"/>
            <a:ext cx="1447800" cy="2476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22" name="Equation" r:id="rId4" imgW="1447800" imgH="241300" progId="Equation.DSMT4">
                    <p:embed/>
                  </p:oleObj>
                </mc:Choice>
                <mc:Fallback>
                  <p:oleObj name="Equation" r:id="rId4" imgW="1447800" imgH="241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48400" y="3298872"/>
                          <a:ext cx="1447800" cy="2476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7" name="对象 2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70765676"/>
                </p:ext>
              </p:extLst>
            </p:nvPr>
          </p:nvGraphicFramePr>
          <p:xfrm>
            <a:off x="6516216" y="3789040"/>
            <a:ext cx="1343025" cy="13049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23" name="Equation" r:id="rId6" imgW="1346200" imgH="1308100" progId="Equation.DSMT4">
                    <p:embed/>
                  </p:oleObj>
                </mc:Choice>
                <mc:Fallback>
                  <p:oleObj name="Equation" r:id="rId6" imgW="1346200" imgH="13081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16216" y="3789040"/>
                          <a:ext cx="1343025" cy="130492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8" name="对象 2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06068522"/>
                </p:ext>
              </p:extLst>
            </p:nvPr>
          </p:nvGraphicFramePr>
          <p:xfrm>
            <a:off x="6444208" y="5229200"/>
            <a:ext cx="2095500" cy="885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24" name="Equation" r:id="rId8" imgW="2095500" imgH="889000" progId="Equation.DSMT4">
                    <p:embed/>
                  </p:oleObj>
                </mc:Choice>
                <mc:Fallback>
                  <p:oleObj name="Equation" r:id="rId8" imgW="2095500" imgH="889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444208" y="5229200"/>
                          <a:ext cx="2095500" cy="88582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9" name="圆角矩形 28"/>
            <p:cNvSpPr/>
            <p:nvPr/>
          </p:nvSpPr>
          <p:spPr>
            <a:xfrm>
              <a:off x="5940152" y="3140968"/>
              <a:ext cx="2952328" cy="3024336"/>
            </a:xfrm>
            <a:prstGeom prst="roundRect">
              <a:avLst/>
            </a:prstGeom>
            <a:no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329961" y="5008820"/>
            <a:ext cx="40788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Times New Roman" pitchFamily="18" charset="0"/>
                <a:cs typeface="Times New Roman" pitchFamily="18" charset="0"/>
              </a:rPr>
              <a:t>MWHS(II) antenna brightness temperature</a:t>
            </a:r>
          </a:p>
          <a:p>
            <a:r>
              <a:rPr lang="en-US" altLang="zh-CN" sz="1600" dirty="0">
                <a:latin typeface="Times New Roman" pitchFamily="18" charset="0"/>
                <a:cs typeface="Times New Roman" pitchFamily="18" charset="0"/>
              </a:rPr>
              <a:t>is obtained through this equation.</a:t>
            </a:r>
            <a:endParaRPr lang="zh-CN" alt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itle 1"/>
          <p:cNvSpPr txBox="1">
            <a:spLocks/>
          </p:cNvSpPr>
          <p:nvPr/>
        </p:nvSpPr>
        <p:spPr>
          <a:xfrm>
            <a:off x="1911120" y="46229"/>
            <a:ext cx="6194653" cy="66747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008CB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3600" dirty="0"/>
              <a:t>Calibration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8FD9F55-298A-304D-82AC-A912B38953AA}"/>
              </a:ext>
            </a:extLst>
          </p:cNvPr>
          <p:cNvSpPr txBox="1"/>
          <p:nvPr/>
        </p:nvSpPr>
        <p:spPr>
          <a:xfrm>
            <a:off x="9353366" y="713701"/>
            <a:ext cx="2151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/>
              <a:t>Calibration</a:t>
            </a:r>
            <a:r>
              <a:rPr lang="zh-CN" altLang="en-US" dirty="0"/>
              <a:t> </a:t>
            </a:r>
            <a:r>
              <a:rPr lang="en-US" altLang="zh-CN" dirty="0"/>
              <a:t>flowchart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6380228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Table 4">
            <a:extLst>
              <a:ext uri="{FF2B5EF4-FFF2-40B4-BE49-F238E27FC236}">
                <a16:creationId xmlns:a16="http://schemas.microsoft.com/office/drawing/2014/main" id="{D4D94F8A-C23B-5945-B955-935377D2CB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918621"/>
              </p:ext>
            </p:extLst>
          </p:nvPr>
        </p:nvGraphicFramePr>
        <p:xfrm>
          <a:off x="1285011" y="2225040"/>
          <a:ext cx="4698366" cy="120396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482090">
                  <a:extLst>
                    <a:ext uri="{9D8B030D-6E8A-4147-A177-3AD203B41FA5}">
                      <a16:colId xmlns:a16="http://schemas.microsoft.com/office/drawing/2014/main" val="1487391061"/>
                    </a:ext>
                  </a:extLst>
                </a:gridCol>
                <a:gridCol w="1680528">
                  <a:extLst>
                    <a:ext uri="{9D8B030D-6E8A-4147-A177-3AD203B41FA5}">
                      <a16:colId xmlns:a16="http://schemas.microsoft.com/office/drawing/2014/main" val="809664358"/>
                    </a:ext>
                  </a:extLst>
                </a:gridCol>
                <a:gridCol w="1535748">
                  <a:extLst>
                    <a:ext uri="{9D8B030D-6E8A-4147-A177-3AD203B41FA5}">
                      <a16:colId xmlns:a16="http://schemas.microsoft.com/office/drawing/2014/main" val="2802675886"/>
                    </a:ext>
                  </a:extLst>
                </a:gridCol>
              </a:tblGrid>
              <a:tr h="198755">
                <a:tc>
                  <a:txBody>
                    <a:bodyPr/>
                    <a:lstStyle/>
                    <a:p>
                      <a:pPr algn="ctr" fontAlgn="base">
                        <a:lnSpc>
                          <a:spcPts val="1320"/>
                        </a:lnSpc>
                      </a:pPr>
                      <a:r>
                        <a:rPr lang="en-US" sz="1100" kern="100">
                          <a:effectLst/>
                        </a:rPr>
                        <a:t>Center Frequency</a:t>
                      </a:r>
                      <a:endParaRPr lang="x-none" sz="1000">
                        <a:effectLst/>
                      </a:endParaRPr>
                    </a:p>
                    <a:p>
                      <a:pPr algn="ctr" fontAlgn="base">
                        <a:lnSpc>
                          <a:spcPts val="1320"/>
                        </a:lnSpc>
                      </a:pPr>
                      <a:r>
                        <a:rPr lang="zh-CN" sz="1100" kern="100">
                          <a:effectLst/>
                        </a:rPr>
                        <a:t>（</a:t>
                      </a:r>
                      <a:r>
                        <a:rPr lang="en-US" sz="1100" kern="100">
                          <a:effectLst/>
                        </a:rPr>
                        <a:t>GHz</a:t>
                      </a:r>
                      <a:r>
                        <a:rPr lang="zh-CN" sz="1100" kern="100">
                          <a:effectLst/>
                        </a:rPr>
                        <a:t>）</a:t>
                      </a:r>
                      <a:endParaRPr lang="x-none" sz="1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effectLst/>
                        </a:rPr>
                        <a:t>MWHS-II</a:t>
                      </a:r>
                    </a:p>
                    <a:p>
                      <a:pPr algn="ctr"/>
                      <a:r>
                        <a:rPr lang="en-US" altLang="zh-CN" sz="12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(</a:t>
                      </a:r>
                      <a:r>
                        <a:rPr lang="en-US" altLang="zh-CN" sz="12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Channel</a:t>
                      </a:r>
                      <a:r>
                        <a:rPr lang="zh-CN" altLang="en-US" sz="12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2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Number</a:t>
                      </a:r>
                      <a:r>
                        <a:rPr lang="en-US" altLang="zh-CN" sz="12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)</a:t>
                      </a:r>
                      <a:endParaRPr lang="x-none" sz="12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x-none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ATMS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(</a:t>
                      </a:r>
                      <a:r>
                        <a:rPr lang="en-US" altLang="zh-CN" sz="12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Channel</a:t>
                      </a:r>
                      <a:r>
                        <a:rPr lang="zh-CN" altLang="en-US" sz="12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2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Number</a:t>
                      </a:r>
                      <a:r>
                        <a:rPr lang="en-US" altLang="zh-CN" sz="12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)</a:t>
                      </a:r>
                      <a:endParaRPr lang="x-none" sz="12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8237149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ase">
                        <a:lnSpc>
                          <a:spcPts val="1135"/>
                        </a:lnSpc>
                      </a:pPr>
                      <a:r>
                        <a:rPr lang="en-US" sz="1100" kern="100" dirty="0">
                          <a:effectLst/>
                        </a:rPr>
                        <a:t>183.31±1</a:t>
                      </a:r>
                      <a:endParaRPr lang="x-none" sz="10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</a:rPr>
                        <a:t>11</a:t>
                      </a:r>
                      <a:endParaRPr lang="zh-CN" sz="1600" kern="100" dirty="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91428" marR="9142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</a:rPr>
                        <a:t>22</a:t>
                      </a:r>
                      <a:endParaRPr lang="zh-CN" sz="1600" kern="100" dirty="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91428" marR="91428" marT="0" marB="0"/>
                </a:tc>
                <a:extLst>
                  <a:ext uri="{0D108BD9-81ED-4DB2-BD59-A6C34878D82A}">
                    <a16:rowId xmlns:a16="http://schemas.microsoft.com/office/drawing/2014/main" val="4097401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ase">
                        <a:lnSpc>
                          <a:spcPts val="1135"/>
                        </a:lnSpc>
                      </a:pPr>
                      <a:r>
                        <a:rPr lang="en-US" sz="1100" kern="100">
                          <a:effectLst/>
                        </a:rPr>
                        <a:t>183.31±1.8</a:t>
                      </a:r>
                      <a:endParaRPr lang="x-none" sz="1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</a:rPr>
                        <a:t>12</a:t>
                      </a:r>
                      <a:endParaRPr lang="zh-CN" sz="1600" kern="100" dirty="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91428" marR="9142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</a:rPr>
                        <a:t>21</a:t>
                      </a:r>
                      <a:endParaRPr lang="zh-CN" sz="1600" kern="100" dirty="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91428" marR="91428" marT="0" marB="0"/>
                </a:tc>
                <a:extLst>
                  <a:ext uri="{0D108BD9-81ED-4DB2-BD59-A6C34878D82A}">
                    <a16:rowId xmlns:a16="http://schemas.microsoft.com/office/drawing/2014/main" val="30273560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ase">
                        <a:lnSpc>
                          <a:spcPts val="1135"/>
                        </a:lnSpc>
                      </a:pPr>
                      <a:r>
                        <a:rPr lang="en-US" sz="1100" kern="100">
                          <a:effectLst/>
                        </a:rPr>
                        <a:t>183.31±3</a:t>
                      </a:r>
                      <a:endParaRPr lang="x-none" sz="1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</a:rPr>
                        <a:t>13</a:t>
                      </a:r>
                      <a:endParaRPr lang="zh-CN" sz="1600" kern="100" dirty="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91428" marR="9142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</a:rPr>
                        <a:t>20</a:t>
                      </a:r>
                      <a:endParaRPr lang="zh-CN" sz="1600" kern="100" dirty="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91428" marR="91428" marT="0" marB="0"/>
                </a:tc>
                <a:extLst>
                  <a:ext uri="{0D108BD9-81ED-4DB2-BD59-A6C34878D82A}">
                    <a16:rowId xmlns:a16="http://schemas.microsoft.com/office/drawing/2014/main" val="41172804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ase">
                        <a:lnSpc>
                          <a:spcPts val="1135"/>
                        </a:lnSpc>
                      </a:pPr>
                      <a:r>
                        <a:rPr lang="en-US" sz="1100" kern="100">
                          <a:effectLst/>
                        </a:rPr>
                        <a:t>183.31±4.5</a:t>
                      </a:r>
                      <a:endParaRPr lang="x-none" sz="1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14</a:t>
                      </a:r>
                      <a:endParaRPr lang="zh-CN" sz="1600" kern="10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91428" marR="9142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</a:rPr>
                        <a:t>19</a:t>
                      </a:r>
                      <a:endParaRPr lang="zh-CN" sz="1600" kern="100" dirty="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91428" marR="91428" marT="0" marB="0"/>
                </a:tc>
                <a:extLst>
                  <a:ext uri="{0D108BD9-81ED-4DB2-BD59-A6C34878D82A}">
                    <a16:rowId xmlns:a16="http://schemas.microsoft.com/office/drawing/2014/main" val="30901654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ase">
                        <a:lnSpc>
                          <a:spcPts val="1135"/>
                        </a:lnSpc>
                      </a:pPr>
                      <a:r>
                        <a:rPr lang="en-US" sz="1100" kern="100">
                          <a:effectLst/>
                        </a:rPr>
                        <a:t>183.31±7</a:t>
                      </a:r>
                      <a:endParaRPr lang="x-none" sz="1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15</a:t>
                      </a:r>
                      <a:endParaRPr lang="zh-CN" sz="1600" kern="10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91428" marR="9142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</a:rPr>
                        <a:t>18</a:t>
                      </a:r>
                      <a:endParaRPr lang="zh-CN" sz="1600" kern="100" dirty="0">
                        <a:effectLst/>
                        <a:latin typeface="Times New Roman"/>
                        <a:ea typeface="宋体"/>
                      </a:endParaRPr>
                    </a:p>
                  </a:txBody>
                  <a:tcPr marL="91428" marR="91428" marT="0" marB="0"/>
                </a:tc>
                <a:extLst>
                  <a:ext uri="{0D108BD9-81ED-4DB2-BD59-A6C34878D82A}">
                    <a16:rowId xmlns:a16="http://schemas.microsoft.com/office/drawing/2014/main" val="1390847588"/>
                  </a:ext>
                </a:extLst>
              </a:tr>
            </a:tbl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5E84194C-EC86-5046-883A-0F1001723E10}"/>
              </a:ext>
            </a:extLst>
          </p:cNvPr>
          <p:cNvSpPr txBox="1"/>
          <p:nvPr/>
        </p:nvSpPr>
        <p:spPr>
          <a:xfrm>
            <a:off x="1343891" y="1036524"/>
            <a:ext cx="95042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kern="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The SNO data with a time difference greater than 15 min and spatial distance greater than 3 km are rejected in the comparison. The data used in this study is within an earth-viewing-angle of </a:t>
            </a:r>
            <a:r>
              <a:rPr lang="zh-CN" sz="1800" kern="0" dirty="0">
                <a:effectLst/>
                <a:ea typeface="SimSun" panose="02010600030101010101" pitchFamily="2" charset="-122"/>
                <a:cs typeface="Times New Roman" panose="02020603050405020304" pitchFamily="18" charset="0"/>
              </a:rPr>
              <a:t>±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5</a:t>
            </a:r>
            <a:r>
              <a:rPr lang="en-US" sz="1800" kern="0" dirty="0">
                <a:effectLst/>
                <a:latin typeface="Cambria Math" panose="0204050305040603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°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endParaRPr lang="x-none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E098403-10FF-1C46-A416-6BF3FCA2C60B}"/>
              </a:ext>
            </a:extLst>
          </p:cNvPr>
          <p:cNvSpPr txBox="1"/>
          <p:nvPr/>
        </p:nvSpPr>
        <p:spPr>
          <a:xfrm>
            <a:off x="2805390" y="1735162"/>
            <a:ext cx="27570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kern="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Compared</a:t>
            </a:r>
            <a:r>
              <a:rPr lang="zh-CN" altLang="en-US" sz="1800" kern="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altLang="zh-CN" sz="1800" kern="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Channel</a:t>
            </a:r>
            <a:r>
              <a:rPr lang="x-none" dirty="0">
                <a:effectLst/>
              </a:rPr>
              <a:t> </a:t>
            </a:r>
            <a:endParaRPr lang="x-none" dirty="0"/>
          </a:p>
        </p:txBody>
      </p:sp>
      <p:pic>
        <p:nvPicPr>
          <p:cNvPr id="9" name="Picture 2" descr="http://10.25.34.19:7010/api.imv.img?name=data/cross_30/FENGYUN-3H_SUOMI-NPP/FENGYUN-3H_SUOMI-NPP_20251012_worldmap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453" y="3978000"/>
            <a:ext cx="5120000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5549" y="2740530"/>
            <a:ext cx="5316923" cy="28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1911120" y="46229"/>
            <a:ext cx="6194653" cy="66747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008CB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3600" dirty="0"/>
              <a:t>Validation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3E7497C-4B0A-C44C-9C4C-EB40661BC1E1}"/>
              </a:ext>
            </a:extLst>
          </p:cNvPr>
          <p:cNvSpPr txBox="1"/>
          <p:nvPr/>
        </p:nvSpPr>
        <p:spPr>
          <a:xfrm>
            <a:off x="5562445" y="22614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kern="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MWHS</a:t>
            </a:r>
            <a:r>
              <a:rPr lang="zh-CN" altLang="en-US" sz="1800" kern="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compared with ATMS</a:t>
            </a:r>
            <a:endParaRPr lang="en-CN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52D968C-A4A4-9C4A-8E89-F9C75D9417BF}"/>
              </a:ext>
            </a:extLst>
          </p:cNvPr>
          <p:cNvSpPr txBox="1"/>
          <p:nvPr/>
        </p:nvSpPr>
        <p:spPr>
          <a:xfrm>
            <a:off x="6614445" y="5874426"/>
            <a:ext cx="43517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27000" algn="just"/>
            <a:r>
              <a:rPr lang="en-US" sz="14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Considering the satellite orbits, the SNO dataset is mainly distributed near the latitude of 70</a:t>
            </a:r>
            <a:r>
              <a:rPr lang="en-US" sz="1400" dirty="0">
                <a:effectLst/>
                <a:latin typeface="Cambria Math" panose="02040503050406030204" pitchFamily="18" charset="0"/>
                <a:ea typeface="SimSun" panose="02010600030101010101" pitchFamily="2" charset="-122"/>
              </a:rPr>
              <a:t>°</a:t>
            </a:r>
            <a:r>
              <a:rPr lang="en-US" sz="14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N or 70</a:t>
            </a:r>
            <a:r>
              <a:rPr lang="en-US" sz="1400" dirty="0">
                <a:effectLst/>
                <a:latin typeface="Cambria Math" panose="02040503050406030204" pitchFamily="18" charset="0"/>
                <a:ea typeface="SimSun" panose="02010600030101010101" pitchFamily="2" charset="-122"/>
              </a:rPr>
              <a:t>°</a:t>
            </a:r>
            <a:r>
              <a:rPr lang="en-US" sz="14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S. </a:t>
            </a:r>
            <a:endParaRPr lang="en-CN" sz="1400" dirty="0">
              <a:effectLst/>
              <a:latin typeface="Times New Roman" panose="02020603050405020304" pitchFamily="18" charset="0"/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810426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28AC38-E0E8-49D7-B2FE-71FD7C42C09E}" type="slidenum">
              <a:rPr lang="en-US" smtClean="0"/>
              <a:t>9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F45C37D-3DFC-104D-ADD7-4B51CCA198EA}"/>
              </a:ext>
            </a:extLst>
          </p:cNvPr>
          <p:cNvSpPr txBox="1">
            <a:spLocks/>
          </p:cNvSpPr>
          <p:nvPr/>
        </p:nvSpPr>
        <p:spPr>
          <a:xfrm>
            <a:off x="1838490" y="21892"/>
            <a:ext cx="9240982" cy="66747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90000"/>
              </a:lnSpc>
            </a:pPr>
            <a:r>
              <a:rPr lang="en-US" altLang="zh-CN" sz="3600" b="1" dirty="0">
                <a:solidFill>
                  <a:srgbClr val="008C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</a:p>
        </p:txBody>
      </p:sp>
      <p:pic>
        <p:nvPicPr>
          <p:cNvPr id="10" name="Picture 2" descr="E:\FY308\orbittest\pic\snobar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3" t="3710" r="8908" b="2090"/>
          <a:stretch/>
        </p:blipFill>
        <p:spPr bwMode="auto">
          <a:xfrm>
            <a:off x="7560534" y="4309700"/>
            <a:ext cx="4021866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831439" y="544620"/>
            <a:ext cx="963405" cy="184666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altLang="zh-CN" sz="1200" b="1" dirty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183.31</a:t>
            </a:r>
            <a:r>
              <a:rPr lang="en-US" altLang="zh-CN" sz="1200" b="1" kern="1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±1GHz</a:t>
            </a:r>
            <a:endParaRPr lang="zh-CN" altLang="en-US" sz="1200" b="1" dirty="0">
              <a:latin typeface="Times New Roman" pitchFamily="18" charset="0"/>
              <a:ea typeface="黑体" pitchFamily="49" charset="-122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372520" y="543235"/>
            <a:ext cx="1078821" cy="184666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altLang="zh-CN" sz="1200" b="1" dirty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183.31</a:t>
            </a:r>
            <a:r>
              <a:rPr lang="en-US" altLang="zh-CN" sz="1200" b="1" kern="1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±1.8GHz</a:t>
            </a:r>
            <a:endParaRPr lang="zh-CN" altLang="en-US" sz="1200" b="1" dirty="0">
              <a:latin typeface="Times New Roman" pitchFamily="18" charset="0"/>
              <a:ea typeface="黑体" pitchFamily="49" charset="-122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001493" y="595507"/>
            <a:ext cx="963405" cy="184666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altLang="zh-CN" sz="1200" b="1" dirty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183.31</a:t>
            </a:r>
            <a:r>
              <a:rPr lang="en-US" altLang="zh-CN" sz="1200" b="1" kern="1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±3GHz</a:t>
            </a:r>
            <a:endParaRPr lang="zh-CN" altLang="en-US" sz="1200" b="1" dirty="0">
              <a:latin typeface="Times New Roman" pitchFamily="18" charset="0"/>
              <a:ea typeface="黑体" pitchFamily="49" charset="-122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43018" y="3731602"/>
            <a:ext cx="1078821" cy="184666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altLang="zh-CN" sz="1200" b="1" dirty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183.31</a:t>
            </a:r>
            <a:r>
              <a:rPr lang="en-US" altLang="zh-CN" sz="1200" b="1" kern="1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±4.5GHz</a:t>
            </a:r>
            <a:endParaRPr lang="zh-CN" altLang="en-US" sz="1200" b="1" dirty="0">
              <a:latin typeface="Times New Roman" pitchFamily="18" charset="0"/>
              <a:ea typeface="黑体" pitchFamily="49" charset="-122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899668" y="3758478"/>
            <a:ext cx="963405" cy="184666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altLang="zh-CN" sz="1200" b="1" dirty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183.31</a:t>
            </a:r>
            <a:r>
              <a:rPr lang="en-US" altLang="zh-CN" sz="1200" b="1" kern="1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±7GHz</a:t>
            </a:r>
            <a:endParaRPr lang="zh-CN" altLang="en-US" sz="1200" b="1" dirty="0">
              <a:latin typeface="Times New Roman" pitchFamily="18" charset="0"/>
              <a:ea typeface="黑体" pitchFamily="49" charset="-122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019520" y="4448903"/>
            <a:ext cx="3926831" cy="584759"/>
          </a:xfrm>
          <a:prstGeom prst="rect">
            <a:avLst/>
          </a:prstGeom>
          <a:noFill/>
        </p:spPr>
        <p:txBody>
          <a:bodyPr wrap="square" lIns="91426" tIns="45712" rIns="91426" bIns="45712" rtlCol="0">
            <a:spAutoFit/>
          </a:bodyPr>
          <a:lstStyle/>
          <a:p>
            <a:r>
              <a:rPr lang="en-US" altLang="zh-CN" sz="1600" dirty="0">
                <a:solidFill>
                  <a:srgbClr val="1D31EB"/>
                </a:solidFill>
                <a:latin typeface="黑体" pitchFamily="49" charset="-122"/>
                <a:ea typeface="黑体" pitchFamily="49" charset="-122"/>
              </a:rPr>
              <a:t>E,</a:t>
            </a:r>
            <a:r>
              <a:rPr lang="en-US" altLang="zh-CN" sz="1600" dirty="0">
                <a:solidFill>
                  <a:srgbClr val="00B0F0"/>
                </a:solidFill>
                <a:latin typeface="黑体" pitchFamily="49" charset="-122"/>
                <a:ea typeface="黑体" pitchFamily="49" charset="-122"/>
              </a:rPr>
              <a:t>F,</a:t>
            </a:r>
            <a:r>
              <a:rPr lang="en-US" altLang="zh-CN" sz="1600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H </a:t>
            </a:r>
            <a:r>
              <a:rPr lang="en-US" altLang="zh-CN" sz="1600" dirty="0">
                <a:latin typeface="黑体" pitchFamily="49" charset="-122"/>
                <a:ea typeface="黑体" pitchFamily="49" charset="-122"/>
              </a:rPr>
              <a:t>.VS. SNPP</a:t>
            </a:r>
            <a:r>
              <a:rPr lang="en-US" altLang="zh-CN" sz="1600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; </a:t>
            </a:r>
            <a:r>
              <a:rPr lang="en-US" altLang="zh-CN" sz="1600" dirty="0">
                <a:solidFill>
                  <a:srgbClr val="FF00FF"/>
                </a:solidFill>
                <a:latin typeface="黑体" pitchFamily="49" charset="-122"/>
                <a:ea typeface="黑体" pitchFamily="49" charset="-122"/>
              </a:rPr>
              <a:t>H</a:t>
            </a:r>
            <a:r>
              <a:rPr lang="en-US" altLang="zh-CN" sz="1600" dirty="0">
                <a:latin typeface="黑体" pitchFamily="49" charset="-122"/>
                <a:ea typeface="黑体" pitchFamily="49" charset="-122"/>
              </a:rPr>
              <a:t> .VS. JPSS2</a:t>
            </a:r>
          </a:p>
          <a:p>
            <a:r>
              <a:rPr lang="en-US" altLang="zh-CN" sz="1600" dirty="0">
                <a:solidFill>
                  <a:srgbClr val="1AFA35"/>
                </a:solidFill>
                <a:latin typeface="黑体" pitchFamily="49" charset="-122"/>
                <a:ea typeface="黑体" pitchFamily="49" charset="-122"/>
              </a:rPr>
              <a:t>Specification</a:t>
            </a:r>
            <a:endParaRPr lang="zh-CN" altLang="en-US" sz="1600" dirty="0"/>
          </a:p>
        </p:txBody>
      </p:sp>
      <p:pic>
        <p:nvPicPr>
          <p:cNvPr id="18" name="图片 17" descr="http://10.25.34.19:7010/FY3H_MWHS/sno/img_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7506" y="3956108"/>
            <a:ext cx="3327731" cy="28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图片 18" descr="http://10.25.34.19:7010/FY3H_MWHS/sno/img_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120" y="3956108"/>
            <a:ext cx="3327731" cy="28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图片 19" descr="http://10.25.34.19:7010/FY3H_MWHS/sno/img_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1149" y="792019"/>
            <a:ext cx="3327731" cy="28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图片 20" descr="http://10.25.34.19:7010/FY3H_MWHS/sno/img_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2304" y="825394"/>
            <a:ext cx="3327731" cy="28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图片 21" descr="http://10.25.34.19:7010/FY3H_MWHS/sno/img_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3459" y="770483"/>
            <a:ext cx="3327731" cy="288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C1063E5-3323-864A-8E5B-F60038E6C296}"/>
              </a:ext>
            </a:extLst>
          </p:cNvPr>
          <p:cNvSpPr txBox="1"/>
          <p:nvPr/>
        </p:nvSpPr>
        <p:spPr>
          <a:xfrm>
            <a:off x="7451341" y="3813670"/>
            <a:ext cx="459353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27000" algn="just"/>
            <a:r>
              <a:rPr lang="en-US" sz="14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The</a:t>
            </a:r>
            <a:r>
              <a:rPr lang="zh-CN" altLang="en-US" sz="14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sz="14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standard deviation is below 0.8 K for all five channels. </a:t>
            </a:r>
            <a:endParaRPr lang="en-CN" sz="1400" dirty="0">
              <a:effectLst/>
              <a:latin typeface="Times New Roman" panose="02020603050405020304" pitchFamily="18" charset="0"/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545713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AF45C37D-3DFC-104D-ADD7-4B51CCA198EA}"/>
              </a:ext>
            </a:extLst>
          </p:cNvPr>
          <p:cNvSpPr txBox="1">
            <a:spLocks/>
          </p:cNvSpPr>
          <p:nvPr/>
        </p:nvSpPr>
        <p:spPr>
          <a:xfrm>
            <a:off x="1838490" y="21892"/>
            <a:ext cx="9240982" cy="66747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90000"/>
              </a:lnSpc>
            </a:pPr>
            <a:r>
              <a:rPr lang="en-GB" altLang="zh-CN" sz="3600" b="1" dirty="0">
                <a:solidFill>
                  <a:srgbClr val="008C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Monitoring Tools</a:t>
            </a:r>
            <a:endParaRPr lang="en-US" altLang="zh-CN" sz="3600" b="1" dirty="0">
              <a:solidFill>
                <a:srgbClr val="008C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76" y="1368426"/>
            <a:ext cx="7920000" cy="48568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07B8516-DEFE-EF4B-A8C4-B911025B7E72}"/>
              </a:ext>
            </a:extLst>
          </p:cNvPr>
          <p:cNvSpPr txBox="1"/>
          <p:nvPr/>
        </p:nvSpPr>
        <p:spPr>
          <a:xfrm>
            <a:off x="9207589" y="1803400"/>
            <a:ext cx="2781211" cy="1295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N" altLang="zh-CN" dirty="0"/>
              <a:t>I</a:t>
            </a:r>
            <a:r>
              <a:rPr lang="en-US" altLang="zh-CN" dirty="0" err="1"/>
              <a:t>nstrument</a:t>
            </a:r>
            <a:endParaRPr lang="en-US" altLang="zh-CN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effectLst/>
                <a:latin typeface="-apple-system"/>
              </a:rPr>
              <a:t>Time-series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effectLst/>
                <a:latin typeface="inherit"/>
              </a:rPr>
              <a:t>Statistical analysis charts</a:t>
            </a:r>
          </a:p>
        </p:txBody>
      </p:sp>
    </p:spTree>
    <p:extLst>
      <p:ext uri="{BB962C8B-B14F-4D97-AF65-F5344CB8AC3E}">
        <p14:creationId xmlns:p14="http://schemas.microsoft.com/office/powerpoint/2010/main" val="4631115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5C37D-3DFC-104D-ADD7-4B51CCA19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4218" y="132630"/>
            <a:ext cx="9240982" cy="667472"/>
          </a:xfrm>
        </p:spPr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C357FA-852D-3A4E-B574-6F8BF0923F43}"/>
              </a:ext>
            </a:extLst>
          </p:cNvPr>
          <p:cNvSpPr txBox="1"/>
          <p:nvPr/>
        </p:nvSpPr>
        <p:spPr>
          <a:xfrm>
            <a:off x="367146" y="1647878"/>
            <a:ext cx="11457708" cy="3730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zh-CN" sz="2000" dirty="0">
                <a:latin typeface="Times New Roman" pitchFamily="18" charset="0"/>
                <a:cs typeface="Times New Roman" pitchFamily="18" charset="0"/>
              </a:rPr>
              <a:t>The in-orbit radiometric sensitivity is very stable within specification.  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endParaRPr lang="en-US" altLang="zh-CN" sz="20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zh-CN" sz="2000" dirty="0">
                <a:latin typeface="Times New Roman" pitchFamily="18" charset="0"/>
                <a:cs typeface="Times New Roman" pitchFamily="18" charset="0"/>
              </a:rPr>
              <a:t>The SNO bias of MWHS-II and ATMS is on the order of 0.8 K for the 183 GHz channels. 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endParaRPr lang="en-US" altLang="zh-CN" sz="20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zh-CN" sz="2000" dirty="0">
                <a:latin typeface="Times New Roman" pitchFamily="18" charset="0"/>
                <a:cs typeface="Times New Roman" pitchFamily="18" charset="0"/>
              </a:rPr>
              <a:t>The performance of the heritage MWHS-II onboard FY-3H was improved, compared to FY-3D. 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endParaRPr lang="en-US" sz="2000" kern="0" dirty="0">
              <a:latin typeface="Times New Roman" panose="02020603050405020304" pitchFamily="18" charset="0"/>
              <a:ea typeface="DengXian" panose="02010600030101010101" pitchFamily="2" charset="-122"/>
              <a:cs typeface="Times New Roman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With the enhanced performance, MWHS-II will be beneficial to numerical weather prediction.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09058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1A3522FB-CF14-A94A-A5F5-9C1F961F14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84978" y="1708158"/>
            <a:ext cx="7949681" cy="732367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121920" tIns="60960" rIns="121920" bIns="60960" numCol="1" anchor="t" anchorCtr="0" compatLnSpc="1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90000"/>
              </a:lnSpc>
            </a:pPr>
            <a:r>
              <a:rPr lang="en-GB" sz="3600" b="1" dirty="0">
                <a:solidFill>
                  <a:srgbClr val="008C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 for your attention !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2E78532-8901-F743-8684-BD10AB6D9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4435" y="3056672"/>
            <a:ext cx="9930765" cy="170370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buFont typeface="Wingdings" panose="05000000000000000000" pitchFamily="2" charset="2"/>
              <a:buNone/>
            </a:pPr>
            <a:endParaRPr lang="en-GB" sz="2400" b="1" kern="0" dirty="0">
              <a:solidFill>
                <a:schemeClr val="accent2"/>
              </a:solidFill>
              <a:hlinkClick r:id="rId2"/>
            </a:endParaRPr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x-none" altLang="en-GB" sz="2400" b="1" kern="0" dirty="0">
                <a:solidFill>
                  <a:srgbClr val="FF3300"/>
                </a:solidFill>
                <a:sym typeface="+mn-ea"/>
              </a:rPr>
              <a:t>Email</a:t>
            </a:r>
            <a:r>
              <a:rPr lang="zh-CN" altLang="en-US" sz="2400" b="1" kern="0" dirty="0">
                <a:solidFill>
                  <a:srgbClr val="FF3300"/>
                </a:solidFill>
                <a:sym typeface="+mn-ea"/>
              </a:rPr>
              <a:t>：</a:t>
            </a:r>
            <a:r>
              <a:rPr lang="en-US" altLang="zh-CN" sz="2400" b="1" kern="0" dirty="0">
                <a:solidFill>
                  <a:srgbClr val="FF3300"/>
                </a:solidFill>
                <a:sym typeface="+mn-ea"/>
                <a:hlinkClick r:id="rId3"/>
              </a:rPr>
              <a:t>guoyang@cma.gov.cn</a:t>
            </a:r>
            <a:endParaRPr lang="en-US" altLang="zh-CN" sz="2400" b="1" kern="0" dirty="0">
              <a:solidFill>
                <a:srgbClr val="FF3300"/>
              </a:solidFill>
              <a:sym typeface="+mn-ea"/>
            </a:endParaRPr>
          </a:p>
          <a:p>
            <a:pPr algn="ctr" eaLnBrk="1" hangingPunct="1">
              <a:buFont typeface="Wingdings" panose="05000000000000000000" pitchFamily="2" charset="2"/>
              <a:buNone/>
            </a:pPr>
            <a:endParaRPr lang="en-GB" sz="2400" b="1" kern="0" dirty="0">
              <a:solidFill>
                <a:schemeClr val="accent2"/>
              </a:solidFill>
            </a:endParaRPr>
          </a:p>
          <a:p>
            <a:pPr algn="ctr" eaLnBrk="1" hangingPunct="1">
              <a:buFont typeface="Wingdings" panose="05000000000000000000" pitchFamily="2" charset="2"/>
              <a:buNone/>
            </a:pPr>
            <a:endParaRPr lang="en-GB" sz="2400" b="1" kern="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0740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C7EDCC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GSICS presentation template (2026)" id="{5ABF6BE7-D951-C847-ABF3-7E49765D32F5}" vid="{DBD6A39A-B309-2348-B9B3-09D2A596417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C7EDCC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A2E87CC028834B9BA9E2783CC7F26B" ma:contentTypeVersion="12" ma:contentTypeDescription="Create a new document." ma:contentTypeScope="" ma:versionID="bbe5b662eb2e887e3c17af598bd719ba">
  <xsd:schema xmlns:xsd="http://www.w3.org/2001/XMLSchema" xmlns:xs="http://www.w3.org/2001/XMLSchema" xmlns:p="http://schemas.microsoft.com/office/2006/metadata/properties" xmlns:ns2="715fcdb6-58ff-4d84-993c-bb26a5b54815" xmlns:ns3="cfab5f87-ed30-4dbb-a820-4234a14babf6" xmlns:ns4="b872a7c1-ed7f-4c06-9e7d-9181e1c04fc6" targetNamespace="http://schemas.microsoft.com/office/2006/metadata/properties" ma:root="true" ma:fieldsID="f12922e6213c5b8adf0b18a1fa95ef00" ns2:_="" ns3:_="" ns4:_="">
    <xsd:import namespace="715fcdb6-58ff-4d84-993c-bb26a5b54815"/>
    <xsd:import namespace="cfab5f87-ed30-4dbb-a820-4234a14babf6"/>
    <xsd:import namespace="b872a7c1-ed7f-4c06-9e7d-9181e1c04fc6"/>
    <xsd:element name="properties">
      <xsd:complexType>
        <xsd:sequence>
          <xsd:element name="documentManagement">
            <xsd:complexType>
              <xsd:all>
                <xsd:element ref="ns2:WMOWFApprovalStatus" minOccurs="0"/>
                <xsd:element ref="ns3:_dlc_DocId" minOccurs="0"/>
                <xsd:element ref="ns3:_dlc_DocIdUrl" minOccurs="0"/>
                <xsd:element ref="ns3:_dlc_DocIdPersistId" minOccurs="0"/>
                <xsd:element ref="ns4:MediaServiceMetadata" minOccurs="0"/>
                <xsd:element ref="ns4:MediaServiceFastMetadata" minOccurs="0"/>
                <xsd:element ref="ns4:MediaServiceSearchProperties" minOccurs="0"/>
                <xsd:element ref="ns4:MediaServiceDateTaken" minOccurs="0"/>
                <xsd:element ref="ns4:MediaServiceGenerationTime" minOccurs="0"/>
                <xsd:element ref="ns4:MediaServiceEventHashCode" minOccurs="0"/>
                <xsd:element ref="ns4:MediaLengthInSeconds" minOccurs="0"/>
                <xsd:element ref="ns4:MediaServiceBillingMetadata" minOccurs="0"/>
                <xsd:element ref="ns4:lcf76f155ced4ddcb4097134ff3c332f" minOccurs="0"/>
                <xsd:element ref="ns3:TaxCatchAll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5fcdb6-58ff-4d84-993c-bb26a5b54815" elementFormDefault="qualified">
    <xsd:import namespace="http://schemas.microsoft.com/office/2006/documentManagement/types"/>
    <xsd:import namespace="http://schemas.microsoft.com/office/infopath/2007/PartnerControls"/>
    <xsd:element name="WMOWFApprovalStatus" ma:index="2" nillable="true" ma:displayName="Workflow Approval Status" ma:default="Not Submitted" ma:format="Dropdown" ma:internalName="WMOWFApprovalStatus" ma:readOnly="false">
      <xsd:simpleType>
        <xsd:restriction base="dms:Choice">
          <xsd:enumeration value="Not Submitted"/>
          <xsd:enumeration value="Pending for Review"/>
          <xsd:enumeration value="Pending for Consolidation"/>
          <xsd:enumeration value="Pending for Approval"/>
          <xsd:enumeration value="Approved"/>
          <xsd:enumeration value="Rejected by Approver"/>
          <xsd:enumeration value="Cancelled by Requestor"/>
          <xsd:enumeration value="In Progres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ab5f87-ed30-4dbb-a820-4234a14babf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2" nillable="true" ma:displayName="Taxonomy Catch All Column" ma:hidden="true" ma:list="{fd78e92c-8460-44ab-956c-91a660f35408}" ma:internalName="TaxCatchAll" ma:showField="CatchAllData" ma:web="cfab5f87-ed30-4dbb-a820-4234a14bab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72a7c1-ed7f-4c06-9e7d-9181e1c04f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92a3b380-abf6-46f2-87bb-c2c114de1c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SharedContentType xmlns="Microsoft.SharePoint.Taxonomy.ContentTypeSync" SourceId="92a3b380-abf6-46f2-87bb-c2c114de1c9e" ContentTypeId="0x01" PreviousValue="false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fab5f87-ed30-4dbb-a820-4234a14babf6" xsi:nil="true"/>
    <lcf76f155ced4ddcb4097134ff3c332f xmlns="b872a7c1-ed7f-4c06-9e7d-9181e1c04fc6">
      <Terms xmlns="http://schemas.microsoft.com/office/infopath/2007/PartnerControls"/>
    </lcf76f155ced4ddcb4097134ff3c332f>
    <WMOWFApprovalStatus xmlns="715fcdb6-58ff-4d84-993c-bb26a5b54815">Not Submitted</WMOWFApprovalStatus>
    <_dlc_DocId xmlns="cfab5f87-ed30-4dbb-a820-4234a14babf6">X6PPVAVDZMSZ-613157859-13545</_dlc_DocId>
    <_dlc_DocIdUrl xmlns="cfab5f87-ed30-4dbb-a820-4234a14babf6">
      <Url>https://wmoomm.sharepoint.com/sites/Collaboration/_layouts/15/DocIdRedir.aspx?ID=X6PPVAVDZMSZ-613157859-13545</Url>
      <Description>X6PPVAVDZMSZ-613157859-13545</Description>
    </_dlc_DocIdUrl>
  </documentManagement>
</p:properties>
</file>

<file path=customXml/itemProps1.xml><?xml version="1.0" encoding="utf-8"?>
<ds:datastoreItem xmlns:ds="http://schemas.openxmlformats.org/officeDocument/2006/customXml" ds:itemID="{A3DD1919-884F-4702-908D-6E689806F3D8}"/>
</file>

<file path=customXml/itemProps2.xml><?xml version="1.0" encoding="utf-8"?>
<ds:datastoreItem xmlns:ds="http://schemas.openxmlformats.org/officeDocument/2006/customXml" ds:itemID="{61284B7E-9BD2-4726-AB5A-AF41A14AECEB}"/>
</file>

<file path=customXml/itemProps3.xml><?xml version="1.0" encoding="utf-8"?>
<ds:datastoreItem xmlns:ds="http://schemas.openxmlformats.org/officeDocument/2006/customXml" ds:itemID="{3631A803-CA52-43FC-9410-35DDB0B169D0}"/>
</file>

<file path=customXml/itemProps4.xml><?xml version="1.0" encoding="utf-8"?>
<ds:datastoreItem xmlns:ds="http://schemas.openxmlformats.org/officeDocument/2006/customXml" ds:itemID="{0111AA46-55BF-4C68-A0D6-2CF5884D79E8}"/>
</file>

<file path=customXml/itemProps5.xml><?xml version="1.0" encoding="utf-8"?>
<ds:datastoreItem xmlns:ds="http://schemas.openxmlformats.org/officeDocument/2006/customXml" ds:itemID="{FDE7FC4D-C94F-4646-B340-0BDA99374136}"/>
</file>

<file path=docProps/app.xml><?xml version="1.0" encoding="utf-8"?>
<Properties xmlns="http://schemas.openxmlformats.org/officeDocument/2006/extended-properties" xmlns:vt="http://schemas.openxmlformats.org/officeDocument/2006/docPropsVTypes">
  <Template>GSICS presentation template (2026)</Template>
  <TotalTime>961</TotalTime>
  <Words>650</Words>
  <Application>Microsoft Macintosh PowerPoint</Application>
  <PresentationFormat>Widescreen</PresentationFormat>
  <Paragraphs>215</Paragraphs>
  <Slides>12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3" baseType="lpstr">
      <vt:lpstr>-apple-system</vt:lpstr>
      <vt:lpstr>Aptos</vt:lpstr>
      <vt:lpstr>inherit</vt:lpstr>
      <vt:lpstr>黑体</vt:lpstr>
      <vt:lpstr>SimSun</vt:lpstr>
      <vt:lpstr>Arial</vt:lpstr>
      <vt:lpstr>Cambria Math</vt:lpstr>
      <vt:lpstr>Times New Roman</vt:lpstr>
      <vt:lpstr>Wingdings</vt:lpstr>
      <vt:lpstr>Office Theme</vt:lpstr>
      <vt:lpstr>Equation</vt:lpstr>
      <vt:lpstr>Validation of MWHS-II Onboard FY-3H   in the Post-Launch Phase</vt:lpstr>
      <vt:lpstr>Outline</vt:lpstr>
      <vt:lpstr>FY-3H MWHS-II</vt:lpstr>
      <vt:lpstr>Channel</vt:lpstr>
      <vt:lpstr>Temperature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Summary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Validation of MWHS-II Onboard FY-3H   in the Post-Launch Phase</dc:title>
  <dc:creator>Mounir Lekouara</dc:creator>
  <cp:lastModifiedBy>Wen Bai</cp:lastModifiedBy>
  <cp:revision>37</cp:revision>
  <dcterms:created xsi:type="dcterms:W3CDTF">2026-03-11T15:03:46Z</dcterms:created>
  <dcterms:modified xsi:type="dcterms:W3CDTF">2026-03-24T02:01:44Z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0x01010074A2E87CC028834B9BA9E2783CC7F26B</vt:lpwstr>
  </property>
  <property fmtid="{D5CDD505-2E9C-101B-9397-08002B2CF9AE}" pid="3" name="_dlc_DocIdItemGuid">
    <vt:lpwstr>9cf17fba-da7b-442d-a71c-3cbdd5785c25</vt:lpwstr>
  </property>
  <property fmtid="{D5CDD505-2E9C-101B-9397-08002B2CF9AE}" pid="4" name="MediaServiceImageTags">
    <vt:lpwstr/>
  </property>
</Properties>
</file>