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6"/>
  </p:sldMasterIdLst>
  <p:notesMasterIdLst>
    <p:notesMasterId r:id="rId17"/>
  </p:notesMasterIdLst>
  <p:sldIdLst>
    <p:sldId id="256" r:id="rId7"/>
    <p:sldId id="261" r:id="rId8"/>
    <p:sldId id="262" r:id="rId9"/>
    <p:sldId id="265" r:id="rId10"/>
    <p:sldId id="263" r:id="rId11"/>
    <p:sldId id="264" r:id="rId12"/>
    <p:sldId id="268" r:id="rId13"/>
    <p:sldId id="266" r:id="rId14"/>
    <p:sldId id="270" r:id="rId15"/>
    <p:sldId id="271" r:id="rId16"/>
  </p:sldIdLst>
  <p:sldSz cx="12192000" cy="6858000"/>
  <p:notesSz cx="6858000" cy="9144000"/>
  <p:defaultTextStyle>
    <a:defPPr>
      <a:defRPr lang="en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E5D6"/>
    <a:srgbClr val="E7EAED"/>
    <a:srgbClr val="FFFD78"/>
    <a:srgbClr val="008C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629"/>
    <p:restoredTop sz="94801"/>
  </p:normalViewPr>
  <p:slideViewPr>
    <p:cSldViewPr snapToGrid="0">
      <p:cViewPr varScale="1">
        <p:scale>
          <a:sx n="124" d="100"/>
          <a:sy n="124" d="100"/>
        </p:scale>
        <p:origin x="56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5.xml"/><Relationship Id="rId5" Type="http://schemas.openxmlformats.org/officeDocument/2006/relationships/customXml" Target="../customXml/item5.xml"/><Relationship Id="rId15" Type="http://schemas.openxmlformats.org/officeDocument/2006/relationships/slide" Target="slides/slide9.xml"/><Relationship Id="rId10" Type="http://schemas.openxmlformats.org/officeDocument/2006/relationships/slide" Target="slides/slide4.xml"/><Relationship Id="rId19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olo Castracane" userId="79409e68-a20d-42e3-af0c-ad1c5702f6f2" providerId="ADAL" clId="{18E488AC-0E78-5B6E-AEB5-216EDC26EF68}"/>
    <pc:docChg chg="custSel addSld delSld modSld sldOrd">
      <pc:chgData name="Paolo Castracane" userId="79409e68-a20d-42e3-af0c-ad1c5702f6f2" providerId="ADAL" clId="{18E488AC-0E78-5B6E-AEB5-216EDC26EF68}" dt="2026-03-26T21:47:15.363" v="1357" actId="5793"/>
      <pc:docMkLst>
        <pc:docMk/>
      </pc:docMkLst>
      <pc:sldChg chg="modSp mod">
        <pc:chgData name="Paolo Castracane" userId="79409e68-a20d-42e3-af0c-ad1c5702f6f2" providerId="ADAL" clId="{18E488AC-0E78-5B6E-AEB5-216EDC26EF68}" dt="2026-03-17T14:28:24.464" v="0" actId="20577"/>
        <pc:sldMkLst>
          <pc:docMk/>
          <pc:sldMk cId="2827080705" sldId="256"/>
        </pc:sldMkLst>
        <pc:spChg chg="mod">
          <ac:chgData name="Paolo Castracane" userId="79409e68-a20d-42e3-af0c-ad1c5702f6f2" providerId="ADAL" clId="{18E488AC-0E78-5B6E-AEB5-216EDC26EF68}" dt="2026-03-17T14:28:24.464" v="0" actId="20577"/>
          <ac:spMkLst>
            <pc:docMk/>
            <pc:sldMk cId="2827080705" sldId="256"/>
            <ac:spMk id="14" creationId="{F63298ED-2EDB-4278-0CBC-C2FF087741E8}"/>
          </ac:spMkLst>
        </pc:spChg>
      </pc:sldChg>
      <pc:sldChg chg="modSp mod">
        <pc:chgData name="Paolo Castracane" userId="79409e68-a20d-42e3-af0c-ad1c5702f6f2" providerId="ADAL" clId="{18E488AC-0E78-5B6E-AEB5-216EDC26EF68}" dt="2026-03-26T21:00:50.839" v="794" actId="20577"/>
        <pc:sldMkLst>
          <pc:docMk/>
          <pc:sldMk cId="2388406269" sldId="261"/>
        </pc:sldMkLst>
        <pc:spChg chg="mod">
          <ac:chgData name="Paolo Castracane" userId="79409e68-a20d-42e3-af0c-ad1c5702f6f2" providerId="ADAL" clId="{18E488AC-0E78-5B6E-AEB5-216EDC26EF68}" dt="2026-03-26T21:00:50.839" v="794" actId="20577"/>
          <ac:spMkLst>
            <pc:docMk/>
            <pc:sldMk cId="2388406269" sldId="261"/>
            <ac:spMk id="4" creationId="{07B8D876-571D-63B3-DB8F-03684E7E5118}"/>
          </ac:spMkLst>
        </pc:spChg>
      </pc:sldChg>
      <pc:sldChg chg="modSp mod">
        <pc:chgData name="Paolo Castracane" userId="79409e68-a20d-42e3-af0c-ad1c5702f6f2" providerId="ADAL" clId="{18E488AC-0E78-5B6E-AEB5-216EDC26EF68}" dt="2026-03-18T09:14:08.754" v="647"/>
        <pc:sldMkLst>
          <pc:docMk/>
          <pc:sldMk cId="270841955" sldId="263"/>
        </pc:sldMkLst>
        <pc:spChg chg="mod">
          <ac:chgData name="Paolo Castracane" userId="79409e68-a20d-42e3-af0c-ad1c5702f6f2" providerId="ADAL" clId="{18E488AC-0E78-5B6E-AEB5-216EDC26EF68}" dt="2026-03-18T08:34:07.698" v="640" actId="20577"/>
          <ac:spMkLst>
            <pc:docMk/>
            <pc:sldMk cId="270841955" sldId="263"/>
            <ac:spMk id="2" creationId="{E4D64FB8-49A1-A849-BF3A-8752D143AC55}"/>
          </ac:spMkLst>
        </pc:spChg>
        <pc:spChg chg="mod">
          <ac:chgData name="Paolo Castracane" userId="79409e68-a20d-42e3-af0c-ad1c5702f6f2" providerId="ADAL" clId="{18E488AC-0E78-5B6E-AEB5-216EDC26EF68}" dt="2026-03-18T09:14:08.754" v="647"/>
          <ac:spMkLst>
            <pc:docMk/>
            <pc:sldMk cId="270841955" sldId="263"/>
            <ac:spMk id="4" creationId="{0441AA0F-E4A6-2190-27D2-4FDBB14C03EA}"/>
          </ac:spMkLst>
        </pc:spChg>
      </pc:sldChg>
      <pc:sldChg chg="modSp mod">
        <pc:chgData name="Paolo Castracane" userId="79409e68-a20d-42e3-af0c-ad1c5702f6f2" providerId="ADAL" clId="{18E488AC-0E78-5B6E-AEB5-216EDC26EF68}" dt="2026-03-17T16:29:57.853" v="268" actId="20577"/>
        <pc:sldMkLst>
          <pc:docMk/>
          <pc:sldMk cId="341450886" sldId="264"/>
        </pc:sldMkLst>
        <pc:spChg chg="mod">
          <ac:chgData name="Paolo Castracane" userId="79409e68-a20d-42e3-af0c-ad1c5702f6f2" providerId="ADAL" clId="{18E488AC-0E78-5B6E-AEB5-216EDC26EF68}" dt="2026-03-17T16:29:57.853" v="268" actId="20577"/>
          <ac:spMkLst>
            <pc:docMk/>
            <pc:sldMk cId="341450886" sldId="264"/>
            <ac:spMk id="2" creationId="{D3439701-3777-4037-5B42-7A0850173483}"/>
          </ac:spMkLst>
        </pc:spChg>
      </pc:sldChg>
      <pc:sldChg chg="modSp new mod">
        <pc:chgData name="Paolo Castracane" userId="79409e68-a20d-42e3-af0c-ad1c5702f6f2" providerId="ADAL" clId="{18E488AC-0E78-5B6E-AEB5-216EDC26EF68}" dt="2026-03-17T16:29:30.495" v="246" actId="20577"/>
        <pc:sldMkLst>
          <pc:docMk/>
          <pc:sldMk cId="1901233899" sldId="265"/>
        </pc:sldMkLst>
        <pc:spChg chg="mod">
          <ac:chgData name="Paolo Castracane" userId="79409e68-a20d-42e3-af0c-ad1c5702f6f2" providerId="ADAL" clId="{18E488AC-0E78-5B6E-AEB5-216EDC26EF68}" dt="2026-03-17T16:25:34.779" v="228" actId="20577"/>
          <ac:spMkLst>
            <pc:docMk/>
            <pc:sldMk cId="1901233899" sldId="265"/>
            <ac:spMk id="2" creationId="{12BC0BB3-5520-EE26-281F-CDFBC0E9184D}"/>
          </ac:spMkLst>
        </pc:spChg>
        <pc:spChg chg="mod">
          <ac:chgData name="Paolo Castracane" userId="79409e68-a20d-42e3-af0c-ad1c5702f6f2" providerId="ADAL" clId="{18E488AC-0E78-5B6E-AEB5-216EDC26EF68}" dt="2026-03-17T16:29:30.495" v="246" actId="20577"/>
          <ac:spMkLst>
            <pc:docMk/>
            <pc:sldMk cId="1901233899" sldId="265"/>
            <ac:spMk id="3" creationId="{685CAB97-31A9-1825-482C-307087DCB5C2}"/>
          </ac:spMkLst>
        </pc:spChg>
      </pc:sldChg>
      <pc:sldChg chg="addSp modSp new mod">
        <pc:chgData name="Paolo Castracane" userId="79409e68-a20d-42e3-af0c-ad1c5702f6f2" providerId="ADAL" clId="{18E488AC-0E78-5B6E-AEB5-216EDC26EF68}" dt="2026-03-26T21:43:14.426" v="1350" actId="1076"/>
        <pc:sldMkLst>
          <pc:docMk/>
          <pc:sldMk cId="2291807891" sldId="266"/>
        </pc:sldMkLst>
        <pc:spChg chg="mod">
          <ac:chgData name="Paolo Castracane" userId="79409e68-a20d-42e3-af0c-ad1c5702f6f2" providerId="ADAL" clId="{18E488AC-0E78-5B6E-AEB5-216EDC26EF68}" dt="2026-03-17T16:31:31.737" v="308" actId="20577"/>
          <ac:spMkLst>
            <pc:docMk/>
            <pc:sldMk cId="2291807891" sldId="266"/>
            <ac:spMk id="2" creationId="{76E1AE21-FAB5-14F8-D6B9-BF573A3F6057}"/>
          </ac:spMkLst>
        </pc:spChg>
        <pc:spChg chg="mod">
          <ac:chgData name="Paolo Castracane" userId="79409e68-a20d-42e3-af0c-ad1c5702f6f2" providerId="ADAL" clId="{18E488AC-0E78-5B6E-AEB5-216EDC26EF68}" dt="2026-03-26T21:18:52.769" v="842" actId="14100"/>
          <ac:spMkLst>
            <pc:docMk/>
            <pc:sldMk cId="2291807891" sldId="266"/>
            <ac:spMk id="3" creationId="{7C24F17B-F563-E434-CCFE-0401498AC230}"/>
          </ac:spMkLst>
        </pc:spChg>
        <pc:spChg chg="add mod">
          <ac:chgData name="Paolo Castracane" userId="79409e68-a20d-42e3-af0c-ad1c5702f6f2" providerId="ADAL" clId="{18E488AC-0E78-5B6E-AEB5-216EDC26EF68}" dt="2026-03-26T21:43:14.426" v="1350" actId="1076"/>
          <ac:spMkLst>
            <pc:docMk/>
            <pc:sldMk cId="2291807891" sldId="266"/>
            <ac:spMk id="4" creationId="{4EA0ED63-A578-7A8A-7A74-409815C849E3}"/>
          </ac:spMkLst>
        </pc:spChg>
      </pc:sldChg>
      <pc:sldChg chg="modSp new mod ord">
        <pc:chgData name="Paolo Castracane" userId="79409e68-a20d-42e3-af0c-ad1c5702f6f2" providerId="ADAL" clId="{18E488AC-0E78-5B6E-AEB5-216EDC26EF68}" dt="2026-03-26T21:19:14.968" v="847" actId="20578"/>
        <pc:sldMkLst>
          <pc:docMk/>
          <pc:sldMk cId="4004551159" sldId="268"/>
        </pc:sldMkLst>
        <pc:spChg chg="mod">
          <ac:chgData name="Paolo Castracane" userId="79409e68-a20d-42e3-af0c-ad1c5702f6f2" providerId="ADAL" clId="{18E488AC-0E78-5B6E-AEB5-216EDC26EF68}" dt="2026-03-21T09:48:44.892" v="664" actId="20577"/>
          <ac:spMkLst>
            <pc:docMk/>
            <pc:sldMk cId="4004551159" sldId="268"/>
            <ac:spMk id="2" creationId="{373E7D10-B944-2E93-1287-66A1B4F263E2}"/>
          </ac:spMkLst>
        </pc:spChg>
        <pc:spChg chg="mod">
          <ac:chgData name="Paolo Castracane" userId="79409e68-a20d-42e3-af0c-ad1c5702f6f2" providerId="ADAL" clId="{18E488AC-0E78-5B6E-AEB5-216EDC26EF68}" dt="2026-03-21T09:51:04.426" v="706" actId="5793"/>
          <ac:spMkLst>
            <pc:docMk/>
            <pc:sldMk cId="4004551159" sldId="268"/>
            <ac:spMk id="3" creationId="{5CAB9DFF-7F9D-19F3-6EE0-D95C880026D6}"/>
          </ac:spMkLst>
        </pc:spChg>
      </pc:sldChg>
      <pc:sldChg chg="modSp add mod">
        <pc:chgData name="Paolo Castracane" userId="79409e68-a20d-42e3-af0c-ad1c5702f6f2" providerId="ADAL" clId="{18E488AC-0E78-5B6E-AEB5-216EDC26EF68}" dt="2026-03-26T21:19:54.878" v="881" actId="1035"/>
        <pc:sldMkLst>
          <pc:docMk/>
          <pc:sldMk cId="423371024" sldId="270"/>
        </pc:sldMkLst>
        <pc:spChg chg="mod">
          <ac:chgData name="Paolo Castracane" userId="79409e68-a20d-42e3-af0c-ad1c5702f6f2" providerId="ADAL" clId="{18E488AC-0E78-5B6E-AEB5-216EDC26EF68}" dt="2026-03-26T21:19:54.878" v="881" actId="1035"/>
          <ac:spMkLst>
            <pc:docMk/>
            <pc:sldMk cId="423371024" sldId="270"/>
            <ac:spMk id="2" creationId="{BA30615D-7DB9-441A-91F2-B0EFBFD6245C}"/>
          </ac:spMkLst>
        </pc:spChg>
      </pc:sldChg>
      <pc:sldChg chg="addSp delSp modSp new mod">
        <pc:chgData name="Paolo Castracane" userId="79409e68-a20d-42e3-af0c-ad1c5702f6f2" providerId="ADAL" clId="{18E488AC-0E78-5B6E-AEB5-216EDC26EF68}" dt="2026-03-26T21:47:15.363" v="1357" actId="5793"/>
        <pc:sldMkLst>
          <pc:docMk/>
          <pc:sldMk cId="791752451" sldId="271"/>
        </pc:sldMkLst>
        <pc:spChg chg="mod">
          <ac:chgData name="Paolo Castracane" userId="79409e68-a20d-42e3-af0c-ad1c5702f6f2" providerId="ADAL" clId="{18E488AC-0E78-5B6E-AEB5-216EDC26EF68}" dt="2026-03-26T21:03:01.245" v="834" actId="20577"/>
          <ac:spMkLst>
            <pc:docMk/>
            <pc:sldMk cId="791752451" sldId="271"/>
            <ac:spMk id="2" creationId="{DA6AE44A-914F-ECD0-A0D0-2E4A8406DECC}"/>
          </ac:spMkLst>
        </pc:spChg>
        <pc:spChg chg="add mod">
          <ac:chgData name="Paolo Castracane" userId="79409e68-a20d-42e3-af0c-ad1c5702f6f2" providerId="ADAL" clId="{18E488AC-0E78-5B6E-AEB5-216EDC26EF68}" dt="2026-03-26T21:47:15.363" v="1357" actId="5793"/>
          <ac:spMkLst>
            <pc:docMk/>
            <pc:sldMk cId="791752451" sldId="271"/>
            <ac:spMk id="7" creationId="{DF9353A4-32FD-0CF3-F5BD-4CF15D94D8EB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4787D8-4D62-8349-AE5D-D34D921716E2}" type="datetimeFigureOut">
              <a:rPr lang="en-GB" smtClean="0"/>
              <a:t>16/04/2026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30CBED-D393-0444-AF9C-46764C521B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8554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0CBED-D393-0444-AF9C-46764C521B5A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44020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0CBED-D393-0444-AF9C-46764C521B5A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9076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0CBED-D393-0444-AF9C-46764C521B5A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9468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A6237-3787-C6F0-6A5D-46E556671C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18603"/>
            <a:ext cx="9144000" cy="2387600"/>
          </a:xfrm>
        </p:spPr>
        <p:txBody>
          <a:bodyPr anchor="ctr"/>
          <a:lstStyle>
            <a:lvl1pPr algn="ctr">
              <a:defRPr sz="3600"/>
            </a:lvl1pPr>
          </a:lstStyle>
          <a:p>
            <a:r>
              <a:rPr lang="en-GB" noProof="0"/>
              <a:t>Click to edit Master title style</a:t>
            </a:r>
            <a:endParaRPr lang="en-US" noProof="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590FA9-3C4A-C8C2-2C95-41413F5B2F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9827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/>
              <a:t>Click to edit Master subtitle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098154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569BE4-9CE0-6E41-B9E6-83C4EFE7D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78FF52-51E7-F062-A3D4-036E7496D4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720" y="1615044"/>
            <a:ext cx="11338560" cy="464351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03603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F3ABB5-B373-46E0-6884-E28C6986A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69E5C9-FBDE-54AD-AE45-C1F6CDC106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6720" y="1626919"/>
            <a:ext cx="5486400" cy="462148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245247-E552-7812-4638-ADFEA76146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8880" y="1626919"/>
            <a:ext cx="5486400" cy="462148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0390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37142-F46B-B42E-97B5-E0CFF6D60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792326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00401A-04A9-8A79-02C3-D41322897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3592" y="207980"/>
            <a:ext cx="10371688" cy="8342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noProof="0"/>
              <a:t>Click to edit Master title style</a:t>
            </a:r>
            <a:endParaRPr lang="en-US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F27801-BFB5-5E55-1E77-FCD19B8199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6720" y="1626918"/>
            <a:ext cx="11338560" cy="46316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pic>
        <p:nvPicPr>
          <p:cNvPr id="1026" name="Picture 2" descr="A logo of a planet with a satellite&#10;&#10;Description automatically generated">
            <a:extLst>
              <a:ext uri="{FF2B5EF4-FFF2-40B4-BE49-F238E27FC236}">
                <a16:creationId xmlns:a16="http://schemas.microsoft.com/office/drawing/2014/main" id="{C422C2AB-163E-E4ED-CD90-2E4946B167FD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01" t="6567" r="9184" b="7413"/>
          <a:stretch>
            <a:fillRect/>
          </a:stretch>
        </p:blipFill>
        <p:spPr bwMode="auto">
          <a:xfrm>
            <a:off x="57150" y="57149"/>
            <a:ext cx="925830" cy="1085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61" title="[DM_E_DOC_NO], v[DM_E_VER_NO], [DM_E_ISS_DATE]">
            <a:extLst>
              <a:ext uri="{FF2B5EF4-FFF2-40B4-BE49-F238E27FC236}">
                <a16:creationId xmlns:a16="http://schemas.microsoft.com/office/drawing/2014/main" id="{6C02ADD0-2B2A-8260-A94D-DBC46E36985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61047" y="6583626"/>
            <a:ext cx="6148799" cy="248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46800" rIns="0" bIns="46800" anchor="ctr">
            <a:spAutoFit/>
          </a:bodyPr>
          <a:lstStyle/>
          <a:p>
            <a:pPr eaLnBrk="0" hangingPunct="0">
              <a:defRPr/>
            </a:pPr>
            <a:r>
              <a:rPr lang="en-GB" sz="1000" b="0" baseline="0" noProof="0" dirty="0">
                <a:solidFill>
                  <a:srgbClr val="008CB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GSICS Annual Meeting 2026, Ottawa (ON), Canada, 23-27 March 2026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05B312D-3723-FBA7-4F0E-979514103FAA}"/>
              </a:ext>
            </a:extLst>
          </p:cNvPr>
          <p:cNvSpPr/>
          <p:nvPr userDrawn="1"/>
        </p:nvSpPr>
        <p:spPr>
          <a:xfrm>
            <a:off x="11519350" y="6593586"/>
            <a:ext cx="60913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fld id="{FF9CC606-8418-49EA-9DB7-3FFD72983DD3}" type="slidenum">
              <a:rPr lang="de-DE" sz="1000" b="0" smtClean="0">
                <a:solidFill>
                  <a:srgbClr val="008CB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pPr algn="r"/>
              <a:t>‹#›</a:t>
            </a:fld>
            <a:endParaRPr lang="en-GB" sz="1000" dirty="0">
              <a:solidFill>
                <a:srgbClr val="008CBF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1059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4" r:id="rId4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rgbClr val="008CBF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0189BA"/>
        </a:buClr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189BA"/>
        </a:buClr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189BA"/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189BA"/>
        </a:buClr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google.com/document/d/1HRew3QBMOwcld6FjwevCZZRF9rGiXDi3/edit?usp=drive_link&amp;ouid=110616611161346116793&amp;rtpof=true&amp;sd=true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F63298ED-2EDB-4278-0CBC-C2FF087741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46463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GB" sz="4000" dirty="0"/>
              <a:t>GSICS Data Working Group </a:t>
            </a:r>
            <a:br>
              <a:rPr lang="en-GB" sz="4000" dirty="0"/>
            </a:br>
            <a:r>
              <a:rPr lang="en-GB" sz="4000" dirty="0"/>
              <a:t>GDWG</a:t>
            </a:r>
            <a:br>
              <a:rPr lang="en-GB" sz="4000" dirty="0"/>
            </a:br>
            <a:br>
              <a:rPr lang="en-GB" sz="4000" dirty="0"/>
            </a:br>
            <a:br>
              <a:rPr lang="en-GB" sz="4000" dirty="0"/>
            </a:br>
            <a:r>
              <a:rPr lang="en-GB" sz="4000" dirty="0"/>
              <a:t> GSICS Dashboard</a:t>
            </a:r>
            <a:br>
              <a:rPr lang="en-GB" sz="4000" dirty="0"/>
            </a:br>
            <a:endParaRPr lang="en-GB" sz="4000" dirty="0"/>
          </a:p>
        </p:txBody>
      </p:sp>
      <p:sp>
        <p:nvSpPr>
          <p:cNvPr id="15" name="Subtitle 14">
            <a:extLst>
              <a:ext uri="{FF2B5EF4-FFF2-40B4-BE49-F238E27FC236}">
                <a16:creationId xmlns:a16="http://schemas.microsoft.com/office/drawing/2014/main" id="{495FA608-455F-2589-F7DC-25EB691635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221562"/>
            <a:ext cx="9144000" cy="1655762"/>
          </a:xfrm>
        </p:spPr>
        <p:txBody>
          <a:bodyPr/>
          <a:lstStyle/>
          <a:p>
            <a:r>
              <a:rPr lang="en-GB" dirty="0"/>
              <a:t>Paolo Castracane</a:t>
            </a:r>
          </a:p>
          <a:p>
            <a:r>
              <a:rPr lang="en-GB" dirty="0"/>
              <a:t>Starion for ESA/ESRIN</a:t>
            </a:r>
          </a:p>
        </p:txBody>
      </p:sp>
    </p:spTree>
    <p:extLst>
      <p:ext uri="{BB962C8B-B14F-4D97-AF65-F5344CB8AC3E}">
        <p14:creationId xmlns:p14="http://schemas.microsoft.com/office/powerpoint/2010/main" val="28270807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E50E0C-E365-C8E6-BB11-6C10B8CEA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T" dirty="0"/>
              <a:t>Table of Contents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7B8D876-571D-63B3-DB8F-03684E7E5118}"/>
              </a:ext>
            </a:extLst>
          </p:cNvPr>
          <p:cNvSpPr txBox="1"/>
          <p:nvPr/>
        </p:nvSpPr>
        <p:spPr>
          <a:xfrm>
            <a:off x="837127" y="1648496"/>
            <a:ext cx="8422783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en-IT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Topics:</a:t>
            </a:r>
            <a:endParaRPr lang="en-IT" sz="2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fontAlgn="base"/>
            <a:r>
              <a:rPr lang="en-IT" sz="2400" dirty="0">
                <a:solidFill>
                  <a:srgbClr val="21212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en-IT" sz="2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 fontAlgn="base"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r>
              <a:rPr lang="en-IT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Roadmap to GSICS Product Dashboard - motivations</a:t>
            </a:r>
          </a:p>
          <a:p>
            <a:pPr marL="342900" lvl="0" indent="-342900" fontAlgn="base"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r>
              <a:rPr lang="en-IT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GSICS Dashboard core functionalities</a:t>
            </a:r>
          </a:p>
          <a:p>
            <a:pPr marL="342900" lvl="0" indent="-342900" fontAlgn="base"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r>
              <a:rPr lang="en-IT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GSICS Dashboard Conceptual Architecture</a:t>
            </a:r>
          </a:p>
          <a:p>
            <a:pPr marL="342900" lvl="0" indent="-342900" fontAlgn="base"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r>
              <a:rPr lang="en-IT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GSICS Dashboard high-level requirements</a:t>
            </a:r>
          </a:p>
          <a:p>
            <a:pPr marL="342900" lvl="0" indent="-342900" fontAlgn="base"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r>
              <a:rPr lang="en-IT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GSICS Dashboard Key design principles</a:t>
            </a:r>
          </a:p>
          <a:p>
            <a:pPr marL="342900" lvl="0" indent="-342900" fontAlgn="base"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</a:t>
            </a:r>
            <a:r>
              <a:rPr lang="en-IT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orposed pro</a:t>
            </a:r>
            <a:r>
              <a:rPr lang="en-IT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totype</a:t>
            </a:r>
          </a:p>
          <a:p>
            <a:pPr marL="342900" lvl="0" indent="-342900" fontAlgn="base"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r>
              <a:rPr lang="en-IT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Discussion and outcomes</a:t>
            </a:r>
            <a:endParaRPr lang="en-IT" sz="2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84062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E52CE5-E306-A4C3-7A58-9CF8A3B60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Roadmap to GSICS Product Dashboard</a:t>
            </a:r>
            <a:endParaRPr lang="en-IT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491073-EB2D-0103-2E9B-942F07F01E7B}"/>
              </a:ext>
            </a:extLst>
          </p:cNvPr>
          <p:cNvSpPr txBox="1"/>
          <p:nvPr/>
        </p:nvSpPr>
        <p:spPr>
          <a:xfrm>
            <a:off x="1306829" y="1173477"/>
            <a:ext cx="8915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sz="20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Draft document proposed: </a:t>
            </a:r>
            <a:r>
              <a:rPr lang="en-GB" sz="2000" b="0" u="sng" dirty="0">
                <a:latin typeface="Arial" panose="020B0604020202020204" pitchFamily="34" charset="0"/>
                <a:cs typeface="Arial" panose="020B0604020202020204" pitchFamily="34" charset="0"/>
                <a:hlinkClick r:id="rId2" tooltip="https://docs.google.com/document/d/1HRew3QBMOwcld6FjwevCZZRF9rGiXDi3/edit?usp=drive_link&amp;ouid=110616611161346116793&amp;rtpof=true&amp;sd=true"/>
              </a:rPr>
              <a:t>Roadmap_to_GSICS_Products_Dashboard_V0.0</a:t>
            </a:r>
            <a:r>
              <a:rPr lang="en-IT" sz="20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168C673-6C66-2E6D-9AE9-22E75D2F5023}"/>
              </a:ext>
            </a:extLst>
          </p:cNvPr>
          <p:cNvSpPr txBox="1"/>
          <p:nvPr/>
        </p:nvSpPr>
        <p:spPr>
          <a:xfrm>
            <a:off x="1306829" y="1984857"/>
            <a:ext cx="891540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sz="20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Objectives of the document:</a:t>
            </a:r>
          </a:p>
          <a:p>
            <a:endParaRPr lang="en-IT" sz="20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Transition GSICS from a correction-centric model to an assessment-, monitoring-, and harmonization-oriented framework.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 bias, stability, uncertainty, and traceability information with clear harmonization guidance.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GSICS reference instruments as continuous performance benchmarks for monitoring and anomaly detection.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Deliver products through interoperable, user-friendly services (Dashboards, APIs, toolkits) building on existing tools.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 automated generation of the Status of the System (SoS) Report.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Ensure full alignment with GSICS governance and procedures</a:t>
            </a:r>
          </a:p>
          <a:p>
            <a:r>
              <a:rPr lang="en-IT" sz="20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558735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C0BB3-5520-EE26-281F-CDFBC0E91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T" dirty="0"/>
              <a:t>GSICS Dashboard - motivations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5CAB97-31A9-1825-482C-307087DCB5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GSICS evolution toward continuous radiometric monitoring has increased the volume and diversity of outputs.</a:t>
            </a:r>
          </a:p>
          <a:p>
            <a:r>
              <a:rPr lang="en-GB" dirty="0"/>
              <a:t>Existing GSICS products and tools are distributed across multiple platforms, limiting accessibility and usability.</a:t>
            </a:r>
          </a:p>
          <a:p>
            <a:r>
              <a:rPr lang="en-GB" dirty="0"/>
              <a:t>Fragmentation reduces visibility, integration, and operational use by satellite operators and users.</a:t>
            </a:r>
          </a:p>
          <a:p>
            <a:r>
              <a:rPr lang="en-GB" dirty="0"/>
              <a:t>A unified Dashboard is needed to consolidate and streamline access to products and services.</a:t>
            </a:r>
          </a:p>
          <a:p>
            <a:r>
              <a:rPr lang="en-GB" dirty="0"/>
              <a:t>The Dashboard will integrate and harmonize existing capabilities, not (necessarily) replace them.</a:t>
            </a:r>
          </a:p>
          <a:p>
            <a:r>
              <a:rPr lang="en-GB" dirty="0"/>
              <a:t>The approach will enhance usability while remaining consistent with GSICS governance and procedures.</a:t>
            </a:r>
          </a:p>
          <a:p>
            <a:endParaRPr lang="en-IT" dirty="0"/>
          </a:p>
        </p:txBody>
      </p:sp>
    </p:spTree>
    <p:extLst>
      <p:ext uri="{BB962C8B-B14F-4D97-AF65-F5344CB8AC3E}">
        <p14:creationId xmlns:p14="http://schemas.microsoft.com/office/powerpoint/2010/main" val="19012338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D64FB8-49A1-A849-BF3A-8752D143AC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GSICS Product Dashboard – Core functionalities</a:t>
            </a:r>
            <a:br>
              <a:rPr lang="en-IT" dirty="0"/>
            </a:br>
            <a:endParaRPr lang="en-IT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441AA0F-E4A6-2190-27D2-4FDBB14C03EA}"/>
              </a:ext>
            </a:extLst>
          </p:cNvPr>
          <p:cNvSpPr txBox="1"/>
          <p:nvPr/>
        </p:nvSpPr>
        <p:spPr>
          <a:xfrm>
            <a:off x="1278628" y="858929"/>
            <a:ext cx="9519780" cy="58631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7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GSICS Dashboard would provide the following </a:t>
            </a:r>
            <a:r>
              <a:rPr lang="en-GB" sz="1700" b="0" dirty="0">
                <a:solidFill>
                  <a:schemeClr val="tx1"/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core functionalities</a:t>
            </a:r>
            <a:r>
              <a:rPr lang="en-GB" sz="17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endParaRPr lang="en-GB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7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Integrated Performance Monitoring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GB" sz="17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Centralized visualization of inter-calibration results, bias time series, stability indicators, and trends.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GB" sz="17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 for GEO–LEO and LEO–LEO comparisons using GSICS Reference Instruments as benchmarks.</a:t>
            </a:r>
          </a:p>
          <a:p>
            <a:r>
              <a:rPr lang="en-GB" sz="17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Assessment and Diagnostics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GB" sz="17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Access to bias, uncertainty, and traceability information derived from existing GSICS products.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GB" sz="17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Interactive filtering by mission, </a:t>
            </a:r>
            <a:r>
              <a:rPr lang="en-GB" sz="1700" dirty="0">
                <a:latin typeface="Arial" panose="020B0604020202020204" pitchFamily="34" charset="0"/>
                <a:cs typeface="Arial" panose="020B0604020202020204" pitchFamily="34" charset="0"/>
              </a:rPr>
              <a:t>instrument, channel</a:t>
            </a:r>
            <a:r>
              <a:rPr lang="en-GB" sz="17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time period, and reference.</a:t>
            </a:r>
          </a:p>
          <a:p>
            <a:r>
              <a:rPr lang="en-GB" sz="17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Status of the System (SoS) Support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GB" sz="17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Aggregation of key monitoring indicators to support the generation of GSICS and CGMS Status of the System reports.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GB" sz="17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Consistent views of system-level radiometric performance across missions.</a:t>
            </a:r>
          </a:p>
          <a:p>
            <a:r>
              <a:rPr lang="en-GB" sz="17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and Product Access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GB" sz="17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 links to GSICS Correction Products, monitoring outputs, and reference documentation hosted on existing catalogues and servers.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GB" sz="17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Export of figures and summaries for reporting purposes.</a:t>
            </a:r>
          </a:p>
          <a:p>
            <a:r>
              <a:rPr lang="en-GB" sz="17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Service-Oriented Access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GB" sz="17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Progressive integration of APIs to support automated access and downstream use by operators and partners.</a:t>
            </a:r>
          </a:p>
          <a:p>
            <a:endParaRPr lang="en-IT" dirty="0"/>
          </a:p>
        </p:txBody>
      </p:sp>
    </p:spTree>
    <p:extLst>
      <p:ext uri="{BB962C8B-B14F-4D97-AF65-F5344CB8AC3E}">
        <p14:creationId xmlns:p14="http://schemas.microsoft.com/office/powerpoint/2010/main" val="2708419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439701-3777-4037-5B42-7A0850173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GSICS Product Dashboard</a:t>
            </a:r>
            <a:br>
              <a:rPr lang="en-IT" dirty="0"/>
            </a:br>
            <a:endParaRPr lang="en-IT" dirty="0"/>
          </a:p>
        </p:txBody>
      </p:sp>
      <p:pic>
        <p:nvPicPr>
          <p:cNvPr id="4" name="Picture 3" descr="A diagram of a software system&#10;&#10;Description automatically generated">
            <a:extLst>
              <a:ext uri="{FF2B5EF4-FFF2-40B4-BE49-F238E27FC236}">
                <a16:creationId xmlns:a16="http://schemas.microsoft.com/office/drawing/2014/main" id="{4FE2CD01-58D4-BB61-D2DA-D48F992679F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367" r="7893" b="11514"/>
          <a:stretch>
            <a:fillRect/>
          </a:stretch>
        </p:blipFill>
        <p:spPr>
          <a:xfrm>
            <a:off x="1337310" y="877309"/>
            <a:ext cx="9212580" cy="5441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508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E7D10-B944-2E93-1287-66A1B4F26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T" dirty="0"/>
              <a:t>Dashboard: Key design Principles</a:t>
            </a:r>
            <a:br>
              <a:rPr lang="en-IT" dirty="0"/>
            </a:br>
            <a:endParaRPr lang="en-IT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AB9DFF-7F9D-19F3-6EE0-D95C880026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The system shall:</a:t>
            </a:r>
          </a:p>
          <a:p>
            <a:pPr fontAlgn="base"/>
            <a:r>
              <a:rPr lang="en-GB" dirty="0"/>
              <a:t>Emphasize transparency over black-box correction delivery.</a:t>
            </a:r>
          </a:p>
          <a:p>
            <a:pPr fontAlgn="base"/>
            <a:r>
              <a:rPr lang="en-GB" dirty="0"/>
              <a:t>Support assessment and harmonization, not mandate calibration changes.</a:t>
            </a:r>
          </a:p>
          <a:p>
            <a:pPr fontAlgn="base"/>
            <a:r>
              <a:rPr lang="en-GB" dirty="0"/>
              <a:t>Remain modular and extensible.</a:t>
            </a:r>
          </a:p>
          <a:p>
            <a:pPr fontAlgn="base"/>
            <a:r>
              <a:rPr lang="en-GB" dirty="0"/>
              <a:t>Preserve agency ownership of calibration decisions.</a:t>
            </a:r>
          </a:p>
          <a:p>
            <a:pPr fontAlgn="base"/>
            <a:r>
              <a:rPr lang="en-GB" dirty="0"/>
              <a:t>Serve both operational and scientific communities.</a:t>
            </a:r>
          </a:p>
          <a:p>
            <a:endParaRPr lang="en-IT" dirty="0"/>
          </a:p>
        </p:txBody>
      </p:sp>
    </p:spTree>
    <p:extLst>
      <p:ext uri="{BB962C8B-B14F-4D97-AF65-F5344CB8AC3E}">
        <p14:creationId xmlns:p14="http://schemas.microsoft.com/office/powerpoint/2010/main" val="40045511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E1AE21-FAB5-14F8-D6B9-BF573A3F60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T" dirty="0"/>
              <a:t>Dashboard High-level requirements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24F17B-F563-E434-CCFE-0401498AC2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720" y="1615044"/>
            <a:ext cx="5036234" cy="4643516"/>
          </a:xfrm>
        </p:spPr>
        <p:txBody>
          <a:bodyPr/>
          <a:lstStyle/>
          <a:p>
            <a:r>
              <a:rPr lang="en-IT" dirty="0"/>
              <a:t>Functional requirements</a:t>
            </a:r>
          </a:p>
          <a:p>
            <a:pPr lvl="1"/>
            <a:r>
              <a:rPr lang="en-IT" dirty="0"/>
              <a:t>Product Discovery and Access</a:t>
            </a:r>
          </a:p>
          <a:p>
            <a:pPr lvl="1"/>
            <a:r>
              <a:rPr lang="en-IT" dirty="0"/>
              <a:t>Visualization and Monitoring</a:t>
            </a:r>
          </a:p>
          <a:p>
            <a:pPr lvl="1"/>
            <a:r>
              <a:rPr lang="en-IT" dirty="0"/>
              <a:t>Status of the System Support</a:t>
            </a:r>
          </a:p>
          <a:p>
            <a:pPr lvl="1"/>
            <a:r>
              <a:rPr lang="en-IT" dirty="0"/>
              <a:t>API and Machine Access</a:t>
            </a:r>
          </a:p>
          <a:p>
            <a:pPr lvl="1"/>
            <a:r>
              <a:rPr lang="en-IT" dirty="0"/>
              <a:t>Interoperability</a:t>
            </a:r>
          </a:p>
          <a:p>
            <a:endParaRPr lang="en-IT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EA0ED63-A578-7A8A-7A74-409815C849E3}"/>
              </a:ext>
            </a:extLst>
          </p:cNvPr>
          <p:cNvSpPr txBox="1">
            <a:spLocks/>
          </p:cNvSpPr>
          <p:nvPr/>
        </p:nvSpPr>
        <p:spPr>
          <a:xfrm>
            <a:off x="5555421" y="1615044"/>
            <a:ext cx="6443003" cy="26336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189BA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189BA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189BA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189BA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T" dirty="0"/>
              <a:t>Non Functional Requirements</a:t>
            </a:r>
          </a:p>
          <a:p>
            <a:pPr lvl="1"/>
            <a:r>
              <a:rPr lang="en-IT" dirty="0"/>
              <a:t>Governance and Compliance</a:t>
            </a:r>
          </a:p>
          <a:p>
            <a:pPr lvl="1"/>
            <a:r>
              <a:rPr lang="en-IT" dirty="0"/>
              <a:t>Performance</a:t>
            </a:r>
          </a:p>
          <a:p>
            <a:pPr lvl="1"/>
            <a:r>
              <a:rPr lang="en-IT" dirty="0"/>
              <a:t>Reliability and Availability</a:t>
            </a:r>
          </a:p>
          <a:p>
            <a:pPr lvl="1"/>
            <a:r>
              <a:rPr lang="en-IT" dirty="0"/>
              <a:t>Usability</a:t>
            </a:r>
          </a:p>
        </p:txBody>
      </p:sp>
    </p:spTree>
    <p:extLst>
      <p:ext uri="{BB962C8B-B14F-4D97-AF65-F5344CB8AC3E}">
        <p14:creationId xmlns:p14="http://schemas.microsoft.com/office/powerpoint/2010/main" val="22918078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30615D-7DB9-441A-91F2-B0EFBFD624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3592" y="137642"/>
            <a:ext cx="10371688" cy="834283"/>
          </a:xfrm>
        </p:spPr>
        <p:txBody>
          <a:bodyPr/>
          <a:lstStyle/>
          <a:p>
            <a:r>
              <a:rPr lang="en-IT" dirty="0"/>
              <a:t>Product Dashboard Mockup (Mounir Lekoaura)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11E7EEB-3F35-DEB2-575A-C06AE9AA23A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293"/>
          <a:stretch>
            <a:fillRect/>
          </a:stretch>
        </p:blipFill>
        <p:spPr>
          <a:xfrm>
            <a:off x="4253742" y="1011282"/>
            <a:ext cx="7772400" cy="534454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5AB0DE7-4440-67E4-22A0-51CDDA02265D}"/>
              </a:ext>
            </a:extLst>
          </p:cNvPr>
          <p:cNvSpPr txBox="1"/>
          <p:nvPr/>
        </p:nvSpPr>
        <p:spPr>
          <a:xfrm>
            <a:off x="119921" y="1042263"/>
            <a:ext cx="4002374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sz="2000" dirty="0"/>
              <a:t>GSICS-centralized plottinng tool for GSICS products generated by agencies</a:t>
            </a:r>
          </a:p>
          <a:p>
            <a:endParaRPr lang="en-IT" sz="2000" dirty="0"/>
          </a:p>
          <a:p>
            <a:r>
              <a:rPr lang="en-IT" sz="2000" dirty="0"/>
              <a:t>Purpouse: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T" sz="2000" dirty="0"/>
              <a:t>Mockup to support the definition of the requirements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T" sz="2000" dirty="0"/>
              <a:t>Support the State of the Observing System reporting to CGMS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T" sz="2000" dirty="0"/>
              <a:t>Increase visibility for GSICS achievements</a:t>
            </a:r>
          </a:p>
          <a:p>
            <a:endParaRPr lang="en-IT" sz="2000" dirty="0"/>
          </a:p>
          <a:p>
            <a:r>
              <a:rPr lang="en-IT" sz="2000" dirty="0"/>
              <a:t>Ongoing: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T" sz="2000" dirty="0"/>
              <a:t>Discussion with the sub-groups to define the further products to be included</a:t>
            </a:r>
          </a:p>
        </p:txBody>
      </p:sp>
    </p:spTree>
    <p:extLst>
      <p:ext uri="{BB962C8B-B14F-4D97-AF65-F5344CB8AC3E}">
        <p14:creationId xmlns:p14="http://schemas.microsoft.com/office/powerpoint/2010/main" val="4233710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AE44A-914F-ECD0-A0D0-2E4A8406D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</a:t>
            </a:r>
            <a:r>
              <a:rPr lang="en-IT" dirty="0"/>
              <a:t>ain outcomes form discussion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F9353A4-32FD-0CF3-F5BD-4CF15D94D8EB}"/>
              </a:ext>
            </a:extLst>
          </p:cNvPr>
          <p:cNvSpPr txBox="1"/>
          <p:nvPr/>
        </p:nvSpPr>
        <p:spPr>
          <a:xfrm>
            <a:off x="141204" y="1194436"/>
            <a:ext cx="11624075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The proposed dashboard is unanimously viewed as an excellent initiative that meets the requirements and is consistent with an initial prototype development phase.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The current prototype builds on the experiences of existing tool capabilities such as MATRICS, the GSICS Plotting Tool, and uses the EUMTESAT DS as source of data.</a:t>
            </a:r>
          </a:p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To establish a mechanism for uploading data from other agencies to the EUMETSAT DS (with particular attention to security policies).</a:t>
            </a:r>
          </a:p>
          <a:p>
            <a:pPr marL="285750" indent="-285750">
              <a:buFontTx/>
              <a:buChar char="-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Confirm that the uncertainty band associated with the data is consistent with that calculated with the current plotting tool.</a:t>
            </a:r>
          </a:p>
          <a:p>
            <a:pPr marL="285750" indent="-285750">
              <a:buFontTx/>
              <a:buChar char="-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Create a shared document with list of ideas for products that could be included in plotting tool. </a:t>
            </a:r>
          </a:p>
          <a:p>
            <a:pPr marL="285750" indent="-285750">
              <a:buFontTx/>
              <a:buChar char="-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to investigate possibility (from other agencies) to share GEO-LEO monitoring results for inclusion in the new dashboard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To be evaluate in a second phase: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Support for SoS reporting (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Aggregation of key monitoring indicators)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Introduction of other sources (RTM, vicarious, L2 feedback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etc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I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17524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GSICS presentation template (2026)" id="{5ABF6BE7-D951-C847-ABF3-7E49765D32F5}" vid="{DBD6A39A-B309-2348-B9B3-09D2A596417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?mso-contentType ?>
<SharedContentType xmlns="Microsoft.SharePoint.Taxonomy.ContentTypeSync" SourceId="92a3b380-abf6-46f2-87bb-c2c114de1c9e" ContentTypeId="0x01" PreviousValue="false"/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fab5f87-ed30-4dbb-a820-4234a14babf6" xsi:nil="true"/>
    <lcf76f155ced4ddcb4097134ff3c332f xmlns="b872a7c1-ed7f-4c06-9e7d-9181e1c04fc6">
      <Terms xmlns="http://schemas.microsoft.com/office/infopath/2007/PartnerControls"/>
    </lcf76f155ced4ddcb4097134ff3c332f>
    <WMOWFApprovalStatus xmlns="715fcdb6-58ff-4d84-993c-bb26a5b54815">Not Submitted</WMOWFApprovalStatus>
    <_dlc_DocId xmlns="cfab5f87-ed30-4dbb-a820-4234a14babf6">X6PPVAVDZMSZ-613157859-13647</_dlc_DocId>
    <_dlc_DocIdUrl xmlns="cfab5f87-ed30-4dbb-a820-4234a14babf6">
      <Url>https://wmoomm.sharepoint.com/sites/Collaboration/_layouts/15/DocIdRedir.aspx?ID=X6PPVAVDZMSZ-613157859-13647</Url>
      <Description>X6PPVAVDZMSZ-613157859-13647</Description>
    </_dlc_DocIdUrl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A2E87CC028834B9BA9E2783CC7F26B" ma:contentTypeVersion="12" ma:contentTypeDescription="Create a new document." ma:contentTypeScope="" ma:versionID="bbe5b662eb2e887e3c17af598bd719ba">
  <xsd:schema xmlns:xsd="http://www.w3.org/2001/XMLSchema" xmlns:xs="http://www.w3.org/2001/XMLSchema" xmlns:p="http://schemas.microsoft.com/office/2006/metadata/properties" xmlns:ns2="715fcdb6-58ff-4d84-993c-bb26a5b54815" xmlns:ns3="cfab5f87-ed30-4dbb-a820-4234a14babf6" xmlns:ns4="b872a7c1-ed7f-4c06-9e7d-9181e1c04fc6" targetNamespace="http://schemas.microsoft.com/office/2006/metadata/properties" ma:root="true" ma:fieldsID="f12922e6213c5b8adf0b18a1fa95ef00" ns2:_="" ns3:_="" ns4:_="">
    <xsd:import namespace="715fcdb6-58ff-4d84-993c-bb26a5b54815"/>
    <xsd:import namespace="cfab5f87-ed30-4dbb-a820-4234a14babf6"/>
    <xsd:import namespace="b872a7c1-ed7f-4c06-9e7d-9181e1c04fc6"/>
    <xsd:element name="properties">
      <xsd:complexType>
        <xsd:sequence>
          <xsd:element name="documentManagement">
            <xsd:complexType>
              <xsd:all>
                <xsd:element ref="ns2:WMOWFApprovalStatus" minOccurs="0"/>
                <xsd:element ref="ns3:_dlc_DocId" minOccurs="0"/>
                <xsd:element ref="ns3:_dlc_DocIdUrl" minOccurs="0"/>
                <xsd:element ref="ns3:_dlc_DocIdPersistId" minOccurs="0"/>
                <xsd:element ref="ns4:MediaServiceMetadata" minOccurs="0"/>
                <xsd:element ref="ns4:MediaServiceFastMetadata" minOccurs="0"/>
                <xsd:element ref="ns4:MediaServiceSearchProperties" minOccurs="0"/>
                <xsd:element ref="ns4:MediaServiceDateTaken" minOccurs="0"/>
                <xsd:element ref="ns4:MediaServiceGenerationTime" minOccurs="0"/>
                <xsd:element ref="ns4:MediaServiceEventHashCode" minOccurs="0"/>
                <xsd:element ref="ns4:MediaLengthInSeconds" minOccurs="0"/>
                <xsd:element ref="ns4:MediaServiceBillingMetadata" minOccurs="0"/>
                <xsd:element ref="ns4:lcf76f155ced4ddcb4097134ff3c332f" minOccurs="0"/>
                <xsd:element ref="ns3:TaxCatchAll" minOccurs="0"/>
                <xsd:element ref="ns4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5fcdb6-58ff-4d84-993c-bb26a5b54815" elementFormDefault="qualified">
    <xsd:import namespace="http://schemas.microsoft.com/office/2006/documentManagement/types"/>
    <xsd:import namespace="http://schemas.microsoft.com/office/infopath/2007/PartnerControls"/>
    <xsd:element name="WMOWFApprovalStatus" ma:index="2" nillable="true" ma:displayName="Workflow Approval Status" ma:default="Not Submitted" ma:format="Dropdown" ma:internalName="WMOWFApprovalStatus" ma:readOnly="false">
      <xsd:simpleType>
        <xsd:restriction base="dms:Choice">
          <xsd:enumeration value="Not Submitted"/>
          <xsd:enumeration value="Pending for Review"/>
          <xsd:enumeration value="Pending for Consolidation"/>
          <xsd:enumeration value="Pending for Approval"/>
          <xsd:enumeration value="Approved"/>
          <xsd:enumeration value="Rejected by Approver"/>
          <xsd:enumeration value="Cancelled by Requestor"/>
          <xsd:enumeration value="In Progress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ab5f87-ed30-4dbb-a820-4234a14babf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2" nillable="true" ma:displayName="Taxonomy Catch All Column" ma:hidden="true" ma:list="{fd78e92c-8460-44ab-956c-91a660f35408}" ma:internalName="TaxCatchAll" ma:showField="CatchAllData" ma:web="cfab5f87-ed30-4dbb-a820-4234a14bab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72a7c1-ed7f-4c06-9e7d-9181e1c04f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92a3b380-abf6-46f2-87bb-c2c114de1c9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5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C3A2B02-2300-41D3-9AD0-D861778811D6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D200D174-9363-4896-B191-9D0402083D8B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526ED6B3-CAFE-4548-8DFF-EF1FEB916F02}">
  <ds:schemaRefs>
    <ds:schemaRef ds:uri="http://schemas.microsoft.com/office/2006/metadata/properties"/>
    <ds:schemaRef ds:uri="http://schemas.microsoft.com/office/infopath/2007/PartnerControls"/>
    <ds:schemaRef ds:uri="cfab5f87-ed30-4dbb-a820-4234a14babf6"/>
    <ds:schemaRef ds:uri="b872a7c1-ed7f-4c06-9e7d-9181e1c04fc6"/>
    <ds:schemaRef ds:uri="715fcdb6-58ff-4d84-993c-bb26a5b54815"/>
  </ds:schemaRefs>
</ds:datastoreItem>
</file>

<file path=customXml/itemProps4.xml><?xml version="1.0" encoding="utf-8"?>
<ds:datastoreItem xmlns:ds="http://schemas.openxmlformats.org/officeDocument/2006/customXml" ds:itemID="{27C83CEE-8546-44C4-83AF-266AE7103E0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5fcdb6-58ff-4d84-993c-bb26a5b54815"/>
    <ds:schemaRef ds:uri="cfab5f87-ed30-4dbb-a820-4234a14babf6"/>
    <ds:schemaRef ds:uri="b872a7c1-ed7f-4c06-9e7d-9181e1c04fc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5.xml><?xml version="1.0" encoding="utf-8"?>
<ds:datastoreItem xmlns:ds="http://schemas.openxmlformats.org/officeDocument/2006/customXml" ds:itemID="{0D704502-5535-401D-866F-01A4DA27CD1A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3976fa30-1907-4356-8241-62ea5e1c0256}" enabled="1" method="Standard" siteId="{9a5cacd0-2bef-4dd7-ac5c-7ebe1f54f495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333</TotalTime>
  <Words>747</Words>
  <Application>Microsoft Office PowerPoint</Application>
  <PresentationFormat>Widescreen</PresentationFormat>
  <Paragraphs>94</Paragraphs>
  <Slides>10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GSICS Data Working Group  GDWG    GSICS Dashboard </vt:lpstr>
      <vt:lpstr>Table of Contents</vt:lpstr>
      <vt:lpstr>Roadmap to GSICS Product Dashboard</vt:lpstr>
      <vt:lpstr>GSICS Dashboard - motivations</vt:lpstr>
      <vt:lpstr>GSICS Product Dashboard – Core functionalities </vt:lpstr>
      <vt:lpstr>GSICS Product Dashboard </vt:lpstr>
      <vt:lpstr>Dashboard: Key design Principles </vt:lpstr>
      <vt:lpstr>Dashboard High-level requirements</vt:lpstr>
      <vt:lpstr>Product Dashboard Mockup (Mounir Lekoaura)</vt:lpstr>
      <vt:lpstr>Main outcomes form discussion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Paolo Castracane</dc:creator>
  <cp:lastModifiedBy>Paolo Castracane</cp:lastModifiedBy>
  <cp:revision>3</cp:revision>
  <dcterms:created xsi:type="dcterms:W3CDTF">2026-03-04T14:10:12Z</dcterms:created>
  <dcterms:modified xsi:type="dcterms:W3CDTF">2026-04-16T10:05:06Z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0x01010074A2E87CC028834B9BA9E2783CC7F26B</vt:lpwstr>
  </property>
  <property fmtid="{D5CDD505-2E9C-101B-9397-08002B2CF9AE}" pid="3" name="_dlc_DocIdItemGuid">
    <vt:lpwstr>497289cb-b6d7-47d4-8ace-8aca271f05e3</vt:lpwstr>
  </property>
  <property fmtid="{D5CDD505-2E9C-101B-9397-08002B2CF9AE}" pid="4" name="MediaServiceImageTags">
    <vt:lpwstr/>
  </property>
</Properties>
</file>