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rbel" panose="020B050302020402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k/PiuFQOiKVKaQzHaLkPH6Rne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5470E51-B967-455C-825F-90352C236BEF}">
  <a:tblStyle styleId="{E5470E51-B967-455C-825F-90352C236BE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219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37" Type="http://schemas.openxmlformats.org/officeDocument/2006/relationships/customXml" Target="../customXml/item5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customschemas.google.com/relationships/presentationmetadata" Target="metadata"/><Relationship Id="rId36" Type="http://schemas.openxmlformats.org/officeDocument/2006/relationships/customXml" Target="../customXml/item4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a4dc847c5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g2a4dc847c5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" name="Google Shape;231;g2a4dc847c5b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d13251b74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g3d13251b749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g3d13251b749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d13251b74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g3d13251b749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8" name="Google Shape;248;g3d13251b749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d13251b749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g3d13251b749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g3d13251b749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d13251b74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g3d13251b749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7" name="Google Shape;267;g3d13251b749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d13251b74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g3d13251b74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4" name="Google Shape;284;g3d13251b74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d13251b74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g3d13251b749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g3d13251b749_0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d13251b74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g3d13251b749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2" name="Google Shape;312;g3d13251b749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d13251b74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g3d13251b749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6" name="Google Shape;326;g3d13251b749_0_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d13251b74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g3d13251b749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7" name="Google Shape;337;g3d13251b749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d13251b74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g3d13251b749_0_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8" name="Google Shape;348;g3d13251b749_0_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6" name="Google Shape;35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7" name="Google Shape;35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01">
  <p:cSld name="Thank You 0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7"/>
          <p:cNvSpPr>
            <a:spLocks noGrp="1"/>
          </p:cNvSpPr>
          <p:nvPr>
            <p:ph type="pic" idx="2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4" name="Google Shape;14;p7"/>
          <p:cNvSpPr/>
          <p:nvPr/>
        </p:nvSpPr>
        <p:spPr>
          <a:xfrm>
            <a:off x="-331272" y="-451844"/>
            <a:ext cx="3908719" cy="7654304"/>
          </a:xfrm>
          <a:custGeom>
            <a:avLst/>
            <a:gdLst/>
            <a:ahLst/>
            <a:cxnLst/>
            <a:rect l="l" t="t" r="r" b="b"/>
            <a:pathLst>
              <a:path w="196" h="393" extrusionOk="0">
                <a:moveTo>
                  <a:pt x="0" y="198"/>
                </a:moveTo>
                <a:cubicBezTo>
                  <a:pt x="0" y="103"/>
                  <a:pt x="64" y="26"/>
                  <a:pt x="157" y="8"/>
                </a:cubicBezTo>
                <a:cubicBezTo>
                  <a:pt x="171" y="6"/>
                  <a:pt x="188" y="0"/>
                  <a:pt x="192" y="22"/>
                </a:cubicBezTo>
                <a:cubicBezTo>
                  <a:pt x="196" y="41"/>
                  <a:pt x="190" y="52"/>
                  <a:pt x="167" y="56"/>
                </a:cubicBezTo>
                <a:cubicBezTo>
                  <a:pt x="95" y="70"/>
                  <a:pt x="47" y="129"/>
                  <a:pt x="48" y="198"/>
                </a:cubicBezTo>
                <a:cubicBezTo>
                  <a:pt x="48" y="267"/>
                  <a:pt x="97" y="325"/>
                  <a:pt x="170" y="339"/>
                </a:cubicBezTo>
                <a:cubicBezTo>
                  <a:pt x="191" y="343"/>
                  <a:pt x="195" y="354"/>
                  <a:pt x="193" y="372"/>
                </a:cubicBezTo>
                <a:cubicBezTo>
                  <a:pt x="190" y="393"/>
                  <a:pt x="174" y="389"/>
                  <a:pt x="160" y="387"/>
                </a:cubicBezTo>
                <a:cubicBezTo>
                  <a:pt x="70" y="375"/>
                  <a:pt x="0" y="293"/>
                  <a:pt x="0" y="198"/>
                </a:cubicBezTo>
                <a:close/>
              </a:path>
            </a:pathLst>
          </a:custGeom>
          <a:solidFill>
            <a:schemeClr val="lt2">
              <a:alpha val="90196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" name="Google Shape;15;p7"/>
          <p:cNvCxnSpPr/>
          <p:nvPr/>
        </p:nvCxnSpPr>
        <p:spPr>
          <a:xfrm>
            <a:off x="6469778" y="4233582"/>
            <a:ext cx="2532336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16;p7"/>
          <p:cNvSpPr txBox="1"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1" cap="none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15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19" name="Google Shape;19;p15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15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15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525462" y="-16722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oogle Shape;24;p15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6634" y="6514702"/>
            <a:ext cx="609450" cy="246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8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30" name="Google Shape;30;p8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8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8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" name="Google Shape;33;p8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515937" y="1354667"/>
            <a:ext cx="11413595" cy="4822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7" name="Google Shape;37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8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02">
  <p:cSld name="Title Slide_02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9"/>
          <p:cNvSpPr txBox="1">
            <a:spLocks noGrp="1"/>
          </p:cNvSpPr>
          <p:nvPr>
            <p:ph type="ctrTitle"/>
          </p:nvPr>
        </p:nvSpPr>
        <p:spPr>
          <a:xfrm>
            <a:off x="6343650" y="2173288"/>
            <a:ext cx="5143500" cy="209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orbel"/>
              <a:buNone/>
              <a:defRPr sz="5400" b="1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cap="none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>
            <a:spLocks noGrp="1"/>
          </p:cNvSpPr>
          <p:nvPr>
            <p:ph type="pic" idx="2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sp>
      <p:grpSp>
        <p:nvGrpSpPr>
          <p:cNvPr id="45" name="Google Shape;45;p9"/>
          <p:cNvGrpSpPr/>
          <p:nvPr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</p:grpSpPr>
        <p:sp>
          <p:nvSpPr>
            <p:cNvPr id="46" name="Google Shape;46;p9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1">
                <a:alpha val="1490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9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1">
                <a:alpha val="1490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8" name="Google Shape;48;p9"/>
          <p:cNvCxnSpPr/>
          <p:nvPr/>
        </p:nvCxnSpPr>
        <p:spPr>
          <a:xfrm>
            <a:off x="6469778" y="4233582"/>
            <a:ext cx="253233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ith Image">
  <p:cSld name="Section Header with Imag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2139388" y="1154832"/>
            <a:ext cx="7900525" cy="764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0"/>
          <p:cNvSpPr>
            <a:spLocks noGrp="1"/>
          </p:cNvSpPr>
          <p:nvPr>
            <p:ph type="pic" idx="2"/>
          </p:nvPr>
        </p:nvSpPr>
        <p:spPr>
          <a:xfrm>
            <a:off x="2993041" y="2270376"/>
            <a:ext cx="6206400" cy="458762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Image">
  <p:cSld name="Title and Content with Imag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538960" y="1825625"/>
            <a:ext cx="491418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1"/>
          <p:cNvSpPr>
            <a:spLocks noGrp="1"/>
          </p:cNvSpPr>
          <p:nvPr>
            <p:ph type="pic" idx="2"/>
          </p:nvPr>
        </p:nvSpPr>
        <p:spPr>
          <a:xfrm>
            <a:off x="5884648" y="0"/>
            <a:ext cx="6307353" cy="578037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8" name="Google Shape;58;p11"/>
          <p:cNvSpPr txBox="1"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9" name="Google Shape;59;p11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6634" y="6514702"/>
            <a:ext cx="609450" cy="246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1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1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11"/>
          <p:cNvSpPr txBox="1"/>
          <p:nvPr/>
        </p:nvSpPr>
        <p:spPr>
          <a:xfrm>
            <a:off x="1610519" y="6502536"/>
            <a:ext cx="4546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ACB8CA"/>
                </a:solidFill>
                <a:latin typeface="Arial"/>
                <a:ea typeface="Arial"/>
                <a:cs typeface="Arial"/>
                <a:sym typeface="Arial"/>
              </a:rPr>
              <a:t>High Level Working Group Meeting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02">
  <p:cSld name="Title and Content 02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body" idx="1"/>
          </p:nvPr>
        </p:nvSpPr>
        <p:spPr>
          <a:xfrm>
            <a:off x="538960" y="1825625"/>
            <a:ext cx="491418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2"/>
          <p:cNvSpPr/>
          <p:nvPr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20405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2"/>
          <p:cNvSpPr/>
          <p:nvPr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lt2">
              <a:alpha val="5215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2"/>
          <p:cNvSpPr>
            <a:spLocks noGrp="1"/>
          </p:cNvSpPr>
          <p:nvPr>
            <p:ph type="pic" idx="2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rgbClr val="D8D8D8"/>
          </a:solidFill>
          <a:ln>
            <a:noFill/>
          </a:ln>
        </p:spPr>
      </p:sp>
      <p:pic>
        <p:nvPicPr>
          <p:cNvPr id="71" name="Google Shape;71;p12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6634" y="6514702"/>
            <a:ext cx="609450" cy="246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2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" name="Google Shape;75;p12"/>
          <p:cNvSpPr txBox="1"/>
          <p:nvPr/>
        </p:nvSpPr>
        <p:spPr>
          <a:xfrm>
            <a:off x="1610519" y="6502536"/>
            <a:ext cx="4546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ACB8CA"/>
                </a:solidFill>
                <a:latin typeface="Arial"/>
                <a:ea typeface="Arial"/>
                <a:cs typeface="Arial"/>
                <a:sym typeface="Arial"/>
              </a:rPr>
              <a:t>High Level Working Group Meeting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03">
  <p:cSld name="Title and Content 03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/>
          <p:nvPr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3"/>
          <p:cNvSpPr>
            <a:spLocks noGrp="1"/>
          </p:cNvSpPr>
          <p:nvPr>
            <p:ph type="pic" idx="2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3"/>
          <p:cNvSpPr/>
          <p:nvPr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1526011" y="1823757"/>
            <a:ext cx="832104" cy="83210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219126" y="3207024"/>
            <a:ext cx="3445566" cy="250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>
            <a:spLocks noGrp="1"/>
          </p:cNvSpPr>
          <p:nvPr>
            <p:ph type="pic" idx="3"/>
          </p:nvPr>
        </p:nvSpPr>
        <p:spPr>
          <a:xfrm>
            <a:off x="3883819" y="1630018"/>
            <a:ext cx="4424362" cy="4373217"/>
          </a:xfrm>
          <a:prstGeom prst="rect">
            <a:avLst/>
          </a:prstGeom>
          <a:solidFill>
            <a:srgbClr val="D0CECE"/>
          </a:solidFill>
          <a:ln>
            <a:noFill/>
          </a:ln>
        </p:spPr>
      </p:sp>
      <p:sp>
        <p:nvSpPr>
          <p:cNvPr id="86" name="Google Shape;86;p13"/>
          <p:cNvSpPr txBox="1">
            <a:spLocks noGrp="1"/>
          </p:cNvSpPr>
          <p:nvPr>
            <p:ph type="body" idx="4"/>
          </p:nvPr>
        </p:nvSpPr>
        <p:spPr>
          <a:xfrm>
            <a:off x="8527490" y="3207024"/>
            <a:ext cx="3445200" cy="250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5"/>
          </p:nvPr>
        </p:nvSpPr>
        <p:spPr>
          <a:xfrm>
            <a:off x="219126" y="2711636"/>
            <a:ext cx="3445566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cap="none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6"/>
          </p:nvPr>
        </p:nvSpPr>
        <p:spPr>
          <a:xfrm>
            <a:off x="8527124" y="2711636"/>
            <a:ext cx="3445566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cap="none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>
            <a:spLocks noGrp="1"/>
          </p:cNvSpPr>
          <p:nvPr>
            <p:ph type="pic" idx="7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  <a:ln>
            <a:noFill/>
          </a:ln>
        </p:spPr>
      </p:sp>
      <p:pic>
        <p:nvPicPr>
          <p:cNvPr id="91" name="Google Shape;91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1610519" y="6502536"/>
            <a:ext cx="4546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ACB8CA"/>
                </a:solidFill>
                <a:latin typeface="Arial"/>
                <a:ea typeface="Arial"/>
                <a:cs typeface="Arial"/>
                <a:sym typeface="Arial"/>
              </a:rPr>
              <a:t>High Level Working Group Meeting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Layout">
  <p:cSld name="Comparison Layou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>
            <a:off x="520700" y="51185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>
            <a:off x="680934" y="2863158"/>
            <a:ext cx="4074002" cy="284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 txBox="1">
            <a:spLocks noGrp="1"/>
          </p:cNvSpPr>
          <p:nvPr>
            <p:ph type="body" idx="2"/>
          </p:nvPr>
        </p:nvSpPr>
        <p:spPr>
          <a:xfrm>
            <a:off x="1309370" y="1903728"/>
            <a:ext cx="3445566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b="1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body" idx="3"/>
          </p:nvPr>
        </p:nvSpPr>
        <p:spPr>
          <a:xfrm>
            <a:off x="7327918" y="1648186"/>
            <a:ext cx="4074002" cy="283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4"/>
          </p:nvPr>
        </p:nvSpPr>
        <p:spPr>
          <a:xfrm>
            <a:off x="7475709" y="4963450"/>
            <a:ext cx="3445566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1" cap="none">
                <a:solidFill>
                  <a:schemeClr val="accent3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5084763" y="1652762"/>
            <a:ext cx="1001899" cy="1001899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>
            <a:spLocks noGrp="1"/>
          </p:cNvSpPr>
          <p:nvPr>
            <p:ph type="pic" idx="5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4"/>
          <p:cNvSpPr/>
          <p:nvPr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>
            <a:spLocks noGrp="1"/>
          </p:cNvSpPr>
          <p:nvPr>
            <p:ph type="pic" idx="6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  <a:ln>
            <a:noFill/>
          </a:ln>
        </p:spPr>
      </p:sp>
      <p:pic>
        <p:nvPicPr>
          <p:cNvPr id="109" name="Google Shape;109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Slide">
  <p:cSld name="Team Slide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6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114" name="Google Shape;114;p16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6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16"/>
          <p:cNvSpPr/>
          <p:nvPr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dk1">
              <a:alpha val="1215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6"/>
          <p:cNvSpPr/>
          <p:nvPr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dk1">
              <a:alpha val="1215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dk1">
              <a:alpha val="1215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6"/>
          <p:cNvSpPr/>
          <p:nvPr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dk1">
              <a:alpha val="1215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4011967" y="1778212"/>
            <a:ext cx="1320476" cy="362088"/>
          </a:xfrm>
          <a:custGeom>
            <a:avLst/>
            <a:gdLst/>
            <a:ahLst/>
            <a:cxnLst/>
            <a:rect l="l" t="t" r="r" b="b"/>
            <a:pathLst>
              <a:path w="1320476" h="362088" extrusionOk="0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6850703" y="1778212"/>
            <a:ext cx="1320476" cy="362088"/>
          </a:xfrm>
          <a:custGeom>
            <a:avLst/>
            <a:gdLst/>
            <a:ahLst/>
            <a:cxnLst/>
            <a:rect l="l" t="t" r="r" b="b"/>
            <a:pathLst>
              <a:path w="1320476" h="362088" extrusionOk="0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9703086" y="1778212"/>
            <a:ext cx="1320476" cy="362088"/>
          </a:xfrm>
          <a:custGeom>
            <a:avLst/>
            <a:gdLst/>
            <a:ahLst/>
            <a:cxnLst/>
            <a:rect l="l" t="t" r="r" b="b"/>
            <a:pathLst>
              <a:path w="1320476" h="362088" extrusionOk="0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1158568" y="1778212"/>
            <a:ext cx="1320476" cy="362088"/>
          </a:xfrm>
          <a:custGeom>
            <a:avLst/>
            <a:gdLst/>
            <a:ahLst/>
            <a:cxnLst/>
            <a:rect l="l" t="t" r="r" b="b"/>
            <a:pathLst>
              <a:path w="1320476" h="362088" extrusionOk="0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6"/>
          <p:cNvSpPr txBox="1"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6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6"/>
          <p:cNvSpPr>
            <a:spLocks noGrp="1"/>
          </p:cNvSpPr>
          <p:nvPr>
            <p:ph type="pic" idx="2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8" name="Google Shape;128;p16"/>
          <p:cNvSpPr>
            <a:spLocks noGrp="1"/>
          </p:cNvSpPr>
          <p:nvPr>
            <p:ph type="pic" idx="3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29" name="Google Shape;129;p16"/>
          <p:cNvSpPr>
            <a:spLocks noGrp="1"/>
          </p:cNvSpPr>
          <p:nvPr>
            <p:ph type="pic" idx="4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0" name="Google Shape;130;p16"/>
          <p:cNvSpPr>
            <a:spLocks noGrp="1"/>
          </p:cNvSpPr>
          <p:nvPr>
            <p:ph type="pic" idx="5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1" name="Google Shape;131;p16"/>
          <p:cNvSpPr txBox="1">
            <a:spLocks noGrp="1"/>
          </p:cNvSpPr>
          <p:nvPr>
            <p:ph type="body" idx="1"/>
          </p:nvPr>
        </p:nvSpPr>
        <p:spPr>
          <a:xfrm>
            <a:off x="524454" y="4052306"/>
            <a:ext cx="2588705" cy="174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body" idx="6"/>
          </p:nvPr>
        </p:nvSpPr>
        <p:spPr>
          <a:xfrm>
            <a:off x="524454" y="3539268"/>
            <a:ext cx="2588705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1D51"/>
              </a:buClr>
              <a:buSzPts val="1600"/>
              <a:buNone/>
              <a:defRPr sz="1600" b="1" cap="none">
                <a:solidFill>
                  <a:srgbClr val="0D1D5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body" idx="7"/>
          </p:nvPr>
        </p:nvSpPr>
        <p:spPr>
          <a:xfrm>
            <a:off x="3377853" y="4052306"/>
            <a:ext cx="2588705" cy="174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body" idx="8"/>
          </p:nvPr>
        </p:nvSpPr>
        <p:spPr>
          <a:xfrm>
            <a:off x="3377853" y="3539268"/>
            <a:ext cx="2588705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1D51"/>
              </a:buClr>
              <a:buSzPts val="1600"/>
              <a:buNone/>
              <a:defRPr sz="1600" b="1" cap="none">
                <a:solidFill>
                  <a:srgbClr val="0D1D5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body" idx="9"/>
          </p:nvPr>
        </p:nvSpPr>
        <p:spPr>
          <a:xfrm>
            <a:off x="6216589" y="4052306"/>
            <a:ext cx="2588705" cy="174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body" idx="13"/>
          </p:nvPr>
        </p:nvSpPr>
        <p:spPr>
          <a:xfrm>
            <a:off x="6216589" y="3539268"/>
            <a:ext cx="2588705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1D51"/>
              </a:buClr>
              <a:buSzPts val="1600"/>
              <a:buNone/>
              <a:defRPr sz="1600" b="1" cap="none">
                <a:solidFill>
                  <a:srgbClr val="0D1D5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body" idx="14"/>
          </p:nvPr>
        </p:nvSpPr>
        <p:spPr>
          <a:xfrm>
            <a:off x="9068972" y="4052306"/>
            <a:ext cx="2588705" cy="174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body" idx="15"/>
          </p:nvPr>
        </p:nvSpPr>
        <p:spPr>
          <a:xfrm>
            <a:off x="9068972" y="3539268"/>
            <a:ext cx="2588705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1D51"/>
              </a:buClr>
              <a:buSzPts val="1600"/>
              <a:buNone/>
              <a:defRPr sz="1600" b="1" cap="none">
                <a:solidFill>
                  <a:srgbClr val="0D1D5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0" name="Google Shape;140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6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6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_02">
  <p:cSld name="1_Title Slide_02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>
            <a:spLocks noGrp="1"/>
          </p:cNvSpPr>
          <p:nvPr>
            <p:ph type="pic" idx="2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lt2"/>
          </a:solidFill>
          <a:ln>
            <a:noFill/>
          </a:ln>
        </p:spPr>
      </p:sp>
      <p:grpSp>
        <p:nvGrpSpPr>
          <p:cNvPr id="146" name="Google Shape;146;p17"/>
          <p:cNvGrpSpPr/>
          <p:nvPr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</p:grpSpPr>
        <p:sp>
          <p:nvSpPr>
            <p:cNvPr id="147" name="Google Shape;147;p17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1">
                <a:alpha val="1490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7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1">
                <a:alpha val="1490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49" name="Google Shape;149;p17"/>
          <p:cNvCxnSpPr/>
          <p:nvPr/>
        </p:nvCxnSpPr>
        <p:spPr>
          <a:xfrm>
            <a:off x="6469778" y="4233582"/>
            <a:ext cx="253233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0" name="Google Shape;150;p17" descr="Envelop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1475" y="4452337"/>
            <a:ext cx="387795" cy="38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 descr="Networ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2084" y="4925640"/>
            <a:ext cx="426575" cy="42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7"/>
          <p:cNvSpPr txBox="1">
            <a:spLocks noGrp="1"/>
          </p:cNvSpPr>
          <p:nvPr>
            <p:ph type="subTitle" idx="1"/>
          </p:nvPr>
        </p:nvSpPr>
        <p:spPr>
          <a:xfrm>
            <a:off x="7002130" y="4484691"/>
            <a:ext cx="4540440" cy="50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 cap="none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3" name="Google Shape;153;p17"/>
          <p:cNvSpPr txBox="1">
            <a:spLocks noGrp="1"/>
          </p:cNvSpPr>
          <p:nvPr>
            <p:ph type="body" idx="3"/>
          </p:nvPr>
        </p:nvSpPr>
        <p:spPr>
          <a:xfrm>
            <a:off x="7002320" y="5012635"/>
            <a:ext cx="4533900" cy="50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 cap="none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8"/>
          <p:cNvSpPr txBox="1"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8"/>
          <p:cNvSpPr/>
          <p:nvPr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8"/>
          <p:cNvSpPr txBox="1">
            <a:spLocks noGrp="1"/>
          </p:cNvSpPr>
          <p:nvPr>
            <p:ph type="sldNum" idx="12"/>
          </p:nvPr>
        </p:nvSpPr>
        <p:spPr>
          <a:xfrm>
            <a:off x="11363696" y="645573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60" name="Google Shape;160;p18"/>
          <p:cNvGrpSpPr/>
          <p:nvPr/>
        </p:nvGrpSpPr>
        <p:grpSpPr>
          <a:xfrm rot="-54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61" name="Google Shape;161;p18"/>
            <p:cNvSpPr/>
            <p:nvPr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lt1">
                <a:alpha val="1490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2" name="Google Shape;162;p18"/>
            <p:cNvGrpSpPr/>
            <p:nvPr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</p:grpSpPr>
          <p:sp>
            <p:nvSpPr>
              <p:cNvPr id="163" name="Google Shape;163;p18"/>
              <p:cNvSpPr/>
              <p:nvPr/>
            </p:nvSpPr>
            <p:spPr>
              <a:xfrm>
                <a:off x="11114088" y="2241550"/>
                <a:ext cx="1905000" cy="2354263"/>
              </a:xfrm>
              <a:custGeom>
                <a:avLst/>
                <a:gdLst/>
                <a:ahLst/>
                <a:cxnLst/>
                <a:rect l="l" t="t" r="r" b="b"/>
                <a:pathLst>
                  <a:path w="447" h="553" extrusionOk="0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solidFill>
                <a:schemeClr val="lt1">
                  <a:alpha val="14901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18"/>
              <p:cNvSpPr/>
              <p:nvPr/>
            </p:nvSpPr>
            <p:spPr>
              <a:xfrm>
                <a:off x="11412538" y="2590800"/>
                <a:ext cx="835025" cy="1673225"/>
              </a:xfrm>
              <a:custGeom>
                <a:avLst/>
                <a:gdLst/>
                <a:ahLst/>
                <a:cxnLst/>
                <a:rect l="l" t="t" r="r" b="b"/>
                <a:pathLst>
                  <a:path w="196" h="393" extrusionOk="0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solidFill>
                <a:schemeClr val="lt1">
                  <a:alpha val="14901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5" name="Google Shape;165;p18"/>
          <p:cNvSpPr txBox="1"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19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168" name="Google Shape;168;p19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9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9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p19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11811945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9"/>
          <p:cNvSpPr txBox="1">
            <a:spLocks noGrp="1"/>
          </p:cNvSpPr>
          <p:nvPr>
            <p:ph type="sldNum" idx="12"/>
          </p:nvPr>
        </p:nvSpPr>
        <p:spPr>
          <a:xfrm>
            <a:off x="11803972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4" name="Google Shape;174;p19"/>
          <p:cNvSpPr txBox="1">
            <a:spLocks noGrp="1"/>
          </p:cNvSpPr>
          <p:nvPr>
            <p:ph type="body" idx="1"/>
          </p:nvPr>
        </p:nvSpPr>
        <p:spPr>
          <a:xfrm>
            <a:off x="515938" y="1825625"/>
            <a:ext cx="550386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19"/>
          <p:cNvSpPr txBox="1"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8" name="Google Shape;178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20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181" name="Google Shape;181;p20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0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0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p20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0"/>
          <p:cNvSpPr txBox="1"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6" name="Google Shape;186;p20"/>
          <p:cNvSpPr txBox="1">
            <a:spLocks noGrp="1"/>
          </p:cNvSpPr>
          <p:nvPr>
            <p:ph type="body" idx="2"/>
          </p:nvPr>
        </p:nvSpPr>
        <p:spPr>
          <a:xfrm>
            <a:off x="51593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 b="1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8" name="Google Shape;188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0"/>
          <p:cNvSpPr txBox="1"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91" name="Google Shape;191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0"/>
          <p:cNvSpPr/>
          <p:nvPr/>
        </p:nvSpPr>
        <p:spPr>
          <a:xfrm>
            <a:off x="11837335" y="6527932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0"/>
          <p:cNvSpPr txBox="1">
            <a:spLocks noGrp="1"/>
          </p:cNvSpPr>
          <p:nvPr>
            <p:ph type="sldNum" idx="12"/>
          </p:nvPr>
        </p:nvSpPr>
        <p:spPr>
          <a:xfrm>
            <a:off x="11829362" y="6574274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1"/>
          <p:cNvSpPr>
            <a:spLocks noGrp="1"/>
          </p:cNvSpPr>
          <p:nvPr>
            <p:ph type="pic" idx="2"/>
          </p:nvPr>
        </p:nvSpPr>
        <p:spPr>
          <a:xfrm>
            <a:off x="6096000" y="768485"/>
            <a:ext cx="5305662" cy="5305662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grpSp>
        <p:nvGrpSpPr>
          <p:cNvPr id="196" name="Google Shape;196;p21"/>
          <p:cNvGrpSpPr/>
          <p:nvPr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</p:grpSpPr>
        <p:sp>
          <p:nvSpPr>
            <p:cNvPr id="197" name="Google Shape;197;p21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9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1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9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202" name="Google Shape;202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22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205" name="Google Shape;205;p22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22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22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22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1" name="Google Shape;211;p22"/>
          <p:cNvSpPr txBox="1">
            <a:spLocks noGrp="1"/>
          </p:cNvSpPr>
          <p:nvPr>
            <p:ph type="body" idx="2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213" name="Google Shape;213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2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.nesdis.noaa.gov/smcd/GCC/ProductCatalog.ph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olab.research.google.com/drive/19aT7f-CdNDpGRp1Kd_7hELwhRhaclAiB?usp=sharing" TargetMode="External"/><Relationship Id="rId13" Type="http://schemas.openxmlformats.org/officeDocument/2006/relationships/hyperlink" Target="https://gsics.eumetsat.int/thredds/catalog/msg4-seviri-metopc-iasi-oper-rac/catalog.html" TargetMode="External"/><Relationship Id="rId3" Type="http://schemas.openxmlformats.org/officeDocument/2006/relationships/hyperlink" Target="https://gsics.eumetsat.int/thredds/catalog/msg2-seviri-metopc-iasi-oper-nrtc/catalog.html" TargetMode="External"/><Relationship Id="rId7" Type="http://schemas.openxmlformats.org/officeDocument/2006/relationships/hyperlink" Target="https://gsics.eumetsat.int/thredds/catalog/msg4-seviri-metopc-iasi-oper-nrtc/catalog.html" TargetMode="External"/><Relationship Id="rId12" Type="http://schemas.openxmlformats.org/officeDocument/2006/relationships/hyperlink" Target="https://colab.research.google.com/drive/1nlg3AENnc-l-KLtQGmMLm_x8ePaPT8ZT?usp=shar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lab.research.google.com/drive/1GGmh-Ij9T06bcaqu0s_nET9J9L8UTQqw?usp=sharing" TargetMode="External"/><Relationship Id="rId11" Type="http://schemas.openxmlformats.org/officeDocument/2006/relationships/hyperlink" Target="https://gsics.eumetsat.int/thredds/catalog/msg3-seviri-metopc-iasi-oper-rac/catalog.html" TargetMode="External"/><Relationship Id="rId5" Type="http://schemas.openxmlformats.org/officeDocument/2006/relationships/hyperlink" Target="https://gsics.eumetsat.int/thredds/catalog/msg3-seviri-metopc-iasi-oper-nrtc/catalog.html" TargetMode="External"/><Relationship Id="rId10" Type="http://schemas.openxmlformats.org/officeDocument/2006/relationships/hyperlink" Target="https://colab.research.google.com/drive/1V4Bbcq5MwxLsS5UlPtw2JX_zdInjjWRL?usp=sharing" TargetMode="External"/><Relationship Id="rId4" Type="http://schemas.openxmlformats.org/officeDocument/2006/relationships/hyperlink" Target="https://colab.research.google.com/drive/15-YzTvpQKDTkJoe-GeQICmVHl7_GM6vM?usp=sharing" TargetMode="External"/><Relationship Id="rId9" Type="http://schemas.openxmlformats.org/officeDocument/2006/relationships/hyperlink" Target="https://gsics.eumetsat.int/thredds/catalog/msg2-seviri-metopc-iasi-oper-rac/catalog.html" TargetMode="External"/><Relationship Id="rId14" Type="http://schemas.openxmlformats.org/officeDocument/2006/relationships/hyperlink" Target="https://colab.research.google.com/drive/1LrUU889IFfWwaZcLLQBad56jQyqJBSvN?usp=sharin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.nesdis.noaa.gov/smcd/GCC/documents/documentation/gsics_docs/pub/Development/ReviewKMAProducts/ATBD_for_KMA_Inter-Calibration_of_COMS-IASI_v1.0.doc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star.nesdis.noaa.gov/smcd/GCC/images/productComparison/" TargetMode="External"/><Relationship Id="rId5" Type="http://schemas.openxmlformats.org/officeDocument/2006/relationships/hyperlink" Target="http://www.eumetsat.int/website/home/Data/Products/Calibration/Intercalibration/index.html" TargetMode="External"/><Relationship Id="rId4" Type="http://schemas.openxmlformats.org/officeDocument/2006/relationships/hyperlink" Target="https://www.star.nesdis.noaa.gov/smcd/GCC/documents/documentation/gsics_docs/pub/Development/ISROINSAT3DIASIACorrectionProduct/GSICS_ISRO_INSAT3D_IASI_ATBD_2014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sicsweb.eumetsat.in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"/>
          <p:cNvSpPr txBox="1">
            <a:spLocks noGrp="1"/>
          </p:cNvSpPr>
          <p:nvPr>
            <p:ph type="title"/>
          </p:nvPr>
        </p:nvSpPr>
        <p:spPr>
          <a:xfrm>
            <a:off x="6364025" y="2029400"/>
            <a:ext cx="5643600" cy="1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5000"/>
              <a:buFont typeface="Arial Narrow"/>
              <a:buNone/>
            </a:pPr>
            <a:endParaRPr b="0" dirty="0">
              <a:solidFill>
                <a:srgbClr val="0100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5000"/>
              <a:buFont typeface="Arial Narrow"/>
              <a:buNone/>
            </a:pPr>
            <a:endParaRPr b="0" dirty="0">
              <a:solidFill>
                <a:srgbClr val="0100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5000"/>
              <a:buFont typeface="Arial Narrow"/>
              <a:buNone/>
            </a:pPr>
            <a:r>
              <a:rPr lang="en-US" b="0" dirty="0">
                <a:solidFill>
                  <a:srgbClr val="010078"/>
                </a:solidFill>
                <a:latin typeface="Calibri"/>
                <a:ea typeface="Calibri"/>
                <a:cs typeface="Calibri"/>
                <a:sym typeface="Calibri"/>
              </a:rPr>
              <a:t>GSICS Coordination Centre (GCC) </a:t>
            </a:r>
            <a:endParaRPr b="0" dirty="0">
              <a:solidFill>
                <a:srgbClr val="0100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5000"/>
              <a:buFont typeface="Arial Narrow"/>
              <a:buNone/>
            </a:pPr>
            <a:r>
              <a:rPr lang="en-US" b="0" dirty="0">
                <a:solidFill>
                  <a:srgbClr val="010078"/>
                </a:solidFill>
                <a:latin typeface="Calibri"/>
                <a:ea typeface="Calibri"/>
                <a:cs typeface="Calibri"/>
                <a:sym typeface="Calibri"/>
              </a:rPr>
              <a:t>Report for 2025-2026</a:t>
            </a:r>
            <a:endParaRPr b="0" dirty="0">
              <a:solidFill>
                <a:srgbClr val="0100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5000"/>
              <a:buFont typeface="Arial Narrow"/>
              <a:buNone/>
            </a:pPr>
            <a:endParaRPr b="0" dirty="0">
              <a:solidFill>
                <a:srgbClr val="01007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54" t="523" b="3268"/>
          <a:stretch/>
        </p:blipFill>
        <p:spPr>
          <a:xfrm>
            <a:off x="740229" y="728545"/>
            <a:ext cx="5276244" cy="5158449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reflection stA="50000" endA="275" endPos="40000" dist="101600" dir="5400000" sy="-100000" algn="bl" rotWithShape="0"/>
          </a:effectLst>
        </p:spPr>
      </p:pic>
      <p:pic>
        <p:nvPicPr>
          <p:cNvPr id="225" name="Google Shape;22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49160" y="406036"/>
            <a:ext cx="1530533" cy="1530533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"/>
          <p:cNvSpPr txBox="1"/>
          <p:nvPr/>
        </p:nvSpPr>
        <p:spPr>
          <a:xfrm>
            <a:off x="6364029" y="4298535"/>
            <a:ext cx="564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Changyong Cao, Director GSICS Coordination Center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"/>
          <p:cNvSpPr txBox="1"/>
          <p:nvPr/>
        </p:nvSpPr>
        <p:spPr>
          <a:xfrm>
            <a:off x="7048500" y="5752494"/>
            <a:ext cx="5143500" cy="1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E225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0E225E"/>
                </a:solidFill>
                <a:latin typeface="Calibri"/>
                <a:ea typeface="Calibri"/>
                <a:cs typeface="Calibri"/>
                <a:sym typeface="Calibri"/>
              </a:rPr>
              <a:t>GSICS Annual and Executive Panel Meeting 2026</a:t>
            </a:r>
            <a:endParaRPr>
              <a:solidFill>
                <a:srgbClr val="000000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E225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0E225E"/>
                </a:solidFill>
                <a:latin typeface="Calibri"/>
                <a:ea typeface="Calibri"/>
                <a:cs typeface="Calibri"/>
                <a:sym typeface="Calibri"/>
              </a:rPr>
              <a:t>23-27 March 2026</a:t>
            </a:r>
            <a:endParaRPr sz="1800">
              <a:solidFill>
                <a:srgbClr val="0E22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E225E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0E225E"/>
                </a:solidFill>
                <a:latin typeface="Calibri"/>
                <a:ea typeface="Calibri"/>
                <a:cs typeface="Calibri"/>
                <a:sym typeface="Calibri"/>
              </a:rPr>
              <a:t>Ottawa, Canada</a:t>
            </a:r>
            <a:endParaRPr sz="1800">
              <a:solidFill>
                <a:srgbClr val="0E22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9E61FFB9-E620-4FF1-BCCF-593BEDE39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97" y="104121"/>
            <a:ext cx="2029596" cy="226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a4dc847c5b_0_6"/>
          <p:cNvSpPr txBox="1">
            <a:spLocks noGrp="1"/>
          </p:cNvSpPr>
          <p:nvPr>
            <p:ph type="body" idx="1"/>
          </p:nvPr>
        </p:nvSpPr>
        <p:spPr>
          <a:xfrm>
            <a:off x="515937" y="1354667"/>
            <a:ext cx="11413500" cy="48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7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89BA"/>
              </a:buClr>
              <a:buSzPts val="2500"/>
              <a:buChar char="•"/>
            </a:pPr>
            <a:r>
              <a:rPr lang="en-US" sz="3000">
                <a:solidFill>
                  <a:srgbClr val="0E2841"/>
                </a:solidFill>
              </a:rPr>
              <a:t>Introduction</a:t>
            </a:r>
            <a:endParaRPr sz="3000">
              <a:solidFill>
                <a:srgbClr val="0E2841"/>
              </a:solidFill>
            </a:endParaRPr>
          </a:p>
          <a:p>
            <a:pPr marL="45720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89BA"/>
              </a:buClr>
              <a:buSzPts val="2500"/>
              <a:buChar char="•"/>
            </a:pPr>
            <a:r>
              <a:rPr lang="en-US" sz="3000">
                <a:solidFill>
                  <a:srgbClr val="0E2841"/>
                </a:solidFill>
              </a:rPr>
              <a:t>GCC Activities and Accomplishments</a:t>
            </a:r>
            <a:endParaRPr sz="3000">
              <a:solidFill>
                <a:srgbClr val="0E2841"/>
              </a:solidFill>
            </a:endParaRPr>
          </a:p>
          <a:p>
            <a:pPr marL="914400" lvl="1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Char char="•"/>
            </a:pPr>
            <a:r>
              <a:rPr lang="en-US" sz="3000">
                <a:solidFill>
                  <a:srgbClr val="0E2841"/>
                </a:solidFill>
              </a:rPr>
              <a:t>GSICS Product Status Update</a:t>
            </a:r>
            <a:endParaRPr sz="3000">
              <a:solidFill>
                <a:srgbClr val="0E2841"/>
              </a:solidFill>
            </a:endParaRPr>
          </a:p>
          <a:p>
            <a:pPr marL="914400" lvl="1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Char char="•"/>
            </a:pPr>
            <a:r>
              <a:rPr lang="en-US" sz="3000">
                <a:solidFill>
                  <a:srgbClr val="0E2841"/>
                </a:solidFill>
              </a:rPr>
              <a:t>GSICS Quarterly Newsletter</a:t>
            </a:r>
            <a:endParaRPr sz="2800">
              <a:solidFill>
                <a:srgbClr val="0E2841"/>
              </a:solidFill>
            </a:endParaRPr>
          </a:p>
          <a:p>
            <a:pPr marL="914400" lvl="1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Char char="•"/>
            </a:pPr>
            <a:r>
              <a:rPr lang="en-US" sz="3000">
                <a:solidFill>
                  <a:srgbClr val="0E2841"/>
                </a:solidFill>
              </a:rPr>
              <a:t>Support working groups</a:t>
            </a:r>
            <a:endParaRPr sz="2800">
              <a:solidFill>
                <a:srgbClr val="0E2841"/>
              </a:solidFill>
            </a:endParaRPr>
          </a:p>
          <a:p>
            <a:pPr marL="914400" lvl="1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000"/>
              <a:buChar char="•"/>
            </a:pPr>
            <a:r>
              <a:rPr lang="en-US" sz="3000">
                <a:solidFill>
                  <a:srgbClr val="0E2841"/>
                </a:solidFill>
              </a:rPr>
              <a:t>Outreach</a:t>
            </a:r>
            <a:endParaRPr sz="2800">
              <a:solidFill>
                <a:srgbClr val="0E2841"/>
              </a:solidFill>
            </a:endParaRPr>
          </a:p>
          <a:p>
            <a:pPr marL="45720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89BA"/>
              </a:buClr>
              <a:buSzPts val="2500"/>
              <a:buChar char="•"/>
            </a:pPr>
            <a:r>
              <a:rPr lang="en-US" sz="3200">
                <a:solidFill>
                  <a:srgbClr val="0E2841"/>
                </a:solidFill>
              </a:rPr>
              <a:t>Guidance from Executive Panel</a:t>
            </a:r>
            <a:endParaRPr sz="3200"/>
          </a:p>
        </p:txBody>
      </p:sp>
      <p:sp>
        <p:nvSpPr>
          <p:cNvPr id="234" name="Google Shape;234;g2a4dc847c5b_0_6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7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35" name="Google Shape;235;g2a4dc847c5b_0_6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d13251b749_0_7"/>
          <p:cNvSpPr txBox="1">
            <a:spLocks noGrp="1"/>
          </p:cNvSpPr>
          <p:nvPr>
            <p:ph type="body" idx="1"/>
          </p:nvPr>
        </p:nvSpPr>
        <p:spPr>
          <a:xfrm>
            <a:off x="515937" y="1354667"/>
            <a:ext cx="11413500" cy="48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7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89BA"/>
              </a:buClr>
              <a:buSzPts val="2500"/>
              <a:buChar char="•"/>
            </a:pPr>
            <a:r>
              <a:rPr lang="en-US" sz="3000"/>
              <a:t>Support GSICS products and services </a:t>
            </a:r>
            <a:endParaRPr sz="3000"/>
          </a:p>
          <a:p>
            <a:pPr marL="457200" lvl="0" indent="-387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89BA"/>
              </a:buClr>
              <a:buSzPts val="2500"/>
              <a:buChar char="•"/>
            </a:pPr>
            <a:r>
              <a:rPr lang="en-US" sz="3000"/>
              <a:t>Publish GSICS Quarterly newsletter</a:t>
            </a:r>
            <a:endParaRPr sz="3000"/>
          </a:p>
          <a:p>
            <a:pPr marL="457200" lvl="0" indent="-387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89BA"/>
              </a:buClr>
              <a:buSzPts val="2500"/>
              <a:buChar char="•"/>
            </a:pPr>
            <a:r>
              <a:rPr lang="en-US" sz="3000"/>
              <a:t>Support working groups</a:t>
            </a:r>
            <a:endParaRPr sz="3000"/>
          </a:p>
          <a:p>
            <a:pPr marL="457200" lvl="0" indent="-387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89BA"/>
              </a:buClr>
              <a:buSzPts val="2500"/>
              <a:buChar char="•"/>
            </a:pPr>
            <a:r>
              <a:rPr lang="en-US" sz="3000"/>
              <a:t>Support Executive Panel Priorities</a:t>
            </a:r>
            <a:endParaRPr sz="3000"/>
          </a:p>
          <a:p>
            <a:pPr marL="457200" lvl="0" indent="-3873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189BA"/>
              </a:buClr>
              <a:buSzPts val="2500"/>
              <a:buChar char="•"/>
            </a:pPr>
            <a:r>
              <a:rPr lang="en-US" sz="3000"/>
              <a:t>Maintain GCC website</a:t>
            </a:r>
            <a:endParaRPr sz="3000"/>
          </a:p>
          <a:p>
            <a:pPr marL="457200" lvl="0" indent="-3873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189BA"/>
              </a:buClr>
              <a:buSzPts val="2500"/>
              <a:buChar char="•"/>
            </a:pPr>
            <a:r>
              <a:rPr lang="en-US" sz="3000"/>
              <a:t>Transition and challenges</a:t>
            </a:r>
            <a:endParaRPr sz="3000"/>
          </a:p>
        </p:txBody>
      </p:sp>
      <p:sp>
        <p:nvSpPr>
          <p:cNvPr id="242" name="Google Shape;242;g3d13251b749_0_7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7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Roles &amp; Responsibilities</a:t>
            </a:r>
            <a:endParaRPr/>
          </a:p>
        </p:txBody>
      </p:sp>
      <p:sp>
        <p:nvSpPr>
          <p:cNvPr id="243" name="Google Shape;243;g3d13251b749_0_7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244" name="Google Shape;244;g3d13251b749_0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63825" y="4001775"/>
            <a:ext cx="5710699" cy="246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13251b749_0_28"/>
          <p:cNvSpPr txBox="1">
            <a:spLocks noGrp="1"/>
          </p:cNvSpPr>
          <p:nvPr>
            <p:ph type="body" idx="1"/>
          </p:nvPr>
        </p:nvSpPr>
        <p:spPr>
          <a:xfrm>
            <a:off x="515931" y="1354675"/>
            <a:ext cx="5580000" cy="48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>
                <a:solidFill>
                  <a:srgbClr val="0E2841"/>
                </a:solidFill>
              </a:rPr>
              <a:t>GSICS currently maintains  91 inter-calibration products, which are disseminated via the EUMETSAT THREDDS server or can be accessed from   </a:t>
            </a:r>
            <a:r>
              <a:rPr lang="en-US" sz="2600" u="sng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https://www.star.nesdis.noaa.gov/smcd/GCC/ProductCatalog.php</a:t>
            </a:r>
            <a:r>
              <a:rPr lang="en-US" sz="2600">
                <a:solidFill>
                  <a:srgbClr val="0070C0"/>
                </a:solidFill>
              </a:rPr>
              <a:t> </a:t>
            </a:r>
            <a:br>
              <a:rPr lang="en-US" sz="2600">
                <a:solidFill>
                  <a:srgbClr val="0E2841"/>
                </a:solidFill>
              </a:rPr>
            </a:br>
            <a:endParaRPr sz="2600">
              <a:solidFill>
                <a:srgbClr val="0E284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600">
                <a:solidFill>
                  <a:srgbClr val="0E2841"/>
                </a:solidFill>
              </a:rPr>
              <a:t>The Product Status System continues monitoring and providing status of GSICS product generation.</a:t>
            </a:r>
            <a:endParaRPr sz="3400"/>
          </a:p>
        </p:txBody>
      </p:sp>
      <p:sp>
        <p:nvSpPr>
          <p:cNvPr id="251" name="Google Shape;251;g3d13251b749_0_28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7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Product Catalog: Overview</a:t>
            </a:r>
            <a:endParaRPr/>
          </a:p>
        </p:txBody>
      </p:sp>
      <p:sp>
        <p:nvSpPr>
          <p:cNvPr id="252" name="Google Shape;252;g3d13251b749_0_28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253" name="Google Shape;253;g3d13251b749_0_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8574" y="1354669"/>
            <a:ext cx="5201081" cy="4590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d13251b749_0_21"/>
          <p:cNvSpPr txBox="1">
            <a:spLocks noGrp="1"/>
          </p:cNvSpPr>
          <p:nvPr>
            <p:ph type="body" idx="1"/>
          </p:nvPr>
        </p:nvSpPr>
        <p:spPr>
          <a:xfrm>
            <a:off x="515950" y="1502375"/>
            <a:ext cx="11413500" cy="1209900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/>
              <a:t>A total of 91 (6 added in 2025)  Products presently delivered via the </a:t>
            </a:r>
            <a:r>
              <a:rPr lang="en-US" sz="1300" u="sng"/>
              <a:t>GSICS Product Catalog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/>
              <a:t>Operational        16 products (including 6 products delivered in 2025) [16 EUMETSAT] 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/>
              <a:t>Preoperational   16 products [10 NOAA. 6 EUMETSAT]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/>
              <a:t>Demonstration   57 products [12 EUMETSAT, 17 NOAA, 16 JMA, 10 KMA, 2 ISRO]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/>
              <a:t>Prototype            2 products [2 EUMETSAT]</a:t>
            </a:r>
            <a:endParaRPr/>
          </a:p>
        </p:txBody>
      </p:sp>
      <p:sp>
        <p:nvSpPr>
          <p:cNvPr id="260" name="Google Shape;260;g3d13251b749_0_21"/>
          <p:cNvSpPr txBox="1">
            <a:spLocks noGrp="1"/>
          </p:cNvSpPr>
          <p:nvPr>
            <p:ph type="title"/>
          </p:nvPr>
        </p:nvSpPr>
        <p:spPr>
          <a:xfrm>
            <a:off x="520662" y="492096"/>
            <a:ext cx="111507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Product Updates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200" b="0">
                <a:solidFill>
                  <a:srgbClr val="0189BA"/>
                </a:solidFill>
              </a:rPr>
              <a:t>Six new MSG#-IASI-C Products from EUMETSAT were added to the product catalog in 2025</a:t>
            </a:r>
            <a:endParaRPr sz="2200" b="0">
              <a:solidFill>
                <a:srgbClr val="0189BA"/>
              </a:solidFill>
            </a:endParaRPr>
          </a:p>
        </p:txBody>
      </p:sp>
      <p:sp>
        <p:nvSpPr>
          <p:cNvPr id="261" name="Google Shape;261;g3d13251b749_0_21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62" name="Google Shape;262;g3d13251b749_0_21"/>
          <p:cNvSpPr txBox="1"/>
          <p:nvPr/>
        </p:nvSpPr>
        <p:spPr>
          <a:xfrm>
            <a:off x="515952" y="2802158"/>
            <a:ext cx="11631600" cy="14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 b="1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The Six New Products:</a:t>
            </a:r>
            <a:endParaRPr b="1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endParaRPr b="1"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MSG2-IASIC NRTC: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https://gsics.eumetsat.int/thredds/catalog/msg2-seviri-metopc-iasi-oper-nrtc/catalog.html</a:t>
            </a: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 :  Colab review file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MSG3-IASIC NRTC: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https://gsics.eumetsat.int/thredds/catalog/msg3-seviri-metopc-iasi-oper-nrtc/catalog.html</a:t>
            </a: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 : Colab review file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MSG4-IASIC NRTC: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https://gsics.eumetsat.int/thredds/catalog/msg4-seviri-metopc-iasi-oper-nrtc/catalog.html</a:t>
            </a: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: Colab review file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MSG2-IASIC RAC: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https://gsics.eumetsat.int/thredds/catalog/msg2-seviri-metopc-iasi-oper-rac/catalog.html</a:t>
            </a: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 :Colab review file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MSG3-IASIC RAC: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https://gsics.eumetsat.int/thredds/catalog/msg3-seviri-metopc-iasi-oper-rac/catalog.html</a:t>
            </a: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 :  Colab review file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  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MSG4-IASIC RAC: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https://gsics.eumetsat.int/thredds/catalog/msg4-seviri-metopc-iasi-oper-rac/catalog.html</a:t>
            </a:r>
            <a:r>
              <a:rPr lang="en-US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  : Colab review file 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18415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75"/>
              <a:buNone/>
            </a:pPr>
            <a:endParaRPr sz="90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3d13251b749_0_21"/>
          <p:cNvSpPr txBox="1"/>
          <p:nvPr/>
        </p:nvSpPr>
        <p:spPr>
          <a:xfrm>
            <a:off x="1409875" y="4457875"/>
            <a:ext cx="103659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Reference: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July 3, 2025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Dear Bojan,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I am writing to inform you and the Executive Panel that the GCC has approved six new GSICS intercomparison products submitted by Eumesat for inclusion in the GSICS Product Catalog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https://www.star.nesdis.noaa.gov/smcd/GCC/ProductCatalog.php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They have been accepted at the pre-operational maturity level through the family of instruments exception for new products following confirmation of their format compliance and availability.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Best,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Larry Flynn, GCC Director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d13251b749_0_14"/>
          <p:cNvSpPr txBox="1">
            <a:spLocks noGrp="1"/>
          </p:cNvSpPr>
          <p:nvPr>
            <p:ph type="title"/>
          </p:nvPr>
        </p:nvSpPr>
        <p:spPr>
          <a:xfrm>
            <a:off x="520662" y="292821"/>
            <a:ext cx="111507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Product Status Monitoring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200" b="0">
                <a:solidFill>
                  <a:srgbClr val="0189BA"/>
                </a:solidFill>
              </a:rPr>
              <a:t>Example #1: MSG2 SEVIRI vs MetOp-C IASI Re-Analysis</a:t>
            </a:r>
            <a:endParaRPr sz="2200" b="0">
              <a:solidFill>
                <a:srgbClr val="0189BA"/>
              </a:solidFill>
            </a:endParaRPr>
          </a:p>
        </p:txBody>
      </p:sp>
      <p:sp>
        <p:nvSpPr>
          <p:cNvPr id="270" name="Google Shape;270;g3d13251b749_0_14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271" name="Google Shape;271;g3d13251b749_0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1373" y="3873357"/>
            <a:ext cx="5193472" cy="229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3d13251b749_0_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1373" y="1468129"/>
            <a:ext cx="5223319" cy="229186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g3d13251b749_0_14"/>
          <p:cNvSpPr txBox="1"/>
          <p:nvPr/>
        </p:nvSpPr>
        <p:spPr>
          <a:xfrm>
            <a:off x="9394125" y="3039550"/>
            <a:ext cx="2137200" cy="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i="0" u="none" strike="noStrike" cap="non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Before correction</a:t>
            </a:r>
            <a:endParaRPr sz="1700" i="0" u="none" strike="noStrike" cap="none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3d13251b749_0_14"/>
          <p:cNvSpPr txBox="1"/>
          <p:nvPr/>
        </p:nvSpPr>
        <p:spPr>
          <a:xfrm>
            <a:off x="9394125" y="5316800"/>
            <a:ext cx="1690800" cy="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i="0" u="none" strike="noStrike" cap="non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After correction</a:t>
            </a:r>
            <a:endParaRPr sz="1700" i="0" u="none" strike="noStrike" cap="none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3d13251b749_0_14"/>
          <p:cNvSpPr txBox="1"/>
          <p:nvPr/>
        </p:nvSpPr>
        <p:spPr>
          <a:xfrm>
            <a:off x="436604" y="1759866"/>
            <a:ext cx="49932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-US" sz="226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Example of  GSICS Correction Validation</a:t>
            </a:r>
            <a:endParaRPr sz="226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770"/>
              <a:buNone/>
            </a:pPr>
            <a:endParaRPr sz="1120">
              <a:solidFill>
                <a:srgbClr val="0E2841"/>
              </a:solidFill>
            </a:endParaRPr>
          </a:p>
        </p:txBody>
      </p:sp>
      <p:pic>
        <p:nvPicPr>
          <p:cNvPr id="276" name="Google Shape;276;g3d13251b749_0_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906" y="2721986"/>
            <a:ext cx="3535239" cy="103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3d13251b749_0_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3953" y="4370522"/>
            <a:ext cx="2805428" cy="100123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g3d13251b749_0_14"/>
          <p:cNvSpPr txBox="1"/>
          <p:nvPr/>
        </p:nvSpPr>
        <p:spPr>
          <a:xfrm>
            <a:off x="452800" y="2599427"/>
            <a:ext cx="3834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9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Operational Radiance Calculation </a:t>
            </a:r>
            <a:endParaRPr sz="19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d13251b749_0_14"/>
          <p:cNvSpPr txBox="1"/>
          <p:nvPr/>
        </p:nvSpPr>
        <p:spPr>
          <a:xfrm>
            <a:off x="436598" y="3921175"/>
            <a:ext cx="3535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9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GSICS-Corrected Radiance </a:t>
            </a:r>
            <a:endParaRPr sz="19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d13251b749_0_14"/>
          <p:cNvSpPr txBox="1"/>
          <p:nvPr/>
        </p:nvSpPr>
        <p:spPr>
          <a:xfrm>
            <a:off x="377385" y="5384449"/>
            <a:ext cx="5364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90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1900" i="1" u="none" strike="noStrike" cap="none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19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190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-US" sz="1900" i="1" u="none" strike="noStrike" cap="none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19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from submitted inter-IASI calibration</a:t>
            </a:r>
            <a:endParaRPr sz="19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d13251b749_0_0"/>
          <p:cNvSpPr txBox="1">
            <a:spLocks noGrp="1"/>
          </p:cNvSpPr>
          <p:nvPr>
            <p:ph type="title"/>
          </p:nvPr>
        </p:nvSpPr>
        <p:spPr>
          <a:xfrm>
            <a:off x="520662" y="277271"/>
            <a:ext cx="111507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Product Status Monitoring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200" b="0">
                <a:solidFill>
                  <a:srgbClr val="0189BA"/>
                </a:solidFill>
              </a:rPr>
              <a:t>Example #2: GK-2A AMI vs IASI-B/C and NOAA-21 CrIS</a:t>
            </a:r>
            <a:endParaRPr sz="2200" b="0">
              <a:solidFill>
                <a:srgbClr val="0189BA"/>
              </a:solidFill>
            </a:endParaRPr>
          </a:p>
        </p:txBody>
      </p:sp>
      <p:sp>
        <p:nvSpPr>
          <p:cNvPr id="287" name="Google Shape;287;g3d13251b749_0_0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288" name="Google Shape;288;g3d13251b74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369" y="1599849"/>
            <a:ext cx="4825931" cy="2290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3d13251b749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368" y="4255660"/>
            <a:ext cx="4825935" cy="2290433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3d13251b749_0_0"/>
          <p:cNvSpPr txBox="1"/>
          <p:nvPr/>
        </p:nvSpPr>
        <p:spPr>
          <a:xfrm>
            <a:off x="1726392" y="1292071"/>
            <a:ext cx="3514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GK-2A AMI vs. MetOp-B IASI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g3d13251b749_0_0"/>
          <p:cNvSpPr txBox="1"/>
          <p:nvPr/>
        </p:nvSpPr>
        <p:spPr>
          <a:xfrm>
            <a:off x="6978536" y="1285832"/>
            <a:ext cx="3612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GK-2A AMI vs. NOAA-21 CrIS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g3d13251b749_0_0"/>
          <p:cNvSpPr txBox="1"/>
          <p:nvPr/>
        </p:nvSpPr>
        <p:spPr>
          <a:xfrm>
            <a:off x="1726392" y="3947882"/>
            <a:ext cx="3514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GK-2A AMI vs. MetOp-C IASI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g3d13251b749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00" y="1593609"/>
            <a:ext cx="4734416" cy="224700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g3d13251b749_0_0"/>
          <p:cNvSpPr/>
          <p:nvPr/>
        </p:nvSpPr>
        <p:spPr>
          <a:xfrm>
            <a:off x="6263457" y="4127256"/>
            <a:ext cx="5378700" cy="20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GSICS inter-calibration shows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bias trends of GK-2A AMI  against IASI-B, IASI-C, and CrIS indicate consistent calibration performance of GK-2A AMI and good agreement among the hyperspectral reference IR instruments.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Char char="•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Instrument calibration is stable and consistent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d13251b749_0_35"/>
          <p:cNvSpPr txBox="1">
            <a:spLocks noGrp="1"/>
          </p:cNvSpPr>
          <p:nvPr>
            <p:ph type="title"/>
          </p:nvPr>
        </p:nvSpPr>
        <p:spPr>
          <a:xfrm>
            <a:off x="520662" y="277271"/>
            <a:ext cx="111507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State of Observing System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200" b="0">
                <a:solidFill>
                  <a:srgbClr val="0189BA"/>
                </a:solidFill>
              </a:rPr>
              <a:t>(IASI-B as Reference)</a:t>
            </a:r>
            <a:endParaRPr sz="2200" b="0">
              <a:solidFill>
                <a:srgbClr val="0189BA"/>
              </a:solidFill>
            </a:endParaRPr>
          </a:p>
        </p:txBody>
      </p:sp>
      <p:sp>
        <p:nvSpPr>
          <p:cNvPr id="301" name="Google Shape;301;g3d13251b749_0_35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302" name="Google Shape;302;g3d13251b749_0_35"/>
          <p:cNvSpPr txBox="1"/>
          <p:nvPr/>
        </p:nvSpPr>
        <p:spPr>
          <a:xfrm>
            <a:off x="780150" y="5041800"/>
            <a:ext cx="106317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Inter-calibration Performance Chart for IR channels (IPC-IR) from 5 selected  instruments shows: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2200"/>
              <a:buFont typeface="Calibri"/>
              <a:buChar char="○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Calibration Biases have been consistent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2200"/>
              <a:buFont typeface="Calibri"/>
              <a:buChar char="○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Calibration stability is maintained in 2025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BF"/>
              </a:buClr>
              <a:buSzPts val="24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3d13251b749_0_35"/>
          <p:cNvSpPr txBox="1"/>
          <p:nvPr/>
        </p:nvSpPr>
        <p:spPr>
          <a:xfrm>
            <a:off x="7451343" y="1255170"/>
            <a:ext cx="784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2025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g3d13251b749_0_35"/>
          <p:cNvSpPr txBox="1"/>
          <p:nvPr/>
        </p:nvSpPr>
        <p:spPr>
          <a:xfrm>
            <a:off x="3004762" y="1301845"/>
            <a:ext cx="856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2024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g3d13251b749_0_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0246" y="1639805"/>
            <a:ext cx="4306994" cy="3315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g3d13251b749_0_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7542" y="1680680"/>
            <a:ext cx="4199921" cy="3232802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3d13251b749_0_35"/>
          <p:cNvSpPr txBox="1"/>
          <p:nvPr/>
        </p:nvSpPr>
        <p:spPr>
          <a:xfrm rot="-5400000">
            <a:off x="412047" y="2128842"/>
            <a:ext cx="1174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Bias (k)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g3d13251b749_0_35"/>
          <p:cNvSpPr txBox="1"/>
          <p:nvPr/>
        </p:nvSpPr>
        <p:spPr>
          <a:xfrm rot="-5400000">
            <a:off x="275216" y="3673878"/>
            <a:ext cx="1434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rift (k/Year)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d13251b749_0_42"/>
          <p:cNvSpPr txBox="1">
            <a:spLocks noGrp="1"/>
          </p:cNvSpPr>
          <p:nvPr>
            <p:ph type="title"/>
          </p:nvPr>
        </p:nvSpPr>
        <p:spPr>
          <a:xfrm>
            <a:off x="515949" y="277275"/>
            <a:ext cx="116760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300"/>
              <a:t>State of Observing System </a:t>
            </a:r>
            <a:endParaRPr sz="33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200" b="0">
                <a:solidFill>
                  <a:srgbClr val="0189BA"/>
                </a:solidFill>
              </a:rPr>
              <a:t>(vs. IASI-B and IASI-C) in 2025</a:t>
            </a:r>
            <a:endParaRPr sz="2200" b="0">
              <a:solidFill>
                <a:srgbClr val="0189BA"/>
              </a:solidFill>
            </a:endParaRPr>
          </a:p>
        </p:txBody>
      </p:sp>
      <p:sp>
        <p:nvSpPr>
          <p:cNvPr id="315" name="Google Shape;315;g3d13251b749_0_42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316" name="Google Shape;316;g3d13251b749_0_42"/>
          <p:cNvSpPr txBox="1"/>
          <p:nvPr/>
        </p:nvSpPr>
        <p:spPr>
          <a:xfrm>
            <a:off x="751867" y="5153240"/>
            <a:ext cx="105099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9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IPC-IR using IASI-B vs. IASI-C as reference shows:</a:t>
            </a:r>
            <a:endParaRPr sz="19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○"/>
            </a:pPr>
            <a:r>
              <a:rPr lang="en-US" sz="19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Biases and stability have been consistent with both IASI-B and IASI-C as reference</a:t>
            </a:r>
            <a:endParaRPr sz="19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○"/>
            </a:pPr>
            <a:r>
              <a:rPr lang="en-US" sz="19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IASI-B and IASI-C performances are consistent</a:t>
            </a:r>
            <a:endParaRPr sz="19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7" name="Google Shape;317;g3d13251b749_0_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8180" y="1753688"/>
            <a:ext cx="4143998" cy="319667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g3d13251b749_0_42"/>
          <p:cNvSpPr txBox="1"/>
          <p:nvPr/>
        </p:nvSpPr>
        <p:spPr>
          <a:xfrm>
            <a:off x="1991596" y="1432917"/>
            <a:ext cx="3202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SEVERI and GK2A vs.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IASI-B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3d13251b749_0_42"/>
          <p:cNvSpPr txBox="1"/>
          <p:nvPr/>
        </p:nvSpPr>
        <p:spPr>
          <a:xfrm>
            <a:off x="6679608" y="1456112"/>
            <a:ext cx="3202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SEVERI and GK2A vs.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IASI-C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g3d13251b749_0_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38826" y="1772118"/>
            <a:ext cx="4143998" cy="319667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3d13251b749_0_42"/>
          <p:cNvSpPr txBox="1"/>
          <p:nvPr/>
        </p:nvSpPr>
        <p:spPr>
          <a:xfrm rot="-5400000">
            <a:off x="351101" y="2406407"/>
            <a:ext cx="99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Bias (k)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g3d13251b749_0_42"/>
          <p:cNvSpPr txBox="1"/>
          <p:nvPr/>
        </p:nvSpPr>
        <p:spPr>
          <a:xfrm rot="-5400000">
            <a:off x="120590" y="3823902"/>
            <a:ext cx="148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Drift (k/Year)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d13251b749_0_49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7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Use of AI-Tools to Maintain GSICS Product Catalog</a:t>
            </a:r>
            <a:endParaRPr/>
          </a:p>
        </p:txBody>
      </p:sp>
      <p:sp>
        <p:nvSpPr>
          <p:cNvPr id="329" name="Google Shape;329;g3d13251b749_0_49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330" name="Google Shape;330;g3d13251b749_0_49"/>
          <p:cNvSpPr txBox="1"/>
          <p:nvPr/>
        </p:nvSpPr>
        <p:spPr>
          <a:xfrm>
            <a:off x="357525" y="1430875"/>
            <a:ext cx="6527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Detection of Product Non-Current End Dates</a:t>
            </a:r>
            <a:endParaRPr sz="19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d13251b749_0_49"/>
          <p:cNvSpPr txBox="1"/>
          <p:nvPr/>
        </p:nvSpPr>
        <p:spPr>
          <a:xfrm>
            <a:off x="282110" y="3419846"/>
            <a:ext cx="7702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Detection of Broken Links (to be fixed)</a:t>
            </a:r>
            <a:endParaRPr sz="19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32" name="Google Shape;332;g3d13251b749_0_49"/>
          <p:cNvGraphicFramePr/>
          <p:nvPr/>
        </p:nvGraphicFramePr>
        <p:xfrm>
          <a:off x="357525" y="1805709"/>
          <a:ext cx="11444825" cy="1371530"/>
        </p:xfrm>
        <a:graphic>
          <a:graphicData uri="http://schemas.openxmlformats.org/drawingml/2006/table">
            <a:tbl>
              <a:tblPr>
                <a:noFill/>
                <a:tableStyleId>{E5470E51-B967-455C-825F-90352C236BEF}</a:tableStyleId>
              </a:tblPr>
              <a:tblGrid>
                <a:gridCol w="194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6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3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70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0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716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4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Product Type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Algorithm Type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Data Producer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Maturity Level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Monitored Instrument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 Instrument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Data Start Date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Data End Date</a:t>
                      </a:r>
                      <a:endParaRPr sz="1200"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Updated</a:t>
                      </a:r>
                      <a:endParaRPr sz="1200" b="1" i="0" u="none" strike="no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Re-Analysis Correction (DCC)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GEO-LEO VIS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EUMETSAT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Demonstration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MSG-3 SEVIRI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Aqua MODIS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3/19/2016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sng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Present</a:t>
                      </a:r>
                      <a:endParaRPr sz="1200" i="0" u="none" strike="sng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11/12/2024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Re-Analysis Correction (DCC)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GEO-LEO VIS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EUMETSAT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Demonstration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MSG-4 SEVIRI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Aqua MODIS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5/7/2018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sng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Present</a:t>
                      </a:r>
                      <a:endParaRPr sz="1200" i="0" u="none" strike="sng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2024-11-12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Near-Real Time Correction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GEO-LEO IR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ISRO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Demonstration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INSAT-3D Imager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IASI-A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2/19/2016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sng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Present</a:t>
                      </a:r>
                      <a:endParaRPr sz="1200" i="0" u="none" strike="sng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2022-03-11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Near-Real Time Correction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GEO-LEO IR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ISRO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Demonstration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INSAT-3D Sounder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IASI-A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2/19/2016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sngStrike" cap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Present</a:t>
                      </a:r>
                      <a:endParaRPr sz="1200" i="0" u="none" strike="sngStrike" cap="non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2019-03-06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33" name="Google Shape;333;g3d13251b749_0_49"/>
          <p:cNvGraphicFramePr/>
          <p:nvPr/>
        </p:nvGraphicFramePr>
        <p:xfrm>
          <a:off x="357525" y="3955474"/>
          <a:ext cx="11379025" cy="1680555"/>
        </p:xfrm>
        <a:graphic>
          <a:graphicData uri="http://schemas.openxmlformats.org/drawingml/2006/table">
            <a:tbl>
              <a:tblPr>
                <a:noFill/>
                <a:tableStyleId>{E5470E51-B967-455C-825F-90352C236BEF}</a:tableStyleId>
              </a:tblPr>
              <a:tblGrid>
                <a:gridCol w="81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1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URL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sng" strike="noStrike" cap="none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https://www.star.nesdis.noaa.gov/smcd/GCC/documents/documentation/gsics_docs/pub/Development/ReviewKMAProducts/ATBD_for_KMA_Inter-Calibration_of_COMS-IASI_v1.0.docx</a:t>
                      </a:r>
                      <a:endParaRPr sz="1200" i="0" u="sng" strike="noStrike" cap="non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404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sng" strike="noStrike" cap="none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https://www.star.nesdis.noaa.gov/smcd/GCC/documents/documentation/gsics_docs/pub/Development/ISROINSAT3DIASIACorrectionProduct/GSICS_ISRO_INSAT3D_IASI_ATBD_2014.pdf</a:t>
                      </a:r>
                      <a:endParaRPr sz="1200" i="0" u="sng" strike="noStrike" cap="non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404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sng" strike="noStrike" cap="none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http://www.eumetsat.int/website/home/Data/Products/Calibration/Intercalibration/index.html</a:t>
                      </a:r>
                      <a:endParaRPr sz="1200" i="0" u="sng" strike="noStrike" cap="non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404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F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sng" strike="noStrike" cap="none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https://www.star.nesdis.noaa.gov/smcd/GCC/images/productComparison/</a:t>
                      </a:r>
                      <a:endParaRPr sz="1200" i="0" u="sng" strike="noStrike" cap="none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403</a:t>
                      </a:r>
                      <a:endParaRPr sz="120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7425" marR="27425" marT="27425" marB="27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d13251b749_0_56"/>
          <p:cNvSpPr txBox="1">
            <a:spLocks noGrp="1"/>
          </p:cNvSpPr>
          <p:nvPr>
            <p:ph type="body" idx="1"/>
          </p:nvPr>
        </p:nvSpPr>
        <p:spPr>
          <a:xfrm>
            <a:off x="515932" y="1354675"/>
            <a:ext cx="4734300" cy="48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0"/>
              <a:buFont typeface="Arial"/>
              <a:buNone/>
            </a:pPr>
            <a:r>
              <a:rPr lang="en-US" sz="2370">
                <a:solidFill>
                  <a:srgbClr val="0E2841"/>
                </a:solidFill>
              </a:rPr>
              <a:t>GSICS Newsletter Editorial Board</a:t>
            </a:r>
            <a:endParaRPr sz="237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2060">
                <a:solidFill>
                  <a:srgbClr val="0E2841"/>
                </a:solidFill>
              </a:rPr>
              <a:t>Eric Robinson, Associate Editor </a:t>
            </a:r>
            <a:endParaRPr sz="237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2060">
                <a:solidFill>
                  <a:srgbClr val="0E2841"/>
                </a:solidFill>
              </a:rPr>
              <a:t>Lawrence E. Flynn, Reviewer </a:t>
            </a:r>
            <a:endParaRPr sz="237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2060">
                <a:solidFill>
                  <a:srgbClr val="0E2841"/>
                </a:solidFill>
              </a:rPr>
              <a:t>Lori K. Brown, Tech Support</a:t>
            </a:r>
            <a:endParaRPr sz="237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endParaRPr sz="206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2060">
                <a:solidFill>
                  <a:srgbClr val="0E2841"/>
                </a:solidFill>
              </a:rPr>
              <a:t>Tim Hewison, European Correspondent </a:t>
            </a:r>
            <a:endParaRPr sz="237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2060">
                <a:solidFill>
                  <a:srgbClr val="0E2841"/>
                </a:solidFill>
              </a:rPr>
              <a:t>Yuan Li, Asian Correspondent</a:t>
            </a:r>
            <a:endParaRPr sz="206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2060">
                <a:solidFill>
                  <a:srgbClr val="0E2841"/>
                </a:solidFill>
              </a:rPr>
              <a:t>Fangfang Yu, US Correspondent. </a:t>
            </a:r>
            <a:endParaRPr sz="237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endParaRPr sz="2060">
              <a:solidFill>
                <a:srgbClr val="0E2841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8"/>
              <a:buFont typeface="Arial"/>
              <a:buNone/>
            </a:pPr>
            <a:r>
              <a:rPr lang="en-US" sz="2447">
                <a:solidFill>
                  <a:srgbClr val="0E2841"/>
                </a:solidFill>
              </a:rPr>
              <a:t>Reviewers in the past year</a:t>
            </a:r>
            <a:endParaRPr sz="237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2060">
                <a:solidFill>
                  <a:srgbClr val="0E2841"/>
                </a:solidFill>
              </a:rPr>
              <a:t>Lawrence E. Flynn, NOAA</a:t>
            </a:r>
            <a:endParaRPr sz="237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2060">
                <a:solidFill>
                  <a:srgbClr val="0E2841"/>
                </a:solidFill>
              </a:rPr>
              <a:t>Tim Hewison, EUMETSAT</a:t>
            </a:r>
            <a:endParaRPr sz="237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Arial"/>
              <a:buNone/>
            </a:pPr>
            <a:r>
              <a:rPr lang="en-US" sz="2060">
                <a:solidFill>
                  <a:srgbClr val="0E2841"/>
                </a:solidFill>
              </a:rPr>
              <a:t>Sri Harshara Madhavan, SSAI/NASA</a:t>
            </a:r>
            <a:endParaRPr sz="2370">
              <a:solidFill>
                <a:srgbClr val="0E2841"/>
              </a:solidFill>
            </a:endParaRPr>
          </a:p>
          <a:p>
            <a:pPr marL="28575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860"/>
              <a:buNone/>
            </a:pPr>
            <a:r>
              <a:rPr lang="en-US" sz="2060">
                <a:solidFill>
                  <a:srgbClr val="0E2841"/>
                </a:solidFill>
              </a:rPr>
              <a:t>Cheng-Zi Zou, NOAA</a:t>
            </a:r>
            <a:endParaRPr sz="2370"/>
          </a:p>
        </p:txBody>
      </p:sp>
      <p:sp>
        <p:nvSpPr>
          <p:cNvPr id="340" name="Google Shape;340;g3d13251b749_0_56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7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GCC Newsletter</a:t>
            </a:r>
            <a:endParaRPr/>
          </a:p>
        </p:txBody>
      </p:sp>
      <p:sp>
        <p:nvSpPr>
          <p:cNvPr id="341" name="Google Shape;341;g3d13251b749_0_56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342" name="Google Shape;342;g3d13251b749_0_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1575" y="303725"/>
            <a:ext cx="4483300" cy="383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g3d13251b749_0_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0222" y="4155645"/>
            <a:ext cx="3433366" cy="2633571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4" name="Google Shape;344;g3d13251b749_0_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40543" y="4148707"/>
            <a:ext cx="3451457" cy="264744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d13251b749_0_63"/>
          <p:cNvSpPr txBox="1">
            <a:spLocks noGrp="1"/>
          </p:cNvSpPr>
          <p:nvPr>
            <p:ph type="body" idx="1"/>
          </p:nvPr>
        </p:nvSpPr>
        <p:spPr>
          <a:xfrm>
            <a:off x="448775" y="1260700"/>
            <a:ext cx="5096700" cy="48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2000"/>
              <a:buFont typeface="Calibri"/>
              <a:buChar char="●"/>
            </a:pPr>
            <a:r>
              <a:rPr lang="en-US" sz="3000">
                <a:solidFill>
                  <a:srgbClr val="0E2841"/>
                </a:solidFill>
              </a:rPr>
              <a:t>New banner with new logo </a:t>
            </a:r>
            <a:endParaRPr sz="3000">
              <a:solidFill>
                <a:srgbClr val="0E284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0E284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2000"/>
              <a:buFont typeface="Calibri"/>
              <a:buChar char="●"/>
            </a:pPr>
            <a:r>
              <a:rPr lang="en-US" sz="3000">
                <a:solidFill>
                  <a:srgbClr val="0E2841"/>
                </a:solidFill>
              </a:rPr>
              <a:t>New Figure with satellites updated</a:t>
            </a:r>
            <a:endParaRPr sz="3000">
              <a:solidFill>
                <a:srgbClr val="0E284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0E284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2000"/>
              <a:buFont typeface="Calibri"/>
              <a:buChar char="●"/>
            </a:pPr>
            <a:r>
              <a:rPr lang="en-US" sz="3000">
                <a:solidFill>
                  <a:srgbClr val="0E2841"/>
                </a:solidFill>
              </a:rPr>
              <a:t>Transitions</a:t>
            </a:r>
            <a:endParaRPr sz="3000">
              <a:solidFill>
                <a:srgbClr val="0E2841"/>
              </a:solidFill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2100"/>
              <a:buFont typeface="Calibri"/>
              <a:buChar char="○"/>
            </a:pPr>
            <a:r>
              <a:rPr lang="en-US" sz="2100">
                <a:solidFill>
                  <a:srgbClr val="0E2841"/>
                </a:solidFill>
              </a:rPr>
              <a:t>GSICS Wiki (phased out due to security loophole)</a:t>
            </a:r>
            <a:endParaRPr sz="2100">
              <a:solidFill>
                <a:srgbClr val="0E284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0E2841"/>
              </a:solidFill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2100"/>
              <a:buFont typeface="Calibri"/>
              <a:buChar char="○"/>
            </a:pPr>
            <a:r>
              <a:rPr lang="en-US" sz="2100">
                <a:solidFill>
                  <a:srgbClr val="0E2841"/>
                </a:solidFill>
              </a:rPr>
              <a:t>EUMETSAT:</a:t>
            </a:r>
            <a:endParaRPr sz="2100">
              <a:solidFill>
                <a:srgbClr val="0E2841"/>
              </a:solidFill>
            </a:endParaRPr>
          </a:p>
          <a:p>
            <a:pPr marL="1371600" lvl="2" indent="-361950" algn="l" rtl="0">
              <a:spcBef>
                <a:spcPts val="0"/>
              </a:spcBef>
              <a:spcAft>
                <a:spcPts val="0"/>
              </a:spcAft>
              <a:buClr>
                <a:srgbClr val="0189BA"/>
              </a:buClr>
              <a:buSzPts val="2100"/>
              <a:buFont typeface="Calibri"/>
              <a:buChar char="■"/>
            </a:pPr>
            <a:r>
              <a:rPr lang="en-US" sz="2100" u="sng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https://gsicsweb.eumetsat.int</a:t>
            </a:r>
            <a:endParaRPr sz="2100">
              <a:solidFill>
                <a:srgbClr val="0E284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0E2841"/>
              </a:solidFill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2100"/>
              <a:buFont typeface="Calibri"/>
              <a:buChar char="○"/>
            </a:pPr>
            <a:r>
              <a:rPr lang="en-US" sz="2100">
                <a:solidFill>
                  <a:srgbClr val="0E2841"/>
                </a:solidFill>
              </a:rPr>
              <a:t>WMO Sharepoint for Meeting agendas</a:t>
            </a:r>
            <a:endParaRPr sz="2600"/>
          </a:p>
        </p:txBody>
      </p:sp>
      <p:sp>
        <p:nvSpPr>
          <p:cNvPr id="351" name="Google Shape;351;g3d13251b749_0_63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7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GCC Website</a:t>
            </a:r>
            <a:endParaRPr/>
          </a:p>
        </p:txBody>
      </p:sp>
      <p:sp>
        <p:nvSpPr>
          <p:cNvPr id="352" name="Google Shape;352;g3d13251b749_0_63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pic>
        <p:nvPicPr>
          <p:cNvPr id="353" name="Google Shape;353;g3d13251b749_0_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0000" y="1000300"/>
            <a:ext cx="6702449" cy="5082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"/>
          <p:cNvSpPr txBox="1">
            <a:spLocks noGrp="1"/>
          </p:cNvSpPr>
          <p:nvPr>
            <p:ph type="title"/>
          </p:nvPr>
        </p:nvSpPr>
        <p:spPr>
          <a:xfrm>
            <a:off x="6486386" y="3082637"/>
            <a:ext cx="5583694" cy="866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  <p:pic>
        <p:nvPicPr>
          <p:cNvPr id="360" name="Google Shape;360;p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54" t="523" b="3268"/>
          <a:stretch/>
        </p:blipFill>
        <p:spPr>
          <a:xfrm>
            <a:off x="740229" y="728545"/>
            <a:ext cx="5276244" cy="5158449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reflection stA="50000" endA="275" endPos="40000" dist="101600" dir="5400000" sy="-100000" algn="bl" rotWithShape="0"/>
          </a:effectLst>
        </p:spPr>
      </p:pic>
      <p:pic>
        <p:nvPicPr>
          <p:cNvPr id="363" name="Google Shape;36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49160" y="406036"/>
            <a:ext cx="1530533" cy="1530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548BADAC-1A2F-421D-9F8A-F975554DE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97" y="104121"/>
            <a:ext cx="2029596" cy="226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X6PPVAVDZMSZ-613157859-13490</_dlc_DocId>
    <_dlc_DocIdUrl xmlns="cfab5f87-ed30-4dbb-a820-4234a14babf6">
      <Url>https://wmoomm.sharepoint.com/sites/Collaboration/_layouts/15/DocIdRedir.aspx?ID=X6PPVAVDZMSZ-613157859-13490</Url>
      <Description>X6PPVAVDZMSZ-613157859-13490</Description>
    </_dlc_DocIdUrl>
  </documentManagement>
</p:properties>
</file>

<file path=customXml/itemProps1.xml><?xml version="1.0" encoding="utf-8"?>
<ds:datastoreItem xmlns:ds="http://schemas.openxmlformats.org/officeDocument/2006/customXml" ds:itemID="{4B0B09D9-67EB-4D3D-868A-CA86777C153C}"/>
</file>

<file path=customXml/itemProps2.xml><?xml version="1.0" encoding="utf-8"?>
<ds:datastoreItem xmlns:ds="http://schemas.openxmlformats.org/officeDocument/2006/customXml" ds:itemID="{25D6E202-C7D0-406D-AA72-17D5E65CD848}"/>
</file>

<file path=customXml/itemProps3.xml><?xml version="1.0" encoding="utf-8"?>
<ds:datastoreItem xmlns:ds="http://schemas.openxmlformats.org/officeDocument/2006/customXml" ds:itemID="{6424FDCC-7782-4450-800D-B5F713830012}"/>
</file>

<file path=customXml/itemProps4.xml><?xml version="1.0" encoding="utf-8"?>
<ds:datastoreItem xmlns:ds="http://schemas.openxmlformats.org/officeDocument/2006/customXml" ds:itemID="{D86269E1-EB9F-4C76-A6FC-57C6E47C96C0}"/>
</file>

<file path=customXml/itemProps5.xml><?xml version="1.0" encoding="utf-8"?>
<ds:datastoreItem xmlns:ds="http://schemas.openxmlformats.org/officeDocument/2006/customXml" ds:itemID="{56D7BAAC-3E65-4B20-B7AB-F9EE1EDA2FA5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1060</Words>
  <Application>Microsoft Office PowerPoint</Application>
  <PresentationFormat>Widescreen</PresentationFormat>
  <Paragraphs>202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 Narrow</vt:lpstr>
      <vt:lpstr>Arial</vt:lpstr>
      <vt:lpstr>Corbel</vt:lpstr>
      <vt:lpstr>Calibri</vt:lpstr>
      <vt:lpstr>Office Theme</vt:lpstr>
      <vt:lpstr>  GSICS Coordination Centre (GCC)  Report for 2025-2026 </vt:lpstr>
      <vt:lpstr>Agenda</vt:lpstr>
      <vt:lpstr>Roles &amp; Responsibilities</vt:lpstr>
      <vt:lpstr>Product Catalog: Overview</vt:lpstr>
      <vt:lpstr>Product Updates Six new MSG#-IASI-C Products from EUMETSAT were added to the product catalog in 2025</vt:lpstr>
      <vt:lpstr>Product Status Monitoring Example #1: MSG2 SEVIRI vs MetOp-C IASI Re-Analysis</vt:lpstr>
      <vt:lpstr>Product Status Monitoring Example #2: GK-2A AMI vs IASI-B/C and NOAA-21 CrIS</vt:lpstr>
      <vt:lpstr>State of Observing System  (IASI-B as Reference)</vt:lpstr>
      <vt:lpstr>State of Observing System  (vs. IASI-B and IASI-C) in 2025</vt:lpstr>
      <vt:lpstr>Use of AI-Tools to Maintain GSICS Product Catalog</vt:lpstr>
      <vt:lpstr>GCC Newsletter</vt:lpstr>
      <vt:lpstr>GCC Website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GSICS Coordination Centre (GCC)  Report for 2025-2026</dc:title>
  <dc:creator>Changyong Cao</dc:creator>
  <cp:lastModifiedBy>Changyong Cao</cp:lastModifiedBy>
  <cp:revision>3</cp:revision>
  <dcterms:created xsi:type="dcterms:W3CDTF">2023-01-26T03:07:37Z</dcterms:created>
  <dcterms:modified xsi:type="dcterms:W3CDTF">2026-03-21T19:49:31Z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8ccd9d80-a7fb-43a5-ac7c-fb9a28f2fcbd</vt:lpwstr>
  </property>
</Properties>
</file>