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6"/>
  </p:sldMasterIdLst>
  <p:notesMasterIdLst>
    <p:notesMasterId r:id="rId25"/>
  </p:notesMasterIdLst>
  <p:sldIdLst>
    <p:sldId id="256" r:id="rId7"/>
    <p:sldId id="261" r:id="rId8"/>
    <p:sldId id="272" r:id="rId9"/>
    <p:sldId id="257" r:id="rId10"/>
    <p:sldId id="273" r:id="rId11"/>
    <p:sldId id="277" r:id="rId12"/>
    <p:sldId id="262" r:id="rId13"/>
    <p:sldId id="264" r:id="rId14"/>
    <p:sldId id="274" r:id="rId15"/>
    <p:sldId id="265" r:id="rId16"/>
    <p:sldId id="266" r:id="rId17"/>
    <p:sldId id="275" r:id="rId18"/>
    <p:sldId id="267" r:id="rId19"/>
    <p:sldId id="268" r:id="rId20"/>
    <p:sldId id="269" r:id="rId21"/>
    <p:sldId id="270" r:id="rId22"/>
    <p:sldId id="278" r:id="rId23"/>
    <p:sldId id="271" r:id="rId24"/>
  </p:sldIdLst>
  <p:sldSz cx="12192000" cy="6858000"/>
  <p:notesSz cx="6858000" cy="9144000"/>
  <p:defaultText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E5D6"/>
    <a:srgbClr val="E7EAED"/>
    <a:srgbClr val="FFFD78"/>
    <a:srgbClr val="008C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6B1C2F-B366-ED45-9C3D-EB08F4D918C2}" v="161" dt="2026-03-26T21:08:17.660"/>
    <p1510:client id="{D4DFC4AD-A6AB-9EF9-00CD-5D9A9A0007A3}" v="16" dt="2026-03-27T09:54:41.932"/>
    <p1510:client id="{F4952811-58A3-5351-3B50-614551CADFAA}" v="4" dt="2026-03-27T09:13:26.24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02"/>
    <p:restoredTop sz="94865"/>
  </p:normalViewPr>
  <p:slideViewPr>
    <p:cSldViewPr snapToGrid="0">
      <p:cViewPr varScale="1">
        <p:scale>
          <a:sx n="93" d="100"/>
          <a:sy n="93" d="100"/>
        </p:scale>
        <p:origin x="224" y="8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olo Castracane" userId="S::paolo.castracane_ext.esa.int#ext#@wmoomm.onmicrosoft.com::a1162d31-4d74-4633-bfbc-28069e91f09d" providerId="AD" clId="Web-{D4DFC4AD-A6AB-9EF9-00CD-5D9A9A0007A3}"/>
    <pc:docChg chg="modSld">
      <pc:chgData name="Paolo Castracane" userId="S::paolo.castracane_ext.esa.int#ext#@wmoomm.onmicrosoft.com::a1162d31-4d74-4633-bfbc-28069e91f09d" providerId="AD" clId="Web-{D4DFC4AD-A6AB-9EF9-00CD-5D9A9A0007A3}" dt="2026-03-27T09:54:41.932" v="7" actId="20577"/>
      <pc:docMkLst>
        <pc:docMk/>
      </pc:docMkLst>
      <pc:sldChg chg="modSp">
        <pc:chgData name="Paolo Castracane" userId="S::paolo.castracane_ext.esa.int#ext#@wmoomm.onmicrosoft.com::a1162d31-4d74-4633-bfbc-28069e91f09d" providerId="AD" clId="Web-{D4DFC4AD-A6AB-9EF9-00CD-5D9A9A0007A3}" dt="2026-03-27T09:54:41.932" v="7" actId="20577"/>
        <pc:sldMkLst>
          <pc:docMk/>
          <pc:sldMk cId="1592103436" sldId="278"/>
        </pc:sldMkLst>
        <pc:spChg chg="mod">
          <ac:chgData name="Paolo Castracane" userId="S::paolo.castracane_ext.esa.int#ext#@wmoomm.onmicrosoft.com::a1162d31-4d74-4633-bfbc-28069e91f09d" providerId="AD" clId="Web-{D4DFC4AD-A6AB-9EF9-00CD-5D9A9A0007A3}" dt="2026-03-27T09:54:41.932" v="7" actId="20577"/>
          <ac:spMkLst>
            <pc:docMk/>
            <pc:sldMk cId="1592103436" sldId="278"/>
            <ac:spMk id="5" creationId="{972242F3-C6DD-540E-B709-AFD9184BF4A6}"/>
          </ac:spMkLst>
        </pc:spChg>
      </pc:sldChg>
    </pc:docChg>
  </pc:docChgLst>
  <pc:docChgLst>
    <pc:chgData name="Paolo Castracane" userId="79409e68-a20d-42e3-af0c-ad1c5702f6f2" providerId="ADAL" clId="{18E488AC-0E78-5B6E-AEB5-216EDC26EF68}"/>
    <pc:docChg chg="undo redo custSel addSld delSld modSld">
      <pc:chgData name="Paolo Castracane" userId="79409e68-a20d-42e3-af0c-ad1c5702f6f2" providerId="ADAL" clId="{18E488AC-0E78-5B6E-AEB5-216EDC26EF68}" dt="2026-03-26T21:52:53.003" v="2161" actId="1037"/>
      <pc:docMkLst>
        <pc:docMk/>
      </pc:docMkLst>
      <pc:sldChg chg="modSp mod">
        <pc:chgData name="Paolo Castracane" userId="79409e68-a20d-42e3-af0c-ad1c5702f6f2" providerId="ADAL" clId="{18E488AC-0E78-5B6E-AEB5-216EDC26EF68}" dt="2026-03-21T10:43:28.520" v="145" actId="1038"/>
        <pc:sldMkLst>
          <pc:docMk/>
          <pc:sldMk cId="1827743807" sldId="257"/>
        </pc:sldMkLst>
        <pc:spChg chg="mod">
          <ac:chgData name="Paolo Castracane" userId="79409e68-a20d-42e3-af0c-ad1c5702f6f2" providerId="ADAL" clId="{18E488AC-0E78-5B6E-AEB5-216EDC26EF68}" dt="2026-03-21T10:43:12.502" v="129" actId="20577"/>
          <ac:spMkLst>
            <pc:docMk/>
            <pc:sldMk cId="1827743807" sldId="257"/>
            <ac:spMk id="5" creationId="{35DCE619-CC89-A3B1-126C-B81672DD6EA2}"/>
          </ac:spMkLst>
        </pc:spChg>
        <pc:spChg chg="mod">
          <ac:chgData name="Paolo Castracane" userId="79409e68-a20d-42e3-af0c-ad1c5702f6f2" providerId="ADAL" clId="{18E488AC-0E78-5B6E-AEB5-216EDC26EF68}" dt="2026-03-21T10:43:28.520" v="145" actId="1038"/>
          <ac:spMkLst>
            <pc:docMk/>
            <pc:sldMk cId="1827743807" sldId="257"/>
            <ac:spMk id="7" creationId="{E6E5C9EC-2B27-13DA-CF98-449A0DBEC79C}"/>
          </ac:spMkLst>
        </pc:spChg>
        <pc:spChg chg="mod">
          <ac:chgData name="Paolo Castracane" userId="79409e68-a20d-42e3-af0c-ad1c5702f6f2" providerId="ADAL" clId="{18E488AC-0E78-5B6E-AEB5-216EDC26EF68}" dt="2026-03-20T16:41:17.842" v="0" actId="1076"/>
          <ac:spMkLst>
            <pc:docMk/>
            <pc:sldMk cId="1827743807" sldId="257"/>
            <ac:spMk id="10" creationId="{68FE4560-9EF9-67C8-B329-3391DCF93DA2}"/>
          </ac:spMkLst>
        </pc:spChg>
      </pc:sldChg>
      <pc:sldChg chg="del">
        <pc:chgData name="Paolo Castracane" userId="79409e68-a20d-42e3-af0c-ad1c5702f6f2" providerId="ADAL" clId="{18E488AC-0E78-5B6E-AEB5-216EDC26EF68}" dt="2026-03-26T19:46:23.782" v="508" actId="2696"/>
        <pc:sldMkLst>
          <pc:docMk/>
          <pc:sldMk cId="888052994" sldId="259"/>
        </pc:sldMkLst>
      </pc:sldChg>
      <pc:sldChg chg="del">
        <pc:chgData name="Paolo Castracane" userId="79409e68-a20d-42e3-af0c-ad1c5702f6f2" providerId="ADAL" clId="{18E488AC-0E78-5B6E-AEB5-216EDC26EF68}" dt="2026-03-26T19:49:20.264" v="531" actId="2696"/>
        <pc:sldMkLst>
          <pc:docMk/>
          <pc:sldMk cId="1365958686" sldId="260"/>
        </pc:sldMkLst>
      </pc:sldChg>
      <pc:sldChg chg="addSp delSp modSp mod">
        <pc:chgData name="Paolo Castracane" userId="79409e68-a20d-42e3-af0c-ad1c5702f6f2" providerId="ADAL" clId="{18E488AC-0E78-5B6E-AEB5-216EDC26EF68}" dt="2026-03-26T20:05:16.605" v="718" actId="20577"/>
        <pc:sldMkLst>
          <pc:docMk/>
          <pc:sldMk cId="3110432081" sldId="262"/>
        </pc:sldMkLst>
        <pc:spChg chg="del">
          <ac:chgData name="Paolo Castracane" userId="79409e68-a20d-42e3-af0c-ad1c5702f6f2" providerId="ADAL" clId="{18E488AC-0E78-5B6E-AEB5-216EDC26EF68}" dt="2026-03-26T19:55:02.524" v="646" actId="478"/>
          <ac:spMkLst>
            <pc:docMk/>
            <pc:sldMk cId="3110432081" sldId="262"/>
            <ac:spMk id="3" creationId="{BCAB44ED-9598-2588-8778-1D497E83E7EC}"/>
          </ac:spMkLst>
        </pc:spChg>
        <pc:spChg chg="del">
          <ac:chgData name="Paolo Castracane" userId="79409e68-a20d-42e3-af0c-ad1c5702f6f2" providerId="ADAL" clId="{18E488AC-0E78-5B6E-AEB5-216EDC26EF68}" dt="2026-03-26T19:55:05.614" v="647" actId="478"/>
          <ac:spMkLst>
            <pc:docMk/>
            <pc:sldMk cId="3110432081" sldId="262"/>
            <ac:spMk id="4" creationId="{55AB3F20-1BE7-0F58-7234-3201CBB72480}"/>
          </ac:spMkLst>
        </pc:spChg>
        <pc:spChg chg="add mod">
          <ac:chgData name="Paolo Castracane" userId="79409e68-a20d-42e3-af0c-ad1c5702f6f2" providerId="ADAL" clId="{18E488AC-0E78-5B6E-AEB5-216EDC26EF68}" dt="2026-03-26T20:05:16.605" v="718" actId="20577"/>
          <ac:spMkLst>
            <pc:docMk/>
            <pc:sldMk cId="3110432081" sldId="262"/>
            <ac:spMk id="5" creationId="{A322F205-1FB9-1773-0D6D-874E0530DC12}"/>
          </ac:spMkLst>
        </pc:spChg>
        <pc:spChg chg="add del mod">
          <ac:chgData name="Paolo Castracane" userId="79409e68-a20d-42e3-af0c-ad1c5702f6f2" providerId="ADAL" clId="{18E488AC-0E78-5B6E-AEB5-216EDC26EF68}" dt="2026-03-26T20:00:53.189" v="678" actId="478"/>
          <ac:spMkLst>
            <pc:docMk/>
            <pc:sldMk cId="3110432081" sldId="262"/>
            <ac:spMk id="6" creationId="{A653E5AF-3726-CE51-DC53-22766AA4EF74}"/>
          </ac:spMkLst>
        </pc:spChg>
        <pc:spChg chg="add mod">
          <ac:chgData name="Paolo Castracane" userId="79409e68-a20d-42e3-af0c-ad1c5702f6f2" providerId="ADAL" clId="{18E488AC-0E78-5B6E-AEB5-216EDC26EF68}" dt="2026-03-26T20:02:50.075" v="697" actId="1076"/>
          <ac:spMkLst>
            <pc:docMk/>
            <pc:sldMk cId="3110432081" sldId="262"/>
            <ac:spMk id="7" creationId="{DEF99E10-DAEC-CD54-C2B7-4FDD6A3B5BF2}"/>
          </ac:spMkLst>
        </pc:spChg>
        <pc:picChg chg="add mod">
          <ac:chgData name="Paolo Castracane" userId="79409e68-a20d-42e3-af0c-ad1c5702f6f2" providerId="ADAL" clId="{18E488AC-0E78-5B6E-AEB5-216EDC26EF68}" dt="2026-03-26T20:02:45.493" v="696" actId="1076"/>
          <ac:picMkLst>
            <pc:docMk/>
            <pc:sldMk cId="3110432081" sldId="262"/>
            <ac:picMk id="8" creationId="{F567D77B-9076-BD22-01AB-7CB0272AC27C}"/>
          </ac:picMkLst>
        </pc:picChg>
      </pc:sldChg>
      <pc:sldChg chg="del">
        <pc:chgData name="Paolo Castracane" userId="79409e68-a20d-42e3-af0c-ad1c5702f6f2" providerId="ADAL" clId="{18E488AC-0E78-5B6E-AEB5-216EDC26EF68}" dt="2026-03-26T20:03:10.180" v="698" actId="2696"/>
        <pc:sldMkLst>
          <pc:docMk/>
          <pc:sldMk cId="286616360" sldId="263"/>
        </pc:sldMkLst>
      </pc:sldChg>
      <pc:sldChg chg="modSp mod">
        <pc:chgData name="Paolo Castracane" userId="79409e68-a20d-42e3-af0c-ad1c5702f6f2" providerId="ADAL" clId="{18E488AC-0E78-5B6E-AEB5-216EDC26EF68}" dt="2026-03-21T17:30:41.776" v="215" actId="1076"/>
        <pc:sldMkLst>
          <pc:docMk/>
          <pc:sldMk cId="2410360308" sldId="264"/>
        </pc:sldMkLst>
        <pc:spChg chg="mod">
          <ac:chgData name="Paolo Castracane" userId="79409e68-a20d-42e3-af0c-ad1c5702f6f2" providerId="ADAL" clId="{18E488AC-0E78-5B6E-AEB5-216EDC26EF68}" dt="2026-03-21T17:29:22.214" v="207" actId="1076"/>
          <ac:spMkLst>
            <pc:docMk/>
            <pc:sldMk cId="2410360308" sldId="264"/>
            <ac:spMk id="3" creationId="{57B6FAE9-35A6-53C2-920D-5C47EBDCE707}"/>
          </ac:spMkLst>
        </pc:spChg>
        <pc:spChg chg="mod">
          <ac:chgData name="Paolo Castracane" userId="79409e68-a20d-42e3-af0c-ad1c5702f6f2" providerId="ADAL" clId="{18E488AC-0E78-5B6E-AEB5-216EDC26EF68}" dt="2026-03-21T17:30:41.776" v="215" actId="1076"/>
          <ac:spMkLst>
            <pc:docMk/>
            <pc:sldMk cId="2410360308" sldId="264"/>
            <ac:spMk id="4" creationId="{AD9B0B48-1E58-022C-B864-BD417577E89E}"/>
          </ac:spMkLst>
        </pc:spChg>
      </pc:sldChg>
      <pc:sldChg chg="addSp delSp modSp mod">
        <pc:chgData name="Paolo Castracane" userId="79409e68-a20d-42e3-af0c-ad1c5702f6f2" providerId="ADAL" clId="{18E488AC-0E78-5B6E-AEB5-216EDC26EF68}" dt="2026-03-26T20:10:03.321" v="873" actId="1076"/>
        <pc:sldMkLst>
          <pc:docMk/>
          <pc:sldMk cId="3005638071" sldId="265"/>
        </pc:sldMkLst>
        <pc:spChg chg="del">
          <ac:chgData name="Paolo Castracane" userId="79409e68-a20d-42e3-af0c-ad1c5702f6f2" providerId="ADAL" clId="{18E488AC-0E78-5B6E-AEB5-216EDC26EF68}" dt="2026-03-26T20:07:44.268" v="719" actId="478"/>
          <ac:spMkLst>
            <pc:docMk/>
            <pc:sldMk cId="3005638071" sldId="265"/>
            <ac:spMk id="3" creationId="{E669B334-F331-8188-B0F8-D7B95E5608BA}"/>
          </ac:spMkLst>
        </pc:spChg>
        <pc:spChg chg="del">
          <ac:chgData name="Paolo Castracane" userId="79409e68-a20d-42e3-af0c-ad1c5702f6f2" providerId="ADAL" clId="{18E488AC-0E78-5B6E-AEB5-216EDC26EF68}" dt="2026-03-26T20:07:47.334" v="720" actId="478"/>
          <ac:spMkLst>
            <pc:docMk/>
            <pc:sldMk cId="3005638071" sldId="265"/>
            <ac:spMk id="4" creationId="{A0550DDF-7C72-EBB4-3E31-D8DF0E500E9C}"/>
          </ac:spMkLst>
        </pc:spChg>
        <pc:spChg chg="add mod">
          <ac:chgData name="Paolo Castracane" userId="79409e68-a20d-42e3-af0c-ad1c5702f6f2" providerId="ADAL" clId="{18E488AC-0E78-5B6E-AEB5-216EDC26EF68}" dt="2026-03-26T20:09:40.955" v="869" actId="12"/>
          <ac:spMkLst>
            <pc:docMk/>
            <pc:sldMk cId="3005638071" sldId="265"/>
            <ac:spMk id="5" creationId="{ACA541C6-03D5-4B08-6F90-E9BABD315567}"/>
          </ac:spMkLst>
        </pc:spChg>
        <pc:spChg chg="add mod">
          <ac:chgData name="Paolo Castracane" userId="79409e68-a20d-42e3-af0c-ad1c5702f6f2" providerId="ADAL" clId="{18E488AC-0E78-5B6E-AEB5-216EDC26EF68}" dt="2026-03-26T20:10:03.321" v="873" actId="1076"/>
          <ac:spMkLst>
            <pc:docMk/>
            <pc:sldMk cId="3005638071" sldId="265"/>
            <ac:spMk id="6" creationId="{689FD408-0DEC-61AE-54A6-BEE3D735458A}"/>
          </ac:spMkLst>
        </pc:spChg>
        <pc:spChg chg="add mod">
          <ac:chgData name="Paolo Castracane" userId="79409e68-a20d-42e3-af0c-ad1c5702f6f2" providerId="ADAL" clId="{18E488AC-0E78-5B6E-AEB5-216EDC26EF68}" dt="2026-03-26T20:09:54.932" v="872" actId="12"/>
          <ac:spMkLst>
            <pc:docMk/>
            <pc:sldMk cId="3005638071" sldId="265"/>
            <ac:spMk id="7" creationId="{9988C825-5FCD-9541-A6BE-BBE896ACC88B}"/>
          </ac:spMkLst>
        </pc:spChg>
      </pc:sldChg>
      <pc:sldChg chg="addSp delSp modSp mod">
        <pc:chgData name="Paolo Castracane" userId="79409e68-a20d-42e3-af0c-ad1c5702f6f2" providerId="ADAL" clId="{18E488AC-0E78-5B6E-AEB5-216EDC26EF68}" dt="2026-03-26T21:52:53.003" v="2161" actId="1037"/>
        <pc:sldMkLst>
          <pc:docMk/>
          <pc:sldMk cId="1031160813" sldId="266"/>
        </pc:sldMkLst>
        <pc:spChg chg="mod">
          <ac:chgData name="Paolo Castracane" userId="79409e68-a20d-42e3-af0c-ad1c5702f6f2" providerId="ADAL" clId="{18E488AC-0E78-5B6E-AEB5-216EDC26EF68}" dt="2026-03-25T01:41:51.809" v="333" actId="1035"/>
          <ac:spMkLst>
            <pc:docMk/>
            <pc:sldMk cId="1031160813" sldId="266"/>
            <ac:spMk id="2" creationId="{5675896B-842C-794D-84FE-EEB9BD946944}"/>
          </ac:spMkLst>
        </pc:spChg>
        <pc:spChg chg="add mod">
          <ac:chgData name="Paolo Castracane" userId="79409e68-a20d-42e3-af0c-ad1c5702f6f2" providerId="ADAL" clId="{18E488AC-0E78-5B6E-AEB5-216EDC26EF68}" dt="2026-03-25T01:40:19.004" v="289" actId="14100"/>
          <ac:spMkLst>
            <pc:docMk/>
            <pc:sldMk cId="1031160813" sldId="266"/>
            <ac:spMk id="5" creationId="{8B91EAF3-56CD-813A-79B3-069AE85839DD}"/>
          </ac:spMkLst>
        </pc:spChg>
        <pc:spChg chg="add mod">
          <ac:chgData name="Paolo Castracane" userId="79409e68-a20d-42e3-af0c-ad1c5702f6f2" providerId="ADAL" clId="{18E488AC-0E78-5B6E-AEB5-216EDC26EF68}" dt="2026-03-25T01:41:39.338" v="319" actId="1035"/>
          <ac:spMkLst>
            <pc:docMk/>
            <pc:sldMk cId="1031160813" sldId="266"/>
            <ac:spMk id="7" creationId="{77094E67-3A93-2EF8-3099-1586606DDEBD}"/>
          </ac:spMkLst>
        </pc:spChg>
        <pc:spChg chg="add mod">
          <ac:chgData name="Paolo Castracane" userId="79409e68-a20d-42e3-af0c-ad1c5702f6f2" providerId="ADAL" clId="{18E488AC-0E78-5B6E-AEB5-216EDC26EF68}" dt="2026-03-26T21:52:53.003" v="2161" actId="1037"/>
          <ac:spMkLst>
            <pc:docMk/>
            <pc:sldMk cId="1031160813" sldId="266"/>
            <ac:spMk id="8" creationId="{F126B670-8052-043D-4010-5CC28D08A516}"/>
          </ac:spMkLst>
        </pc:spChg>
        <pc:spChg chg="add mod">
          <ac:chgData name="Paolo Castracane" userId="79409e68-a20d-42e3-af0c-ad1c5702f6f2" providerId="ADAL" clId="{18E488AC-0E78-5B6E-AEB5-216EDC26EF68}" dt="2026-03-25T01:39:58.120" v="286" actId="1076"/>
          <ac:spMkLst>
            <pc:docMk/>
            <pc:sldMk cId="1031160813" sldId="266"/>
            <ac:spMk id="9" creationId="{544B7B3E-14E2-CD08-8ED3-8794D293BEC4}"/>
          </ac:spMkLst>
        </pc:spChg>
        <pc:grpChg chg="add mod">
          <ac:chgData name="Paolo Castracane" userId="79409e68-a20d-42e3-af0c-ad1c5702f6f2" providerId="ADAL" clId="{18E488AC-0E78-5B6E-AEB5-216EDC26EF68}" dt="2026-03-25T01:41:44.771" v="325" actId="1035"/>
          <ac:grpSpMkLst>
            <pc:docMk/>
            <pc:sldMk cId="1031160813" sldId="266"/>
            <ac:grpSpMk id="12" creationId="{3996349B-C568-03F4-D725-FFA6E9BEF4EA}"/>
          </ac:grpSpMkLst>
        </pc:grpChg>
        <pc:picChg chg="add mod">
          <ac:chgData name="Paolo Castracane" userId="79409e68-a20d-42e3-af0c-ad1c5702f6f2" providerId="ADAL" clId="{18E488AC-0E78-5B6E-AEB5-216EDC26EF68}" dt="2026-03-25T01:40:46.226" v="292"/>
          <ac:picMkLst>
            <pc:docMk/>
            <pc:sldMk cId="1031160813" sldId="266"/>
            <ac:picMk id="10" creationId="{251C8367-0711-4323-4765-7B769A620F00}"/>
          </ac:picMkLst>
        </pc:picChg>
        <pc:picChg chg="add mod">
          <ac:chgData name="Paolo Castracane" userId="79409e68-a20d-42e3-af0c-ad1c5702f6f2" providerId="ADAL" clId="{18E488AC-0E78-5B6E-AEB5-216EDC26EF68}" dt="2026-03-25T01:40:46.226" v="292"/>
          <ac:picMkLst>
            <pc:docMk/>
            <pc:sldMk cId="1031160813" sldId="266"/>
            <ac:picMk id="11" creationId="{C0653AE6-1C41-43FE-F073-ED5B0B379F13}"/>
          </ac:picMkLst>
        </pc:picChg>
      </pc:sldChg>
      <pc:sldChg chg="addSp delSp modSp mod">
        <pc:chgData name="Paolo Castracane" userId="79409e68-a20d-42e3-af0c-ad1c5702f6f2" providerId="ADAL" clId="{18E488AC-0E78-5B6E-AEB5-216EDC26EF68}" dt="2026-03-25T01:46:39.300" v="356" actId="14100"/>
        <pc:sldMkLst>
          <pc:docMk/>
          <pc:sldMk cId="3031670718" sldId="267"/>
        </pc:sldMkLst>
        <pc:spChg chg="mod">
          <ac:chgData name="Paolo Castracane" userId="79409e68-a20d-42e3-af0c-ad1c5702f6f2" providerId="ADAL" clId="{18E488AC-0E78-5B6E-AEB5-216EDC26EF68}" dt="2026-03-25T01:46:28.600" v="354" actId="27636"/>
          <ac:spMkLst>
            <pc:docMk/>
            <pc:sldMk cId="3031670718" sldId="267"/>
            <ac:spMk id="2" creationId="{2E58E32C-A98A-4338-0802-0ABC0464D41E}"/>
          </ac:spMkLst>
        </pc:spChg>
        <pc:spChg chg="add mod">
          <ac:chgData name="Paolo Castracane" userId="79409e68-a20d-42e3-af0c-ad1c5702f6f2" providerId="ADAL" clId="{18E488AC-0E78-5B6E-AEB5-216EDC26EF68}" dt="2026-03-25T01:46:39.300" v="356" actId="14100"/>
          <ac:spMkLst>
            <pc:docMk/>
            <pc:sldMk cId="3031670718" sldId="267"/>
            <ac:spMk id="5" creationId="{7C5E9130-9840-A0AA-7B50-020205C39587}"/>
          </ac:spMkLst>
        </pc:spChg>
      </pc:sldChg>
      <pc:sldChg chg="addSp delSp modSp mod">
        <pc:chgData name="Paolo Castracane" userId="79409e68-a20d-42e3-af0c-ad1c5702f6f2" providerId="ADAL" clId="{18E488AC-0E78-5B6E-AEB5-216EDC26EF68}" dt="2026-03-25T01:56:43.856" v="403" actId="1076"/>
        <pc:sldMkLst>
          <pc:docMk/>
          <pc:sldMk cId="3992687883" sldId="268"/>
        </pc:sldMkLst>
        <pc:spChg chg="mod">
          <ac:chgData name="Paolo Castracane" userId="79409e68-a20d-42e3-af0c-ad1c5702f6f2" providerId="ADAL" clId="{18E488AC-0E78-5B6E-AEB5-216EDC26EF68}" dt="2026-03-25T01:56:43.856" v="403" actId="1076"/>
          <ac:spMkLst>
            <pc:docMk/>
            <pc:sldMk cId="3992687883" sldId="268"/>
            <ac:spMk id="2" creationId="{9DBDC31B-8ACE-48B4-2984-6F8061E2F824}"/>
          </ac:spMkLst>
        </pc:spChg>
        <pc:spChg chg="add mod">
          <ac:chgData name="Paolo Castracane" userId="79409e68-a20d-42e3-af0c-ad1c5702f6f2" providerId="ADAL" clId="{18E488AC-0E78-5B6E-AEB5-216EDC26EF68}" dt="2026-03-25T01:56:33.936" v="402" actId="20577"/>
          <ac:spMkLst>
            <pc:docMk/>
            <pc:sldMk cId="3992687883" sldId="268"/>
            <ac:spMk id="5" creationId="{0627B806-AE94-7D44-245B-0E7D0B3DBB61}"/>
          </ac:spMkLst>
        </pc:spChg>
        <pc:grpChg chg="add mod">
          <ac:chgData name="Paolo Castracane" userId="79409e68-a20d-42e3-af0c-ad1c5702f6f2" providerId="ADAL" clId="{18E488AC-0E78-5B6E-AEB5-216EDC26EF68}" dt="2026-03-25T01:55:29.803" v="395" actId="1076"/>
          <ac:grpSpMkLst>
            <pc:docMk/>
            <pc:sldMk cId="3992687883" sldId="268"/>
            <ac:grpSpMk id="11" creationId="{CEDA4B3F-EF8C-7342-DB04-7D383E71B9CF}"/>
          </ac:grpSpMkLst>
        </pc:grpChg>
        <pc:picChg chg="add mod">
          <ac:chgData name="Paolo Castracane" userId="79409e68-a20d-42e3-af0c-ad1c5702f6f2" providerId="ADAL" clId="{18E488AC-0E78-5B6E-AEB5-216EDC26EF68}" dt="2026-03-25T01:55:49.782" v="399" actId="1076"/>
          <ac:picMkLst>
            <pc:docMk/>
            <pc:sldMk cId="3992687883" sldId="268"/>
            <ac:picMk id="6" creationId="{3C50CCC4-C53E-E926-8548-945E9278A6BE}"/>
          </ac:picMkLst>
        </pc:picChg>
        <pc:picChg chg="add mod">
          <ac:chgData name="Paolo Castracane" userId="79409e68-a20d-42e3-af0c-ad1c5702f6f2" providerId="ADAL" clId="{18E488AC-0E78-5B6E-AEB5-216EDC26EF68}" dt="2026-03-25T01:53:18.213" v="360"/>
          <ac:picMkLst>
            <pc:docMk/>
            <pc:sldMk cId="3992687883" sldId="268"/>
            <ac:picMk id="7" creationId="{29C7252E-C82C-7E39-ADFD-300813CDDBBA}"/>
          </ac:picMkLst>
        </pc:picChg>
        <pc:picChg chg="add mod">
          <ac:chgData name="Paolo Castracane" userId="79409e68-a20d-42e3-af0c-ad1c5702f6f2" providerId="ADAL" clId="{18E488AC-0E78-5B6E-AEB5-216EDC26EF68}" dt="2026-03-25T01:55:14.534" v="392"/>
          <ac:picMkLst>
            <pc:docMk/>
            <pc:sldMk cId="3992687883" sldId="268"/>
            <ac:picMk id="8" creationId="{B7ACD627-4055-1C00-670A-C71E2E7B09CC}"/>
          </ac:picMkLst>
        </pc:picChg>
        <pc:picChg chg="add mod">
          <ac:chgData name="Paolo Castracane" userId="79409e68-a20d-42e3-af0c-ad1c5702f6f2" providerId="ADAL" clId="{18E488AC-0E78-5B6E-AEB5-216EDC26EF68}" dt="2026-03-25T01:55:14.534" v="392"/>
          <ac:picMkLst>
            <pc:docMk/>
            <pc:sldMk cId="3992687883" sldId="268"/>
            <ac:picMk id="9" creationId="{99375F1E-202B-EF75-9377-C15C0281376E}"/>
          </ac:picMkLst>
        </pc:picChg>
        <pc:picChg chg="add mod">
          <ac:chgData name="Paolo Castracane" userId="79409e68-a20d-42e3-af0c-ad1c5702f6f2" providerId="ADAL" clId="{18E488AC-0E78-5B6E-AEB5-216EDC26EF68}" dt="2026-03-25T01:55:14.534" v="392"/>
          <ac:picMkLst>
            <pc:docMk/>
            <pc:sldMk cId="3992687883" sldId="268"/>
            <ac:picMk id="10" creationId="{2F1686B3-CE0B-A8F9-88B4-A7A1F197390E}"/>
          </ac:picMkLst>
        </pc:picChg>
      </pc:sldChg>
      <pc:sldChg chg="addSp delSp modSp mod">
        <pc:chgData name="Paolo Castracane" userId="79409e68-a20d-42e3-af0c-ad1c5702f6f2" providerId="ADAL" clId="{18E488AC-0E78-5B6E-AEB5-216EDC26EF68}" dt="2026-03-25T21:02:25.048" v="466" actId="1076"/>
        <pc:sldMkLst>
          <pc:docMk/>
          <pc:sldMk cId="1105138714" sldId="269"/>
        </pc:sldMkLst>
        <pc:spChg chg="add mod">
          <ac:chgData name="Paolo Castracane" userId="79409e68-a20d-42e3-af0c-ad1c5702f6f2" providerId="ADAL" clId="{18E488AC-0E78-5B6E-AEB5-216EDC26EF68}" dt="2026-03-25T21:02:25.048" v="466" actId="1076"/>
          <ac:spMkLst>
            <pc:docMk/>
            <pc:sldMk cId="1105138714" sldId="269"/>
            <ac:spMk id="5" creationId="{155EB8FA-6D87-5939-C4A5-7BCD32D66240}"/>
          </ac:spMkLst>
        </pc:spChg>
        <pc:spChg chg="add mod">
          <ac:chgData name="Paolo Castracane" userId="79409e68-a20d-42e3-af0c-ad1c5702f6f2" providerId="ADAL" clId="{18E488AC-0E78-5B6E-AEB5-216EDC26EF68}" dt="2026-03-25T21:01:41.760" v="452" actId="1076"/>
          <ac:spMkLst>
            <pc:docMk/>
            <pc:sldMk cId="1105138714" sldId="269"/>
            <ac:spMk id="6" creationId="{CC637B4C-E96F-11C2-3E79-73DCB9BD6C35}"/>
          </ac:spMkLst>
        </pc:spChg>
        <pc:spChg chg="add mod">
          <ac:chgData name="Paolo Castracane" userId="79409e68-a20d-42e3-af0c-ad1c5702f6f2" providerId="ADAL" clId="{18E488AC-0E78-5B6E-AEB5-216EDC26EF68}" dt="2026-03-25T21:02:21.898" v="465" actId="14100"/>
          <ac:spMkLst>
            <pc:docMk/>
            <pc:sldMk cId="1105138714" sldId="269"/>
            <ac:spMk id="9" creationId="{B154D518-C465-AFFA-E780-E17139465C6D}"/>
          </ac:spMkLst>
        </pc:spChg>
        <pc:spChg chg="add mod">
          <ac:chgData name="Paolo Castracane" userId="79409e68-a20d-42e3-af0c-ad1c5702f6f2" providerId="ADAL" clId="{18E488AC-0E78-5B6E-AEB5-216EDC26EF68}" dt="2026-03-25T21:02:09.885" v="463" actId="1076"/>
          <ac:spMkLst>
            <pc:docMk/>
            <pc:sldMk cId="1105138714" sldId="269"/>
            <ac:spMk id="10" creationId="{BD107CE6-FFA4-9C75-F925-F8A1F03D56A7}"/>
          </ac:spMkLst>
        </pc:spChg>
      </pc:sldChg>
      <pc:sldChg chg="addSp delSp modSp mod">
        <pc:chgData name="Paolo Castracane" userId="79409e68-a20d-42e3-af0c-ad1c5702f6f2" providerId="ADAL" clId="{18E488AC-0E78-5B6E-AEB5-216EDC26EF68}" dt="2026-03-26T20:28:02.919" v="1232" actId="1036"/>
        <pc:sldMkLst>
          <pc:docMk/>
          <pc:sldMk cId="423371024" sldId="270"/>
        </pc:sldMkLst>
        <pc:spChg chg="del">
          <ac:chgData name="Paolo Castracane" userId="79409e68-a20d-42e3-af0c-ad1c5702f6f2" providerId="ADAL" clId="{18E488AC-0E78-5B6E-AEB5-216EDC26EF68}" dt="2026-03-26T20:11:23.531" v="875" actId="478"/>
          <ac:spMkLst>
            <pc:docMk/>
            <pc:sldMk cId="423371024" sldId="270"/>
            <ac:spMk id="3" creationId="{19CEE50A-4991-0EE0-AA98-38F09431F62F}"/>
          </ac:spMkLst>
        </pc:spChg>
        <pc:spChg chg="del">
          <ac:chgData name="Paolo Castracane" userId="79409e68-a20d-42e3-af0c-ad1c5702f6f2" providerId="ADAL" clId="{18E488AC-0E78-5B6E-AEB5-216EDC26EF68}" dt="2026-03-26T20:11:26.528" v="876" actId="478"/>
          <ac:spMkLst>
            <pc:docMk/>
            <pc:sldMk cId="423371024" sldId="270"/>
            <ac:spMk id="4" creationId="{534DDCCF-C6E0-0ECD-A4B4-CE28CE8F8835}"/>
          </ac:spMkLst>
        </pc:spChg>
        <pc:spChg chg="add mod">
          <ac:chgData name="Paolo Castracane" userId="79409e68-a20d-42e3-af0c-ad1c5702f6f2" providerId="ADAL" clId="{18E488AC-0E78-5B6E-AEB5-216EDC26EF68}" dt="2026-03-26T20:27:52.959" v="1230" actId="12"/>
          <ac:spMkLst>
            <pc:docMk/>
            <pc:sldMk cId="423371024" sldId="270"/>
            <ac:spMk id="7" creationId="{F5AB0DE7-4440-67E4-22A0-51CDDA02265D}"/>
          </ac:spMkLst>
        </pc:spChg>
        <pc:picChg chg="add mod modCrop">
          <ac:chgData name="Paolo Castracane" userId="79409e68-a20d-42e3-af0c-ad1c5702f6f2" providerId="ADAL" clId="{18E488AC-0E78-5B6E-AEB5-216EDC26EF68}" dt="2026-03-26T20:28:02.919" v="1232" actId="1036"/>
          <ac:picMkLst>
            <pc:docMk/>
            <pc:sldMk cId="423371024" sldId="270"/>
            <ac:picMk id="6" creationId="{211E7EEB-3F35-DEB2-575A-C06AE9AA23A4}"/>
          </ac:picMkLst>
        </pc:picChg>
      </pc:sldChg>
      <pc:sldChg chg="modSp mod">
        <pc:chgData name="Paolo Castracane" userId="79409e68-a20d-42e3-af0c-ad1c5702f6f2" providerId="ADAL" clId="{18E488AC-0E78-5B6E-AEB5-216EDC26EF68}" dt="2026-03-26T19:51:13.803" v="645" actId="20577"/>
        <pc:sldMkLst>
          <pc:docMk/>
          <pc:sldMk cId="2168069302" sldId="271"/>
        </pc:sldMkLst>
        <pc:spChg chg="mod">
          <ac:chgData name="Paolo Castracane" userId="79409e68-a20d-42e3-af0c-ad1c5702f6f2" providerId="ADAL" clId="{18E488AC-0E78-5B6E-AEB5-216EDC26EF68}" dt="2026-03-26T19:51:13.803" v="645" actId="20577"/>
          <ac:spMkLst>
            <pc:docMk/>
            <pc:sldMk cId="2168069302" sldId="271"/>
            <ac:spMk id="7" creationId="{9452E790-9143-9F87-9CDA-642D7EF9B384}"/>
          </ac:spMkLst>
        </pc:spChg>
      </pc:sldChg>
      <pc:sldChg chg="addSp delSp modSp new mod">
        <pc:chgData name="Paolo Castracane" userId="79409e68-a20d-42e3-af0c-ad1c5702f6f2" providerId="ADAL" clId="{18E488AC-0E78-5B6E-AEB5-216EDC26EF68}" dt="2026-03-26T20:04:26.317" v="706" actId="179"/>
        <pc:sldMkLst>
          <pc:docMk/>
          <pc:sldMk cId="269665298" sldId="272"/>
        </pc:sldMkLst>
        <pc:spChg chg="mod">
          <ac:chgData name="Paolo Castracane" userId="79409e68-a20d-42e3-af0c-ad1c5702f6f2" providerId="ADAL" clId="{18E488AC-0E78-5B6E-AEB5-216EDC26EF68}" dt="2026-03-26T19:40:41.501" v="481" actId="20577"/>
          <ac:spMkLst>
            <pc:docMk/>
            <pc:sldMk cId="269665298" sldId="272"/>
            <ac:spMk id="2" creationId="{02B4C39B-FC84-F365-B3C6-53B33012649F}"/>
          </ac:spMkLst>
        </pc:spChg>
        <pc:spChg chg="add del mod">
          <ac:chgData name="Paolo Castracane" userId="79409e68-a20d-42e3-af0c-ad1c5702f6f2" providerId="ADAL" clId="{18E488AC-0E78-5B6E-AEB5-216EDC26EF68}" dt="2026-03-26T19:43:45.375" v="487" actId="478"/>
          <ac:spMkLst>
            <pc:docMk/>
            <pc:sldMk cId="269665298" sldId="272"/>
            <ac:spMk id="3" creationId="{4AE57AAC-DE71-EDDA-40A4-0F3B8BCCBE5A}"/>
          </ac:spMkLst>
        </pc:spChg>
        <pc:spChg chg="add mod">
          <ac:chgData name="Paolo Castracane" userId="79409e68-a20d-42e3-af0c-ad1c5702f6f2" providerId="ADAL" clId="{18E488AC-0E78-5B6E-AEB5-216EDC26EF68}" dt="2026-03-26T19:45:55.561" v="506" actId="1076"/>
          <ac:spMkLst>
            <pc:docMk/>
            <pc:sldMk cId="269665298" sldId="272"/>
            <ac:spMk id="4" creationId="{97EF0034-1F37-D4F8-D398-DB806CF7FBB6}"/>
          </ac:spMkLst>
        </pc:spChg>
        <pc:spChg chg="add del mod">
          <ac:chgData name="Paolo Castracane" userId="79409e68-a20d-42e3-af0c-ad1c5702f6f2" providerId="ADAL" clId="{18E488AC-0E78-5B6E-AEB5-216EDC26EF68}" dt="2026-03-26T19:43:37.598" v="485"/>
          <ac:spMkLst>
            <pc:docMk/>
            <pc:sldMk cId="269665298" sldId="272"/>
            <ac:spMk id="5" creationId="{D41FBA59-27E4-866D-7A0F-6B33A5D65B0C}"/>
          </ac:spMkLst>
        </pc:spChg>
        <pc:spChg chg="add mod">
          <ac:chgData name="Paolo Castracane" userId="79409e68-a20d-42e3-af0c-ad1c5702f6f2" providerId="ADAL" clId="{18E488AC-0E78-5B6E-AEB5-216EDC26EF68}" dt="2026-03-26T19:43:53.064" v="490" actId="767"/>
          <ac:spMkLst>
            <pc:docMk/>
            <pc:sldMk cId="269665298" sldId="272"/>
            <ac:spMk id="6" creationId="{61E5F8B3-80CC-8F28-D5BA-9F2DDC6581AA}"/>
          </ac:spMkLst>
        </pc:spChg>
        <pc:spChg chg="add">
          <ac:chgData name="Paolo Castracane" userId="79409e68-a20d-42e3-af0c-ad1c5702f6f2" providerId="ADAL" clId="{18E488AC-0E78-5B6E-AEB5-216EDC26EF68}" dt="2026-03-26T19:43:50.033" v="489"/>
          <ac:spMkLst>
            <pc:docMk/>
            <pc:sldMk cId="269665298" sldId="272"/>
            <ac:spMk id="7" creationId="{BC058C62-D4D3-154F-A404-0140FFF04970}"/>
          </ac:spMkLst>
        </pc:spChg>
        <pc:spChg chg="add mod">
          <ac:chgData name="Paolo Castracane" userId="79409e68-a20d-42e3-af0c-ad1c5702f6f2" providerId="ADAL" clId="{18E488AC-0E78-5B6E-AEB5-216EDC26EF68}" dt="2026-03-26T20:04:26.317" v="706" actId="179"/>
          <ac:spMkLst>
            <pc:docMk/>
            <pc:sldMk cId="269665298" sldId="272"/>
            <ac:spMk id="8" creationId="{826210BC-AB57-94BE-BDF3-62EFCD73A0F2}"/>
          </ac:spMkLst>
        </pc:spChg>
      </pc:sldChg>
      <pc:sldChg chg="add">
        <pc:chgData name="Paolo Castracane" userId="79409e68-a20d-42e3-af0c-ad1c5702f6f2" providerId="ADAL" clId="{18E488AC-0E78-5B6E-AEB5-216EDC26EF68}" dt="2026-03-21T17:13:48.991" v="146"/>
        <pc:sldMkLst>
          <pc:docMk/>
          <pc:sldMk cId="1572039418" sldId="273"/>
        </pc:sldMkLst>
      </pc:sldChg>
      <pc:sldChg chg="addSp delSp modSp new mod">
        <pc:chgData name="Paolo Castracane" userId="79409e68-a20d-42e3-af0c-ad1c5702f6f2" providerId="ADAL" clId="{18E488AC-0E78-5B6E-AEB5-216EDC26EF68}" dt="2026-03-21T17:33:58.410" v="268" actId="1038"/>
        <pc:sldMkLst>
          <pc:docMk/>
          <pc:sldMk cId="1310477914" sldId="274"/>
        </pc:sldMkLst>
        <pc:spChg chg="add mod">
          <ac:chgData name="Paolo Castracane" userId="79409e68-a20d-42e3-af0c-ad1c5702f6f2" providerId="ADAL" clId="{18E488AC-0E78-5B6E-AEB5-216EDC26EF68}" dt="2026-03-21T17:31:56.006" v="217"/>
          <ac:spMkLst>
            <pc:docMk/>
            <pc:sldMk cId="1310477914" sldId="274"/>
            <ac:spMk id="5" creationId="{81C7A26B-11B0-6774-7364-2B8BB39BABF8}"/>
          </ac:spMkLst>
        </pc:spChg>
        <pc:spChg chg="add mod">
          <ac:chgData name="Paolo Castracane" userId="79409e68-a20d-42e3-af0c-ad1c5702f6f2" providerId="ADAL" clId="{18E488AC-0E78-5B6E-AEB5-216EDC26EF68}" dt="2026-03-21T17:33:38.250" v="237" actId="1076"/>
          <ac:spMkLst>
            <pc:docMk/>
            <pc:sldMk cId="1310477914" sldId="274"/>
            <ac:spMk id="10" creationId="{18026622-0F99-1E5B-99E0-55A62FBC98C9}"/>
          </ac:spMkLst>
        </pc:spChg>
        <pc:spChg chg="add mod">
          <ac:chgData name="Paolo Castracane" userId="79409e68-a20d-42e3-af0c-ad1c5702f6f2" providerId="ADAL" clId="{18E488AC-0E78-5B6E-AEB5-216EDC26EF68}" dt="2026-03-21T17:33:26.795" v="236" actId="14100"/>
          <ac:spMkLst>
            <pc:docMk/>
            <pc:sldMk cId="1310477914" sldId="274"/>
            <ac:spMk id="11" creationId="{3656DDB4-C491-1716-AEA6-A1043F5B70B9}"/>
          </ac:spMkLst>
        </pc:spChg>
        <pc:picChg chg="add mod">
          <ac:chgData name="Paolo Castracane" userId="79409e68-a20d-42e3-af0c-ad1c5702f6f2" providerId="ADAL" clId="{18E488AC-0E78-5B6E-AEB5-216EDC26EF68}" dt="2026-03-21T17:33:43.599" v="247" actId="1036"/>
          <ac:picMkLst>
            <pc:docMk/>
            <pc:sldMk cId="1310477914" sldId="274"/>
            <ac:picMk id="6" creationId="{F7031690-18C6-FE19-70CB-85D83C9A1CC4}"/>
          </ac:picMkLst>
        </pc:picChg>
        <pc:picChg chg="add mod">
          <ac:chgData name="Paolo Castracane" userId="79409e68-a20d-42e3-af0c-ad1c5702f6f2" providerId="ADAL" clId="{18E488AC-0E78-5B6E-AEB5-216EDC26EF68}" dt="2026-03-21T17:33:58.410" v="268" actId="1038"/>
          <ac:picMkLst>
            <pc:docMk/>
            <pc:sldMk cId="1310477914" sldId="274"/>
            <ac:picMk id="8" creationId="{F877E8CC-3FD9-B8E9-C3EE-7D0161B8250A}"/>
          </ac:picMkLst>
        </pc:picChg>
      </pc:sldChg>
      <pc:sldChg chg="addSp delSp modSp new mod">
        <pc:chgData name="Paolo Castracane" userId="79409e68-a20d-42e3-af0c-ad1c5702f6f2" providerId="ADAL" clId="{18E488AC-0E78-5B6E-AEB5-216EDC26EF68}" dt="2026-03-26T20:10:28.137" v="874" actId="113"/>
        <pc:sldMkLst>
          <pc:docMk/>
          <pc:sldMk cId="4180118561" sldId="275"/>
        </pc:sldMkLst>
        <pc:spChg chg="add mod">
          <ac:chgData name="Paolo Castracane" userId="79409e68-a20d-42e3-af0c-ad1c5702f6f2" providerId="ADAL" clId="{18E488AC-0E78-5B6E-AEB5-216EDC26EF68}" dt="2026-03-26T20:10:28.137" v="874" actId="113"/>
          <ac:spMkLst>
            <pc:docMk/>
            <pc:sldMk cId="4180118561" sldId="275"/>
            <ac:spMk id="5" creationId="{6F477533-B954-9A52-0551-9F52574359E2}"/>
          </ac:spMkLst>
        </pc:spChg>
        <pc:spChg chg="add mod">
          <ac:chgData name="Paolo Castracane" userId="79409e68-a20d-42e3-af0c-ad1c5702f6f2" providerId="ADAL" clId="{18E488AC-0E78-5B6E-AEB5-216EDC26EF68}" dt="2026-03-25T01:42:42.764" v="340" actId="1076"/>
          <ac:spMkLst>
            <pc:docMk/>
            <pc:sldMk cId="4180118561" sldId="275"/>
            <ac:spMk id="6" creationId="{1311EB9E-2E34-908C-7E2B-E09141799B58}"/>
          </ac:spMkLst>
        </pc:spChg>
      </pc:sldChg>
      <pc:sldChg chg="new del">
        <pc:chgData name="Paolo Castracane" userId="79409e68-a20d-42e3-af0c-ad1c5702f6f2" providerId="ADAL" clId="{18E488AC-0E78-5B6E-AEB5-216EDC26EF68}" dt="2026-03-26T19:48:23.583" v="530" actId="2696"/>
        <pc:sldMkLst>
          <pc:docMk/>
          <pc:sldMk cId="3058925844" sldId="276"/>
        </pc:sldMkLst>
      </pc:sldChg>
      <pc:sldChg chg="modSp add mod">
        <pc:chgData name="Paolo Castracane" userId="79409e68-a20d-42e3-af0c-ad1c5702f6f2" providerId="ADAL" clId="{18E488AC-0E78-5B6E-AEB5-216EDC26EF68}" dt="2026-03-26T19:48:15.235" v="529" actId="20577"/>
        <pc:sldMkLst>
          <pc:docMk/>
          <pc:sldMk cId="1290509973" sldId="277"/>
        </pc:sldMkLst>
        <pc:spChg chg="mod">
          <ac:chgData name="Paolo Castracane" userId="79409e68-a20d-42e3-af0c-ad1c5702f6f2" providerId="ADAL" clId="{18E488AC-0E78-5B6E-AEB5-216EDC26EF68}" dt="2026-03-26T19:47:31.392" v="521" actId="20577"/>
          <ac:spMkLst>
            <pc:docMk/>
            <pc:sldMk cId="1290509973" sldId="277"/>
            <ac:spMk id="2" creationId="{2263D8D0-9F1E-9CFB-AA4E-D63FECCD4D03}"/>
          </ac:spMkLst>
        </pc:spChg>
        <pc:spChg chg="mod">
          <ac:chgData name="Paolo Castracane" userId="79409e68-a20d-42e3-af0c-ad1c5702f6f2" providerId="ADAL" clId="{18E488AC-0E78-5B6E-AEB5-216EDC26EF68}" dt="2026-03-26T19:48:15.235" v="529" actId="20577"/>
          <ac:spMkLst>
            <pc:docMk/>
            <pc:sldMk cId="1290509973" sldId="277"/>
            <ac:spMk id="5" creationId="{41163E91-A8E6-9C20-B07F-3922E6CB1B89}"/>
          </ac:spMkLst>
        </pc:spChg>
      </pc:sldChg>
      <pc:sldChg chg="addSp delSp modSp new mod">
        <pc:chgData name="Paolo Castracane" userId="79409e68-a20d-42e3-af0c-ad1c5702f6f2" providerId="ADAL" clId="{18E488AC-0E78-5B6E-AEB5-216EDC26EF68}" dt="2026-03-26T21:18:13.762" v="2141" actId="20577"/>
        <pc:sldMkLst>
          <pc:docMk/>
          <pc:sldMk cId="1592103436" sldId="278"/>
        </pc:sldMkLst>
        <pc:spChg chg="mod">
          <ac:chgData name="Paolo Castracane" userId="79409e68-a20d-42e3-af0c-ad1c5702f6f2" providerId="ADAL" clId="{18E488AC-0E78-5B6E-AEB5-216EDC26EF68}" dt="2026-03-26T20:57:10.819" v="2027" actId="14100"/>
          <ac:spMkLst>
            <pc:docMk/>
            <pc:sldMk cId="1592103436" sldId="278"/>
            <ac:spMk id="2" creationId="{09D58B98-1298-022D-9178-162B99C8CEB5}"/>
          </ac:spMkLst>
        </pc:spChg>
        <pc:spChg chg="del">
          <ac:chgData name="Paolo Castracane" userId="79409e68-a20d-42e3-af0c-ad1c5702f6f2" providerId="ADAL" clId="{18E488AC-0E78-5B6E-AEB5-216EDC26EF68}" dt="2026-03-26T20:28:49.767" v="1248" actId="478"/>
          <ac:spMkLst>
            <pc:docMk/>
            <pc:sldMk cId="1592103436" sldId="278"/>
            <ac:spMk id="3" creationId="{80D4541A-3B19-D444-B87C-BB58620CA7DA}"/>
          </ac:spMkLst>
        </pc:spChg>
        <pc:spChg chg="del">
          <ac:chgData name="Paolo Castracane" userId="79409e68-a20d-42e3-af0c-ad1c5702f6f2" providerId="ADAL" clId="{18E488AC-0E78-5B6E-AEB5-216EDC26EF68}" dt="2026-03-26T20:28:52.697" v="1249" actId="478"/>
          <ac:spMkLst>
            <pc:docMk/>
            <pc:sldMk cId="1592103436" sldId="278"/>
            <ac:spMk id="4" creationId="{0B5333C3-6580-70E1-3761-96FAD532FBAF}"/>
          </ac:spMkLst>
        </pc:spChg>
        <pc:spChg chg="add mod">
          <ac:chgData name="Paolo Castracane" userId="79409e68-a20d-42e3-af0c-ad1c5702f6f2" providerId="ADAL" clId="{18E488AC-0E78-5B6E-AEB5-216EDC26EF68}" dt="2026-03-26T21:18:13.762" v="2141" actId="20577"/>
          <ac:spMkLst>
            <pc:docMk/>
            <pc:sldMk cId="1592103436" sldId="278"/>
            <ac:spMk id="5" creationId="{972242F3-C6DD-540E-B709-AFD9184BF4A6}"/>
          </ac:spMkLst>
        </pc:spChg>
      </pc:sldChg>
    </pc:docChg>
  </pc:docChgLst>
  <pc:docChgLst>
    <pc:chgData name="Paolo Castracane" userId="S::paolo.castracane_ext.esa.int#ext#@wmoomm.onmicrosoft.com::a1162d31-4d74-4633-bfbc-28069e91f09d" providerId="AD" clId="Web-{F4952811-58A3-5351-3B50-614551CADFAA}"/>
    <pc:docChg chg="modSld">
      <pc:chgData name="Paolo Castracane" userId="S::paolo.castracane_ext.esa.int#ext#@wmoomm.onmicrosoft.com::a1162d31-4d74-4633-bfbc-28069e91f09d" providerId="AD" clId="Web-{F4952811-58A3-5351-3B50-614551CADFAA}" dt="2026-03-27T09:13:26.245" v="2" actId="20577"/>
      <pc:docMkLst>
        <pc:docMk/>
      </pc:docMkLst>
      <pc:sldChg chg="modSp">
        <pc:chgData name="Paolo Castracane" userId="S::paolo.castracane_ext.esa.int#ext#@wmoomm.onmicrosoft.com::a1162d31-4d74-4633-bfbc-28069e91f09d" providerId="AD" clId="Web-{F4952811-58A3-5351-3B50-614551CADFAA}" dt="2026-03-27T09:13:26.245" v="2" actId="20577"/>
        <pc:sldMkLst>
          <pc:docMk/>
          <pc:sldMk cId="1290509973" sldId="277"/>
        </pc:sldMkLst>
        <pc:spChg chg="mod">
          <ac:chgData name="Paolo Castracane" userId="S::paolo.castracane_ext.esa.int#ext#@wmoomm.onmicrosoft.com::a1162d31-4d74-4633-bfbc-28069e91f09d" providerId="AD" clId="Web-{F4952811-58A3-5351-3B50-614551CADFAA}" dt="2026-03-27T09:13:26.245" v="2" actId="20577"/>
          <ac:spMkLst>
            <pc:docMk/>
            <pc:sldMk cId="1290509973" sldId="277"/>
            <ac:spMk id="5" creationId="{41163E91-A8E6-9C20-B07F-3922E6CB1B8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4787D8-4D62-8349-AE5D-D34D921716E2}" type="datetimeFigureOut">
              <a:rPr lang="en-GB" smtClean="0"/>
              <a:t>27/03/2026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30CBED-D393-0444-AF9C-46764C521B5A}" type="slidenum">
              <a:rPr lang="en-GB" smtClean="0"/>
              <a:t>‹N›</a:t>
            </a:fld>
            <a:endParaRPr lang="en-GB"/>
          </a:p>
        </p:txBody>
      </p:sp>
    </p:spTree>
    <p:extLst>
      <p:ext uri="{BB962C8B-B14F-4D97-AF65-F5344CB8AC3E}">
        <p14:creationId xmlns:p14="http://schemas.microsoft.com/office/powerpoint/2010/main" val="28685544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T" dirty="0"/>
          </a:p>
        </p:txBody>
      </p:sp>
      <p:sp>
        <p:nvSpPr>
          <p:cNvPr id="4" name="Slide Number Placeholder 3"/>
          <p:cNvSpPr>
            <a:spLocks noGrp="1"/>
          </p:cNvSpPr>
          <p:nvPr>
            <p:ph type="sldNum" sz="quarter" idx="5"/>
          </p:nvPr>
        </p:nvSpPr>
        <p:spPr/>
        <p:txBody>
          <a:bodyPr/>
          <a:lstStyle/>
          <a:p>
            <a:fld id="{C730CBED-D393-0444-AF9C-46764C521B5A}" type="slidenum">
              <a:rPr lang="en-GB" smtClean="0"/>
              <a:t>3</a:t>
            </a:fld>
            <a:endParaRPr lang="en-GB"/>
          </a:p>
        </p:txBody>
      </p:sp>
    </p:spTree>
    <p:extLst>
      <p:ext uri="{BB962C8B-B14F-4D97-AF65-F5344CB8AC3E}">
        <p14:creationId xmlns:p14="http://schemas.microsoft.com/office/powerpoint/2010/main" val="127517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T" dirty="0"/>
          </a:p>
        </p:txBody>
      </p:sp>
      <p:sp>
        <p:nvSpPr>
          <p:cNvPr id="4" name="Slide Number Placeholder 3"/>
          <p:cNvSpPr>
            <a:spLocks noGrp="1"/>
          </p:cNvSpPr>
          <p:nvPr>
            <p:ph type="sldNum" sz="quarter" idx="5"/>
          </p:nvPr>
        </p:nvSpPr>
        <p:spPr/>
        <p:txBody>
          <a:bodyPr/>
          <a:lstStyle/>
          <a:p>
            <a:fld id="{C730CBED-D393-0444-AF9C-46764C521B5A}" type="slidenum">
              <a:rPr lang="en-GB" smtClean="0"/>
              <a:t>4</a:t>
            </a:fld>
            <a:endParaRPr lang="en-GB"/>
          </a:p>
        </p:txBody>
      </p:sp>
    </p:spTree>
    <p:extLst>
      <p:ext uri="{BB962C8B-B14F-4D97-AF65-F5344CB8AC3E}">
        <p14:creationId xmlns:p14="http://schemas.microsoft.com/office/powerpoint/2010/main" val="4203400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T" dirty="0"/>
          </a:p>
        </p:txBody>
      </p:sp>
      <p:sp>
        <p:nvSpPr>
          <p:cNvPr id="4" name="Slide Number Placeholder 3"/>
          <p:cNvSpPr>
            <a:spLocks noGrp="1"/>
          </p:cNvSpPr>
          <p:nvPr>
            <p:ph type="sldNum" sz="quarter" idx="5"/>
          </p:nvPr>
        </p:nvSpPr>
        <p:spPr/>
        <p:txBody>
          <a:bodyPr/>
          <a:lstStyle/>
          <a:p>
            <a:fld id="{C730CBED-D393-0444-AF9C-46764C521B5A}" type="slidenum">
              <a:rPr lang="en-GB" smtClean="0"/>
              <a:t>6</a:t>
            </a:fld>
            <a:endParaRPr lang="en-GB"/>
          </a:p>
        </p:txBody>
      </p:sp>
    </p:spTree>
    <p:extLst>
      <p:ext uri="{BB962C8B-B14F-4D97-AF65-F5344CB8AC3E}">
        <p14:creationId xmlns:p14="http://schemas.microsoft.com/office/powerpoint/2010/main" val="17483973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T" dirty="0"/>
          </a:p>
        </p:txBody>
      </p:sp>
      <p:sp>
        <p:nvSpPr>
          <p:cNvPr id="4" name="Slide Number Placeholder 3"/>
          <p:cNvSpPr>
            <a:spLocks noGrp="1"/>
          </p:cNvSpPr>
          <p:nvPr>
            <p:ph type="sldNum" sz="quarter" idx="5"/>
          </p:nvPr>
        </p:nvSpPr>
        <p:spPr/>
        <p:txBody>
          <a:bodyPr/>
          <a:lstStyle/>
          <a:p>
            <a:fld id="{C730CBED-D393-0444-AF9C-46764C521B5A}" type="slidenum">
              <a:rPr lang="en-GB" smtClean="0"/>
              <a:t>11</a:t>
            </a:fld>
            <a:endParaRPr lang="en-GB"/>
          </a:p>
        </p:txBody>
      </p:sp>
    </p:spTree>
    <p:extLst>
      <p:ext uri="{BB962C8B-B14F-4D97-AF65-F5344CB8AC3E}">
        <p14:creationId xmlns:p14="http://schemas.microsoft.com/office/powerpoint/2010/main" val="17140488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A6237-3787-C6F0-6A5D-46E556671C6F}"/>
              </a:ext>
            </a:extLst>
          </p:cNvPr>
          <p:cNvSpPr>
            <a:spLocks noGrp="1"/>
          </p:cNvSpPr>
          <p:nvPr>
            <p:ph type="ctrTitle"/>
          </p:nvPr>
        </p:nvSpPr>
        <p:spPr>
          <a:xfrm>
            <a:off x="1524000" y="1518603"/>
            <a:ext cx="9144000" cy="2387600"/>
          </a:xfrm>
        </p:spPr>
        <p:txBody>
          <a:bodyPr anchor="ctr"/>
          <a:lstStyle>
            <a:lvl1pPr algn="ctr">
              <a:defRPr sz="3600"/>
            </a:lvl1pPr>
          </a:lstStyle>
          <a:p>
            <a:r>
              <a:rPr lang="en-GB" noProof="0"/>
              <a:t>Click to edit Master title style</a:t>
            </a:r>
            <a:endParaRPr lang="en-US" noProof="0" dirty="0"/>
          </a:p>
        </p:txBody>
      </p:sp>
      <p:sp>
        <p:nvSpPr>
          <p:cNvPr id="3" name="Subtitle 2">
            <a:extLst>
              <a:ext uri="{FF2B5EF4-FFF2-40B4-BE49-F238E27FC236}">
                <a16:creationId xmlns:a16="http://schemas.microsoft.com/office/drawing/2014/main" id="{13590FA9-3C4A-C8C2-2C95-41413F5B2F0D}"/>
              </a:ext>
            </a:extLst>
          </p:cNvPr>
          <p:cNvSpPr>
            <a:spLocks noGrp="1"/>
          </p:cNvSpPr>
          <p:nvPr>
            <p:ph type="subTitle" idx="1"/>
          </p:nvPr>
        </p:nvSpPr>
        <p:spPr>
          <a:xfrm>
            <a:off x="1524000" y="399827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Click to edit Master subtitle style</a:t>
            </a:r>
            <a:endParaRPr lang="en-US" noProof="0" dirty="0"/>
          </a:p>
        </p:txBody>
      </p:sp>
    </p:spTree>
    <p:extLst>
      <p:ext uri="{BB962C8B-B14F-4D97-AF65-F5344CB8AC3E}">
        <p14:creationId xmlns:p14="http://schemas.microsoft.com/office/powerpoint/2010/main" val="909815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69BE4-9CE0-6E41-B9E6-83C4EFE7D316}"/>
              </a:ext>
            </a:extLst>
          </p:cNvPr>
          <p:cNvSpPr>
            <a:spLocks noGrp="1"/>
          </p:cNvSpPr>
          <p:nvPr>
            <p:ph type="title"/>
          </p:nvPr>
        </p:nvSpPr>
        <p:spPr/>
        <p:txBody>
          <a:bodyPr/>
          <a:lstStyle/>
          <a:p>
            <a:r>
              <a:rPr lang="en-GB"/>
              <a:t>Click to edit Master title style</a:t>
            </a:r>
            <a:endParaRPr lang="en-GB" dirty="0"/>
          </a:p>
        </p:txBody>
      </p:sp>
      <p:sp>
        <p:nvSpPr>
          <p:cNvPr id="3" name="Content Placeholder 2">
            <a:extLst>
              <a:ext uri="{FF2B5EF4-FFF2-40B4-BE49-F238E27FC236}">
                <a16:creationId xmlns:a16="http://schemas.microsoft.com/office/drawing/2014/main" id="{D778FF52-51E7-F062-A3D4-036E7496D42A}"/>
              </a:ext>
            </a:extLst>
          </p:cNvPr>
          <p:cNvSpPr>
            <a:spLocks noGrp="1"/>
          </p:cNvSpPr>
          <p:nvPr>
            <p:ph idx="1"/>
          </p:nvPr>
        </p:nvSpPr>
        <p:spPr>
          <a:xfrm>
            <a:off x="426720" y="1615044"/>
            <a:ext cx="11338560" cy="464351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10036039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3ABB5-B373-46E0-6884-E28C6986A51C}"/>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9269E5C9-FBDE-54AD-AE45-C1F6CDC10691}"/>
              </a:ext>
            </a:extLst>
          </p:cNvPr>
          <p:cNvSpPr>
            <a:spLocks noGrp="1"/>
          </p:cNvSpPr>
          <p:nvPr>
            <p:ph sz="half" idx="1"/>
          </p:nvPr>
        </p:nvSpPr>
        <p:spPr>
          <a:xfrm>
            <a:off x="426720" y="1626919"/>
            <a:ext cx="5486400" cy="462148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a:extLst>
              <a:ext uri="{FF2B5EF4-FFF2-40B4-BE49-F238E27FC236}">
                <a16:creationId xmlns:a16="http://schemas.microsoft.com/office/drawing/2014/main" id="{6F245247-E552-7812-4638-ADFEA761460B}"/>
              </a:ext>
            </a:extLst>
          </p:cNvPr>
          <p:cNvSpPr>
            <a:spLocks noGrp="1"/>
          </p:cNvSpPr>
          <p:nvPr>
            <p:ph sz="half" idx="2"/>
          </p:nvPr>
        </p:nvSpPr>
        <p:spPr>
          <a:xfrm>
            <a:off x="6278880" y="1626919"/>
            <a:ext cx="5486400" cy="462148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3010390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37142-F46B-B42E-97B5-E0CFF6D60683}"/>
              </a:ext>
            </a:extLst>
          </p:cNvPr>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21792326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00401A-04A9-8A79-02C3-D41322897A1D}"/>
              </a:ext>
            </a:extLst>
          </p:cNvPr>
          <p:cNvSpPr>
            <a:spLocks noGrp="1"/>
          </p:cNvSpPr>
          <p:nvPr>
            <p:ph type="title"/>
          </p:nvPr>
        </p:nvSpPr>
        <p:spPr>
          <a:xfrm>
            <a:off x="1393592" y="207980"/>
            <a:ext cx="10371688" cy="834283"/>
          </a:xfrm>
          <a:prstGeom prst="rect">
            <a:avLst/>
          </a:prstGeom>
        </p:spPr>
        <p:txBody>
          <a:bodyPr vert="horz" lIns="91440" tIns="45720" rIns="91440" bIns="45720" rtlCol="0" anchor="ctr">
            <a:normAutofit/>
          </a:bodyPr>
          <a:lstStyle/>
          <a:p>
            <a:r>
              <a:rPr lang="en-GB" noProof="0"/>
              <a:t>Click to edit Master title style</a:t>
            </a:r>
            <a:endParaRPr lang="en-US" noProof="0" dirty="0"/>
          </a:p>
        </p:txBody>
      </p:sp>
      <p:sp>
        <p:nvSpPr>
          <p:cNvPr id="3" name="Text Placeholder 2">
            <a:extLst>
              <a:ext uri="{FF2B5EF4-FFF2-40B4-BE49-F238E27FC236}">
                <a16:creationId xmlns:a16="http://schemas.microsoft.com/office/drawing/2014/main" id="{F5F27801-BFB5-5E55-1E77-FCD19B8199DB}"/>
              </a:ext>
            </a:extLst>
          </p:cNvPr>
          <p:cNvSpPr>
            <a:spLocks noGrp="1"/>
          </p:cNvSpPr>
          <p:nvPr>
            <p:ph type="body" idx="1"/>
          </p:nvPr>
        </p:nvSpPr>
        <p:spPr>
          <a:xfrm>
            <a:off x="426720" y="1626918"/>
            <a:ext cx="11338560" cy="4631641"/>
          </a:xfrm>
          <a:prstGeom prst="rect">
            <a:avLst/>
          </a:prstGeom>
        </p:spPr>
        <p:txBody>
          <a:bodyPr vert="horz" lIns="91440" tIns="45720" rIns="91440" bIns="4572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p:txBody>
      </p:sp>
      <p:pic>
        <p:nvPicPr>
          <p:cNvPr id="1026" name="Picture 2" descr="A logo of a planet with a satellite&#10;&#10;Description automatically generated">
            <a:extLst>
              <a:ext uri="{FF2B5EF4-FFF2-40B4-BE49-F238E27FC236}">
                <a16:creationId xmlns:a16="http://schemas.microsoft.com/office/drawing/2014/main" id="{C422C2AB-163E-E4ED-CD90-2E4946B167FD}"/>
              </a:ext>
            </a:extLst>
          </p:cNvPr>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l="9001" t="6567" r="9184" b="7413"/>
          <a:stretch>
            <a:fillRect/>
          </a:stretch>
        </p:blipFill>
        <p:spPr bwMode="auto">
          <a:xfrm>
            <a:off x="57150" y="57149"/>
            <a:ext cx="925830" cy="1085851"/>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61" title="[DM_E_DOC_NO], v[DM_E_VER_NO], [DM_E_ISS_DATE]">
            <a:extLst>
              <a:ext uri="{FF2B5EF4-FFF2-40B4-BE49-F238E27FC236}">
                <a16:creationId xmlns:a16="http://schemas.microsoft.com/office/drawing/2014/main" id="{6C02ADD0-2B2A-8260-A94D-DBC46E369858}"/>
              </a:ext>
            </a:extLst>
          </p:cNvPr>
          <p:cNvSpPr>
            <a:spLocks noChangeArrowheads="1"/>
          </p:cNvSpPr>
          <p:nvPr userDrawn="1"/>
        </p:nvSpPr>
        <p:spPr bwMode="auto">
          <a:xfrm>
            <a:off x="161047" y="6583626"/>
            <a:ext cx="6148799" cy="248402"/>
          </a:xfrm>
          <a:prstGeom prst="rect">
            <a:avLst/>
          </a:prstGeom>
          <a:noFill/>
          <a:ln w="9525">
            <a:noFill/>
            <a:miter lim="800000"/>
            <a:headEnd/>
            <a:tailEnd/>
          </a:ln>
        </p:spPr>
        <p:txBody>
          <a:bodyPr wrap="square" lIns="0" tIns="46800" rIns="0" bIns="46800" anchor="ctr">
            <a:spAutoFit/>
          </a:bodyPr>
          <a:lstStyle/>
          <a:p>
            <a:pPr eaLnBrk="0" hangingPunct="0">
              <a:defRPr/>
            </a:pPr>
            <a:r>
              <a:rPr lang="en-GB" sz="1000" b="0" baseline="0" noProof="0" dirty="0">
                <a:solidFill>
                  <a:srgbClr val="008CBF"/>
                </a:solidFill>
                <a:latin typeface="Arial" panose="020B0604020202020204" pitchFamily="34" charset="0"/>
                <a:ea typeface="Roboto" panose="02000000000000000000" pitchFamily="2" charset="0"/>
                <a:cs typeface="Arial" panose="020B0604020202020204" pitchFamily="34" charset="0"/>
              </a:rPr>
              <a:t>GSICS Annual Meeting 2026, Ottawa (ON), Canada, 23-27 March 2026</a:t>
            </a:r>
          </a:p>
        </p:txBody>
      </p:sp>
      <p:sp>
        <p:nvSpPr>
          <p:cNvPr id="13" name="Rectangle 12">
            <a:extLst>
              <a:ext uri="{FF2B5EF4-FFF2-40B4-BE49-F238E27FC236}">
                <a16:creationId xmlns:a16="http://schemas.microsoft.com/office/drawing/2014/main" id="{F05B312D-3723-FBA7-4F0E-979514103FAA}"/>
              </a:ext>
            </a:extLst>
          </p:cNvPr>
          <p:cNvSpPr/>
          <p:nvPr userDrawn="1"/>
        </p:nvSpPr>
        <p:spPr>
          <a:xfrm>
            <a:off x="11519350" y="6593586"/>
            <a:ext cx="609135" cy="246221"/>
          </a:xfrm>
          <a:prstGeom prst="rect">
            <a:avLst/>
          </a:prstGeom>
        </p:spPr>
        <p:txBody>
          <a:bodyPr wrap="square">
            <a:spAutoFit/>
          </a:bodyPr>
          <a:lstStyle/>
          <a:p>
            <a:pPr algn="r"/>
            <a:fld id="{FF9CC606-8418-49EA-9DB7-3FFD72983DD3}" type="slidenum">
              <a:rPr lang="de-DE" sz="1000" b="0" smtClean="0">
                <a:solidFill>
                  <a:srgbClr val="008CBF"/>
                </a:solidFill>
                <a:latin typeface="Arial" panose="020B0604020202020204" pitchFamily="34" charset="0"/>
                <a:ea typeface="Roboto" panose="02000000000000000000" pitchFamily="2" charset="0"/>
                <a:cs typeface="Arial" panose="020B0604020202020204" pitchFamily="34" charset="0"/>
              </a:rPr>
              <a:pPr algn="r"/>
              <a:t>‹N›</a:t>
            </a:fld>
            <a:endParaRPr lang="en-GB" sz="1000" dirty="0">
              <a:solidFill>
                <a:srgbClr val="008CBF"/>
              </a:solidFill>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39110590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Lst>
  <p:hf sldNum="0" hdr="0" ftr="0" dt="0"/>
  <p:txStyles>
    <p:titleStyle>
      <a:lvl1pPr algn="l" defTabSz="914400" rtl="0" eaLnBrk="1" latinLnBrk="0" hangingPunct="1">
        <a:lnSpc>
          <a:spcPct val="90000"/>
        </a:lnSpc>
        <a:spcBef>
          <a:spcPct val="0"/>
        </a:spcBef>
        <a:buNone/>
        <a:defRPr sz="3200" b="1" kern="1200">
          <a:solidFill>
            <a:srgbClr val="008CBF"/>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0189BA"/>
        </a:buClr>
        <a:buFont typeface="Arial" panose="020B0604020202020204" pitchFamily="34" charset="0"/>
        <a:buChar char="•"/>
        <a:defRPr sz="2800" kern="120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189BA"/>
        </a:buClr>
        <a:buFont typeface="Arial" panose="020B0604020202020204" pitchFamily="34" charset="0"/>
        <a:buChar char="•"/>
        <a:defRPr sz="24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189BA"/>
        </a:buClr>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189BA"/>
        </a:buClr>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hyperlink" Target="http://gsics.atmos.umd.edu/bin/view/Development/RolesAndResponsibilities"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package" Target="../embeddings/Microsoft_Excel_Worksheet.xlsx"/><Relationship Id="rId1" Type="http://schemas.openxmlformats.org/officeDocument/2006/relationships/slideLayout" Target="../slideLayouts/slideLayout3.xml"/><Relationship Id="rId5" Type="http://schemas.openxmlformats.org/officeDocument/2006/relationships/image" Target="../media/image6.emf"/><Relationship Id="rId4" Type="http://schemas.openxmlformats.org/officeDocument/2006/relationships/package" Target="../embeddings/Microsoft_Excel_Worksheet1.xlsx"/></Relationships>
</file>

<file path=ppt/slides/_rels/slide6.xml.rels><?xml version="1.0" encoding="UTF-8" standalone="yes"?>
<Relationships xmlns="http://schemas.openxmlformats.org/package/2006/relationships"><Relationship Id="rId3" Type="http://schemas.openxmlformats.org/officeDocument/2006/relationships/hyperlink" Target="https://wmoomm.sharepoint.com/:w:/s/Collaboration/IQBcS6ExkJ-3QJNJBOLJY9iTAa2a0AZ87yYsRoPHbV2QSkM?e=xfH6Bi&amp;isSPOFile=1&amp;xsdata=MDV8MDJ8cGFvbG8uY2FzdHJhY2FuZUBleHQuZXNhLmludHxkMDY2NDg1Mjk1ODE0MDE4NjA1OTA4ZGU4NGY4MmU3OHw5YTVjYWNkMDJiZWY0ZGQ3YWM1YzdlYmUxZjU0ZjQ5NXwwfDB8NjM5MDk0Mzk4NjQ3Nzk5NDI1fFVua25vd258VFdGcGJHWnNiM2Q4ZXlKRmJYQjBlVTFoY0draU9uUnlkV1VzSWxZaU9pSXdMakF1TURBd01DSXNJbEFpT2lKWGFXNHpNaUlzSWtGT0lqb2lUV0ZwYkNJc0lsZFVJam95ZlE9PXwwfHx8&amp;sdata=dTd4V3F0MWdtbVZwcjBiK3Bqa0ZEV1o0YkZnQ1NwUnJ5NVcwSkpMTGN1az0%3d"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hyperlink" Target="https://docs.google.com/document/d/1HRew3QBMOwcld6FjwevCZZRF9rGiXDi3/edit?usp=drive_link&amp;ouid=110616611161346116793&amp;rtpof=true&amp;sd=true"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hyperlink" Target="https://gsics.wmo.int/" TargetMode="Externa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hyperlink" Target="https://www.salinity-pimep.org/" TargetMode="External"/><Relationship Id="rId7" Type="http://schemas.openxmlformats.org/officeDocument/2006/relationships/image" Target="../media/image15.png"/><Relationship Id="rId2" Type="http://schemas.openxmlformats.org/officeDocument/2006/relationships/hyperlink" Target="https://evdc.esa.int/" TargetMode="Externa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F63298ED-2EDB-4278-0CBC-C2FF087741E8}"/>
              </a:ext>
            </a:extLst>
          </p:cNvPr>
          <p:cNvSpPr>
            <a:spLocks noGrp="1"/>
          </p:cNvSpPr>
          <p:nvPr>
            <p:ph type="ctrTitle"/>
          </p:nvPr>
        </p:nvSpPr>
        <p:spPr>
          <a:xfrm>
            <a:off x="1524000" y="1146463"/>
            <a:ext cx="9144000" cy="2387600"/>
          </a:xfrm>
        </p:spPr>
        <p:txBody>
          <a:bodyPr>
            <a:normAutofit fontScale="90000"/>
          </a:bodyPr>
          <a:lstStyle/>
          <a:p>
            <a:r>
              <a:rPr lang="en-GB" sz="4000" dirty="0"/>
              <a:t>GSICS Data Working Group </a:t>
            </a:r>
            <a:br>
              <a:rPr lang="en-GB" sz="4000" dirty="0"/>
            </a:br>
            <a:r>
              <a:rPr lang="en-GB" sz="4000" dirty="0"/>
              <a:t>GDWG</a:t>
            </a:r>
            <a:br>
              <a:rPr lang="en-GB" sz="4000" dirty="0"/>
            </a:br>
            <a:r>
              <a:rPr lang="en-GB" sz="4000" dirty="0"/>
              <a:t>Breakout Session</a:t>
            </a:r>
            <a:br>
              <a:rPr lang="en-GB" sz="4000" dirty="0"/>
            </a:br>
            <a:br>
              <a:rPr lang="en-GB" sz="4000" dirty="0"/>
            </a:br>
            <a:r>
              <a:rPr lang="en-GB" sz="4000" dirty="0"/>
              <a:t> Report</a:t>
            </a:r>
            <a:br>
              <a:rPr lang="en-GB" sz="4000" dirty="0"/>
            </a:br>
            <a:endParaRPr lang="en-GB" sz="4000" dirty="0"/>
          </a:p>
        </p:txBody>
      </p:sp>
      <p:sp>
        <p:nvSpPr>
          <p:cNvPr id="15" name="Subtitle 14">
            <a:extLst>
              <a:ext uri="{FF2B5EF4-FFF2-40B4-BE49-F238E27FC236}">
                <a16:creationId xmlns:a16="http://schemas.microsoft.com/office/drawing/2014/main" id="{495FA608-455F-2589-F7DC-25EB691635C0}"/>
              </a:ext>
            </a:extLst>
          </p:cNvPr>
          <p:cNvSpPr>
            <a:spLocks noGrp="1"/>
          </p:cNvSpPr>
          <p:nvPr>
            <p:ph type="subTitle" idx="1"/>
          </p:nvPr>
        </p:nvSpPr>
        <p:spPr>
          <a:xfrm>
            <a:off x="1524000" y="4221562"/>
            <a:ext cx="9144000" cy="1655762"/>
          </a:xfrm>
        </p:spPr>
        <p:txBody>
          <a:bodyPr/>
          <a:lstStyle/>
          <a:p>
            <a:r>
              <a:rPr lang="en-GB" dirty="0"/>
              <a:t>Paolo Castracane</a:t>
            </a:r>
          </a:p>
          <a:p>
            <a:r>
              <a:rPr lang="en-GB" dirty="0"/>
              <a:t>Starion for ESA/ESRIN</a:t>
            </a:r>
          </a:p>
        </p:txBody>
      </p:sp>
    </p:spTree>
    <p:extLst>
      <p:ext uri="{BB962C8B-B14F-4D97-AF65-F5344CB8AC3E}">
        <p14:creationId xmlns:p14="http://schemas.microsoft.com/office/powerpoint/2010/main" val="28270807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50E0C-E365-C8E6-BB11-6C10B8CEAFB0}"/>
              </a:ext>
            </a:extLst>
          </p:cNvPr>
          <p:cNvSpPr>
            <a:spLocks noGrp="1"/>
          </p:cNvSpPr>
          <p:nvPr>
            <p:ph type="title"/>
          </p:nvPr>
        </p:nvSpPr>
        <p:spPr/>
        <p:txBody>
          <a:bodyPr/>
          <a:lstStyle/>
          <a:p>
            <a:r>
              <a:rPr lang="en-IT" dirty="0"/>
              <a:t>Table of Contents</a:t>
            </a:r>
          </a:p>
        </p:txBody>
      </p:sp>
      <p:sp>
        <p:nvSpPr>
          <p:cNvPr id="4" name="TextBox 3">
            <a:extLst>
              <a:ext uri="{FF2B5EF4-FFF2-40B4-BE49-F238E27FC236}">
                <a16:creationId xmlns:a16="http://schemas.microsoft.com/office/drawing/2014/main" id="{07B8D876-571D-63B3-DB8F-03684E7E5118}"/>
              </a:ext>
            </a:extLst>
          </p:cNvPr>
          <p:cNvSpPr txBox="1"/>
          <p:nvPr/>
        </p:nvSpPr>
        <p:spPr>
          <a:xfrm>
            <a:off x="837127" y="1648496"/>
            <a:ext cx="8422783" cy="2308324"/>
          </a:xfrm>
          <a:prstGeom prst="rect">
            <a:avLst/>
          </a:prstGeom>
          <a:noFill/>
        </p:spPr>
        <p:txBody>
          <a:bodyPr wrap="square">
            <a:spAutoFit/>
          </a:bodyPr>
          <a:lstStyle/>
          <a:p>
            <a:pPr fontAlgn="base"/>
            <a:r>
              <a:rPr lang="en-IT" sz="2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Topics:</a:t>
            </a:r>
            <a:endParaRPr lang="en-IT" sz="2400" dirty="0">
              <a:effectLst/>
              <a:latin typeface="Arial" panose="020B0604020202020204" pitchFamily="34" charset="0"/>
              <a:ea typeface="Times New Roman" panose="02020603050405020304" pitchFamily="18" charset="0"/>
              <a:cs typeface="Arial" panose="020B0604020202020204" pitchFamily="34" charset="0"/>
            </a:endParaRPr>
          </a:p>
          <a:p>
            <a:pPr fontAlgn="base"/>
            <a:r>
              <a:rPr lang="en-IT" sz="2400" dirty="0">
                <a:solidFill>
                  <a:srgbClr val="212121"/>
                </a:solidFill>
                <a:effectLst/>
                <a:latin typeface="Arial" panose="020B0604020202020204" pitchFamily="34" charset="0"/>
                <a:ea typeface="Times New Roman" panose="02020603050405020304" pitchFamily="18" charset="0"/>
                <a:cs typeface="Arial" panose="020B0604020202020204" pitchFamily="34" charset="0"/>
              </a:rPr>
              <a:t> </a:t>
            </a:r>
            <a:endParaRPr lang="en-IT" sz="24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fontAlgn="base">
              <a:buClr>
                <a:srgbClr val="000000"/>
              </a:buClr>
              <a:buSzPct val="100000"/>
              <a:buFont typeface="Arial" panose="020B0604020202020204" pitchFamily="34" charset="0"/>
              <a:buChar char="•"/>
            </a:pPr>
            <a:r>
              <a:rPr lang="en-IT"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GDWG overview</a:t>
            </a:r>
          </a:p>
          <a:p>
            <a:pPr marL="342900" lvl="0" indent="-342900" fontAlgn="base">
              <a:buClr>
                <a:srgbClr val="000000"/>
              </a:buClr>
              <a:buSzPct val="100000"/>
              <a:buFont typeface="Arial" panose="020B0604020202020204" pitchFamily="34" charset="0"/>
              <a:buChar char="•"/>
            </a:pPr>
            <a:r>
              <a:rPr lang="en-IT"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Breakout Session</a:t>
            </a:r>
          </a:p>
          <a:p>
            <a:pPr marL="342900" lvl="0" indent="-342900" fontAlgn="base">
              <a:buClr>
                <a:srgbClr val="000000"/>
              </a:buClr>
              <a:buSzPct val="100000"/>
              <a:buFont typeface="Arial" panose="020B0604020202020204" pitchFamily="34" charset="0"/>
              <a:buChar char="•"/>
            </a:pPr>
            <a:r>
              <a:rPr lang="en-IT" sz="2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Discussion and Outcome</a:t>
            </a:r>
          </a:p>
          <a:p>
            <a:pPr marL="342900" lvl="0" indent="-342900" fontAlgn="base">
              <a:buClr>
                <a:srgbClr val="000000"/>
              </a:buClr>
              <a:buSzPct val="100000"/>
              <a:buFont typeface="Arial" panose="020B0604020202020204" pitchFamily="34" charset="0"/>
              <a:buChar char="•"/>
            </a:pPr>
            <a:r>
              <a:rPr lang="en-IT"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Plan for next year</a:t>
            </a:r>
            <a:endParaRPr lang="en-IT" sz="24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388406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4C39B-FC84-F365-B3C6-53B33012649F}"/>
              </a:ext>
            </a:extLst>
          </p:cNvPr>
          <p:cNvSpPr>
            <a:spLocks noGrp="1"/>
          </p:cNvSpPr>
          <p:nvPr>
            <p:ph type="title"/>
          </p:nvPr>
        </p:nvSpPr>
        <p:spPr/>
        <p:txBody>
          <a:bodyPr/>
          <a:lstStyle/>
          <a:p>
            <a:r>
              <a:rPr lang="en-IT" dirty="0"/>
              <a:t>GDWG Overview</a:t>
            </a:r>
          </a:p>
        </p:txBody>
      </p:sp>
      <p:sp>
        <p:nvSpPr>
          <p:cNvPr id="4" name="TextBox 3">
            <a:extLst>
              <a:ext uri="{FF2B5EF4-FFF2-40B4-BE49-F238E27FC236}">
                <a16:creationId xmlns:a16="http://schemas.microsoft.com/office/drawing/2014/main" id="{97EF0034-1F37-D4F8-D398-DB806CF7FBB6}"/>
              </a:ext>
            </a:extLst>
          </p:cNvPr>
          <p:cNvSpPr txBox="1"/>
          <p:nvPr/>
        </p:nvSpPr>
        <p:spPr>
          <a:xfrm>
            <a:off x="157369" y="1196183"/>
            <a:ext cx="11748053" cy="1107996"/>
          </a:xfrm>
          <a:prstGeom prst="rect">
            <a:avLst/>
          </a:prstGeom>
          <a:noFill/>
        </p:spPr>
        <p:txBody>
          <a:bodyPr wrap="square" rtlCol="0">
            <a:spAutoFit/>
          </a:bodyPr>
          <a:lstStyle/>
          <a:p>
            <a:r>
              <a:rPr lang="en-GB" sz="2200" dirty="0"/>
              <a:t>The GSICS Data Management Working Group (GDWG) is an advisory body of the GSICS Executive Panel (EP) for data management and exchange issues. It is composed of Data Management experts designated by GSICS member organizations.</a:t>
            </a:r>
            <a:endParaRPr lang="en-IT" sz="2200" dirty="0"/>
          </a:p>
        </p:txBody>
      </p:sp>
      <p:sp>
        <p:nvSpPr>
          <p:cNvPr id="8" name="Rectangle 3">
            <a:extLst>
              <a:ext uri="{FF2B5EF4-FFF2-40B4-BE49-F238E27FC236}">
                <a16:creationId xmlns:a16="http://schemas.microsoft.com/office/drawing/2014/main" id="{826210BC-AB57-94BE-BDF3-62EFCD73A0F2}"/>
              </a:ext>
            </a:extLst>
          </p:cNvPr>
          <p:cNvSpPr>
            <a:spLocks noChangeArrowheads="1"/>
          </p:cNvSpPr>
          <p:nvPr/>
        </p:nvSpPr>
        <p:spPr bwMode="auto">
          <a:xfrm rot="10800000" flipV="1">
            <a:off x="157369" y="2488813"/>
            <a:ext cx="11344240" cy="2954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IT" altLang="en-IT" sz="1800" b="0" i="0" u="none" strike="noStrike" cap="none" normalizeH="0" baseline="0" dirty="0">
              <a:ln>
                <a:noFill/>
              </a:ln>
              <a:solidFill>
                <a:schemeClr val="tx1"/>
              </a:solidFill>
              <a:effectLst/>
              <a:latin typeface="Arial" panose="020B0604020202020204" pitchFamily="34" charset="0"/>
            </a:endParaRPr>
          </a:p>
          <a:p>
            <a:pPr marR="0" lvl="0" indent="314325" algn="l" defTabSz="914400" rtl="0" eaLnBrk="0" fontAlgn="base" latinLnBrk="0" hangingPunct="0">
              <a:lnSpc>
                <a:spcPct val="100000"/>
              </a:lnSpc>
              <a:spcBef>
                <a:spcPct val="0"/>
              </a:spcBef>
              <a:spcAft>
                <a:spcPct val="0"/>
              </a:spcAft>
              <a:buClrTx/>
              <a:buSzTx/>
              <a:buFontTx/>
              <a:buChar char="•"/>
            </a:pPr>
            <a:r>
              <a:rPr kumimoji="0" lang="en-IT" altLang="en-IT" sz="2200" b="0" i="0" u="none" strike="noStrike" cap="none" normalizeH="0" baseline="0" dirty="0">
                <a:ln>
                  <a:noFill/>
                </a:ln>
                <a:solidFill>
                  <a:schemeClr val="tx1"/>
                </a:solidFill>
                <a:effectLst/>
                <a:latin typeface="Arial" panose="020B0604020202020204" pitchFamily="34" charset="0"/>
              </a:rPr>
              <a:t>Coordinate GSICS data management and advise the Executive Panel </a:t>
            </a:r>
          </a:p>
          <a:p>
            <a:pPr marR="0" lvl="0" indent="314325" algn="l" defTabSz="914400" rtl="0" eaLnBrk="0" fontAlgn="base" latinLnBrk="0" hangingPunct="0">
              <a:lnSpc>
                <a:spcPct val="100000"/>
              </a:lnSpc>
              <a:spcBef>
                <a:spcPct val="0"/>
              </a:spcBef>
              <a:spcAft>
                <a:spcPct val="0"/>
              </a:spcAft>
              <a:buClrTx/>
              <a:buSzTx/>
              <a:buFontTx/>
              <a:buChar char="•"/>
            </a:pPr>
            <a:r>
              <a:rPr kumimoji="0" lang="en-IT" altLang="en-IT" sz="2200" b="0" i="0" u="none" strike="noStrike" cap="none" normalizeH="0" baseline="0" dirty="0">
                <a:ln>
                  <a:noFill/>
                </a:ln>
                <a:solidFill>
                  <a:schemeClr val="tx1"/>
                </a:solidFill>
                <a:effectLst/>
                <a:latin typeface="Arial" panose="020B0604020202020204" pitchFamily="34" charset="0"/>
              </a:rPr>
              <a:t>Define and maintain standardized data, metadata, and product formats (FAIR-aligned) </a:t>
            </a:r>
          </a:p>
          <a:p>
            <a:pPr marR="0" lvl="0" indent="314325" algn="l" defTabSz="914400" rtl="0" eaLnBrk="0" fontAlgn="base" latinLnBrk="0" hangingPunct="0">
              <a:lnSpc>
                <a:spcPct val="100000"/>
              </a:lnSpc>
              <a:spcBef>
                <a:spcPct val="0"/>
              </a:spcBef>
              <a:spcAft>
                <a:spcPct val="0"/>
              </a:spcAft>
              <a:buClrTx/>
              <a:buSzTx/>
              <a:buFontTx/>
              <a:buChar char="•"/>
            </a:pPr>
            <a:r>
              <a:rPr kumimoji="0" lang="en-IT" altLang="en-IT" sz="2200" b="0" i="0" u="none" strike="noStrike" cap="none" normalizeH="0" baseline="0" dirty="0">
                <a:ln>
                  <a:noFill/>
                </a:ln>
                <a:solidFill>
                  <a:schemeClr val="tx1"/>
                </a:solidFill>
                <a:effectLst/>
                <a:latin typeface="Arial" panose="020B0604020202020204" pitchFamily="34" charset="0"/>
              </a:rPr>
              <a:t>Support GSICS systems, tools, and information services </a:t>
            </a:r>
          </a:p>
          <a:p>
            <a:pPr marR="0" lvl="0" indent="314325" algn="l" defTabSz="914400" rtl="0" eaLnBrk="0" fontAlgn="base" latinLnBrk="0" hangingPunct="0">
              <a:lnSpc>
                <a:spcPct val="100000"/>
              </a:lnSpc>
              <a:spcBef>
                <a:spcPct val="0"/>
              </a:spcBef>
              <a:spcAft>
                <a:spcPct val="0"/>
              </a:spcAft>
              <a:buClrTx/>
              <a:buSzTx/>
              <a:buFontTx/>
              <a:buChar char="•"/>
            </a:pPr>
            <a:r>
              <a:rPr kumimoji="0" lang="en-IT" altLang="en-IT" sz="2200" b="0" i="0" u="none" strike="noStrike" cap="none" normalizeH="0" baseline="0" dirty="0">
                <a:ln>
                  <a:noFill/>
                </a:ln>
                <a:solidFill>
                  <a:schemeClr val="tx1"/>
                </a:solidFill>
                <a:effectLst/>
                <a:latin typeface="Arial" panose="020B0604020202020204" pitchFamily="34" charset="0"/>
              </a:rPr>
              <a:t>Ensure quality, compliance, and long-term accessibility of GSICS deliverables </a:t>
            </a:r>
          </a:p>
          <a:p>
            <a:pPr marR="0" lvl="0" indent="314325" algn="l" defTabSz="914400" rtl="0" eaLnBrk="0" fontAlgn="base" latinLnBrk="0" hangingPunct="0">
              <a:lnSpc>
                <a:spcPct val="100000"/>
              </a:lnSpc>
              <a:spcBef>
                <a:spcPct val="0"/>
              </a:spcBef>
              <a:spcAft>
                <a:spcPct val="0"/>
              </a:spcAft>
              <a:buClrTx/>
              <a:buSzTx/>
              <a:buFontTx/>
              <a:buChar char="•"/>
            </a:pPr>
            <a:r>
              <a:rPr kumimoji="0" lang="en-IT" altLang="en-IT" sz="2200" b="0" i="0" u="none" strike="noStrike" cap="none" normalizeH="0" baseline="0" dirty="0">
                <a:ln>
                  <a:noFill/>
                </a:ln>
                <a:solidFill>
                  <a:schemeClr val="tx1"/>
                </a:solidFill>
                <a:effectLst/>
                <a:latin typeface="Arial" panose="020B0604020202020204" pitchFamily="34" charset="0"/>
              </a:rPr>
              <a:t>Guide usability and accessibility of GSICS web platforms </a:t>
            </a:r>
          </a:p>
          <a:p>
            <a:pPr marR="0" lvl="0" indent="314325" algn="l" defTabSz="914400" rtl="0" eaLnBrk="0" fontAlgn="base" latinLnBrk="0" hangingPunct="0">
              <a:lnSpc>
                <a:spcPct val="100000"/>
              </a:lnSpc>
              <a:spcBef>
                <a:spcPct val="0"/>
              </a:spcBef>
              <a:spcAft>
                <a:spcPct val="0"/>
              </a:spcAft>
              <a:buClrTx/>
              <a:buSzTx/>
              <a:buFontTx/>
              <a:buChar char="•"/>
            </a:pPr>
            <a:r>
              <a:rPr kumimoji="0" lang="en-IT" altLang="en-IT" sz="2200" b="0" i="0" u="none" strike="noStrike" cap="none" normalizeH="0" baseline="0" dirty="0">
                <a:ln>
                  <a:noFill/>
                </a:ln>
                <a:solidFill>
                  <a:schemeClr val="tx1"/>
                </a:solidFill>
                <a:effectLst/>
                <a:latin typeface="Arial" panose="020B0604020202020204" pitchFamily="34" charset="0"/>
              </a:rPr>
              <a:t>Collaborate with GPRCs and report on activities and recommendations</a:t>
            </a:r>
          </a:p>
          <a:p>
            <a:pPr marR="0" lvl="0" algn="l" defTabSz="914400" rtl="0" eaLnBrk="0" fontAlgn="base" latinLnBrk="0" hangingPunct="0">
              <a:lnSpc>
                <a:spcPct val="100000"/>
              </a:lnSpc>
              <a:spcBef>
                <a:spcPct val="0"/>
              </a:spcBef>
              <a:spcAft>
                <a:spcPct val="0"/>
              </a:spcAft>
              <a:buClrTx/>
              <a:buSzTx/>
            </a:pPr>
            <a:endParaRPr lang="en-IT" altLang="en-IT" dirty="0">
              <a:latin typeface="Arial" panose="020B0604020202020204" pitchFamily="34" charset="0"/>
            </a:endParaRPr>
          </a:p>
          <a:p>
            <a:pPr marR="0" lvl="0" indent="185738" algn="l" defTabSz="914400" rtl="0" eaLnBrk="0" fontAlgn="base" latinLnBrk="0" hangingPunct="0">
              <a:lnSpc>
                <a:spcPct val="100000"/>
              </a:lnSpc>
              <a:spcBef>
                <a:spcPct val="0"/>
              </a:spcBef>
              <a:spcAft>
                <a:spcPct val="0"/>
              </a:spcAft>
              <a:buClrTx/>
              <a:buSzTx/>
              <a:buFontTx/>
              <a:buChar char="•"/>
            </a:pPr>
            <a:endParaRPr kumimoji="0" lang="en-IT" altLang="en-IT"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696652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4824520D-27A6-6DF8-1AFC-BB060D596F7C}"/>
              </a:ext>
            </a:extLst>
          </p:cNvPr>
          <p:cNvSpPr>
            <a:spLocks noGrp="1"/>
          </p:cNvSpPr>
          <p:nvPr>
            <p:ph type="title"/>
          </p:nvPr>
        </p:nvSpPr>
        <p:spPr>
          <a:xfrm>
            <a:off x="1393592" y="171606"/>
            <a:ext cx="6957032" cy="834283"/>
          </a:xfrm>
        </p:spPr>
        <p:txBody>
          <a:bodyPr/>
          <a:lstStyle/>
          <a:p>
            <a:r>
              <a:rPr lang="en-GB" dirty="0"/>
              <a:t>GDWG in the GSICS Framework</a:t>
            </a:r>
          </a:p>
        </p:txBody>
      </p:sp>
      <p:pic>
        <p:nvPicPr>
          <p:cNvPr id="4" name="Picture 3" descr="A diagram of a structure&#10;&#10;AI-generated content may be incorrect.">
            <a:extLst>
              <a:ext uri="{FF2B5EF4-FFF2-40B4-BE49-F238E27FC236}">
                <a16:creationId xmlns:a16="http://schemas.microsoft.com/office/drawing/2014/main" id="{51BE5132-04B6-702E-77BF-282379E46018}"/>
              </a:ext>
            </a:extLst>
          </p:cNvPr>
          <p:cNvPicPr>
            <a:picLocks noChangeAspect="1"/>
          </p:cNvPicPr>
          <p:nvPr/>
        </p:nvPicPr>
        <p:blipFill>
          <a:blip r:embed="rId3"/>
          <a:srcRect l="4648" r="4802" b="8073"/>
          <a:stretch>
            <a:fillRect/>
          </a:stretch>
        </p:blipFill>
        <p:spPr>
          <a:xfrm>
            <a:off x="1005840" y="1000377"/>
            <a:ext cx="6423660" cy="4646043"/>
          </a:xfrm>
          <a:prstGeom prst="rect">
            <a:avLst/>
          </a:prstGeom>
        </p:spPr>
      </p:pic>
      <p:sp>
        <p:nvSpPr>
          <p:cNvPr id="5" name="TextBox 4">
            <a:extLst>
              <a:ext uri="{FF2B5EF4-FFF2-40B4-BE49-F238E27FC236}">
                <a16:creationId xmlns:a16="http://schemas.microsoft.com/office/drawing/2014/main" id="{35DCE619-CC89-A3B1-126C-B81672DD6EA2}"/>
              </a:ext>
            </a:extLst>
          </p:cNvPr>
          <p:cNvSpPr txBox="1"/>
          <p:nvPr/>
        </p:nvSpPr>
        <p:spPr>
          <a:xfrm>
            <a:off x="151713" y="5862050"/>
            <a:ext cx="4974272" cy="646331"/>
          </a:xfrm>
          <a:prstGeom prst="rect">
            <a:avLst/>
          </a:prstGeom>
          <a:solidFill>
            <a:schemeClr val="bg1">
              <a:lumMod val="50000"/>
            </a:schemeClr>
          </a:solidFill>
        </p:spPr>
        <p:txBody>
          <a:bodyPr wrap="square" rtlCol="0">
            <a:spAutoFit/>
          </a:bodyPr>
          <a:lstStyle/>
          <a:p>
            <a:r>
              <a:rPr lang="en-US" sz="1200" b="1" dirty="0">
                <a:solidFill>
                  <a:schemeClr val="bg1"/>
                </a:solidFill>
                <a:latin typeface="Arial" panose="020B0604020202020204" pitchFamily="34" charset="0"/>
                <a:cs typeface="Arial" panose="020B0604020202020204" pitchFamily="34" charset="0"/>
              </a:rPr>
              <a:t>GDWG actively supports all aspects of GSICS activities </a:t>
            </a:r>
          </a:p>
          <a:p>
            <a:r>
              <a:rPr lang="en-US" sz="1200" b="1" dirty="0" err="1">
                <a:solidFill>
                  <a:schemeClr val="bg1"/>
                </a:solidFill>
                <a:latin typeface="Arial" panose="020B0604020202020204" pitchFamily="34" charset="0"/>
                <a:cs typeface="Arial" panose="020B0604020202020204" pitchFamily="34" charset="0"/>
              </a:rPr>
              <a:t>e.g</a:t>
            </a:r>
            <a:r>
              <a:rPr lang="en-US" sz="1200" b="1" dirty="0">
                <a:solidFill>
                  <a:schemeClr val="bg1"/>
                </a:solidFill>
                <a:latin typeface="Arial" panose="020B0604020202020204" pitchFamily="34" charset="0"/>
                <a:cs typeface="Arial" panose="020B0604020202020204" pitchFamily="34" charset="0"/>
              </a:rPr>
              <a:t> . systems/metadata/products/web/GPPA</a:t>
            </a:r>
          </a:p>
          <a:p>
            <a:r>
              <a:rPr lang="en-US" sz="1200" b="1" dirty="0">
                <a:solidFill>
                  <a:schemeClr val="bg1"/>
                </a:solidFill>
                <a:latin typeface="Arial" panose="020B0604020202020204" pitchFamily="34" charset="0"/>
                <a:cs typeface="Arial" panose="020B0604020202020204" pitchFamily="34" charset="0"/>
              </a:rPr>
              <a:t>Detailed </a:t>
            </a:r>
            <a:r>
              <a:rPr lang="en-US" sz="1200" b="1" dirty="0" err="1">
                <a:solidFill>
                  <a:schemeClr val="bg1"/>
                </a:solidFill>
                <a:latin typeface="Arial" panose="020B0604020202020204" pitchFamily="34" charset="0"/>
                <a:cs typeface="Arial" panose="020B0604020202020204" pitchFamily="34" charset="0"/>
              </a:rPr>
              <a:t>ToR</a:t>
            </a:r>
            <a:r>
              <a:rPr lang="en-US" sz="1200" b="1" dirty="0">
                <a:solidFill>
                  <a:schemeClr val="bg1"/>
                </a:solidFill>
                <a:latin typeface="Arial" panose="020B0604020202020204" pitchFamily="34" charset="0"/>
                <a:cs typeface="Arial" panose="020B0604020202020204" pitchFamily="34" charset="0"/>
              </a:rPr>
              <a:t> </a:t>
            </a:r>
            <a:r>
              <a:rPr lang="en-US" sz="1200" b="1" dirty="0">
                <a:solidFill>
                  <a:schemeClr val="bg1"/>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here</a:t>
            </a:r>
            <a:endParaRPr lang="en-US" sz="1200" b="1" dirty="0">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6E5C9EC-2B27-13DA-CF98-449A0DBEC79C}"/>
              </a:ext>
            </a:extLst>
          </p:cNvPr>
          <p:cNvSpPr/>
          <p:nvPr/>
        </p:nvSpPr>
        <p:spPr>
          <a:xfrm>
            <a:off x="6300946" y="5834585"/>
            <a:ext cx="5478677" cy="646331"/>
          </a:xfrm>
          <a:prstGeom prst="rect">
            <a:avLst/>
          </a:prstGeom>
          <a:ln>
            <a:solidFill>
              <a:schemeClr val="accent1"/>
            </a:solidFill>
          </a:ln>
        </p:spPr>
        <p:txBody>
          <a:bodyPr wrap="square">
            <a:spAutoFit/>
          </a:bodyPr>
          <a:lstStyle/>
          <a:p>
            <a:pPr algn="just"/>
            <a:r>
              <a:rPr lang="en-US" sz="1200" b="1" dirty="0">
                <a:solidFill>
                  <a:schemeClr val="tx1"/>
                </a:solidFill>
                <a:latin typeface="Arial" panose="020B0604020202020204" pitchFamily="34" charset="0"/>
                <a:cs typeface="Arial" panose="020B0604020202020204" pitchFamily="34" charset="0"/>
              </a:rPr>
              <a:t>Oversee and coordinate the data management activities of GSICS and advise the EP on questions related to GSICS data management including information delivery services </a:t>
            </a:r>
          </a:p>
        </p:txBody>
      </p:sp>
      <p:pic>
        <p:nvPicPr>
          <p:cNvPr id="8" name="Picture 7" descr="A screenshot of a computer&#10;&#10;Description automatically generated">
            <a:extLst>
              <a:ext uri="{FF2B5EF4-FFF2-40B4-BE49-F238E27FC236}">
                <a16:creationId xmlns:a16="http://schemas.microsoft.com/office/drawing/2014/main" id="{700B1DE5-77E2-4C02-3587-D5BD33ECE6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6856" y="0"/>
            <a:ext cx="4203172" cy="4800600"/>
          </a:xfrm>
          <a:prstGeom prst="rect">
            <a:avLst/>
          </a:prstGeom>
        </p:spPr>
      </p:pic>
      <p:pic>
        <p:nvPicPr>
          <p:cNvPr id="9" name="Picture 8" descr="A close-up of a logo&#10;&#10;Description automatically generated">
            <a:extLst>
              <a:ext uri="{FF2B5EF4-FFF2-40B4-BE49-F238E27FC236}">
                <a16:creationId xmlns:a16="http://schemas.microsoft.com/office/drawing/2014/main" id="{7E784793-3C4C-E858-DB76-1CB56D1DD3B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36059" y="3973199"/>
            <a:ext cx="2643881" cy="1861386"/>
          </a:xfrm>
          <a:prstGeom prst="rect">
            <a:avLst/>
          </a:prstGeom>
        </p:spPr>
      </p:pic>
      <p:sp>
        <p:nvSpPr>
          <p:cNvPr id="10" name="Rectangle 9">
            <a:extLst>
              <a:ext uri="{FF2B5EF4-FFF2-40B4-BE49-F238E27FC236}">
                <a16:creationId xmlns:a16="http://schemas.microsoft.com/office/drawing/2014/main" id="{68FE4560-9EF9-67C8-B329-3391DCF93DA2}"/>
              </a:ext>
            </a:extLst>
          </p:cNvPr>
          <p:cNvSpPr/>
          <p:nvPr/>
        </p:nvSpPr>
        <p:spPr>
          <a:xfrm>
            <a:off x="4964303" y="3548270"/>
            <a:ext cx="1429871" cy="995082"/>
          </a:xfrm>
          <a:prstGeom prst="rect">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spTree>
    <p:extLst>
      <p:ext uri="{BB962C8B-B14F-4D97-AF65-F5344CB8AC3E}">
        <p14:creationId xmlns:p14="http://schemas.microsoft.com/office/powerpoint/2010/main" val="18277438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547C1-E33A-6F40-6EDD-30CA12140D24}"/>
              </a:ext>
            </a:extLst>
          </p:cNvPr>
          <p:cNvSpPr>
            <a:spLocks noGrp="1"/>
          </p:cNvSpPr>
          <p:nvPr>
            <p:ph type="title"/>
          </p:nvPr>
        </p:nvSpPr>
        <p:spPr/>
        <p:txBody>
          <a:bodyPr>
            <a:normAutofit/>
          </a:bodyPr>
          <a:lstStyle/>
          <a:p>
            <a:r>
              <a:rPr lang="en-IT" sz="2800" dirty="0"/>
              <a:t>GDWG Membership and GDWG Breakout Session schedule</a:t>
            </a:r>
          </a:p>
        </p:txBody>
      </p:sp>
      <p:sp>
        <p:nvSpPr>
          <p:cNvPr id="6" name="正方形/長方形 4">
            <a:extLst>
              <a:ext uri="{FF2B5EF4-FFF2-40B4-BE49-F238E27FC236}">
                <a16:creationId xmlns:a16="http://schemas.microsoft.com/office/drawing/2014/main" id="{2CBBAC03-C3C4-3675-9086-47C4BEC07D2F}"/>
              </a:ext>
            </a:extLst>
          </p:cNvPr>
          <p:cNvSpPr/>
          <p:nvPr/>
        </p:nvSpPr>
        <p:spPr>
          <a:xfrm>
            <a:off x="658880" y="5574280"/>
            <a:ext cx="2907784" cy="307777"/>
          </a:xfrm>
          <a:prstGeom prst="rect">
            <a:avLst/>
          </a:prstGeom>
        </p:spPr>
        <p:txBody>
          <a:bodyPr wrap="none">
            <a:spAutoFit/>
          </a:bodyPr>
          <a:lstStyle/>
          <a:p>
            <a:pPr defTabSz="457200" fontAlgn="auto">
              <a:spcBef>
                <a:spcPts val="0"/>
              </a:spcBef>
              <a:spcAft>
                <a:spcPts val="0"/>
              </a:spcAft>
            </a:pPr>
            <a:r>
              <a:rPr lang="ja-JP" altLang="en-US" sz="1400" b="0" dirty="0">
                <a:solidFill>
                  <a:prstClr val="black"/>
                </a:solidFill>
                <a:latin typeface="Calibri" panose="020F0502020204030204"/>
                <a:ea typeface="游ゴシック" panose="020B0400000000000000" pitchFamily="34" charset="-128"/>
              </a:rPr>
              <a:t>https://gsics.wmo.int/en/focal-points</a:t>
            </a:r>
          </a:p>
        </p:txBody>
      </p:sp>
      <p:graphicFrame>
        <p:nvGraphicFramePr>
          <p:cNvPr id="7" name="Object 6">
            <a:extLst>
              <a:ext uri="{FF2B5EF4-FFF2-40B4-BE49-F238E27FC236}">
                <a16:creationId xmlns:a16="http://schemas.microsoft.com/office/drawing/2014/main" id="{58D22D2B-F8FD-51D6-4112-B971D9FD9213}"/>
              </a:ext>
            </a:extLst>
          </p:cNvPr>
          <p:cNvGraphicFramePr>
            <a:graphicFrameLocks noChangeAspect="1"/>
          </p:cNvGraphicFramePr>
          <p:nvPr/>
        </p:nvGraphicFramePr>
        <p:xfrm>
          <a:off x="4879587" y="1199408"/>
          <a:ext cx="7141792" cy="5195042"/>
        </p:xfrm>
        <a:graphic>
          <a:graphicData uri="http://schemas.openxmlformats.org/presentationml/2006/ole">
            <mc:AlternateContent xmlns:mc="http://schemas.openxmlformats.org/markup-compatibility/2006">
              <mc:Choice xmlns:v="urn:schemas-microsoft-com:vml" Requires="v">
                <p:oleObj name="Worksheet" r:id="rId2" imgW="8153400" imgH="5930900" progId="Excel.Sheet.12">
                  <p:embed/>
                </p:oleObj>
              </mc:Choice>
              <mc:Fallback>
                <p:oleObj name="Worksheet" r:id="rId2" imgW="8153400" imgH="5930900" progId="Excel.Sheet.12">
                  <p:embed/>
                  <p:pic>
                    <p:nvPicPr>
                      <p:cNvPr id="7" name="Object 6">
                        <a:extLst>
                          <a:ext uri="{FF2B5EF4-FFF2-40B4-BE49-F238E27FC236}">
                            <a16:creationId xmlns:a16="http://schemas.microsoft.com/office/drawing/2014/main" id="{58D22D2B-F8FD-51D6-4112-B971D9FD9213}"/>
                          </a:ext>
                        </a:extLst>
                      </p:cNvPr>
                      <p:cNvPicPr/>
                      <p:nvPr/>
                    </p:nvPicPr>
                    <p:blipFill>
                      <a:blip r:embed="rId3"/>
                      <a:stretch>
                        <a:fillRect/>
                      </a:stretch>
                    </p:blipFill>
                    <p:spPr>
                      <a:xfrm>
                        <a:off x="4879587" y="1199408"/>
                        <a:ext cx="7141792" cy="5195042"/>
                      </a:xfrm>
                      <a:prstGeom prst="rect">
                        <a:avLst/>
                      </a:prstGeom>
                    </p:spPr>
                  </p:pic>
                </p:oleObj>
              </mc:Fallback>
            </mc:AlternateContent>
          </a:graphicData>
        </a:graphic>
      </p:graphicFrame>
      <p:graphicFrame>
        <p:nvGraphicFramePr>
          <p:cNvPr id="4" name="Object 3">
            <a:extLst>
              <a:ext uri="{FF2B5EF4-FFF2-40B4-BE49-F238E27FC236}">
                <a16:creationId xmlns:a16="http://schemas.microsoft.com/office/drawing/2014/main" id="{91F0D3C5-0792-773B-0492-683923FF6EB2}"/>
              </a:ext>
            </a:extLst>
          </p:cNvPr>
          <p:cNvGraphicFramePr>
            <a:graphicFrameLocks noChangeAspect="1"/>
          </p:cNvGraphicFramePr>
          <p:nvPr/>
        </p:nvGraphicFramePr>
        <p:xfrm>
          <a:off x="318052" y="1669775"/>
          <a:ext cx="4323521" cy="3766930"/>
        </p:xfrm>
        <a:graphic>
          <a:graphicData uri="http://schemas.openxmlformats.org/presentationml/2006/ole">
            <mc:AlternateContent xmlns:mc="http://schemas.openxmlformats.org/markup-compatibility/2006">
              <mc:Choice xmlns:v="urn:schemas-microsoft-com:vml" Requires="v">
                <p:oleObj name="Worksheet" r:id="rId4" imgW="3441700" imgH="3251200" progId="Excel.Sheet.12">
                  <p:embed/>
                </p:oleObj>
              </mc:Choice>
              <mc:Fallback>
                <p:oleObj name="Worksheet" r:id="rId4" imgW="3441700" imgH="3251200" progId="Excel.Sheet.12">
                  <p:embed/>
                  <p:pic>
                    <p:nvPicPr>
                      <p:cNvPr id="4" name="Object 3">
                        <a:extLst>
                          <a:ext uri="{FF2B5EF4-FFF2-40B4-BE49-F238E27FC236}">
                            <a16:creationId xmlns:a16="http://schemas.microsoft.com/office/drawing/2014/main" id="{91F0D3C5-0792-773B-0492-683923FF6EB2}"/>
                          </a:ext>
                        </a:extLst>
                      </p:cNvPr>
                      <p:cNvPicPr/>
                      <p:nvPr/>
                    </p:nvPicPr>
                    <p:blipFill>
                      <a:blip r:embed="rId5"/>
                      <a:stretch>
                        <a:fillRect/>
                      </a:stretch>
                    </p:blipFill>
                    <p:spPr>
                      <a:xfrm>
                        <a:off x="318052" y="1669775"/>
                        <a:ext cx="4323521" cy="3766930"/>
                      </a:xfrm>
                      <a:prstGeom prst="rect">
                        <a:avLst/>
                      </a:prstGeom>
                    </p:spPr>
                  </p:pic>
                </p:oleObj>
              </mc:Fallback>
            </mc:AlternateContent>
          </a:graphicData>
        </a:graphic>
      </p:graphicFrame>
    </p:spTree>
    <p:extLst>
      <p:ext uri="{BB962C8B-B14F-4D97-AF65-F5344CB8AC3E}">
        <p14:creationId xmlns:p14="http://schemas.microsoft.com/office/powerpoint/2010/main" val="1572039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3D8D0-9F1E-9CFB-AA4E-D63FECCD4D03}"/>
              </a:ext>
            </a:extLst>
          </p:cNvPr>
          <p:cNvSpPr>
            <a:spLocks noGrp="1"/>
          </p:cNvSpPr>
          <p:nvPr>
            <p:ph type="title"/>
          </p:nvPr>
        </p:nvSpPr>
        <p:spPr/>
        <p:txBody>
          <a:bodyPr/>
          <a:lstStyle/>
          <a:p>
            <a:r>
              <a:rPr lang="nl-NL" dirty="0"/>
              <a:t>Topics </a:t>
            </a:r>
            <a:r>
              <a:rPr lang="nl-NL" dirty="0" err="1"/>
              <a:t>for</a:t>
            </a:r>
            <a:r>
              <a:rPr lang="nl-NL" dirty="0"/>
              <a:t> </a:t>
            </a:r>
            <a:r>
              <a:rPr lang="en-IT" dirty="0"/>
              <a:t>discussion</a:t>
            </a:r>
          </a:p>
        </p:txBody>
      </p:sp>
      <p:sp>
        <p:nvSpPr>
          <p:cNvPr id="5" name="TextBox 4">
            <a:extLst>
              <a:ext uri="{FF2B5EF4-FFF2-40B4-BE49-F238E27FC236}">
                <a16:creationId xmlns:a16="http://schemas.microsoft.com/office/drawing/2014/main" id="{41163E91-A8E6-9C20-B07F-3922E6CB1B89}"/>
              </a:ext>
            </a:extLst>
          </p:cNvPr>
          <p:cNvSpPr txBox="1"/>
          <p:nvPr/>
        </p:nvSpPr>
        <p:spPr>
          <a:xfrm>
            <a:off x="320948" y="1713743"/>
            <a:ext cx="10284104" cy="3785652"/>
          </a:xfrm>
          <a:prstGeom prst="rect">
            <a:avLst/>
          </a:prstGeom>
          <a:noFill/>
        </p:spPr>
        <p:txBody>
          <a:bodyPr wrap="square" lIns="91440" tIns="45720" rIns="91440" bIns="45720" rtlCol="0" anchor="t">
            <a:spAutoFit/>
          </a:bodyPr>
          <a:lstStyle/>
          <a:p>
            <a:r>
              <a:rPr lang="en-GB" sz="2400" dirty="0">
                <a:latin typeface="Arial"/>
                <a:cs typeface="Arial"/>
              </a:rPr>
              <a:t>T</a:t>
            </a:r>
            <a:r>
              <a:rPr lang="en-IT" sz="2400" dirty="0" err="1">
                <a:latin typeface="Arial"/>
                <a:cs typeface="Arial"/>
              </a:rPr>
              <a:t>opics</a:t>
            </a:r>
            <a:r>
              <a:rPr lang="en-IT" sz="2400" dirty="0">
                <a:latin typeface="Arial"/>
                <a:cs typeface="Arial"/>
              </a:rPr>
              <a:t> for discussion:</a:t>
            </a:r>
          </a:p>
          <a:p>
            <a:endParaRPr lang="en-IT"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IT" sz="2400" dirty="0">
                <a:latin typeface="Arial"/>
                <a:cs typeface="Arial"/>
              </a:rPr>
              <a:t>GSICS Terms of Reference: </a:t>
            </a:r>
            <a:r>
              <a:rPr lang="en-GB" sz="2400" dirty="0">
                <a:solidFill>
                  <a:srgbClr val="467886"/>
                </a:solidFill>
                <a:latin typeface="Arial"/>
                <a:cs typeface="Arial"/>
                <a:hlinkClick r:id="rId3" tooltip="Original URL:&#10;https://wmoomm.sharepoint.com/:w:/s/Collaboration/IQBcS6ExkJ-3QJNJBOLJY9iTAa2a0AZ87yYsRoPHbV2QSkM?e=xfH6Bi&amp;isSPOFile=1&#10;&#10;Click to follow link.">
                  <a:extLst>
                    <a:ext uri="{A12FA001-AC4F-418D-AE19-62706E023703}">
                      <ahyp:hlinkClr xmlns:ahyp="http://schemas.microsoft.com/office/drawing/2018/hyperlinkcolor" val="tx"/>
                    </a:ext>
                  </a:extLst>
                </a:hlinkClick>
              </a:rPr>
              <a:t> </a:t>
            </a:r>
            <a:r>
              <a:rPr lang="en-GB" sz="2400" dirty="0">
                <a:solidFill>
                  <a:srgbClr val="008CBF"/>
                </a:solidFill>
                <a:latin typeface="Arial"/>
                <a:cs typeface="Arial"/>
                <a:hlinkClick r:id="rId3" tooltip="Original URL:&#10;https://wmoomm.sharepoint.com/:w:/s/Collaboration/IQBcS6ExkJ-3QJNJBOLJY9iTAa2a0AZ87yYsRoPHbV2QSkM?e=xfH6Bi&amp;isSPOFile=1&#10;&#10;Click to follow link.">
                  <a:extLst>
                    <a:ext uri="{A12FA001-AC4F-418D-AE19-62706E023703}">
                      <ahyp:hlinkClr xmlns:ahyp="http://schemas.microsoft.com/office/drawing/2018/hyperlinkcolor" val="tx"/>
                    </a:ext>
                  </a:extLst>
                </a:hlinkClick>
              </a:rPr>
              <a:t>GSICS-RD004_tor-V3.docx</a:t>
            </a:r>
            <a:endParaRPr lang="en-IT" sz="2400" dirty="0">
              <a:solidFill>
                <a:srgbClr val="008CBF"/>
              </a:solidFill>
              <a:latin typeface="Arial"/>
              <a:cs typeface="Arial"/>
            </a:endParaRPr>
          </a:p>
          <a:p>
            <a:pPr marL="342900" indent="-342900">
              <a:buFont typeface="Arial" panose="020B0604020202020204" pitchFamily="34" charset="0"/>
              <a:buChar char="•"/>
            </a:pPr>
            <a:r>
              <a:rPr lang="en-IT" sz="2400" dirty="0">
                <a:latin typeface="Arial" panose="020B0604020202020204" pitchFamily="34" charset="0"/>
                <a:cs typeface="Arial" panose="020B0604020202020204" pitchFamily="34" charset="0"/>
              </a:rPr>
              <a:t>Document: </a:t>
            </a:r>
            <a:r>
              <a:rPr lang="en-GB" sz="2400" u="sng" dirty="0">
                <a:solidFill>
                  <a:srgbClr val="008CBF"/>
                </a:solidFill>
                <a:latin typeface="Arial" panose="020B0604020202020204" pitchFamily="34" charset="0"/>
                <a:cs typeface="Arial" panose="020B0604020202020204" pitchFamily="34" charset="0"/>
                <a:hlinkClick r:id="rId4" tooltip="https://docs.google.com/document/d/1HRew3QBMOwcld6FjwevCZZRF9rGiXDi3/edit?usp=drive_link&amp;ouid=110616611161346116793&amp;rtpof=true&amp;sd=true">
                  <a:extLst>
                    <a:ext uri="{A12FA001-AC4F-418D-AE19-62706E023703}">
                      <ahyp:hlinkClr xmlns:ahyp="http://schemas.microsoft.com/office/drawing/2018/hyperlinkcolor" val="tx"/>
                    </a:ext>
                  </a:extLst>
                </a:hlinkClick>
              </a:rPr>
              <a:t>Roadmap_to_GSICS_Products_Dashboard_V0.0</a:t>
            </a:r>
            <a:endParaRPr lang="en-GB" sz="2400" u="sng" dirty="0">
              <a:solidFill>
                <a:srgbClr val="008CBF"/>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Feedback on Dashboard </a:t>
            </a:r>
            <a:r>
              <a:rPr lang="en-GB" sz="2400" dirty="0" err="1">
                <a:latin typeface="Arial" panose="020B0604020202020204" pitchFamily="34" charset="0"/>
                <a:cs typeface="Arial" panose="020B0604020202020204" pitchFamily="34" charset="0"/>
              </a:rPr>
              <a:t>Mockup</a:t>
            </a:r>
            <a:endParaRPr lang="en-GB"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GSICS Website</a:t>
            </a:r>
          </a:p>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Vice-Chair request</a:t>
            </a:r>
          </a:p>
          <a:p>
            <a:endParaRPr lang="en-GB" dirty="0">
              <a:latin typeface="Arial" panose="020B0604020202020204" pitchFamily="34" charset="0"/>
              <a:cs typeface="Arial" panose="020B0604020202020204" pitchFamily="34" charset="0"/>
            </a:endParaRPr>
          </a:p>
          <a:p>
            <a:endParaRPr lang="en-GB" u="sng" dirty="0">
              <a:latin typeface="Arial" panose="020B0604020202020204" pitchFamily="34" charset="0"/>
              <a:cs typeface="Arial" panose="020B0604020202020204" pitchFamily="34" charset="0"/>
            </a:endParaRPr>
          </a:p>
          <a:p>
            <a:r>
              <a:rPr lang="en-IT" dirty="0">
                <a:latin typeface="Arial" panose="020B0604020202020204" pitchFamily="34" charset="0"/>
                <a:cs typeface="Arial" panose="020B0604020202020204" pitchFamily="34" charset="0"/>
              </a:rPr>
              <a:t> </a:t>
            </a:r>
          </a:p>
          <a:p>
            <a:endParaRPr lang="en-IT" dirty="0"/>
          </a:p>
        </p:txBody>
      </p:sp>
    </p:spTree>
    <p:extLst>
      <p:ext uri="{BB962C8B-B14F-4D97-AF65-F5344CB8AC3E}">
        <p14:creationId xmlns:p14="http://schemas.microsoft.com/office/powerpoint/2010/main" val="12905099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A21E9-5B64-1F9E-B8CB-E8CEF1CAA896}"/>
              </a:ext>
            </a:extLst>
          </p:cNvPr>
          <p:cNvSpPr>
            <a:spLocks noGrp="1"/>
          </p:cNvSpPr>
          <p:nvPr>
            <p:ph type="title"/>
          </p:nvPr>
        </p:nvSpPr>
        <p:spPr/>
        <p:txBody>
          <a:bodyPr/>
          <a:lstStyle/>
          <a:p>
            <a:r>
              <a:rPr lang="en-IT" dirty="0"/>
              <a:t>CMA GDWG Report (Lin Tian)</a:t>
            </a:r>
          </a:p>
        </p:txBody>
      </p:sp>
      <p:sp>
        <p:nvSpPr>
          <p:cNvPr id="5" name="Content Placeholder 2">
            <a:extLst>
              <a:ext uri="{FF2B5EF4-FFF2-40B4-BE49-F238E27FC236}">
                <a16:creationId xmlns:a16="http://schemas.microsoft.com/office/drawing/2014/main" id="{A322F205-1FB9-1773-0D6D-874E0530DC12}"/>
              </a:ext>
            </a:extLst>
          </p:cNvPr>
          <p:cNvSpPr>
            <a:spLocks noGrp="1"/>
          </p:cNvSpPr>
          <p:nvPr>
            <p:ph idx="1"/>
          </p:nvPr>
        </p:nvSpPr>
        <p:spPr>
          <a:xfrm>
            <a:off x="426720" y="1042263"/>
            <a:ext cx="6965598" cy="5216297"/>
          </a:xfrm>
        </p:spPr>
        <p:txBody>
          <a:bodyPr>
            <a:normAutofit/>
          </a:bodyPr>
          <a:lstStyle/>
          <a:p>
            <a:pPr>
              <a:buFont typeface="Wingdings" pitchFamily="2" charset="2"/>
              <a:buChar char="Ø"/>
            </a:pPr>
            <a:r>
              <a:rPr lang="en-US" altLang="zh-CN" sz="2400" dirty="0"/>
              <a:t>Agency’s support to GDWG </a:t>
            </a:r>
            <a:r>
              <a:rPr lang="en-US" altLang="zh-CN" sz="2400" dirty="0" err="1"/>
              <a:t>Activites</a:t>
            </a:r>
            <a:endParaRPr lang="en-US" altLang="zh-CN" sz="2400" dirty="0"/>
          </a:p>
          <a:p>
            <a:r>
              <a:rPr lang="en-US" sz="1800" dirty="0"/>
              <a:t>Keep CMA GPRC Website Content updating: </a:t>
            </a:r>
          </a:p>
          <a:p>
            <a:pPr lvl="1"/>
            <a:r>
              <a:rPr lang="en-US" sz="1400" dirty="0"/>
              <a:t>GPRC Information</a:t>
            </a:r>
          </a:p>
          <a:p>
            <a:pPr lvl="1"/>
            <a:r>
              <a:rPr lang="en-US" sz="1400" dirty="0"/>
              <a:t>CMA GSICS product sharing (</a:t>
            </a:r>
            <a:r>
              <a:rPr lang="en-US" sz="1400" dirty="0" err="1"/>
              <a:t>Thredds</a:t>
            </a:r>
            <a:r>
              <a:rPr lang="en-US" sz="1400" dirty="0"/>
              <a:t>)</a:t>
            </a:r>
          </a:p>
          <a:p>
            <a:pPr lvl="1"/>
            <a:r>
              <a:rPr lang="en-US" sz="1400" dirty="0" err="1"/>
              <a:t>FengYun</a:t>
            </a:r>
            <a:r>
              <a:rPr lang="en-US" sz="1400" dirty="0"/>
              <a:t> Satellites Instrument Operation Status (L</a:t>
            </a:r>
            <a:r>
              <a:rPr lang="en-US" altLang="zh-CN" sz="1400" dirty="0"/>
              <a:t>anding Pages</a:t>
            </a:r>
            <a:r>
              <a:rPr lang="zh-CN" altLang="en-US" sz="1400" dirty="0"/>
              <a:t>）</a:t>
            </a:r>
            <a:endParaRPr lang="en-US" sz="1400" dirty="0"/>
          </a:p>
          <a:p>
            <a:r>
              <a:rPr lang="en-GB" sz="1800" dirty="0"/>
              <a:t>CMA GDWG:</a:t>
            </a:r>
          </a:p>
          <a:p>
            <a:pPr lvl="1"/>
            <a:r>
              <a:rPr lang="en-GB" sz="1400" dirty="0"/>
              <a:t>Website construction and maintain</a:t>
            </a:r>
          </a:p>
          <a:p>
            <a:pPr lvl="1"/>
            <a:r>
              <a:rPr lang="en-GB" altLang="zh-CN" sz="1400" dirty="0"/>
              <a:t>New satellite data sharing</a:t>
            </a:r>
          </a:p>
          <a:p>
            <a:pPr lvl="1"/>
            <a:r>
              <a:rPr lang="en-GB" altLang="zh-CN" sz="1400" dirty="0"/>
              <a:t>NSMC-GPRC Website Upgrade</a:t>
            </a:r>
            <a:endParaRPr lang="en-US" altLang="zh-CN" dirty="0"/>
          </a:p>
          <a:p>
            <a:pPr>
              <a:buFont typeface="Wingdings" pitchFamily="2" charset="2"/>
              <a:buChar char="Ø"/>
            </a:pPr>
            <a:r>
              <a:rPr lang="en-US" sz="2400" dirty="0"/>
              <a:t>Recent launches and Instrument Updates (</a:t>
            </a:r>
            <a:r>
              <a:rPr lang="en-US" altLang="zh-CN" sz="2400" dirty="0"/>
              <a:t>Landing pages for new FY-LEO / FY-GEO instruments</a:t>
            </a:r>
            <a:r>
              <a:rPr lang="en-US" sz="2400" dirty="0"/>
              <a:t>)</a:t>
            </a:r>
          </a:p>
          <a:p>
            <a:pPr>
              <a:buFont typeface="Wingdings" pitchFamily="2" charset="2"/>
              <a:buChar char="Ø"/>
            </a:pPr>
            <a:r>
              <a:rPr lang="en-US" dirty="0"/>
              <a:t>Calibration Major Updates</a:t>
            </a:r>
          </a:p>
          <a:p>
            <a:r>
              <a:rPr lang="en-GB" sz="1800" dirty="0"/>
              <a:t>FY-4B/C calibration with new FY-LEO under development</a:t>
            </a:r>
            <a:endParaRPr lang="en-US" dirty="0"/>
          </a:p>
          <a:p>
            <a:pPr>
              <a:buFont typeface="Wingdings" pitchFamily="2" charset="2"/>
              <a:buChar char="Ø"/>
            </a:pPr>
            <a:r>
              <a:rPr lang="en-US" dirty="0"/>
              <a:t>GSICS </a:t>
            </a:r>
            <a:r>
              <a:rPr lang="en-US" altLang="zh-CN" dirty="0"/>
              <a:t>meeting information </a:t>
            </a:r>
            <a:r>
              <a:rPr lang="en-US" dirty="0"/>
              <a:t>Updates</a:t>
            </a:r>
          </a:p>
          <a:p>
            <a:endParaRPr lang="en-IE" dirty="0"/>
          </a:p>
        </p:txBody>
      </p:sp>
      <p:sp>
        <p:nvSpPr>
          <p:cNvPr id="7" name="文本框 51">
            <a:extLst>
              <a:ext uri="{FF2B5EF4-FFF2-40B4-BE49-F238E27FC236}">
                <a16:creationId xmlns:a16="http://schemas.microsoft.com/office/drawing/2014/main" id="{DEF99E10-DAEC-CD54-C2B7-4FDD6A3B5BF2}"/>
              </a:ext>
            </a:extLst>
          </p:cNvPr>
          <p:cNvSpPr txBox="1"/>
          <p:nvPr/>
        </p:nvSpPr>
        <p:spPr>
          <a:xfrm>
            <a:off x="7522510" y="1403817"/>
            <a:ext cx="4112577" cy="276999"/>
          </a:xfrm>
          <a:prstGeom prst="rect">
            <a:avLst/>
          </a:prstGeom>
          <a:noFill/>
        </p:spPr>
        <p:txBody>
          <a:bodyPr wrap="square">
            <a:spAutoFit/>
          </a:bodyPr>
          <a:lstStyle/>
          <a:p>
            <a:r>
              <a:rPr lang="zh-CN" altLang="en-US" sz="1200" dirty="0"/>
              <a:t>http://gsics.nsmc.org.cn/portal/en/fycv/monitoring.html</a:t>
            </a:r>
          </a:p>
        </p:txBody>
      </p:sp>
      <p:pic>
        <p:nvPicPr>
          <p:cNvPr id="8" name="Picture 2">
            <a:extLst>
              <a:ext uri="{FF2B5EF4-FFF2-40B4-BE49-F238E27FC236}">
                <a16:creationId xmlns:a16="http://schemas.microsoft.com/office/drawing/2014/main" id="{F567D77B-9076-BD22-01AB-7CB0272AC27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11065" y="1832716"/>
            <a:ext cx="5374074" cy="3148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04320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E4E49-AD1B-60C5-E5B4-2F701E0A1373}"/>
              </a:ext>
            </a:extLst>
          </p:cNvPr>
          <p:cNvSpPr>
            <a:spLocks noGrp="1"/>
          </p:cNvSpPr>
          <p:nvPr>
            <p:ph type="title"/>
          </p:nvPr>
        </p:nvSpPr>
        <p:spPr/>
        <p:txBody>
          <a:bodyPr/>
          <a:lstStyle/>
          <a:p>
            <a:r>
              <a:rPr lang="en-IT" dirty="0"/>
              <a:t>KMA GDWG Report (Hanbyul Lee)</a:t>
            </a:r>
          </a:p>
        </p:txBody>
      </p:sp>
      <p:sp>
        <p:nvSpPr>
          <p:cNvPr id="3" name="Content Placeholder 2">
            <a:extLst>
              <a:ext uri="{FF2B5EF4-FFF2-40B4-BE49-F238E27FC236}">
                <a16:creationId xmlns:a16="http://schemas.microsoft.com/office/drawing/2014/main" id="{57B6FAE9-35A6-53C2-920D-5C47EBDCE707}"/>
              </a:ext>
            </a:extLst>
          </p:cNvPr>
          <p:cNvSpPr>
            <a:spLocks noGrp="1"/>
          </p:cNvSpPr>
          <p:nvPr>
            <p:ph sz="half" idx="1"/>
          </p:nvPr>
        </p:nvSpPr>
        <p:spPr>
          <a:xfrm>
            <a:off x="146957" y="1251362"/>
            <a:ext cx="5949043" cy="4621480"/>
          </a:xfrm>
        </p:spPr>
        <p:txBody>
          <a:bodyPr>
            <a:normAutofit fontScale="25000" lnSpcReduction="20000"/>
          </a:bodyPr>
          <a:lstStyle/>
          <a:p>
            <a:pPr marL="0" indent="0">
              <a:buNone/>
            </a:pPr>
            <a:r>
              <a:rPr lang="en-IT" sz="5600" b="1" dirty="0"/>
              <a:t>KMA’s GSICS Correction</a:t>
            </a:r>
          </a:p>
          <a:p>
            <a:pPr marL="0" indent="0">
              <a:lnSpc>
                <a:spcPct val="150000"/>
              </a:lnSpc>
              <a:buNone/>
              <a:defRPr/>
            </a:pPr>
            <a:r>
              <a:rPr lang="en-GB" altLang="ko-KR" sz="5600" dirty="0"/>
              <a:t>Current Status</a:t>
            </a:r>
          </a:p>
          <a:p>
            <a:pPr>
              <a:lnSpc>
                <a:spcPct val="150000"/>
              </a:lnSpc>
            </a:pPr>
            <a:r>
              <a:rPr lang="en-GB" altLang="ja-JP" sz="5600" dirty="0"/>
              <a:t>Near-Real Time Correction (</a:t>
            </a:r>
            <a:r>
              <a:rPr lang="en-US" altLang="ja-JP" sz="5600" dirty="0"/>
              <a:t>NRTC)</a:t>
            </a:r>
            <a:endParaRPr lang="en-GB" altLang="ja-JP" sz="5600" dirty="0"/>
          </a:p>
          <a:p>
            <a:pPr lvl="1">
              <a:lnSpc>
                <a:spcPct val="150000"/>
              </a:lnSpc>
              <a:buFont typeface="Courier New" panose="02070309020205020404" pitchFamily="49" charset="0"/>
              <a:buChar char="o"/>
            </a:pPr>
            <a:r>
              <a:rPr lang="en-GB" altLang="ja-JP" sz="5600" dirty="0"/>
              <a:t>GK2A / AMI / IR with reference to IASI(</a:t>
            </a:r>
            <a:r>
              <a:rPr lang="en-US" altLang="ja-JP" sz="5600" dirty="0" err="1"/>
              <a:t>Metop</a:t>
            </a:r>
            <a:r>
              <a:rPr lang="en-GB" altLang="ja-JP" sz="5600" dirty="0"/>
              <a:t>-B/-C) and </a:t>
            </a:r>
            <a:r>
              <a:rPr lang="en-GB" altLang="ja-JP" sz="5600" dirty="0" err="1"/>
              <a:t>CrIS</a:t>
            </a:r>
            <a:r>
              <a:rPr lang="en-GB" altLang="ja-JP" sz="5600" dirty="0"/>
              <a:t>(S-NPP and NOAA-20</a:t>
            </a:r>
            <a:r>
              <a:rPr lang="en-US" altLang="ko-KR" sz="5600" dirty="0"/>
              <a:t>/21</a:t>
            </a:r>
            <a:r>
              <a:rPr lang="en-GB" altLang="ja-JP" sz="5600" dirty="0"/>
              <a:t>) : Demo. phase</a:t>
            </a:r>
          </a:p>
          <a:p>
            <a:pPr lvl="1">
              <a:lnSpc>
                <a:spcPct val="150000"/>
              </a:lnSpc>
              <a:buFont typeface="Courier New" panose="02070309020205020404" pitchFamily="49" charset="0"/>
              <a:buChar char="o"/>
            </a:pPr>
            <a:r>
              <a:rPr lang="en-GB" altLang="ja-JP" sz="5600" dirty="0"/>
              <a:t>COMS / MI / IR with reference to AIRS(</a:t>
            </a:r>
            <a:r>
              <a:rPr lang="en-US" altLang="ja-JP" sz="5600" dirty="0"/>
              <a:t>Aqua)</a:t>
            </a:r>
            <a:r>
              <a:rPr lang="en-GB" altLang="ja-JP" sz="5600" dirty="0"/>
              <a:t>, IASI(</a:t>
            </a:r>
            <a:r>
              <a:rPr lang="en-GB" altLang="ja-JP" sz="5600" dirty="0" err="1"/>
              <a:t>Metop</a:t>
            </a:r>
            <a:r>
              <a:rPr lang="en-GB" altLang="ja-JP" sz="5600" dirty="0"/>
              <a:t>-A/-B): Demo. phase</a:t>
            </a:r>
          </a:p>
          <a:p>
            <a:pPr>
              <a:lnSpc>
                <a:spcPct val="150000"/>
              </a:lnSpc>
            </a:pPr>
            <a:r>
              <a:rPr lang="en-GB" altLang="ja-JP" sz="5600" dirty="0"/>
              <a:t>Re-analysis Correction (RAC)</a:t>
            </a:r>
          </a:p>
          <a:p>
            <a:pPr lvl="1">
              <a:lnSpc>
                <a:spcPct val="150000"/>
              </a:lnSpc>
              <a:buFont typeface="Courier New" panose="02070309020205020404" pitchFamily="49" charset="0"/>
              <a:buChar char="o"/>
            </a:pPr>
            <a:r>
              <a:rPr lang="en-GB" altLang="ja-JP" sz="5600" dirty="0"/>
              <a:t>GK2A / AMI / IR with reference to IASI-B/-C and </a:t>
            </a:r>
            <a:r>
              <a:rPr lang="en-GB" altLang="ja-JP" sz="5600" dirty="0" err="1"/>
              <a:t>CrIS</a:t>
            </a:r>
            <a:r>
              <a:rPr lang="en-GB" altLang="ja-JP" sz="5600" dirty="0"/>
              <a:t>(S-NPP and NOAA-20</a:t>
            </a:r>
            <a:r>
              <a:rPr lang="en-US" altLang="ko-KR" sz="5600" dirty="0"/>
              <a:t>/21</a:t>
            </a:r>
            <a:r>
              <a:rPr lang="en-GB" altLang="ja-JP" sz="5600" dirty="0"/>
              <a:t>) : Demo. phase</a:t>
            </a:r>
          </a:p>
          <a:p>
            <a:pPr lvl="1">
              <a:lnSpc>
                <a:spcPct val="150000"/>
              </a:lnSpc>
              <a:buFont typeface="Courier New" panose="02070309020205020404" pitchFamily="49" charset="0"/>
              <a:buChar char="o"/>
            </a:pPr>
            <a:r>
              <a:rPr lang="en-GB" altLang="ja-JP" sz="5600" dirty="0"/>
              <a:t>COMS / MI / IR with reference to IASI-A : Demo. phase</a:t>
            </a:r>
          </a:p>
          <a:p>
            <a:pPr marL="257175" indent="-266700">
              <a:lnSpc>
                <a:spcPct val="150000"/>
              </a:lnSpc>
            </a:pPr>
            <a:r>
              <a:rPr lang="en-GB" altLang="ja-JP" sz="5600" dirty="0"/>
              <a:t>NRTC and RAC Correction Data </a:t>
            </a:r>
            <a:r>
              <a:rPr lang="en-US" altLang="ko-KR" sz="5600" dirty="0"/>
              <a:t>were previously distributed through the </a:t>
            </a:r>
            <a:r>
              <a:rPr lang="en-GB" altLang="ja-JP" sz="5600" dirty="0"/>
              <a:t>EUMETSAT GSICS Server from Jan. 15, 2018</a:t>
            </a:r>
          </a:p>
          <a:p>
            <a:pPr marL="200025" indent="-266700">
              <a:lnSpc>
                <a:spcPct val="150000"/>
              </a:lnSpc>
            </a:pPr>
            <a:r>
              <a:rPr lang="en-US" altLang="ko-KR" sz="5600" dirty="0">
                <a:solidFill>
                  <a:srgbClr val="0C45E4"/>
                </a:solidFill>
              </a:rPr>
              <a:t>Plans to align with the new GSICS Dashboard framework for future data sharing</a:t>
            </a:r>
            <a:endParaRPr lang="en-GB" altLang="ja-JP" sz="5600" dirty="0">
              <a:solidFill>
                <a:srgbClr val="0C45E4"/>
              </a:solidFill>
            </a:endParaRPr>
          </a:p>
          <a:p>
            <a:endParaRPr lang="en-IT" dirty="0"/>
          </a:p>
        </p:txBody>
      </p:sp>
      <p:sp>
        <p:nvSpPr>
          <p:cNvPr id="4" name="Content Placeholder 3">
            <a:extLst>
              <a:ext uri="{FF2B5EF4-FFF2-40B4-BE49-F238E27FC236}">
                <a16:creationId xmlns:a16="http://schemas.microsoft.com/office/drawing/2014/main" id="{AD9B0B48-1E58-022C-B864-BD417577E89E}"/>
              </a:ext>
            </a:extLst>
          </p:cNvPr>
          <p:cNvSpPr>
            <a:spLocks noGrp="1"/>
          </p:cNvSpPr>
          <p:nvPr>
            <p:ph sz="half" idx="2"/>
          </p:nvPr>
        </p:nvSpPr>
        <p:spPr>
          <a:xfrm>
            <a:off x="6096000" y="1215939"/>
            <a:ext cx="5669280" cy="5206136"/>
          </a:xfrm>
        </p:spPr>
        <p:txBody>
          <a:bodyPr>
            <a:normAutofit fontScale="25000" lnSpcReduction="20000"/>
          </a:bodyPr>
          <a:lstStyle/>
          <a:p>
            <a:pPr>
              <a:lnSpc>
                <a:spcPct val="120000"/>
              </a:lnSpc>
              <a:buFont typeface="Wingdings" panose="05000000000000000000" pitchFamily="2" charset="2"/>
              <a:buChar char="Ø"/>
            </a:pPr>
            <a:r>
              <a:rPr lang="en-US" altLang="ko-KR" sz="6400" dirty="0"/>
              <a:t>The KMA GPRC provides</a:t>
            </a:r>
            <a:r>
              <a:rPr lang="en-US" altLang="ko-KR" sz="6400" b="1" dirty="0"/>
              <a:t> AMI performance monitoring in the ACVs web portal</a:t>
            </a:r>
          </a:p>
          <a:p>
            <a:pPr lvl="1">
              <a:lnSpc>
                <a:spcPct val="120000"/>
              </a:lnSpc>
            </a:pPr>
            <a:r>
              <a:rPr lang="en-US" altLang="ko-KR" sz="6400" dirty="0"/>
              <a:t>ACVs includes</a:t>
            </a:r>
            <a:r>
              <a:rPr lang="en-US" altLang="ko-KR" sz="6400" b="1" dirty="0"/>
              <a:t> time series and stability assessment of AMI </a:t>
            </a:r>
          </a:p>
          <a:p>
            <a:pPr lvl="1">
              <a:lnSpc>
                <a:spcPct val="120000"/>
              </a:lnSpc>
            </a:pPr>
            <a:r>
              <a:rPr lang="en-US" altLang="ko-KR" sz="6400" b="1" dirty="0"/>
              <a:t>User accessibility is supported</a:t>
            </a:r>
          </a:p>
          <a:p>
            <a:pPr lvl="2">
              <a:lnSpc>
                <a:spcPct val="120000"/>
              </a:lnSpc>
            </a:pPr>
            <a:r>
              <a:rPr lang="en-US" altLang="ko-KR" sz="6400" dirty="0"/>
              <a:t>CSV data download</a:t>
            </a:r>
          </a:p>
          <a:p>
            <a:pPr lvl="2">
              <a:lnSpc>
                <a:spcPct val="120000"/>
              </a:lnSpc>
            </a:pPr>
            <a:r>
              <a:rPr lang="en-US" altLang="ko-KR" sz="6400" dirty="0"/>
              <a:t>Figure/image download</a:t>
            </a:r>
          </a:p>
          <a:p>
            <a:pPr>
              <a:lnSpc>
                <a:spcPct val="120000"/>
              </a:lnSpc>
              <a:buFont typeface="Wingdings" panose="05000000000000000000" pitchFamily="2" charset="2"/>
              <a:buChar char="Ø"/>
            </a:pPr>
            <a:r>
              <a:rPr lang="en-US" altLang="ko-KR" sz="6400" b="1" dirty="0"/>
              <a:t>Future plan</a:t>
            </a:r>
          </a:p>
          <a:p>
            <a:pPr lvl="1">
              <a:lnSpc>
                <a:spcPct val="120000"/>
              </a:lnSpc>
            </a:pPr>
            <a:r>
              <a:rPr lang="en-US" altLang="ko-KR" sz="6400" b="1" dirty="0"/>
              <a:t>KMA Align with GSICS Dashboard concept </a:t>
            </a:r>
            <a:r>
              <a:rPr lang="en-US" altLang="ko-KR" sz="6400" dirty="0"/>
              <a:t>: ACVs already supports many elements</a:t>
            </a:r>
            <a:endParaRPr lang="en-US" altLang="ko-KR" sz="6400" b="1" dirty="0"/>
          </a:p>
          <a:p>
            <a:pPr lvl="2">
              <a:lnSpc>
                <a:spcPct val="120000"/>
              </a:lnSpc>
            </a:pPr>
            <a:r>
              <a:rPr lang="en-US" altLang="ko-KR" sz="6400" dirty="0"/>
              <a:t>Performance monitoring</a:t>
            </a:r>
          </a:p>
          <a:p>
            <a:pPr lvl="2">
              <a:lnSpc>
                <a:spcPct val="120000"/>
              </a:lnSpc>
            </a:pPr>
            <a:r>
              <a:rPr lang="en-US" altLang="ko-KR" sz="6400" dirty="0"/>
              <a:t>Assessment &amp; Diagnostics</a:t>
            </a:r>
          </a:p>
          <a:p>
            <a:pPr lvl="2">
              <a:lnSpc>
                <a:spcPct val="120000"/>
              </a:lnSpc>
            </a:pPr>
            <a:r>
              <a:rPr lang="en-US" altLang="ko-KR" sz="6400" dirty="0"/>
              <a:t>Satellite system status</a:t>
            </a:r>
          </a:p>
          <a:p>
            <a:pPr lvl="2">
              <a:lnSpc>
                <a:spcPct val="120000"/>
              </a:lnSpc>
            </a:pPr>
            <a:r>
              <a:rPr lang="en-US" altLang="ko-KR" sz="6400" dirty="0"/>
              <a:t>Data and Product Access</a:t>
            </a:r>
          </a:p>
          <a:p>
            <a:pPr lvl="1">
              <a:lnSpc>
                <a:spcPct val="120000"/>
              </a:lnSpc>
            </a:pPr>
            <a:r>
              <a:rPr lang="en-US" altLang="ko-KR" sz="6400" dirty="0"/>
              <a:t>Provide GEO–GEO inter-comparison products (AMI–AHI) in the ACVs web portal</a:t>
            </a:r>
            <a:endParaRPr lang="en-US" altLang="ko-KR" sz="6400" dirty="0">
              <a:ea typeface="맑은 고딕" pitchFamily="50" charset="-127"/>
            </a:endParaRPr>
          </a:p>
          <a:p>
            <a:endParaRPr lang="en-IT" dirty="0"/>
          </a:p>
        </p:txBody>
      </p:sp>
    </p:spTree>
    <p:extLst>
      <p:ext uri="{BB962C8B-B14F-4D97-AF65-F5344CB8AC3E}">
        <p14:creationId xmlns:p14="http://schemas.microsoft.com/office/powerpoint/2010/main" val="2410360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1C7A26B-11B0-6774-7364-2B8BB39BABF8}"/>
              </a:ext>
            </a:extLst>
          </p:cNvPr>
          <p:cNvSpPr>
            <a:spLocks noGrp="1"/>
          </p:cNvSpPr>
          <p:nvPr>
            <p:ph type="title"/>
          </p:nvPr>
        </p:nvSpPr>
        <p:spPr/>
        <p:txBody>
          <a:bodyPr/>
          <a:lstStyle/>
          <a:p>
            <a:r>
              <a:rPr lang="en-IT" dirty="0"/>
              <a:t>KMA GDWG Report (Hanbyul Lee)</a:t>
            </a:r>
          </a:p>
        </p:txBody>
      </p:sp>
      <p:pic>
        <p:nvPicPr>
          <p:cNvPr id="6" name="그림 2">
            <a:extLst>
              <a:ext uri="{FF2B5EF4-FFF2-40B4-BE49-F238E27FC236}">
                <a16:creationId xmlns:a16="http://schemas.microsoft.com/office/drawing/2014/main" id="{F7031690-18C6-FE19-70CB-85D83C9A1CC4}"/>
              </a:ext>
            </a:extLst>
          </p:cNvPr>
          <p:cNvPicPr>
            <a:picLocks noGrp="1" noChangeAspect="1"/>
          </p:cNvPicPr>
          <p:nvPr>
            <p:ph sz="half" idx="1"/>
          </p:nvPr>
        </p:nvPicPr>
        <p:blipFill>
          <a:blip r:embed="rId2"/>
          <a:stretch>
            <a:fillRect/>
          </a:stretch>
        </p:blipFill>
        <p:spPr>
          <a:xfrm>
            <a:off x="426720" y="1536387"/>
            <a:ext cx="5231722" cy="487530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8" name="그림 2">
            <a:extLst>
              <a:ext uri="{FF2B5EF4-FFF2-40B4-BE49-F238E27FC236}">
                <a16:creationId xmlns:a16="http://schemas.microsoft.com/office/drawing/2014/main" id="{F877E8CC-3FD9-B8E9-C3EE-7D0161B8250A}"/>
              </a:ext>
            </a:extLst>
          </p:cNvPr>
          <p:cNvPicPr>
            <a:picLocks noChangeAspect="1"/>
          </p:cNvPicPr>
          <p:nvPr/>
        </p:nvPicPr>
        <p:blipFill>
          <a:blip r:embed="rId3"/>
          <a:stretch>
            <a:fillRect/>
          </a:stretch>
        </p:blipFill>
        <p:spPr>
          <a:xfrm>
            <a:off x="6210009" y="1552717"/>
            <a:ext cx="5311256" cy="487530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0" name="Content Placeholder 9">
            <a:extLst>
              <a:ext uri="{FF2B5EF4-FFF2-40B4-BE49-F238E27FC236}">
                <a16:creationId xmlns:a16="http://schemas.microsoft.com/office/drawing/2014/main" id="{18026622-0F99-1E5B-99E0-55A62FBC98C9}"/>
              </a:ext>
            </a:extLst>
          </p:cNvPr>
          <p:cNvSpPr>
            <a:spLocks noGrp="1"/>
          </p:cNvSpPr>
          <p:nvPr>
            <p:ph sz="half" idx="2"/>
          </p:nvPr>
        </p:nvSpPr>
        <p:spPr>
          <a:xfrm>
            <a:off x="6278880" y="894038"/>
            <a:ext cx="5486400" cy="492622"/>
          </a:xfrm>
        </p:spPr>
        <p:txBody>
          <a:bodyPr/>
          <a:lstStyle/>
          <a:p>
            <a:pPr marL="0" indent="0">
              <a:buNone/>
            </a:pPr>
            <a:r>
              <a:rPr lang="en-US" altLang="ko-KR" b="1" dirty="0"/>
              <a:t>Monitoring page(VNIR)</a:t>
            </a:r>
            <a:endParaRPr lang="en-IT" dirty="0"/>
          </a:p>
        </p:txBody>
      </p:sp>
      <p:sp>
        <p:nvSpPr>
          <p:cNvPr id="11" name="Content Placeholder 9">
            <a:extLst>
              <a:ext uri="{FF2B5EF4-FFF2-40B4-BE49-F238E27FC236}">
                <a16:creationId xmlns:a16="http://schemas.microsoft.com/office/drawing/2014/main" id="{3656DDB4-C491-1716-AEA6-A1043F5B70B9}"/>
              </a:ext>
            </a:extLst>
          </p:cNvPr>
          <p:cNvSpPr txBox="1">
            <a:spLocks/>
          </p:cNvSpPr>
          <p:nvPr/>
        </p:nvSpPr>
        <p:spPr>
          <a:xfrm>
            <a:off x="1393592" y="880475"/>
            <a:ext cx="3684594" cy="4926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0189BA"/>
              </a:buClr>
              <a:buFont typeface="Arial" panose="020B0604020202020204" pitchFamily="34" charset="0"/>
              <a:buChar char="•"/>
              <a:defRPr sz="2800" kern="120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189BA"/>
              </a:buClr>
              <a:buFont typeface="Arial" panose="020B0604020202020204" pitchFamily="34" charset="0"/>
              <a:buChar char="•"/>
              <a:defRPr sz="24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189BA"/>
              </a:buClr>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189BA"/>
              </a:buClr>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ko-KR" b="1" dirty="0"/>
              <a:t>Monitoring page(IR)</a:t>
            </a:r>
            <a:endParaRPr lang="en-IT" dirty="0"/>
          </a:p>
        </p:txBody>
      </p:sp>
    </p:spTree>
    <p:extLst>
      <p:ext uri="{BB962C8B-B14F-4D97-AF65-F5344CB8AC3E}">
        <p14:creationId xmlns:p14="http://schemas.microsoft.com/office/powerpoint/2010/main" val="13104779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9BA86-38A6-CC26-7CFE-69E2FB74A43D}"/>
              </a:ext>
            </a:extLst>
          </p:cNvPr>
          <p:cNvSpPr>
            <a:spLocks noGrp="1"/>
          </p:cNvSpPr>
          <p:nvPr>
            <p:ph type="title"/>
          </p:nvPr>
        </p:nvSpPr>
        <p:spPr/>
        <p:txBody>
          <a:bodyPr/>
          <a:lstStyle/>
          <a:p>
            <a:r>
              <a:rPr lang="en-IT" dirty="0"/>
              <a:t>WMO GDWG Report (Heikki Pohjola)</a:t>
            </a:r>
          </a:p>
        </p:txBody>
      </p:sp>
      <p:sp>
        <p:nvSpPr>
          <p:cNvPr id="5" name="Title 19">
            <a:extLst>
              <a:ext uri="{FF2B5EF4-FFF2-40B4-BE49-F238E27FC236}">
                <a16:creationId xmlns:a16="http://schemas.microsoft.com/office/drawing/2014/main" id="{ACA541C6-03D5-4B08-6F90-E9BABD315567}"/>
              </a:ext>
            </a:extLst>
          </p:cNvPr>
          <p:cNvSpPr txBox="1">
            <a:spLocks/>
          </p:cNvSpPr>
          <p:nvPr/>
        </p:nvSpPr>
        <p:spPr>
          <a:xfrm>
            <a:off x="653364" y="1355726"/>
            <a:ext cx="10371688" cy="834283"/>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3200" b="1" kern="1200">
                <a:solidFill>
                  <a:srgbClr val="008CBF"/>
                </a:solidFill>
                <a:latin typeface="Arial" panose="020B0604020202020204" pitchFamily="34" charset="0"/>
                <a:ea typeface="+mj-ea"/>
                <a:cs typeface="Arial" panose="020B0604020202020204" pitchFamily="34" charset="0"/>
              </a:defRPr>
            </a:lvl1pPr>
          </a:lstStyle>
          <a:p>
            <a:r>
              <a:rPr lang="en-GB" dirty="0"/>
              <a:t>GSICS WMO Website </a:t>
            </a:r>
            <a:r>
              <a:rPr lang="en-GB" dirty="0">
                <a:hlinkClick r:id="rId2"/>
              </a:rPr>
              <a:t>https://gsics.wmo.int/</a:t>
            </a:r>
            <a:endParaRPr lang="en-GB" dirty="0"/>
          </a:p>
          <a:p>
            <a:pPr marL="457200" indent="-457200">
              <a:buFont typeface="Arial" panose="020B0604020202020204" pitchFamily="34" charset="0"/>
              <a:buChar char="•"/>
            </a:pPr>
            <a:r>
              <a:rPr lang="en-GB" dirty="0"/>
              <a:t>Discussion on websites</a:t>
            </a:r>
          </a:p>
        </p:txBody>
      </p:sp>
      <p:sp>
        <p:nvSpPr>
          <p:cNvPr id="6" name="Title 1">
            <a:extLst>
              <a:ext uri="{FF2B5EF4-FFF2-40B4-BE49-F238E27FC236}">
                <a16:creationId xmlns:a16="http://schemas.microsoft.com/office/drawing/2014/main" id="{689FD408-0DEC-61AE-54A6-BEE3D735458A}"/>
              </a:ext>
            </a:extLst>
          </p:cNvPr>
          <p:cNvSpPr txBox="1">
            <a:spLocks/>
          </p:cNvSpPr>
          <p:nvPr/>
        </p:nvSpPr>
        <p:spPr>
          <a:xfrm>
            <a:off x="653364" y="3011858"/>
            <a:ext cx="10371688" cy="834283"/>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3200" b="1" kern="1200">
                <a:solidFill>
                  <a:srgbClr val="008CBF"/>
                </a:solidFill>
                <a:latin typeface="Arial" panose="020B0604020202020204" pitchFamily="34" charset="0"/>
                <a:ea typeface="+mj-ea"/>
                <a:cs typeface="Arial" panose="020B0604020202020204" pitchFamily="34" charset="0"/>
              </a:defRPr>
            </a:lvl1pPr>
          </a:lstStyle>
          <a:p>
            <a:r>
              <a:rPr lang="en-US" dirty="0"/>
              <a:t>WMO SharePoint: WMO Community – Collaboration Hub https://</a:t>
            </a:r>
            <a:r>
              <a:rPr lang="en-US" dirty="0" err="1"/>
              <a:t>wmoomm.sharepoint.com</a:t>
            </a:r>
            <a:r>
              <a:rPr lang="en-US" dirty="0"/>
              <a:t>/sites/Collaboration/</a:t>
            </a:r>
            <a:endParaRPr lang="LID4096" dirty="0"/>
          </a:p>
        </p:txBody>
      </p:sp>
      <p:sp>
        <p:nvSpPr>
          <p:cNvPr id="7" name="Title 1">
            <a:extLst>
              <a:ext uri="{FF2B5EF4-FFF2-40B4-BE49-F238E27FC236}">
                <a16:creationId xmlns:a16="http://schemas.microsoft.com/office/drawing/2014/main" id="{9988C825-5FCD-9541-A6BE-BBE896ACC88B}"/>
              </a:ext>
            </a:extLst>
          </p:cNvPr>
          <p:cNvSpPr txBox="1">
            <a:spLocks/>
          </p:cNvSpPr>
          <p:nvPr/>
        </p:nvSpPr>
        <p:spPr>
          <a:xfrm>
            <a:off x="653364" y="4530864"/>
            <a:ext cx="10371688" cy="834283"/>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3200" b="1" kern="1200">
                <a:solidFill>
                  <a:srgbClr val="008CBF"/>
                </a:solidFill>
                <a:latin typeface="Arial" panose="020B0604020202020204" pitchFamily="34" charset="0"/>
                <a:ea typeface="+mj-ea"/>
                <a:cs typeface="Arial" panose="020B0604020202020204" pitchFamily="34" charset="0"/>
              </a:defRPr>
            </a:lvl1pPr>
          </a:lstStyle>
          <a:p>
            <a:r>
              <a:rPr lang="en-US" dirty="0"/>
              <a:t>GSICS mailing lists</a:t>
            </a:r>
          </a:p>
          <a:p>
            <a:pPr marL="457200" indent="-457200">
              <a:buFont typeface="Arial" panose="020B0604020202020204" pitchFamily="34" charset="0"/>
              <a:buChar char="•"/>
            </a:pPr>
            <a:r>
              <a:rPr lang="en-US" dirty="0"/>
              <a:t>Need for other mailing list</a:t>
            </a:r>
            <a:endParaRPr lang="LID4096" dirty="0"/>
          </a:p>
        </p:txBody>
      </p:sp>
    </p:spTree>
    <p:extLst>
      <p:ext uri="{BB962C8B-B14F-4D97-AF65-F5344CB8AC3E}">
        <p14:creationId xmlns:p14="http://schemas.microsoft.com/office/powerpoint/2010/main" val="30056380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5896B-842C-794D-84FE-EEB9BD946944}"/>
              </a:ext>
            </a:extLst>
          </p:cNvPr>
          <p:cNvSpPr>
            <a:spLocks noGrp="1"/>
          </p:cNvSpPr>
          <p:nvPr>
            <p:ph type="title"/>
          </p:nvPr>
        </p:nvSpPr>
        <p:spPr>
          <a:xfrm>
            <a:off x="1393592" y="122916"/>
            <a:ext cx="10371688" cy="834283"/>
          </a:xfrm>
        </p:spPr>
        <p:txBody>
          <a:bodyPr/>
          <a:lstStyle/>
          <a:p>
            <a:r>
              <a:rPr lang="en-IT" dirty="0"/>
              <a:t>JMA GDWG Report (Masaya Takahashi)</a:t>
            </a:r>
          </a:p>
        </p:txBody>
      </p:sp>
      <p:sp>
        <p:nvSpPr>
          <p:cNvPr id="5" name="Content Placeholder 2">
            <a:extLst>
              <a:ext uri="{FF2B5EF4-FFF2-40B4-BE49-F238E27FC236}">
                <a16:creationId xmlns:a16="http://schemas.microsoft.com/office/drawing/2014/main" id="{8B91EAF3-56CD-813A-79B3-069AE85839DD}"/>
              </a:ext>
            </a:extLst>
          </p:cNvPr>
          <p:cNvSpPr>
            <a:spLocks noGrp="1"/>
          </p:cNvSpPr>
          <p:nvPr>
            <p:ph sz="half" idx="1"/>
          </p:nvPr>
        </p:nvSpPr>
        <p:spPr>
          <a:xfrm>
            <a:off x="320021" y="1730907"/>
            <a:ext cx="5486400" cy="4074470"/>
          </a:xfrm>
        </p:spPr>
        <p:txBody>
          <a:bodyPr vert="horz" lIns="91440" tIns="45720" rIns="91440" bIns="45720" rtlCol="0" anchor="t">
            <a:normAutofit/>
          </a:bodyPr>
          <a:lstStyle/>
          <a:p>
            <a:pPr>
              <a:lnSpc>
                <a:spcPct val="120000"/>
              </a:lnSpc>
            </a:pPr>
            <a:r>
              <a:rPr lang="en-GB" sz="1400" b="1" dirty="0"/>
              <a:t>Lunar calibration</a:t>
            </a:r>
          </a:p>
          <a:p>
            <a:pPr marL="809625" lvl="1" indent="-352425">
              <a:lnSpc>
                <a:spcPct val="120000"/>
              </a:lnSpc>
              <a:buFont typeface="Wingdings" panose="05000000000000000000" pitchFamily="2" charset="2"/>
              <a:buChar char="Ø"/>
            </a:pPr>
            <a:r>
              <a:rPr lang="en-US" altLang="ja-JP" sz="1400" dirty="0"/>
              <a:t>Development of I/O data Convention for new lunar calibration framework (LSICS)</a:t>
            </a:r>
          </a:p>
          <a:p>
            <a:pPr>
              <a:lnSpc>
                <a:spcPct val="120000"/>
              </a:lnSpc>
            </a:pPr>
            <a:r>
              <a:rPr lang="en-GB" altLang="ja-JP" sz="1400" b="1" dirty="0"/>
              <a:t>Maintaining JMA GPRC webpage</a:t>
            </a:r>
          </a:p>
          <a:p>
            <a:pPr marL="809625" lvl="1" indent="-352425">
              <a:lnSpc>
                <a:spcPct val="120000"/>
              </a:lnSpc>
              <a:buFont typeface="Wingdings" panose="05000000000000000000" pitchFamily="2" charset="2"/>
              <a:buChar char="Ø"/>
            </a:pPr>
            <a:r>
              <a:rPr lang="en-US" altLang="ja-JP" sz="1400" dirty="0"/>
              <a:t>Calibration landing page</a:t>
            </a:r>
          </a:p>
          <a:p>
            <a:pPr lvl="2">
              <a:lnSpc>
                <a:spcPct val="120000"/>
              </a:lnSpc>
              <a:buFont typeface="Wingdings" panose="05000000000000000000" pitchFamily="2" charset="2"/>
              <a:buChar char="ü"/>
            </a:pPr>
            <a:r>
              <a:rPr lang="en-US" altLang="ja-JP" sz="1400" dirty="0"/>
              <a:t>Instrument info (e.g., SRF)</a:t>
            </a:r>
          </a:p>
          <a:p>
            <a:pPr lvl="2">
              <a:lnSpc>
                <a:spcPct val="120000"/>
              </a:lnSpc>
              <a:buFont typeface="Wingdings" panose="05000000000000000000" pitchFamily="2" charset="2"/>
              <a:buChar char="ü"/>
            </a:pPr>
            <a:r>
              <a:rPr lang="en-US" altLang="ja-JP" sz="1400" dirty="0"/>
              <a:t>Event logging</a:t>
            </a:r>
          </a:p>
          <a:p>
            <a:pPr marL="809625" lvl="1" indent="-352425">
              <a:lnSpc>
                <a:spcPct val="120000"/>
              </a:lnSpc>
              <a:buFont typeface="Wingdings" panose="05000000000000000000" pitchFamily="2" charset="2"/>
              <a:buChar char="Ø"/>
            </a:pPr>
            <a:r>
              <a:rPr lang="en-US" altLang="ja-JP" sz="1400" dirty="0"/>
              <a:t>Himawari-8/-9 AHI monitoring pages</a:t>
            </a:r>
          </a:p>
          <a:p>
            <a:pPr lvl="2">
              <a:lnSpc>
                <a:spcPct val="120000"/>
              </a:lnSpc>
              <a:buFont typeface="Wingdings" panose="05000000000000000000" pitchFamily="2" charset="2"/>
              <a:buChar char="ü"/>
            </a:pPr>
            <a:r>
              <a:rPr lang="en-US" altLang="ja-JP" sz="1400" dirty="0"/>
              <a:t>VNIR Ray-matching</a:t>
            </a:r>
          </a:p>
          <a:p>
            <a:pPr lvl="2">
              <a:lnSpc>
                <a:spcPct val="120000"/>
              </a:lnSpc>
              <a:buFont typeface="Wingdings" panose="05000000000000000000" pitchFamily="2" charset="2"/>
              <a:buChar char="ü"/>
            </a:pPr>
            <a:r>
              <a:rPr lang="en-US" altLang="ja-JP" sz="1400" dirty="0"/>
              <a:t>VNIR Vicarious calibration</a:t>
            </a:r>
          </a:p>
          <a:p>
            <a:pPr lvl="2">
              <a:lnSpc>
                <a:spcPct val="120000"/>
              </a:lnSpc>
              <a:buFont typeface="Wingdings" panose="05000000000000000000" pitchFamily="2" charset="2"/>
              <a:buChar char="ü"/>
            </a:pPr>
            <a:r>
              <a:rPr lang="en-US" altLang="ja-JP" sz="1400" dirty="0"/>
              <a:t>GEO-LEO-IR</a:t>
            </a:r>
          </a:p>
          <a:p>
            <a:pPr>
              <a:lnSpc>
                <a:spcPct val="120000"/>
              </a:lnSpc>
            </a:pPr>
            <a:r>
              <a:rPr lang="en-GB" altLang="ja-JP" sz="1400" b="1" dirty="0"/>
              <a:t>No open actions</a:t>
            </a:r>
          </a:p>
        </p:txBody>
      </p:sp>
      <p:sp>
        <p:nvSpPr>
          <p:cNvPr id="7" name="Content Placeholder 2">
            <a:extLst>
              <a:ext uri="{FF2B5EF4-FFF2-40B4-BE49-F238E27FC236}">
                <a16:creationId xmlns:a16="http://schemas.microsoft.com/office/drawing/2014/main" id="{77094E67-3A93-2EF8-3099-1586606DDEBD}"/>
              </a:ext>
            </a:extLst>
          </p:cNvPr>
          <p:cNvSpPr>
            <a:spLocks noGrp="1"/>
          </p:cNvSpPr>
          <p:nvPr>
            <p:ph sz="half" idx="2"/>
          </p:nvPr>
        </p:nvSpPr>
        <p:spPr>
          <a:xfrm>
            <a:off x="5326912" y="1396739"/>
            <a:ext cx="6404392" cy="3136467"/>
          </a:xfrm>
        </p:spPr>
        <p:txBody>
          <a:bodyPr vert="horz" lIns="91440" tIns="45720" rIns="91440" bIns="45720" rtlCol="0" anchor="t">
            <a:normAutofit/>
          </a:bodyPr>
          <a:lstStyle/>
          <a:p>
            <a:pPr>
              <a:lnSpc>
                <a:spcPct val="120000"/>
              </a:lnSpc>
            </a:pPr>
            <a:r>
              <a:rPr lang="en-GB" sz="1600" b="1" dirty="0"/>
              <a:t>Static charts: time series and scatterplots</a:t>
            </a:r>
          </a:p>
          <a:p>
            <a:pPr lvl="1" indent="-323850">
              <a:lnSpc>
                <a:spcPct val="120000"/>
              </a:lnSpc>
              <a:spcBef>
                <a:spcPts val="0"/>
              </a:spcBef>
              <a:buFont typeface="Wingdings" panose="05000000000000000000" pitchFamily="2" charset="2"/>
              <a:buChar char="Ø"/>
            </a:pPr>
            <a:r>
              <a:rPr lang="en-US" altLang="ja-JP" sz="1400" dirty="0"/>
              <a:t>Inter-calibration coefficients</a:t>
            </a:r>
          </a:p>
          <a:p>
            <a:pPr lvl="1" indent="-323850">
              <a:lnSpc>
                <a:spcPct val="120000"/>
              </a:lnSpc>
              <a:spcBef>
                <a:spcPts val="0"/>
              </a:spcBef>
              <a:buFont typeface="Wingdings" panose="05000000000000000000" pitchFamily="2" charset="2"/>
              <a:buChar char="Ø"/>
            </a:pPr>
            <a:r>
              <a:rPr lang="en-US" altLang="ja-JP" sz="1400" dirty="0"/>
              <a:t>Monitored instrument’s biases against reference instruments (e.g., Himawari-9/AHI vs. </a:t>
            </a:r>
            <a:r>
              <a:rPr lang="en-US" altLang="ja-JP" sz="1400" dirty="0" err="1"/>
              <a:t>Metop</a:t>
            </a:r>
            <a:r>
              <a:rPr lang="en-US" altLang="ja-JP" sz="1400" dirty="0"/>
              <a:t>-B/IASI)</a:t>
            </a:r>
          </a:p>
          <a:p>
            <a:pPr>
              <a:lnSpc>
                <a:spcPct val="120000"/>
              </a:lnSpc>
            </a:pPr>
            <a:r>
              <a:rPr lang="en-GB" altLang="ja-JP" sz="1600" b="1" dirty="0"/>
              <a:t>Users can inter-calibration results as csv files</a:t>
            </a:r>
          </a:p>
          <a:p>
            <a:pPr lvl="1">
              <a:lnSpc>
                <a:spcPct val="120000"/>
              </a:lnSpc>
              <a:spcBef>
                <a:spcPts val="0"/>
              </a:spcBef>
              <a:buFont typeface="Wingdings" panose="05000000000000000000" pitchFamily="2" charset="2"/>
              <a:buChar char="Ø"/>
            </a:pPr>
            <a:r>
              <a:rPr lang="en-GB" altLang="ja-JP" sz="1400" dirty="0"/>
              <a:t>This may be related to “Dashboard” development</a:t>
            </a:r>
            <a:endParaRPr lang="en-GB" altLang="ja-JP" sz="1200" dirty="0"/>
          </a:p>
          <a:p>
            <a:pPr>
              <a:lnSpc>
                <a:spcPct val="120000"/>
              </a:lnSpc>
            </a:pPr>
            <a:r>
              <a:rPr lang="en-GB" altLang="ja-JP" sz="1600" b="1" dirty="0"/>
              <a:t>We started to develop new monitoring system for Himawari-10 mission</a:t>
            </a:r>
            <a:r>
              <a:rPr lang="en-GB" altLang="ja-JP" sz="1600" dirty="0"/>
              <a:t> (for internal use at this moment)</a:t>
            </a:r>
          </a:p>
          <a:p>
            <a:pPr lvl="1" indent="-323850">
              <a:lnSpc>
                <a:spcPct val="120000"/>
              </a:lnSpc>
              <a:spcBef>
                <a:spcPts val="0"/>
              </a:spcBef>
              <a:buFont typeface="Wingdings" panose="05000000000000000000" pitchFamily="2" charset="2"/>
              <a:buChar char="Ø"/>
            </a:pPr>
            <a:r>
              <a:rPr lang="en-GB" altLang="ja-JP" sz="1400" dirty="0"/>
              <a:t>GSICS member agencies’ systems like ICVS, MATRICS and MICMICS are very nice references</a:t>
            </a:r>
          </a:p>
        </p:txBody>
      </p:sp>
      <p:sp>
        <p:nvSpPr>
          <p:cNvPr id="8" name="Title 1">
            <a:extLst>
              <a:ext uri="{FF2B5EF4-FFF2-40B4-BE49-F238E27FC236}">
                <a16:creationId xmlns:a16="http://schemas.microsoft.com/office/drawing/2014/main" id="{F126B670-8052-043D-4010-5CC28D08A516}"/>
              </a:ext>
            </a:extLst>
          </p:cNvPr>
          <p:cNvSpPr txBox="1">
            <a:spLocks/>
          </p:cNvSpPr>
          <p:nvPr/>
        </p:nvSpPr>
        <p:spPr>
          <a:xfrm>
            <a:off x="5424031" y="931778"/>
            <a:ext cx="5699800" cy="5895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rgbClr val="008CBF"/>
                </a:solidFill>
                <a:latin typeface="Arial" panose="020B0604020202020204" pitchFamily="34" charset="0"/>
                <a:ea typeface="+mj-ea"/>
                <a:cs typeface="Arial" panose="020B0604020202020204" pitchFamily="34" charset="0"/>
              </a:defRPr>
            </a:lvl1pPr>
          </a:lstStyle>
          <a:p>
            <a:r>
              <a:rPr lang="en-GB" sz="1800" dirty="0"/>
              <a:t>JMA GSICS Monitoring Page for Himawari Imagers</a:t>
            </a:r>
          </a:p>
        </p:txBody>
      </p:sp>
      <p:sp>
        <p:nvSpPr>
          <p:cNvPr id="9" name="Title 1">
            <a:extLst>
              <a:ext uri="{FF2B5EF4-FFF2-40B4-BE49-F238E27FC236}">
                <a16:creationId xmlns:a16="http://schemas.microsoft.com/office/drawing/2014/main" id="{544B7B3E-14E2-CD08-8ED3-8794D293BEC4}"/>
              </a:ext>
            </a:extLst>
          </p:cNvPr>
          <p:cNvSpPr txBox="1">
            <a:spLocks/>
          </p:cNvSpPr>
          <p:nvPr/>
        </p:nvSpPr>
        <p:spPr>
          <a:xfrm>
            <a:off x="509614" y="1141361"/>
            <a:ext cx="4189977" cy="5895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rgbClr val="008CBF"/>
                </a:solidFill>
                <a:latin typeface="Arial" panose="020B0604020202020204" pitchFamily="34" charset="0"/>
                <a:ea typeface="+mj-ea"/>
                <a:cs typeface="Arial" panose="020B0604020202020204" pitchFamily="34" charset="0"/>
              </a:defRPr>
            </a:lvl1pPr>
          </a:lstStyle>
          <a:p>
            <a:r>
              <a:rPr lang="en-GB" sz="1800" dirty="0"/>
              <a:t>2025-2026 JMA GDWG Activities</a:t>
            </a:r>
          </a:p>
        </p:txBody>
      </p:sp>
      <p:grpSp>
        <p:nvGrpSpPr>
          <p:cNvPr id="12" name="Group 11">
            <a:extLst>
              <a:ext uri="{FF2B5EF4-FFF2-40B4-BE49-F238E27FC236}">
                <a16:creationId xmlns:a16="http://schemas.microsoft.com/office/drawing/2014/main" id="{3996349B-C568-03F4-D725-FFA6E9BEF4EA}"/>
              </a:ext>
            </a:extLst>
          </p:cNvPr>
          <p:cNvGrpSpPr/>
          <p:nvPr/>
        </p:nvGrpSpPr>
        <p:grpSpPr>
          <a:xfrm>
            <a:off x="5326912" y="4435472"/>
            <a:ext cx="6372259" cy="2358730"/>
            <a:chOff x="4561734" y="1642799"/>
            <a:chExt cx="7158702" cy="3118178"/>
          </a:xfrm>
        </p:grpSpPr>
        <p:pic>
          <p:nvPicPr>
            <p:cNvPr id="10" name="図 4">
              <a:extLst>
                <a:ext uri="{FF2B5EF4-FFF2-40B4-BE49-F238E27FC236}">
                  <a16:creationId xmlns:a16="http://schemas.microsoft.com/office/drawing/2014/main" id="{251C8367-0711-4323-4765-7B769A620F00}"/>
                </a:ext>
              </a:extLst>
            </p:cNvPr>
            <p:cNvPicPr>
              <a:picLocks noChangeAspect="1"/>
            </p:cNvPicPr>
            <p:nvPr/>
          </p:nvPicPr>
          <p:blipFill>
            <a:blip r:embed="rId3"/>
            <a:stretch>
              <a:fillRect/>
            </a:stretch>
          </p:blipFill>
          <p:spPr>
            <a:xfrm>
              <a:off x="4561734" y="1642800"/>
              <a:ext cx="3772641" cy="3118177"/>
            </a:xfrm>
            <a:prstGeom prst="rect">
              <a:avLst/>
            </a:prstGeom>
            <a:ln>
              <a:solidFill>
                <a:schemeClr val="tx1"/>
              </a:solidFill>
            </a:ln>
          </p:spPr>
        </p:pic>
        <p:pic>
          <p:nvPicPr>
            <p:cNvPr id="11" name="図 8">
              <a:extLst>
                <a:ext uri="{FF2B5EF4-FFF2-40B4-BE49-F238E27FC236}">
                  <a16:creationId xmlns:a16="http://schemas.microsoft.com/office/drawing/2014/main" id="{C0653AE6-1C41-43FE-F073-ED5B0B379F13}"/>
                </a:ext>
              </a:extLst>
            </p:cNvPr>
            <p:cNvPicPr>
              <a:picLocks noChangeAspect="1"/>
            </p:cNvPicPr>
            <p:nvPr/>
          </p:nvPicPr>
          <p:blipFill>
            <a:blip r:embed="rId4"/>
            <a:stretch>
              <a:fillRect/>
            </a:stretch>
          </p:blipFill>
          <p:spPr>
            <a:xfrm>
              <a:off x="8442793" y="1642799"/>
              <a:ext cx="3277643" cy="3118177"/>
            </a:xfrm>
            <a:prstGeom prst="rect">
              <a:avLst/>
            </a:prstGeom>
            <a:ln>
              <a:solidFill>
                <a:schemeClr val="tx1"/>
              </a:solidFill>
            </a:ln>
          </p:spPr>
        </p:pic>
      </p:grpSp>
    </p:spTree>
    <p:extLst>
      <p:ext uri="{BB962C8B-B14F-4D97-AF65-F5344CB8AC3E}">
        <p14:creationId xmlns:p14="http://schemas.microsoft.com/office/powerpoint/2010/main" val="10311608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四角形 235">
            <a:extLst>
              <a:ext uri="{FF2B5EF4-FFF2-40B4-BE49-F238E27FC236}">
                <a16:creationId xmlns:a16="http://schemas.microsoft.com/office/drawing/2014/main" id="{6F477533-B954-9A52-0551-9F52574359E2}"/>
              </a:ext>
            </a:extLst>
          </p:cNvPr>
          <p:cNvSpPr>
            <a:spLocks noGrp="1"/>
          </p:cNvSpPr>
          <p:nvPr>
            <p:ph idx="1"/>
          </p:nvPr>
        </p:nvSpPr>
        <p:spPr>
          <a:xfrm>
            <a:off x="983673" y="1479785"/>
            <a:ext cx="9620877" cy="3480142"/>
          </a:xfrm>
          <a:prstGeom prst="rect">
            <a:avLst/>
          </a:prstGeom>
        </p:spPr>
        <p:txBody>
          <a:bodyPr>
            <a:noAutofit/>
          </a:bodyPr>
          <a:lstStyle/>
          <a:p>
            <a:pPr marL="0" indent="0">
              <a:lnSpc>
                <a:spcPct val="130000"/>
              </a:lnSpc>
              <a:spcBef>
                <a:spcPts val="0"/>
              </a:spcBef>
              <a:buNone/>
            </a:pPr>
            <a:r>
              <a:rPr kumimoji="1" lang="en" altLang="ja-JP" sz="1800" dirty="0"/>
              <a:t>To have a slot to review GSICS baselines relevant to GDWG activities would be important to play our roles written in the (new) GDWG </a:t>
            </a:r>
            <a:r>
              <a:rPr kumimoji="1" lang="en" altLang="ja-JP" sz="1800" b="1" dirty="0"/>
              <a:t>Terms of Reference.</a:t>
            </a:r>
          </a:p>
          <a:p>
            <a:pPr>
              <a:lnSpc>
                <a:spcPct val="130000"/>
              </a:lnSpc>
              <a:spcBef>
                <a:spcPts val="600"/>
              </a:spcBef>
            </a:pPr>
            <a:r>
              <a:rPr kumimoji="1" lang="en" altLang="ja-JP" sz="1800" dirty="0"/>
              <a:t>Websites</a:t>
            </a:r>
          </a:p>
          <a:p>
            <a:pPr lvl="1">
              <a:lnSpc>
                <a:spcPct val="130000"/>
              </a:lnSpc>
              <a:spcBef>
                <a:spcPts val="0"/>
              </a:spcBef>
              <a:buFont typeface="Wingdings" panose="05000000000000000000" pitchFamily="2" charset="2"/>
              <a:buChar char="Ø"/>
            </a:pPr>
            <a:r>
              <a:rPr kumimoji="1" lang="en" altLang="ja-JP" sz="1800" dirty="0"/>
              <a:t>Each agency’s (GPRC’s) website, including Landing Page as a part of Event Logging activity</a:t>
            </a:r>
          </a:p>
          <a:p>
            <a:pPr lvl="1">
              <a:lnSpc>
                <a:spcPct val="130000"/>
              </a:lnSpc>
              <a:spcBef>
                <a:spcPts val="0"/>
              </a:spcBef>
              <a:buFont typeface="Wingdings" panose="05000000000000000000" pitchFamily="2" charset="2"/>
              <a:buChar char="Ø"/>
            </a:pPr>
            <a:r>
              <a:rPr kumimoji="1" lang="en" altLang="ja-JP" sz="1800" dirty="0"/>
              <a:t>GSICS Developers website</a:t>
            </a:r>
          </a:p>
          <a:p>
            <a:pPr lvl="1">
              <a:lnSpc>
                <a:spcPct val="130000"/>
              </a:lnSpc>
              <a:spcBef>
                <a:spcPts val="0"/>
              </a:spcBef>
              <a:buFont typeface="Wingdings" panose="05000000000000000000" pitchFamily="2" charset="2"/>
              <a:buChar char="Ø"/>
            </a:pPr>
            <a:r>
              <a:rPr kumimoji="1" lang="en" altLang="ja-JP" sz="1800" dirty="0"/>
              <a:t>WMO website</a:t>
            </a:r>
          </a:p>
          <a:p>
            <a:pPr>
              <a:lnSpc>
                <a:spcPct val="130000"/>
              </a:lnSpc>
              <a:spcBef>
                <a:spcPts val="600"/>
              </a:spcBef>
            </a:pPr>
            <a:r>
              <a:rPr kumimoji="1" lang="en" altLang="ja-JP" sz="1800" dirty="0"/>
              <a:t>GSICS Conventions</a:t>
            </a:r>
          </a:p>
          <a:p>
            <a:pPr lvl="1">
              <a:lnSpc>
                <a:spcPct val="130000"/>
              </a:lnSpc>
              <a:spcBef>
                <a:spcPts val="0"/>
              </a:spcBef>
              <a:buFont typeface="Wingdings" panose="05000000000000000000" pitchFamily="2" charset="2"/>
              <a:buChar char="Ø"/>
            </a:pPr>
            <a:r>
              <a:rPr kumimoji="1" lang="en" altLang="ja-JP" sz="1800" dirty="0"/>
              <a:t>File naming Convention</a:t>
            </a:r>
          </a:p>
          <a:p>
            <a:pPr lvl="1">
              <a:lnSpc>
                <a:spcPct val="130000"/>
              </a:lnSpc>
              <a:spcBef>
                <a:spcPts val="0"/>
              </a:spcBef>
              <a:buFont typeface="Wingdings" panose="05000000000000000000" pitchFamily="2" charset="2"/>
              <a:buChar char="Ø"/>
            </a:pPr>
            <a:r>
              <a:rPr kumimoji="1" lang="en" altLang="ja-JP" sz="1800" dirty="0"/>
              <a:t>netCDF Convention for GSICS Deliverables (products, data file like SRF, tools, documents, …)</a:t>
            </a:r>
          </a:p>
        </p:txBody>
      </p:sp>
      <p:sp>
        <p:nvSpPr>
          <p:cNvPr id="6" name="Title 1">
            <a:extLst>
              <a:ext uri="{FF2B5EF4-FFF2-40B4-BE49-F238E27FC236}">
                <a16:creationId xmlns:a16="http://schemas.microsoft.com/office/drawing/2014/main" id="{1311EB9E-2E34-908C-7E2B-E09141799B58}"/>
              </a:ext>
            </a:extLst>
          </p:cNvPr>
          <p:cNvSpPr txBox="1">
            <a:spLocks/>
          </p:cNvSpPr>
          <p:nvPr/>
        </p:nvSpPr>
        <p:spPr>
          <a:xfrm>
            <a:off x="1932766" y="388383"/>
            <a:ext cx="8671784" cy="5895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rgbClr val="008CBF"/>
                </a:solidFill>
                <a:latin typeface="Arial" panose="020B0604020202020204" pitchFamily="34" charset="0"/>
                <a:ea typeface="+mj-ea"/>
                <a:cs typeface="Arial" panose="020B0604020202020204" pitchFamily="34" charset="0"/>
              </a:defRPr>
            </a:lvl1pPr>
          </a:lstStyle>
          <a:p>
            <a:r>
              <a:rPr lang="en-GB" sz="2800" dirty="0"/>
              <a:t>Proposal for Future GDWG Session</a:t>
            </a:r>
            <a:endParaRPr lang="en-GB" sz="2400" dirty="0"/>
          </a:p>
        </p:txBody>
      </p:sp>
    </p:spTree>
    <p:extLst>
      <p:ext uri="{BB962C8B-B14F-4D97-AF65-F5344CB8AC3E}">
        <p14:creationId xmlns:p14="http://schemas.microsoft.com/office/powerpoint/2010/main" val="41801185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8E32C-A98A-4338-0802-0ABC0464D41E}"/>
              </a:ext>
            </a:extLst>
          </p:cNvPr>
          <p:cNvSpPr>
            <a:spLocks noGrp="1"/>
          </p:cNvSpPr>
          <p:nvPr>
            <p:ph type="title"/>
          </p:nvPr>
        </p:nvSpPr>
        <p:spPr/>
        <p:txBody>
          <a:bodyPr>
            <a:normAutofit/>
          </a:bodyPr>
          <a:lstStyle/>
          <a:p>
            <a:r>
              <a:rPr lang="en-IT" dirty="0"/>
              <a:t>NOAA GDWG Report (</a:t>
            </a:r>
            <a:r>
              <a:rPr lang="en-GB" dirty="0" err="1"/>
              <a:t>Ninghai</a:t>
            </a:r>
            <a:r>
              <a:rPr lang="en-GB" dirty="0"/>
              <a:t> Sun)</a:t>
            </a:r>
            <a:endParaRPr lang="en-IT" dirty="0"/>
          </a:p>
        </p:txBody>
      </p:sp>
      <p:sp>
        <p:nvSpPr>
          <p:cNvPr id="5" name="Content Placeholder 2">
            <a:extLst>
              <a:ext uri="{FF2B5EF4-FFF2-40B4-BE49-F238E27FC236}">
                <a16:creationId xmlns:a16="http://schemas.microsoft.com/office/drawing/2014/main" id="{7C5E9130-9840-A0AA-7B50-020205C39587}"/>
              </a:ext>
            </a:extLst>
          </p:cNvPr>
          <p:cNvSpPr>
            <a:spLocks noGrp="1"/>
          </p:cNvSpPr>
          <p:nvPr>
            <p:ph idx="1"/>
          </p:nvPr>
        </p:nvSpPr>
        <p:spPr>
          <a:xfrm>
            <a:off x="603606" y="1137734"/>
            <a:ext cx="10984787" cy="4944090"/>
          </a:xfrm>
        </p:spPr>
        <p:txBody>
          <a:bodyPr>
            <a:normAutofit/>
          </a:bodyPr>
          <a:lstStyle/>
          <a:p>
            <a:pPr marL="461963" indent="-461963">
              <a:spcBef>
                <a:spcPts val="0"/>
              </a:spcBef>
              <a:spcAft>
                <a:spcPts val="1200"/>
              </a:spcAft>
              <a:buFont typeface="Wingdings" panose="05000000000000000000" pitchFamily="2" charset="2"/>
              <a:buChar char="v"/>
            </a:pPr>
            <a:r>
              <a:rPr lang="en-US" sz="2000" dirty="0"/>
              <a:t>NOAA GDWG Actions and Status</a:t>
            </a:r>
            <a:endParaRPr lang="en-US" sz="1800" dirty="0"/>
          </a:p>
          <a:p>
            <a:pPr marL="461963" indent="-461963">
              <a:spcBef>
                <a:spcPts val="600"/>
              </a:spcBef>
              <a:spcAft>
                <a:spcPts val="600"/>
              </a:spcAft>
              <a:buFont typeface="Wingdings" panose="05000000000000000000" pitchFamily="2" charset="2"/>
              <a:buChar char="v"/>
            </a:pPr>
            <a:r>
              <a:rPr lang="en-US" sz="2000" dirty="0"/>
              <a:t>NOAA STAR Activities Relevant to the GSICS Community </a:t>
            </a:r>
          </a:p>
          <a:p>
            <a:pPr marL="796925" lvl="1" indent="-339725">
              <a:spcBef>
                <a:spcPts val="0"/>
              </a:spcBef>
              <a:spcAft>
                <a:spcPts val="600"/>
              </a:spcAft>
            </a:pPr>
            <a:r>
              <a:rPr lang="en-US" sz="1800" dirty="0"/>
              <a:t>Summary of NOAA Legacy Satellites Decommissioning </a:t>
            </a:r>
          </a:p>
          <a:p>
            <a:pPr marL="796925" lvl="1" indent="-339725">
              <a:spcBef>
                <a:spcPts val="0"/>
              </a:spcBef>
              <a:spcAft>
                <a:spcPts val="1200"/>
              </a:spcAft>
            </a:pPr>
            <a:r>
              <a:rPr lang="en-US" sz="2000" dirty="0"/>
              <a:t>NOAA vs. EUMETSAT </a:t>
            </a:r>
            <a:r>
              <a:rPr lang="en-US" sz="2000" dirty="0" err="1"/>
              <a:t>Metop</a:t>
            </a:r>
            <a:r>
              <a:rPr lang="en-US" sz="2000" dirty="0"/>
              <a:t> AMSU-A L1b Data Comparison </a:t>
            </a:r>
          </a:p>
          <a:p>
            <a:pPr marL="461963" indent="-461963">
              <a:spcBef>
                <a:spcPts val="600"/>
              </a:spcBef>
              <a:spcAft>
                <a:spcPts val="600"/>
              </a:spcAft>
              <a:buFont typeface="Wingdings" panose="05000000000000000000" pitchFamily="2" charset="2"/>
              <a:buChar char="v"/>
            </a:pPr>
            <a:r>
              <a:rPr lang="en-US" sz="2000" dirty="0"/>
              <a:t>NOAA ICVS Inter-sensor Comparison Products to Support the GSICS Community </a:t>
            </a:r>
          </a:p>
          <a:p>
            <a:pPr marL="796925" lvl="1" indent="-339725">
              <a:spcBef>
                <a:spcPts val="0"/>
              </a:spcBef>
              <a:spcAft>
                <a:spcPts val="600"/>
              </a:spcAft>
            </a:pPr>
            <a:r>
              <a:rPr lang="en-US" sz="1800" dirty="0"/>
              <a:t>Inter-Sensor Radiometric Calibration Bias Assessment (</a:t>
            </a:r>
            <a:r>
              <a:rPr lang="en-US" sz="1800" dirty="0" err="1"/>
              <a:t>iSensor</a:t>
            </a:r>
            <a:r>
              <a:rPr lang="en-US" sz="1800" dirty="0"/>
              <a:t>-RCBA) Monitoring Tool</a:t>
            </a:r>
          </a:p>
          <a:p>
            <a:pPr marL="796925" lvl="1" indent="-339725">
              <a:spcBef>
                <a:spcPts val="0"/>
              </a:spcBef>
              <a:spcAft>
                <a:spcPts val="600"/>
              </a:spcAft>
            </a:pPr>
            <a:r>
              <a:rPr lang="en-US" sz="1800" dirty="0"/>
              <a:t>Key Showcases and Products</a:t>
            </a:r>
          </a:p>
          <a:p>
            <a:pPr marL="1196975" lvl="2" indent="-339725">
              <a:spcBef>
                <a:spcPts val="0"/>
              </a:spcBef>
              <a:spcAft>
                <a:spcPts val="600"/>
              </a:spcAft>
            </a:pPr>
            <a:r>
              <a:rPr lang="en-US" sz="1600" dirty="0"/>
              <a:t>ATMS Inter-sensor Bias through SNO and 32-Day Mean Methods</a:t>
            </a:r>
          </a:p>
          <a:p>
            <a:pPr marL="1196975" lvl="2" indent="-339725">
              <a:spcBef>
                <a:spcPts val="0"/>
              </a:spcBef>
              <a:spcAft>
                <a:spcPts val="600"/>
              </a:spcAft>
            </a:pPr>
            <a:r>
              <a:rPr lang="en-US" sz="1600" dirty="0"/>
              <a:t>ATMS Inter-sensor Bias through CRTM Simulation O-B Double Difference</a:t>
            </a:r>
          </a:p>
          <a:p>
            <a:pPr marL="1196975" lvl="2" indent="-339725">
              <a:spcBef>
                <a:spcPts val="0"/>
              </a:spcBef>
              <a:spcAft>
                <a:spcPts val="600"/>
              </a:spcAft>
            </a:pPr>
            <a:r>
              <a:rPr lang="en-US" sz="1600" dirty="0" err="1"/>
              <a:t>CrIS</a:t>
            </a:r>
            <a:r>
              <a:rPr lang="en-US" sz="1600" dirty="0"/>
              <a:t> LEO-GEO/LEO-LEO Inter-sensor Bias through SNO</a:t>
            </a:r>
          </a:p>
          <a:p>
            <a:pPr marL="1196975" lvl="2" indent="-339725">
              <a:spcBef>
                <a:spcPts val="0"/>
              </a:spcBef>
              <a:spcAft>
                <a:spcPts val="600"/>
              </a:spcAft>
            </a:pPr>
            <a:r>
              <a:rPr lang="en-US" sz="1600" dirty="0" err="1"/>
              <a:t>CrIS</a:t>
            </a:r>
            <a:r>
              <a:rPr lang="en-US" sz="1600" dirty="0"/>
              <a:t> Inter-sensor Bias through CRTM Simulation O-B and SNO Bias Double Difference </a:t>
            </a:r>
            <a:endParaRPr lang="en-US" sz="2000" dirty="0"/>
          </a:p>
          <a:p>
            <a:pPr marL="461963" indent="-461963">
              <a:spcBef>
                <a:spcPts val="600"/>
              </a:spcBef>
              <a:spcAft>
                <a:spcPts val="1200"/>
              </a:spcAft>
              <a:buFont typeface="Wingdings" panose="05000000000000000000" pitchFamily="2" charset="2"/>
              <a:buChar char="v"/>
            </a:pPr>
            <a:r>
              <a:rPr lang="en-US" sz="2000" dirty="0"/>
              <a:t>Path Forward</a:t>
            </a:r>
          </a:p>
          <a:p>
            <a:pPr marL="461963" indent="-461963">
              <a:spcBef>
                <a:spcPts val="600"/>
              </a:spcBef>
              <a:buFont typeface="Wingdings" panose="05000000000000000000" pitchFamily="2" charset="2"/>
              <a:buChar char="v"/>
            </a:pPr>
            <a:r>
              <a:rPr lang="en-US" sz="2000" dirty="0"/>
              <a:t>Acknowledgement</a:t>
            </a:r>
          </a:p>
        </p:txBody>
      </p:sp>
    </p:spTree>
    <p:extLst>
      <p:ext uri="{BB962C8B-B14F-4D97-AF65-F5344CB8AC3E}">
        <p14:creationId xmlns:p14="http://schemas.microsoft.com/office/powerpoint/2010/main" val="30316707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DC31B-8ACE-48B4-2984-6F8061E2F824}"/>
              </a:ext>
            </a:extLst>
          </p:cNvPr>
          <p:cNvSpPr>
            <a:spLocks noGrp="1"/>
          </p:cNvSpPr>
          <p:nvPr>
            <p:ph type="title"/>
          </p:nvPr>
        </p:nvSpPr>
        <p:spPr>
          <a:xfrm>
            <a:off x="1393592" y="144533"/>
            <a:ext cx="10371688" cy="834283"/>
          </a:xfrm>
        </p:spPr>
        <p:txBody>
          <a:bodyPr/>
          <a:lstStyle/>
          <a:p>
            <a:r>
              <a:rPr lang="en-IT" dirty="0"/>
              <a:t>ESA GDWG Report (Paolo Castracane)</a:t>
            </a:r>
          </a:p>
        </p:txBody>
      </p:sp>
      <p:sp>
        <p:nvSpPr>
          <p:cNvPr id="5" name="Content Placeholder 2">
            <a:extLst>
              <a:ext uri="{FF2B5EF4-FFF2-40B4-BE49-F238E27FC236}">
                <a16:creationId xmlns:a16="http://schemas.microsoft.com/office/drawing/2014/main" id="{0627B806-AE94-7D44-245B-0E7D0B3DBB61}"/>
              </a:ext>
            </a:extLst>
          </p:cNvPr>
          <p:cNvSpPr>
            <a:spLocks noGrp="1"/>
          </p:cNvSpPr>
          <p:nvPr>
            <p:ph idx="1"/>
          </p:nvPr>
        </p:nvSpPr>
        <p:spPr>
          <a:xfrm>
            <a:off x="226693" y="1169292"/>
            <a:ext cx="7266637" cy="4326902"/>
          </a:xfrm>
        </p:spPr>
        <p:txBody>
          <a:bodyPr>
            <a:normAutofit/>
          </a:bodyPr>
          <a:lstStyle/>
          <a:p>
            <a:pPr marL="0" indent="0">
              <a:buNone/>
            </a:pPr>
            <a:r>
              <a:rPr lang="en-IT" sz="1800" b="1" dirty="0"/>
              <a:t>Status and updates of the main webportals supporting cal/val activities in different domains:</a:t>
            </a:r>
            <a:endParaRPr lang="en-IT" sz="1800" dirty="0"/>
          </a:p>
          <a:p>
            <a:pPr>
              <a:buClr>
                <a:schemeClr val="tx1"/>
              </a:buClr>
              <a:buFont typeface="Arial" panose="020B0604020202020204" pitchFamily="34" charset="0"/>
              <a:buChar char="•"/>
            </a:pPr>
            <a:r>
              <a:rPr lang="en-IT" sz="1800" dirty="0"/>
              <a:t>ESA Atmospheric Validation Data Centre (EVDC) (</a:t>
            </a:r>
            <a:r>
              <a:rPr lang="en-GB" sz="1800" dirty="0">
                <a:hlinkClick r:id="rId2">
                  <a:extLst>
                    <a:ext uri="{A12FA001-AC4F-418D-AE19-62706E023703}">
                      <ahyp:hlinkClr xmlns:ahyp="http://schemas.microsoft.com/office/drawing/2018/hyperlinkcolor" val="tx"/>
                    </a:ext>
                  </a:extLst>
                </a:hlinkClick>
              </a:rPr>
              <a:t>https://evdc.esa.int/</a:t>
            </a:r>
            <a:r>
              <a:rPr lang="en-IT" sz="1800" dirty="0"/>
              <a:t>)</a:t>
            </a:r>
          </a:p>
          <a:p>
            <a:pPr lvl="1">
              <a:buClr>
                <a:schemeClr val="tx1"/>
              </a:buClr>
              <a:buFont typeface="Wingdings" pitchFamily="2" charset="2"/>
              <a:buChar char="Ø"/>
            </a:pPr>
            <a:r>
              <a:rPr lang="en-GB" sz="1800" dirty="0"/>
              <a:t>with f</a:t>
            </a:r>
            <a:r>
              <a:rPr lang="en-IT" sz="1800" dirty="0"/>
              <a:t>ocus on EarthCARE</a:t>
            </a:r>
          </a:p>
          <a:p>
            <a:pPr>
              <a:buClr>
                <a:schemeClr val="tx1"/>
              </a:buClr>
              <a:buFont typeface="Arial" panose="020B0604020202020204" pitchFamily="34" charset="0"/>
              <a:buChar char="•"/>
            </a:pPr>
            <a:r>
              <a:rPr lang="en-IT" sz="1800" dirty="0"/>
              <a:t>Pilot-Mission Exploitation Platform (Pi-MEP) salinity (</a:t>
            </a:r>
            <a:r>
              <a:rPr lang="en-GB" sz="1800" dirty="0">
                <a:hlinkClick r:id="rId3"/>
              </a:rPr>
              <a:t>https://www.salinity-pimep.org/</a:t>
            </a:r>
            <a:r>
              <a:rPr lang="en-GB" sz="1800" dirty="0"/>
              <a:t>)</a:t>
            </a:r>
          </a:p>
          <a:p>
            <a:pPr>
              <a:buClr>
                <a:schemeClr val="tx1"/>
              </a:buClr>
            </a:pPr>
            <a:r>
              <a:rPr lang="en-IT" sz="1800" dirty="0"/>
              <a:t>FRM4SM</a:t>
            </a:r>
            <a:endParaRPr lang="en-GB" sz="1800" dirty="0"/>
          </a:p>
          <a:p>
            <a:pPr>
              <a:buClr>
                <a:schemeClr val="tx1"/>
              </a:buClr>
              <a:buFont typeface="Arial" panose="020B0604020202020204" pitchFamily="34" charset="0"/>
              <a:buChar char="•"/>
            </a:pPr>
            <a:r>
              <a:rPr lang="en-GB" sz="1800" dirty="0"/>
              <a:t>FRMs Assessment Framework</a:t>
            </a:r>
          </a:p>
          <a:p>
            <a:pPr marL="0" indent="0">
              <a:buNone/>
            </a:pPr>
            <a:endParaRPr lang="en-IT" sz="1800" b="1" dirty="0"/>
          </a:p>
          <a:p>
            <a:pPr marL="0" indent="0">
              <a:buNone/>
            </a:pPr>
            <a:endParaRPr lang="en-US" sz="1800" dirty="0"/>
          </a:p>
          <a:p>
            <a:pPr marL="0" indent="0">
              <a:buNone/>
            </a:pPr>
            <a:endParaRPr lang="en-GB" sz="1200" dirty="0"/>
          </a:p>
          <a:p>
            <a:pPr marL="0" indent="0">
              <a:buNone/>
            </a:pPr>
            <a:endParaRPr lang="en-IT" sz="1200" dirty="0"/>
          </a:p>
          <a:p>
            <a:pPr marL="0" indent="0">
              <a:buNone/>
            </a:pPr>
            <a:endParaRPr lang="en-IT" sz="1200" dirty="0"/>
          </a:p>
          <a:p>
            <a:pPr marL="0" indent="0">
              <a:buNone/>
            </a:pPr>
            <a:endParaRPr lang="en-IT" sz="1200" dirty="0"/>
          </a:p>
          <a:p>
            <a:pPr marL="0" indent="0">
              <a:buNone/>
            </a:pPr>
            <a:endParaRPr lang="en-IT" sz="1200" dirty="0"/>
          </a:p>
          <a:p>
            <a:pPr marL="0" indent="0">
              <a:buNone/>
            </a:pPr>
            <a:endParaRPr lang="en-IT" dirty="0"/>
          </a:p>
        </p:txBody>
      </p:sp>
      <p:pic>
        <p:nvPicPr>
          <p:cNvPr id="7" name="Picture 6" descr="A screenshot of a computer&#10;&#10;Description automatically generated">
            <a:extLst>
              <a:ext uri="{FF2B5EF4-FFF2-40B4-BE49-F238E27FC236}">
                <a16:creationId xmlns:a16="http://schemas.microsoft.com/office/drawing/2014/main" id="{29C7252E-C82C-7E39-ADFD-300813CDDBB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12492" y="978816"/>
            <a:ext cx="4169107" cy="2981595"/>
          </a:xfrm>
          <a:prstGeom prst="rect">
            <a:avLst/>
          </a:prstGeom>
          <a:ln>
            <a:noFill/>
          </a:ln>
          <a:effectLst>
            <a:outerShdw blurRad="292100" dist="139700" dir="2700000" algn="tl" rotWithShape="0">
              <a:srgbClr val="333333">
                <a:alpha val="65000"/>
              </a:srgbClr>
            </a:outerShdw>
          </a:effectLst>
        </p:spPr>
      </p:pic>
      <p:grpSp>
        <p:nvGrpSpPr>
          <p:cNvPr id="11" name="Group 10">
            <a:extLst>
              <a:ext uri="{FF2B5EF4-FFF2-40B4-BE49-F238E27FC236}">
                <a16:creationId xmlns:a16="http://schemas.microsoft.com/office/drawing/2014/main" id="{CEDA4B3F-EF8C-7342-DB04-7D383E71B9CF}"/>
              </a:ext>
            </a:extLst>
          </p:cNvPr>
          <p:cNvGrpSpPr/>
          <p:nvPr/>
        </p:nvGrpSpPr>
        <p:grpSpPr>
          <a:xfrm>
            <a:off x="414669" y="4177290"/>
            <a:ext cx="6444305" cy="2100984"/>
            <a:chOff x="124954" y="1019101"/>
            <a:chExt cx="11699425" cy="5345539"/>
          </a:xfrm>
        </p:grpSpPr>
        <p:pic>
          <p:nvPicPr>
            <p:cNvPr id="8" name="Picture 7" descr="A screenshot of a computer&#10;&#10;Description automatically generated">
              <a:extLst>
                <a:ext uri="{FF2B5EF4-FFF2-40B4-BE49-F238E27FC236}">
                  <a16:creationId xmlns:a16="http://schemas.microsoft.com/office/drawing/2014/main" id="{B7ACD627-4055-1C00-670A-C71E2E7B09CC}"/>
                </a:ext>
              </a:extLst>
            </p:cNvPr>
            <p:cNvPicPr>
              <a:picLocks noChangeAspect="1"/>
            </p:cNvPicPr>
            <p:nvPr/>
          </p:nvPicPr>
          <p:blipFill>
            <a:blip r:embed="rId5"/>
            <a:stretch>
              <a:fillRect/>
            </a:stretch>
          </p:blipFill>
          <p:spPr>
            <a:xfrm>
              <a:off x="124954" y="1521672"/>
              <a:ext cx="6205347" cy="41950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descr="A screenshot of a computer&#10;&#10;Description automatically generated">
              <a:extLst>
                <a:ext uri="{FF2B5EF4-FFF2-40B4-BE49-F238E27FC236}">
                  <a16:creationId xmlns:a16="http://schemas.microsoft.com/office/drawing/2014/main" id="{99375F1E-202B-EF75-9377-C15C0281376E}"/>
                </a:ext>
              </a:extLst>
            </p:cNvPr>
            <p:cNvPicPr>
              <a:picLocks noChangeAspect="1"/>
            </p:cNvPicPr>
            <p:nvPr/>
          </p:nvPicPr>
          <p:blipFill>
            <a:blip r:embed="rId6"/>
            <a:stretch>
              <a:fillRect/>
            </a:stretch>
          </p:blipFill>
          <p:spPr>
            <a:xfrm>
              <a:off x="6512482" y="1019101"/>
              <a:ext cx="5237625" cy="329247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Picture 9" descr="A screenshot of a computer&#10;&#10;Description automatically generated">
              <a:extLst>
                <a:ext uri="{FF2B5EF4-FFF2-40B4-BE49-F238E27FC236}">
                  <a16:creationId xmlns:a16="http://schemas.microsoft.com/office/drawing/2014/main" id="{2F1686B3-CE0B-A8F9-88B4-A7A1F197390E}"/>
                </a:ext>
              </a:extLst>
            </p:cNvPr>
            <p:cNvPicPr>
              <a:picLocks noChangeAspect="1"/>
            </p:cNvPicPr>
            <p:nvPr/>
          </p:nvPicPr>
          <p:blipFill>
            <a:blip r:embed="rId7"/>
            <a:stretch>
              <a:fillRect/>
            </a:stretch>
          </p:blipFill>
          <p:spPr>
            <a:xfrm rot="478383">
              <a:off x="6980151" y="2528078"/>
              <a:ext cx="4844228" cy="383656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grpSp>
      <p:pic>
        <p:nvPicPr>
          <p:cNvPr id="6" name="Picture 5" descr="A screenshot of a computer screen&#10;&#10;Description automatically generated">
            <a:extLst>
              <a:ext uri="{FF2B5EF4-FFF2-40B4-BE49-F238E27FC236}">
                <a16:creationId xmlns:a16="http://schemas.microsoft.com/office/drawing/2014/main" id="{3C50CCC4-C53E-E926-8548-945E9278A6B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18063" y="2059728"/>
            <a:ext cx="3954212" cy="40554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926878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63237-29C5-94B4-325D-97451EA745B6}"/>
              </a:ext>
            </a:extLst>
          </p:cNvPr>
          <p:cNvSpPr>
            <a:spLocks noGrp="1"/>
          </p:cNvSpPr>
          <p:nvPr>
            <p:ph type="title"/>
          </p:nvPr>
        </p:nvSpPr>
        <p:spPr/>
        <p:txBody>
          <a:bodyPr/>
          <a:lstStyle/>
          <a:p>
            <a:r>
              <a:rPr lang="en-IT" dirty="0"/>
              <a:t>EUMETSAT GDWG Report (Simon Elliot)</a:t>
            </a:r>
          </a:p>
        </p:txBody>
      </p:sp>
      <p:sp>
        <p:nvSpPr>
          <p:cNvPr id="5" name="Text Placeholder 2">
            <a:extLst>
              <a:ext uri="{FF2B5EF4-FFF2-40B4-BE49-F238E27FC236}">
                <a16:creationId xmlns:a16="http://schemas.microsoft.com/office/drawing/2014/main" id="{155EB8FA-6D87-5939-C4A5-7BCD32D66240}"/>
              </a:ext>
            </a:extLst>
          </p:cNvPr>
          <p:cNvSpPr>
            <a:spLocks noGrp="1"/>
          </p:cNvSpPr>
          <p:nvPr>
            <p:ph sz="half" idx="1"/>
          </p:nvPr>
        </p:nvSpPr>
        <p:spPr>
          <a:xfrm>
            <a:off x="110169" y="1780867"/>
            <a:ext cx="5985831" cy="4621480"/>
          </a:xfrm>
        </p:spPr>
        <p:txBody>
          <a:bodyPr>
            <a:noAutofit/>
          </a:bodyPr>
          <a:lstStyle/>
          <a:p>
            <a:pPr marL="404813" indent="-230188">
              <a:buClr>
                <a:schemeClr val="tx1"/>
              </a:buClr>
              <a:buFont typeface="+mj-lt"/>
              <a:buAutoNum type="arabicPeriod"/>
            </a:pPr>
            <a:r>
              <a:rPr lang="en-IE" sz="1800" dirty="0"/>
              <a:t>Distribution of IASI data and need for GSICS-format: being used by CMA – please give feedback on details</a:t>
            </a:r>
          </a:p>
          <a:p>
            <a:pPr marL="404813" indent="-230188">
              <a:buClr>
                <a:schemeClr val="tx1"/>
              </a:buClr>
              <a:buFont typeface="+mj-lt"/>
              <a:buAutoNum type="arabicPeriod"/>
            </a:pPr>
            <a:r>
              <a:rPr lang="en-IE" sz="1800" dirty="0"/>
              <a:t>To be confirmed: no users of GOME data via GISCS server</a:t>
            </a:r>
          </a:p>
          <a:p>
            <a:pPr marL="404813" indent="-230188">
              <a:buClr>
                <a:schemeClr val="tx1"/>
              </a:buClr>
              <a:buFont typeface="+mj-lt"/>
              <a:buAutoNum type="arabicPeriod"/>
            </a:pPr>
            <a:r>
              <a:rPr lang="en-IE" sz="1800" dirty="0"/>
              <a:t>Deadline for GSICS server decommissioning - after period of parallel operations (2 months) for all services (including visualisation etc)</a:t>
            </a:r>
          </a:p>
          <a:p>
            <a:pPr marL="404813" indent="-230188">
              <a:buClr>
                <a:schemeClr val="tx1"/>
              </a:buClr>
              <a:buFont typeface="+mj-lt"/>
              <a:buAutoNum type="arabicPeriod"/>
            </a:pPr>
            <a:r>
              <a:rPr lang="en-IE" sz="1800" dirty="0"/>
              <a:t>GSICS Plotting Tool - to be replaced by MATRICS (covered later in presentation under TOP 7j, “GSICS Calibration Products Plotting Tool”, – here also 2 months</a:t>
            </a:r>
          </a:p>
          <a:p>
            <a:pPr marL="404813" indent="-230188">
              <a:buClr>
                <a:schemeClr val="tx1"/>
              </a:buClr>
              <a:buFont typeface="+mj-lt"/>
              <a:buAutoNum type="arabicPeriod"/>
            </a:pPr>
            <a:r>
              <a:rPr lang="en-IE" sz="1800" dirty="0"/>
              <a:t>Decommissioning of EUMETSAT GSICS products as discussed</a:t>
            </a:r>
          </a:p>
          <a:p>
            <a:pPr marL="404813" lvl="1" indent="-230188">
              <a:buClr>
                <a:schemeClr val="tx1"/>
              </a:buClr>
            </a:pPr>
            <a:r>
              <a:rPr lang="en-IE" sz="1800" dirty="0"/>
              <a:t>No new ones, old ones stored in UMARF</a:t>
            </a:r>
          </a:p>
        </p:txBody>
      </p:sp>
      <p:sp>
        <p:nvSpPr>
          <p:cNvPr id="6" name="Text Placeholder 2">
            <a:extLst>
              <a:ext uri="{FF2B5EF4-FFF2-40B4-BE49-F238E27FC236}">
                <a16:creationId xmlns:a16="http://schemas.microsoft.com/office/drawing/2014/main" id="{CC637B4C-E96F-11C2-3E79-73DCB9BD6C35}"/>
              </a:ext>
            </a:extLst>
          </p:cNvPr>
          <p:cNvSpPr>
            <a:spLocks noGrp="1"/>
          </p:cNvSpPr>
          <p:nvPr>
            <p:ph sz="half" idx="2"/>
          </p:nvPr>
        </p:nvSpPr>
        <p:spPr>
          <a:xfrm>
            <a:off x="6278880" y="2297731"/>
            <a:ext cx="5486400" cy="3341688"/>
          </a:xfrm>
        </p:spPr>
        <p:txBody>
          <a:bodyPr>
            <a:normAutofit/>
          </a:bodyPr>
          <a:lstStyle/>
          <a:p>
            <a:pPr>
              <a:buClr>
                <a:schemeClr val="tx1"/>
              </a:buClr>
            </a:pPr>
            <a:r>
              <a:rPr lang="en-IE" sz="2400" dirty="0"/>
              <a:t>EUMETSAT GSICS Server to be turned off in H2 2026</a:t>
            </a:r>
          </a:p>
          <a:p>
            <a:pPr>
              <a:buClr>
                <a:schemeClr val="tx1"/>
              </a:buClr>
            </a:pPr>
            <a:r>
              <a:rPr lang="en-IE" sz="2400" dirty="0"/>
              <a:t>2 months advance notice to be given</a:t>
            </a:r>
          </a:p>
          <a:p>
            <a:pPr>
              <a:buClr>
                <a:schemeClr val="tx1"/>
              </a:buClr>
            </a:pPr>
            <a:r>
              <a:rPr lang="en-IE" sz="2400" dirty="0"/>
              <a:t>Data available via EUMETSAT Data Store</a:t>
            </a:r>
          </a:p>
          <a:p>
            <a:pPr>
              <a:buClr>
                <a:schemeClr val="tx1"/>
              </a:buClr>
            </a:pPr>
            <a:r>
              <a:rPr lang="en-IE" sz="2400" dirty="0"/>
              <a:t>Plotting available using MATRICS</a:t>
            </a:r>
          </a:p>
          <a:p>
            <a:pPr>
              <a:buClr>
                <a:schemeClr val="tx1"/>
              </a:buClr>
            </a:pPr>
            <a:r>
              <a:rPr lang="en-IE" sz="2400" dirty="0"/>
              <a:t>Support available from </a:t>
            </a:r>
            <a:r>
              <a:rPr lang="en-IE" sz="2400" dirty="0" err="1"/>
              <a:t>ops@eumetsat.int</a:t>
            </a:r>
            <a:endParaRPr lang="en-IE" sz="2400" dirty="0"/>
          </a:p>
          <a:p>
            <a:endParaRPr lang="en-IE" dirty="0"/>
          </a:p>
          <a:p>
            <a:endParaRPr lang="en-IE" dirty="0"/>
          </a:p>
        </p:txBody>
      </p:sp>
      <p:sp>
        <p:nvSpPr>
          <p:cNvPr id="9" name="TextBox 8">
            <a:extLst>
              <a:ext uri="{FF2B5EF4-FFF2-40B4-BE49-F238E27FC236}">
                <a16:creationId xmlns:a16="http://schemas.microsoft.com/office/drawing/2014/main" id="{B154D518-C465-AFFA-E780-E17139465C6D}"/>
              </a:ext>
            </a:extLst>
          </p:cNvPr>
          <p:cNvSpPr txBox="1"/>
          <p:nvPr/>
        </p:nvSpPr>
        <p:spPr>
          <a:xfrm>
            <a:off x="879844" y="1149925"/>
            <a:ext cx="4209949" cy="461665"/>
          </a:xfrm>
          <a:prstGeom prst="rect">
            <a:avLst/>
          </a:prstGeom>
          <a:noFill/>
        </p:spPr>
        <p:txBody>
          <a:bodyPr wrap="square">
            <a:spAutoFit/>
          </a:bodyPr>
          <a:lstStyle/>
          <a:p>
            <a:r>
              <a:rPr lang="en-GB" sz="2400" b="1" dirty="0"/>
              <a:t>Discussion points …</a:t>
            </a:r>
            <a:endParaRPr lang="en-IT" sz="2400" b="1" dirty="0"/>
          </a:p>
        </p:txBody>
      </p:sp>
      <p:sp>
        <p:nvSpPr>
          <p:cNvPr id="10" name="TextBox 9">
            <a:extLst>
              <a:ext uri="{FF2B5EF4-FFF2-40B4-BE49-F238E27FC236}">
                <a16:creationId xmlns:a16="http://schemas.microsoft.com/office/drawing/2014/main" id="{BD107CE6-FFA4-9C75-F925-F8A1F03D56A7}"/>
              </a:ext>
            </a:extLst>
          </p:cNvPr>
          <p:cNvSpPr txBox="1"/>
          <p:nvPr/>
        </p:nvSpPr>
        <p:spPr>
          <a:xfrm>
            <a:off x="6579436" y="1550035"/>
            <a:ext cx="2565105" cy="461665"/>
          </a:xfrm>
          <a:prstGeom prst="rect">
            <a:avLst/>
          </a:prstGeom>
          <a:noFill/>
        </p:spPr>
        <p:txBody>
          <a:bodyPr wrap="square">
            <a:spAutoFit/>
          </a:bodyPr>
          <a:lstStyle/>
          <a:p>
            <a:r>
              <a:rPr lang="en-GB" sz="2400" b="1" dirty="0"/>
              <a:t>Summary</a:t>
            </a:r>
            <a:endParaRPr lang="en-IT" sz="2400" b="1" dirty="0"/>
          </a:p>
        </p:txBody>
      </p:sp>
    </p:spTree>
    <p:extLst>
      <p:ext uri="{BB962C8B-B14F-4D97-AF65-F5344CB8AC3E}">
        <p14:creationId xmlns:p14="http://schemas.microsoft.com/office/powerpoint/2010/main" val="11051387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0615D-7DB9-441A-91F2-B0EFBFD6245C}"/>
              </a:ext>
            </a:extLst>
          </p:cNvPr>
          <p:cNvSpPr>
            <a:spLocks noGrp="1"/>
          </p:cNvSpPr>
          <p:nvPr>
            <p:ph type="title"/>
          </p:nvPr>
        </p:nvSpPr>
        <p:spPr/>
        <p:txBody>
          <a:bodyPr/>
          <a:lstStyle/>
          <a:p>
            <a:r>
              <a:rPr lang="en-IT" dirty="0"/>
              <a:t>Product Dashboard Mockup (Mounir Lekoaura)</a:t>
            </a:r>
          </a:p>
        </p:txBody>
      </p:sp>
      <p:pic>
        <p:nvPicPr>
          <p:cNvPr id="6" name="Picture 5">
            <a:extLst>
              <a:ext uri="{FF2B5EF4-FFF2-40B4-BE49-F238E27FC236}">
                <a16:creationId xmlns:a16="http://schemas.microsoft.com/office/drawing/2014/main" id="{211E7EEB-3F35-DEB2-575A-C06AE9AA23A4}"/>
              </a:ext>
            </a:extLst>
          </p:cNvPr>
          <p:cNvPicPr>
            <a:picLocks noChangeAspect="1"/>
          </p:cNvPicPr>
          <p:nvPr/>
        </p:nvPicPr>
        <p:blipFill>
          <a:blip r:embed="rId2"/>
          <a:srcRect b="2293"/>
          <a:stretch>
            <a:fillRect/>
          </a:stretch>
        </p:blipFill>
        <p:spPr>
          <a:xfrm>
            <a:off x="4253742" y="1011282"/>
            <a:ext cx="7772400" cy="5344547"/>
          </a:xfrm>
          <a:prstGeom prst="rect">
            <a:avLst/>
          </a:prstGeom>
          <a:ln>
            <a:solidFill>
              <a:schemeClr val="accent1"/>
            </a:solidFill>
          </a:ln>
        </p:spPr>
      </p:pic>
      <p:sp>
        <p:nvSpPr>
          <p:cNvPr id="7" name="TextBox 6">
            <a:extLst>
              <a:ext uri="{FF2B5EF4-FFF2-40B4-BE49-F238E27FC236}">
                <a16:creationId xmlns:a16="http://schemas.microsoft.com/office/drawing/2014/main" id="{F5AB0DE7-4440-67E4-22A0-51CDDA02265D}"/>
              </a:ext>
            </a:extLst>
          </p:cNvPr>
          <p:cNvSpPr txBox="1"/>
          <p:nvPr/>
        </p:nvSpPr>
        <p:spPr>
          <a:xfrm>
            <a:off x="119921" y="1042263"/>
            <a:ext cx="4002374" cy="5324535"/>
          </a:xfrm>
          <a:prstGeom prst="rect">
            <a:avLst/>
          </a:prstGeom>
          <a:noFill/>
        </p:spPr>
        <p:txBody>
          <a:bodyPr wrap="square" rtlCol="0">
            <a:spAutoFit/>
          </a:bodyPr>
          <a:lstStyle/>
          <a:p>
            <a:r>
              <a:rPr lang="en-IT" sz="2000" dirty="0"/>
              <a:t>GSICS-centralized plottinng tool for GSICS products generated by agencies</a:t>
            </a:r>
          </a:p>
          <a:p>
            <a:endParaRPr lang="en-IT" sz="2000" dirty="0"/>
          </a:p>
          <a:p>
            <a:r>
              <a:rPr lang="en-IT" sz="2000" dirty="0"/>
              <a:t>Purpouse:</a:t>
            </a:r>
          </a:p>
          <a:p>
            <a:pPr marL="342900" indent="-342900">
              <a:buFont typeface="Arial" panose="020B0604020202020204" pitchFamily="34" charset="0"/>
              <a:buChar char="•"/>
            </a:pPr>
            <a:r>
              <a:rPr lang="en-IT" sz="2000" dirty="0"/>
              <a:t>Mockup to support the definition of the requirements</a:t>
            </a:r>
          </a:p>
          <a:p>
            <a:pPr marL="342900" indent="-342900">
              <a:buFont typeface="Arial" panose="020B0604020202020204" pitchFamily="34" charset="0"/>
              <a:buChar char="•"/>
            </a:pPr>
            <a:r>
              <a:rPr lang="en-IT" sz="2000" dirty="0"/>
              <a:t>Support the State of the Observing System reporting to CGMS</a:t>
            </a:r>
          </a:p>
          <a:p>
            <a:pPr marL="342900" indent="-342900">
              <a:buFont typeface="Arial" panose="020B0604020202020204" pitchFamily="34" charset="0"/>
              <a:buChar char="•"/>
            </a:pPr>
            <a:r>
              <a:rPr lang="en-IT" sz="2000" dirty="0"/>
              <a:t>Increase visibility for GSICS achievements</a:t>
            </a:r>
          </a:p>
          <a:p>
            <a:endParaRPr lang="en-IT" sz="2000" dirty="0"/>
          </a:p>
          <a:p>
            <a:r>
              <a:rPr lang="en-IT" sz="2000" dirty="0"/>
              <a:t>Ongoing:</a:t>
            </a:r>
          </a:p>
          <a:p>
            <a:pPr marL="342900" indent="-342900">
              <a:buFont typeface="Arial" panose="020B0604020202020204" pitchFamily="34" charset="0"/>
              <a:buChar char="•"/>
            </a:pPr>
            <a:r>
              <a:rPr lang="en-IT" sz="2000" dirty="0"/>
              <a:t>Discussion with the sub-groups to define the further products to be included</a:t>
            </a:r>
          </a:p>
        </p:txBody>
      </p:sp>
    </p:spTree>
    <p:extLst>
      <p:ext uri="{BB962C8B-B14F-4D97-AF65-F5344CB8AC3E}">
        <p14:creationId xmlns:p14="http://schemas.microsoft.com/office/powerpoint/2010/main" val="4233710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58B98-1298-022D-9178-162B99C8CEB5}"/>
              </a:ext>
            </a:extLst>
          </p:cNvPr>
          <p:cNvSpPr>
            <a:spLocks noGrp="1"/>
          </p:cNvSpPr>
          <p:nvPr>
            <p:ph type="title"/>
          </p:nvPr>
        </p:nvSpPr>
        <p:spPr>
          <a:xfrm>
            <a:off x="1393592" y="207980"/>
            <a:ext cx="6326342" cy="834283"/>
          </a:xfrm>
        </p:spPr>
        <p:txBody>
          <a:bodyPr>
            <a:normAutofit fontScale="90000"/>
          </a:bodyPr>
          <a:lstStyle/>
          <a:p>
            <a:r>
              <a:rPr lang="en-GB" dirty="0"/>
              <a:t>M</a:t>
            </a:r>
            <a:r>
              <a:rPr lang="en-IT" dirty="0"/>
              <a:t>ain outcomes from discussion </a:t>
            </a:r>
          </a:p>
        </p:txBody>
      </p:sp>
      <p:sp>
        <p:nvSpPr>
          <p:cNvPr id="5" name="TextBox 4">
            <a:extLst>
              <a:ext uri="{FF2B5EF4-FFF2-40B4-BE49-F238E27FC236}">
                <a16:creationId xmlns:a16="http://schemas.microsoft.com/office/drawing/2014/main" id="{972242F3-C6DD-540E-B709-AFD9184BF4A6}"/>
              </a:ext>
            </a:extLst>
          </p:cNvPr>
          <p:cNvSpPr txBox="1"/>
          <p:nvPr/>
        </p:nvSpPr>
        <p:spPr>
          <a:xfrm>
            <a:off x="389744" y="1048487"/>
            <a:ext cx="11907187" cy="5293757"/>
          </a:xfrm>
          <a:prstGeom prst="rect">
            <a:avLst/>
          </a:prstGeom>
          <a:noFill/>
        </p:spPr>
        <p:txBody>
          <a:bodyPr wrap="square" lIns="91440" tIns="45720" rIns="91440" bIns="45720" rtlCol="0" anchor="t">
            <a:spAutoFit/>
          </a:bodyPr>
          <a:lstStyle/>
          <a:p>
            <a:r>
              <a:rPr lang="en-IT" sz="2000" b="1" dirty="0">
                <a:latin typeface="Arial" panose="020B0604020202020204" pitchFamily="34" charset="0"/>
                <a:cs typeface="Arial" panose="020B0604020202020204" pitchFamily="34" charset="0"/>
              </a:rPr>
              <a:t>Discussion on GSICS websites</a:t>
            </a:r>
          </a:p>
          <a:p>
            <a:pPr marL="285750" indent="-285750">
              <a:buFont typeface="Arial" panose="020B0604020202020204" pitchFamily="34" charset="0"/>
              <a:buChar char="•"/>
            </a:pPr>
            <a:r>
              <a:rPr lang="en-IT" sz="2000" dirty="0">
                <a:latin typeface="Arial"/>
                <a:cs typeface="Arial"/>
              </a:rPr>
              <a:t>GSICS development – use different </a:t>
            </a:r>
            <a:r>
              <a:rPr lang="en-IT" sz="2000" dirty="0" err="1">
                <a:latin typeface="Arial"/>
                <a:cs typeface="Arial"/>
              </a:rPr>
              <a:t>url</a:t>
            </a:r>
            <a:r>
              <a:rPr lang="en-IT" sz="2000" dirty="0">
                <a:latin typeface="Arial"/>
                <a:cs typeface="Arial"/>
              </a:rPr>
              <a:t> domain (no </a:t>
            </a:r>
            <a:r>
              <a:rPr lang="en-IT" sz="2000" dirty="0" err="1">
                <a:latin typeface="Arial"/>
                <a:cs typeface="Arial"/>
              </a:rPr>
              <a:t>Eumetsat</a:t>
            </a:r>
            <a:r>
              <a:rPr lang="en-IT" sz="2000" dirty="0">
                <a:latin typeface="Arial"/>
                <a:cs typeface="Arial"/>
              </a:rPr>
              <a:t>)</a:t>
            </a:r>
          </a:p>
          <a:p>
            <a:pPr marL="285750" indent="-285750">
              <a:buFont typeface="Arial" panose="020B0604020202020204" pitchFamily="34" charset="0"/>
              <a:buChar char="•"/>
            </a:pPr>
            <a:r>
              <a:rPr lang="en-GB" sz="2000" dirty="0">
                <a:latin typeface="Arial"/>
                <a:cs typeface="Arial"/>
              </a:rPr>
              <a:t>U</a:t>
            </a:r>
            <a:r>
              <a:rPr lang="en-IT" sz="2000" dirty="0">
                <a:latin typeface="Arial"/>
                <a:cs typeface="Arial"/>
              </a:rPr>
              <a:t>se of collaborative environment for subgroups (e.g. slack)</a:t>
            </a:r>
          </a:p>
          <a:p>
            <a:pPr marL="285750" indent="-285750">
              <a:buFont typeface="Arial" panose="020B0604020202020204" pitchFamily="34" charset="0"/>
              <a:buChar char="•"/>
            </a:pPr>
            <a:r>
              <a:rPr lang="en-IT" sz="2000" dirty="0">
                <a:latin typeface="Arial" panose="020B0604020202020204" pitchFamily="34" charset="0"/>
                <a:cs typeface="Arial" panose="020B0604020202020204" pitchFamily="34" charset="0"/>
              </a:rPr>
              <a:t>Use of different level of access rights (user-password protected for admin, chairs, members)</a:t>
            </a:r>
          </a:p>
          <a:p>
            <a:pPr marL="285750" indent="-285750">
              <a:buFont typeface="Arial" panose="020B0604020202020204" pitchFamily="34" charset="0"/>
              <a:buChar char="•"/>
            </a:pPr>
            <a:r>
              <a:rPr lang="en-IT" sz="2000" dirty="0">
                <a:latin typeface="Arial"/>
                <a:cs typeface="Arial"/>
              </a:rPr>
              <a:t>Highlighted the topic to </a:t>
            </a:r>
            <a:r>
              <a:rPr lang="en-IT" sz="2000" dirty="0" err="1">
                <a:latin typeface="Arial"/>
                <a:cs typeface="Arial"/>
              </a:rPr>
              <a:t>mantain</a:t>
            </a:r>
            <a:r>
              <a:rPr lang="en-IT" sz="2000" dirty="0">
                <a:latin typeface="Arial"/>
                <a:cs typeface="Arial"/>
              </a:rPr>
              <a:t> Action Tracker and GSICS Product Catalogue currently in GCC website.  </a:t>
            </a:r>
          </a:p>
          <a:p>
            <a:pPr marL="285750" indent="-285750">
              <a:buFont typeface="Arial" panose="020B0604020202020204" pitchFamily="34" charset="0"/>
              <a:buChar char="•"/>
            </a:pPr>
            <a:r>
              <a:rPr lang="en-IT" sz="2000" dirty="0">
                <a:latin typeface="Arial" panose="020B0604020202020204" pitchFamily="34" charset="0"/>
                <a:cs typeface="Arial" panose="020B0604020202020204" pitchFamily="34" charset="0"/>
              </a:rPr>
              <a:t>Security requirements</a:t>
            </a:r>
          </a:p>
          <a:p>
            <a:r>
              <a:rPr lang="en-IT" sz="2000" b="1" dirty="0">
                <a:latin typeface="Arial"/>
                <a:cs typeface="Arial"/>
              </a:rPr>
              <a:t>Discussion on </a:t>
            </a:r>
            <a:r>
              <a:rPr lang="en-IT" sz="2000" b="1" dirty="0" err="1">
                <a:latin typeface="Arial"/>
                <a:cs typeface="Arial"/>
              </a:rPr>
              <a:t>ToR</a:t>
            </a:r>
            <a:endParaRPr lang="en-IT" sz="2000" b="1">
              <a:latin typeface="Arial"/>
              <a:cs typeface="Arial"/>
            </a:endParaRPr>
          </a:p>
          <a:p>
            <a:pPr marL="285750" indent="-285750">
              <a:buFont typeface="Arial" panose="020B0604020202020204" pitchFamily="34" charset="0"/>
              <a:buChar char="•"/>
            </a:pPr>
            <a:r>
              <a:rPr lang="en-IT" sz="2000" dirty="0">
                <a:latin typeface="Arial"/>
                <a:cs typeface="Arial"/>
              </a:rPr>
              <a:t>An action to review internally the </a:t>
            </a:r>
            <a:r>
              <a:rPr lang="en-IT" sz="2000" dirty="0" err="1">
                <a:latin typeface="Arial"/>
                <a:cs typeface="Arial"/>
              </a:rPr>
              <a:t>the</a:t>
            </a:r>
            <a:r>
              <a:rPr lang="en-IT" sz="2000">
                <a:latin typeface="Arial"/>
                <a:cs typeface="Arial"/>
              </a:rPr>
              <a:t> Terms of Reference of GDWG is proposed</a:t>
            </a:r>
          </a:p>
          <a:p>
            <a:pPr marL="285750" indent="-285750">
              <a:buFont typeface="Arial" panose="020B0604020202020204" pitchFamily="34" charset="0"/>
              <a:buChar char="•"/>
            </a:pPr>
            <a:r>
              <a:rPr lang="en-IT" sz="2000" dirty="0">
                <a:latin typeface="Arial" panose="020B0604020202020204" pitchFamily="34" charset="0"/>
                <a:cs typeface="Arial" panose="020B0604020202020204" pitchFamily="34" charset="0"/>
              </a:rPr>
              <a:t>A Work Plan will be proposed by the Chair and discussed internally</a:t>
            </a:r>
          </a:p>
          <a:p>
            <a:r>
              <a:rPr lang="en-IE" sz="2000" b="1" dirty="0">
                <a:latin typeface="Arial" panose="020B0604020202020204" pitchFamily="34" charset="0"/>
                <a:cs typeface="Arial" panose="020B0604020202020204" pitchFamily="34" charset="0"/>
              </a:rPr>
              <a:t>GSICS server decommissioning</a:t>
            </a:r>
          </a:p>
          <a:p>
            <a:pPr marL="285750" indent="-285750">
              <a:buFont typeface="Arial" panose="020B0604020202020204" pitchFamily="34" charset="0"/>
              <a:buChar char="•"/>
            </a:pPr>
            <a:r>
              <a:rPr lang="en-GB" sz="2000" dirty="0">
                <a:latin typeface="Arial"/>
                <a:cs typeface="Arial"/>
              </a:rPr>
              <a:t>get a clear status from all the agencies (in particular from CMA and KMA)</a:t>
            </a:r>
          </a:p>
          <a:p>
            <a:r>
              <a:rPr lang="en-GB" sz="2000" b="1" dirty="0">
                <a:latin typeface="Arial" panose="020B0604020202020204" pitchFamily="34" charset="0"/>
                <a:cs typeface="Arial" panose="020B0604020202020204" pitchFamily="34" charset="0"/>
              </a:rPr>
              <a:t>GSICS Vice-Chair</a:t>
            </a:r>
          </a:p>
          <a:p>
            <a:pPr marL="285750" indent="-285750">
              <a:buFont typeface="Arial" panose="020B0604020202020204" pitchFamily="34" charset="0"/>
              <a:buChar char="•"/>
            </a:pPr>
            <a:r>
              <a:rPr lang="en-GB" sz="2000" dirty="0"/>
              <a:t>Request for the nomination of a </a:t>
            </a:r>
            <a:r>
              <a:rPr lang="en-GB" sz="2000" u="sng" dirty="0"/>
              <a:t>vice-chair</a:t>
            </a:r>
            <a:r>
              <a:rPr lang="en-GB" sz="2000" dirty="0"/>
              <a:t> of the GDWG and invites proposals – to be addressed by EP </a:t>
            </a:r>
            <a:endParaRPr lang="en-GB" sz="2000" dirty="0">
              <a:latin typeface="Arial" panose="020B0604020202020204" pitchFamily="34" charset="0"/>
              <a:cs typeface="Arial" panose="020B0604020202020204" pitchFamily="34" charset="0"/>
            </a:endParaRPr>
          </a:p>
          <a:p>
            <a:r>
              <a:rPr lang="en-GB" sz="2000" b="1" dirty="0">
                <a:latin typeface="Arial" panose="020B0604020202020204" pitchFamily="34" charset="0"/>
                <a:cs typeface="Arial" panose="020B0604020202020204" pitchFamily="34" charset="0"/>
              </a:rPr>
              <a:t>GSICS Dashboard</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See dedicated presentation</a:t>
            </a:r>
            <a:endParaRPr lang="en-IT" sz="2000" dirty="0">
              <a:latin typeface="Arial" panose="020B0604020202020204" pitchFamily="34" charset="0"/>
              <a:cs typeface="Arial" panose="020B0604020202020204" pitchFamily="34" charset="0"/>
            </a:endParaRPr>
          </a:p>
          <a:p>
            <a:endParaRPr lang="en-IT" dirty="0"/>
          </a:p>
        </p:txBody>
      </p:sp>
    </p:spTree>
    <p:extLst>
      <p:ext uri="{BB962C8B-B14F-4D97-AF65-F5344CB8AC3E}">
        <p14:creationId xmlns:p14="http://schemas.microsoft.com/office/powerpoint/2010/main" val="15921034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E6329-6687-8E00-C933-63CA1DD15D6F}"/>
              </a:ext>
            </a:extLst>
          </p:cNvPr>
          <p:cNvSpPr>
            <a:spLocks noGrp="1"/>
          </p:cNvSpPr>
          <p:nvPr>
            <p:ph type="title"/>
          </p:nvPr>
        </p:nvSpPr>
        <p:spPr/>
        <p:txBody>
          <a:bodyPr/>
          <a:lstStyle/>
          <a:p>
            <a:r>
              <a:rPr lang="en-IT" dirty="0"/>
              <a:t>Plan for next year</a:t>
            </a:r>
          </a:p>
        </p:txBody>
      </p:sp>
      <p:sp>
        <p:nvSpPr>
          <p:cNvPr id="7" name="Content Placeholder 2">
            <a:extLst>
              <a:ext uri="{FF2B5EF4-FFF2-40B4-BE49-F238E27FC236}">
                <a16:creationId xmlns:a16="http://schemas.microsoft.com/office/drawing/2014/main" id="{9452E790-9143-9F87-9CDA-642D7EF9B384}"/>
              </a:ext>
            </a:extLst>
          </p:cNvPr>
          <p:cNvSpPr>
            <a:spLocks noGrp="1"/>
          </p:cNvSpPr>
          <p:nvPr>
            <p:ph idx="1"/>
          </p:nvPr>
        </p:nvSpPr>
        <p:spPr>
          <a:xfrm>
            <a:off x="609600" y="1600204"/>
            <a:ext cx="10972800" cy="4525963"/>
          </a:xfrm>
        </p:spPr>
        <p:txBody>
          <a:bodyPr>
            <a:normAutofit/>
          </a:bodyPr>
          <a:lstStyle/>
          <a:p>
            <a:pPr>
              <a:buClr>
                <a:schemeClr val="tx1"/>
              </a:buClr>
            </a:pPr>
            <a:r>
              <a:rPr lang="en-IT" dirty="0"/>
              <a:t>ToR Finalize Internal discussion</a:t>
            </a:r>
          </a:p>
          <a:p>
            <a:pPr>
              <a:buClr>
                <a:schemeClr val="tx1"/>
              </a:buClr>
            </a:pPr>
            <a:r>
              <a:rPr lang="en-IT" dirty="0"/>
              <a:t>Work Plan for next year</a:t>
            </a:r>
          </a:p>
          <a:p>
            <a:pPr>
              <a:buClr>
                <a:schemeClr val="tx1"/>
              </a:buClr>
            </a:pPr>
            <a:r>
              <a:rPr lang="en-IT" dirty="0"/>
              <a:t>Support GSICS Dashboard evolution</a:t>
            </a:r>
          </a:p>
          <a:p>
            <a:pPr>
              <a:buClr>
                <a:schemeClr val="tx1"/>
              </a:buClr>
            </a:pPr>
            <a:r>
              <a:rPr lang="en-IT" dirty="0"/>
              <a:t>Quarterly GDWG meetings to be organized during 2026</a:t>
            </a:r>
          </a:p>
          <a:p>
            <a:pPr>
              <a:buClr>
                <a:schemeClr val="tx1"/>
              </a:buClr>
            </a:pPr>
            <a:r>
              <a:rPr lang="en-IT" dirty="0"/>
              <a:t>Following Actions (definition of actions is in progress)</a:t>
            </a:r>
          </a:p>
          <a:p>
            <a:pPr marL="0" indent="0">
              <a:buClr>
                <a:schemeClr val="tx1"/>
              </a:buClr>
              <a:buNone/>
            </a:pPr>
            <a:endParaRPr lang="en-IT" dirty="0"/>
          </a:p>
        </p:txBody>
      </p:sp>
    </p:spTree>
    <p:extLst>
      <p:ext uri="{BB962C8B-B14F-4D97-AF65-F5344CB8AC3E}">
        <p14:creationId xmlns:p14="http://schemas.microsoft.com/office/powerpoint/2010/main" val="21680693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SICS presentation template (2026)" id="{5ABF6BE7-D951-C847-ABF3-7E49765D32F5}" vid="{DBD6A39A-B309-2348-B9B3-09D2A59641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fab5f87-ed30-4dbb-a820-4234a14babf6" xsi:nil="true"/>
    <lcf76f155ced4ddcb4097134ff3c332f xmlns="b872a7c1-ed7f-4c06-9e7d-9181e1c04fc6">
      <Terms xmlns="http://schemas.microsoft.com/office/infopath/2007/PartnerControls"/>
    </lcf76f155ced4ddcb4097134ff3c332f>
    <WMOWFApprovalStatus xmlns="715fcdb6-58ff-4d84-993c-bb26a5b54815">Not Submitted</WMOWFApprovalStatus>
    <_dlc_DocId xmlns="cfab5f87-ed30-4dbb-a820-4234a14babf6">X6PPVAVDZMSZ-613157859-13646</_dlc_DocId>
    <_dlc_DocIdUrl xmlns="cfab5f87-ed30-4dbb-a820-4234a14babf6">
      <Url>https://wmoomm.sharepoint.com/sites/Collaboration/_layouts/15/DocIdRedir.aspx?ID=X6PPVAVDZMSZ-613157859-13646</Url>
      <Description>X6PPVAVDZMSZ-613157859-13646</Description>
    </_dlc_DocIdUrl>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SharedContentType xmlns="Microsoft.SharePoint.Taxonomy.ContentTypeSync" SourceId="92a3b380-abf6-46f2-87bb-c2c114de1c9e" ContentTypeId="0x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ct:contentTypeSchema xmlns:ct="http://schemas.microsoft.com/office/2006/metadata/contentType" xmlns:ma="http://schemas.microsoft.com/office/2006/metadata/properties/metaAttributes" ct:_="" ma:_="" ma:contentTypeName="Document" ma:contentTypeID="0x01010074A2E87CC028834B9BA9E2783CC7F26B" ma:contentTypeVersion="12" ma:contentTypeDescription="Create a new document." ma:contentTypeScope="" ma:versionID="bbe5b662eb2e887e3c17af598bd719ba">
  <xsd:schema xmlns:xsd="http://www.w3.org/2001/XMLSchema" xmlns:xs="http://www.w3.org/2001/XMLSchema" xmlns:p="http://schemas.microsoft.com/office/2006/metadata/properties" xmlns:ns2="715fcdb6-58ff-4d84-993c-bb26a5b54815" xmlns:ns3="cfab5f87-ed30-4dbb-a820-4234a14babf6" xmlns:ns4="b872a7c1-ed7f-4c06-9e7d-9181e1c04fc6" targetNamespace="http://schemas.microsoft.com/office/2006/metadata/properties" ma:root="true" ma:fieldsID="f12922e6213c5b8adf0b18a1fa95ef00" ns2:_="" ns3:_="" ns4:_="">
    <xsd:import namespace="715fcdb6-58ff-4d84-993c-bb26a5b54815"/>
    <xsd:import namespace="cfab5f87-ed30-4dbb-a820-4234a14babf6"/>
    <xsd:import namespace="b872a7c1-ed7f-4c06-9e7d-9181e1c04fc6"/>
    <xsd:element name="properties">
      <xsd:complexType>
        <xsd:sequence>
          <xsd:element name="documentManagement">
            <xsd:complexType>
              <xsd:all>
                <xsd:element ref="ns2:WMOWFApprovalStatus" minOccurs="0"/>
                <xsd:element ref="ns3:_dlc_DocId" minOccurs="0"/>
                <xsd:element ref="ns3:_dlc_DocIdUrl" minOccurs="0"/>
                <xsd:element ref="ns3:_dlc_DocIdPersistId" minOccurs="0"/>
                <xsd:element ref="ns4:MediaServiceMetadata" minOccurs="0"/>
                <xsd:element ref="ns4:MediaServiceFastMetadata" minOccurs="0"/>
                <xsd:element ref="ns4:MediaServiceSearchProperties" minOccurs="0"/>
                <xsd:element ref="ns4:MediaServiceDateTaken" minOccurs="0"/>
                <xsd:element ref="ns4:MediaServiceGenerationTime" minOccurs="0"/>
                <xsd:element ref="ns4:MediaServiceEventHashCode" minOccurs="0"/>
                <xsd:element ref="ns4:MediaLengthInSeconds" minOccurs="0"/>
                <xsd:element ref="ns4:MediaServiceBillingMetadata" minOccurs="0"/>
                <xsd:element ref="ns4:lcf76f155ced4ddcb4097134ff3c332f" minOccurs="0"/>
                <xsd:element ref="ns3:TaxCatchAll"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5fcdb6-58ff-4d84-993c-bb26a5b54815" elementFormDefault="qualified">
    <xsd:import namespace="http://schemas.microsoft.com/office/2006/documentManagement/types"/>
    <xsd:import namespace="http://schemas.microsoft.com/office/infopath/2007/PartnerControls"/>
    <xsd:element name="WMOWFApprovalStatus" ma:index="2" nillable="true" ma:displayName="Workflow Approval Status" ma:default="Not Submitted" ma:format="Dropdown" ma:internalName="WMOWFApprovalStatus" ma:readOnly="false">
      <xsd:simpleType>
        <xsd:restriction base="dms:Choice">
          <xsd:enumeration value="Not Submitted"/>
          <xsd:enumeration value="Pending for Review"/>
          <xsd:enumeration value="Pending for Consolidation"/>
          <xsd:enumeration value="Pending for Approval"/>
          <xsd:enumeration value="Approved"/>
          <xsd:enumeration value="Rejected by Approver"/>
          <xsd:enumeration value="Cancelled by Requestor"/>
          <xsd:enumeration value="In Progress"/>
        </xsd:restriction>
      </xsd:simpleType>
    </xsd:element>
  </xsd:schema>
  <xsd:schema xmlns:xsd="http://www.w3.org/2001/XMLSchema" xmlns:xs="http://www.w3.org/2001/XMLSchema" xmlns:dms="http://schemas.microsoft.com/office/2006/documentManagement/types" xmlns:pc="http://schemas.microsoft.com/office/infopath/2007/PartnerControls" targetNamespace="cfab5f87-ed30-4dbb-a820-4234a14babf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2" nillable="true" ma:displayName="Taxonomy Catch All Column" ma:hidden="true" ma:list="{fd78e92c-8460-44ab-956c-91a660f35408}" ma:internalName="TaxCatchAll" ma:showField="CatchAllData" ma:web="cfab5f87-ed30-4dbb-a820-4234a14babf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872a7c1-ed7f-4c06-9e7d-9181e1c04fc6"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E7E4764-2498-458D-915C-75C699C3CE24}">
  <ds:schemaRefs>
    <ds:schemaRef ds:uri="http://schemas.microsoft.com/office/2006/metadata/properties"/>
    <ds:schemaRef ds:uri="http://schemas.microsoft.com/office/infopath/2007/PartnerControls"/>
    <ds:schemaRef ds:uri="cfab5f87-ed30-4dbb-a820-4234a14babf6"/>
    <ds:schemaRef ds:uri="b872a7c1-ed7f-4c06-9e7d-9181e1c04fc6"/>
    <ds:schemaRef ds:uri="715fcdb6-58ff-4d84-993c-bb26a5b54815"/>
  </ds:schemaRefs>
</ds:datastoreItem>
</file>

<file path=customXml/itemProps2.xml><?xml version="1.0" encoding="utf-8"?>
<ds:datastoreItem xmlns:ds="http://schemas.openxmlformats.org/officeDocument/2006/customXml" ds:itemID="{414877E0-54FC-41EE-BFC9-D78EDB800507}">
  <ds:schemaRefs>
    <ds:schemaRef ds:uri="http://schemas.microsoft.com/sharepoint/events"/>
  </ds:schemaRefs>
</ds:datastoreItem>
</file>

<file path=customXml/itemProps3.xml><?xml version="1.0" encoding="utf-8"?>
<ds:datastoreItem xmlns:ds="http://schemas.openxmlformats.org/officeDocument/2006/customXml" ds:itemID="{20C48930-20EA-4D8C-866A-D5C289EBBBEC}">
  <ds:schemaRefs>
    <ds:schemaRef ds:uri="Microsoft.SharePoint.Taxonomy.ContentTypeSync"/>
  </ds:schemaRefs>
</ds:datastoreItem>
</file>

<file path=customXml/itemProps4.xml><?xml version="1.0" encoding="utf-8"?>
<ds:datastoreItem xmlns:ds="http://schemas.openxmlformats.org/officeDocument/2006/customXml" ds:itemID="{88B81025-9175-4FAD-A0DC-B9139834E7B3}">
  <ds:schemaRefs>
    <ds:schemaRef ds:uri="http://schemas.microsoft.com/sharepoint/v3/contenttype/forms"/>
  </ds:schemaRefs>
</ds:datastoreItem>
</file>

<file path=customXml/itemProps5.xml><?xml version="1.0" encoding="utf-8"?>
<ds:datastoreItem xmlns:ds="http://schemas.openxmlformats.org/officeDocument/2006/customXml" ds:itemID="{0989E69A-26AF-4E3F-8C0C-580720C19E5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5fcdb6-58ff-4d84-993c-bb26a5b54815"/>
    <ds:schemaRef ds:uri="cfab5f87-ed30-4dbb-a820-4234a14babf6"/>
    <ds:schemaRef ds:uri="b872a7c1-ed7f-4c06-9e7d-9181e1c04fc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3976fa30-1907-4356-8241-62ea5e1c0256}" enabled="1" method="Standard" siteId="{9a5cacd0-2bef-4dd7-ac5c-7ebe1f54f495}" removed="0"/>
</clbl:labelList>
</file>

<file path=docProps/app.xml><?xml version="1.0" encoding="utf-8"?>
<Properties xmlns="http://schemas.openxmlformats.org/officeDocument/2006/extended-properties" xmlns:vt="http://schemas.openxmlformats.org/officeDocument/2006/docPropsVTypes">
  <Template>Office Theme</Template>
  <TotalTime>285</TotalTime>
  <Words>1477</Words>
  <Application>Microsoft Office PowerPoint</Application>
  <PresentationFormat>Widescreen</PresentationFormat>
  <Paragraphs>192</Paragraphs>
  <Slides>18</Slides>
  <Notes>4</Notes>
  <HiddenSlides>0</HiddenSlides>
  <MMClips>0</MMClips>
  <ScaleCrop>false</ScaleCrop>
  <HeadingPairs>
    <vt:vector size="4" baseType="variant">
      <vt:variant>
        <vt:lpstr>Tema</vt:lpstr>
      </vt:variant>
      <vt:variant>
        <vt:i4>1</vt:i4>
      </vt:variant>
      <vt:variant>
        <vt:lpstr>Titoli diapositive</vt:lpstr>
      </vt:variant>
      <vt:variant>
        <vt:i4>18</vt:i4>
      </vt:variant>
    </vt:vector>
  </HeadingPairs>
  <TitlesOfParts>
    <vt:vector size="19" baseType="lpstr">
      <vt:lpstr>Office Theme</vt:lpstr>
      <vt:lpstr>GSICS Data Working Group  GDWG Breakout Session   Report </vt:lpstr>
      <vt:lpstr>Table of Contents</vt:lpstr>
      <vt:lpstr>GDWG Overview</vt:lpstr>
      <vt:lpstr>GDWG in the GSICS Framework</vt:lpstr>
      <vt:lpstr>GDWG Membership and GDWG Breakout Session schedule</vt:lpstr>
      <vt:lpstr>Topics for discussion</vt:lpstr>
      <vt:lpstr>CMA GDWG Report (Lin Tian)</vt:lpstr>
      <vt:lpstr>KMA GDWG Report (Hanbyul Lee)</vt:lpstr>
      <vt:lpstr>KMA GDWG Report (Hanbyul Lee)</vt:lpstr>
      <vt:lpstr>WMO GDWG Report (Heikki Pohjola)</vt:lpstr>
      <vt:lpstr>JMA GDWG Report (Masaya Takahashi)</vt:lpstr>
      <vt:lpstr>Presentazione standard di PowerPoint</vt:lpstr>
      <vt:lpstr>NOAA GDWG Report (Ninghai Sun)</vt:lpstr>
      <vt:lpstr>ESA GDWG Report (Paolo Castracane)</vt:lpstr>
      <vt:lpstr>EUMETSAT GDWG Report (Simon Elliot)</vt:lpstr>
      <vt:lpstr>Product Dashboard Mockup (Mounir Lekoaura)</vt:lpstr>
      <vt:lpstr>Main outcomes from discussion </vt:lpstr>
      <vt:lpstr>Plan for next year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Paolo Castracane</dc:creator>
  <cp:lastModifiedBy>Paolo Castracane</cp:lastModifiedBy>
  <cp:revision>9</cp:revision>
  <dcterms:created xsi:type="dcterms:W3CDTF">2026-03-04T14:10:12Z</dcterms:created>
  <dcterms:modified xsi:type="dcterms:W3CDTF">2026-03-27T09:54:43Z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0x01010074A2E87CC028834B9BA9E2783CC7F26B</vt:lpwstr>
  </property>
  <property fmtid="{D5CDD505-2E9C-101B-9397-08002B2CF9AE}" pid="3" name="_dlc_DocIdItemGuid">
    <vt:lpwstr>4e915945-54cb-4f2a-8c40-d9dbbd8ba669</vt:lpwstr>
  </property>
  <property fmtid="{D5CDD505-2E9C-101B-9397-08002B2CF9AE}" pid="4" name="MediaServiceImageTags">
    <vt:lpwstr/>
  </property>
</Properties>
</file>