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7"/>
  </p:notesMasterIdLst>
  <p:sldIdLst>
    <p:sldId id="256" r:id="rId7"/>
    <p:sldId id="269" r:id="rId8"/>
    <p:sldId id="263" r:id="rId9"/>
    <p:sldId id="261" r:id="rId10"/>
    <p:sldId id="265" r:id="rId11"/>
    <p:sldId id="266" r:id="rId12"/>
    <p:sldId id="259" r:id="rId13"/>
    <p:sldId id="260" r:id="rId14"/>
    <p:sldId id="267" r:id="rId15"/>
    <p:sldId id="270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GRWG Report</a:t>
            </a:r>
            <a:br>
              <a:rPr lang="en-GB"/>
            </a:br>
            <a:br>
              <a:rPr lang="en-GB"/>
            </a:br>
            <a:endParaRPr lang="en-GB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Mounir Lekouara (EUMETSAT)</a:t>
            </a:r>
            <a:br>
              <a:rPr lang="en-GB"/>
            </a:b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>
            <a:spLocks noGrp="1"/>
          </p:cNvSpPr>
          <p:nvPr>
            <p:ph type="title"/>
          </p:nvPr>
        </p:nvSpPr>
        <p:spPr>
          <a:xfrm>
            <a:off x="1981201" y="221456"/>
            <a:ext cx="7678479" cy="10207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366092"/>
              </a:buClr>
              <a:buSzPts val="3600"/>
            </a:pPr>
            <a:r>
              <a:rPr lang="en-US"/>
              <a:t>GRWG structure</a:t>
            </a:r>
            <a:endParaRPr/>
          </a:p>
        </p:txBody>
      </p:sp>
      <p:sp>
        <p:nvSpPr>
          <p:cNvPr id="133" name="Google Shape;133;p6"/>
          <p:cNvSpPr txBox="1">
            <a:spLocks noGrp="1"/>
          </p:cNvSpPr>
          <p:nvPr>
            <p:ph type="sldNum" idx="12"/>
          </p:nvPr>
        </p:nvSpPr>
        <p:spPr>
          <a:xfrm>
            <a:off x="8578919" y="664510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1200"/>
            </a:pPr>
            <a:fld id="{A2B65881-C158-4B06-BD2C-C397BECA99DD}" type="slidenum">
              <a:rPr lang="en-US" smtClean="0"/>
              <a:pPr>
                <a:buSzPts val="1200"/>
              </a:pPr>
              <a:t>2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6066090" y="1372049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C0E498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6096000" y="1398062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GSICS Exec Panel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4489537" y="2260190"/>
            <a:ext cx="2342432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0"/>
                </a:moveTo>
                <a:lnTo>
                  <a:pt x="120000" y="60000"/>
                </a:lnTo>
                <a:lnTo>
                  <a:pt x="0" y="60000"/>
                </a:lnTo>
                <a:lnTo>
                  <a:pt x="0" y="120000"/>
                </a:lnTo>
              </a:path>
            </a:pathLst>
          </a:custGeom>
          <a:noFill/>
          <a:ln w="25400" cap="flat" cmpd="sng">
            <a:solidFill>
              <a:srgbClr val="3B6495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8" name="Google Shape;138;p6"/>
          <p:cNvSpPr/>
          <p:nvPr/>
        </p:nvSpPr>
        <p:spPr>
          <a:xfrm>
            <a:off x="3723659" y="2615446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3753568" y="2641459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GSICS Coordination Centre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6779400" y="2260190"/>
            <a:ext cx="105136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</a:path>
            </a:pathLst>
          </a:custGeom>
          <a:noFill/>
          <a:ln w="25400" cap="flat" cmpd="sng">
            <a:solidFill>
              <a:srgbClr val="3B6495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1" name="Google Shape;141;p6"/>
          <p:cNvSpPr/>
          <p:nvPr/>
        </p:nvSpPr>
        <p:spPr>
          <a:xfrm>
            <a:off x="5576653" y="2615446"/>
            <a:ext cx="2653390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5576653" y="2641459"/>
            <a:ext cx="2653390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GSICS Research Working 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  <a:ea typeface="Arial"/>
                <a:cs typeface="Arial"/>
                <a:sym typeface="Arial"/>
              </a:rPr>
              <a:t>Mounir Lekouara (EUM) </a:t>
            </a:r>
            <a:endParaRPr sz="1200" b="1">
              <a:solidFill>
                <a:schemeClr val="accent2">
                  <a:lumMod val="50000"/>
                </a:schemeClr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2849400" y="3503586"/>
            <a:ext cx="3982568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0"/>
                </a:moveTo>
                <a:lnTo>
                  <a:pt x="120000" y="60000"/>
                </a:lnTo>
                <a:lnTo>
                  <a:pt x="0" y="60000"/>
                </a:lnTo>
                <a:lnTo>
                  <a:pt x="0" y="120000"/>
                </a:lnTo>
              </a:path>
            </a:pathLst>
          </a:custGeom>
          <a:noFill/>
          <a:ln w="25400" cap="flat" cmpd="sng">
            <a:solidFill>
              <a:srgbClr val="4674A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4" name="Google Shape;144;p6"/>
          <p:cNvSpPr/>
          <p:nvPr/>
        </p:nvSpPr>
        <p:spPr>
          <a:xfrm>
            <a:off x="2083522" y="3858842"/>
            <a:ext cx="1531757" cy="919189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2114477" y="3885764"/>
            <a:ext cx="1469847" cy="865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0000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Space Weather </a:t>
            </a:r>
            <a:b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Sub-Group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rgbClr val="FF0000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Tsutomu </a:t>
            </a:r>
            <a:r>
              <a:rPr lang="en-US" sz="1200" b="1" err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Nagatsuma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(NICT)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4840684" y="3503586"/>
            <a:ext cx="1991284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0"/>
                </a:moveTo>
                <a:lnTo>
                  <a:pt x="120000" y="60000"/>
                </a:lnTo>
                <a:lnTo>
                  <a:pt x="0" y="60000"/>
                </a:lnTo>
                <a:lnTo>
                  <a:pt x="0" y="120000"/>
                </a:lnTo>
              </a:path>
            </a:pathLst>
          </a:custGeom>
          <a:noFill/>
          <a:ln w="25400" cap="flat" cmpd="sng">
            <a:solidFill>
              <a:srgbClr val="4674A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7" name="Google Shape;147;p6"/>
          <p:cNvSpPr/>
          <p:nvPr/>
        </p:nvSpPr>
        <p:spPr>
          <a:xfrm>
            <a:off x="4074806" y="3858842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4104715" y="3884855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UVN Spectrometer </a:t>
            </a:r>
            <a:b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Sub-Group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Lawrence Flynn (NOAA)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6779400" y="3503586"/>
            <a:ext cx="105136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</a:path>
            </a:pathLst>
          </a:custGeom>
          <a:noFill/>
          <a:ln w="25400" cap="flat" cmpd="sng">
            <a:solidFill>
              <a:srgbClr val="4674A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0" name="Google Shape;150;p6"/>
          <p:cNvSpPr/>
          <p:nvPr/>
        </p:nvSpPr>
        <p:spPr>
          <a:xfrm>
            <a:off x="6066090" y="3858842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6096000" y="3884855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VIS/NIR </a:t>
            </a:r>
            <a:b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Sub-Group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David </a:t>
            </a:r>
            <a:r>
              <a:rPr lang="en-US" sz="1200" b="1" err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Doelling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(NASA)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6831969" y="3503586"/>
            <a:ext cx="2134043" cy="3552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60000"/>
                </a:lnTo>
                <a:lnTo>
                  <a:pt x="120000" y="60000"/>
                </a:lnTo>
                <a:lnTo>
                  <a:pt x="120000" y="120000"/>
                </a:lnTo>
              </a:path>
            </a:pathLst>
          </a:custGeom>
          <a:noFill/>
          <a:ln w="25400" cap="flat" cmpd="sng">
            <a:solidFill>
              <a:srgbClr val="4674A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3" name="Google Shape;153;p6"/>
          <p:cNvSpPr/>
          <p:nvPr/>
        </p:nvSpPr>
        <p:spPr>
          <a:xfrm>
            <a:off x="8200133" y="3858833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8230043" y="3884846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IR </a:t>
            </a:r>
            <a:b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Sub-Group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</a:t>
            </a:r>
            <a:r>
              <a:rPr lang="en-US" sz="1200" b="1" err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Chengli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Qi </a:t>
            </a: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(CMA)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6831969" y="3503586"/>
            <a:ext cx="3982568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60000"/>
                </a:lnTo>
                <a:lnTo>
                  <a:pt x="120000" y="60000"/>
                </a:lnTo>
                <a:lnTo>
                  <a:pt x="120000" y="120000"/>
                </a:lnTo>
              </a:path>
            </a:pathLst>
          </a:custGeom>
          <a:noFill/>
          <a:ln w="25400" cap="flat" cmpd="sng">
            <a:solidFill>
              <a:srgbClr val="4674AA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6" name="Google Shape;156;p6"/>
          <p:cNvSpPr/>
          <p:nvPr/>
        </p:nvSpPr>
        <p:spPr>
          <a:xfrm>
            <a:off x="10048658" y="3858842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10078568" y="3884855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9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MW Sub-Group</a:t>
            </a:r>
            <a:endParaRPr sz="12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315"/>
              </a:spcBef>
              <a:buClr>
                <a:schemeClr val="dk1"/>
              </a:buClr>
              <a:buSzPts val="900"/>
            </a:pPr>
            <a:r>
              <a:rPr lang="en-US" sz="1100" b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Co-chairs: </a:t>
            </a:r>
            <a:r>
              <a:rPr lang="en-US" sz="1100" b="1" err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Shengli</a:t>
            </a:r>
            <a:r>
              <a:rPr lang="en-US" sz="1100" b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Wu(CMA)</a:t>
            </a:r>
            <a:endParaRPr lang="en-US" sz="1100">
              <a:solidFill>
                <a:schemeClr val="accent2">
                  <a:lumMod val="50000"/>
                </a:schemeClr>
              </a:solidFill>
              <a:ea typeface="Calibri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315"/>
              </a:spcBef>
              <a:buClr>
                <a:schemeClr val="dk1"/>
              </a:buClr>
              <a:buSzPts val="900"/>
            </a:pPr>
            <a:r>
              <a:rPr lang="en-US" sz="1100" b="1">
                <a:solidFill>
                  <a:schemeClr val="accent2">
                    <a:lumMod val="50000"/>
                  </a:schemeClr>
                </a:solidFill>
                <a:ea typeface="Calibri"/>
                <a:cs typeface="Arial"/>
                <a:sym typeface="Arial"/>
              </a:rPr>
              <a:t>Flavio Iturbide</a:t>
            </a:r>
            <a:r>
              <a:rPr lang="en-US" sz="1100" b="1">
                <a:solidFill>
                  <a:schemeClr val="accent2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(NOAA)</a:t>
            </a:r>
            <a:endParaRPr sz="1100" b="1">
              <a:solidFill>
                <a:schemeClr val="accent2">
                  <a:lumMod val="50000"/>
                </a:schemeClr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6831969" y="2260190"/>
            <a:ext cx="2342432" cy="35525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60000"/>
                </a:lnTo>
                <a:lnTo>
                  <a:pt x="120000" y="60000"/>
                </a:lnTo>
                <a:lnTo>
                  <a:pt x="120000" y="120000"/>
                </a:lnTo>
              </a:path>
            </a:pathLst>
          </a:custGeom>
          <a:noFill/>
          <a:ln w="25400" cap="flat" cmpd="sng">
            <a:solidFill>
              <a:srgbClr val="3B6495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9" name="Google Shape;159;p6"/>
          <p:cNvSpPr/>
          <p:nvPr/>
        </p:nvSpPr>
        <p:spPr>
          <a:xfrm>
            <a:off x="8408522" y="2615446"/>
            <a:ext cx="1531757" cy="888140"/>
          </a:xfrm>
          <a:prstGeom prst="roundRect">
            <a:avLst>
              <a:gd name="adj" fmla="val 10000"/>
            </a:avLst>
          </a:prstGeom>
          <a:solidFill>
            <a:srgbClr val="92D050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8438431" y="2641459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GSICS Data Working Group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50;p6">
            <a:extLst>
              <a:ext uri="{FF2B5EF4-FFF2-40B4-BE49-F238E27FC236}">
                <a16:creationId xmlns:a16="http://schemas.microsoft.com/office/drawing/2014/main" id="{8E954A71-ECA2-40E1-893A-295739AD316E}"/>
              </a:ext>
            </a:extLst>
          </p:cNvPr>
          <p:cNvSpPr/>
          <p:nvPr/>
        </p:nvSpPr>
        <p:spPr>
          <a:xfrm>
            <a:off x="6073793" y="5058917"/>
            <a:ext cx="1531757" cy="888140"/>
          </a:xfrm>
          <a:prstGeom prst="roundRect">
            <a:avLst>
              <a:gd name="adj" fmla="val 1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51;p6">
            <a:extLst>
              <a:ext uri="{FF2B5EF4-FFF2-40B4-BE49-F238E27FC236}">
                <a16:creationId xmlns:a16="http://schemas.microsoft.com/office/drawing/2014/main" id="{4492F870-A355-44EA-958B-C4E245896AAA}"/>
              </a:ext>
            </a:extLst>
          </p:cNvPr>
          <p:cNvSpPr txBox="1"/>
          <p:nvPr/>
        </p:nvSpPr>
        <p:spPr>
          <a:xfrm>
            <a:off x="6117486" y="5084930"/>
            <a:ext cx="1471938" cy="83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Lunar Calibration</a:t>
            </a:r>
          </a:p>
          <a:p>
            <a:pPr algn="ctr"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Sub-Group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90000"/>
              </a:lnSpc>
              <a:spcBef>
                <a:spcPts val="420"/>
              </a:spcBef>
              <a:buClr>
                <a:schemeClr val="dk1"/>
              </a:buClr>
              <a:buSzPts val="1200"/>
            </a:pPr>
            <a:r>
              <a:rPr lang="en-US" sz="1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Chair: Tom Stone (USGS)</a:t>
            </a:r>
            <a:endParaRPr sz="140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71C0597-0091-4B96-952C-ED3C02C08F5C}"/>
              </a:ext>
            </a:extLst>
          </p:cNvPr>
          <p:cNvCxnSpPr>
            <a:cxnSpLocks/>
            <a:stCxn id="150" idx="2"/>
            <a:endCxn id="35" idx="0"/>
          </p:cNvCxnSpPr>
          <p:nvPr/>
        </p:nvCxnSpPr>
        <p:spPr>
          <a:xfrm>
            <a:off x="6831969" y="4746982"/>
            <a:ext cx="7703" cy="3119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8773496-BC12-4D31-A974-E503D9F0BE6E}"/>
              </a:ext>
            </a:extLst>
          </p:cNvPr>
          <p:cNvCxnSpPr/>
          <p:nvPr/>
        </p:nvCxnSpPr>
        <p:spPr>
          <a:xfrm flipH="1">
            <a:off x="7669193" y="4792989"/>
            <a:ext cx="1036749" cy="5280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BEFAC7C-945E-4C44-853F-C98175585A64}"/>
              </a:ext>
            </a:extLst>
          </p:cNvPr>
          <p:cNvCxnSpPr>
            <a:cxnSpLocks/>
          </p:cNvCxnSpPr>
          <p:nvPr/>
        </p:nvCxnSpPr>
        <p:spPr>
          <a:xfrm flipH="1">
            <a:off x="7620505" y="4872468"/>
            <a:ext cx="2525122" cy="5859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5467825-A842-4C83-AF20-32D76D8D0EB1}"/>
              </a:ext>
            </a:extLst>
          </p:cNvPr>
          <p:cNvCxnSpPr>
            <a:cxnSpLocks/>
          </p:cNvCxnSpPr>
          <p:nvPr/>
        </p:nvCxnSpPr>
        <p:spPr>
          <a:xfrm>
            <a:off x="5248571" y="4782837"/>
            <a:ext cx="825592" cy="4975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1B6A9469-2E36-4AD4-A9B8-71AD9BE6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7310" y="6645108"/>
            <a:ext cx="43444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GSICS Annual Meeting, 17-21 March 2025, Changchun, China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3ACBB-9823-7EF8-4202-3EC6E9540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F498-35AF-AE4D-81AC-9C7BE0BC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meetings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C6684-6416-9B79-315B-C71952D9D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2936966" cy="4643516"/>
          </a:xfrm>
        </p:spPr>
        <p:txBody>
          <a:bodyPr/>
          <a:lstStyle/>
          <a:p>
            <a:r>
              <a:rPr lang="en-US" err="1"/>
              <a:t>SWx</a:t>
            </a:r>
            <a:r>
              <a:rPr lang="en-US"/>
              <a:t> : 5</a:t>
            </a:r>
          </a:p>
          <a:p>
            <a:r>
              <a:rPr lang="en-US"/>
              <a:t>MW : 5</a:t>
            </a:r>
          </a:p>
          <a:p>
            <a:r>
              <a:rPr lang="en-US"/>
              <a:t>IR : 2</a:t>
            </a:r>
          </a:p>
          <a:p>
            <a:r>
              <a:rPr lang="en-US"/>
              <a:t>VIS/NIR : 4</a:t>
            </a:r>
          </a:p>
          <a:p>
            <a:r>
              <a:rPr lang="en-US"/>
              <a:t>Lunar : 1</a:t>
            </a:r>
          </a:p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B5701-4727-8085-7280-3475C1D34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97" y="212058"/>
            <a:ext cx="5803478" cy="28059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53BFB1-F77F-1731-782A-7FA7AD5C1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497" y="3171097"/>
            <a:ext cx="6030823" cy="29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5EE3-35D2-539D-803E-65F85351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Miniconf</a:t>
            </a:r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A3F3A8-E9B8-EEBB-4A6C-B8EFFE054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04" y="2054177"/>
            <a:ext cx="11086876" cy="29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2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4D95E-4788-0E72-D2B2-9945FA90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B3FEE-DFD8-96D7-665A-4DA37561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</p:spPr>
        <p:txBody>
          <a:bodyPr anchor="ctr">
            <a:normAutofit/>
          </a:bodyPr>
          <a:lstStyle/>
          <a:p>
            <a:r>
              <a:rPr lang="en-US"/>
              <a:t>2026 annual meeting in Ottawa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ECFE5-0687-89A0-D6AA-922D5F688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6227" y="5717656"/>
            <a:ext cx="5486400" cy="615767"/>
          </a:xfrm>
        </p:spPr>
        <p:txBody>
          <a:bodyPr>
            <a:normAutofit/>
          </a:bodyPr>
          <a:lstStyle/>
          <a:p>
            <a:r>
              <a:rPr lang="en-US"/>
              <a:t>140 items!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28B1A-FD07-1A70-F4B2-4F1EC11D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58" y="1442447"/>
            <a:ext cx="9523884" cy="36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0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8DAA-7871-43FD-4850-9BDA38373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148B-9317-2014-4375-FE2FE2F8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</p:spPr>
        <p:txBody>
          <a:bodyPr anchor="ctr">
            <a:normAutofit/>
          </a:bodyPr>
          <a:lstStyle/>
          <a:p>
            <a:r>
              <a:rPr lang="en-US"/>
              <a:t>2026 annual meeting in Ottawa</a:t>
            </a:r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5EA5F-FFC8-E6EB-9DCA-3E9CE9F4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777" y="1577540"/>
            <a:ext cx="6564896" cy="49153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6E7074-0D68-DFB9-094A-D7D3AE6B0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" y="1180194"/>
            <a:ext cx="6173002" cy="2855013"/>
          </a:xfrm>
          <a:prstGeom prst="rect">
            <a:avLst/>
          </a:prstGeom>
          <a:noFill/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89DF92-F2FC-AC68-B641-3E33F5959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5970" y="4850276"/>
            <a:ext cx="4443664" cy="11847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i="1"/>
              <a:t>Thank you to NRC, especially Thomas Puestow, Oudi Nour, Ali Khan and colleagues for setting up the meeting.</a:t>
            </a:r>
            <a:endParaRPr lang="en-IE" sz="2000" i="1"/>
          </a:p>
        </p:txBody>
      </p:sp>
    </p:spTree>
    <p:extLst>
      <p:ext uri="{BB962C8B-B14F-4D97-AF65-F5344CB8AC3E}">
        <p14:creationId xmlns:p14="http://schemas.microsoft.com/office/powerpoint/2010/main" val="168951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3E7AA-EA1B-8912-A6D1-35A92CC4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of international momentum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B7D42-36B5-F7D5-1217-01CF3866A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Pre-flight calibration WS:</a:t>
            </a:r>
          </a:p>
          <a:p>
            <a:pPr lvl="1"/>
            <a:r>
              <a:rPr lang="en-US"/>
              <a:t>Took place in ESA in November 2024</a:t>
            </a:r>
          </a:p>
          <a:p>
            <a:pPr lvl="1"/>
            <a:r>
              <a:rPr lang="en-US"/>
              <a:t>The report is not yet drafted</a:t>
            </a:r>
          </a:p>
          <a:p>
            <a:pPr lvl="1"/>
            <a:r>
              <a:rPr lang="en-US"/>
              <a:t>Thematic groups to be put in place to issue good practices</a:t>
            </a:r>
            <a:br>
              <a:rPr lang="en-US"/>
            </a:br>
            <a:endParaRPr lang="en-US"/>
          </a:p>
          <a:p>
            <a:r>
              <a:rPr lang="en-US" err="1"/>
              <a:t>Polarisation</a:t>
            </a:r>
            <a:r>
              <a:rPr lang="en-US"/>
              <a:t> validation: time to kick off the cooperation !</a:t>
            </a:r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979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CD41E-71DE-0990-FF4F-68F269213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GISCS is not (should not be?) a conference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032CF-5877-82A1-2243-878F9D91B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309036"/>
            <a:ext cx="11338560" cy="4949524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VIS-NIR</a:t>
            </a:r>
          </a:p>
          <a:p>
            <a:pPr lvl="1"/>
            <a:r>
              <a:rPr lang="en-US"/>
              <a:t>ATBDs need to be drafted to align the methodologies</a:t>
            </a:r>
          </a:p>
          <a:p>
            <a:pPr lvl="2"/>
            <a:r>
              <a:rPr lang="en-US"/>
              <a:t>DCC : NASA</a:t>
            </a:r>
          </a:p>
          <a:p>
            <a:pPr lvl="2"/>
            <a:r>
              <a:rPr lang="en-US"/>
              <a:t>Deserts : EUMETSAT</a:t>
            </a:r>
          </a:p>
          <a:p>
            <a:pPr lvl="2"/>
            <a:r>
              <a:rPr lang="en-US"/>
              <a:t>Ray-matching : JMA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SBAF tool funding at NASA is discontinued and this needs to become a GSICS common development to secure it.</a:t>
            </a:r>
            <a:br>
              <a:rPr lang="en-US"/>
            </a:br>
            <a:endParaRPr lang="en-US"/>
          </a:p>
          <a:p>
            <a:r>
              <a:rPr lang="en-US"/>
              <a:t>Lunar</a:t>
            </a:r>
          </a:p>
          <a:p>
            <a:pPr lvl="1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LSICS : good example of cooperative work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Exchange of data is </a:t>
            </a:r>
            <a:r>
              <a:rPr lang="en-US" err="1">
                <a:solidFill>
                  <a:schemeClr val="accent2">
                    <a:lumMod val="75000"/>
                  </a:schemeClr>
                </a:solidFill>
              </a:rPr>
              <a:t>esssential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 to progress (HAOC, </a:t>
            </a:r>
            <a:r>
              <a:rPr lang="en-US" err="1">
                <a:solidFill>
                  <a:schemeClr val="accent2">
                    <a:lumMod val="75000"/>
                  </a:schemeClr>
                </a:solidFill>
              </a:rPr>
              <a:t>Arctsone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 etc.)</a:t>
            </a:r>
          </a:p>
          <a:p>
            <a:pPr lvl="1"/>
            <a:r>
              <a:rPr lang="en-US"/>
              <a:t>MW lunar modelling is picking momentum</a:t>
            </a:r>
            <a:br>
              <a:rPr lang="en-US"/>
            </a:br>
            <a:endParaRPr lang="en-US"/>
          </a:p>
          <a:p>
            <a:r>
              <a:rPr lang="en-US"/>
              <a:t>IR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Uncertainty estimation : needs commitment</a:t>
            </a:r>
            <a:br>
              <a:rPr lang="en-US">
                <a:solidFill>
                  <a:schemeClr val="accent2">
                    <a:lumMod val="75000"/>
                  </a:schemeClr>
                </a:solidFill>
              </a:rPr>
            </a:br>
            <a:endParaRPr lang="en-US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/>
              <a:t>UVNS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Solar spectra to be shared and documented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Inter-calibration methods to be developed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0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A144C-D05C-E6B0-D228-B962777D1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9276-2891-586D-03A3-D7EE1DD1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GISCS is not (should not be?) a conference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D8349-51B2-D613-FBB9-0ED2EFEF7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543351"/>
            <a:ext cx="11338560" cy="4949524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MW</a:t>
            </a:r>
          </a:p>
          <a:p>
            <a:pPr lvl="1"/>
            <a:endParaRPr lang="en-US"/>
          </a:p>
          <a:p>
            <a:pPr lvl="1"/>
            <a:r>
              <a:rPr lang="en-US"/>
              <a:t>Pre-flight calibration target traceability</a:t>
            </a:r>
          </a:p>
          <a:p>
            <a:pPr lvl="1"/>
            <a:r>
              <a:rPr lang="en-US"/>
              <a:t>Starting the coordination on the bias reporting</a:t>
            </a:r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Design intercalibration algorithms: more commitment needed</a:t>
            </a:r>
          </a:p>
          <a:p>
            <a:pPr lvl="1"/>
            <a:r>
              <a:rPr lang="en-US" err="1">
                <a:solidFill>
                  <a:schemeClr val="accent2">
                    <a:lumMod val="75000"/>
                  </a:schemeClr>
                </a:solidFill>
              </a:rPr>
              <a:t>Characterisation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 of the FOVs using coastline crossing and lunar observations</a:t>
            </a:r>
          </a:p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r>
              <a:rPr lang="en-US"/>
              <a:t>All sub-groups</a:t>
            </a:r>
            <a:br>
              <a:rPr lang="en-US"/>
            </a:br>
            <a:endParaRPr lang="en-US"/>
          </a:p>
          <a:p>
            <a:pPr lvl="1"/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Website : sub-group spaces and collaborative tools to be put in place</a:t>
            </a:r>
          </a:p>
          <a:p>
            <a:pPr lvl="1"/>
            <a:r>
              <a:rPr lang="en-IE">
                <a:solidFill>
                  <a:schemeClr val="tx1"/>
                </a:solidFill>
              </a:rPr>
              <a:t>Dashboard : definition of the parameters to be added and interfaces</a:t>
            </a:r>
          </a:p>
          <a:p>
            <a:pPr lvl="1"/>
            <a:r>
              <a:rPr lang="en-IE"/>
              <a:t>NOAA ICVS : sub-groups to propose further reporting</a:t>
            </a:r>
          </a:p>
          <a:p>
            <a:pPr lvl="1"/>
            <a:r>
              <a:rPr lang="en-IE">
                <a:solidFill>
                  <a:schemeClr val="accent2">
                    <a:lumMod val="75000"/>
                  </a:schemeClr>
                </a:solidFill>
              </a:rPr>
              <a:t>Uncertainty estimation methods : we need to get the momentum</a:t>
            </a:r>
          </a:p>
          <a:p>
            <a:pPr lvl="1"/>
            <a:r>
              <a:rPr lang="en-IE">
                <a:solidFill>
                  <a:schemeClr val="accent2">
                    <a:lumMod val="75000"/>
                  </a:schemeClr>
                </a:solidFill>
              </a:rPr>
              <a:t>Documenting best practices : also momentum needed</a:t>
            </a:r>
          </a:p>
        </p:txBody>
      </p:sp>
    </p:spTree>
    <p:extLst>
      <p:ext uri="{BB962C8B-B14F-4D97-AF65-F5344CB8AC3E}">
        <p14:creationId xmlns:p14="http://schemas.microsoft.com/office/powerpoint/2010/main" val="207976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AF51F-4E0F-FFD5-28AF-91FDCD633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169" y="3011858"/>
            <a:ext cx="3062905" cy="1040378"/>
          </a:xfrm>
        </p:spPr>
        <p:txBody>
          <a:bodyPr/>
          <a:lstStyle/>
          <a:p>
            <a:r>
              <a:rPr lang="en-US"/>
              <a:t>Thank you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7060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X6PPVAVDZMSZ-613157859-13652</_dlc_DocId>
    <_dlc_DocIdUrl xmlns="cfab5f87-ed30-4dbb-a820-4234a14babf6">
      <Url>https://wmoomm.sharepoint.com/sites/Collaboration/_layouts/15/DocIdRedir.aspx?ID=X6PPVAVDZMSZ-613157859-13652</Url>
      <Description>X6PPVAVDZMSZ-613157859-13652</Description>
    </_dlc_DocIdUrl>
  </documentManagement>
</p:properties>
</file>

<file path=customXml/item2.xml><?xml version="1.0" encoding="utf-8"?>
<?mso-contentType ?>
<SharedContentType xmlns="Microsoft.SharePoint.Taxonomy.ContentTypeSync" SourceId="92a3b380-abf6-46f2-87bb-c2c114de1c9e" ContentTypeId="0x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E3F128A-3466-4706-BD56-3508F220C77F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D18F4D8-9F01-4EC3-9365-FBD124402577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AADEDC4-0D8E-4E6B-9A73-22B731BFCA0F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10AE1D5-723C-421D-AA6B-1E995E35BECD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B8B319F5-E22D-4B9B-971C-67AF80B57FA6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GRWG Report  </vt:lpstr>
      <vt:lpstr>GRWG structure</vt:lpstr>
      <vt:lpstr>Web meetings</vt:lpstr>
      <vt:lpstr>Miniconf</vt:lpstr>
      <vt:lpstr>2026 annual meeting in Ottawa</vt:lpstr>
      <vt:lpstr>2026 annual meeting in Ottawa</vt:lpstr>
      <vt:lpstr>Need of international momentum</vt:lpstr>
      <vt:lpstr>GISCS is not (should not be?) a conference</vt:lpstr>
      <vt:lpstr>GISCS is not (should not be?) a conference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revision>1</cp:revision>
  <dcterms:created xsi:type="dcterms:W3CDTF">2026-03-11T15:03:46Z</dcterms:created>
  <dcterms:modified xsi:type="dcterms:W3CDTF">2026-03-27T13:06:29Z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850b0886-3745-425c-9628-7ba609348505</vt:lpwstr>
  </property>
  <property fmtid="{D5CDD505-2E9C-101B-9397-08002B2CF9AE}" pid="4" name="MediaServiceImageTags">
    <vt:lpwstr/>
  </property>
</Properties>
</file>