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6"/>
  </p:sldMasterIdLst>
  <p:notesMasterIdLst>
    <p:notesMasterId r:id="rId23"/>
  </p:notesMasterIdLst>
  <p:sldIdLst>
    <p:sldId id="256" r:id="rId7"/>
    <p:sldId id="280" r:id="rId8"/>
    <p:sldId id="273" r:id="rId9"/>
    <p:sldId id="258" r:id="rId10"/>
    <p:sldId id="274" r:id="rId11"/>
    <p:sldId id="277" r:id="rId12"/>
    <p:sldId id="276" r:id="rId13"/>
    <p:sldId id="282" r:id="rId14"/>
    <p:sldId id="281" r:id="rId15"/>
    <p:sldId id="283" r:id="rId16"/>
    <p:sldId id="284" r:id="rId17"/>
    <p:sldId id="285" r:id="rId18"/>
    <p:sldId id="286" r:id="rId19"/>
    <p:sldId id="279" r:id="rId20"/>
    <p:sldId id="28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834716-DFAC-E449-3E16-C43703E4817B}" v="1" dt="2026-03-27T13:47:37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kki Pohjola" userId="S::hpohjola@wmo.int::27fbb711-d50c-4456-8821-de8cc1c219c6" providerId="AD" clId="Web-{82834716-DFAC-E449-3E16-C43703E4817B}"/>
    <pc:docChg chg="sldOrd">
      <pc:chgData name="Heikki Pohjola" userId="S::hpohjola@wmo.int::27fbb711-d50c-4456-8821-de8cc1c219c6" providerId="AD" clId="Web-{82834716-DFAC-E449-3E16-C43703E4817B}" dt="2026-03-27T13:47:37.720" v="0"/>
      <pc:docMkLst>
        <pc:docMk/>
      </pc:docMkLst>
      <pc:sldChg chg="ord">
        <pc:chgData name="Heikki Pohjola" userId="S::hpohjola@wmo.int::27fbb711-d50c-4456-8821-de8cc1c219c6" providerId="AD" clId="Web-{82834716-DFAC-E449-3E16-C43703E4817B}" dt="2026-03-27T13:47:37.720" v="0"/>
        <pc:sldMkLst>
          <pc:docMk/>
          <pc:sldMk cId="0" sldId="2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27/03/2026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1</a:t>
            </a:r>
            <a:r>
              <a:rPr lang="zh-CN" altLang="en-US"/>
              <a:t>）</a:t>
            </a:r>
            <a:r>
              <a:rPr lang="en-US" altLang="zh-CN"/>
              <a:t>Meeting info and presentation files; 2) Actions and feedback or progress; 2) Publication, related to GSICS, model, method, validation, dataset distribution...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1) not line, but dot line or star line, can look at the sample data. How much samples.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‹#›</a:t>
            </a:fld>
            <a:endParaRPr lang="en-GB" sz="100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gsics.atmos.umd.edu/bin/view/Development/2023110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eams.microsoft.com/meet/3184732366424?p=5o6Jmo3cI47rzLI1c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eams.microsoft.com/meet/3184732366424?p=5o6Jmo3cI47rzLI1c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GRWG IR Report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6715" y="3807460"/>
            <a:ext cx="8534400" cy="1752600"/>
          </a:xfrm>
        </p:spPr>
        <p:txBody>
          <a:bodyPr>
            <a:noAutofit/>
          </a:bodyPr>
          <a:lstStyle/>
          <a:p>
            <a:r>
              <a:rPr lang="en-US"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Chengli Qi</a:t>
            </a:r>
            <a:endParaRPr lang="en-US" b="1" baseline="300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NSMC/CMA   qicl@cma.gov.cn  </a:t>
            </a:r>
          </a:p>
          <a:p>
            <a:pPr marL="386080" indent="-386080"/>
            <a:endParaRPr lang="en-US" sz="18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  <a:p>
            <a:pPr marL="386080" indent="-386080"/>
            <a:endParaRPr lang="en-US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  <a:p>
            <a:pPr>
              <a:spcBef>
                <a:spcPts val="0"/>
              </a:spcBef>
            </a:pPr>
            <a:endParaRPr lang="en-US" sz="825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en-US" sz="825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400">
                <a:solidFill>
                  <a:schemeClr val="accent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/>
              <a:t>Outline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ym typeface="+mn-ea"/>
              </a:rPr>
              <a:t>IR Sub-Group Activities in 2025 </a:t>
            </a:r>
            <a:endParaRPr lang="en-GB">
              <a:solidFill>
                <a:srgbClr val="000000"/>
              </a:solidFill>
              <a:latin typeface="Calibri" panose="020F0502020204030204" charset="0"/>
            </a:endParaRPr>
          </a:p>
          <a:p>
            <a:endParaRPr lang="en-US"/>
          </a:p>
          <a:p>
            <a:r>
              <a:rPr lang="en-US">
                <a:sym typeface="+mn-ea"/>
              </a:rPr>
              <a:t>Session agenda and Highlights </a:t>
            </a:r>
            <a:endParaRPr lang="en-US"/>
          </a:p>
          <a:p>
            <a:endParaRPr lang="en-US"/>
          </a:p>
          <a:p>
            <a:r>
              <a:rPr lang="en-US">
                <a:sym typeface="+mn-ea"/>
              </a:rPr>
              <a:t>Actions response</a:t>
            </a:r>
          </a:p>
          <a:p>
            <a:endParaRPr lang="en-US">
              <a:sym typeface="+mn-ea"/>
            </a:endParaRPr>
          </a:p>
          <a:p>
            <a:r>
              <a:rPr lang="en-US">
                <a:sym typeface="+mn-ea"/>
              </a:rPr>
              <a:t>Future Direction and Plans </a:t>
            </a:r>
            <a:endParaRPr lang="en-US"/>
          </a:p>
          <a:p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0545" y="1419860"/>
            <a:ext cx="10946130" cy="4455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3210" lvl="1" indent="-28321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700">
                <a:sym typeface="+mn-ea"/>
              </a:rPr>
              <a:t>The IR sub-group is active as usual. Three web meetings have been organized. </a:t>
            </a:r>
          </a:p>
          <a:p>
            <a:pPr marL="283210" lvl="1" indent="-28321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100" u="sng">
              <a:solidFill>
                <a:srgbClr val="0000FF"/>
              </a:solidFill>
              <a:effectLst/>
              <a:latin typeface="Arial" panose="020B0604020202020204" pitchFamily="34" charset="0"/>
            </a:endParaRPr>
          </a:p>
          <a:p>
            <a:pPr lvl="1"/>
            <a:r>
              <a:rPr lang="en-US" sz="2100">
                <a:cs typeface="+mn-lt"/>
                <a:sym typeface="+mn-ea"/>
              </a:rPr>
              <a:t>2025/08/07: </a:t>
            </a:r>
            <a:r>
              <a:rPr lang="en-US" altLang="zh-CN" sz="2100" b="0" i="0" u="sng">
                <a:solidFill>
                  <a:srgbClr val="0000FF"/>
                </a:solidFill>
                <a:effectLst/>
                <a:cs typeface="+mn-lt"/>
              </a:rPr>
              <a:t>IASI-NG  L1 Processing, Implementation of Retrieving CrIS FOV SRFs.</a:t>
            </a:r>
            <a:endParaRPr lang="en-US" altLang="zh-CN" sz="2100" b="0" i="0" u="sng">
              <a:solidFill>
                <a:srgbClr val="4571D0"/>
              </a:solidFill>
              <a:effectLst/>
              <a:cs typeface="+mn-lt"/>
            </a:endParaRPr>
          </a:p>
          <a:p>
            <a:pPr lvl="1"/>
            <a:r>
              <a:rPr lang="en-US" sz="2100">
                <a:cs typeface="+mn-lt"/>
                <a:sym typeface="+mn-ea"/>
              </a:rPr>
              <a:t>2025/12/04: </a:t>
            </a:r>
            <a:r>
              <a:rPr lang="en-US" altLang="zh-CN" sz="2100" u="sng">
                <a:solidFill>
                  <a:srgbClr val="0000FF"/>
                </a:solidFill>
                <a:effectLst/>
                <a:cs typeface="+mn-lt"/>
                <a:sym typeface="+mn-ea"/>
              </a:rPr>
              <a:t> Crosstalk Correction of Geostationary High-speed Imager (GHI) onboard FY-4B satellite.  Uncertainty Evaluation of AGRI-IASI Cross Calibration in Infrared Channels.</a:t>
            </a:r>
            <a:r>
              <a:rPr lang="en-US" sz="2100" u="sng">
                <a:solidFill>
                  <a:srgbClr val="0000FF"/>
                </a:solidFill>
                <a:effectLst/>
                <a:cs typeface="+mn-lt"/>
                <a:sym typeface="+mn-ea"/>
              </a:rPr>
              <a:t> </a:t>
            </a:r>
            <a:endParaRPr lang="en-US" sz="2100" b="0" i="0" u="sng">
              <a:solidFill>
                <a:srgbClr val="4571D0"/>
              </a:solidFill>
              <a:effectLst/>
              <a:cs typeface="+mn-lt"/>
            </a:endParaRPr>
          </a:p>
          <a:p>
            <a:pPr lvl="1"/>
            <a:r>
              <a:rPr lang="en-US" sz="2100">
                <a:cs typeface="+mn-lt"/>
                <a:sym typeface="+mn-ea"/>
              </a:rPr>
              <a:t>2026/02/13: </a:t>
            </a:r>
            <a:r>
              <a:rPr lang="en-US" altLang="zh-CN" sz="2100" u="sng">
                <a:solidFill>
                  <a:srgbClr val="0000FF"/>
                </a:solidFill>
                <a:effectLst/>
                <a:cs typeface="+mn-lt"/>
                <a:sym typeface="+mn-ea"/>
              </a:rPr>
              <a:t>Hybrid PCA compression methodology for IASI, IASI-NG, and MTG-IRS, </a:t>
            </a:r>
            <a:r>
              <a:rPr lang="en-US" altLang="zh-CN" sz="2100" u="sng">
                <a:solidFill>
                  <a:srgbClr val="0000FF"/>
                </a:solidFill>
                <a:effectLst/>
                <a:cs typeface="+mn-lt"/>
                <a:sym typeface="+mn-ea"/>
                <a:hlinkClick r:id="rId2"/>
              </a:rPr>
              <a:t>Compression and Reconstruction Experiments of HIRAS Data</a:t>
            </a:r>
            <a:r>
              <a:rPr lang="en-US" altLang="zh-CN" sz="2100" u="sng">
                <a:solidFill>
                  <a:srgbClr val="0000FF"/>
                </a:solidFill>
                <a:effectLst/>
                <a:cs typeface="+mn-lt"/>
                <a:sym typeface="+mn-ea"/>
              </a:rPr>
              <a:t>. </a:t>
            </a:r>
            <a:endParaRPr lang="en-US" altLang="zh-CN" sz="2100" u="sng">
              <a:solidFill>
                <a:srgbClr val="0000FF"/>
              </a:solidFill>
              <a:effectLst/>
              <a:cs typeface="+mn-lt"/>
            </a:endParaRPr>
          </a:p>
          <a:p>
            <a:endParaRPr lang="en-US" sz="2400">
              <a:sym typeface="+mn-ea"/>
            </a:endParaRPr>
          </a:p>
          <a:p>
            <a:r>
              <a:rPr lang="en-US" sz="2400">
                <a:sym typeface="+mn-ea"/>
              </a:rPr>
              <a:t>The topics includes L1 calibration algorithms improvements,  Cross calibration uncertainly , and PCA compression techniques for Hyperspectral data .    </a:t>
            </a:r>
            <a:endParaRPr lang="en-US" sz="2400"/>
          </a:p>
          <a:p>
            <a:endParaRPr lang="en-US" b="0" i="0">
              <a:solidFill>
                <a:srgbClr val="4571D0"/>
              </a:solidFill>
              <a:effectLst/>
              <a:latin typeface="Arial" panose="020B0604020202020204" pitchFamily="34" charset="0"/>
            </a:endParaRPr>
          </a:p>
          <a:p>
            <a:endParaRPr lang="en-US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ym typeface="+mn-ea"/>
              </a:rPr>
              <a:t>Three Web Meetings in 2025</a:t>
            </a:r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/>
        </p:nvGraphicFramePr>
        <p:xfrm>
          <a:off x="4333875" y="405765"/>
          <a:ext cx="7516495" cy="6151878"/>
        </p:xfrm>
        <a:graphic>
          <a:graphicData uri="http://schemas.openxmlformats.org/drawingml/2006/table">
            <a:tbl>
              <a:tblPr/>
              <a:tblGrid>
                <a:gridCol w="97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1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5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53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42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5905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Day 2: 24-Mar-26    IR Breakout Session (i) - AUDITORIUM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6F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630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Session Chair: Chengli Qi (CMA)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630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Minute Taker: Likun Wang (UMD)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250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Meeting Link:  </a:t>
                      </a:r>
                      <a:b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</a:b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 u="sng">
                          <a:solidFill>
                            <a:srgbClr val="0563C1"/>
                          </a:solidFill>
                          <a:latin typeface="Calibri" panose="020F0502020204030204"/>
                          <a:ea typeface="Calibri" panose="020F0502020204030204"/>
                          <a:hlinkClick r:id="rId2"/>
                        </a:rPr>
                        <a:t>https://teams.microsoft.com/meet/3184732366424?p=5o6Jmo3cI47rzLI1cm</a:t>
                      </a:r>
                    </a:p>
                  </a:txBody>
                  <a:tcPr marL="6667" marR="6667" marT="6667" marB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Presentations: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endParaRPr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Time (EDT)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Topic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Presenter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Item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14:00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Session Introduction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Chengli QI (CMA)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5a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14:10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FY-3E/HIRAS and FY-4B/GIIRS radiometric and spectral performances analysis using IASI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Dorothee Coppens (EUMETSAT)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5b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14:40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On orbit performance assessment of HIRAS-II onboard FY-3H satellite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Junwei Wang (CMA)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5c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15:00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Radiometric Calibration Performance of the IR Channels of EUMETSAT Optical Missions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Ali Mousivand (EUMETSAT)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5d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15:20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Break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15:30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&lt;15 mK/decade Radiometric Calibration Stability Demonstrated By Long Term CrIS/VIIRS Comparisons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Dave Tobin (SSEC)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5e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9735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15:50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Assessing FOV-to-FOV Differences in NOAA Sensors Using EUMETSAT Algorithms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Likun Wang (UMD)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5f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4815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16:10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FY-4C satellite overview and commissioin status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Chengli QI (CMA)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5g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16:30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METimage preliminary radiometric validation for IR bands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Francesc Lucas Carbo (EUMETSAT)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5h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16:50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Discussion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5i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447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17:30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Close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280670" y="1414780"/>
            <a:ext cx="3829685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b="1">
                <a:solidFill>
                  <a:srgbClr val="FF0000"/>
                </a:solidFill>
              </a:rPr>
              <a:t>7 talks in first half-day session----- (PM 24 Mar)</a:t>
            </a:r>
          </a:p>
          <a:p>
            <a:pPr indent="0">
              <a:buNone/>
            </a:pPr>
            <a:endParaRPr lang="en-US" altLang="zh-CN" b="1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3333FF"/>
                </a:solidFill>
                <a:sym typeface="+mn-ea"/>
              </a:rPr>
              <a:t>IR channel calibration monitoring and gsics products</a:t>
            </a:r>
            <a:r>
              <a:rPr lang="en-US" altLang="zh-CN" b="1">
                <a:sym typeface="+mn-ea"/>
              </a:rPr>
              <a:t> : HIRAS &amp; GIIRS, EUMETSAT optical missions(FCI, SEVIRI, METimage) , CrIS &amp; VIIRS.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3333FF"/>
                </a:solidFill>
                <a:sym typeface="+mn-ea"/>
              </a:rPr>
              <a:t>Improved CAL/VAL technology</a:t>
            </a:r>
            <a:r>
              <a:rPr lang="en-US" altLang="zh-CN" b="1">
                <a:sym typeface="+mn-ea"/>
              </a:rPr>
              <a:t>: CrIS FOV-to-FOV difference assessing.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3333FF"/>
                </a:solidFill>
                <a:sym typeface="+mn-ea"/>
              </a:rPr>
              <a:t>Improved cross calibration method</a:t>
            </a:r>
            <a:r>
              <a:rPr lang="en-US" altLang="zh-CN" b="1">
                <a:sym typeface="+mn-ea"/>
              </a:rPr>
              <a:t>: collocation method, data filetering.</a:t>
            </a: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indent="0">
              <a:buNone/>
            </a:pPr>
            <a:endParaRPr lang="en-US" altLang="zh-CN" b="1">
              <a:solidFill>
                <a:srgbClr val="FF0000"/>
              </a:solidFill>
            </a:endParaRPr>
          </a:p>
          <a:p>
            <a:pPr indent="0">
              <a:buNone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sym typeface="+mn-ea"/>
              </a:rPr>
              <a:t>Session agenda</a:t>
            </a:r>
            <a:endParaRPr lang="en-US" altLang="en-US" sz="2800"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/>
        </p:nvGraphicFramePr>
        <p:xfrm>
          <a:off x="4121785" y="286385"/>
          <a:ext cx="7511415" cy="6142668"/>
        </p:xfrm>
        <a:graphic>
          <a:graphicData uri="http://schemas.openxmlformats.org/drawingml/2006/table">
            <a:tbl>
              <a:tblPr/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4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83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165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Day 4: 26-Mar-26    IR Breakout Session (ii) - AUDITORIUM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6F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340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Session Chair: Likun Wang (UMD)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 gridSpan="5"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Minute Taker:  Chengli Qi (CMA)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Meeting Link:  </a:t>
                      </a:r>
                      <a:b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</a:b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 u="sng">
                          <a:solidFill>
                            <a:srgbClr val="0563C1"/>
                          </a:solidFill>
                          <a:latin typeface="Calibri" panose="020F0502020204030204"/>
                          <a:ea typeface="Calibri" panose="020F0502020204030204"/>
                          <a:hlinkClick r:id="rId2"/>
                        </a:rPr>
                        <a:t>https://teams.microsoft.com/meet/3184732366424?p=5o6Jmo3cI47rzLI1cm</a:t>
                      </a:r>
                    </a:p>
                  </a:txBody>
                  <a:tcPr marL="6667" marR="6667" marT="6667" marB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Presentations: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endParaRPr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Time (EDT)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Topic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Presenter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Item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8:00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Intercomparison of the GSICS Engine and MICMICS for IR GEO–LEO Intercalibration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Ali Mousivand (EUMETSAT)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5j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22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8:20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An overview of the current TircalNet status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Steffen Dransfeld(ESA)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5k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Virtual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82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8:40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Lunar-Based Cross-Calibration of GF-4 Mid-Infrared Band: Establishing a Radiometric Link from FY-4B/AGRI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Wenkai Xu (PMO/CAS)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5l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Virtual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9:00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An Operational Monitoring System for HIRAS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Junwei Wang (CMA)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5m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9:20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Break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9:40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MTG/IRS commissioning status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Dorothee Coppens (EUMETSAT)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643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10:00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The Cross-track Infrared Sounder (CrIS) Hybrid Principal Component Analysis / Rapid Event Detection (PCA/RED) Product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Dave Tobin (SSEC)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5o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94665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10:20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A Study  on the Use of Reconstructed Radiances from Infrared Sounders for Inter-Calibration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Shin koyamstsu (JMA)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5p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10:40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Discussion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5q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11:30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Close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895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12:00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Lunch</a:t>
                      </a:r>
                    </a:p>
                  </a:txBody>
                  <a:tcPr marL="6667" marR="6667" marT="6667" marB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73355" y="1430020"/>
            <a:ext cx="3691890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b="1">
                <a:solidFill>
                  <a:srgbClr val="FF0000"/>
                </a:solidFill>
              </a:rPr>
              <a:t>7 talks in second half-day session----- (AM 26 Mar)</a:t>
            </a:r>
          </a:p>
          <a:p>
            <a:pPr indent="0">
              <a:buNone/>
            </a:pPr>
            <a:endParaRPr lang="en-US" altLang="zh-CN" b="1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0000FF"/>
                </a:solidFill>
                <a:sym typeface="+mn-ea"/>
              </a:rPr>
              <a:t>Mission status:</a:t>
            </a:r>
            <a:endParaRPr lang="en-US" altLang="zh-CN" b="1">
              <a:sym typeface="+mn-ea"/>
            </a:endParaRPr>
          </a:p>
          <a:p>
            <a:pPr indent="0">
              <a:buNone/>
            </a:pPr>
            <a:r>
              <a:rPr lang="en-US" altLang="zh-CN" b="1">
                <a:sym typeface="+mn-ea"/>
              </a:rPr>
              <a:t>     MTG/IRS, FY-4C, TircalNet,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0000FF"/>
                </a:solidFill>
                <a:sym typeface="+mn-ea"/>
              </a:rPr>
              <a:t>IR Lunar calibration</a:t>
            </a:r>
            <a:r>
              <a:rPr lang="en-US" altLang="zh-CN" b="1">
                <a:sym typeface="+mn-ea"/>
              </a:rPr>
              <a:t>: Lunar-based cross calibration of GF IR band using Lunar observation link from FY-4B/AGRI.</a:t>
            </a:r>
            <a:endParaRPr lang="en-US" altLang="zh-CN" b="1"/>
          </a:p>
          <a:p>
            <a:pPr indent="0">
              <a:buNone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3333FF"/>
                </a:solidFill>
                <a:sym typeface="+mn-ea"/>
              </a:rPr>
              <a:t>PCA data compression</a:t>
            </a:r>
            <a:r>
              <a:rPr lang="en-US" altLang="zh-CN" b="1">
                <a:sym typeface="+mn-ea"/>
              </a:rPr>
              <a:t>: CrIS Hybrid PCA, Reconstructed data using in inter-calibration.</a:t>
            </a: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indent="0">
              <a:buNone/>
            </a:pPr>
            <a:endParaRPr lang="en-US" altLang="zh-CN" b="1">
              <a:solidFill>
                <a:srgbClr val="FF0000"/>
              </a:solidFill>
            </a:endParaRPr>
          </a:p>
          <a:p>
            <a:pPr indent="0">
              <a:buNone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61512" y="365125"/>
            <a:ext cx="10371688" cy="834283"/>
          </a:xfrm>
        </p:spPr>
        <p:txBody>
          <a:bodyPr/>
          <a:lstStyle/>
          <a:p>
            <a:r>
              <a:rPr lang="en-US" sz="2800">
                <a:sym typeface="+mn-ea"/>
              </a:rPr>
              <a:t>Session agenda</a:t>
            </a:r>
            <a:endParaRPr lang="en-US" altLang="en-US" sz="2800"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Discussion 1</a:t>
            </a:r>
            <a:r>
              <a:rPr lang="en-US" sz="2800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: </a:t>
            </a:r>
            <a:r>
              <a:rPr lang="en-US" altLang="zh-CN" sz="2800" b="1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The sub-group needs for the website evolutions</a:t>
            </a:r>
            <a:r>
              <a:rPr lang="en-US" sz="2800" b="1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 </a:t>
            </a:r>
            <a:r>
              <a:rPr lang="en-US" sz="2400" b="1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( PM 24 Mar)</a:t>
            </a:r>
            <a:endParaRPr lang="en-US" sz="2800" b="1">
              <a:latin typeface="Calibri" panose="020F0502020204030204" charset="0"/>
            </a:endParaRPr>
          </a:p>
          <a:p>
            <a:pPr lvl="1"/>
            <a:r>
              <a:rPr lang="en-US" altLang="zh-CN" sz="2800">
                <a:sym typeface="+mn-ea"/>
              </a:rPr>
              <a:t>https://gsicsweb.eumetsat.int/, be summarized in (item 10j)</a:t>
            </a:r>
            <a:endParaRPr lang="zh-CN" altLang="en-US" sz="2800"/>
          </a:p>
          <a:p>
            <a:pPr lvl="1"/>
            <a:r>
              <a:rPr lang="en-US" sz="2800">
                <a:latin typeface="Calibri" panose="020F0502020204030204" charset="0"/>
                <a:sym typeface="+mn-ea"/>
              </a:rPr>
              <a:t>16:50-17:30</a:t>
            </a:r>
            <a:endParaRPr lang="en-US" sz="2800">
              <a:latin typeface="Calibri" panose="020F0502020204030204" charset="0"/>
            </a:endParaRPr>
          </a:p>
          <a:p>
            <a:pPr lvl="1"/>
            <a:endParaRPr lang="en-US" sz="2800">
              <a:latin typeface="Calibri" panose="020F0502020204030204" charset="0"/>
            </a:endParaRPr>
          </a:p>
          <a:p>
            <a:pPr lvl="1"/>
            <a:endParaRPr lang="en-US" sz="2800">
              <a:latin typeface="Calibri" panose="020F0502020204030204" charset="0"/>
            </a:endParaRPr>
          </a:p>
          <a:p>
            <a:endParaRPr lang="en-US" altLang="zh-CN" b="1">
              <a:solidFill>
                <a:srgbClr val="C00000"/>
              </a:solidFill>
              <a:latin typeface="Calibri" panose="020F050202020403020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6720" y="3097530"/>
            <a:ext cx="1142746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20345" indent="-220345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Discussion 2</a:t>
            </a:r>
            <a:r>
              <a:rPr lang="en-US" sz="2800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: N</a:t>
            </a:r>
            <a:r>
              <a:rPr lang="en-US" altLang="zh-CN" sz="2400" b="1">
                <a:solidFill>
                  <a:srgbClr val="C00000"/>
                </a:solidFill>
                <a:sym typeface="+mn-ea"/>
              </a:rPr>
              <a:t>eeds and contribution for the GSICS Dashboard​</a:t>
            </a:r>
            <a:r>
              <a:rPr lang="en-US" sz="2400" b="1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( AM 26 Mar)</a:t>
            </a:r>
            <a:endParaRPr lang="en-US" sz="2800" b="1">
              <a:solidFill>
                <a:srgbClr val="C00000"/>
              </a:solidFill>
              <a:latin typeface="Calibri" panose="020F0502020204030204" charset="0"/>
            </a:endParaRPr>
          </a:p>
          <a:p>
            <a:pPr marL="914400" lvl="1" indent="-457200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https://gsicsweb.eumetsat.int/gsics-plotter/​</a:t>
            </a:r>
            <a:r>
              <a:rPr lang="en-US" altLang="zh-CN" sz="2800"/>
              <a:t>, </a:t>
            </a:r>
            <a:r>
              <a:rPr lang="en-US" altLang="zh-CN" sz="2800">
                <a:sym typeface="+mn-ea"/>
              </a:rPr>
              <a:t>be summarized in  (item 10l)​</a:t>
            </a:r>
            <a:endParaRPr lang="en-US" altLang="zh-CN" sz="2800"/>
          </a:p>
          <a:p>
            <a:pPr marL="236855" lvl="1" indent="-236855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Discussion 3</a:t>
            </a:r>
            <a:r>
              <a:rPr lang="en-US" sz="2800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: </a:t>
            </a:r>
            <a:r>
              <a:rPr lang="en-US" altLang="zh-CN" sz="2400" b="1">
                <a:solidFill>
                  <a:srgbClr val="C00000"/>
                </a:solidFill>
                <a:sym typeface="+mn-ea"/>
              </a:rPr>
              <a:t>Web meeting plan of 202</a:t>
            </a:r>
            <a:r>
              <a:rPr lang="en-US" sz="2800" b="1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6</a:t>
            </a:r>
            <a:endParaRPr lang="en-US" sz="2400">
              <a:latin typeface="Calibri" panose="020F0502020204030204" charset="0"/>
              <a:sym typeface="+mn-ea"/>
            </a:endParaRPr>
          </a:p>
          <a:p>
            <a:pPr marL="914400" lvl="1" indent="-457200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sz="2800">
                <a:latin typeface="Calibri" panose="020F0502020204030204" charset="0"/>
                <a:sym typeface="+mn-ea"/>
              </a:rPr>
              <a:t>10:40-11:30</a:t>
            </a:r>
            <a:endParaRPr lang="en-US" sz="2800">
              <a:latin typeface="Calibri" panose="020F0502020204030204" charset="0"/>
            </a:endParaRPr>
          </a:p>
          <a:p>
            <a:pPr marL="914400" lvl="1" indent="-457200">
              <a:buClr>
                <a:srgbClr val="008CBF"/>
              </a:buClr>
              <a:buFont typeface="Arial" panose="020B0604020202020204" pitchFamily="34" charset="0"/>
              <a:buChar char="•"/>
            </a:pPr>
            <a:endParaRPr lang="en-US" altLang="en-US" sz="2800">
              <a:latin typeface="Calibri" panose="020F0502020204030204" charset="0"/>
              <a:sym typeface="+mn-ea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>
                <a:sym typeface="+mn-ea"/>
              </a:rPr>
              <a:t>Session agenda</a:t>
            </a:r>
            <a:endParaRPr lang="en-US" altLang="en-US" sz="2800"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Session highlights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49885" y="1247775"/>
            <a:ext cx="64217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b="1">
                <a:solidFill>
                  <a:srgbClr val="3333FF"/>
                </a:solidFill>
                <a:sym typeface="+mn-ea"/>
              </a:rPr>
              <a:t>IR channel calibration monitoring and gsics products</a:t>
            </a:r>
            <a:r>
              <a:rPr lang="en-US" altLang="zh-CN" b="1">
                <a:sym typeface="+mn-ea"/>
              </a:rPr>
              <a:t> : HIRAS &amp; GIIRS, EUMETSAT optical missions(FCI, SEVIRI, METimage) , CrIS &amp; VIIRS.</a:t>
            </a:r>
            <a:endParaRPr lang="en-US" altLang="zh-CN" b="1"/>
          </a:p>
        </p:txBody>
      </p:sp>
      <p:sp>
        <p:nvSpPr>
          <p:cNvPr id="2" name="文本框 1"/>
          <p:cNvSpPr txBox="1"/>
          <p:nvPr/>
        </p:nvSpPr>
        <p:spPr>
          <a:xfrm>
            <a:off x="6226175" y="862013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/>
            <a:r>
              <a:rPr lang="en-US" altLang="zh-CN" sz="1600" b="0" i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7121525" y="862330"/>
            <a:ext cx="4536440" cy="2858135"/>
          </a:xfrm>
          <a:prstGeom prst="rect">
            <a:avLst/>
          </a:prstGeom>
        </p:spPr>
      </p:pic>
      <p:sp>
        <p:nvSpPr>
          <p:cNvPr id="8" name="TextBox 12"/>
          <p:cNvSpPr txBox="1"/>
          <p:nvPr/>
        </p:nvSpPr>
        <p:spPr>
          <a:xfrm>
            <a:off x="9399270" y="217170"/>
            <a:ext cx="18605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From Dorothee Coppens </a:t>
            </a:r>
            <a:r>
              <a:rPr lang="en-US" altLang="zh-CN"/>
              <a:t>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56000" y="-1268730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/>
            <a:r>
              <a:rPr lang="en-US" altLang="zh-CN" sz="1600" b="0" i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</a:p>
        </p:txBody>
      </p:sp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280670" y="2336800"/>
            <a:ext cx="3784600" cy="18288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1860" y="4048125"/>
            <a:ext cx="4592320" cy="2164715"/>
          </a:xfrm>
          <a:prstGeom prst="rect">
            <a:avLst/>
          </a:prstGeom>
        </p:spPr>
      </p:pic>
      <p:sp>
        <p:nvSpPr>
          <p:cNvPr id="14" name="TextBox 12"/>
          <p:cNvSpPr txBox="1"/>
          <p:nvPr/>
        </p:nvSpPr>
        <p:spPr>
          <a:xfrm>
            <a:off x="4180205" y="2993390"/>
            <a:ext cx="2143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From Junwei Wang</a:t>
            </a:r>
            <a:r>
              <a:rPr lang="en-US" altLang="zh-CN"/>
              <a:t> </a:t>
            </a:r>
          </a:p>
        </p:txBody>
      </p:sp>
      <p:sp>
        <p:nvSpPr>
          <p:cNvPr id="15" name="TextBox 12"/>
          <p:cNvSpPr txBox="1"/>
          <p:nvPr/>
        </p:nvSpPr>
        <p:spPr>
          <a:xfrm>
            <a:off x="7950200" y="6373495"/>
            <a:ext cx="3613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From Ali </a:t>
            </a:r>
            <a:r>
              <a:rPr lang="en-US" altLang="zh-CN"/>
              <a:t>Mousivand</a:t>
            </a:r>
            <a:r>
              <a:rPr lang="en-US"/>
              <a:t> </a:t>
            </a:r>
            <a:r>
              <a:rPr lang="en-US" altLang="zh-CN"/>
              <a:t> 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498850" y="-195580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/>
            <a:r>
              <a:rPr lang="en-US" altLang="zh-CN" sz="1600" b="0" i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</a:p>
        </p:txBody>
      </p:sp>
      <p:pic>
        <p:nvPicPr>
          <p:cNvPr id="17" name="图片 16"/>
          <p:cNvPicPr/>
          <p:nvPr/>
        </p:nvPicPr>
        <p:blipFill>
          <a:blip r:embed="rId5"/>
          <a:stretch>
            <a:fillRect/>
          </a:stretch>
        </p:blipFill>
        <p:spPr>
          <a:xfrm>
            <a:off x="2454910" y="4349115"/>
            <a:ext cx="4402455" cy="2252980"/>
          </a:xfrm>
          <a:prstGeom prst="rect">
            <a:avLst/>
          </a:prstGeom>
        </p:spPr>
      </p:pic>
      <p:sp>
        <p:nvSpPr>
          <p:cNvPr id="18" name="TextBox 12"/>
          <p:cNvSpPr txBox="1"/>
          <p:nvPr/>
        </p:nvSpPr>
        <p:spPr>
          <a:xfrm>
            <a:off x="280670" y="5124450"/>
            <a:ext cx="2143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From Dave Tobin</a:t>
            </a:r>
            <a:r>
              <a:rPr lang="en-US" altLang="zh-CN"/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Session highlights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0670" y="1414780"/>
            <a:ext cx="382968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endParaRPr lang="en-US" altLang="zh-CN" b="1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3333FF"/>
                </a:solidFill>
                <a:sym typeface="+mn-ea"/>
              </a:rPr>
              <a:t>Improved cross calibration method</a:t>
            </a:r>
            <a:r>
              <a:rPr lang="en-US" altLang="zh-CN" b="1">
                <a:sym typeface="+mn-ea"/>
              </a:rPr>
              <a:t>: collocation method, data filetering.</a:t>
            </a: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indent="0">
              <a:buNone/>
            </a:pPr>
            <a:endParaRPr lang="en-US" altLang="zh-CN" b="1">
              <a:solidFill>
                <a:srgbClr val="FF0000"/>
              </a:solidFill>
            </a:endParaRPr>
          </a:p>
          <a:p>
            <a:pPr indent="0">
              <a:buNone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</p:txBody>
      </p:sp>
      <p:sp>
        <p:nvSpPr>
          <p:cNvPr id="2" name="文本框 1"/>
          <p:cNvSpPr txBox="1"/>
          <p:nvPr/>
        </p:nvSpPr>
        <p:spPr>
          <a:xfrm>
            <a:off x="3556000" y="-673417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/>
            <a:r>
              <a:rPr lang="en-US" altLang="zh-CN" sz="1600" b="0" i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5704840" y="220345"/>
            <a:ext cx="6260465" cy="38684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95" y="4297680"/>
            <a:ext cx="6567805" cy="2331085"/>
          </a:xfrm>
          <a:prstGeom prst="rect">
            <a:avLst/>
          </a:prstGeom>
        </p:spPr>
      </p:pic>
      <p:sp>
        <p:nvSpPr>
          <p:cNvPr id="15" name="TextBox 12"/>
          <p:cNvSpPr txBox="1"/>
          <p:nvPr/>
        </p:nvSpPr>
        <p:spPr>
          <a:xfrm>
            <a:off x="7736205" y="4514215"/>
            <a:ext cx="36137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From Ali </a:t>
            </a:r>
            <a:r>
              <a:rPr lang="en-US" altLang="zh-CN"/>
              <a:t>Mousivand</a:t>
            </a:r>
            <a:r>
              <a:rPr lang="en-US"/>
              <a:t> </a:t>
            </a:r>
            <a:r>
              <a:rPr lang="en-US" altLang="zh-CN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Session highlights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0670" y="1414780"/>
            <a:ext cx="47250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b="1">
                <a:solidFill>
                  <a:srgbClr val="3333FF"/>
                </a:solidFill>
                <a:sym typeface="+mn-ea"/>
              </a:rPr>
              <a:t>Improved CAL/VAL technology</a:t>
            </a:r>
            <a:r>
              <a:rPr lang="en-US" altLang="zh-CN" b="1">
                <a:sym typeface="+mn-ea"/>
              </a:rPr>
              <a:t>: CrIS FOV-to-FOV difference assessing.</a:t>
            </a:r>
            <a:endParaRPr lang="en-US" altLang="zh-CN" b="1"/>
          </a:p>
        </p:txBody>
      </p:sp>
      <p:sp>
        <p:nvSpPr>
          <p:cNvPr id="2" name="文本框 1"/>
          <p:cNvSpPr txBox="1"/>
          <p:nvPr/>
        </p:nvSpPr>
        <p:spPr>
          <a:xfrm>
            <a:off x="3556000" y="-982980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/>
            <a:r>
              <a:rPr lang="en-US" altLang="zh-CN" sz="1600" b="0" i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6347460" y="2586990"/>
            <a:ext cx="5050155" cy="37458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56000" y="-982980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/>
            <a:r>
              <a:rPr lang="en-US" altLang="zh-CN" sz="1600" b="0" i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</a:p>
        </p:txBody>
      </p:sp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280670" y="2586990"/>
            <a:ext cx="5713730" cy="36061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600825" y="1199515"/>
            <a:ext cx="47371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    apply similar practices to CrIS SRFs using the same method retrieval of relative spectral response functions of IASI.</a:t>
            </a:r>
          </a:p>
        </p:txBody>
      </p:sp>
      <p:sp>
        <p:nvSpPr>
          <p:cNvPr id="14" name="TextBox 12"/>
          <p:cNvSpPr txBox="1"/>
          <p:nvPr/>
        </p:nvSpPr>
        <p:spPr>
          <a:xfrm>
            <a:off x="5005705" y="6411595"/>
            <a:ext cx="2143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/>
              <a:t>From Likun Wang</a:t>
            </a:r>
            <a:endParaRPr lang="en-US" alt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Session highlights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3355" y="1430020"/>
            <a:ext cx="49917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None/>
            </a:pPr>
            <a:r>
              <a:rPr lang="en-US" altLang="zh-CN" b="1">
                <a:solidFill>
                  <a:srgbClr val="0000FF"/>
                </a:solidFill>
                <a:sym typeface="+mn-ea"/>
              </a:rPr>
              <a:t>Mission status:</a:t>
            </a:r>
            <a:endParaRPr lang="en-US" altLang="zh-CN" b="1">
              <a:sym typeface="+mn-ea"/>
            </a:endParaRPr>
          </a:p>
          <a:p>
            <a:pPr indent="0">
              <a:buNone/>
            </a:pPr>
            <a:r>
              <a:rPr lang="en-US" altLang="zh-CN" b="1">
                <a:sym typeface="+mn-ea"/>
              </a:rPr>
              <a:t>     MTG/IRS, FY-4C, EPS-SG/MET image TIRCalNet,</a:t>
            </a:r>
            <a:endParaRPr lang="en-US" altLang="zh-CN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980" y="365125"/>
            <a:ext cx="5847715" cy="22631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65" y="2722245"/>
            <a:ext cx="3730625" cy="36937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235" y="3214370"/>
            <a:ext cx="3284855" cy="2368550"/>
          </a:xfrm>
          <a:prstGeom prst="rect">
            <a:avLst/>
          </a:prstGeom>
        </p:spPr>
      </p:pic>
      <p:sp>
        <p:nvSpPr>
          <p:cNvPr id="23" name="TextBox 12"/>
          <p:cNvSpPr txBox="1"/>
          <p:nvPr/>
        </p:nvSpPr>
        <p:spPr>
          <a:xfrm>
            <a:off x="4749892" y="5802369"/>
            <a:ext cx="26803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/>
              <a:t>From Steffen Dransfeld  </a:t>
            </a:r>
            <a:r>
              <a:rPr lang="en-US" altLang="zh-CN"/>
              <a:t> </a:t>
            </a:r>
          </a:p>
        </p:txBody>
      </p:sp>
      <p:sp>
        <p:nvSpPr>
          <p:cNvPr id="7" name="TextBox 12"/>
          <p:cNvSpPr txBox="1"/>
          <p:nvPr/>
        </p:nvSpPr>
        <p:spPr>
          <a:xfrm>
            <a:off x="9621612" y="2474969"/>
            <a:ext cx="188277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/>
              <a:t>From Chengli Qi</a:t>
            </a:r>
            <a:r>
              <a:rPr lang="en-US" altLang="zh-CN"/>
              <a:t> </a:t>
            </a:r>
          </a:p>
        </p:txBody>
      </p:sp>
      <p:sp>
        <p:nvSpPr>
          <p:cNvPr id="8" name="TextBox 12"/>
          <p:cNvSpPr txBox="1"/>
          <p:nvPr/>
        </p:nvSpPr>
        <p:spPr>
          <a:xfrm>
            <a:off x="220437" y="6302114"/>
            <a:ext cx="27940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/>
              <a:t>From Dorothee Coppens </a:t>
            </a:r>
            <a:r>
              <a:rPr lang="en-US" altLang="zh-CN"/>
              <a:t>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556000" y="1060133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/>
            <a:r>
              <a:rPr lang="en-US" altLang="zh-CN" sz="1600" b="0" i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</a:p>
        </p:txBody>
      </p:sp>
      <p:pic>
        <p:nvPicPr>
          <p:cNvPr id="10" name="图片 9"/>
          <p:cNvPicPr/>
          <p:nvPr/>
        </p:nvPicPr>
        <p:blipFill>
          <a:blip r:embed="rId6"/>
          <a:stretch>
            <a:fillRect/>
          </a:stretch>
        </p:blipFill>
        <p:spPr>
          <a:xfrm>
            <a:off x="8128000" y="3023235"/>
            <a:ext cx="3246755" cy="1808480"/>
          </a:xfrm>
          <a:prstGeom prst="rect">
            <a:avLst/>
          </a:prstGeom>
        </p:spPr>
      </p:pic>
      <p:pic>
        <p:nvPicPr>
          <p:cNvPr id="13" name="图片 12"/>
          <p:cNvPicPr/>
          <p:nvPr/>
        </p:nvPicPr>
        <p:blipFill>
          <a:blip r:embed="rId7"/>
          <a:srcRect r="-2300" b="63829"/>
          <a:stretch>
            <a:fillRect/>
          </a:stretch>
        </p:blipFill>
        <p:spPr>
          <a:xfrm>
            <a:off x="7759700" y="4928870"/>
            <a:ext cx="3948430" cy="1373505"/>
          </a:xfrm>
          <a:prstGeom prst="rect">
            <a:avLst/>
          </a:prstGeom>
        </p:spPr>
      </p:pic>
      <p:sp>
        <p:nvSpPr>
          <p:cNvPr id="14" name="TextBox 12"/>
          <p:cNvSpPr txBox="1"/>
          <p:nvPr/>
        </p:nvSpPr>
        <p:spPr>
          <a:xfrm>
            <a:off x="8277952" y="6399269"/>
            <a:ext cx="297878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/>
              <a:t>From </a:t>
            </a:r>
            <a:r>
              <a:rPr lang="en-US" altLang="zh-CN"/>
              <a:t>Francesc Lucas Carbo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Session highlights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73355" y="1820545"/>
            <a:ext cx="5222240" cy="1515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None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0000FF"/>
                </a:solidFill>
                <a:sym typeface="+mn-ea"/>
              </a:rPr>
              <a:t>IR Lunar calibration</a:t>
            </a:r>
            <a:r>
              <a:rPr lang="en-US" altLang="zh-CN" b="1">
                <a:sym typeface="+mn-ea"/>
              </a:rPr>
              <a:t>: Lunar-based cross calibration of GF IR band using Lunar observation link from FY-4B/AGRI.</a:t>
            </a: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indent="0">
              <a:buNone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indent="0">
              <a:buNone/>
            </a:pPr>
            <a:endParaRPr lang="en-US" altLang="zh-CN" b="1">
              <a:solidFill>
                <a:srgbClr val="FF0000"/>
              </a:solidFill>
            </a:endParaRPr>
          </a:p>
          <a:p>
            <a:pPr indent="0">
              <a:buNone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365" y="3268345"/>
            <a:ext cx="4230370" cy="30835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440" y="762000"/>
            <a:ext cx="4025900" cy="4400550"/>
          </a:xfrm>
          <a:prstGeom prst="rect">
            <a:avLst/>
          </a:prstGeom>
        </p:spPr>
      </p:pic>
      <p:sp>
        <p:nvSpPr>
          <p:cNvPr id="23" name="TextBox 12"/>
          <p:cNvSpPr txBox="1"/>
          <p:nvPr/>
        </p:nvSpPr>
        <p:spPr>
          <a:xfrm>
            <a:off x="7212422" y="5451849"/>
            <a:ext cx="1871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/>
              <a:t>From Yunkai Xu </a:t>
            </a:r>
            <a:r>
              <a:rPr lang="en-US" altLang="zh-CN"/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Session highlights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87985" y="1369060"/>
            <a:ext cx="5558790" cy="10814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None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>
                <a:solidFill>
                  <a:srgbClr val="3333FF"/>
                </a:solidFill>
                <a:sym typeface="+mn-ea"/>
              </a:rPr>
              <a:t>PCA data compression</a:t>
            </a:r>
            <a:r>
              <a:rPr lang="en-US" altLang="zh-CN" b="1">
                <a:sym typeface="+mn-ea"/>
              </a:rPr>
              <a:t>: CrIS Hybrid PCA, Reconstructed data using in inter-calibration.</a:t>
            </a: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  <a:p>
            <a:pPr indent="0">
              <a:buNone/>
            </a:pPr>
            <a:endParaRPr lang="en-US" altLang="zh-CN" b="1">
              <a:solidFill>
                <a:srgbClr val="FF0000"/>
              </a:solidFill>
            </a:endParaRPr>
          </a:p>
          <a:p>
            <a:pPr indent="0">
              <a:buNone/>
            </a:pPr>
            <a:r>
              <a:rPr lang="en-US" altLang="zh-CN" b="1"/>
              <a:t>BT bias using IASI L1C VS IASI PCS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691788" y="575310"/>
            <a:ext cx="5018882" cy="3268345"/>
            <a:chOff x="1780377" y="1569888"/>
            <a:chExt cx="7597666" cy="52943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/>
            <a:srcRect b="55333"/>
            <a:stretch>
              <a:fillRect/>
            </a:stretch>
          </p:blipFill>
          <p:spPr>
            <a:xfrm>
              <a:off x="2236573" y="1569888"/>
              <a:ext cx="7141470" cy="254292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t="48549"/>
            <a:stretch>
              <a:fillRect/>
            </a:stretch>
          </p:blipFill>
          <p:spPr>
            <a:xfrm>
              <a:off x="2236573" y="3935002"/>
              <a:ext cx="7141470" cy="292919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1302030" y="5085844"/>
              <a:ext cx="1607476" cy="650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err="1"/>
                <a:t>mW</a:t>
              </a:r>
              <a:r>
                <a:rPr lang="en-US" sz="1100"/>
                <a:t>/(m</a:t>
              </a:r>
              <a:r>
                <a:rPr lang="en-US" sz="1100" baseline="30000"/>
                <a:t>2</a:t>
              </a:r>
              <a:r>
                <a:rPr lang="en-US" sz="1100"/>
                <a:t> sr. cm</a:t>
              </a:r>
              <a:r>
                <a:rPr lang="en-US" sz="1100" baseline="30000"/>
                <a:t>-1</a:t>
              </a:r>
              <a:r>
                <a:rPr lang="en-US" sz="1100"/>
                <a:t>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1432835" y="2716490"/>
              <a:ext cx="1607476" cy="650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err="1"/>
                <a:t>mW</a:t>
              </a:r>
              <a:r>
                <a:rPr lang="en-US" sz="1100"/>
                <a:t>/(m</a:t>
              </a:r>
              <a:r>
                <a:rPr lang="en-US" sz="1100" baseline="30000"/>
                <a:t>2</a:t>
              </a:r>
              <a:r>
                <a:rPr lang="en-US" sz="1100"/>
                <a:t> sr. cm</a:t>
              </a:r>
              <a:r>
                <a:rPr lang="en-US" sz="1100" baseline="30000"/>
                <a:t>-1</a:t>
              </a:r>
              <a:r>
                <a:rPr lang="en-US" sz="1100"/>
                <a:t>)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43919" y="3935002"/>
              <a:ext cx="2681555" cy="2876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文本框 4"/>
          <p:cNvSpPr txBox="1">
            <a:spLocks noChangeAspect="1"/>
          </p:cNvSpPr>
          <p:nvPr/>
        </p:nvSpPr>
        <p:spPr>
          <a:xfrm>
            <a:off x="1033780" y="1271270"/>
            <a:ext cx="3038475" cy="198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/>
            <a:r>
              <a:rPr lang="en-US" altLang="zh-CN" sz="1600" b="0" i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3267710"/>
            <a:ext cx="6010910" cy="2940050"/>
          </a:xfrm>
          <a:prstGeom prst="rect">
            <a:avLst/>
          </a:prstGeom>
        </p:spPr>
      </p:pic>
      <p:sp>
        <p:nvSpPr>
          <p:cNvPr id="23" name="TextBox 12"/>
          <p:cNvSpPr txBox="1"/>
          <p:nvPr/>
        </p:nvSpPr>
        <p:spPr>
          <a:xfrm>
            <a:off x="8268427" y="3898639"/>
            <a:ext cx="194246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/>
              <a:t>From </a:t>
            </a:r>
            <a:r>
              <a:rPr lang="en-US" altLang="zh-CN"/>
              <a:t>Dave Tobin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49257" y="6274809"/>
            <a:ext cx="249618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/>
              <a:t>From Koyamatsu </a:t>
            </a:r>
            <a:r>
              <a:rPr lang="en-US" altLang="zh-CN"/>
              <a:t>Shin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Action response</a:t>
            </a:r>
          </a:p>
        </p:txBody>
      </p:sp>
      <p:sp>
        <p:nvSpPr>
          <p:cNvPr id="5" name="文本框 4"/>
          <p:cNvSpPr txBox="1">
            <a:spLocks noChangeAspect="1"/>
          </p:cNvSpPr>
          <p:nvPr/>
        </p:nvSpPr>
        <p:spPr>
          <a:xfrm>
            <a:off x="1033780" y="1271270"/>
            <a:ext cx="3038475" cy="198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/>
            <a:r>
              <a:rPr lang="en-US" altLang="zh-CN" sz="1600" b="0" i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 </a:t>
            </a:r>
          </a:p>
        </p:txBody>
      </p:sp>
      <p:graphicFrame>
        <p:nvGraphicFramePr>
          <p:cNvPr id="14" name="Content Placeholder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78155" y="1469390"/>
          <a:ext cx="10980491" cy="484441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09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2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00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4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40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Action Id</a:t>
                      </a: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Summary</a:t>
                      </a: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Lead</a:t>
                      </a: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Progress</a:t>
                      </a: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en-US" sz="14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Status</a:t>
                      </a:r>
                    </a:p>
                  </a:txBody>
                  <a:tcPr marL="6350" marR="6350" marT="635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946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A.GIR.2025.5g.1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Evaluate how many samples reduced after used LOS collocation method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Shin Koyamatsu (JMA)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Open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46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A.GIR.2025.5h.1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Agency applied the SRF retrieval method for detecting and eliminating striping and FOV difference. EUMETSAT Share the SRF retrieval code ?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Agency</a:t>
                      </a:r>
                    </a:p>
                    <a:p>
                      <a:pPr algn="ctr" fontAlgn="b">
                        <a:buNone/>
                      </a:pP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Pierre Dussarat (EUMETSAT)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NOAA impleted</a:t>
                      </a:r>
                    </a:p>
                    <a:p>
                      <a:pPr algn="ctr" fontAlgn="b">
                        <a:buNone/>
                      </a:pPr>
                      <a:r>
                        <a:rPr lang="en-US" altLang="zh-CN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CMA are impleting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Ongoing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9465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A.GIR.2025.10d.1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Generate a common dataset file format including inputs for Lunar model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development and inter-comparison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EUMETSAT(IASI), CMA(HIRAS&amp;GIIRS)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alt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Open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645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A.GIR.2025.10d.2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Generate Lunar information dataset files according to common dataset format to Lunar model as inputs</a:t>
                      </a:r>
                    </a:p>
                    <a:p>
                      <a:pPr algn="ctr" fontAlgn="b">
                        <a:buNone/>
                      </a:pP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Likun Wang</a:t>
                      </a:r>
                      <a:endParaRPr lang="en-US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Open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153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A.GIR.2025.10e.1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</a:rPr>
                        <a:t>Martin Burgdorf give a requirement of inputs for Lunar model development and inter-comparison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Martin Burgdorf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alt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altLang="zh-CN" sz="1400" b="1">
                          <a:solidFill>
                            <a:srgbClr val="000000"/>
                          </a:solidFill>
                          <a:effectLst/>
                          <a:latin typeface="Calibri" panose="020F0502020204030204" charset="0"/>
                          <a:sym typeface="+mn-ea"/>
                        </a:rPr>
                        <a:t>Open</a:t>
                      </a:r>
                      <a:endParaRPr lang="en-US" altLang="zh-CN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  <a:p>
                      <a:pPr algn="ctr" fontAlgn="b">
                        <a:buNone/>
                      </a:pPr>
                      <a:endParaRPr lang="en-US" alt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  <a:sym typeface="+mn-ea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36320" y="1666875"/>
            <a:ext cx="10382250" cy="4486275"/>
          </a:xfrm>
        </p:spPr>
        <p:txBody>
          <a:bodyPr>
            <a:noAutofit/>
          </a:bodyPr>
          <a:lstStyle/>
          <a:p>
            <a:r>
              <a:rPr lang="en-US" sz="1400" b="1"/>
              <a:t>Counterpart of VIS/NIR, Microwave and UV Sub-Groups</a:t>
            </a:r>
          </a:p>
          <a:p>
            <a:pPr lvl="1"/>
            <a:r>
              <a:rPr lang="en-US" sz="1400" b="1"/>
              <a:t>For </a:t>
            </a:r>
            <a:r>
              <a:rPr lang="en-US" altLang="zh-CN" sz="1400" b="1"/>
              <a:t>Detector uniformity correction method</a:t>
            </a:r>
          </a:p>
          <a:p>
            <a:pPr lvl="1"/>
            <a:r>
              <a:rPr lang="en-US" sz="1400" b="1"/>
              <a:t>For Hyperspectral instruments, spectral CAL/VAL</a:t>
            </a:r>
          </a:p>
          <a:p>
            <a:pPr lvl="1"/>
            <a:endParaRPr lang="en-US" sz="1400" b="1"/>
          </a:p>
          <a:p>
            <a:r>
              <a:rPr lang="en-US" altLang="zh-CN" sz="1400" b="1"/>
              <a:t>Organize special topic web meetings on:</a:t>
            </a:r>
          </a:p>
          <a:p>
            <a:pPr marL="440055" indent="184150"/>
            <a:r>
              <a:rPr lang="en-US" altLang="zh-CN" sz="1400" b="1"/>
              <a:t> data compression, uncertainty models</a:t>
            </a:r>
          </a:p>
          <a:p>
            <a:pPr marL="440055" indent="184150"/>
            <a:r>
              <a:rPr lang="en-US" altLang="zh-CN" sz="1400" b="1"/>
              <a:t> recalibration, radiometric reference transfer</a:t>
            </a:r>
          </a:p>
          <a:p>
            <a:pPr marL="440055" indent="184150"/>
            <a:r>
              <a:rPr lang="en-US" altLang="zh-CN" sz="1400" b="1"/>
              <a:t> detector uniformity processing.</a:t>
            </a:r>
            <a:endParaRPr lang="en-US" sz="1400" b="1"/>
          </a:p>
          <a:p>
            <a:pPr lvl="1"/>
            <a:endParaRPr lang="en-US" sz="1400" b="1"/>
          </a:p>
          <a:p>
            <a:r>
              <a:rPr lang="en-US" sz="1400" b="1"/>
              <a:t>Review existing, or develop new inter-calibration</a:t>
            </a:r>
          </a:p>
          <a:p>
            <a:pPr lvl="1"/>
            <a:r>
              <a:rPr lang="en-US" sz="1400" b="1"/>
              <a:t> Algorithms, procedures, corrections, collocation, spectral-gap filling etc.</a:t>
            </a:r>
          </a:p>
          <a:p>
            <a:pPr lvl="1"/>
            <a:r>
              <a:rPr lang="en-US" sz="1400" b="1"/>
              <a:t>Using NWP+RTM, ground-based, near-space measurements, etc.   </a:t>
            </a:r>
            <a:br>
              <a:rPr lang="en-US" sz="1400" b="1"/>
            </a:br>
            <a:endParaRPr lang="en-US" sz="1400" b="1"/>
          </a:p>
          <a:p>
            <a:r>
              <a:rPr lang="en-US" sz="1400" b="1"/>
              <a:t>To define and promote calibration standards, tools and datasets, and best practices</a:t>
            </a:r>
          </a:p>
          <a:p>
            <a:pPr lvl="1"/>
            <a:r>
              <a:rPr lang="en-US" sz="1400" b="1"/>
              <a:t>Including selection of inter-calibration reference</a:t>
            </a:r>
          </a:p>
          <a:p>
            <a:pPr lvl="1"/>
            <a:r>
              <a:rPr lang="en-US" altLang="zh-CN" sz="1400" b="1"/>
              <a:t>Threshold values of time/spatial/spectral/angle difference.</a:t>
            </a:r>
            <a:endParaRPr lang="en-US" sz="1400" b="1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612032" y="407670"/>
            <a:ext cx="10371688" cy="834283"/>
          </a:xfrm>
        </p:spPr>
        <p:txBody>
          <a:bodyPr/>
          <a:lstStyle/>
          <a:p>
            <a:r>
              <a:rPr lang="en-US">
                <a:sym typeface="+mn-ea"/>
              </a:rPr>
              <a:t>Future Webmeeting Plans </a:t>
            </a:r>
            <a:endParaRPr lang="en-US" alt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90370" y="2594610"/>
            <a:ext cx="8642985" cy="834390"/>
          </a:xfrm>
        </p:spPr>
        <p:txBody>
          <a:bodyPr/>
          <a:lstStyle/>
          <a:p>
            <a:pPr algn="ctr"/>
            <a:r>
              <a:rPr lang="en-US" altLang="zh-CN"/>
              <a:t>Thanks!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5" y="1489075"/>
            <a:ext cx="12192000" cy="38792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68575" y="6127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eg.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91*294"/>
  <p:tag name="TABLE_ENDDRAG_RECT" val="49*128*791*29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2a3b380-abf6-46f2-87bb-c2c114de1c9e" ContentTypeId="0x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X6PPVAVDZMSZ-613157859-13651</_dlc_DocId>
    <_dlc_DocIdUrl xmlns="cfab5f87-ed30-4dbb-a820-4234a14babf6">
      <Url>https://wmoomm.sharepoint.com/sites/Collaboration/_layouts/15/DocIdRedir.aspx?ID=X6PPVAVDZMSZ-613157859-13651</Url>
      <Description>X6PPVAVDZMSZ-613157859-13651</Description>
    </_dlc_DocIdUrl>
  </documentManagement>
</p:properti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0694D73-02DC-44A5-964F-0AEEC7D7E325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BCAADCB-7447-476B-9A30-3580515BA9E6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F583160-4F23-4D00-AB6B-45CC87F0546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3DDD626-47A4-46A9-AC5C-D5B45BE8B187}">
  <ds:schemaRefs>
    <ds:schemaRef ds:uri="715fcdb6-58ff-4d84-993c-bb26a5b54815"/>
    <ds:schemaRef ds:uri="b872a7c1-ed7f-4c06-9e7d-9181e1c04fc6"/>
    <ds:schemaRef ds:uri="cfab5f87-ed30-4dbb-a820-4234a14babf6"/>
    <ds:schemaRef ds:uri="http://schemas.microsoft.com/office/2006/metadata/properties"/>
    <ds:schemaRef ds:uri="http://schemas.microsoft.com/office/infopath/2007/PartnerControls"/>
  </ds:schemaRefs>
</ds:datastoreItem>
</file>

<file path=customXml/itemProps5.xml><?xml version="1.0" encoding="utf-8"?>
<ds:datastoreItem xmlns:ds="http://schemas.openxmlformats.org/officeDocument/2006/customXml" ds:itemID="{A8DFE541-DEC0-4592-83ED-90BA806E7F79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Application>Microsoft Office PowerPoint</Application>
  <PresentationFormat>Widescreen</PresentationFormat>
  <Slides>16</Slides>
  <Notes>3</Notes>
  <HiddenSlides>1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GRWG IR Report</vt:lpstr>
      <vt:lpstr>Outline</vt:lpstr>
      <vt:lpstr>Three Web Meetings in 2025</vt:lpstr>
      <vt:lpstr>Session agenda</vt:lpstr>
      <vt:lpstr>Session agenda</vt:lpstr>
      <vt:lpstr>Session agenda</vt:lpstr>
      <vt:lpstr>Session highlights</vt:lpstr>
      <vt:lpstr>Session highlights</vt:lpstr>
      <vt:lpstr>Session highlights</vt:lpstr>
      <vt:lpstr>Session highlights</vt:lpstr>
      <vt:lpstr>Session highlights</vt:lpstr>
      <vt:lpstr>Session highlights</vt:lpstr>
      <vt:lpstr>Action response</vt:lpstr>
      <vt:lpstr>Future Webmeeting Plans </vt:lpstr>
      <vt:lpstr>Thanks!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revision>1</cp:revision>
  <dcterms:created xsi:type="dcterms:W3CDTF">2026-03-11T15:03:00Z</dcterms:created>
  <dcterms:modified xsi:type="dcterms:W3CDTF">2026-03-27T13:48:00Z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4F8897504E7B4B79BA11E3BA3225DAA4_12</vt:lpwstr>
  </property>
  <property fmtid="{D5CDD505-2E9C-101B-9397-08002B2CF9AE}" pid="4" name="ContentTypeId">
    <vt:lpwstr>0x01010074A2E87CC028834B9BA9E2783CC7F26B</vt:lpwstr>
  </property>
  <property fmtid="{D5CDD505-2E9C-101B-9397-08002B2CF9AE}" pid="5" name="_dlc_DocIdItemGuid">
    <vt:lpwstr>c641fde5-be58-48bf-88f3-0bfd9177c452</vt:lpwstr>
  </property>
  <property fmtid="{D5CDD505-2E9C-101B-9397-08002B2CF9AE}" pid="6" name="MediaServiceImageTags">
    <vt:lpwstr/>
  </property>
</Properties>
</file>