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59" r:id="rId4"/>
    <p:sldId id="261" r:id="rId5"/>
    <p:sldId id="264" r:id="rId6"/>
    <p:sldId id="258" r:id="rId7"/>
    <p:sldId id="257" r:id="rId8"/>
    <p:sldId id="260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4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customXml" Target="../customXml/item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F5948-77F7-6D4A-37AB-3BC51280AA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E5B15C-9C74-6B89-BB9F-87F253C780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A19B9-91F9-EF22-9EB7-DBB04FA14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6EB5-E2C6-8944-A721-E97F9D3775BE}" type="datetimeFigureOut">
              <a:rPr lang="en-US" smtClean="0"/>
              <a:t>3/27/26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FD9CE-F98C-42C5-2E29-C448F3273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5B419-FF03-53D9-4374-1EDEAF477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4442-3465-5F40-9803-33356F87A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66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EFA26-52DE-A2B1-F876-235088DB6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5B6D7-226E-8A31-26C5-32D4273CB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30C40-54E3-D87E-8AAE-35E2C0150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6EB5-E2C6-8944-A721-E97F9D3775BE}" type="datetimeFigureOut">
              <a:rPr lang="en-US" smtClean="0"/>
              <a:t>3/27/26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E8521-A218-F4E8-8FF1-6874A391B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869C0-D64D-B245-569C-5854A3467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4442-3465-5F40-9803-33356F87A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46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0F77C-3439-B3E5-2984-6782D3AE4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D25397-6891-0E2D-621A-E64FD5349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F7E41-6BFA-2F0B-A85B-10B466DFC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6EB5-E2C6-8944-A721-E97F9D3775BE}" type="datetimeFigureOut">
              <a:rPr lang="en-US" smtClean="0"/>
              <a:t>3/27/26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3EDB7-75EB-9EF7-2DB7-7B1E8F3EF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0DDB7B-1DC3-1507-4C72-F2E033C9E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4442-3465-5F40-9803-33356F87A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567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D8A49-D0D8-C68B-FEC7-9AA466183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09F0A-0961-7295-E791-DD83C5FBA7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9C15A9-56ED-8859-188D-87DA930341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C9BFEA-0745-5D7A-0F9A-BEF1071BE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6EB5-E2C6-8944-A721-E97F9D3775BE}" type="datetimeFigureOut">
              <a:rPr lang="en-US" smtClean="0"/>
              <a:t>3/27/26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F557C-0A53-D4F4-C76E-A1068ECDF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83F762-F74D-C073-376A-FEA30F1FA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4442-3465-5F40-9803-33356F87A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139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F4046-177F-8C0E-F9D8-D3F54CE24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5686-1DEF-1988-DB30-0CD8AE4E2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273A0D-5FEC-392E-81D0-A4ADE7876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CE825B-30B6-4DDD-8C83-FAC1DB7C52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F1E3A4-D690-BB48-0A77-2EC58C0D82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43B403-BC9F-075E-FB5D-06FC48BE2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6EB5-E2C6-8944-A721-E97F9D3775BE}" type="datetimeFigureOut">
              <a:rPr lang="en-US" smtClean="0"/>
              <a:t>3/27/26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5FD555-86EA-BBD1-FBD4-4AB5D3DE4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689EDB-5877-0EF8-F289-D268DDB7A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4442-3465-5F40-9803-33356F87A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067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31341-6D88-86C5-2892-0C42CB24A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06B173-AE77-A04F-C57C-6473BD508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6EB5-E2C6-8944-A721-E97F9D3775BE}" type="datetimeFigureOut">
              <a:rPr lang="en-US" smtClean="0"/>
              <a:t>3/27/26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9A2AD5-047C-E7CA-C61F-33ABB53C8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ABE27E-FBA0-A087-01B1-814726CF6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4442-3465-5F40-9803-33356F87A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92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D5C75D-783B-9DDD-D5B3-798A677D4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6EB5-E2C6-8944-A721-E97F9D3775BE}" type="datetimeFigureOut">
              <a:rPr lang="en-US" smtClean="0"/>
              <a:t>3/27/26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FBF5A6-A580-F936-897F-31E8402C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11C8E8-62FF-5426-91BB-3226929BA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4442-3465-5F40-9803-33356F87A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658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709CF-D96B-E0AB-EAFD-86EFE1318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0FA8A-713D-0474-B4EB-64A23D99C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BF882-A8A5-94AE-DBD5-07DE447C56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F1760E-C784-753E-0557-609BD4381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6EB5-E2C6-8944-A721-E97F9D3775BE}" type="datetimeFigureOut">
              <a:rPr lang="en-US" smtClean="0"/>
              <a:t>3/27/26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0079C7-7787-B9B8-3875-E8292E559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FB547C-90B5-D28A-38FB-3B106C89E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4442-3465-5F40-9803-33356F87A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60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E04DF-5873-CBAD-393C-365863B83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09AA0C-9707-5890-926E-38E42C8790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1DD6C-1292-54B3-3ECA-ECA6511C34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31F93-C1AA-44B3-4787-CF72CD116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6EB5-E2C6-8944-A721-E97F9D3775BE}" type="datetimeFigureOut">
              <a:rPr lang="en-US" smtClean="0"/>
              <a:t>3/27/26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056CE7-F946-9D6F-17E4-F40D52E63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B199F8-914F-8902-047E-60F5D0BC0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4442-3465-5F40-9803-33356F87A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805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85724-5E5B-DAD3-3BEB-B48FF5914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25B2FA-E1F7-CBB1-D987-77E4C56A83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1E5F00-5C7F-7FD5-6697-BF29B8B88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6EB5-E2C6-8944-A721-E97F9D3775BE}" type="datetimeFigureOut">
              <a:rPr lang="en-US" smtClean="0"/>
              <a:t>3/27/26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358D8-C6BA-316D-8BB6-23F167544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3161F-FD32-5051-2AE3-F98D53247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4442-3465-5F40-9803-33356F87A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69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CBF24C-E769-7420-9C76-1311533630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66F7B6-F93B-B9D5-CA1F-21350BB069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FD3E4-BD50-0B2C-394C-5A5983639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A6EB5-E2C6-8944-A721-E97F9D3775BE}" type="datetimeFigureOut">
              <a:rPr lang="en-US" smtClean="0"/>
              <a:t>3/27/26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8B5DC-F790-EAF1-30F3-2AEF801FC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95B8D-AA9F-88FB-0434-B32AD51C6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84442-3465-5F40-9803-33356F87A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B8CE12-601F-156D-BABE-AECC43277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2ABBB4-10E1-200C-1B34-4654C3DCA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F289B-9633-F946-C386-8598002C67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7A6EB5-E2C6-8944-A721-E97F9D3775BE}" type="datetimeFigureOut">
              <a:rPr lang="en-US" smtClean="0"/>
              <a:t>3/27/26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C5694-6B2E-AD18-E8E2-C0480BE254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E82D2E-C700-D945-856F-12E77C1B81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A84442-3465-5F40-9803-33356F87A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08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A2ED3-E53A-4E0D-9BCE-D41B4EDBC3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VIS/NIR subgroup report</a:t>
            </a:r>
            <a:br>
              <a:rPr lang="en-US" dirty="0"/>
            </a:br>
            <a:r>
              <a:rPr lang="en-US" sz="4400" dirty="0"/>
              <a:t>2025 annual meeting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96ED5A-FB86-0120-1929-60C05C506C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March 27, 2026</a:t>
            </a:r>
          </a:p>
        </p:txBody>
      </p:sp>
    </p:spTree>
    <p:extLst>
      <p:ext uri="{BB962C8B-B14F-4D97-AF65-F5344CB8AC3E}">
        <p14:creationId xmlns:p14="http://schemas.microsoft.com/office/powerpoint/2010/main" val="914717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A0BE5-8E2C-B6AF-F50F-74686CFAD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148" y="102078"/>
            <a:ext cx="10515600" cy="712561"/>
          </a:xfrm>
        </p:spPr>
        <p:txBody>
          <a:bodyPr/>
          <a:lstStyle/>
          <a:p>
            <a:r>
              <a:rPr lang="en-US" dirty="0"/>
              <a:t>GSICS VIS/NIR group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41D3A-B114-CA55-C495-750AB43CC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6821"/>
            <a:ext cx="10515600" cy="611270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There is no SITSAT hyperspectral VIS/NIR/SWIR sensor to directly inter-calibrate coincident sensor channel radiances</a:t>
            </a:r>
          </a:p>
          <a:p>
            <a:r>
              <a:rPr lang="en-US" dirty="0"/>
              <a:t>Use multiple calibration strategies to transfer the calibration of the recommended calibration sensor reference</a:t>
            </a:r>
          </a:p>
          <a:p>
            <a:pPr lvl="1"/>
            <a:r>
              <a:rPr lang="en-US" dirty="0"/>
              <a:t>Lunar, Ray-matching, DCC, deserts, Dome-C, Rayleigh scattering, </a:t>
            </a:r>
            <a:r>
              <a:rPr lang="en-US" dirty="0" err="1"/>
              <a:t>sunglint</a:t>
            </a:r>
            <a:r>
              <a:rPr lang="en-US" dirty="0"/>
              <a:t>, each target with a specific response range and scene types needed for retrieval</a:t>
            </a:r>
          </a:p>
          <a:p>
            <a:pPr lvl="1"/>
            <a:r>
              <a:rPr lang="en-US" dirty="0"/>
              <a:t>Combine the various calibration coefficients based on the square of their uncertainties</a:t>
            </a:r>
          </a:p>
          <a:p>
            <a:r>
              <a:rPr lang="en-US" dirty="0"/>
              <a:t>Use scene and channel specific spectral band adjustment factors (SBAFs) to account for the spectral response difference when inter-calibrating two sensors</a:t>
            </a:r>
          </a:p>
          <a:p>
            <a:pPr lvl="1"/>
            <a:r>
              <a:rPr lang="en-US" dirty="0"/>
              <a:t>This is accomplished by using </a:t>
            </a:r>
            <a:r>
              <a:rPr lang="en-US" dirty="0" err="1"/>
              <a:t>apriori</a:t>
            </a:r>
            <a:r>
              <a:rPr lang="en-US" dirty="0"/>
              <a:t> channel convolved hyper-spectral radiances over specific earth targets</a:t>
            </a:r>
          </a:p>
          <a:p>
            <a:pPr lvl="1"/>
            <a:r>
              <a:rPr lang="en-US" dirty="0"/>
              <a:t>Is a challenge when atmospheric absorption and scattering significant</a:t>
            </a:r>
          </a:p>
          <a:p>
            <a:r>
              <a:rPr lang="en-US" dirty="0"/>
              <a:t>NOAA-20 VIIRS is the recommended on-orbit calibration reference</a:t>
            </a:r>
          </a:p>
          <a:p>
            <a:pPr lvl="1"/>
            <a:r>
              <a:rPr lang="en-US" dirty="0"/>
              <a:t>Data is freely available and assessable </a:t>
            </a:r>
          </a:p>
          <a:p>
            <a:pPr lvl="1"/>
            <a:r>
              <a:rPr lang="en-US" i="1" dirty="0"/>
              <a:t>The NOAA and NASA N20-VIIRS L1B </a:t>
            </a:r>
            <a:r>
              <a:rPr lang="en-US" i="1" dirty="0" err="1"/>
              <a:t>reflectances</a:t>
            </a:r>
            <a:r>
              <a:rPr lang="en-US" i="1" dirty="0"/>
              <a:t> are within 0.2% for most visible channel</a:t>
            </a:r>
          </a:p>
          <a:p>
            <a:pPr lvl="1"/>
            <a:r>
              <a:rPr lang="en-US" dirty="0"/>
              <a:t>NOAA-21-VIIRS is performing optimally – considering for future reference instrument</a:t>
            </a:r>
          </a:p>
          <a:p>
            <a:r>
              <a:rPr lang="en-US" dirty="0"/>
              <a:t>TSIS-1 HSRS is the recommended solar spectra</a:t>
            </a:r>
          </a:p>
          <a:p>
            <a:pPr lvl="1"/>
            <a:r>
              <a:rPr lang="en-US" dirty="0"/>
              <a:t>A high-resolution modeled spectra anchored to the well-calibrated TSIS instrument</a:t>
            </a:r>
          </a:p>
        </p:txBody>
      </p:sp>
    </p:spTree>
    <p:extLst>
      <p:ext uri="{BB962C8B-B14F-4D97-AF65-F5344CB8AC3E}">
        <p14:creationId xmlns:p14="http://schemas.microsoft.com/office/powerpoint/2010/main" val="3478737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39701-14A0-5972-C92C-EC54662E9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VIS/NIR group previous year web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E28F0-DC43-64CD-DD04-494325DFD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06286"/>
            <a:ext cx="10515600" cy="526868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We  had 4 monthly web meetings</a:t>
            </a:r>
          </a:p>
          <a:p>
            <a:r>
              <a:rPr lang="en-US" dirty="0"/>
              <a:t>August 2025</a:t>
            </a:r>
          </a:p>
          <a:p>
            <a:pPr lvl="1"/>
            <a:r>
              <a:rPr lang="en-US" dirty="0" err="1"/>
              <a:t>Costy</a:t>
            </a:r>
            <a:r>
              <a:rPr lang="en-US" dirty="0"/>
              <a:t> </a:t>
            </a:r>
            <a:r>
              <a:rPr lang="en-US" dirty="0" err="1"/>
              <a:t>Lukashin</a:t>
            </a:r>
            <a:r>
              <a:rPr lang="en-US" dirty="0"/>
              <a:t> – ARCSTONE lunar calibration mission update</a:t>
            </a:r>
          </a:p>
          <a:p>
            <a:pPr lvl="1"/>
            <a:r>
              <a:rPr lang="en-US" dirty="0"/>
              <a:t>Sebastien Wagner - LSICS update</a:t>
            </a:r>
          </a:p>
          <a:p>
            <a:pPr lvl="1"/>
            <a:r>
              <a:rPr lang="en-US" dirty="0"/>
              <a:t>Ali </a:t>
            </a:r>
            <a:r>
              <a:rPr lang="en-US" dirty="0" err="1"/>
              <a:t>Mousivand</a:t>
            </a:r>
            <a:r>
              <a:rPr lang="en-US" dirty="0"/>
              <a:t> – MSG SEVIRI solar </a:t>
            </a:r>
            <a:r>
              <a:rPr lang="en-US" dirty="0" err="1"/>
              <a:t>cal</a:t>
            </a:r>
            <a:r>
              <a:rPr lang="en-US" dirty="0"/>
              <a:t> update</a:t>
            </a:r>
          </a:p>
          <a:p>
            <a:pPr lvl="1"/>
            <a:r>
              <a:rPr lang="en-US" dirty="0"/>
              <a:t>Mounir </a:t>
            </a:r>
            <a:r>
              <a:rPr lang="en-US" dirty="0" err="1"/>
              <a:t>Lekouara</a:t>
            </a:r>
            <a:r>
              <a:rPr lang="en-US" dirty="0"/>
              <a:t> – update on EUMETSAT VISNIR GSICS products</a:t>
            </a:r>
          </a:p>
          <a:p>
            <a:r>
              <a:rPr lang="en-US" dirty="0"/>
              <a:t>October 2025</a:t>
            </a:r>
          </a:p>
          <a:p>
            <a:pPr lvl="1"/>
            <a:r>
              <a:rPr lang="en-US" b="0" i="0" dirty="0">
                <a:effectLst/>
                <a:latin typeface="arial" panose="020B0604020202020204" pitchFamily="34" charset="0"/>
              </a:rPr>
              <a:t>Kevin Twedt – calibrating MODIS during the Terra and Aqua drift period</a:t>
            </a:r>
            <a:endParaRPr lang="en-US" dirty="0"/>
          </a:p>
          <a:p>
            <a:pPr lvl="1"/>
            <a:r>
              <a:rPr lang="en-US" dirty="0"/>
              <a:t>Dave Doelling – Compared MODIS C7 and C6.1 calibration stability improvement</a:t>
            </a:r>
          </a:p>
          <a:p>
            <a:r>
              <a:rPr lang="en-US" b="0" i="0" dirty="0">
                <a:effectLst/>
                <a:latin typeface="arial" panose="020B0604020202020204" pitchFamily="34" charset="0"/>
              </a:rPr>
              <a:t>January 2026	</a:t>
            </a:r>
          </a:p>
          <a:p>
            <a:pPr lvl="1"/>
            <a:r>
              <a:rPr lang="en-US" dirty="0">
                <a:latin typeface="arial" panose="020B0604020202020204" pitchFamily="34" charset="0"/>
              </a:rPr>
              <a:t>Wan Wu - described the CLARREO angular and spectral difference correction for inter-calibration</a:t>
            </a:r>
          </a:p>
          <a:p>
            <a:pPr lvl="1"/>
            <a:r>
              <a:rPr lang="en-US" b="0" i="0" dirty="0">
                <a:effectLst/>
                <a:latin typeface="arial" panose="020B0604020202020204" pitchFamily="34" charset="0"/>
              </a:rPr>
              <a:t>Nils </a:t>
            </a:r>
            <a:r>
              <a:rPr lang="en-US" b="0" i="0" dirty="0" err="1">
                <a:effectLst/>
                <a:latin typeface="arial" panose="020B0604020202020204" pitchFamily="34" charset="0"/>
              </a:rPr>
              <a:t>Madenach</a:t>
            </a:r>
            <a:r>
              <a:rPr lang="en-US" b="0" i="0" dirty="0">
                <a:effectLst/>
                <a:latin typeface="arial" panose="020B0604020202020204" pitchFamily="34" charset="0"/>
              </a:rPr>
              <a:t> – EARTHCARE MSI imager intercalibration using RTM</a:t>
            </a:r>
          </a:p>
          <a:p>
            <a:pPr lvl="1"/>
            <a:r>
              <a:rPr lang="en-US" dirty="0">
                <a:latin typeface="arial" panose="020B0604020202020204" pitchFamily="34" charset="0"/>
              </a:rPr>
              <a:t>Dave Doelling = demonstrated Libya-4 and DCC stability monitoring</a:t>
            </a:r>
          </a:p>
          <a:p>
            <a:r>
              <a:rPr lang="en-US" b="0" i="0" dirty="0">
                <a:effectLst/>
                <a:latin typeface="arial" panose="020B0604020202020204" pitchFamily="34" charset="0"/>
              </a:rPr>
              <a:t>February 202</a:t>
            </a:r>
            <a:r>
              <a:rPr lang="en-US" dirty="0">
                <a:latin typeface="arial" panose="020B0604020202020204" pitchFamily="34" charset="0"/>
              </a:rPr>
              <a:t>6</a:t>
            </a:r>
          </a:p>
          <a:p>
            <a:pPr lvl="1"/>
            <a:r>
              <a:rPr lang="en-US" dirty="0"/>
              <a:t>Wenhui Wang – Used Machine Learning to construct DCC BRDFs</a:t>
            </a:r>
          </a:p>
          <a:p>
            <a:pPr lvl="1"/>
            <a:r>
              <a:rPr lang="en-US" dirty="0"/>
              <a:t>Alexei </a:t>
            </a:r>
            <a:r>
              <a:rPr lang="en-US" dirty="0" err="1"/>
              <a:t>Lyapustin</a:t>
            </a:r>
            <a:r>
              <a:rPr lang="en-US" dirty="0"/>
              <a:t> – described his MAIAC model to intercalibrate MODIS and VIIRS over Libya-4</a:t>
            </a:r>
          </a:p>
          <a:p>
            <a:pPr lvl="1"/>
            <a:r>
              <a:rPr lang="en-US" dirty="0"/>
              <a:t>Ali </a:t>
            </a:r>
            <a:r>
              <a:rPr lang="en-US" dirty="0" err="1"/>
              <a:t>Mousivand</a:t>
            </a:r>
            <a:r>
              <a:rPr lang="en-US" dirty="0"/>
              <a:t> –AVHRR calibration update for </a:t>
            </a:r>
            <a:r>
              <a:rPr lang="en-US" dirty="0" err="1"/>
              <a:t>Metop</a:t>
            </a:r>
            <a:r>
              <a:rPr lang="en-US" dirty="0"/>
              <a:t>-B and </a:t>
            </a:r>
            <a:r>
              <a:rPr lang="en-US" dirty="0" err="1"/>
              <a:t>Metop</a:t>
            </a:r>
            <a:r>
              <a:rPr lang="en-US" dirty="0"/>
              <a:t>-C</a:t>
            </a:r>
          </a:p>
        </p:txBody>
      </p:sp>
    </p:spTree>
    <p:extLst>
      <p:ext uri="{BB962C8B-B14F-4D97-AF65-F5344CB8AC3E}">
        <p14:creationId xmlns:p14="http://schemas.microsoft.com/office/powerpoint/2010/main" val="120876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8AF13-407D-37FD-0998-03A075EED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96686"/>
          </a:xfrm>
        </p:spPr>
        <p:txBody>
          <a:bodyPr>
            <a:normAutofit fontScale="90000"/>
          </a:bodyPr>
          <a:lstStyle/>
          <a:p>
            <a:r>
              <a:rPr lang="en-US" dirty="0"/>
              <a:t>Presentations during annual meeting</a:t>
            </a:r>
          </a:p>
        </p:txBody>
      </p:sp>
      <p:pic>
        <p:nvPicPr>
          <p:cNvPr id="4" name="Picture 3" descr="Table&#10;&#10;AI-generated content may be incorrect.">
            <a:extLst>
              <a:ext uri="{FF2B5EF4-FFF2-40B4-BE49-F238E27FC236}">
                <a16:creationId xmlns:a16="http://schemas.microsoft.com/office/drawing/2014/main" id="{11B8F73B-4F62-D22A-2716-BCD239604E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3546"/>
          <a:stretch>
            <a:fillRect/>
          </a:stretch>
        </p:blipFill>
        <p:spPr>
          <a:xfrm>
            <a:off x="883556" y="976085"/>
            <a:ext cx="10358323" cy="436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866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7D5F4-6D60-42B2-DE14-9C8F1A5DA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85C9E-B4E9-01D0-DDBA-B29912EA8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96686"/>
          </a:xfrm>
        </p:spPr>
        <p:txBody>
          <a:bodyPr>
            <a:normAutofit fontScale="90000"/>
          </a:bodyPr>
          <a:lstStyle/>
          <a:p>
            <a:r>
              <a:rPr lang="en-US" dirty="0"/>
              <a:t>Presentations during annual meeting</a:t>
            </a:r>
          </a:p>
        </p:txBody>
      </p:sp>
      <p:pic>
        <p:nvPicPr>
          <p:cNvPr id="4" name="Picture 3" descr="Table&#10;&#10;AI-generated content may be incorrect.">
            <a:extLst>
              <a:ext uri="{FF2B5EF4-FFF2-40B4-BE49-F238E27FC236}">
                <a16:creationId xmlns:a16="http://schemas.microsoft.com/office/drawing/2014/main" id="{6C098DFD-2666-0EED-F3ED-BC56BB80EA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946"/>
          <a:stretch>
            <a:fillRect/>
          </a:stretch>
        </p:blipFill>
        <p:spPr>
          <a:xfrm>
            <a:off x="538793" y="1189971"/>
            <a:ext cx="8805623" cy="2116899"/>
          </a:xfrm>
          <a:prstGeom prst="rect">
            <a:avLst/>
          </a:prstGeom>
        </p:spPr>
      </p:pic>
      <p:pic>
        <p:nvPicPr>
          <p:cNvPr id="6" name="Picture 5" descr="Table&#10;&#10;AI-generated content may be incorrect.">
            <a:extLst>
              <a:ext uri="{FF2B5EF4-FFF2-40B4-BE49-F238E27FC236}">
                <a16:creationId xmlns:a16="http://schemas.microsoft.com/office/drawing/2014/main" id="{6F95878D-4EAE-E4E7-4D70-720734F93B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639"/>
          <a:stretch>
            <a:fillRect/>
          </a:stretch>
        </p:blipFill>
        <p:spPr>
          <a:xfrm>
            <a:off x="490887" y="3294345"/>
            <a:ext cx="8828477" cy="16158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181EF1-DCC6-2CB1-A96A-F38823434A63}"/>
              </a:ext>
            </a:extLst>
          </p:cNvPr>
          <p:cNvSpPr txBox="1"/>
          <p:nvPr/>
        </p:nvSpPr>
        <p:spPr>
          <a:xfrm>
            <a:off x="9319364" y="926926"/>
            <a:ext cx="24175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Showed how calibration provides aerosol retrieval continuity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2E2B2B-4F7F-BA98-A90B-5C83C4F3AF76}"/>
              </a:ext>
            </a:extLst>
          </p:cNvPr>
          <p:cNvSpPr txBox="1"/>
          <p:nvPr/>
        </p:nvSpPr>
        <p:spPr>
          <a:xfrm>
            <a:off x="9210359" y="2323278"/>
            <a:ext cx="2350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HOAC hyper-spectral looks promising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7040C9-DD46-B27D-D678-4717338265BF}"/>
              </a:ext>
            </a:extLst>
          </p:cNvPr>
          <p:cNvSpPr txBox="1"/>
          <p:nvPr/>
        </p:nvSpPr>
        <p:spPr>
          <a:xfrm>
            <a:off x="9239288" y="3322677"/>
            <a:ext cx="2081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DESIS and ENMAP calibration assessment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E9F6A7-4999-1F0C-A716-733D0C44B6BE}"/>
              </a:ext>
            </a:extLst>
          </p:cNvPr>
          <p:cNvSpPr txBox="1"/>
          <p:nvPr/>
        </p:nvSpPr>
        <p:spPr>
          <a:xfrm>
            <a:off x="9269113" y="4478652"/>
            <a:ext cx="2759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Tandem overlap provides calibration continuity</a:t>
            </a:r>
          </a:p>
        </p:txBody>
      </p:sp>
    </p:spTree>
    <p:extLst>
      <p:ext uri="{BB962C8B-B14F-4D97-AF65-F5344CB8AC3E}">
        <p14:creationId xmlns:p14="http://schemas.microsoft.com/office/powerpoint/2010/main" val="1231464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8506D-A361-9885-15ED-B7151EDFD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GSICS product development and Dashboard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7360B-F205-2D12-D6FC-78F53BE32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SWIR Band DCC ATBD is being written by Rajendra Bhatt (NASA)</a:t>
            </a:r>
          </a:p>
          <a:p>
            <a:r>
              <a:rPr lang="en-US" dirty="0"/>
              <a:t>VIS/NIR band DCC ATBD</a:t>
            </a:r>
          </a:p>
          <a:p>
            <a:pPr lvl="1"/>
            <a:r>
              <a:rPr lang="en-US" dirty="0"/>
              <a:t>Start with EUMETSAT ATBD</a:t>
            </a:r>
          </a:p>
          <a:p>
            <a:pPr lvl="1"/>
            <a:r>
              <a:rPr lang="en-US" dirty="0"/>
              <a:t>Write a DCC paper with contributions from participating agencies</a:t>
            </a:r>
          </a:p>
          <a:p>
            <a:r>
              <a:rPr lang="en-US" dirty="0"/>
              <a:t>April 2026 web meeting dedicated for ATBD development</a:t>
            </a:r>
          </a:p>
          <a:p>
            <a:endParaRPr lang="en-US" dirty="0"/>
          </a:p>
          <a:p>
            <a:r>
              <a:rPr lang="en-US" dirty="0"/>
              <a:t>The GSICS dashboard will display the target sensor relative or normalized radiances over record</a:t>
            </a:r>
          </a:p>
          <a:p>
            <a:pPr lvl="1"/>
            <a:r>
              <a:rPr lang="en-US" dirty="0"/>
              <a:t>Multiple algorithm, such as lunar, DCC, ray-matching SNO), as well as reference sensors can be visualized simultaneously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618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12A52-E136-0E8E-5DAB-4B493014C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 Leads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94F26-A0C9-0201-358C-73D5A166E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174"/>
            <a:ext cx="10515600" cy="489767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VISNIR group relies on multiple calibration methodologies</a:t>
            </a:r>
          </a:p>
          <a:p>
            <a:pPr lvl="1"/>
            <a:r>
              <a:rPr lang="en-US" dirty="0"/>
              <a:t>The methodology lead will organize web meetings and discussions to determine best practices</a:t>
            </a:r>
          </a:p>
          <a:p>
            <a:r>
              <a:rPr lang="en-US" dirty="0"/>
              <a:t>DCC – NASA</a:t>
            </a:r>
          </a:p>
          <a:p>
            <a:pPr lvl="1"/>
            <a:r>
              <a:rPr lang="en-US" dirty="0"/>
              <a:t>For visible Incorporate PDF (KDE) right inflection point </a:t>
            </a:r>
            <a:r>
              <a:rPr lang="en-US" dirty="0" err="1"/>
              <a:t>monitorint</a:t>
            </a:r>
            <a:endParaRPr lang="en-US" dirty="0"/>
          </a:p>
          <a:p>
            <a:pPr lvl="1"/>
            <a:r>
              <a:rPr lang="en-US" dirty="0"/>
              <a:t>For SWIR use channel specific empirical BRDFs</a:t>
            </a:r>
          </a:p>
          <a:p>
            <a:r>
              <a:rPr lang="en-US" dirty="0"/>
              <a:t>Ray-Matching – JMA – summer web meeting planned</a:t>
            </a:r>
          </a:p>
          <a:p>
            <a:pPr lvl="1"/>
            <a:r>
              <a:rPr lang="en-US" dirty="0"/>
              <a:t>Many agency presentations utilizing ray-matching</a:t>
            </a:r>
          </a:p>
          <a:p>
            <a:pPr lvl="1"/>
            <a:r>
              <a:rPr lang="en-US" dirty="0"/>
              <a:t>Time to start coming up with best practices and common GSICS </a:t>
            </a:r>
            <a:r>
              <a:rPr lang="en-US" dirty="0" err="1"/>
              <a:t>algorthm</a:t>
            </a:r>
            <a:endParaRPr lang="en-US" dirty="0"/>
          </a:p>
          <a:p>
            <a:r>
              <a:rPr lang="en-US" dirty="0"/>
              <a:t>Desert – EUMETSAT</a:t>
            </a:r>
          </a:p>
          <a:p>
            <a:pPr lvl="1"/>
            <a:r>
              <a:rPr lang="en-US" dirty="0"/>
              <a:t>involve CEOS group</a:t>
            </a:r>
          </a:p>
          <a:p>
            <a:pPr lvl="1"/>
            <a:r>
              <a:rPr lang="en-US" dirty="0"/>
              <a:t>Begin exploring standardizing – surface wavelength BRDF, atmospheric correction</a:t>
            </a:r>
          </a:p>
          <a:p>
            <a:r>
              <a:rPr lang="en-US" dirty="0"/>
              <a:t>SBAF </a:t>
            </a:r>
          </a:p>
        </p:txBody>
      </p:sp>
    </p:spTree>
    <p:extLst>
      <p:ext uri="{BB962C8B-B14F-4D97-AF65-F5344CB8AC3E}">
        <p14:creationId xmlns:p14="http://schemas.microsoft.com/office/powerpoint/2010/main" val="2521953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FCDFC-6A69-041C-5B96-0903C79F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2634"/>
          </a:xfrm>
        </p:spPr>
        <p:txBody>
          <a:bodyPr/>
          <a:lstStyle/>
          <a:p>
            <a:r>
              <a:rPr lang="en-US" dirty="0"/>
              <a:t>SBAF tool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43565-4428-E371-28F4-BFE0C911C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229"/>
            <a:ext cx="10515600" cy="5181600"/>
          </a:xfrm>
        </p:spPr>
        <p:txBody>
          <a:bodyPr>
            <a:normAutofit/>
          </a:bodyPr>
          <a:lstStyle/>
          <a:p>
            <a:r>
              <a:rPr lang="en-US" dirty="0"/>
              <a:t>The NASA SBAF tool designed to account for sensor band spectral band differences has been operational since 2016</a:t>
            </a:r>
          </a:p>
          <a:p>
            <a:pPr lvl="1"/>
            <a:r>
              <a:rPr lang="en-US" dirty="0"/>
              <a:t>The funding for this effort was based on a NASA ROSES proposal to acquire the Hyperion, SCIAMACHY, and GOME-2 hyperspectral dataset as well as the computer resources</a:t>
            </a:r>
          </a:p>
          <a:p>
            <a:r>
              <a:rPr lang="en-US" dirty="0"/>
              <a:t>Ben </a:t>
            </a:r>
            <a:r>
              <a:rPr lang="en-US" dirty="0" err="1"/>
              <a:t>Scarino</a:t>
            </a:r>
            <a:r>
              <a:rPr lang="en-US" dirty="0"/>
              <a:t> wrote the code that has organized the hyperspectral radiances into a common format for selection of Earth scenes, spectral response functions, and regression functions</a:t>
            </a:r>
          </a:p>
          <a:p>
            <a:pPr lvl="1"/>
            <a:r>
              <a:rPr lang="en-US" dirty="0"/>
              <a:t>He has left NASA and no new features or datasets can be incorporated into the tool</a:t>
            </a:r>
          </a:p>
          <a:p>
            <a:pPr lvl="1"/>
            <a:r>
              <a:rPr lang="en-US" dirty="0"/>
              <a:t>Looking into exporting both the data and the code</a:t>
            </a:r>
          </a:p>
          <a:p>
            <a:r>
              <a:rPr lang="en-US" dirty="0"/>
              <a:t>How to maintain the tool into the future</a:t>
            </a:r>
          </a:p>
        </p:txBody>
      </p:sp>
    </p:spTree>
    <p:extLst>
      <p:ext uri="{BB962C8B-B14F-4D97-AF65-F5344CB8AC3E}">
        <p14:creationId xmlns:p14="http://schemas.microsoft.com/office/powerpoint/2010/main" val="4210415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B007D-8BBE-DBF8-3D80-B06BFABE9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D42C1-63F7-24CC-B8EC-0E671E1F6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2634"/>
          </a:xfrm>
        </p:spPr>
        <p:txBody>
          <a:bodyPr>
            <a:normAutofit/>
          </a:bodyPr>
          <a:lstStyle/>
          <a:p>
            <a:r>
              <a:rPr lang="en-US" dirty="0"/>
              <a:t>Additional hyper-spectral datasets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68AA4B-E909-250B-DCF9-FF34338AC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229"/>
            <a:ext cx="10515600" cy="5181600"/>
          </a:xfrm>
        </p:spPr>
        <p:txBody>
          <a:bodyPr>
            <a:normAutofit/>
          </a:bodyPr>
          <a:lstStyle/>
          <a:p>
            <a:r>
              <a:rPr lang="en-US" dirty="0"/>
              <a:t>ENMAP – limited record</a:t>
            </a:r>
          </a:p>
          <a:p>
            <a:r>
              <a:rPr lang="en-US" dirty="0"/>
              <a:t>DESIS – establish point of contact and review spectral calibration</a:t>
            </a:r>
          </a:p>
          <a:p>
            <a:r>
              <a:rPr lang="en-US" dirty="0"/>
              <a:t>HOAC – </a:t>
            </a:r>
            <a:r>
              <a:rPr lang="en-US" b="1" dirty="0"/>
              <a:t>Action Item for CMA to provide hyperspectral data both lunar and PICS</a:t>
            </a:r>
          </a:p>
          <a:p>
            <a:r>
              <a:rPr lang="en-US" dirty="0"/>
              <a:t>Future CLARREO is being shipped for launch and awaiting launch</a:t>
            </a:r>
          </a:p>
          <a:p>
            <a:r>
              <a:rPr lang="en-US" dirty="0"/>
              <a:t>TRUTHS – defunded</a:t>
            </a:r>
          </a:p>
          <a:p>
            <a:r>
              <a:rPr lang="en-US" dirty="0"/>
              <a:t>Radiative Transfer Model hyper-spectral radiance datasets – CLARREO LUT that corrects for angular and spectral differences</a:t>
            </a:r>
          </a:p>
        </p:txBody>
      </p:sp>
    </p:spTree>
    <p:extLst>
      <p:ext uri="{BB962C8B-B14F-4D97-AF65-F5344CB8AC3E}">
        <p14:creationId xmlns:p14="http://schemas.microsoft.com/office/powerpoint/2010/main" val="1235491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X6PPVAVDZMSZ-613157859-13653</_dlc_DocId>
    <_dlc_DocIdUrl xmlns="cfab5f87-ed30-4dbb-a820-4234a14babf6">
      <Url>https://wmoomm.sharepoint.com/sites/Collaboration/_layouts/15/DocIdRedir.aspx?ID=X6PPVAVDZMSZ-613157859-13653</Url>
      <Description>X6PPVAVDZMSZ-613157859-13653</Description>
    </_dlc_DocIdUrl>
  </documentManagement>
</p:properties>
</file>

<file path=customXml/itemProps1.xml><?xml version="1.0" encoding="utf-8"?>
<ds:datastoreItem xmlns:ds="http://schemas.openxmlformats.org/officeDocument/2006/customXml" ds:itemID="{6546C8B3-F561-4578-B66C-D6F7D668C9B3}"/>
</file>

<file path=customXml/itemProps2.xml><?xml version="1.0" encoding="utf-8"?>
<ds:datastoreItem xmlns:ds="http://schemas.openxmlformats.org/officeDocument/2006/customXml" ds:itemID="{6940D169-8B89-4B76-A51E-4E3A7A5981D2}"/>
</file>

<file path=customXml/itemProps3.xml><?xml version="1.0" encoding="utf-8"?>
<ds:datastoreItem xmlns:ds="http://schemas.openxmlformats.org/officeDocument/2006/customXml" ds:itemID="{AC438D77-7DCA-40AE-A266-7BA52D4BB835}"/>
</file>

<file path=customXml/itemProps4.xml><?xml version="1.0" encoding="utf-8"?>
<ds:datastoreItem xmlns:ds="http://schemas.openxmlformats.org/officeDocument/2006/customXml" ds:itemID="{C8AB258E-D812-43A5-9F6B-CC9722ED643F}"/>
</file>

<file path=customXml/itemProps5.xml><?xml version="1.0" encoding="utf-8"?>
<ds:datastoreItem xmlns:ds="http://schemas.openxmlformats.org/officeDocument/2006/customXml" ds:itemID="{A55C7382-67AF-427D-9C39-1994123BA976}"/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700</Words>
  <Application>Microsoft Macintosh PowerPoint</Application>
  <PresentationFormat>Widescreen</PresentationFormat>
  <Paragraphs>80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Arial</vt:lpstr>
      <vt:lpstr>Office Theme</vt:lpstr>
      <vt:lpstr>VIS/NIR subgroup report 2025 annual meeting</vt:lpstr>
      <vt:lpstr>GSICS VIS/NIR group overview</vt:lpstr>
      <vt:lpstr>VIS/NIR group previous year web meetings</vt:lpstr>
      <vt:lpstr>Presentations during annual meeting</vt:lpstr>
      <vt:lpstr>Presentations during annual meeting</vt:lpstr>
      <vt:lpstr>GSICS product development and Dashboard</vt:lpstr>
      <vt:lpstr>Methodology Leads</vt:lpstr>
      <vt:lpstr>SBAF tool status</vt:lpstr>
      <vt:lpstr>Additional hyper-spectral datasets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Doelling, David Robert (LARC-E302)</dc:creator>
  <cp:lastModifiedBy>Doelling, David Robert (LARC-E302)</cp:lastModifiedBy>
  <cp:revision>7</cp:revision>
  <dcterms:created xsi:type="dcterms:W3CDTF">2026-03-27T11:03:05Z</dcterms:created>
  <dcterms:modified xsi:type="dcterms:W3CDTF">2026-03-27T13:14:54Z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4032c6bb-9a61-4a51-8205-a941b228c85d</vt:lpwstr>
  </property>
</Properties>
</file>