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5" r:id="rId2"/>
  </p:sldMasterIdLst>
  <p:notesMasterIdLst>
    <p:notesMasterId r:id="rId16"/>
  </p:notesMasterIdLst>
  <p:sldIdLst>
    <p:sldId id="256" r:id="rId3"/>
    <p:sldId id="258" r:id="rId4"/>
    <p:sldId id="261" r:id="rId5"/>
    <p:sldId id="262" r:id="rId6"/>
    <p:sldId id="612" r:id="rId7"/>
    <p:sldId id="872" r:id="rId8"/>
    <p:sldId id="873" r:id="rId9"/>
    <p:sldId id="874" r:id="rId10"/>
    <p:sldId id="875" r:id="rId11"/>
    <p:sldId id="876" r:id="rId12"/>
    <p:sldId id="878" r:id="rId13"/>
    <p:sldId id="877" r:id="rId14"/>
    <p:sldId id="609" r:id="rId15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51D57-E982-4072-A20B-4E12E43AB519}" v="4" dt="2026-03-27T02:54:53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93" d="100"/>
          <a:sy n="93" d="100"/>
        </p:scale>
        <p:origin x="11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26" Type="http://schemas.openxmlformats.org/officeDocument/2006/relationships/customXml" Target="../customXml/item4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Relationship Id="rId27" Type="http://schemas.openxmlformats.org/officeDocument/2006/relationships/customXml" Target="../customXml/item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bastien Wagner" userId="d3326b90-b849-4e03-8441-95e196d9c967" providerId="ADAL" clId="{A90D2BD5-08C5-4399-BC5A-CCF9D073DBA2}"/>
    <pc:docChg chg="custSel addSld delSld modSld">
      <pc:chgData name="Sebastien Wagner" userId="d3326b90-b849-4e03-8441-95e196d9c967" providerId="ADAL" clId="{A90D2BD5-08C5-4399-BC5A-CCF9D073DBA2}" dt="2026-03-27T12:30:38.414" v="140" actId="20577"/>
      <pc:docMkLst>
        <pc:docMk/>
      </pc:docMkLst>
      <pc:sldChg chg="new del">
        <pc:chgData name="Sebastien Wagner" userId="d3326b90-b849-4e03-8441-95e196d9c967" providerId="ADAL" clId="{A90D2BD5-08C5-4399-BC5A-CCF9D073DBA2}" dt="2026-03-27T02:42:03.580" v="2" actId="47"/>
        <pc:sldMkLst>
          <pc:docMk/>
          <pc:sldMk cId="2123730665" sldId="263"/>
        </pc:sldMkLst>
      </pc:sldChg>
      <pc:sldChg chg="add">
        <pc:chgData name="Sebastien Wagner" userId="d3326b90-b849-4e03-8441-95e196d9c967" providerId="ADAL" clId="{A90D2BD5-08C5-4399-BC5A-CCF9D073DBA2}" dt="2026-03-27T02:41:58.821" v="1"/>
        <pc:sldMkLst>
          <pc:docMk/>
          <pc:sldMk cId="1881492184" sldId="609"/>
        </pc:sldMkLst>
      </pc:sldChg>
      <pc:sldChg chg="modSp add mod">
        <pc:chgData name="Sebastien Wagner" userId="d3326b90-b849-4e03-8441-95e196d9c967" providerId="ADAL" clId="{A90D2BD5-08C5-4399-BC5A-CCF9D073DBA2}" dt="2026-03-27T12:29:48.480" v="121" actId="20577"/>
        <pc:sldMkLst>
          <pc:docMk/>
          <pc:sldMk cId="3828273256" sldId="612"/>
        </pc:sldMkLst>
        <pc:spChg chg="mod">
          <ac:chgData name="Sebastien Wagner" userId="d3326b90-b849-4e03-8441-95e196d9c967" providerId="ADAL" clId="{A90D2BD5-08C5-4399-BC5A-CCF9D073DBA2}" dt="2026-03-27T12:29:48.480" v="121" actId="20577"/>
          <ac:spMkLst>
            <pc:docMk/>
            <pc:sldMk cId="3828273256" sldId="612"/>
            <ac:spMk id="3" creationId="{049F9F73-84A1-C5E1-F857-FA551A55924C}"/>
          </ac:spMkLst>
        </pc:spChg>
      </pc:sldChg>
      <pc:sldChg chg="add">
        <pc:chgData name="Sebastien Wagner" userId="d3326b90-b849-4e03-8441-95e196d9c967" providerId="ADAL" clId="{A90D2BD5-08C5-4399-BC5A-CCF9D073DBA2}" dt="2026-03-27T02:41:58.821" v="1"/>
        <pc:sldMkLst>
          <pc:docMk/>
          <pc:sldMk cId="2307755287" sldId="872"/>
        </pc:sldMkLst>
      </pc:sldChg>
      <pc:sldChg chg="modSp add mod">
        <pc:chgData name="Sebastien Wagner" userId="d3326b90-b849-4e03-8441-95e196d9c967" providerId="ADAL" clId="{A90D2BD5-08C5-4399-BC5A-CCF9D073DBA2}" dt="2026-03-27T12:30:17.144" v="132" actId="20577"/>
        <pc:sldMkLst>
          <pc:docMk/>
          <pc:sldMk cId="1829091873" sldId="873"/>
        </pc:sldMkLst>
        <pc:spChg chg="mod">
          <ac:chgData name="Sebastien Wagner" userId="d3326b90-b849-4e03-8441-95e196d9c967" providerId="ADAL" clId="{A90D2BD5-08C5-4399-BC5A-CCF9D073DBA2}" dt="2026-03-27T12:30:17.144" v="132" actId="20577"/>
          <ac:spMkLst>
            <pc:docMk/>
            <pc:sldMk cId="1829091873" sldId="873"/>
            <ac:spMk id="2" creationId="{0D5EB8B3-1E42-5725-D619-8B697C8FDA9E}"/>
          </ac:spMkLst>
        </pc:spChg>
        <pc:spChg chg="mod">
          <ac:chgData name="Sebastien Wagner" userId="d3326b90-b849-4e03-8441-95e196d9c967" providerId="ADAL" clId="{A90D2BD5-08C5-4399-BC5A-CCF9D073DBA2}" dt="2026-03-27T02:43:01.379" v="10" actId="20577"/>
          <ac:spMkLst>
            <pc:docMk/>
            <pc:sldMk cId="1829091873" sldId="873"/>
            <ac:spMk id="4" creationId="{FDBDB3DF-B1B3-525D-2588-1AD0274F398E}"/>
          </ac:spMkLst>
        </pc:spChg>
      </pc:sldChg>
      <pc:sldChg chg="add">
        <pc:chgData name="Sebastien Wagner" userId="d3326b90-b849-4e03-8441-95e196d9c967" providerId="ADAL" clId="{A90D2BD5-08C5-4399-BC5A-CCF9D073DBA2}" dt="2026-03-27T02:41:58.821" v="1"/>
        <pc:sldMkLst>
          <pc:docMk/>
          <pc:sldMk cId="3424388588" sldId="874"/>
        </pc:sldMkLst>
      </pc:sldChg>
      <pc:sldChg chg="add">
        <pc:chgData name="Sebastien Wagner" userId="d3326b90-b849-4e03-8441-95e196d9c967" providerId="ADAL" clId="{A90D2BD5-08C5-4399-BC5A-CCF9D073DBA2}" dt="2026-03-27T02:41:58.821" v="1"/>
        <pc:sldMkLst>
          <pc:docMk/>
          <pc:sldMk cId="2425671524" sldId="875"/>
        </pc:sldMkLst>
      </pc:sldChg>
      <pc:sldChg chg="modSp add mod">
        <pc:chgData name="Sebastien Wagner" userId="d3326b90-b849-4e03-8441-95e196d9c967" providerId="ADAL" clId="{A90D2BD5-08C5-4399-BC5A-CCF9D073DBA2}" dt="2026-03-27T12:30:29.647" v="138" actId="20577"/>
        <pc:sldMkLst>
          <pc:docMk/>
          <pc:sldMk cId="3054071497" sldId="876"/>
        </pc:sldMkLst>
        <pc:spChg chg="mod">
          <ac:chgData name="Sebastien Wagner" userId="d3326b90-b849-4e03-8441-95e196d9c967" providerId="ADAL" clId="{A90D2BD5-08C5-4399-BC5A-CCF9D073DBA2}" dt="2026-03-27T12:30:29.647" v="138" actId="20577"/>
          <ac:spMkLst>
            <pc:docMk/>
            <pc:sldMk cId="3054071497" sldId="876"/>
            <ac:spMk id="2" creationId="{0004A8F8-345B-00A7-B409-4005AD6E8BD4}"/>
          </ac:spMkLst>
        </pc:spChg>
        <pc:spChg chg="mod">
          <ac:chgData name="Sebastien Wagner" userId="d3326b90-b849-4e03-8441-95e196d9c967" providerId="ADAL" clId="{A90D2BD5-08C5-4399-BC5A-CCF9D073DBA2}" dt="2026-03-27T02:44:21.406" v="65" actId="20577"/>
          <ac:spMkLst>
            <pc:docMk/>
            <pc:sldMk cId="3054071497" sldId="876"/>
            <ac:spMk id="4" creationId="{8AA5AEC2-C7D6-88AA-AB52-C626F09DA8CF}"/>
          </ac:spMkLst>
        </pc:spChg>
      </pc:sldChg>
      <pc:sldChg chg="add">
        <pc:chgData name="Sebastien Wagner" userId="d3326b90-b849-4e03-8441-95e196d9c967" providerId="ADAL" clId="{A90D2BD5-08C5-4399-BC5A-CCF9D073DBA2}" dt="2026-03-27T02:41:58.821" v="1"/>
        <pc:sldMkLst>
          <pc:docMk/>
          <pc:sldMk cId="4106629294" sldId="877"/>
        </pc:sldMkLst>
      </pc:sldChg>
      <pc:sldChg chg="modSp add mod">
        <pc:chgData name="Sebastien Wagner" userId="d3326b90-b849-4e03-8441-95e196d9c967" providerId="ADAL" clId="{A90D2BD5-08C5-4399-BC5A-CCF9D073DBA2}" dt="2026-03-27T12:30:38.414" v="140" actId="20577"/>
        <pc:sldMkLst>
          <pc:docMk/>
          <pc:sldMk cId="3002412171" sldId="878"/>
        </pc:sldMkLst>
        <pc:spChg chg="mod">
          <ac:chgData name="Sebastien Wagner" userId="d3326b90-b849-4e03-8441-95e196d9c967" providerId="ADAL" clId="{A90D2BD5-08C5-4399-BC5A-CCF9D073DBA2}" dt="2026-03-27T12:30:38.414" v="140" actId="20577"/>
          <ac:spMkLst>
            <pc:docMk/>
            <pc:sldMk cId="3002412171" sldId="878"/>
            <ac:spMk id="3" creationId="{203ED796-9FAC-BAEA-1956-DDF70A91EE3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1421493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25421889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3029339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3307680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2743889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72603025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2085090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6876612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13450091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6976364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55947514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0548026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74800915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05107192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13475330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425676381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57731327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17920661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83745467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3635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7720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3181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1592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6081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0219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8759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4323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9048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9361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0165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2702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2389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25.xml"/><Relationship Id="rId34" Type="http://schemas.openxmlformats.org/officeDocument/2006/relationships/hyperlink" Target="m-files://show/7235DDED-B8A6-4E3A-A71E-E576E92F5EE1/0-168837?property=PG7957932C1D8B422FA7838BCB926F04D5" TargetMode="Externa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33" Type="http://schemas.openxmlformats.org/officeDocument/2006/relationships/theme" Target="../theme/theme2.xml"/><Relationship Id="rId38" Type="http://schemas.openxmlformats.org/officeDocument/2006/relationships/hyperlink" Target="m-files://show/7235DDED-B8A6-4E3A-A71E-E576E92F5EE1/0-168837?property=PGF96F14DEC652464883AF30934E62410D" TargetMode="Externa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29" Type="http://schemas.openxmlformats.org/officeDocument/2006/relationships/slideLayout" Target="../slideLayouts/slideLayout33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32" Type="http://schemas.openxmlformats.org/officeDocument/2006/relationships/slideLayout" Target="../slideLayouts/slideLayout36.xml"/><Relationship Id="rId37" Type="http://schemas.openxmlformats.org/officeDocument/2006/relationships/hyperlink" Target="m-files://show/7235DDED-B8A6-4E3A-A71E-E576E92F5EE1/0-168837?property=PG287DD6AA5F5449A297586565E64CBBF3" TargetMode="Externa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32.xml"/><Relationship Id="rId36" Type="http://schemas.openxmlformats.org/officeDocument/2006/relationships/hyperlink" Target="m-files://show/7235DDED-B8A6-4E3A-A71E-E576E92F5EE1/0-168837?property=PG65D186EDD28144499B14845D49B5D4CB" TargetMode="Externa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35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4.xml"/><Relationship Id="rId35" Type="http://schemas.openxmlformats.org/officeDocument/2006/relationships/hyperlink" Target="m-files://show/7235DDED-B8A6-4E3A-A71E-E576E92F5EE1/0-168837?property=PGCE5437D590C04754BEE9A57B4DF061F0" TargetMode="External"/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EUM2068637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550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ebastien.wagner@eumetsat.int" TargetMode="External"/><Relationship Id="rId2" Type="http://schemas.openxmlformats.org/officeDocument/2006/relationships/hyperlink" Target="https://www.eventsforce.net/lunarcalibrationworkshop2026" TargetMode="External"/><Relationship Id="rId1" Type="http://schemas.openxmlformats.org/officeDocument/2006/relationships/slideLayout" Target="../slideLayouts/slideLayout34.xml"/><Relationship Id="rId4" Type="http://schemas.openxmlformats.org/officeDocument/2006/relationships/hyperlink" Target="mailto:events@eumetsat.int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GSICS 2026 Lunar Subgroup Report</a:t>
            </a:r>
            <a:br>
              <a:rPr lang="en-GB" dirty="0"/>
            </a:br>
            <a:r>
              <a:rPr lang="en-GB" dirty="0"/>
              <a:t>and</a:t>
            </a:r>
            <a:br>
              <a:rPr lang="en-GB" dirty="0"/>
            </a:br>
            <a:r>
              <a:rPr lang="en-GB" dirty="0"/>
              <a:t>Lunar Workshop Announcement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Tom Stone (USGS) and Seb Wagner (EUMETSAT)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4AA3A-DC40-9EDC-6AAD-2E7DFE3D2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365125"/>
            <a:ext cx="10058400" cy="834283"/>
          </a:xfrm>
        </p:spPr>
        <p:txBody>
          <a:bodyPr/>
          <a:lstStyle/>
          <a:p>
            <a:r>
              <a:rPr lang="en-IE" dirty="0"/>
              <a:t>Lunar Calibration Subgroup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239BD-94BC-7712-AECB-D86F1322D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LSICS development (next slide)</a:t>
            </a:r>
          </a:p>
          <a:p>
            <a:pPr lvl="1"/>
            <a:r>
              <a:rPr lang="en-US" dirty="0"/>
              <a:t>Lunar model development — in LSICS framework</a:t>
            </a:r>
          </a:p>
          <a:p>
            <a:r>
              <a:rPr lang="en-US" dirty="0"/>
              <a:t>Outline of medium-term (5−10 years) vision for lunar calibration</a:t>
            </a:r>
          </a:p>
          <a:p>
            <a:r>
              <a:rPr lang="en-US" dirty="0"/>
              <a:t>Acquiring new reference lunar irradiance measurements</a:t>
            </a:r>
          </a:p>
          <a:p>
            <a:pPr lvl="1"/>
            <a:r>
              <a:rPr lang="en-US" dirty="0"/>
              <a:t>air-LUSI:  high value for model development; final flight campaign Feb 2026</a:t>
            </a:r>
          </a:p>
          <a:p>
            <a:pPr lvl="1"/>
            <a:r>
              <a:rPr lang="en-US" dirty="0"/>
              <a:t>ARCSTONE:  launch June 2025; extended ops; level-1 processing slowdown</a:t>
            </a:r>
          </a:p>
          <a:p>
            <a:r>
              <a:rPr lang="en-US" dirty="0"/>
              <a:t>Sensor performance monitoring</a:t>
            </a:r>
          </a:p>
          <a:p>
            <a:pPr lvl="1"/>
            <a:r>
              <a:rPr lang="en-US" dirty="0"/>
              <a:t>Developing sensor lunar measurement techniques</a:t>
            </a:r>
          </a:p>
          <a:p>
            <a:r>
              <a:rPr lang="en-US" dirty="0"/>
              <a:t>Documenting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93659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635C2-EF13-1016-F02E-50213AFE8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8AED3-4968-DBCF-59B2-8F06BDCCF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365125"/>
            <a:ext cx="10058400" cy="834283"/>
          </a:xfrm>
        </p:spPr>
        <p:txBody>
          <a:bodyPr/>
          <a:lstStyle/>
          <a:p>
            <a:r>
              <a:rPr lang="en-IE" dirty="0"/>
              <a:t>LSICS Development Efforts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E1941-A07C-5F79-2FD3-633D453F1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Developing the framework</a:t>
            </a:r>
          </a:p>
          <a:p>
            <a:pPr lvl="1"/>
            <a:r>
              <a:rPr lang="en-US" dirty="0" err="1"/>
              <a:t>standardised</a:t>
            </a:r>
            <a:r>
              <a:rPr lang="en-US" dirty="0"/>
              <a:t> I/O formats</a:t>
            </a:r>
          </a:p>
          <a:p>
            <a:pPr lvl="1"/>
            <a:r>
              <a:rPr lang="en-US" dirty="0"/>
              <a:t>module interfaces, supporting DER inter-changeability</a:t>
            </a:r>
          </a:p>
          <a:p>
            <a:pPr lvl="1"/>
            <a:r>
              <a:rPr lang="en-US" dirty="0"/>
              <a:t>processing history propagation</a:t>
            </a:r>
          </a:p>
          <a:p>
            <a:pPr lvl="1"/>
            <a:r>
              <a:rPr lang="en-US" dirty="0"/>
              <a:t>results </a:t>
            </a:r>
            <a:r>
              <a:rPr lang="en-US" dirty="0" err="1"/>
              <a:t>visualisation</a:t>
            </a:r>
            <a:r>
              <a:rPr lang="en-US" dirty="0"/>
              <a:t> (plotting tool)</a:t>
            </a:r>
          </a:p>
          <a:p>
            <a:r>
              <a:rPr lang="en-US" dirty="0"/>
              <a:t>Interfacing lunar models — including LIME, LESSR v2</a:t>
            </a:r>
          </a:p>
          <a:p>
            <a:r>
              <a:rPr lang="en-US" dirty="0"/>
              <a:t>Updating GIRO (v2.0)</a:t>
            </a:r>
          </a:p>
          <a:p>
            <a:pPr lvl="1"/>
            <a:r>
              <a:rPr lang="en-US" dirty="0"/>
              <a:t>re-aligned with ROLO</a:t>
            </a:r>
          </a:p>
          <a:p>
            <a:pPr lvl="1"/>
            <a:r>
              <a:rPr lang="en-US" dirty="0"/>
              <a:t>LSICS interface</a:t>
            </a:r>
          </a:p>
          <a:p>
            <a:r>
              <a:rPr lang="en-US" dirty="0"/>
              <a:t>Regular team meetings — every 2-3 weeks nominally</a:t>
            </a:r>
          </a:p>
        </p:txBody>
      </p:sp>
    </p:spTree>
    <p:extLst>
      <p:ext uri="{BB962C8B-B14F-4D97-AF65-F5344CB8AC3E}">
        <p14:creationId xmlns:p14="http://schemas.microsoft.com/office/powerpoint/2010/main" val="2741405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1689B-E811-8F2E-AAA9-1446FAB28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D2864-0415-8ADC-6256-4B3A47209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365125"/>
            <a:ext cx="10058400" cy="834283"/>
          </a:xfrm>
        </p:spPr>
        <p:txBody>
          <a:bodyPr/>
          <a:lstStyle/>
          <a:p>
            <a:r>
              <a:rPr lang="en-IE" dirty="0"/>
              <a:t>Interactions with the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0EFB4-47C9-0C13-0A50-8F9688C0B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</a:t>
            </a:r>
            <a:r>
              <a:rPr lang="en-US" dirty="0" err="1"/>
              <a:t>webmeeting</a:t>
            </a:r>
            <a:r>
              <a:rPr lang="en-US" dirty="0"/>
              <a:t> since last GSICS Annual meeting</a:t>
            </a:r>
          </a:p>
          <a:p>
            <a:r>
              <a:rPr lang="en-US" dirty="0"/>
              <a:t>Coordinating with IR and MW subgroups</a:t>
            </a:r>
          </a:p>
          <a:p>
            <a:pPr lvl="1"/>
            <a:r>
              <a:rPr lang="en-US" u="sng" dirty="0"/>
              <a:t>Decision</a:t>
            </a:r>
            <a:r>
              <a:rPr lang="en-US" dirty="0"/>
              <a:t>:  keep lunar </a:t>
            </a:r>
            <a:r>
              <a:rPr lang="en-US" dirty="0" err="1"/>
              <a:t>cal</a:t>
            </a:r>
            <a:r>
              <a:rPr lang="en-US" dirty="0"/>
              <a:t> discussions within topical subgroups, to maintain peer awareness</a:t>
            </a:r>
          </a:p>
          <a:p>
            <a:r>
              <a:rPr lang="en-US" dirty="0"/>
              <a:t>Engaging with New Space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71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title="[DM_DOCNAME]">
            <a:extLst>
              <a:ext uri="{FF2B5EF4-FFF2-40B4-BE49-F238E27FC236}">
                <a16:creationId xmlns:a16="http://schemas.microsoft.com/office/drawing/2014/main" id="{049F9F73-84A1-C5E1-F857-FA551A55924C}"/>
              </a:ext>
            </a:extLst>
          </p:cNvPr>
          <p:cNvSpPr txBox="1"/>
          <p:nvPr/>
        </p:nvSpPr>
        <p:spPr>
          <a:xfrm>
            <a:off x="-1" y="1884152"/>
            <a:ext cx="6314174" cy="2517952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5th </a:t>
            </a:r>
            <a:r>
              <a:rPr lang="en-GB" sz="280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</a:t>
            </a:r>
            <a:r>
              <a:rPr kumimoji="0" lang="en-IE" sz="2800" b="1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GSICS / CEOS WGCV </a:t>
            </a:r>
            <a:r>
              <a:rPr kumimoji="0" lang="en-GB" sz="2800" b="1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Lunar Calibration Workshop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S. Wagner (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EUMETSAT), T. Stone (USGS)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A. Mousivand (EUMETSAT), M. Lekouara (EUMETSAT)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GSICS annual meeting – Ottawa, 23-27 March 2026</a:t>
            </a:r>
          </a:p>
        </p:txBody>
      </p:sp>
    </p:spTree>
    <p:extLst>
      <p:ext uri="{BB962C8B-B14F-4D97-AF65-F5344CB8AC3E}">
        <p14:creationId xmlns:p14="http://schemas.microsoft.com/office/powerpoint/2010/main" val="38282732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0B324-1A3F-127D-74AB-A8228D2D7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workshops</a:t>
            </a:r>
            <a:endParaRPr lang="en-IE"/>
          </a:p>
        </p:txBody>
      </p:sp>
      <p:pic>
        <p:nvPicPr>
          <p:cNvPr id="6" name="Picture 2" descr="H:\My Documents\My Pictures\Lunar calibration\ND5A5300.JPG">
            <a:extLst>
              <a:ext uri="{FF2B5EF4-FFF2-40B4-BE49-F238E27FC236}">
                <a16:creationId xmlns:a16="http://schemas.microsoft.com/office/drawing/2014/main" id="{3A00314B-B8AF-F22F-93DE-FBD4C6126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16895" y="753948"/>
            <a:ext cx="3511296" cy="2340864"/>
          </a:xfrm>
          <a:prstGeom prst="rect">
            <a:avLst/>
          </a:prstGeom>
          <a:noFill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0345997-D9DF-6189-0247-3EF0B4736A37}"/>
              </a:ext>
            </a:extLst>
          </p:cNvPr>
          <p:cNvGrpSpPr/>
          <p:nvPr/>
        </p:nvGrpSpPr>
        <p:grpSpPr>
          <a:xfrm>
            <a:off x="6791583" y="205682"/>
            <a:ext cx="5345627" cy="3610780"/>
            <a:chOff x="2584702" y="3530721"/>
            <a:chExt cx="5345627" cy="3610780"/>
          </a:xfrm>
        </p:grpSpPr>
        <p:pic>
          <p:nvPicPr>
            <p:cNvPr id="8" name="Picture 2" descr="http://gsics.atmos.umd.edu/pub/Development/20171106/LunarCalibWS_Xian2017.jpg">
              <a:extLst>
                <a:ext uri="{FF2B5EF4-FFF2-40B4-BE49-F238E27FC236}">
                  <a16:creationId xmlns:a16="http://schemas.microsoft.com/office/drawing/2014/main" id="{849543A2-FA9E-30C4-1AD4-D18012360C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54"/>
            <a:stretch>
              <a:fillRect/>
            </a:stretch>
          </p:blipFill>
          <p:spPr bwMode="auto">
            <a:xfrm>
              <a:off x="3314924" y="4494469"/>
              <a:ext cx="4615405" cy="2647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4FD0717-63DB-DAB7-2071-A7AC79508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0753" y="3530721"/>
              <a:ext cx="1179576" cy="176811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CDF10E0-50DF-95BD-C8F0-B7BE118CD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" r="13312"/>
            <a:stretch>
              <a:fillRect/>
            </a:stretch>
          </p:blipFill>
          <p:spPr>
            <a:xfrm>
              <a:off x="2584702" y="4055088"/>
              <a:ext cx="1826685" cy="1399032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D4AB8B8-C1C8-A63B-BE3F-313860347A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90" y="3983101"/>
            <a:ext cx="3901440" cy="1918335"/>
          </a:xfrm>
          <a:prstGeom prst="rect">
            <a:avLst/>
          </a:prstGeom>
        </p:spPr>
      </p:pic>
      <p:pic>
        <p:nvPicPr>
          <p:cNvPr id="13" name="Picture 12" descr="A group of people standing in a circle&#10;&#10;AI-generated content may be incorrect.">
            <a:extLst>
              <a:ext uri="{FF2B5EF4-FFF2-40B4-BE49-F238E27FC236}">
                <a16:creationId xmlns:a16="http://schemas.microsoft.com/office/drawing/2014/main" id="{A2D01C93-B456-040A-A67A-F0E4A4B77E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521" y="4223240"/>
            <a:ext cx="3581781" cy="2362073"/>
          </a:xfrm>
          <a:prstGeom prst="rect">
            <a:avLst/>
          </a:prstGeom>
        </p:spPr>
      </p:pic>
      <p:grpSp>
        <p:nvGrpSpPr>
          <p:cNvPr id="83" name="Google Shape;408;p20">
            <a:extLst>
              <a:ext uri="{FF2B5EF4-FFF2-40B4-BE49-F238E27FC236}">
                <a16:creationId xmlns:a16="http://schemas.microsoft.com/office/drawing/2014/main" id="{4F42EC65-76E5-33B7-BE13-65DFC99784C0}"/>
              </a:ext>
            </a:extLst>
          </p:cNvPr>
          <p:cNvGrpSpPr/>
          <p:nvPr/>
        </p:nvGrpSpPr>
        <p:grpSpPr>
          <a:xfrm>
            <a:off x="6117236" y="5656724"/>
            <a:ext cx="2671630" cy="979041"/>
            <a:chOff x="2723278" y="2387425"/>
            <a:chExt cx="2078594" cy="979041"/>
          </a:xfrm>
        </p:grpSpPr>
        <p:sp>
          <p:nvSpPr>
            <p:cNvPr id="84" name="Google Shape;409;p20">
              <a:extLst>
                <a:ext uri="{FF2B5EF4-FFF2-40B4-BE49-F238E27FC236}">
                  <a16:creationId xmlns:a16="http://schemas.microsoft.com/office/drawing/2014/main" id="{D78E32D0-BBF2-D5EE-872D-1E577369C2AF}"/>
                </a:ext>
              </a:extLst>
            </p:cNvPr>
            <p:cNvSpPr/>
            <p:nvPr/>
          </p:nvSpPr>
          <p:spPr>
            <a:xfrm>
              <a:off x="2723278" y="2405547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49" y="1"/>
                  </a:moveTo>
                  <a:cubicBezTo>
                    <a:pt x="16321" y="1"/>
                    <a:pt x="14715" y="1515"/>
                    <a:pt x="14657" y="3431"/>
                  </a:cubicBezTo>
                  <a:lnTo>
                    <a:pt x="14348" y="12599"/>
                  </a:lnTo>
                  <a:cubicBezTo>
                    <a:pt x="14312" y="13708"/>
                    <a:pt x="13396" y="14577"/>
                    <a:pt x="12283" y="14577"/>
                  </a:cubicBezTo>
                  <a:cubicBezTo>
                    <a:pt x="12261" y="14577"/>
                    <a:pt x="12239" y="14576"/>
                    <a:pt x="12216" y="14576"/>
                  </a:cubicBezTo>
                  <a:lnTo>
                    <a:pt x="8871" y="14468"/>
                  </a:lnTo>
                  <a:cubicBezTo>
                    <a:pt x="8121" y="14433"/>
                    <a:pt x="7466" y="14016"/>
                    <a:pt x="7132" y="13397"/>
                  </a:cubicBezTo>
                  <a:cubicBezTo>
                    <a:pt x="6501" y="12301"/>
                    <a:pt x="5334" y="11539"/>
                    <a:pt x="3965" y="11504"/>
                  </a:cubicBezTo>
                  <a:cubicBezTo>
                    <a:pt x="3921" y="11502"/>
                    <a:pt x="3876" y="11501"/>
                    <a:pt x="3832" y="11501"/>
                  </a:cubicBezTo>
                  <a:cubicBezTo>
                    <a:pt x="1807" y="11501"/>
                    <a:pt x="130" y="13084"/>
                    <a:pt x="60" y="15099"/>
                  </a:cubicBezTo>
                  <a:cubicBezTo>
                    <a:pt x="0" y="17159"/>
                    <a:pt x="1632" y="18886"/>
                    <a:pt x="3715" y="18957"/>
                  </a:cubicBezTo>
                  <a:cubicBezTo>
                    <a:pt x="3760" y="18959"/>
                    <a:pt x="3806" y="18959"/>
                    <a:pt x="3850" y="18959"/>
                  </a:cubicBezTo>
                  <a:cubicBezTo>
                    <a:pt x="5164" y="18959"/>
                    <a:pt x="6322" y="18291"/>
                    <a:pt x="7001" y="17266"/>
                  </a:cubicBezTo>
                  <a:cubicBezTo>
                    <a:pt x="7371" y="16700"/>
                    <a:pt x="8021" y="16325"/>
                    <a:pt x="8745" y="16325"/>
                  </a:cubicBezTo>
                  <a:cubicBezTo>
                    <a:pt x="8767" y="16325"/>
                    <a:pt x="8789" y="16325"/>
                    <a:pt x="8811" y="16326"/>
                  </a:cubicBezTo>
                  <a:lnTo>
                    <a:pt x="12157" y="16433"/>
                  </a:lnTo>
                  <a:cubicBezTo>
                    <a:pt x="13300" y="16469"/>
                    <a:pt x="14193" y="17421"/>
                    <a:pt x="14157" y="18540"/>
                  </a:cubicBezTo>
                  <a:lnTo>
                    <a:pt x="14097" y="20481"/>
                  </a:lnTo>
                  <a:cubicBezTo>
                    <a:pt x="14026" y="22434"/>
                    <a:pt x="15586" y="24077"/>
                    <a:pt x="17562" y="24148"/>
                  </a:cubicBezTo>
                  <a:lnTo>
                    <a:pt x="47459" y="25124"/>
                  </a:lnTo>
                  <a:cubicBezTo>
                    <a:pt x="47503" y="25126"/>
                    <a:pt x="47548" y="25127"/>
                    <a:pt x="47592" y="25127"/>
                  </a:cubicBezTo>
                  <a:cubicBezTo>
                    <a:pt x="49520" y="25127"/>
                    <a:pt x="51104" y="23616"/>
                    <a:pt x="51174" y="21695"/>
                  </a:cubicBezTo>
                  <a:lnTo>
                    <a:pt x="51733" y="4658"/>
                  </a:lnTo>
                  <a:cubicBezTo>
                    <a:pt x="51793" y="2693"/>
                    <a:pt x="50245" y="1050"/>
                    <a:pt x="48257" y="991"/>
                  </a:cubicBezTo>
                  <a:lnTo>
                    <a:pt x="18360" y="2"/>
                  </a:lnTo>
                  <a:cubicBezTo>
                    <a:pt x="18323" y="1"/>
                    <a:pt x="18286" y="1"/>
                    <a:pt x="18249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5" name="Google Shape;410;p20">
              <a:extLst>
                <a:ext uri="{FF2B5EF4-FFF2-40B4-BE49-F238E27FC236}">
                  <a16:creationId xmlns:a16="http://schemas.microsoft.com/office/drawing/2014/main" id="{94AEE85B-5099-2019-5BF7-095F90BDCF2C}"/>
                </a:ext>
              </a:extLst>
            </p:cNvPr>
            <p:cNvSpPr/>
            <p:nvPr/>
          </p:nvSpPr>
          <p:spPr>
            <a:xfrm>
              <a:off x="4624272" y="2643417"/>
              <a:ext cx="177598" cy="256076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0" y="1"/>
                  </a:moveTo>
                  <a:lnTo>
                    <a:pt x="0" y="6014"/>
                  </a:lnTo>
                  <a:lnTo>
                    <a:pt x="1643" y="6014"/>
                  </a:lnTo>
                  <a:cubicBezTo>
                    <a:pt x="3298" y="6014"/>
                    <a:pt x="4643" y="4668"/>
                    <a:pt x="4643" y="3001"/>
                  </a:cubicBezTo>
                  <a:cubicBezTo>
                    <a:pt x="4643" y="2180"/>
                    <a:pt x="4310" y="1430"/>
                    <a:pt x="3762" y="882"/>
                  </a:cubicBezTo>
                  <a:cubicBezTo>
                    <a:pt x="3215" y="334"/>
                    <a:pt x="2465" y="1"/>
                    <a:pt x="1643" y="1"/>
                  </a:cubicBezTo>
                  <a:close/>
                </a:path>
              </a:pathLst>
            </a:custGeom>
            <a:solidFill>
              <a:srgbClr val="CC00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6" name="Google Shape;411;p20">
              <a:extLst>
                <a:ext uri="{FF2B5EF4-FFF2-40B4-BE49-F238E27FC236}">
                  <a16:creationId xmlns:a16="http://schemas.microsoft.com/office/drawing/2014/main" id="{0135B9CD-4A95-8C12-F518-3E30AFEBB561}"/>
                </a:ext>
              </a:extLst>
            </p:cNvPr>
            <p:cNvSpPr/>
            <p:nvPr/>
          </p:nvSpPr>
          <p:spPr>
            <a:xfrm>
              <a:off x="2725573" y="2387840"/>
              <a:ext cx="1939698" cy="923442"/>
            </a:xfrm>
            <a:custGeom>
              <a:avLst/>
              <a:gdLst/>
              <a:ahLst/>
              <a:cxnLst/>
              <a:rect l="l" t="t" r="r" b="b"/>
              <a:pathLst>
                <a:path w="50721" h="24147" extrusionOk="0">
                  <a:moveTo>
                    <a:pt x="17597" y="1"/>
                  </a:moveTo>
                  <a:cubicBezTo>
                    <a:pt x="15633" y="1"/>
                    <a:pt x="14037" y="1585"/>
                    <a:pt x="14037" y="3549"/>
                  </a:cubicBezTo>
                  <a:lnTo>
                    <a:pt x="14037" y="12717"/>
                  </a:lnTo>
                  <a:cubicBezTo>
                    <a:pt x="14037" y="13848"/>
                    <a:pt x="13121" y="14765"/>
                    <a:pt x="11990" y="14765"/>
                  </a:cubicBezTo>
                  <a:lnTo>
                    <a:pt x="8692" y="14765"/>
                  </a:lnTo>
                  <a:cubicBezTo>
                    <a:pt x="7941" y="14765"/>
                    <a:pt x="7287" y="14360"/>
                    <a:pt x="6929" y="13753"/>
                  </a:cubicBezTo>
                  <a:cubicBezTo>
                    <a:pt x="6275" y="12681"/>
                    <a:pt x="5084" y="11955"/>
                    <a:pt x="3739" y="11955"/>
                  </a:cubicBezTo>
                  <a:cubicBezTo>
                    <a:pt x="1679" y="11955"/>
                    <a:pt x="0" y="13634"/>
                    <a:pt x="0" y="15693"/>
                  </a:cubicBezTo>
                  <a:cubicBezTo>
                    <a:pt x="0" y="17753"/>
                    <a:pt x="1679" y="19420"/>
                    <a:pt x="3739" y="19420"/>
                  </a:cubicBezTo>
                  <a:cubicBezTo>
                    <a:pt x="5084" y="19420"/>
                    <a:pt x="6275" y="18706"/>
                    <a:pt x="6929" y="17622"/>
                  </a:cubicBezTo>
                  <a:cubicBezTo>
                    <a:pt x="7287" y="17027"/>
                    <a:pt x="7941" y="16622"/>
                    <a:pt x="8692" y="16622"/>
                  </a:cubicBezTo>
                  <a:lnTo>
                    <a:pt x="11990" y="16622"/>
                  </a:lnTo>
                  <a:cubicBezTo>
                    <a:pt x="13121" y="16622"/>
                    <a:pt x="14037" y="17539"/>
                    <a:pt x="14037" y="18670"/>
                  </a:cubicBezTo>
                  <a:lnTo>
                    <a:pt x="14037" y="20599"/>
                  </a:lnTo>
                  <a:cubicBezTo>
                    <a:pt x="14037" y="22551"/>
                    <a:pt x="15633" y="24147"/>
                    <a:pt x="17597" y="24147"/>
                  </a:cubicBezTo>
                  <a:lnTo>
                    <a:pt x="47173" y="24147"/>
                  </a:lnTo>
                  <a:cubicBezTo>
                    <a:pt x="49137" y="24147"/>
                    <a:pt x="50721" y="22551"/>
                    <a:pt x="50721" y="20599"/>
                  </a:cubicBezTo>
                  <a:lnTo>
                    <a:pt x="50721" y="3549"/>
                  </a:lnTo>
                  <a:cubicBezTo>
                    <a:pt x="50721" y="1585"/>
                    <a:pt x="49137" y="1"/>
                    <a:pt x="4717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7" name="Google Shape;412;p20">
              <a:extLst>
                <a:ext uri="{FF2B5EF4-FFF2-40B4-BE49-F238E27FC236}">
                  <a16:creationId xmlns:a16="http://schemas.microsoft.com/office/drawing/2014/main" id="{CF85379C-8CAB-42AD-D0A0-CC870E09ECAD}"/>
                </a:ext>
              </a:extLst>
            </p:cNvPr>
            <p:cNvSpPr/>
            <p:nvPr/>
          </p:nvSpPr>
          <p:spPr>
            <a:xfrm>
              <a:off x="2813941" y="2871873"/>
              <a:ext cx="170725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0"/>
                  </a:moveTo>
                  <a:cubicBezTo>
                    <a:pt x="1358" y="0"/>
                    <a:pt x="0" y="1358"/>
                    <a:pt x="0" y="3036"/>
                  </a:cubicBezTo>
                  <a:cubicBezTo>
                    <a:pt x="0" y="4715"/>
                    <a:pt x="1358" y="6072"/>
                    <a:pt x="3037" y="6072"/>
                  </a:cubicBezTo>
                  <a:cubicBezTo>
                    <a:pt x="4715" y="6072"/>
                    <a:pt x="6073" y="4715"/>
                    <a:pt x="6073" y="3036"/>
                  </a:cubicBezTo>
                  <a:cubicBezTo>
                    <a:pt x="6073" y="1358"/>
                    <a:pt x="4715" y="0"/>
                    <a:pt x="3037" y="0"/>
                  </a:cubicBez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8" name="Google Shape;413;p20">
              <a:extLst>
                <a:ext uri="{FF2B5EF4-FFF2-40B4-BE49-F238E27FC236}">
                  <a16:creationId xmlns:a16="http://schemas.microsoft.com/office/drawing/2014/main" id="{1AF668D1-EC90-10C5-DF3B-B4A15AE71EFA}"/>
                </a:ext>
              </a:extLst>
            </p:cNvPr>
            <p:cNvSpPr/>
            <p:nvPr/>
          </p:nvSpPr>
          <p:spPr>
            <a:xfrm>
              <a:off x="3195458" y="2417319"/>
              <a:ext cx="1606414" cy="36912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1465" y="1"/>
                    <a:pt x="191" y="1168"/>
                    <a:pt x="12" y="2656"/>
                  </a:cubicBezTo>
                  <a:cubicBezTo>
                    <a:pt x="0" y="2775"/>
                    <a:pt x="0" y="2894"/>
                    <a:pt x="0" y="3013"/>
                  </a:cubicBezTo>
                  <a:cubicBezTo>
                    <a:pt x="0" y="4680"/>
                    <a:pt x="1346" y="6025"/>
                    <a:pt x="3001" y="6025"/>
                  </a:cubicBezTo>
                  <a:lnTo>
                    <a:pt x="39005" y="6025"/>
                  </a:lnTo>
                  <a:cubicBezTo>
                    <a:pt x="39827" y="6025"/>
                    <a:pt x="40589" y="6359"/>
                    <a:pt x="41124" y="6906"/>
                  </a:cubicBezTo>
                  <a:cubicBezTo>
                    <a:pt x="41589" y="7371"/>
                    <a:pt x="41898" y="7990"/>
                    <a:pt x="41982" y="8668"/>
                  </a:cubicBezTo>
                  <a:lnTo>
                    <a:pt x="42005" y="8311"/>
                  </a:lnTo>
                  <a:lnTo>
                    <a:pt x="42005" y="3013"/>
                  </a:lnTo>
                  <a:cubicBezTo>
                    <a:pt x="42005" y="2192"/>
                    <a:pt x="41672" y="1430"/>
                    <a:pt x="41124" y="894"/>
                  </a:cubicBezTo>
                  <a:cubicBezTo>
                    <a:pt x="40589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9" name="Google Shape;414;p20">
              <a:extLst>
                <a:ext uri="{FF2B5EF4-FFF2-40B4-BE49-F238E27FC236}">
                  <a16:creationId xmlns:a16="http://schemas.microsoft.com/office/drawing/2014/main" id="{F31B0CE5-A645-CE96-BD9B-9C2C3EAFEE53}"/>
                </a:ext>
              </a:extLst>
            </p:cNvPr>
            <p:cNvSpPr/>
            <p:nvPr/>
          </p:nvSpPr>
          <p:spPr>
            <a:xfrm>
              <a:off x="3195458" y="2387428"/>
              <a:ext cx="1606414" cy="383816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1346" y="0"/>
                    <a:pt x="0" y="1346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77" y="6346"/>
                    <a:pt x="41124" y="6894"/>
                  </a:cubicBezTo>
                  <a:cubicBezTo>
                    <a:pt x="41672" y="7442"/>
                    <a:pt x="42005" y="8192"/>
                    <a:pt x="42005" y="9013"/>
                  </a:cubicBezTo>
                  <a:lnTo>
                    <a:pt x="42005" y="3013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77" y="334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0" name="Google Shape;415;p20">
              <a:extLst>
                <a:ext uri="{FF2B5EF4-FFF2-40B4-BE49-F238E27FC236}">
                  <a16:creationId xmlns:a16="http://schemas.microsoft.com/office/drawing/2014/main" id="{A6AC6B1D-FF81-324C-C722-F6E8BDFB90FC}"/>
                </a:ext>
              </a:extLst>
            </p:cNvPr>
            <p:cNvSpPr txBox="1"/>
            <p:nvPr/>
          </p:nvSpPr>
          <p:spPr>
            <a:xfrm>
              <a:off x="3265722" y="2715750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2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rPr>
                <a:t>EUMETSAT, USGS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2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rPr>
                <a:t>Darmstadt, Germany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416;p20">
              <a:extLst>
                <a:ext uri="{FF2B5EF4-FFF2-40B4-BE49-F238E27FC236}">
                  <a16:creationId xmlns:a16="http://schemas.microsoft.com/office/drawing/2014/main" id="{22EC7841-E529-8314-95F2-83BAB00BFD00}"/>
                </a:ext>
              </a:extLst>
            </p:cNvPr>
            <p:cNvSpPr txBox="1"/>
            <p:nvPr/>
          </p:nvSpPr>
          <p:spPr>
            <a:xfrm>
              <a:off x="3195450" y="2387425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6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Arial"/>
                  <a:sym typeface="Fira Sans Extra Condensed Medium"/>
                </a:rPr>
                <a:t>2023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Arial"/>
                <a:sym typeface="Fira Sans Extra Condensed Medium"/>
              </a:endParaRPr>
            </a:p>
          </p:txBody>
        </p:sp>
      </p:grpSp>
      <p:grpSp>
        <p:nvGrpSpPr>
          <p:cNvPr id="101" name="Google Shape;426;p20">
            <a:extLst>
              <a:ext uri="{FF2B5EF4-FFF2-40B4-BE49-F238E27FC236}">
                <a16:creationId xmlns:a16="http://schemas.microsoft.com/office/drawing/2014/main" id="{0CB30F80-25AF-3941-9D9B-4A8978689810}"/>
              </a:ext>
            </a:extLst>
          </p:cNvPr>
          <p:cNvGrpSpPr/>
          <p:nvPr/>
        </p:nvGrpSpPr>
        <p:grpSpPr>
          <a:xfrm>
            <a:off x="2867275" y="2846028"/>
            <a:ext cx="3438426" cy="979046"/>
            <a:chOff x="977003" y="532900"/>
            <a:chExt cx="2036806" cy="979046"/>
          </a:xfrm>
        </p:grpSpPr>
        <p:sp>
          <p:nvSpPr>
            <p:cNvPr id="102" name="Google Shape;427;p20">
              <a:extLst>
                <a:ext uri="{FF2B5EF4-FFF2-40B4-BE49-F238E27FC236}">
                  <a16:creationId xmlns:a16="http://schemas.microsoft.com/office/drawing/2014/main" id="{82CD22F4-12D1-7473-71B2-7DADB1B8460F}"/>
                </a:ext>
              </a:extLst>
            </p:cNvPr>
            <p:cNvSpPr/>
            <p:nvPr/>
          </p:nvSpPr>
          <p:spPr>
            <a:xfrm>
              <a:off x="1033115" y="551027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33544" y="1"/>
                  </a:moveTo>
                  <a:cubicBezTo>
                    <a:pt x="33507" y="1"/>
                    <a:pt x="33470" y="1"/>
                    <a:pt x="33433" y="2"/>
                  </a:cubicBezTo>
                  <a:lnTo>
                    <a:pt x="3537" y="990"/>
                  </a:lnTo>
                  <a:cubicBezTo>
                    <a:pt x="1548" y="1050"/>
                    <a:pt x="0" y="2693"/>
                    <a:pt x="60" y="4658"/>
                  </a:cubicBezTo>
                  <a:lnTo>
                    <a:pt x="620" y="21695"/>
                  </a:lnTo>
                  <a:cubicBezTo>
                    <a:pt x="690" y="23611"/>
                    <a:pt x="2284" y="25126"/>
                    <a:pt x="4211" y="25126"/>
                  </a:cubicBezTo>
                  <a:cubicBezTo>
                    <a:pt x="4248" y="25126"/>
                    <a:pt x="4285" y="25126"/>
                    <a:pt x="4322" y="25124"/>
                  </a:cubicBezTo>
                  <a:lnTo>
                    <a:pt x="34231" y="24136"/>
                  </a:lnTo>
                  <a:cubicBezTo>
                    <a:pt x="36207" y="24077"/>
                    <a:pt x="37767" y="22434"/>
                    <a:pt x="37696" y="20469"/>
                  </a:cubicBezTo>
                  <a:lnTo>
                    <a:pt x="37636" y="18540"/>
                  </a:lnTo>
                  <a:cubicBezTo>
                    <a:pt x="37600" y="17409"/>
                    <a:pt x="38493" y="16469"/>
                    <a:pt x="39636" y="16433"/>
                  </a:cubicBezTo>
                  <a:lnTo>
                    <a:pt x="42982" y="16326"/>
                  </a:lnTo>
                  <a:cubicBezTo>
                    <a:pt x="43004" y="16325"/>
                    <a:pt x="43026" y="16325"/>
                    <a:pt x="43049" y="16325"/>
                  </a:cubicBezTo>
                  <a:cubicBezTo>
                    <a:pt x="43772" y="16325"/>
                    <a:pt x="44422" y="16700"/>
                    <a:pt x="44792" y="17266"/>
                  </a:cubicBezTo>
                  <a:cubicBezTo>
                    <a:pt x="45460" y="18291"/>
                    <a:pt x="46628" y="18959"/>
                    <a:pt x="47943" y="18959"/>
                  </a:cubicBezTo>
                  <a:cubicBezTo>
                    <a:pt x="47988" y="18959"/>
                    <a:pt x="48033" y="18959"/>
                    <a:pt x="48078" y="18957"/>
                  </a:cubicBezTo>
                  <a:cubicBezTo>
                    <a:pt x="50162" y="18886"/>
                    <a:pt x="51793" y="17159"/>
                    <a:pt x="51721" y="15099"/>
                  </a:cubicBezTo>
                  <a:cubicBezTo>
                    <a:pt x="51663" y="13077"/>
                    <a:pt x="49974" y="11490"/>
                    <a:pt x="47940" y="11490"/>
                  </a:cubicBezTo>
                  <a:cubicBezTo>
                    <a:pt x="47903" y="11490"/>
                    <a:pt x="47865" y="11491"/>
                    <a:pt x="47828" y="11492"/>
                  </a:cubicBezTo>
                  <a:cubicBezTo>
                    <a:pt x="46459" y="11539"/>
                    <a:pt x="45292" y="12301"/>
                    <a:pt x="44661" y="13397"/>
                  </a:cubicBezTo>
                  <a:cubicBezTo>
                    <a:pt x="44327" y="14004"/>
                    <a:pt x="43673" y="14433"/>
                    <a:pt x="42911" y="14456"/>
                  </a:cubicBezTo>
                  <a:lnTo>
                    <a:pt x="39577" y="14575"/>
                  </a:lnTo>
                  <a:cubicBezTo>
                    <a:pt x="39555" y="14576"/>
                    <a:pt x="39533" y="14577"/>
                    <a:pt x="39511" y="14577"/>
                  </a:cubicBezTo>
                  <a:cubicBezTo>
                    <a:pt x="38397" y="14577"/>
                    <a:pt x="37480" y="13697"/>
                    <a:pt x="37434" y="12599"/>
                  </a:cubicBezTo>
                  <a:lnTo>
                    <a:pt x="37136" y="3431"/>
                  </a:lnTo>
                  <a:cubicBezTo>
                    <a:pt x="37078" y="1515"/>
                    <a:pt x="35472" y="1"/>
                    <a:pt x="33544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3" name="Google Shape;428;p20">
              <a:extLst>
                <a:ext uri="{FF2B5EF4-FFF2-40B4-BE49-F238E27FC236}">
                  <a16:creationId xmlns:a16="http://schemas.microsoft.com/office/drawing/2014/main" id="{B6322B00-8B0B-DBD5-05EC-9958B9545A48}"/>
                </a:ext>
              </a:extLst>
            </p:cNvPr>
            <p:cNvSpPr/>
            <p:nvPr/>
          </p:nvSpPr>
          <p:spPr>
            <a:xfrm>
              <a:off x="979719" y="788897"/>
              <a:ext cx="131717" cy="256076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8"/>
                    <a:pt x="1" y="2180"/>
                    <a:pt x="1" y="3001"/>
                  </a:cubicBezTo>
                  <a:cubicBezTo>
                    <a:pt x="1" y="4668"/>
                    <a:pt x="1346" y="6014"/>
                    <a:pt x="3001" y="6014"/>
                  </a:cubicBezTo>
                  <a:lnTo>
                    <a:pt x="4644" y="6014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rgbClr val="EB7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4" name="Google Shape;429;p20">
              <a:extLst>
                <a:ext uri="{FF2B5EF4-FFF2-40B4-BE49-F238E27FC236}">
                  <a16:creationId xmlns:a16="http://schemas.microsoft.com/office/drawing/2014/main" id="{3883D996-D9F9-0AFE-F17A-30BD4751C466}"/>
                </a:ext>
              </a:extLst>
            </p:cNvPr>
            <p:cNvSpPr/>
            <p:nvPr/>
          </p:nvSpPr>
          <p:spPr>
            <a:xfrm>
              <a:off x="1071816" y="532900"/>
              <a:ext cx="1939277" cy="923862"/>
            </a:xfrm>
            <a:custGeom>
              <a:avLst/>
              <a:gdLst/>
              <a:ahLst/>
              <a:cxnLst/>
              <a:rect l="l" t="t" r="r" b="b"/>
              <a:pathLst>
                <a:path w="50710" h="24158" extrusionOk="0">
                  <a:moveTo>
                    <a:pt x="3549" y="0"/>
                  </a:moveTo>
                  <a:cubicBezTo>
                    <a:pt x="1584" y="0"/>
                    <a:pt x="1" y="1595"/>
                    <a:pt x="1" y="3560"/>
                  </a:cubicBezTo>
                  <a:lnTo>
                    <a:pt x="1" y="20610"/>
                  </a:lnTo>
                  <a:cubicBezTo>
                    <a:pt x="1" y="22562"/>
                    <a:pt x="1584" y="24158"/>
                    <a:pt x="3549" y="24158"/>
                  </a:cubicBezTo>
                  <a:lnTo>
                    <a:pt x="33124" y="24158"/>
                  </a:lnTo>
                  <a:cubicBezTo>
                    <a:pt x="35088" y="24158"/>
                    <a:pt x="36684" y="22562"/>
                    <a:pt x="36684" y="20610"/>
                  </a:cubicBezTo>
                  <a:lnTo>
                    <a:pt x="36684" y="18669"/>
                  </a:lnTo>
                  <a:cubicBezTo>
                    <a:pt x="36684" y="17550"/>
                    <a:pt x="37600" y="16633"/>
                    <a:pt x="38720" y="16633"/>
                  </a:cubicBezTo>
                  <a:lnTo>
                    <a:pt x="42030" y="16633"/>
                  </a:lnTo>
                  <a:cubicBezTo>
                    <a:pt x="42780" y="16633"/>
                    <a:pt x="43435" y="17038"/>
                    <a:pt x="43792" y="17633"/>
                  </a:cubicBezTo>
                  <a:cubicBezTo>
                    <a:pt x="44447" y="18705"/>
                    <a:pt x="45625" y="19431"/>
                    <a:pt x="46983" y="19431"/>
                  </a:cubicBezTo>
                  <a:cubicBezTo>
                    <a:pt x="49042" y="19431"/>
                    <a:pt x="50709" y="17752"/>
                    <a:pt x="50709" y="15692"/>
                  </a:cubicBezTo>
                  <a:cubicBezTo>
                    <a:pt x="50709" y="13633"/>
                    <a:pt x="49042" y="11966"/>
                    <a:pt x="46983" y="11966"/>
                  </a:cubicBezTo>
                  <a:cubicBezTo>
                    <a:pt x="45625" y="11966"/>
                    <a:pt x="44447" y="12692"/>
                    <a:pt x="43792" y="13764"/>
                  </a:cubicBezTo>
                  <a:cubicBezTo>
                    <a:pt x="43435" y="14359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7"/>
                    <a:pt x="36684" y="12728"/>
                  </a:cubicBezTo>
                  <a:lnTo>
                    <a:pt x="36684" y="3560"/>
                  </a:lnTo>
                  <a:cubicBezTo>
                    <a:pt x="36684" y="1595"/>
                    <a:pt x="35088" y="0"/>
                    <a:pt x="3312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" name="Google Shape;431;p20">
              <a:extLst>
                <a:ext uri="{FF2B5EF4-FFF2-40B4-BE49-F238E27FC236}">
                  <a16:creationId xmlns:a16="http://schemas.microsoft.com/office/drawing/2014/main" id="{2CF30ACA-8A7B-A3FD-A926-F95298767968}"/>
                </a:ext>
              </a:extLst>
            </p:cNvPr>
            <p:cNvSpPr/>
            <p:nvPr/>
          </p:nvSpPr>
          <p:spPr>
            <a:xfrm>
              <a:off x="977003" y="562799"/>
              <a:ext cx="1564625" cy="36912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2168" y="1"/>
                    <a:pt x="1417" y="346"/>
                    <a:pt x="882" y="882"/>
                  </a:cubicBezTo>
                  <a:cubicBezTo>
                    <a:pt x="334" y="1429"/>
                    <a:pt x="1" y="2180"/>
                    <a:pt x="1" y="3013"/>
                  </a:cubicBezTo>
                  <a:lnTo>
                    <a:pt x="1" y="8311"/>
                  </a:lnTo>
                  <a:lnTo>
                    <a:pt x="24" y="8668"/>
                  </a:lnTo>
                  <a:cubicBezTo>
                    <a:pt x="108" y="7978"/>
                    <a:pt x="417" y="7371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2894"/>
                    <a:pt x="42006" y="2775"/>
                    <a:pt x="41982" y="2656"/>
                  </a:cubicBezTo>
                  <a:cubicBezTo>
                    <a:pt x="41815" y="1168"/>
                    <a:pt x="40541" y="1"/>
                    <a:pt x="39006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" name="Google Shape;432;p20">
              <a:extLst>
                <a:ext uri="{FF2B5EF4-FFF2-40B4-BE49-F238E27FC236}">
                  <a16:creationId xmlns:a16="http://schemas.microsoft.com/office/drawing/2014/main" id="{B1D5C3F1-800D-2DD0-176F-92E4EC25E643}"/>
                </a:ext>
              </a:extLst>
            </p:cNvPr>
            <p:cNvSpPr/>
            <p:nvPr/>
          </p:nvSpPr>
          <p:spPr>
            <a:xfrm>
              <a:off x="979719" y="532909"/>
              <a:ext cx="1561909" cy="383816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2168" y="0"/>
                    <a:pt x="1417" y="334"/>
                    <a:pt x="882" y="881"/>
                  </a:cubicBezTo>
                  <a:cubicBezTo>
                    <a:pt x="334" y="1417"/>
                    <a:pt x="1" y="2167"/>
                    <a:pt x="1" y="3001"/>
                  </a:cubicBezTo>
                  <a:lnTo>
                    <a:pt x="1" y="9013"/>
                  </a:lnTo>
                  <a:cubicBezTo>
                    <a:pt x="1" y="8192"/>
                    <a:pt x="334" y="7430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01"/>
                  </a:cubicBezTo>
                  <a:cubicBezTo>
                    <a:pt x="42006" y="1346"/>
                    <a:pt x="40660" y="0"/>
                    <a:pt x="39006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" name="Google Shape;433;p20">
              <a:extLst>
                <a:ext uri="{FF2B5EF4-FFF2-40B4-BE49-F238E27FC236}">
                  <a16:creationId xmlns:a16="http://schemas.microsoft.com/office/drawing/2014/main" id="{2F80A767-B66F-2C6C-C22A-E6FD69656B64}"/>
                </a:ext>
              </a:extLst>
            </p:cNvPr>
            <p:cNvSpPr txBox="1"/>
            <p:nvPr/>
          </p:nvSpPr>
          <p:spPr>
            <a:xfrm>
              <a:off x="1081172" y="857225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2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rPr>
                <a:t>EUMETSAT, USGS, CNES, NASA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2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rPr>
                <a:t>Darmstadt, Germany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" name="Google Shape;434;p20">
              <a:extLst>
                <a:ext uri="{FF2B5EF4-FFF2-40B4-BE49-F238E27FC236}">
                  <a16:creationId xmlns:a16="http://schemas.microsoft.com/office/drawing/2014/main" id="{6D402E70-D802-1489-1C4C-5209F51F3432}"/>
                </a:ext>
              </a:extLst>
            </p:cNvPr>
            <p:cNvSpPr txBox="1"/>
            <p:nvPr/>
          </p:nvSpPr>
          <p:spPr>
            <a:xfrm>
              <a:off x="1071825" y="532900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6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Arial"/>
                  <a:sym typeface="Fira Sans Extra Condensed Medium"/>
                </a:rPr>
                <a:t>2014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Arial"/>
                <a:sym typeface="Fira Sans Extra Condensed Medium"/>
              </a:endParaRPr>
            </a:p>
          </p:txBody>
        </p:sp>
      </p:grpSp>
      <p:grpSp>
        <p:nvGrpSpPr>
          <p:cNvPr id="110" name="Google Shape;435;p20">
            <a:extLst>
              <a:ext uri="{FF2B5EF4-FFF2-40B4-BE49-F238E27FC236}">
                <a16:creationId xmlns:a16="http://schemas.microsoft.com/office/drawing/2014/main" id="{0D08F2E8-830B-EEA3-679B-54A381464A0A}"/>
              </a:ext>
            </a:extLst>
          </p:cNvPr>
          <p:cNvGrpSpPr/>
          <p:nvPr/>
        </p:nvGrpSpPr>
        <p:grpSpPr>
          <a:xfrm>
            <a:off x="3780234" y="4660216"/>
            <a:ext cx="2429361" cy="979077"/>
            <a:chOff x="933838" y="1769089"/>
            <a:chExt cx="2079971" cy="979077"/>
          </a:xfrm>
        </p:grpSpPr>
        <p:sp>
          <p:nvSpPr>
            <p:cNvPr id="111" name="Google Shape;436;p20">
              <a:extLst>
                <a:ext uri="{FF2B5EF4-FFF2-40B4-BE49-F238E27FC236}">
                  <a16:creationId xmlns:a16="http://schemas.microsoft.com/office/drawing/2014/main" id="{A3A3B0BC-A27F-D050-2B17-B0FE79993437}"/>
                </a:ext>
              </a:extLst>
            </p:cNvPr>
            <p:cNvSpPr/>
            <p:nvPr/>
          </p:nvSpPr>
          <p:spPr>
            <a:xfrm>
              <a:off x="1033115" y="1787667"/>
              <a:ext cx="1980694" cy="960499"/>
            </a:xfrm>
            <a:custGeom>
              <a:avLst/>
              <a:gdLst/>
              <a:ahLst/>
              <a:cxnLst/>
              <a:rect l="l" t="t" r="r" b="b"/>
              <a:pathLst>
                <a:path w="51793" h="25116" extrusionOk="0">
                  <a:moveTo>
                    <a:pt x="33566" y="0"/>
                  </a:moveTo>
                  <a:cubicBezTo>
                    <a:pt x="33522" y="0"/>
                    <a:pt x="33478" y="1"/>
                    <a:pt x="33433" y="3"/>
                  </a:cubicBezTo>
                  <a:lnTo>
                    <a:pt x="3537" y="979"/>
                  </a:lnTo>
                  <a:cubicBezTo>
                    <a:pt x="1548" y="1050"/>
                    <a:pt x="0" y="2693"/>
                    <a:pt x="60" y="4646"/>
                  </a:cubicBezTo>
                  <a:lnTo>
                    <a:pt x="620" y="21684"/>
                  </a:lnTo>
                  <a:cubicBezTo>
                    <a:pt x="689" y="23604"/>
                    <a:pt x="2273" y="25115"/>
                    <a:pt x="4190" y="25115"/>
                  </a:cubicBezTo>
                  <a:cubicBezTo>
                    <a:pt x="4234" y="25115"/>
                    <a:pt x="4278" y="25114"/>
                    <a:pt x="4322" y="25113"/>
                  </a:cubicBezTo>
                  <a:lnTo>
                    <a:pt x="34231" y="24136"/>
                  </a:lnTo>
                  <a:cubicBezTo>
                    <a:pt x="36207" y="24065"/>
                    <a:pt x="37767" y="22422"/>
                    <a:pt x="37696" y="20469"/>
                  </a:cubicBezTo>
                  <a:lnTo>
                    <a:pt x="37636" y="18541"/>
                  </a:lnTo>
                  <a:cubicBezTo>
                    <a:pt x="37600" y="17409"/>
                    <a:pt x="38493" y="16469"/>
                    <a:pt x="39636" y="16433"/>
                  </a:cubicBezTo>
                  <a:lnTo>
                    <a:pt x="42982" y="16314"/>
                  </a:lnTo>
                  <a:cubicBezTo>
                    <a:pt x="43004" y="16313"/>
                    <a:pt x="43026" y="16313"/>
                    <a:pt x="43048" y="16313"/>
                  </a:cubicBezTo>
                  <a:cubicBezTo>
                    <a:pt x="43772" y="16313"/>
                    <a:pt x="44422" y="16689"/>
                    <a:pt x="44792" y="17267"/>
                  </a:cubicBezTo>
                  <a:cubicBezTo>
                    <a:pt x="45460" y="18280"/>
                    <a:pt x="46628" y="18948"/>
                    <a:pt x="47943" y="18948"/>
                  </a:cubicBezTo>
                  <a:cubicBezTo>
                    <a:pt x="47988" y="18948"/>
                    <a:pt x="48033" y="18947"/>
                    <a:pt x="48078" y="18945"/>
                  </a:cubicBezTo>
                  <a:cubicBezTo>
                    <a:pt x="50162" y="18886"/>
                    <a:pt x="51793" y="17159"/>
                    <a:pt x="51721" y="15100"/>
                  </a:cubicBezTo>
                  <a:cubicBezTo>
                    <a:pt x="51663" y="13084"/>
                    <a:pt x="49985" y="11490"/>
                    <a:pt x="47961" y="11490"/>
                  </a:cubicBezTo>
                  <a:cubicBezTo>
                    <a:pt x="47916" y="11490"/>
                    <a:pt x="47872" y="11491"/>
                    <a:pt x="47828" y="11492"/>
                  </a:cubicBezTo>
                  <a:cubicBezTo>
                    <a:pt x="46459" y="11540"/>
                    <a:pt x="45292" y="12290"/>
                    <a:pt x="44661" y="13397"/>
                  </a:cubicBezTo>
                  <a:cubicBezTo>
                    <a:pt x="44327" y="14004"/>
                    <a:pt x="43673" y="14433"/>
                    <a:pt x="42911" y="14457"/>
                  </a:cubicBezTo>
                  <a:lnTo>
                    <a:pt x="39577" y="14564"/>
                  </a:lnTo>
                  <a:cubicBezTo>
                    <a:pt x="39554" y="14565"/>
                    <a:pt x="39532" y="14565"/>
                    <a:pt x="39510" y="14565"/>
                  </a:cubicBezTo>
                  <a:cubicBezTo>
                    <a:pt x="38397" y="14565"/>
                    <a:pt x="37480" y="13696"/>
                    <a:pt x="37434" y="12587"/>
                  </a:cubicBezTo>
                  <a:lnTo>
                    <a:pt x="37136" y="3432"/>
                  </a:lnTo>
                  <a:cubicBezTo>
                    <a:pt x="37078" y="1511"/>
                    <a:pt x="35484" y="0"/>
                    <a:pt x="3356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2" name="Google Shape;437;p20">
              <a:extLst>
                <a:ext uri="{FF2B5EF4-FFF2-40B4-BE49-F238E27FC236}">
                  <a16:creationId xmlns:a16="http://schemas.microsoft.com/office/drawing/2014/main" id="{A6AB65E4-DA9D-2745-B2B1-75402CBD846F}"/>
                </a:ext>
              </a:extLst>
            </p:cNvPr>
            <p:cNvSpPr/>
            <p:nvPr/>
          </p:nvSpPr>
          <p:spPr>
            <a:xfrm>
              <a:off x="933838" y="2025120"/>
              <a:ext cx="177598" cy="256034"/>
            </a:xfrm>
            <a:custGeom>
              <a:avLst/>
              <a:gdLst/>
              <a:ahLst/>
              <a:cxnLst/>
              <a:rect l="l" t="t" r="r" b="b"/>
              <a:pathLst>
                <a:path w="4644" h="6013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26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3" name="Google Shape;438;p20">
              <a:extLst>
                <a:ext uri="{FF2B5EF4-FFF2-40B4-BE49-F238E27FC236}">
                  <a16:creationId xmlns:a16="http://schemas.microsoft.com/office/drawing/2014/main" id="{6E4A28F0-1926-48A6-524F-FD6E8B37F5F1}"/>
                </a:ext>
              </a:extLst>
            </p:cNvPr>
            <p:cNvSpPr/>
            <p:nvPr/>
          </p:nvSpPr>
          <p:spPr>
            <a:xfrm>
              <a:off x="1071816" y="1769540"/>
              <a:ext cx="1939277" cy="923442"/>
            </a:xfrm>
            <a:custGeom>
              <a:avLst/>
              <a:gdLst/>
              <a:ahLst/>
              <a:cxnLst/>
              <a:rect l="l" t="t" r="r" b="b"/>
              <a:pathLst>
                <a:path w="50710" h="24147" extrusionOk="0">
                  <a:moveTo>
                    <a:pt x="3549" y="0"/>
                  </a:moveTo>
                  <a:cubicBezTo>
                    <a:pt x="1584" y="0"/>
                    <a:pt x="1" y="1596"/>
                    <a:pt x="1" y="3548"/>
                  </a:cubicBezTo>
                  <a:lnTo>
                    <a:pt x="1" y="20598"/>
                  </a:lnTo>
                  <a:cubicBezTo>
                    <a:pt x="1" y="22563"/>
                    <a:pt x="1584" y="24146"/>
                    <a:pt x="3549" y="24146"/>
                  </a:cubicBezTo>
                  <a:lnTo>
                    <a:pt x="33124" y="24146"/>
                  </a:lnTo>
                  <a:cubicBezTo>
                    <a:pt x="35088" y="24146"/>
                    <a:pt x="36684" y="22563"/>
                    <a:pt x="36684" y="20598"/>
                  </a:cubicBezTo>
                  <a:lnTo>
                    <a:pt x="36684" y="18669"/>
                  </a:lnTo>
                  <a:cubicBezTo>
                    <a:pt x="36684" y="17538"/>
                    <a:pt x="37600" y="16621"/>
                    <a:pt x="38720" y="16621"/>
                  </a:cubicBezTo>
                  <a:lnTo>
                    <a:pt x="42030" y="16621"/>
                  </a:lnTo>
                  <a:cubicBezTo>
                    <a:pt x="42780" y="16621"/>
                    <a:pt x="43435" y="17026"/>
                    <a:pt x="43792" y="17633"/>
                  </a:cubicBezTo>
                  <a:cubicBezTo>
                    <a:pt x="44447" y="18705"/>
                    <a:pt x="45625" y="19419"/>
                    <a:pt x="46983" y="19419"/>
                  </a:cubicBezTo>
                  <a:cubicBezTo>
                    <a:pt x="49042" y="19419"/>
                    <a:pt x="50709" y="17753"/>
                    <a:pt x="50709" y="15693"/>
                  </a:cubicBezTo>
                  <a:cubicBezTo>
                    <a:pt x="50709" y="13633"/>
                    <a:pt x="49042" y="11954"/>
                    <a:pt x="46983" y="11954"/>
                  </a:cubicBezTo>
                  <a:cubicBezTo>
                    <a:pt x="45625" y="11954"/>
                    <a:pt x="44447" y="12680"/>
                    <a:pt x="43792" y="13752"/>
                  </a:cubicBezTo>
                  <a:cubicBezTo>
                    <a:pt x="43435" y="14359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7"/>
                    <a:pt x="36684" y="12716"/>
                  </a:cubicBezTo>
                  <a:lnTo>
                    <a:pt x="36684" y="3548"/>
                  </a:lnTo>
                  <a:cubicBezTo>
                    <a:pt x="36684" y="1596"/>
                    <a:pt x="35088" y="0"/>
                    <a:pt x="3312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4" name="Google Shape;439;p20">
              <a:extLst>
                <a:ext uri="{FF2B5EF4-FFF2-40B4-BE49-F238E27FC236}">
                  <a16:creationId xmlns:a16="http://schemas.microsoft.com/office/drawing/2014/main" id="{BF1B2789-B9F2-C477-60D5-CA156EA24405}"/>
                </a:ext>
              </a:extLst>
            </p:cNvPr>
            <p:cNvSpPr/>
            <p:nvPr/>
          </p:nvSpPr>
          <p:spPr>
            <a:xfrm>
              <a:off x="2790012" y="2253534"/>
              <a:ext cx="194653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rgbClr val="8BC7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5" name="Google Shape;440;p20">
              <a:extLst>
                <a:ext uri="{FF2B5EF4-FFF2-40B4-BE49-F238E27FC236}">
                  <a16:creationId xmlns:a16="http://schemas.microsoft.com/office/drawing/2014/main" id="{1949530A-3052-F9EE-0FC4-4B20267B25F7}"/>
                </a:ext>
              </a:extLst>
            </p:cNvPr>
            <p:cNvSpPr/>
            <p:nvPr/>
          </p:nvSpPr>
          <p:spPr>
            <a:xfrm>
              <a:off x="935214" y="1799534"/>
              <a:ext cx="1606414" cy="368572"/>
            </a:xfrm>
            <a:custGeom>
              <a:avLst/>
              <a:gdLst/>
              <a:ahLst/>
              <a:cxnLst/>
              <a:rect l="l" t="t" r="r" b="b"/>
              <a:pathLst>
                <a:path w="42006" h="8656" extrusionOk="0">
                  <a:moveTo>
                    <a:pt x="3001" y="0"/>
                  </a:moveTo>
                  <a:cubicBezTo>
                    <a:pt x="2168" y="0"/>
                    <a:pt x="1417" y="333"/>
                    <a:pt x="882" y="881"/>
                  </a:cubicBezTo>
                  <a:cubicBezTo>
                    <a:pt x="334" y="1429"/>
                    <a:pt x="1" y="2179"/>
                    <a:pt x="1" y="3012"/>
                  </a:cubicBezTo>
                  <a:lnTo>
                    <a:pt x="1" y="8311"/>
                  </a:lnTo>
                  <a:lnTo>
                    <a:pt x="24" y="8656"/>
                  </a:lnTo>
                  <a:cubicBezTo>
                    <a:pt x="108" y="7977"/>
                    <a:pt x="417" y="7358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12"/>
                  </a:cubicBezTo>
                  <a:cubicBezTo>
                    <a:pt x="42006" y="2881"/>
                    <a:pt x="42006" y="2774"/>
                    <a:pt x="41982" y="2655"/>
                  </a:cubicBezTo>
                  <a:cubicBezTo>
                    <a:pt x="41815" y="1155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6" name="Google Shape;441;p20">
              <a:extLst>
                <a:ext uri="{FF2B5EF4-FFF2-40B4-BE49-F238E27FC236}">
                  <a16:creationId xmlns:a16="http://schemas.microsoft.com/office/drawing/2014/main" id="{F34AB154-DD31-8355-CF49-626496BA341F}"/>
                </a:ext>
              </a:extLst>
            </p:cNvPr>
            <p:cNvSpPr/>
            <p:nvPr/>
          </p:nvSpPr>
          <p:spPr>
            <a:xfrm>
              <a:off x="935214" y="1769089"/>
              <a:ext cx="1606414" cy="384327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9026"/>
                  </a:lnTo>
                  <a:cubicBezTo>
                    <a:pt x="1" y="8192"/>
                    <a:pt x="334" y="7442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rgbClr val="8BC7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7" name="Google Shape;442;p20">
              <a:extLst>
                <a:ext uri="{FF2B5EF4-FFF2-40B4-BE49-F238E27FC236}">
                  <a16:creationId xmlns:a16="http://schemas.microsoft.com/office/drawing/2014/main" id="{62CBA932-F2C7-3A0A-74DF-15582FB3FBB0}"/>
                </a:ext>
              </a:extLst>
            </p:cNvPr>
            <p:cNvSpPr txBox="1"/>
            <p:nvPr/>
          </p:nvSpPr>
          <p:spPr>
            <a:xfrm>
              <a:off x="1081172" y="2097663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2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rPr>
                <a:t>EUMETSAT, USGS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2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rPr>
                <a:t>Online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443;p20">
              <a:extLst>
                <a:ext uri="{FF2B5EF4-FFF2-40B4-BE49-F238E27FC236}">
                  <a16:creationId xmlns:a16="http://schemas.microsoft.com/office/drawing/2014/main" id="{F21107B3-DD01-59EB-4D72-BEF71BF02EFC}"/>
                </a:ext>
              </a:extLst>
            </p:cNvPr>
            <p:cNvSpPr txBox="1"/>
            <p:nvPr/>
          </p:nvSpPr>
          <p:spPr>
            <a:xfrm>
              <a:off x="1071825" y="1769313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6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Arial"/>
                  <a:sym typeface="Fira Sans Extra Condensed Medium"/>
                </a:rPr>
                <a:t>2020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Arial"/>
                <a:sym typeface="Fira Sans Extra Condensed Medium"/>
              </a:endParaRPr>
            </a:p>
          </p:txBody>
        </p:sp>
      </p:grpSp>
      <p:sp>
        <p:nvSpPr>
          <p:cNvPr id="128" name="Google Shape;439;p20">
            <a:extLst>
              <a:ext uri="{FF2B5EF4-FFF2-40B4-BE49-F238E27FC236}">
                <a16:creationId xmlns:a16="http://schemas.microsoft.com/office/drawing/2014/main" id="{A69230C8-7709-1601-9443-59311DC50A6F}"/>
              </a:ext>
            </a:extLst>
          </p:cNvPr>
          <p:cNvSpPr/>
          <p:nvPr/>
        </p:nvSpPr>
        <p:spPr>
          <a:xfrm>
            <a:off x="5915140" y="3311522"/>
            <a:ext cx="232247" cy="232247"/>
          </a:xfrm>
          <a:custGeom>
            <a:avLst/>
            <a:gdLst/>
            <a:ahLst/>
            <a:cxnLst/>
            <a:rect l="l" t="t" r="r" b="b"/>
            <a:pathLst>
              <a:path w="6073" h="6073" extrusionOk="0">
                <a:moveTo>
                  <a:pt x="3037" y="1"/>
                </a:moveTo>
                <a:cubicBezTo>
                  <a:pt x="1358" y="1"/>
                  <a:pt x="0" y="1358"/>
                  <a:pt x="0" y="3037"/>
                </a:cubicBezTo>
                <a:cubicBezTo>
                  <a:pt x="0" y="4716"/>
                  <a:pt x="1358" y="6073"/>
                  <a:pt x="3037" y="6073"/>
                </a:cubicBezTo>
                <a:cubicBezTo>
                  <a:pt x="4715" y="6073"/>
                  <a:pt x="6073" y="4716"/>
                  <a:pt x="6073" y="3037"/>
                </a:cubicBezTo>
                <a:cubicBezTo>
                  <a:pt x="6073" y="1358"/>
                  <a:pt x="4715" y="1"/>
                  <a:pt x="30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537E28-3C64-D716-7B57-0150DD50A0B9}"/>
              </a:ext>
            </a:extLst>
          </p:cNvPr>
          <p:cNvGrpSpPr/>
          <p:nvPr/>
        </p:nvGrpSpPr>
        <p:grpSpPr>
          <a:xfrm>
            <a:off x="6019572" y="3727346"/>
            <a:ext cx="4577325" cy="979497"/>
            <a:chOff x="6015169" y="3463878"/>
            <a:chExt cx="4577325" cy="979497"/>
          </a:xfrm>
        </p:grpSpPr>
        <p:grpSp>
          <p:nvGrpSpPr>
            <p:cNvPr id="92" name="Google Shape;417;p20">
              <a:extLst>
                <a:ext uri="{FF2B5EF4-FFF2-40B4-BE49-F238E27FC236}">
                  <a16:creationId xmlns:a16="http://schemas.microsoft.com/office/drawing/2014/main" id="{EE469627-E63E-8FC7-D828-2E1751FF4E14}"/>
                </a:ext>
              </a:extLst>
            </p:cNvPr>
            <p:cNvGrpSpPr/>
            <p:nvPr/>
          </p:nvGrpSpPr>
          <p:grpSpPr>
            <a:xfrm>
              <a:off x="6015169" y="3463878"/>
              <a:ext cx="4577325" cy="979497"/>
              <a:chOff x="2723278" y="1150750"/>
              <a:chExt cx="1991076" cy="979497"/>
            </a:xfrm>
          </p:grpSpPr>
          <p:sp>
            <p:nvSpPr>
              <p:cNvPr id="93" name="Google Shape;418;p20">
                <a:extLst>
                  <a:ext uri="{FF2B5EF4-FFF2-40B4-BE49-F238E27FC236}">
                    <a16:creationId xmlns:a16="http://schemas.microsoft.com/office/drawing/2014/main" id="{E8A834AA-E5B1-6DBC-4AD3-B7D56FA1D5DE}"/>
                  </a:ext>
                </a:extLst>
              </p:cNvPr>
              <p:cNvSpPr/>
              <p:nvPr/>
            </p:nvSpPr>
            <p:spPr>
              <a:xfrm>
                <a:off x="2723278" y="1169328"/>
                <a:ext cx="1980694" cy="960919"/>
              </a:xfrm>
              <a:custGeom>
                <a:avLst/>
                <a:gdLst/>
                <a:ahLst/>
                <a:cxnLst/>
                <a:rect l="l" t="t" r="r" b="b"/>
                <a:pathLst>
                  <a:path w="51793" h="25127" extrusionOk="0">
                    <a:moveTo>
                      <a:pt x="18228" y="1"/>
                    </a:moveTo>
                    <a:cubicBezTo>
                      <a:pt x="16310" y="1"/>
                      <a:pt x="14715" y="1511"/>
                      <a:pt x="14657" y="3432"/>
                    </a:cubicBezTo>
                    <a:lnTo>
                      <a:pt x="14348" y="12588"/>
                    </a:lnTo>
                    <a:cubicBezTo>
                      <a:pt x="14312" y="13697"/>
                      <a:pt x="13396" y="14565"/>
                      <a:pt x="12283" y="14565"/>
                    </a:cubicBezTo>
                    <a:cubicBezTo>
                      <a:pt x="12261" y="14565"/>
                      <a:pt x="12239" y="14565"/>
                      <a:pt x="12216" y="14564"/>
                    </a:cubicBezTo>
                    <a:lnTo>
                      <a:pt x="8871" y="14457"/>
                    </a:lnTo>
                    <a:cubicBezTo>
                      <a:pt x="8121" y="14433"/>
                      <a:pt x="7466" y="14005"/>
                      <a:pt x="7132" y="13397"/>
                    </a:cubicBezTo>
                    <a:cubicBezTo>
                      <a:pt x="6501" y="12302"/>
                      <a:pt x="5334" y="11540"/>
                      <a:pt x="3965" y="11492"/>
                    </a:cubicBezTo>
                    <a:cubicBezTo>
                      <a:pt x="3921" y="11491"/>
                      <a:pt x="3877" y="11490"/>
                      <a:pt x="3833" y="11490"/>
                    </a:cubicBezTo>
                    <a:cubicBezTo>
                      <a:pt x="1808" y="11490"/>
                      <a:pt x="130" y="13084"/>
                      <a:pt x="60" y="15100"/>
                    </a:cubicBezTo>
                    <a:cubicBezTo>
                      <a:pt x="0" y="17160"/>
                      <a:pt x="1632" y="18886"/>
                      <a:pt x="3715" y="18958"/>
                    </a:cubicBezTo>
                    <a:cubicBezTo>
                      <a:pt x="3750" y="18959"/>
                      <a:pt x="3784" y="18959"/>
                      <a:pt x="3818" y="18959"/>
                    </a:cubicBezTo>
                    <a:cubicBezTo>
                      <a:pt x="5145" y="18959"/>
                      <a:pt x="6317" y="18288"/>
                      <a:pt x="7001" y="17267"/>
                    </a:cubicBezTo>
                    <a:cubicBezTo>
                      <a:pt x="7371" y="16690"/>
                      <a:pt x="8020" y="16325"/>
                      <a:pt x="8743" y="16325"/>
                    </a:cubicBezTo>
                    <a:cubicBezTo>
                      <a:pt x="8765" y="16325"/>
                      <a:pt x="8788" y="16326"/>
                      <a:pt x="8811" y="16326"/>
                    </a:cubicBezTo>
                    <a:lnTo>
                      <a:pt x="12157" y="16434"/>
                    </a:lnTo>
                    <a:cubicBezTo>
                      <a:pt x="13300" y="16469"/>
                      <a:pt x="14193" y="17410"/>
                      <a:pt x="14157" y="18541"/>
                    </a:cubicBezTo>
                    <a:lnTo>
                      <a:pt x="14097" y="20470"/>
                    </a:lnTo>
                    <a:cubicBezTo>
                      <a:pt x="14026" y="22434"/>
                      <a:pt x="15586" y="24077"/>
                      <a:pt x="17562" y="24137"/>
                    </a:cubicBezTo>
                    <a:lnTo>
                      <a:pt x="47459" y="25125"/>
                    </a:lnTo>
                    <a:cubicBezTo>
                      <a:pt x="47496" y="25126"/>
                      <a:pt x="47533" y="25127"/>
                      <a:pt x="47570" y="25127"/>
                    </a:cubicBezTo>
                    <a:cubicBezTo>
                      <a:pt x="49509" y="25127"/>
                      <a:pt x="51103" y="23612"/>
                      <a:pt x="51174" y="21696"/>
                    </a:cubicBezTo>
                    <a:lnTo>
                      <a:pt x="51733" y="4646"/>
                    </a:lnTo>
                    <a:cubicBezTo>
                      <a:pt x="51793" y="2694"/>
                      <a:pt x="50245" y="1051"/>
                      <a:pt x="48257" y="979"/>
                    </a:cubicBezTo>
                    <a:lnTo>
                      <a:pt x="18360" y="3"/>
                    </a:lnTo>
                    <a:cubicBezTo>
                      <a:pt x="18316" y="1"/>
                      <a:pt x="18271" y="1"/>
                      <a:pt x="18228" y="1"/>
                    </a:cubicBezTo>
                    <a:close/>
                  </a:path>
                </a:pathLst>
              </a:custGeom>
              <a:solidFill>
                <a:srgbClr val="B7B7B7">
                  <a:alpha val="553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94" name="Google Shape;419;p20">
                <a:extLst>
                  <a:ext uri="{FF2B5EF4-FFF2-40B4-BE49-F238E27FC236}">
                    <a16:creationId xmlns:a16="http://schemas.microsoft.com/office/drawing/2014/main" id="{5BFED8D3-980E-D716-BF0F-C57887CB73FA}"/>
                  </a:ext>
                </a:extLst>
              </p:cNvPr>
              <p:cNvSpPr/>
              <p:nvPr/>
            </p:nvSpPr>
            <p:spPr>
              <a:xfrm>
                <a:off x="4624272" y="1406505"/>
                <a:ext cx="90082" cy="256316"/>
              </a:xfrm>
              <a:custGeom>
                <a:avLst/>
                <a:gdLst/>
                <a:ahLst/>
                <a:cxnLst/>
                <a:rect l="l" t="t" r="r" b="b"/>
                <a:pathLst>
                  <a:path w="4644" h="6026" extrusionOk="0">
                    <a:moveTo>
                      <a:pt x="0" y="1"/>
                    </a:moveTo>
                    <a:lnTo>
                      <a:pt x="0" y="6025"/>
                    </a:lnTo>
                    <a:lnTo>
                      <a:pt x="1643" y="6025"/>
                    </a:lnTo>
                    <a:cubicBezTo>
                      <a:pt x="3298" y="6025"/>
                      <a:pt x="4643" y="4668"/>
                      <a:pt x="4643" y="3013"/>
                    </a:cubicBezTo>
                    <a:cubicBezTo>
                      <a:pt x="4643" y="2179"/>
                      <a:pt x="4310" y="1429"/>
                      <a:pt x="3762" y="894"/>
                    </a:cubicBezTo>
                    <a:cubicBezTo>
                      <a:pt x="3215" y="346"/>
                      <a:pt x="2465" y="1"/>
                      <a:pt x="1643" y="1"/>
                    </a:cubicBezTo>
                    <a:close/>
                  </a:path>
                </a:pathLst>
              </a:custGeom>
              <a:solidFill>
                <a:srgbClr val="20C3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900" b="1" i="0" u="none" strike="noStrike" kern="120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Tahoma" pitchFamily="34" charset="0"/>
                  <a:cs typeface="Arial"/>
                  <a:sym typeface="Fira Sans Extra Condensed"/>
                </a:endParaRPr>
              </a:p>
            </p:txBody>
          </p:sp>
          <p:sp>
            <p:nvSpPr>
              <p:cNvPr id="95" name="Google Shape;420;p20">
                <a:extLst>
                  <a:ext uri="{FF2B5EF4-FFF2-40B4-BE49-F238E27FC236}">
                    <a16:creationId xmlns:a16="http://schemas.microsoft.com/office/drawing/2014/main" id="{7797593E-FBC5-FB3A-13D9-DE68EE1F6E2C}"/>
                  </a:ext>
                </a:extLst>
              </p:cNvPr>
              <p:cNvSpPr/>
              <p:nvPr/>
            </p:nvSpPr>
            <p:spPr>
              <a:xfrm>
                <a:off x="2725573" y="1151201"/>
                <a:ext cx="1939698" cy="923901"/>
              </a:xfrm>
              <a:custGeom>
                <a:avLst/>
                <a:gdLst/>
                <a:ahLst/>
                <a:cxnLst/>
                <a:rect l="l" t="t" r="r" b="b"/>
                <a:pathLst>
                  <a:path w="50721" h="24159" extrusionOk="0">
                    <a:moveTo>
                      <a:pt x="17597" y="1"/>
                    </a:moveTo>
                    <a:cubicBezTo>
                      <a:pt x="15633" y="1"/>
                      <a:pt x="14037" y="1596"/>
                      <a:pt x="14037" y="3561"/>
                    </a:cubicBezTo>
                    <a:lnTo>
                      <a:pt x="14037" y="12717"/>
                    </a:lnTo>
                    <a:cubicBezTo>
                      <a:pt x="14037" y="13848"/>
                      <a:pt x="13121" y="14764"/>
                      <a:pt x="11990" y="14764"/>
                    </a:cubicBezTo>
                    <a:lnTo>
                      <a:pt x="8692" y="14764"/>
                    </a:lnTo>
                    <a:cubicBezTo>
                      <a:pt x="7941" y="14764"/>
                      <a:pt x="7287" y="14360"/>
                      <a:pt x="6929" y="13764"/>
                    </a:cubicBezTo>
                    <a:cubicBezTo>
                      <a:pt x="6275" y="12681"/>
                      <a:pt x="5084" y="11966"/>
                      <a:pt x="3739" y="11966"/>
                    </a:cubicBezTo>
                    <a:cubicBezTo>
                      <a:pt x="1679" y="11966"/>
                      <a:pt x="0" y="13633"/>
                      <a:pt x="0" y="15693"/>
                    </a:cubicBezTo>
                    <a:cubicBezTo>
                      <a:pt x="0" y="17753"/>
                      <a:pt x="1679" y="19432"/>
                      <a:pt x="3739" y="19432"/>
                    </a:cubicBezTo>
                    <a:cubicBezTo>
                      <a:pt x="5084" y="19432"/>
                      <a:pt x="6275" y="18705"/>
                      <a:pt x="6929" y="17634"/>
                    </a:cubicBezTo>
                    <a:cubicBezTo>
                      <a:pt x="7287" y="17027"/>
                      <a:pt x="7941" y="16634"/>
                      <a:pt x="8692" y="16634"/>
                    </a:cubicBezTo>
                    <a:lnTo>
                      <a:pt x="11990" y="16634"/>
                    </a:lnTo>
                    <a:cubicBezTo>
                      <a:pt x="13121" y="16634"/>
                      <a:pt x="14037" y="17539"/>
                      <a:pt x="14037" y="18670"/>
                    </a:cubicBezTo>
                    <a:lnTo>
                      <a:pt x="14037" y="20598"/>
                    </a:lnTo>
                    <a:cubicBezTo>
                      <a:pt x="14037" y="22563"/>
                      <a:pt x="15633" y="24158"/>
                      <a:pt x="17597" y="24158"/>
                    </a:cubicBezTo>
                    <a:lnTo>
                      <a:pt x="47173" y="24158"/>
                    </a:lnTo>
                    <a:cubicBezTo>
                      <a:pt x="49137" y="24158"/>
                      <a:pt x="50721" y="22563"/>
                      <a:pt x="50721" y="20598"/>
                    </a:cubicBezTo>
                    <a:lnTo>
                      <a:pt x="50721" y="3561"/>
                    </a:lnTo>
                    <a:cubicBezTo>
                      <a:pt x="50721" y="1596"/>
                      <a:pt x="49137" y="1"/>
                      <a:pt x="47173" y="1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97" name="Google Shape;422;p20">
                <a:extLst>
                  <a:ext uri="{FF2B5EF4-FFF2-40B4-BE49-F238E27FC236}">
                    <a16:creationId xmlns:a16="http://schemas.microsoft.com/office/drawing/2014/main" id="{B31B3617-760F-2D6D-DA84-C78DD5A7D525}"/>
                  </a:ext>
                </a:extLst>
              </p:cNvPr>
              <p:cNvSpPr/>
              <p:nvPr/>
            </p:nvSpPr>
            <p:spPr>
              <a:xfrm>
                <a:off x="3195458" y="1181162"/>
                <a:ext cx="1518896" cy="36873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8669" extrusionOk="0">
                    <a:moveTo>
                      <a:pt x="3001" y="0"/>
                    </a:moveTo>
                    <a:cubicBezTo>
                      <a:pt x="1465" y="0"/>
                      <a:pt x="191" y="1155"/>
                      <a:pt x="12" y="2655"/>
                    </a:cubicBezTo>
                    <a:cubicBezTo>
                      <a:pt x="0" y="2775"/>
                      <a:pt x="0" y="2894"/>
                      <a:pt x="0" y="3013"/>
                    </a:cubicBezTo>
                    <a:cubicBezTo>
                      <a:pt x="0" y="4668"/>
                      <a:pt x="1346" y="6013"/>
                      <a:pt x="3001" y="6013"/>
                    </a:cubicBezTo>
                    <a:lnTo>
                      <a:pt x="39005" y="6013"/>
                    </a:lnTo>
                    <a:cubicBezTo>
                      <a:pt x="39827" y="6013"/>
                      <a:pt x="40589" y="6358"/>
                      <a:pt x="41124" y="6894"/>
                    </a:cubicBezTo>
                    <a:cubicBezTo>
                      <a:pt x="41589" y="7358"/>
                      <a:pt x="41898" y="7978"/>
                      <a:pt x="41982" y="8668"/>
                    </a:cubicBezTo>
                    <a:lnTo>
                      <a:pt x="42005" y="8311"/>
                    </a:lnTo>
                    <a:lnTo>
                      <a:pt x="42005" y="3013"/>
                    </a:lnTo>
                    <a:cubicBezTo>
                      <a:pt x="42005" y="2179"/>
                      <a:pt x="41672" y="1429"/>
                      <a:pt x="41124" y="881"/>
                    </a:cubicBezTo>
                    <a:cubicBezTo>
                      <a:pt x="40589" y="346"/>
                      <a:pt x="39827" y="0"/>
                      <a:pt x="39005" y="0"/>
                    </a:cubicBezTo>
                    <a:close/>
                  </a:path>
                </a:pathLst>
              </a:custGeom>
              <a:solidFill>
                <a:srgbClr val="B7B7B7">
                  <a:alpha val="553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98" name="Google Shape;423;p20">
                <a:extLst>
                  <a:ext uri="{FF2B5EF4-FFF2-40B4-BE49-F238E27FC236}">
                    <a16:creationId xmlns:a16="http://schemas.microsoft.com/office/drawing/2014/main" id="{ECC2279F-18C1-09BE-C92E-8A1DC2177E87}"/>
                  </a:ext>
                </a:extLst>
              </p:cNvPr>
              <p:cNvSpPr/>
              <p:nvPr/>
            </p:nvSpPr>
            <p:spPr>
              <a:xfrm>
                <a:off x="3195458" y="1150750"/>
                <a:ext cx="1518896" cy="383921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9026" extrusionOk="0">
                    <a:moveTo>
                      <a:pt x="3001" y="1"/>
                    </a:moveTo>
                    <a:cubicBezTo>
                      <a:pt x="1346" y="1"/>
                      <a:pt x="0" y="1346"/>
                      <a:pt x="0" y="3013"/>
                    </a:cubicBezTo>
                    <a:cubicBezTo>
                      <a:pt x="0" y="4668"/>
                      <a:pt x="1346" y="6014"/>
                      <a:pt x="3001" y="6014"/>
                    </a:cubicBezTo>
                    <a:lnTo>
                      <a:pt x="39005" y="6014"/>
                    </a:lnTo>
                    <a:cubicBezTo>
                      <a:pt x="39827" y="6014"/>
                      <a:pt x="40577" y="6359"/>
                      <a:pt x="41124" y="6907"/>
                    </a:cubicBezTo>
                    <a:cubicBezTo>
                      <a:pt x="41672" y="7442"/>
                      <a:pt x="42005" y="8192"/>
                      <a:pt x="42005" y="9026"/>
                    </a:cubicBezTo>
                    <a:lnTo>
                      <a:pt x="42005" y="3013"/>
                    </a:lnTo>
                    <a:cubicBezTo>
                      <a:pt x="42005" y="2180"/>
                      <a:pt x="41672" y="1430"/>
                      <a:pt x="41124" y="882"/>
                    </a:cubicBezTo>
                    <a:cubicBezTo>
                      <a:pt x="40577" y="346"/>
                      <a:pt x="39827" y="1"/>
                      <a:pt x="39005" y="1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99" name="Google Shape;424;p20">
                <a:extLst>
                  <a:ext uri="{FF2B5EF4-FFF2-40B4-BE49-F238E27FC236}">
                    <a16:creationId xmlns:a16="http://schemas.microsoft.com/office/drawing/2014/main" id="{B18502AD-7C85-5D12-89B5-9823BB37F360}"/>
                  </a:ext>
                </a:extLst>
              </p:cNvPr>
              <p:cNvSpPr txBox="1"/>
              <p:nvPr/>
            </p:nvSpPr>
            <p:spPr>
              <a:xfrm>
                <a:off x="3265722" y="1475500"/>
                <a:ext cx="13902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CMA, XIOPM, CAS, EUMETSAT, USGS, NOAA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Xi’an, China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00" name="Google Shape;425;p20">
                <a:extLst>
                  <a:ext uri="{FF2B5EF4-FFF2-40B4-BE49-F238E27FC236}">
                    <a16:creationId xmlns:a16="http://schemas.microsoft.com/office/drawing/2014/main" id="{F0F2AF18-C50D-C74E-7B73-86A3E9966660}"/>
                  </a:ext>
                </a:extLst>
              </p:cNvPr>
              <p:cNvSpPr txBox="1"/>
              <p:nvPr/>
            </p:nvSpPr>
            <p:spPr>
              <a:xfrm>
                <a:off x="3195450" y="1150750"/>
                <a:ext cx="1469700" cy="25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Arial"/>
                    <a:sym typeface="Fira Sans Extra Condensed Medium"/>
                  </a:rPr>
                  <a:t>2017</a:t>
                </a: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Roboto"/>
                  <a:ea typeface="Roboto"/>
                  <a:cs typeface="Arial"/>
                  <a:sym typeface="Fira Sans Extra Condensed Medium"/>
                </a:endParaRPr>
              </a:p>
            </p:txBody>
          </p:sp>
        </p:grpSp>
        <p:sp>
          <p:nvSpPr>
            <p:cNvPr id="129" name="Google Shape;439;p20">
              <a:extLst>
                <a:ext uri="{FF2B5EF4-FFF2-40B4-BE49-F238E27FC236}">
                  <a16:creationId xmlns:a16="http://schemas.microsoft.com/office/drawing/2014/main" id="{7DE22AB9-4A7B-C1CD-254E-D7ABB4AFE461}"/>
                </a:ext>
              </a:extLst>
            </p:cNvPr>
            <p:cNvSpPr/>
            <p:nvPr/>
          </p:nvSpPr>
          <p:spPr>
            <a:xfrm>
              <a:off x="6250216" y="3912830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rgbClr val="00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775528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B8B3-1E42-5725-D619-8B697C8FD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</a:t>
            </a:r>
            <a:r>
              <a:rPr lang="en-GB" baseline="30000" dirty="0"/>
              <a:t>th</a:t>
            </a:r>
            <a:r>
              <a:rPr lang="en-GB" dirty="0"/>
              <a:t> </a:t>
            </a:r>
            <a:r>
              <a:rPr lang="en-IE" dirty="0"/>
              <a:t>GSICS / CEOS WGCV </a:t>
            </a:r>
            <a:r>
              <a:rPr lang="en-GB" dirty="0"/>
              <a:t>Lunar Calibration Workshop</a:t>
            </a:r>
            <a:endParaRPr lang="en-I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DBDB3DF-B1B3-525D-2588-1AD0274F3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330" y="1065035"/>
            <a:ext cx="11627339" cy="5262675"/>
          </a:xfrm>
        </p:spPr>
        <p:txBody>
          <a:bodyPr>
            <a:normAutofit/>
          </a:bodyPr>
          <a:lstStyle/>
          <a:p>
            <a:r>
              <a:rPr lang="en-GB" dirty="0"/>
              <a:t>Organisers: EUMETSAT, USGS</a:t>
            </a:r>
          </a:p>
          <a:p>
            <a:r>
              <a:rPr lang="en-GB" dirty="0"/>
              <a:t>Duration: 5 days</a:t>
            </a:r>
          </a:p>
          <a:p>
            <a:r>
              <a:rPr lang="en-GB" dirty="0">
                <a:solidFill>
                  <a:srgbClr val="FF0000"/>
                </a:solidFill>
              </a:rPr>
              <a:t>Dates = 16-20 November 2026</a:t>
            </a:r>
          </a:p>
          <a:p>
            <a:r>
              <a:rPr lang="en-GB" dirty="0"/>
              <a:t>Main topics (sessions) :</a:t>
            </a:r>
          </a:p>
          <a:p>
            <a:pPr lvl="1"/>
            <a:r>
              <a:rPr lang="en-IE" dirty="0"/>
              <a:t>Measurements and Moon Observations</a:t>
            </a:r>
          </a:p>
          <a:p>
            <a:pPr lvl="1"/>
            <a:r>
              <a:rPr lang="en-IE" dirty="0"/>
              <a:t>Lunar Calibration Systems and Model Development</a:t>
            </a:r>
          </a:p>
          <a:p>
            <a:pPr lvl="1"/>
            <a:r>
              <a:rPr lang="en-IE" dirty="0"/>
              <a:t>Instrument Monitoring using Lunar Calibration and Inter-Calibration</a:t>
            </a:r>
          </a:p>
          <a:p>
            <a:pPr lvl="1"/>
            <a:r>
              <a:rPr lang="en-IE" dirty="0"/>
              <a:t>Thermal Infrared and Microwave</a:t>
            </a:r>
          </a:p>
          <a:p>
            <a:pPr lvl="1"/>
            <a:r>
              <a:rPr lang="en-IE" dirty="0"/>
              <a:t>Alternative Applications of Lunar Observations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2909187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2CBD-A82B-D457-7ACD-E678FAE37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Topics</a:t>
            </a:r>
            <a:endParaRPr lang="en-IE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4BB4A9D-A603-2310-27BD-AA3ECB04C2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330" y="716981"/>
            <a:ext cx="11627339" cy="6141018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IE"/>
              <a:t>Measurements and Moon Observations:</a:t>
            </a:r>
          </a:p>
          <a:p>
            <a:pPr lvl="2"/>
            <a:r>
              <a:rPr lang="en-IE"/>
              <a:t>Measurements to serve a reference measurements for reflectance model inference</a:t>
            </a:r>
          </a:p>
          <a:p>
            <a:pPr lvl="2"/>
            <a:r>
              <a:rPr lang="en-IE"/>
              <a:t>Review of existing datasets / discussion on data sharing</a:t>
            </a:r>
          </a:p>
          <a:p>
            <a:pPr lvl="2"/>
            <a:r>
              <a:rPr lang="en-IE"/>
              <a:t>Uncertainty assessment and SI traceability</a:t>
            </a:r>
          </a:p>
          <a:p>
            <a:pPr lvl="1"/>
            <a:r>
              <a:rPr lang="en-IE"/>
              <a:t>Lunar Calibration Systems and Model Development</a:t>
            </a:r>
          </a:p>
          <a:p>
            <a:pPr lvl="2"/>
            <a:r>
              <a:rPr lang="en-IE"/>
              <a:t>Status on the existing models (known + new models)</a:t>
            </a:r>
          </a:p>
          <a:p>
            <a:pPr lvl="2"/>
            <a:r>
              <a:rPr lang="en-IE"/>
              <a:t>LSICS</a:t>
            </a:r>
          </a:p>
          <a:p>
            <a:pPr lvl="2"/>
            <a:r>
              <a:rPr lang="en-IE"/>
              <a:t>What is needed to improve the absolute accuracy?</a:t>
            </a:r>
          </a:p>
          <a:p>
            <a:pPr lvl="2"/>
            <a:r>
              <a:rPr lang="en-IE"/>
              <a:t>Results on the 2</a:t>
            </a:r>
            <a:r>
              <a:rPr lang="en-IE" baseline="30000"/>
              <a:t>nd</a:t>
            </a:r>
            <a:r>
              <a:rPr lang="en-IE"/>
              <a:t> model inter-comparison </a:t>
            </a:r>
            <a:r>
              <a:rPr lang="en-IE">
                <a:sym typeface="Wingdings" panose="05000000000000000000" pitchFamily="2" charset="2"/>
              </a:rPr>
              <a:t> assume preparation well before the LCWS</a:t>
            </a:r>
            <a:endParaRPr lang="en-IE"/>
          </a:p>
          <a:p>
            <a:pPr lvl="1"/>
            <a:r>
              <a:rPr lang="en-IE"/>
              <a:t>Instrument Monitoring using Lunar Calibration</a:t>
            </a:r>
            <a:r>
              <a:rPr lang="en-IE" dirty="0"/>
              <a:t> and Inter-Calibration</a:t>
            </a:r>
            <a:endParaRPr lang="en-IE"/>
          </a:p>
          <a:p>
            <a:pPr lvl="2"/>
            <a:r>
              <a:rPr lang="en-IE"/>
              <a:t>Teams to present updates, with detailed explanation on how they estimates the observed lunar irradiance</a:t>
            </a:r>
          </a:p>
          <a:p>
            <a:pPr lvl="2"/>
            <a:r>
              <a:rPr lang="en-IE"/>
              <a:t>Inter-calibration / inter-bands</a:t>
            </a:r>
          </a:p>
          <a:p>
            <a:pPr lvl="2"/>
            <a:r>
              <a:rPr lang="en-IE"/>
              <a:t>Sensors temporal stability assessment  + absolute calibration</a:t>
            </a:r>
          </a:p>
          <a:p>
            <a:pPr lvl="1"/>
            <a:r>
              <a:rPr lang="en-IE"/>
              <a:t>Thermal infrared and Microwave</a:t>
            </a:r>
          </a:p>
          <a:p>
            <a:pPr lvl="2"/>
            <a:r>
              <a:rPr lang="en-IE"/>
              <a:t>Status of the model development</a:t>
            </a:r>
          </a:p>
          <a:p>
            <a:pPr lvl="2"/>
            <a:r>
              <a:rPr lang="en-IE"/>
              <a:t>How to use lunar observations for radiometric assessment?</a:t>
            </a:r>
          </a:p>
          <a:p>
            <a:pPr lvl="1"/>
            <a:r>
              <a:rPr lang="en-IE"/>
              <a:t>Alternative Applications of Lunar Observations</a:t>
            </a:r>
          </a:p>
          <a:p>
            <a:pPr lvl="2"/>
            <a:r>
              <a:rPr lang="en-IE"/>
              <a:t>Co-registration</a:t>
            </a:r>
          </a:p>
          <a:p>
            <a:pPr lvl="2"/>
            <a:r>
              <a:rPr lang="en-IE"/>
              <a:t>MTF</a:t>
            </a:r>
          </a:p>
          <a:p>
            <a:pPr lvl="2"/>
            <a:r>
              <a:rPr lang="en-IE"/>
              <a:t>Ghosts / straylight</a:t>
            </a:r>
          </a:p>
        </p:txBody>
      </p:sp>
    </p:spTree>
    <p:extLst>
      <p:ext uri="{BB962C8B-B14F-4D97-AF65-F5344CB8AC3E}">
        <p14:creationId xmlns:p14="http://schemas.microsoft.com/office/powerpoint/2010/main" val="342438858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27B10-2BFA-4E46-3857-2C7BE6587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Venue</a:t>
            </a:r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62F126-3C48-2BA0-B264-B64B904E7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018" y="1634836"/>
            <a:ext cx="4876800" cy="2352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456FD4-532A-F620-D5EE-FD85F8089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28"/>
          <a:stretch>
            <a:fillRect/>
          </a:stretch>
        </p:blipFill>
        <p:spPr>
          <a:xfrm>
            <a:off x="508105" y="4323461"/>
            <a:ext cx="5151813" cy="2539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2BCA80-6D33-8A00-FDBE-4FB3FF07DF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05" y="1372421"/>
            <a:ext cx="5852160" cy="28775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5863E0-5BB7-4ECD-46E3-3042C407A4B0}"/>
              </a:ext>
            </a:extLst>
          </p:cNvPr>
          <p:cNvSpPr txBox="1"/>
          <p:nvPr/>
        </p:nvSpPr>
        <p:spPr>
          <a:xfrm>
            <a:off x="4541520" y="6502846"/>
            <a:ext cx="1950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00" cap="none" spc="-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/>
              </a:rPr>
              <a:t>From darmstadt.de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D0A715-A97C-EBF6-BD77-0B5962B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974" y="1375859"/>
            <a:ext cx="3801005" cy="548716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3EB8EE7-A76B-279B-E669-FE458FADDAF4}"/>
              </a:ext>
            </a:extLst>
          </p:cNvPr>
          <p:cNvGrpSpPr/>
          <p:nvPr/>
        </p:nvGrpSpPr>
        <p:grpSpPr>
          <a:xfrm>
            <a:off x="9069484" y="1798655"/>
            <a:ext cx="2405734" cy="4913644"/>
            <a:chOff x="9069484" y="1798655"/>
            <a:chExt cx="2405734" cy="491364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7E50B40-ED9E-D312-178F-621AD34483BF}"/>
                </a:ext>
              </a:extLst>
            </p:cNvPr>
            <p:cNvSpPr/>
            <p:nvPr/>
          </p:nvSpPr>
          <p:spPr bwMode="auto">
            <a:xfrm>
              <a:off x="10148836" y="1798655"/>
              <a:ext cx="1326382" cy="1165609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Tahoma" pitchFamily="34" charset="0"/>
                <a:cs typeface="Arial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09A88C5-D9F4-6920-2ACC-62335E2A2945}"/>
                </a:ext>
              </a:extLst>
            </p:cNvPr>
            <p:cNvSpPr/>
            <p:nvPr/>
          </p:nvSpPr>
          <p:spPr bwMode="auto">
            <a:xfrm>
              <a:off x="9069484" y="2921867"/>
              <a:ext cx="1326382" cy="1165609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Tahoma" pitchFamily="34" charset="0"/>
                <a:cs typeface="Arial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C9274-575A-3D65-1EB3-B1DC65CAB69C}"/>
                </a:ext>
              </a:extLst>
            </p:cNvPr>
            <p:cNvSpPr/>
            <p:nvPr/>
          </p:nvSpPr>
          <p:spPr bwMode="auto">
            <a:xfrm>
              <a:off x="10000326" y="5546690"/>
              <a:ext cx="1326382" cy="1165609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Tahoma" pitchFamily="34" charset="0"/>
                <a:cs typeface="Arial"/>
              </a:endParaRPr>
            </a:p>
          </p:txBody>
        </p:sp>
      </p:grp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AF2B4AA4-AABF-FE5A-1491-FCC6924022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4479" y="740045"/>
            <a:ext cx="11627339" cy="5972254"/>
          </a:xfrm>
        </p:spPr>
        <p:txBody>
          <a:bodyPr>
            <a:normAutofit/>
          </a:bodyPr>
          <a:lstStyle/>
          <a:p>
            <a:r>
              <a:rPr lang="en-GB"/>
              <a:t>EUMETSAT headquarters, Darmstadt, Germany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2A876E-6D3D-7C87-4E56-D90FF7451291}"/>
              </a:ext>
            </a:extLst>
          </p:cNvPr>
          <p:cNvSpPr/>
          <p:nvPr/>
        </p:nvSpPr>
        <p:spPr>
          <a:xfrm>
            <a:off x="1263456" y="6493693"/>
            <a:ext cx="643317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Tahoma" pitchFamily="34" charset="0"/>
                <a:cs typeface="Arial"/>
              </a:rPr>
              <a:t>https://www.darmstadt-tourismus.de/en/index.html</a:t>
            </a:r>
          </a:p>
        </p:txBody>
      </p:sp>
    </p:spTree>
    <p:extLst>
      <p:ext uri="{BB962C8B-B14F-4D97-AF65-F5344CB8AC3E}">
        <p14:creationId xmlns:p14="http://schemas.microsoft.com/office/powerpoint/2010/main" val="2425671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4A8F8-345B-00A7-B409-4005AD6E8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</a:t>
            </a:r>
            <a:r>
              <a:rPr lang="en-GB" baseline="30000" dirty="0"/>
              <a:t>th</a:t>
            </a:r>
            <a:r>
              <a:rPr lang="en-GB" dirty="0"/>
              <a:t> </a:t>
            </a:r>
            <a:r>
              <a:rPr lang="en-IE" dirty="0"/>
              <a:t>GSICS / CEOS WGCV </a:t>
            </a:r>
            <a:r>
              <a:rPr lang="en-GB" dirty="0"/>
              <a:t>Lunar Calibration Workshop</a:t>
            </a:r>
            <a:endParaRPr lang="en-I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AA5AEC2-C7D6-88AA-AB52-C626F09DA8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9061" y="982487"/>
            <a:ext cx="11627339" cy="52626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Workshop format:</a:t>
            </a:r>
          </a:p>
          <a:p>
            <a:pPr lvl="1"/>
            <a:r>
              <a:rPr lang="en-US" sz="2708" dirty="0"/>
              <a:t>Similar to GSICS meeting: mix mini-conference / workshop type with discussions</a:t>
            </a:r>
          </a:p>
          <a:p>
            <a:pPr lvl="1"/>
            <a:r>
              <a:rPr lang="en-US" sz="2708" dirty="0"/>
              <a:t>A few boards for posters (depending on the agenda)</a:t>
            </a:r>
          </a:p>
          <a:p>
            <a:pPr lvl="1"/>
            <a:r>
              <a:rPr lang="en-US" sz="2708" dirty="0"/>
              <a:t>Outcome: list of recommendation / actions / decisions</a:t>
            </a:r>
          </a:p>
          <a:p>
            <a:pPr lvl="1"/>
            <a:endParaRPr lang="en-US" sz="1000" dirty="0"/>
          </a:p>
          <a:p>
            <a:r>
              <a:rPr lang="en-GB" dirty="0"/>
              <a:t>Possibility to have remote participation (Teams)</a:t>
            </a:r>
          </a:p>
          <a:p>
            <a:endParaRPr lang="en-GB" dirty="0"/>
          </a:p>
          <a:p>
            <a:r>
              <a:rPr lang="en-GB" dirty="0"/>
              <a:t>Event preparation:</a:t>
            </a:r>
          </a:p>
          <a:p>
            <a:pPr lvl="1"/>
            <a:r>
              <a:rPr lang="en-GB" dirty="0"/>
              <a:t>Web site for registration (as in 2023)</a:t>
            </a:r>
          </a:p>
          <a:p>
            <a:pPr lvl="2"/>
            <a:r>
              <a:rPr lang="en-GB" dirty="0"/>
              <a:t>Include a list of recommended accommodations</a:t>
            </a:r>
          </a:p>
          <a:p>
            <a:pPr lvl="1"/>
            <a:r>
              <a:rPr lang="en-GB" dirty="0"/>
              <a:t>Invitation letters to prepare visa applications will be provided on request</a:t>
            </a:r>
          </a:p>
          <a:p>
            <a:pPr lvl="1"/>
            <a:r>
              <a:rPr lang="en-GB" dirty="0"/>
              <a:t>No registration fees</a:t>
            </a:r>
          </a:p>
          <a:p>
            <a:endParaRPr lang="en-GB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5407149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A105D-25F5-DEF4-855A-FFAD08DE0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Registration and communications	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ED796-9FAC-BAEA-1956-DDF70A91EE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330" y="1089499"/>
            <a:ext cx="11627339" cy="5487704"/>
          </a:xfrm>
        </p:spPr>
        <p:txBody>
          <a:bodyPr>
            <a:normAutofit/>
          </a:bodyPr>
          <a:lstStyle/>
          <a:p>
            <a:r>
              <a:rPr lang="en-GB" dirty="0"/>
              <a:t>Registration to the event </a:t>
            </a:r>
            <a:r>
              <a:rPr lang="en-GB" dirty="0">
                <a:sym typeface="Wingdings" panose="05000000000000000000" pitchFamily="2" charset="2"/>
              </a:rPr>
              <a:t> website</a:t>
            </a:r>
            <a:endParaRPr lang="en-GB" dirty="0">
              <a:highlight>
                <a:srgbClr val="FFFF00"/>
              </a:highlight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IE" sz="2800" dirty="0">
                <a:hlinkClick r:id="rId2"/>
              </a:rPr>
              <a:t>5th Joint GSICS / CEOS WGCV Lunar Calibration Workshop</a:t>
            </a:r>
            <a:endParaRPr lang="en-GB" sz="2800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Abstract submission (a few lines) to give context + allow agenda preparation</a:t>
            </a:r>
          </a:p>
          <a:p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Deadline for registration = 15/10/2026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For general communication before the registration is closed </a:t>
            </a:r>
            <a:r>
              <a:rPr lang="en-GB" dirty="0">
                <a:sym typeface="Wingdings" panose="05000000000000000000" pitchFamily="2" charset="2"/>
              </a:rPr>
              <a:t> Lunar Calibration Mailing List 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 POC: </a:t>
            </a:r>
            <a:r>
              <a:rPr lang="en-GB" dirty="0">
                <a:sym typeface="Wingdings" panose="05000000000000000000" pitchFamily="2" charset="2"/>
                <a:hlinkClick r:id="rId3"/>
              </a:rPr>
              <a:t>sebastien.wagner@eumetsat.int</a:t>
            </a:r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Once registration is closed  Use of the list of registered attendees ( + contact: </a:t>
            </a:r>
            <a:r>
              <a:rPr lang="en-IE" u="sng" dirty="0">
                <a:hlinkClick r:id="rId4" tooltip="Lunar Calibration Workshop"/>
              </a:rPr>
              <a:t>events@eumetsat.int</a:t>
            </a:r>
            <a:r>
              <a:rPr lang="en-IE" u="sng" dirty="0"/>
              <a:t>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0241217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AD9F-8578-9F62-FC55-5462F0DA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Before the lunar calibration workshop…</a:t>
            </a:r>
            <a:endParaRPr lang="en-IE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4AA65BE-0FDD-E7E6-0553-D6941AB63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330" y="952092"/>
            <a:ext cx="11627339" cy="5665891"/>
          </a:xfrm>
        </p:spPr>
        <p:txBody>
          <a:bodyPr>
            <a:normAutofit fontScale="77500" lnSpcReduction="20000"/>
          </a:bodyPr>
          <a:lstStyle/>
          <a:p>
            <a:r>
              <a:rPr lang="en-GB"/>
              <a:t>Identify specific activities of particular interest for the community (to follow up on work presented in 2023 for instance…)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Release of LSICS version 1 </a:t>
            </a:r>
            <a:r>
              <a:rPr lang="en-GB">
                <a:sym typeface="Wingdings" panose="05000000000000000000" pitchFamily="2" charset="2"/>
              </a:rPr>
              <a:t> participants could potentially prepare input data, process them with LSICS and present their results (including comparisons with other models / methods)</a:t>
            </a:r>
            <a:endParaRPr lang="en-GB"/>
          </a:p>
          <a:p>
            <a:endParaRPr lang="en-GB"/>
          </a:p>
          <a:p>
            <a:r>
              <a:rPr lang="en-GB"/>
              <a:t>2</a:t>
            </a:r>
            <a:r>
              <a:rPr lang="en-GB" baseline="30000"/>
              <a:t>nd</a:t>
            </a:r>
            <a:r>
              <a:rPr lang="en-GB"/>
              <a:t> Lunar models inter-comparison (led by T. Stone - USGS) </a:t>
            </a:r>
            <a:r>
              <a:rPr lang="en-GB">
                <a:sym typeface="Wingdings" panose="05000000000000000000" pitchFamily="2" charset="2"/>
              </a:rPr>
              <a:t> exercise to be run before the LCWS; results to be presented at the workshop</a:t>
            </a:r>
          </a:p>
          <a:p>
            <a:endParaRPr lang="en-GB">
              <a:sym typeface="Wingdings" panose="05000000000000000000" pitchFamily="2" charset="2"/>
            </a:endParaRPr>
          </a:p>
          <a:p>
            <a:r>
              <a:rPr lang="en-GB">
                <a:sym typeface="Wingdings" panose="05000000000000000000" pitchFamily="2" charset="2"/>
              </a:rPr>
              <a:t>Couple of dedicated web-meetings (using maybe GSICS monthly slots) to keep the Lunar Calibration Community informed on the progresses of those two activities + organisation of the workshop</a:t>
            </a:r>
          </a:p>
          <a:p>
            <a:endParaRPr lang="en-GB">
              <a:sym typeface="Wingdings" panose="05000000000000000000" pitchFamily="2" charset="2"/>
            </a:endParaRPr>
          </a:p>
          <a:p>
            <a:r>
              <a:rPr lang="en-GB">
                <a:sym typeface="Wingdings" panose="05000000000000000000" pitchFamily="2" charset="2"/>
              </a:rPr>
              <a:t>Review of the recommendations / actions / decisions from the last LCWS</a:t>
            </a:r>
            <a:endParaRPr lang="en-GB"/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662929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X6PPVAVDZMSZ-613157859-13648</_dlc_DocId>
    <lcf76f155ced4ddcb4097134ff3c332f xmlns="b872a7c1-ed7f-4c06-9e7d-9181e1c04fc6">
      <Terms xmlns="http://schemas.microsoft.com/office/infopath/2007/PartnerControls"/>
    </lcf76f155ced4ddcb4097134ff3c332f>
    <TaxCatchAll xmlns="cfab5f87-ed30-4dbb-a820-4234a14babf6" xsi:nil="true"/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https://wmoomm.sharepoint.com/sites/Collaboration/_layouts/15/DocIdRedir.aspx?ID=X6PPVAVDZMSZ-613157859-13648</Url>
      <Description>X6PPVAVDZMSZ-613157859-13648</Description>
    </_dlc_DocIdUrl>
  </documentManagement>
</p:properties>
</file>

<file path=customXml/itemProps1.xml><?xml version="1.0" encoding="utf-8"?>
<ds:datastoreItem xmlns:ds="http://schemas.openxmlformats.org/officeDocument/2006/customXml" ds:itemID="{704DD9B3-16B5-413A-8921-CFBC33D133C3}"/>
</file>

<file path=customXml/itemProps2.xml><?xml version="1.0" encoding="utf-8"?>
<ds:datastoreItem xmlns:ds="http://schemas.openxmlformats.org/officeDocument/2006/customXml" ds:itemID="{67E39BF9-A41E-45A3-8DA6-369858172F2C}"/>
</file>

<file path=customXml/itemProps3.xml><?xml version="1.0" encoding="utf-8"?>
<ds:datastoreItem xmlns:ds="http://schemas.openxmlformats.org/officeDocument/2006/customXml" ds:itemID="{8E6B3296-90D9-4695-B811-FDDE9EC3B840}"/>
</file>

<file path=customXml/itemProps4.xml><?xml version="1.0" encoding="utf-8"?>
<ds:datastoreItem xmlns:ds="http://schemas.openxmlformats.org/officeDocument/2006/customXml" ds:itemID="{F65047D5-F0F8-483B-B3FB-16AE8E284403}"/>
</file>

<file path=customXml/itemProps5.xml><?xml version="1.0" encoding="utf-8"?>
<ds:datastoreItem xmlns:ds="http://schemas.openxmlformats.org/officeDocument/2006/customXml" ds:itemID="{A81060DC-1D52-4348-99B7-4426FB5C9702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0</TotalTime>
  <Words>776</Words>
  <Application>Microsoft Office PowerPoint</Application>
  <PresentationFormat>Widescreen</PresentationFormat>
  <Paragraphs>119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Aptos</vt:lpstr>
      <vt:lpstr>Arial</vt:lpstr>
      <vt:lpstr>Bahnschrift Light</vt:lpstr>
      <vt:lpstr>Bahnschrift SemiLight</vt:lpstr>
      <vt:lpstr>Century Gothic</vt:lpstr>
      <vt:lpstr>Fira Sans Extra Condensed</vt:lpstr>
      <vt:lpstr>Roboto</vt:lpstr>
      <vt:lpstr>Roboto Light</vt:lpstr>
      <vt:lpstr>Tahoma</vt:lpstr>
      <vt:lpstr>Wingdings</vt:lpstr>
      <vt:lpstr>Office Theme</vt:lpstr>
      <vt:lpstr>Title &amp; Seperator Slides</vt:lpstr>
      <vt:lpstr>GSICS 2026 Lunar Subgroup Report and Lunar Workshop Announcement</vt:lpstr>
      <vt:lpstr>Lunar Calibration Subgroup Activities</vt:lpstr>
      <vt:lpstr>LSICS Development Efforts</vt:lpstr>
      <vt:lpstr>Interactions with the Community</vt:lpstr>
      <vt:lpstr>PowerPoint Presentation</vt:lpstr>
      <vt:lpstr>Previous workshops</vt:lpstr>
      <vt:lpstr>5th GSICS / CEOS WGCV Lunar Calibration Workshop</vt:lpstr>
      <vt:lpstr>Topics</vt:lpstr>
      <vt:lpstr>Venue</vt:lpstr>
      <vt:lpstr>5th GSICS / CEOS WGCV Lunar Calibration Workshop</vt:lpstr>
      <vt:lpstr>Registration and communications </vt:lpstr>
      <vt:lpstr>Before the lunar calibration workshop…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Sebastien Wagner</cp:lastModifiedBy>
  <cp:revision>11</cp:revision>
  <dcterms:created xsi:type="dcterms:W3CDTF">2026-03-11T15:03:46Z</dcterms:created>
  <dcterms:modified xsi:type="dcterms:W3CDTF">2026-03-27T12:30:42Z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2cf041c5-f475-4fc9-96a1-ae324d9f3b0e</vt:lpwstr>
  </property>
</Properties>
</file>