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6"/>
  </p:sldMasterIdLst>
  <p:notesMasterIdLst>
    <p:notesMasterId r:id="rId17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5" r:id="rId15"/>
    <p:sldId id="264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hfQ5/zVAmBTsFGjzgTMckG9qHJ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8CC4AC-EF48-4DED-46F4-B18DE0E4FFA2}" v="99" dt="2026-03-26T18:53:14.212"/>
    <p1510:client id="{9038A8B5-0429-33D0-CDBB-17B2760FABEC}" v="203" dt="2026-03-26T18:14:55.350"/>
    <p1510:client id="{B53BB71A-B8F9-115B-95C1-5A2912C3CAF3}" v="83" dt="2026-03-26T19:02:52.925"/>
    <p1510:client id="{C8F0E933-E7F4-1D9B-D858-249C0085729D}" v="22" dt="2026-03-27T13:32:38.218"/>
    <p1510:client id="{F45C30D9-E21C-FCB3-8E42-C14B2C32C833}" v="28" dt="2026-03-26T22:06:48.2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customschemas.google.com/relationships/presentationmetadata" Target="meta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microsoft.com/office/2015/10/relationships/revisionInfo" Target="revisionInfo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Hewison" userId="S::tim.hewison_eumetsat.int#ext#@wmoomm.onmicrosoft.com::f8dda0d2-b619-44db-a4e0-f2b89ebb896e" providerId="AD" clId="Web-{B53BB71A-B8F9-115B-95C1-5A2912C3CAF3}"/>
    <pc:docChg chg="modSld">
      <pc:chgData name="Tim Hewison" userId="S::tim.hewison_eumetsat.int#ext#@wmoomm.onmicrosoft.com::f8dda0d2-b619-44db-a4e0-f2b89ebb896e" providerId="AD" clId="Web-{B53BB71A-B8F9-115B-95C1-5A2912C3CAF3}" dt="2026-03-26T19:02:52.925" v="82" actId="14100"/>
      <pc:docMkLst>
        <pc:docMk/>
      </pc:docMkLst>
      <pc:sldChg chg="modSp">
        <pc:chgData name="Tim Hewison" userId="S::tim.hewison_eumetsat.int#ext#@wmoomm.onmicrosoft.com::f8dda0d2-b619-44db-a4e0-f2b89ebb896e" providerId="AD" clId="Web-{B53BB71A-B8F9-115B-95C1-5A2912C3CAF3}" dt="2026-03-26T19:02:52.925" v="82" actId="14100"/>
        <pc:sldMkLst>
          <pc:docMk/>
          <pc:sldMk cId="0" sldId="262"/>
        </pc:sldMkLst>
        <pc:spChg chg="mod">
          <ac:chgData name="Tim Hewison" userId="S::tim.hewison_eumetsat.int#ext#@wmoomm.onmicrosoft.com::f8dda0d2-b619-44db-a4e0-f2b89ebb896e" providerId="AD" clId="Web-{B53BB71A-B8F9-115B-95C1-5A2912C3CAF3}" dt="2026-03-26T19:02:52.925" v="82" actId="14100"/>
          <ac:spMkLst>
            <pc:docMk/>
            <pc:sldMk cId="0" sldId="262"/>
            <ac:spMk id="68" creationId="{00000000-0000-0000-0000-000000000000}"/>
          </ac:spMkLst>
        </pc:spChg>
      </pc:sldChg>
    </pc:docChg>
  </pc:docChgLst>
  <pc:docChgLst>
    <pc:chgData name="Tim Hewison" userId="S::tim.hewison_eumetsat.int#ext#@wmoomm.onmicrosoft.com::f8dda0d2-b619-44db-a4e0-f2b89ebb896e" providerId="AD" clId="Web-{F45C30D9-E21C-FCB3-8E42-C14B2C32C833}"/>
    <pc:docChg chg="modSld">
      <pc:chgData name="Tim Hewison" userId="S::tim.hewison_eumetsat.int#ext#@wmoomm.onmicrosoft.com::f8dda0d2-b619-44db-a4e0-f2b89ebb896e" providerId="AD" clId="Web-{F45C30D9-E21C-FCB3-8E42-C14B2C32C833}" dt="2026-03-26T22:06:48.226" v="28" actId="20577"/>
      <pc:docMkLst>
        <pc:docMk/>
      </pc:docMkLst>
      <pc:sldChg chg="modSp">
        <pc:chgData name="Tim Hewison" userId="S::tim.hewison_eumetsat.int#ext#@wmoomm.onmicrosoft.com::f8dda0d2-b619-44db-a4e0-f2b89ebb896e" providerId="AD" clId="Web-{F45C30D9-E21C-FCB3-8E42-C14B2C32C833}" dt="2026-03-26T22:06:48.226" v="28" actId="20577"/>
        <pc:sldMkLst>
          <pc:docMk/>
          <pc:sldMk cId="0" sldId="259"/>
        </pc:sldMkLst>
        <pc:spChg chg="mod">
          <ac:chgData name="Tim Hewison" userId="S::tim.hewison_eumetsat.int#ext#@wmoomm.onmicrosoft.com::f8dda0d2-b619-44db-a4e0-f2b89ebb896e" providerId="AD" clId="Web-{F45C30D9-E21C-FCB3-8E42-C14B2C32C833}" dt="2026-03-26T22:06:48.226" v="28" actId="20577"/>
          <ac:spMkLst>
            <pc:docMk/>
            <pc:sldMk cId="0" sldId="259"/>
            <ac:spMk id="50" creationId="{00000000-0000-0000-0000-000000000000}"/>
          </ac:spMkLst>
        </pc:spChg>
      </pc:sldChg>
    </pc:docChg>
  </pc:docChgLst>
  <pc:docChgLst>
    <pc:chgData name="Guest User" userId="S::urn:spo:tenantanon#eaa6be54-4687-40c4-9827-c044bd8e8d3c::" providerId="AD" clId="Web-{048CC4AC-EF48-4DED-46F4-B18DE0E4FFA2}"/>
    <pc:docChg chg="addSld modSld">
      <pc:chgData name="Guest User" userId="S::urn:spo:tenantanon#eaa6be54-4687-40c4-9827-c044bd8e8d3c::" providerId="AD" clId="Web-{048CC4AC-EF48-4DED-46F4-B18DE0E4FFA2}" dt="2026-03-26T18:53:14.212" v="109" actId="20577"/>
      <pc:docMkLst>
        <pc:docMk/>
      </pc:docMkLst>
      <pc:sldChg chg="modSp add replId">
        <pc:chgData name="Guest User" userId="S::urn:spo:tenantanon#eaa6be54-4687-40c4-9827-c044bd8e8d3c::" providerId="AD" clId="Web-{048CC4AC-EF48-4DED-46F4-B18DE0E4FFA2}" dt="2026-03-26T18:53:14.212" v="109" actId="20577"/>
        <pc:sldMkLst>
          <pc:docMk/>
          <pc:sldMk cId="1291806410" sldId="265"/>
        </pc:sldMkLst>
        <pc:spChg chg="mod">
          <ac:chgData name="Guest User" userId="S::urn:spo:tenantanon#eaa6be54-4687-40c4-9827-c044bd8e8d3c::" providerId="AD" clId="Web-{048CC4AC-EF48-4DED-46F4-B18DE0E4FFA2}" dt="2026-03-26T18:28:50.597" v="60" actId="20577"/>
          <ac:spMkLst>
            <pc:docMk/>
            <pc:sldMk cId="1291806410" sldId="265"/>
            <ac:spMk id="73" creationId="{378DC578-25AE-BFA0-697E-39AACFD0AEE8}"/>
          </ac:spMkLst>
        </pc:spChg>
        <pc:spChg chg="mod">
          <ac:chgData name="Guest User" userId="S::urn:spo:tenantanon#eaa6be54-4687-40c4-9827-c044bd8e8d3c::" providerId="AD" clId="Web-{048CC4AC-EF48-4DED-46F4-B18DE0E4FFA2}" dt="2026-03-26T18:53:14.212" v="109" actId="20577"/>
          <ac:spMkLst>
            <pc:docMk/>
            <pc:sldMk cId="1291806410" sldId="265"/>
            <ac:spMk id="74" creationId="{422FB70E-8076-1242-6BC4-4FCD07D59AE5}"/>
          </ac:spMkLst>
        </pc:spChg>
      </pc:sldChg>
    </pc:docChg>
  </pc:docChgLst>
  <pc:docChgLst>
    <pc:chgData name="Tim Hewison" userId="S::tim.hewison_eumetsat.int#ext#@wmoomm.onmicrosoft.com::f8dda0d2-b619-44db-a4e0-f2b89ebb896e" providerId="AD" clId="Web-{9038A8B5-0429-33D0-CDBB-17B2760FABEC}"/>
    <pc:docChg chg="modSld">
      <pc:chgData name="Tim Hewison" userId="S::tim.hewison_eumetsat.int#ext#@wmoomm.onmicrosoft.com::f8dda0d2-b619-44db-a4e0-f2b89ebb896e" providerId="AD" clId="Web-{9038A8B5-0429-33D0-CDBB-17B2760FABEC}" dt="2026-03-26T18:14:55.350" v="209" actId="20577"/>
      <pc:docMkLst>
        <pc:docMk/>
      </pc:docMkLst>
      <pc:sldChg chg="modSp">
        <pc:chgData name="Tim Hewison" userId="S::tim.hewison_eumetsat.int#ext#@wmoomm.onmicrosoft.com::f8dda0d2-b619-44db-a4e0-f2b89ebb896e" providerId="AD" clId="Web-{9038A8B5-0429-33D0-CDBB-17B2760FABEC}" dt="2026-03-26T18:14:55.350" v="209" actId="20577"/>
        <pc:sldMkLst>
          <pc:docMk/>
          <pc:sldMk cId="0" sldId="262"/>
        </pc:sldMkLst>
        <pc:spChg chg="mod">
          <ac:chgData name="Tim Hewison" userId="S::tim.hewison_eumetsat.int#ext#@wmoomm.onmicrosoft.com::f8dda0d2-b619-44db-a4e0-f2b89ebb896e" providerId="AD" clId="Web-{9038A8B5-0429-33D0-CDBB-17B2760FABEC}" dt="2026-03-26T18:14:55.350" v="209" actId="20577"/>
          <ac:spMkLst>
            <pc:docMk/>
            <pc:sldMk cId="0" sldId="262"/>
            <ac:spMk id="68" creationId="{00000000-0000-0000-0000-000000000000}"/>
          </ac:spMkLst>
        </pc:spChg>
      </pc:sldChg>
    </pc:docChg>
  </pc:docChgLst>
  <pc:docChgLst>
    <pc:chgData name="Guest User" userId="S::urn:spo:tenantanon#eaa6be54-4687-40c4-9827-c044bd8e8d3c::" providerId="AD" clId="Web-{C8F0E933-E7F4-1D9B-D858-249C0085729D}"/>
    <pc:docChg chg="modSld">
      <pc:chgData name="Guest User" userId="S::urn:spo:tenantanon#eaa6be54-4687-40c4-9827-c044bd8e8d3c::" providerId="AD" clId="Web-{C8F0E933-E7F4-1D9B-D858-249C0085729D}" dt="2026-03-27T13:32:38.218" v="21" actId="20577"/>
      <pc:docMkLst>
        <pc:docMk/>
      </pc:docMkLst>
      <pc:sldChg chg="modSp">
        <pc:chgData name="Guest User" userId="S::urn:spo:tenantanon#eaa6be54-4687-40c4-9827-c044bd8e8d3c::" providerId="AD" clId="Web-{C8F0E933-E7F4-1D9B-D858-249C0085729D}" dt="2026-03-27T13:32:38.218" v="21" actId="20577"/>
        <pc:sldMkLst>
          <pc:docMk/>
          <pc:sldMk cId="0" sldId="263"/>
        </pc:sldMkLst>
        <pc:spChg chg="mod">
          <ac:chgData name="Guest User" userId="S::urn:spo:tenantanon#eaa6be54-4687-40c4-9827-c044bd8e8d3c::" providerId="AD" clId="Web-{C8F0E933-E7F4-1D9B-D858-249C0085729D}" dt="2026-03-27T13:32:38.218" v="21" actId="20577"/>
          <ac:spMkLst>
            <pc:docMk/>
            <pc:sldMk cId="0" sldId="263"/>
            <ac:spMk id="7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6349E248-BA40-BEC6-9485-D5C6A7D0A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8:notes">
            <a:extLst>
              <a:ext uri="{FF2B5EF4-FFF2-40B4-BE49-F238E27FC236}">
                <a16:creationId xmlns:a16="http://schemas.microsoft.com/office/drawing/2014/main" id="{0DB5CD52-FA9A-7135-D8C2-77812F353C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8:notes">
            <a:extLst>
              <a:ext uri="{FF2B5EF4-FFF2-40B4-BE49-F238E27FC236}">
                <a16:creationId xmlns:a16="http://schemas.microsoft.com/office/drawing/2014/main" id="{BF6C6480-B133-610C-1BB5-52DCC16BB2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1010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CBF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2"/>
          <p:cNvSpPr txBox="1"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CB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body" idx="1"/>
          </p:nvPr>
        </p:nvSpPr>
        <p:spPr>
          <a:xfrm>
            <a:off x="426720" y="1615044"/>
            <a:ext cx="11338560" cy="4643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CB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426720" y="1626919"/>
            <a:ext cx="5486400" cy="462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body" idx="2"/>
          </p:nvPr>
        </p:nvSpPr>
        <p:spPr>
          <a:xfrm>
            <a:off x="6278880" y="1626919"/>
            <a:ext cx="5486400" cy="462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CB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CBF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008CB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89BA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89B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89BA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89BA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2" name="Google Shape;12;p10" descr="A logo of a planet with a satellit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1834" y="123632"/>
            <a:ext cx="1131598" cy="126231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0" title="[DM_E_DOC_NO], v[DM_E_VER_NO], [DM_E_ISS_DATE]"/>
          <p:cNvSpPr/>
          <p:nvPr/>
        </p:nvSpPr>
        <p:spPr>
          <a:xfrm>
            <a:off x="161047" y="6583626"/>
            <a:ext cx="6148799" cy="248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68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008CBF"/>
                </a:solidFill>
                <a:latin typeface="Arial"/>
                <a:ea typeface="Arial"/>
                <a:cs typeface="Arial"/>
                <a:sym typeface="Arial"/>
              </a:rPr>
              <a:t>GSICS Annual Meeting 2026, Ottawa (ON), Canada, 23-27 March 2026</a:t>
            </a:r>
            <a:endParaRPr/>
          </a:p>
        </p:txBody>
      </p:sp>
      <p:sp>
        <p:nvSpPr>
          <p:cNvPr id="14" name="Google Shape;14;p10"/>
          <p:cNvSpPr/>
          <p:nvPr/>
        </p:nvSpPr>
        <p:spPr>
          <a:xfrm>
            <a:off x="11519350" y="6593586"/>
            <a:ext cx="60913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008CB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 b="0" i="0" u="none" strike="noStrike" cap="none">
              <a:solidFill>
                <a:srgbClr val="008CB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"/>
          <p:cNvSpPr txBox="1"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CBF"/>
              </a:buClr>
              <a:buSzPts val="3600"/>
              <a:buFont typeface="Arial"/>
              <a:buNone/>
            </a:pPr>
            <a:r>
              <a:rPr lang="en-US"/>
              <a:t>GRWG Microwave (MW) Subgroup</a:t>
            </a:r>
            <a:br>
              <a:rPr lang="en-US"/>
            </a:br>
            <a:r>
              <a:rPr lang="en-US"/>
              <a:t> Annual Report 2026</a:t>
            </a:r>
            <a:endParaRPr/>
          </a:p>
        </p:txBody>
      </p:sp>
      <p:sp>
        <p:nvSpPr>
          <p:cNvPr id="32" name="Google Shape;32;p1"/>
          <p:cNvSpPr txBox="1">
            <a:spLocks noGrp="1"/>
          </p:cNvSpPr>
          <p:nvPr>
            <p:ph type="subTitle" idx="1"/>
          </p:nvPr>
        </p:nvSpPr>
        <p:spPr>
          <a:xfrm>
            <a:off x="903315" y="3621434"/>
            <a:ext cx="10280073" cy="2081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88987"/>
              <a:buNone/>
            </a:pPr>
            <a:r>
              <a:rPr lang="en-US" sz="2900"/>
              <a:t>Shengli Wu and Flavio Iturbide-Sanchez, </a:t>
            </a:r>
            <a:r>
              <a:rPr lang="en-US" sz="2900" b="1"/>
              <a:t>Co-Chairs</a:t>
            </a:r>
            <a:endParaRPr b="1"/>
          </a:p>
          <a:p>
            <a:pPr marL="0" lvl="0" indent="0" algn="ctr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ct val="88987"/>
              <a:buNone/>
            </a:pPr>
            <a:r>
              <a:rPr lang="en-US" sz="2900"/>
              <a:t>Tim Hewison, DaZhen Gu, Juyang Hu, and Niutao Liu, </a:t>
            </a:r>
            <a:r>
              <a:rPr lang="en-US" sz="2900" b="1"/>
              <a:t>Focus Group Leads</a:t>
            </a:r>
            <a:endParaRPr b="1"/>
          </a:p>
          <a:p>
            <a:pPr marL="0" lvl="0" indent="0" algn="ctr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ct val="88987"/>
              <a:buNone/>
            </a:pPr>
            <a:r>
              <a:rPr lang="en-US" sz="2900"/>
              <a:t>Kun Zhang, </a:t>
            </a:r>
            <a:r>
              <a:rPr lang="en-US" sz="2900" b="1"/>
              <a:t>GSICS MW Coordinator</a:t>
            </a:r>
            <a:endParaRPr b="1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br>
              <a:rPr lang="en-US"/>
            </a:br>
            <a:r>
              <a:rPr lang="en-US"/>
              <a:t>03/27/2026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"/>
          <p:cNvSpPr txBox="1"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CBF"/>
              </a:buClr>
              <a:buSzPts val="3200"/>
              <a:buFont typeface="Arial"/>
              <a:buNone/>
            </a:pPr>
            <a:r>
              <a:rPr lang="en-US"/>
              <a:t>MW Sub-group Meetings</a:t>
            </a:r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body" idx="1"/>
          </p:nvPr>
        </p:nvSpPr>
        <p:spPr>
          <a:xfrm>
            <a:off x="426720" y="1509748"/>
            <a:ext cx="11338560" cy="5001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 sz="3200" b="1">
                <a:solidFill>
                  <a:srgbClr val="008CBF"/>
                </a:solidFill>
              </a:rPr>
              <a:t>2025-05-09</a:t>
            </a:r>
            <a:r>
              <a:rPr lang="en-US"/>
              <a:t>	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GSICS Microwave Radiometer Technology and Testing (TT) Focus Group Meeting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en-US" sz="3200" b="1">
                <a:solidFill>
                  <a:srgbClr val="008CBF"/>
                </a:solidFill>
              </a:rPr>
              <a:t>2025-06-04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GSICS Microwave SNO/Vicarious Calibration Focus Group meeting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en-US" sz="3200" b="1">
                <a:solidFill>
                  <a:srgbClr val="008CBF"/>
                </a:solidFill>
              </a:rPr>
              <a:t>2025-10-31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Executive Meeting of MW Sub-Group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en-US" sz="3200" b="1">
                <a:solidFill>
                  <a:srgbClr val="008CBF"/>
                </a:solidFill>
              </a:rPr>
              <a:t>2025-11-13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GSICS Microwave SNO/Vicarious Calibration Focus Group meeting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en-US" sz="3200" b="1">
                <a:solidFill>
                  <a:srgbClr val="008CBF"/>
                </a:solidFill>
              </a:rPr>
              <a:t>2026-03-11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GSICS Microwave Lunar Calibration Focus Group meeting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"/>
          <p:cNvSpPr txBox="1"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CBF"/>
              </a:buClr>
              <a:buSzPts val="3200"/>
              <a:buFont typeface="Arial"/>
              <a:buNone/>
            </a:pPr>
            <a:r>
              <a:rPr lang="en-US"/>
              <a:t>MW Sub-Group Team</a:t>
            </a:r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body" idx="1"/>
          </p:nvPr>
        </p:nvSpPr>
        <p:spPr>
          <a:xfrm>
            <a:off x="426720" y="1615044"/>
            <a:ext cx="11338560" cy="4643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 sz="3200" b="1">
                <a:solidFill>
                  <a:srgbClr val="008CBF"/>
                </a:solidFill>
              </a:rPr>
              <a:t>Focus Group Leader</a:t>
            </a:r>
            <a:endParaRPr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GSICS Microwave Lunar Calibration Focus Group: Hu Yang</a:t>
            </a:r>
            <a:r>
              <a:rPr lang="en-US" altLang="zh-CN">
                <a:sym typeface="Wingdings" panose="05000000000000000000" pitchFamily="2" charset="2"/>
              </a:rPr>
              <a:t>  </a:t>
            </a:r>
            <a:r>
              <a:rPr lang="en-US" err="1">
                <a:solidFill>
                  <a:srgbClr val="FF0000"/>
                </a:solidFill>
              </a:rPr>
              <a:t>Niutao</a:t>
            </a:r>
            <a:r>
              <a:rPr lang="en-US">
                <a:solidFill>
                  <a:srgbClr val="FF0000"/>
                </a:solidFill>
              </a:rPr>
              <a:t> Liu</a:t>
            </a:r>
            <a:endParaRPr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GSICS Microwave Radiometer Technology and Testing (TT) Focus Group: </a:t>
            </a:r>
            <a:r>
              <a:rPr lang="en-US" err="1"/>
              <a:t>Dazhen</a:t>
            </a:r>
            <a:r>
              <a:rPr lang="en-US"/>
              <a:t> Gu </a:t>
            </a:r>
            <a:r>
              <a:rPr lang="en-US" altLang="zh-CN">
                <a:sym typeface="Wingdings" panose="05000000000000000000" pitchFamily="2" charset="2"/>
              </a:rPr>
              <a:t> </a:t>
            </a:r>
            <a:r>
              <a:rPr lang="en-US" err="1">
                <a:solidFill>
                  <a:srgbClr val="FF0000"/>
                </a:solidFill>
              </a:rPr>
              <a:t>Juyang</a:t>
            </a:r>
            <a:r>
              <a:rPr lang="en-US">
                <a:solidFill>
                  <a:srgbClr val="FF0000"/>
                </a:solidFill>
              </a:rPr>
              <a:t> Hu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lang="en-US" sz="3200" b="1">
                <a:solidFill>
                  <a:srgbClr val="008CBF"/>
                </a:solidFill>
              </a:rPr>
              <a:t>New members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</a:pPr>
            <a:r>
              <a:rPr lang="en-US" i="1" err="1">
                <a:solidFill>
                  <a:srgbClr val="008CBF"/>
                </a:solidFill>
              </a:rPr>
              <a:t>Boyang</a:t>
            </a:r>
            <a:r>
              <a:rPr lang="en-US" i="1">
                <a:solidFill>
                  <a:srgbClr val="008CBF"/>
                </a:solidFill>
              </a:rPr>
              <a:t> Chen</a:t>
            </a:r>
            <a:endParaRPr i="1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</a:pPr>
            <a:r>
              <a:rPr lang="en-US" i="1" err="1">
                <a:solidFill>
                  <a:srgbClr val="008CBF"/>
                </a:solidFill>
              </a:rPr>
              <a:t>Pengjuan</a:t>
            </a:r>
            <a:r>
              <a:rPr lang="en-US" i="1">
                <a:solidFill>
                  <a:srgbClr val="008CBF"/>
                </a:solidFill>
              </a:rPr>
              <a:t> Yao</a:t>
            </a:r>
            <a:endParaRPr i="1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</a:pPr>
            <a:r>
              <a:rPr lang="en-US" i="1">
                <a:solidFill>
                  <a:srgbClr val="008CBF"/>
                </a:solidFill>
              </a:rPr>
              <a:t>Shi Liu</a:t>
            </a:r>
            <a:endParaRPr i="1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"/>
          <p:cNvSpPr txBox="1"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CBF"/>
              </a:buClr>
              <a:buSzPct val="100000"/>
              <a:buFont typeface="Arial"/>
              <a:buNone/>
            </a:pPr>
            <a:r>
              <a:rPr lang="en-US"/>
              <a:t>Recap of Session I: Microwave Sub-Group Breakout Session, 24-Mar-26   (1/2)</a:t>
            </a:r>
            <a:endParaRPr/>
          </a:p>
        </p:txBody>
      </p:sp>
      <p:sp>
        <p:nvSpPr>
          <p:cNvPr id="50" name="Google Shape;50;p4"/>
          <p:cNvSpPr txBox="1">
            <a:spLocks noGrp="1"/>
          </p:cNvSpPr>
          <p:nvPr>
            <p:ph type="body" idx="1"/>
          </p:nvPr>
        </p:nvSpPr>
        <p:spPr>
          <a:xfrm>
            <a:off x="426720" y="1615044"/>
            <a:ext cx="11338560" cy="4643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indent="-358140">
              <a:lnSpc>
                <a:spcPct val="114999"/>
              </a:lnSpc>
              <a:buAutoNum type="arabicPeriod"/>
            </a:pPr>
            <a:r>
              <a:rPr lang="en-US" sz="3200" b="1">
                <a:solidFill>
                  <a:srgbClr val="008CBF"/>
                </a:solidFill>
              </a:rPr>
              <a:t>Total 13 Presentations Submitted, 2 Presentations Canceled;</a:t>
            </a:r>
            <a:br>
              <a:rPr lang="en-US" sz="3200" b="1" dirty="0">
                <a:solidFill>
                  <a:srgbClr val="008CBF"/>
                </a:solidFill>
              </a:rPr>
            </a:br>
            <a:r>
              <a:rPr lang="en-US">
                <a:solidFill>
                  <a:srgbClr val="0E2841"/>
                </a:solidFill>
              </a:rPr>
              <a:t>Canceled presentations may be postponed to a web meeting</a:t>
            </a:r>
          </a:p>
          <a:p>
            <a:pPr marL="0" indent="0">
              <a:spcBef>
                <a:spcPts val="0"/>
              </a:spcBef>
              <a:buNone/>
            </a:pPr>
            <a:endParaRPr lang="en-US" sz="3200" b="1" dirty="0">
              <a:solidFill>
                <a:srgbClr val="008CB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8CBF"/>
                </a:solidFill>
              </a:rPr>
              <a:t>New Sensors Development </a:t>
            </a:r>
            <a:endParaRPr sz="3200" b="1">
              <a:solidFill>
                <a:srgbClr val="008CBF"/>
              </a:solidFill>
            </a:endParaRPr>
          </a:p>
          <a:p>
            <a:pPr marL="457200" lvl="0" indent="-35814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8CBF"/>
              </a:buClr>
              <a:buSzPct val="85714"/>
              <a:buAutoNum type="arabicPeriod"/>
            </a:pPr>
            <a:r>
              <a:rPr lang="en-US"/>
              <a:t>In-Orbit Performance and Calibration Stability Assessment of the L-band Aperture Synthesis Microwave Radiometer (</a:t>
            </a:r>
            <a:r>
              <a:rPr lang="en-US">
                <a:solidFill>
                  <a:srgbClr val="FF0000"/>
                </a:solidFill>
              </a:rPr>
              <a:t>LASMR)</a:t>
            </a:r>
            <a:r>
              <a:rPr lang="en-US"/>
              <a:t> on HY-4A, </a:t>
            </a:r>
            <a:r>
              <a:rPr lang="en-US" err="1"/>
              <a:t>Xiaojiao</a:t>
            </a:r>
            <a:r>
              <a:rPr lang="en-US"/>
              <a:t> Yang (XISRT)</a:t>
            </a:r>
            <a:endParaRPr/>
          </a:p>
          <a:p>
            <a:pPr marL="457200" lvl="0" indent="-35814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5714"/>
              <a:buAutoNum type="arabicPeriod"/>
            </a:pPr>
            <a:r>
              <a:rPr lang="en-US"/>
              <a:t>Validation of </a:t>
            </a:r>
            <a:r>
              <a:rPr lang="en-US">
                <a:solidFill>
                  <a:srgbClr val="FF0000"/>
                </a:solidFill>
              </a:rPr>
              <a:t>Microwave Temperature Sounder III </a:t>
            </a:r>
            <a:r>
              <a:rPr lang="en-US"/>
              <a:t>Onboard FengYun-3H in the Post-Launch Phase, </a:t>
            </a:r>
            <a:r>
              <a:rPr lang="en-US" err="1"/>
              <a:t>Juyang</a:t>
            </a:r>
            <a:r>
              <a:rPr lang="en-US"/>
              <a:t> Hu (CMA)</a:t>
            </a:r>
            <a:endParaRPr/>
          </a:p>
          <a:p>
            <a:pPr marL="457200" lvl="0" indent="-35814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5714"/>
              <a:buAutoNum type="arabicPeriod"/>
            </a:pPr>
            <a:r>
              <a:rPr lang="en-US"/>
              <a:t>Validation of </a:t>
            </a:r>
            <a:r>
              <a:rPr lang="en-US">
                <a:solidFill>
                  <a:srgbClr val="FF0000"/>
                </a:solidFill>
              </a:rPr>
              <a:t>Microwave Humidity Sounder II </a:t>
            </a:r>
            <a:r>
              <a:rPr lang="en-US"/>
              <a:t>Onboard FengYun-3H in the Post-Launch Phase, Yang Guo (CMA)</a:t>
            </a:r>
            <a:endParaRPr/>
          </a:p>
          <a:p>
            <a:pPr marL="457200" lvl="0" indent="-35814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5714"/>
              <a:buAutoNum type="arabicPeriod"/>
            </a:pPr>
            <a:r>
              <a:rPr lang="en-US" dirty="0"/>
              <a:t>Calibration of </a:t>
            </a:r>
            <a:r>
              <a:rPr lang="en-US" dirty="0">
                <a:solidFill>
                  <a:srgbClr val="FF0000"/>
                </a:solidFill>
              </a:rPr>
              <a:t>MICAP </a:t>
            </a:r>
            <a:r>
              <a:rPr lang="en-US" dirty="0"/>
              <a:t>L/C/K Band Interferometric Radiometers During In-Orbit Commissioning Phase, </a:t>
            </a:r>
            <a:r>
              <a:rPr lang="en-US" dirty="0" err="1"/>
              <a:t>Jieying</a:t>
            </a:r>
            <a:r>
              <a:rPr lang="en-US" dirty="0"/>
              <a:t> HE (NSSC, CAS)</a:t>
            </a:r>
            <a:endParaRPr dirty="0"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 txBox="1"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CBF"/>
              </a:buClr>
              <a:buSzPct val="100000"/>
              <a:buFont typeface="Arial"/>
              <a:buNone/>
            </a:pPr>
            <a:r>
              <a:rPr lang="en-US"/>
              <a:t>Recap of Session I: Microwave Sub-Group Breakout Session, 24-Mar-26   (2/2)</a:t>
            </a:r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body" idx="1"/>
          </p:nvPr>
        </p:nvSpPr>
        <p:spPr>
          <a:xfrm>
            <a:off x="426720" y="1509748"/>
            <a:ext cx="11338560" cy="5001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50" b="1">
                <a:solidFill>
                  <a:srgbClr val="008CBF"/>
                </a:solidFill>
              </a:rPr>
              <a:t>New Technologies</a:t>
            </a:r>
            <a:endParaRPr sz="3750" b="1">
              <a:solidFill>
                <a:srgbClr val="008CBF"/>
              </a:solidFill>
            </a:endParaRPr>
          </a:p>
          <a:p>
            <a:pPr marL="457200" lvl="0" indent="-3397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</a:pPr>
            <a:r>
              <a:rPr lang="en-US"/>
              <a:t>Two-Point Calibration and </a:t>
            </a:r>
            <a:r>
              <a:rPr lang="en-US">
                <a:solidFill>
                  <a:srgbClr val="FF0000"/>
                </a:solidFill>
              </a:rPr>
              <a:t>Nonlinearity Adjustment </a:t>
            </a:r>
            <a:r>
              <a:rPr lang="en-US"/>
              <a:t>Optimization of FY-3D MWRI Using SNO and Scene-Based Reference Targets, Shi Liu (CMA)</a:t>
            </a:r>
            <a:endParaRPr/>
          </a:p>
          <a:p>
            <a:pPr marL="457200" lvl="0" indent="-3397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</a:pPr>
            <a:r>
              <a:rPr lang="en-US"/>
              <a:t>Estimation of IFOV </a:t>
            </a:r>
            <a:r>
              <a:rPr lang="en-US">
                <a:solidFill>
                  <a:srgbClr val="FF0000"/>
                </a:solidFill>
              </a:rPr>
              <a:t>Inter-Channel Deviation </a:t>
            </a:r>
            <a:r>
              <a:rPr lang="en-US"/>
              <a:t>for Conical-Scanning Microwave Radiation Imager, Pengjuan Yao (CMA)</a:t>
            </a:r>
            <a:endParaRPr/>
          </a:p>
          <a:p>
            <a:pPr marL="457200" lvl="0" indent="-3397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</a:pPr>
            <a:r>
              <a:rPr lang="en-US">
                <a:solidFill>
                  <a:srgbClr val="FF0000"/>
                </a:solidFill>
              </a:rPr>
              <a:t>Rapid performance assessment of AWS and MWS </a:t>
            </a:r>
            <a:r>
              <a:rPr lang="en-US"/>
              <a:t>with all-sky NWP monitoring at ECMWF, David Duncan/Niels Bormann (ECMWF)</a:t>
            </a:r>
            <a:endParaRPr/>
          </a:p>
          <a:p>
            <a:pPr marL="457200" lvl="0" indent="-3397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</a:pPr>
            <a:r>
              <a:rPr lang="en-US"/>
              <a:t>A Forward-Looking Framework for </a:t>
            </a:r>
            <a:r>
              <a:rPr lang="en-US">
                <a:solidFill>
                  <a:srgbClr val="FF0000"/>
                </a:solidFill>
              </a:rPr>
              <a:t>High-Precision and Traceable Transfer </a:t>
            </a:r>
            <a:r>
              <a:rPr lang="en-US"/>
              <a:t>of Spaceborne Microwave Radiometric Standards, Jieying HE (NSSC, CAS)</a:t>
            </a:r>
            <a:endParaRPr/>
          </a:p>
          <a:p>
            <a:pPr marL="457200" lvl="0" indent="-3397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</a:pPr>
            <a:r>
              <a:rPr lang="en-US">
                <a:solidFill>
                  <a:srgbClr val="FF0000"/>
                </a:solidFill>
              </a:rPr>
              <a:t>Triadic ATMS Constellation</a:t>
            </a:r>
            <a:r>
              <a:rPr lang="en-US"/>
              <a:t>: A Limb-Adjusted Microwave Reference for Climate Monitoring and Sensor Validation, Mitch Goldberg (CCNY)</a:t>
            </a:r>
            <a:endParaRPr/>
          </a:p>
          <a:p>
            <a:pPr marL="457200" lvl="0" indent="-3397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</a:pPr>
            <a:r>
              <a:rPr lang="en-US"/>
              <a:t>EPS-SG-A1/MWS Performance Assessment at EUMETSAT, Jörg Ackermann (EUMETSAT)</a:t>
            </a:r>
            <a:r>
              <a:rPr lang="en-US" b="1"/>
              <a:t>-Canceled</a:t>
            </a:r>
            <a:endParaRPr b="1"/>
          </a:p>
          <a:p>
            <a:pPr marL="457200" lvl="0" indent="-3397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</a:pPr>
            <a:r>
              <a:rPr lang="en-US"/>
              <a:t>Status update of SMBA development, Ed Kim (NASA)</a:t>
            </a:r>
            <a:r>
              <a:rPr lang="en-US" b="1"/>
              <a:t>-Canceled</a:t>
            </a:r>
            <a:endParaRPr/>
          </a:p>
          <a:p>
            <a:pPr marL="457200" lvl="0" indent="-3397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</a:pPr>
            <a:r>
              <a:rPr lang="en-US"/>
              <a:t>Update on </a:t>
            </a:r>
            <a:r>
              <a:rPr lang="en-US">
                <a:solidFill>
                  <a:srgbClr val="FF0000"/>
                </a:solidFill>
              </a:rPr>
              <a:t>EPS-Sterna Inter-calibration </a:t>
            </a:r>
            <a:r>
              <a:rPr lang="en-US"/>
              <a:t>Implementation Plan, Tim Hewison (EUMETSAT)</a:t>
            </a:r>
            <a:endParaRPr/>
          </a:p>
          <a:p>
            <a:pPr marL="457200" lvl="0" indent="-3397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 startAt="5"/>
            </a:pPr>
            <a:r>
              <a:rPr lang="en-US"/>
              <a:t>Establishing </a:t>
            </a:r>
            <a:r>
              <a:rPr lang="en-US">
                <a:solidFill>
                  <a:srgbClr val="FF0000"/>
                </a:solidFill>
              </a:rPr>
              <a:t>Standard Atmospheric Profile Datasets </a:t>
            </a:r>
            <a:r>
              <a:rPr lang="en-US"/>
              <a:t>for RTM-based Inter-Sensor Microwave Radiometric Calibration Analysis: A Demonstration Using ATMS TDR Data, Banghua Yan (NOAA)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6"/>
          <p:cNvSpPr txBox="1"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CBF"/>
              </a:buClr>
              <a:buSzPct val="100000"/>
              <a:buFont typeface="Arial"/>
              <a:buNone/>
            </a:pPr>
            <a:r>
              <a:rPr lang="en-US"/>
              <a:t>Recap of Session II: Microwave Sub-Group Breakout Session, 25-Mar-26   (1/2)</a:t>
            </a:r>
            <a:endParaRPr/>
          </a:p>
        </p:txBody>
      </p:sp>
      <p:sp>
        <p:nvSpPr>
          <p:cNvPr id="62" name="Google Shape;62;p6"/>
          <p:cNvSpPr txBox="1">
            <a:spLocks noGrp="1"/>
          </p:cNvSpPr>
          <p:nvPr>
            <p:ph type="body" idx="1"/>
          </p:nvPr>
        </p:nvSpPr>
        <p:spPr>
          <a:xfrm>
            <a:off x="426720" y="1615044"/>
            <a:ext cx="11338560" cy="4643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8CBF"/>
                </a:solidFill>
              </a:rPr>
              <a:t>Total 9 Presentations Submitted, 2 Group Discussion and 1 Presentation Canceled;</a:t>
            </a:r>
            <a:endParaRPr sz="3200" b="1">
              <a:solidFill>
                <a:srgbClr val="008CB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endParaRPr sz="3200" b="1">
              <a:solidFill>
                <a:srgbClr val="008CB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8CBF"/>
                </a:solidFill>
              </a:rPr>
              <a:t>New Sensors Development</a:t>
            </a:r>
            <a:endParaRPr sz="3200" b="1">
              <a:solidFill>
                <a:srgbClr val="008CBF"/>
              </a:solidFill>
            </a:endParaRPr>
          </a:p>
          <a:p>
            <a:pPr marL="457200" lvl="0" indent="-34671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85714"/>
              <a:buAutoNum type="arabicPeriod"/>
            </a:pPr>
            <a:r>
              <a:rPr lang="en-US"/>
              <a:t>Early on-board calibration and cross-calibration results of </a:t>
            </a:r>
            <a:r>
              <a:rPr lang="en-US">
                <a:solidFill>
                  <a:srgbClr val="FF0000"/>
                </a:solidFill>
              </a:rPr>
              <a:t>GOSAT-GW/AMSR3, </a:t>
            </a:r>
            <a:r>
              <a:rPr lang="en-US"/>
              <a:t>Misako Kachi (JAXA)</a:t>
            </a:r>
            <a:endParaRPr/>
          </a:p>
          <a:p>
            <a:pPr marL="457200" lvl="0" indent="-34671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5714"/>
              <a:buAutoNum type="arabicPeriod"/>
            </a:pPr>
            <a:r>
              <a:rPr lang="en-US"/>
              <a:t>Introduction to </a:t>
            </a:r>
            <a:r>
              <a:rPr lang="en-US">
                <a:solidFill>
                  <a:srgbClr val="FF0000"/>
                </a:solidFill>
              </a:rPr>
              <a:t>OceanSat-3A/MATHS, </a:t>
            </a:r>
            <a:r>
              <a:rPr lang="en-US"/>
              <a:t>Prantik Chakraborty (ISRO)-</a:t>
            </a:r>
            <a:r>
              <a:rPr lang="en-US" b="1"/>
              <a:t>Canceled</a:t>
            </a:r>
            <a:endParaRPr b="1"/>
          </a:p>
          <a:p>
            <a:pPr marL="457200" lvl="0" indent="-34671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5714"/>
              <a:buAutoNum type="arabicPeriod"/>
            </a:pPr>
            <a:r>
              <a:rPr lang="en-US">
                <a:solidFill>
                  <a:srgbClr val="FF0000"/>
                </a:solidFill>
              </a:rPr>
              <a:t>OceanSat-3A/MATHS</a:t>
            </a:r>
            <a:r>
              <a:rPr lang="en-US"/>
              <a:t> calibration/inter-calibration, Randhir Singh (ISRO)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8CBF"/>
                </a:solidFill>
              </a:rPr>
              <a:t>Focus Group Report</a:t>
            </a:r>
            <a:endParaRPr/>
          </a:p>
          <a:p>
            <a:pPr marL="457200" lvl="0" indent="-34671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85714"/>
              <a:buAutoNum type="arabicPeriod" startAt="4"/>
            </a:pPr>
            <a:r>
              <a:rPr lang="en-US" b="1"/>
              <a:t>Technology &amp; Testing Focus Group</a:t>
            </a:r>
            <a:r>
              <a:rPr lang="en-US"/>
              <a:t>, Juyang Hu (CMA)</a:t>
            </a:r>
            <a:endParaRPr/>
          </a:p>
          <a:p>
            <a:pPr marL="457200" lvl="0" indent="-34671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5714"/>
              <a:buAutoNum type="arabicPeriod" startAt="4"/>
            </a:pPr>
            <a:r>
              <a:rPr lang="en-US" b="1"/>
              <a:t>Microwave Lunar Focus Group, </a:t>
            </a:r>
            <a:r>
              <a:rPr lang="en-US"/>
              <a:t>Niutao Liu (FuDan)</a:t>
            </a:r>
            <a:endParaRPr/>
          </a:p>
          <a:p>
            <a:pPr marL="457200" lvl="0" indent="-34671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5714"/>
              <a:buAutoNum type="arabicPeriod" startAt="4"/>
            </a:pPr>
            <a:r>
              <a:rPr lang="en-US" b="1"/>
              <a:t>SNO/Vicarious Focus Group, </a:t>
            </a:r>
            <a:r>
              <a:rPr lang="en-US"/>
              <a:t>Tim Hewison (EUMETSAT)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"/>
          <p:cNvSpPr txBox="1"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CBF"/>
              </a:buClr>
              <a:buSzPct val="100000"/>
              <a:buFont typeface="Arial"/>
              <a:buNone/>
            </a:pPr>
            <a:r>
              <a:rPr lang="en-US"/>
              <a:t>Recap of Session II: Microwave Sub-Group Breakout Session, 25-Mar-26   (2/2)</a:t>
            </a:r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body" idx="1"/>
          </p:nvPr>
        </p:nvSpPr>
        <p:spPr>
          <a:xfrm>
            <a:off x="426720" y="1330715"/>
            <a:ext cx="11338560" cy="5291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8CBF"/>
                </a:solidFill>
              </a:rPr>
              <a:t>Small Satellites Constellation</a:t>
            </a:r>
            <a:endParaRPr lang="en-US" sz="1800"/>
          </a:p>
          <a:p>
            <a:pPr marL="457200" lvl="0" indent="-34163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91071"/>
              <a:buFont typeface="Calibri"/>
              <a:buChar char="-"/>
            </a:pPr>
            <a:r>
              <a:rPr lang="en-US" sz="1600">
                <a:solidFill>
                  <a:srgbClr val="FF0000"/>
                </a:solidFill>
              </a:rPr>
              <a:t>Assessment</a:t>
            </a:r>
            <a:r>
              <a:rPr lang="en-US" sz="1600"/>
              <a:t> of Tomorrow.io Microwave Sounder Observations and Performance at NOAA, Flavio Iturbide-Sanchez (NOAA)</a:t>
            </a:r>
            <a:endParaRPr sz="1600"/>
          </a:p>
          <a:p>
            <a:pPr marL="457200" lvl="0" indent="-34163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91071"/>
              <a:buFont typeface="Calibri"/>
              <a:buChar char="-"/>
            </a:pPr>
            <a:r>
              <a:rPr lang="en-US" sz="1600"/>
              <a:t>Tomorrow.io Microwave Sounder constellation </a:t>
            </a:r>
            <a:r>
              <a:rPr lang="en-US" sz="1600">
                <a:solidFill>
                  <a:srgbClr val="FF0000"/>
                </a:solidFill>
              </a:rPr>
              <a:t>inter-calibration</a:t>
            </a:r>
            <a:r>
              <a:rPr lang="en-US" sz="1600"/>
              <a:t>, Joe Munchak (Tomorrow.io)</a:t>
            </a:r>
            <a:endParaRPr sz="1600"/>
          </a:p>
          <a:p>
            <a:pPr indent="-341630">
              <a:lnSpc>
                <a:spcPct val="115000"/>
              </a:lnSpc>
              <a:spcBef>
                <a:spcPts val="0"/>
              </a:spcBef>
              <a:buSzPct val="91071"/>
              <a:buFont typeface="Calibri"/>
              <a:buChar char="-"/>
            </a:pPr>
            <a:r>
              <a:rPr lang="en-US" sz="1600">
                <a:solidFill>
                  <a:srgbClr val="FF0000"/>
                </a:solidFill>
              </a:rPr>
              <a:t>Discussion</a:t>
            </a:r>
            <a:r>
              <a:rPr lang="en-US" sz="1600"/>
              <a:t> on inter-calibration of small satellites (All)</a:t>
            </a:r>
            <a:br>
              <a:rPr lang="en-US" sz="1600"/>
            </a:br>
            <a:r>
              <a:rPr lang="en-US" sz="1600" b="1"/>
              <a:t>-</a:t>
            </a:r>
            <a:r>
              <a:rPr lang="en-US" sz="1600" b="1" i="1"/>
              <a:t> Will consolidate into document outlining key factors for consideration in inter-calibration of small satellites</a:t>
            </a: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8CBF"/>
                </a:solidFill>
              </a:rPr>
              <a:t>Hyperspectral microwave sounder Discussion</a:t>
            </a:r>
            <a:endParaRPr sz="1800"/>
          </a:p>
          <a:p>
            <a:pPr marL="457200" lvl="0" indent="-34163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ct val="91071"/>
              <a:buFont typeface="Calibri"/>
              <a:buChar char="-"/>
            </a:pPr>
            <a:r>
              <a:rPr lang="en-US" sz="1600">
                <a:solidFill>
                  <a:srgbClr val="FF0000"/>
                </a:solidFill>
              </a:rPr>
              <a:t>Proof-of-concept</a:t>
            </a:r>
            <a:r>
              <a:rPr lang="en-US" sz="1600"/>
              <a:t> hyperspectral microwave sounders: calibration challenges and development trade-offs, Natalia </a:t>
            </a:r>
            <a:r>
              <a:rPr lang="en-US" sz="1600" err="1"/>
              <a:t>Bliankenshtein</a:t>
            </a:r>
            <a:r>
              <a:rPr lang="en-US" sz="1600"/>
              <a:t> (NRC)</a:t>
            </a:r>
            <a:endParaRPr sz="1600"/>
          </a:p>
          <a:p>
            <a:pPr indent="-341630">
              <a:lnSpc>
                <a:spcPct val="115000"/>
              </a:lnSpc>
              <a:spcBef>
                <a:spcPts val="0"/>
              </a:spcBef>
              <a:buSzPct val="91071"/>
              <a:buFont typeface="Calibri"/>
              <a:buChar char="-"/>
            </a:pPr>
            <a:r>
              <a:rPr lang="en-US" sz="1600">
                <a:solidFill>
                  <a:srgbClr val="FF0000"/>
                </a:solidFill>
              </a:rPr>
              <a:t>Group Discussion</a:t>
            </a:r>
            <a:r>
              <a:rPr lang="en-US" sz="1600"/>
              <a:t>: Defining methods for hyperspectral MW sounders inter-calibration, Flavio Iturbide + Tim Hewison</a:t>
            </a:r>
            <a:br>
              <a:rPr lang="en-US" sz="1600"/>
            </a:br>
            <a:r>
              <a:rPr lang="en-US" sz="1600" b="1" i="1"/>
              <a:t>- Hyperspectral-Multispectral: Follow example of IR</a:t>
            </a:r>
            <a:br>
              <a:rPr lang="en-US" sz="1600" b="1" i="1"/>
            </a:br>
            <a:r>
              <a:rPr lang="en-US" sz="1600" b="1" i="1"/>
              <a:t>- Hyperspectral-Hyperspectral: Early days – comparisons are encouraged, as are hyperspectral </a:t>
            </a:r>
            <a:r>
              <a:rPr lang="en-US" sz="1600" b="1" i="1" err="1"/>
              <a:t>luinar</a:t>
            </a:r>
            <a:r>
              <a:rPr lang="en-US" sz="1600" b="1" i="1"/>
              <a:t> observations</a:t>
            </a:r>
            <a:endParaRPr lang="en-US" sz="1600" b="1"/>
          </a:p>
          <a:p>
            <a:pPr>
              <a:buNone/>
            </a:pPr>
            <a:r>
              <a:rPr lang="en-US" sz="1800" b="1">
                <a:solidFill>
                  <a:srgbClr val="008CBF"/>
                </a:solidFill>
              </a:rPr>
              <a:t>GSICS Website Requirements Discussion</a:t>
            </a:r>
            <a:br>
              <a:rPr lang="en-US" sz="1800" b="1"/>
            </a:br>
            <a:r>
              <a:rPr lang="en-GB" sz="1800" b="1" i="1">
                <a:solidFill>
                  <a:srgbClr val="0E2841"/>
                </a:solidFill>
                <a:ea typeface="Calibri"/>
              </a:rPr>
              <a:t>- ICVS already includes some MW sensors inter-comparisons</a:t>
            </a:r>
            <a:br>
              <a:rPr lang="en-GB" sz="1800" b="1" i="1">
                <a:ea typeface="Calibri"/>
              </a:rPr>
            </a:br>
            <a:r>
              <a:rPr lang="en-GB" sz="1800" b="1" i="1">
                <a:solidFill>
                  <a:srgbClr val="0E2841"/>
                </a:solidFill>
                <a:ea typeface="Calibri"/>
              </a:rPr>
              <a:t>- Other agencies could follow this example as MW inter-comparison results become available</a:t>
            </a:r>
            <a:br>
              <a:rPr lang="en-GB" sz="1800" b="1" i="1">
                <a:solidFill>
                  <a:srgbClr val="0E2841"/>
                </a:solidFill>
                <a:ea typeface="Calibri"/>
              </a:rPr>
            </a:br>
            <a:r>
              <a:rPr lang="en-GB" sz="1800" b="1" i="1">
                <a:solidFill>
                  <a:srgbClr val="0E2841"/>
                </a:solidFill>
                <a:ea typeface="Calibri"/>
              </a:rPr>
              <a:t>- MWSG to review functionality of ICVS and feedback requirements for GSICS plotting tool</a:t>
            </a:r>
            <a:endParaRPr lang="en-GB" sz="1800" b="1" i="1">
              <a:ea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/>
          <p:cNvSpPr txBox="1"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CBF"/>
              </a:buClr>
              <a:buSzPts val="3200"/>
              <a:buFont typeface="Arial"/>
              <a:buNone/>
            </a:pPr>
            <a:r>
              <a:rPr lang="en-US"/>
              <a:t>Actions and Recommendations</a:t>
            </a:r>
            <a:endParaRPr/>
          </a:p>
        </p:txBody>
      </p:sp>
      <p:sp>
        <p:nvSpPr>
          <p:cNvPr id="74" name="Google Shape;74;p8"/>
          <p:cNvSpPr txBox="1">
            <a:spLocks noGrp="1"/>
          </p:cNvSpPr>
          <p:nvPr>
            <p:ph type="body" idx="1"/>
          </p:nvPr>
        </p:nvSpPr>
        <p:spPr>
          <a:xfrm>
            <a:off x="426720" y="1409995"/>
            <a:ext cx="11338560" cy="5406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228600" lvl="0" indent="-21526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Action. A.GMW.2026.4f.1: </a:t>
            </a:r>
            <a:r>
              <a:rPr lang="en-US" dirty="0" err="1">
                <a:solidFill>
                  <a:schemeClr val="dk1"/>
                </a:solidFill>
              </a:rPr>
              <a:t>Pengjuan</a:t>
            </a:r>
            <a:r>
              <a:rPr lang="en-US" dirty="0">
                <a:solidFill>
                  <a:schemeClr val="dk1"/>
                </a:solidFill>
              </a:rPr>
              <a:t> Yao (CMA) to consider application of coastline inflection point analysis to validate geolocation of cross-track scanning instruments. </a:t>
            </a:r>
            <a:endParaRPr dirty="0">
              <a:solidFill>
                <a:schemeClr val="dk1"/>
              </a:solidFill>
            </a:endParaRPr>
          </a:p>
          <a:p>
            <a:pPr marL="228600" lvl="0" indent="-215265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Action: A.GMW.2026.4m2.1: </a:t>
            </a:r>
            <a:r>
              <a:rPr lang="en-US" dirty="0" err="1">
                <a:solidFill>
                  <a:schemeClr val="dk1"/>
                </a:solidFill>
              </a:rPr>
              <a:t>Banghua</a:t>
            </a:r>
            <a:r>
              <a:rPr lang="en-US" dirty="0">
                <a:solidFill>
                  <a:schemeClr val="dk1"/>
                </a:solidFill>
              </a:rPr>
              <a:t> Yan (NOAA) to formulate clear recommendation on the applicability of the GNSSRO calibration method with example uncertainties for a range of commonly used channels. </a:t>
            </a:r>
            <a:endParaRPr dirty="0">
              <a:solidFill>
                <a:schemeClr val="dk1"/>
              </a:solidFill>
            </a:endParaRPr>
          </a:p>
          <a:p>
            <a:pPr marL="228600" lvl="0" indent="-215265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b="1">
                <a:solidFill>
                  <a:srgbClr val="FF0000"/>
                </a:solidFill>
              </a:rPr>
              <a:t>Action: A.GMW.2026.4q.1:</a:t>
            </a:r>
            <a:r>
              <a:rPr lang="en-US" b="1" dirty="0">
                <a:solidFill>
                  <a:schemeClr val="dk1"/>
                </a:solidFill>
              </a:rPr>
              <a:t> </a:t>
            </a:r>
            <a:r>
              <a:rPr lang="en-US">
                <a:solidFill>
                  <a:schemeClr val="dk1"/>
                </a:solidFill>
              </a:rPr>
              <a:t>ISRO to distribute MATHS data through ISRO’s GSICS server </a:t>
            </a:r>
            <a:endParaRPr>
              <a:solidFill>
                <a:schemeClr val="dk1"/>
              </a:solidFill>
            </a:endParaRPr>
          </a:p>
          <a:p>
            <a:pPr marL="228600" lvl="0" indent="-21463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2900" b="1" dirty="0">
                <a:solidFill>
                  <a:srgbClr val="FF0000"/>
                </a:solidFill>
              </a:rPr>
              <a:t>Action: A.GMW.2026.4s.1:</a:t>
            </a:r>
            <a:r>
              <a:rPr lang="en-US" sz="2900" b="1" dirty="0">
                <a:solidFill>
                  <a:schemeClr val="dk1"/>
                </a:solidFill>
              </a:rPr>
              <a:t> </a:t>
            </a:r>
            <a:r>
              <a:rPr lang="en-US" sz="2900" dirty="0">
                <a:solidFill>
                  <a:schemeClr val="dk1"/>
                </a:solidFill>
              </a:rPr>
              <a:t>Niutao Liu to set up web meeting on use of Moon to validate microwave sensor pointing and FOV </a:t>
            </a:r>
            <a:endParaRPr sz="2900" dirty="0">
              <a:solidFill>
                <a:schemeClr val="dk1"/>
              </a:solidFill>
            </a:endParaRPr>
          </a:p>
          <a:p>
            <a:pPr marL="228600" lvl="0" indent="-21463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2900" b="1">
                <a:solidFill>
                  <a:srgbClr val="FF0000"/>
                </a:solidFill>
              </a:rPr>
              <a:t>Action: A.GMW.2026.4t.1: </a:t>
            </a:r>
            <a:r>
              <a:rPr lang="en-US" sz="2900">
                <a:solidFill>
                  <a:schemeClr val="dk1"/>
                </a:solidFill>
              </a:rPr>
              <a:t>Tim Hewison (EUMETSAT) to review IPWG requirements for microwave imager inter-calibration </a:t>
            </a:r>
            <a:endParaRPr>
              <a:solidFill>
                <a:schemeClr val="dk1"/>
              </a:solidFill>
            </a:endParaRPr>
          </a:p>
          <a:p>
            <a:pPr marL="228600" lvl="0" indent="-21463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2900" b="1">
                <a:solidFill>
                  <a:srgbClr val="FF0000"/>
                </a:solidFill>
              </a:rPr>
              <a:t>Action: A.GRWG.2026.4t.2: </a:t>
            </a:r>
            <a:r>
              <a:rPr lang="en-US" sz="2900">
                <a:solidFill>
                  <a:schemeClr val="dk1"/>
                </a:solidFill>
              </a:rPr>
              <a:t>Tim Hewison (EUMETSAT) to set up web meetings on the bootstrapping approach to estimating inter-calibration uncertainties, including Lukas Muser to discuss sub-pixel scene variability </a:t>
            </a:r>
            <a:endParaRPr>
              <a:solidFill>
                <a:schemeClr val="dk1"/>
              </a:solidFill>
            </a:endParaRPr>
          </a:p>
          <a:p>
            <a:pPr marL="228600" lvl="0" indent="-21463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2900" b="1">
                <a:solidFill>
                  <a:srgbClr val="FF0000"/>
                </a:solidFill>
              </a:rPr>
              <a:t>Action: A.GMW.2026.4t.3: </a:t>
            </a:r>
            <a:r>
              <a:rPr lang="en-US" sz="2900">
                <a:solidFill>
                  <a:schemeClr val="dk1"/>
                </a:solidFill>
              </a:rPr>
              <a:t>Tim Hewison (EUMETSAT) to review hybrid SNO+NWP-DD inter-calibration algorithms and circulate to MWSG </a:t>
            </a:r>
            <a:endParaRPr sz="2900">
              <a:solidFill>
                <a:schemeClr val="dk1"/>
              </a:solidFill>
            </a:endParaRPr>
          </a:p>
          <a:p>
            <a:pPr marL="228600" indent="-214630">
              <a:lnSpc>
                <a:spcPct val="115000"/>
              </a:lnSpc>
              <a:buSzPct val="100000"/>
              <a:buAutoNum type="arabicPeriod"/>
            </a:pPr>
            <a:r>
              <a:rPr lang="en-US" sz="2900" b="1">
                <a:solidFill>
                  <a:srgbClr val="FF0000"/>
                </a:solidFill>
              </a:rPr>
              <a:t>Action: A.GMW.2026.4z.1: </a:t>
            </a:r>
            <a:r>
              <a:rPr lang="en-US" sz="2900">
                <a:solidFill>
                  <a:schemeClr val="dk1"/>
                </a:solidFill>
              </a:rPr>
              <a:t>NOAA could consider making the data behind the ICVS plots available for download</a:t>
            </a:r>
            <a:endParaRPr lang="en-US">
              <a:solidFill>
                <a:schemeClr val="dk1"/>
              </a:solidFill>
            </a:endParaRPr>
          </a:p>
          <a:p>
            <a:pPr marL="228600" indent="-214630">
              <a:lnSpc>
                <a:spcPct val="114999"/>
              </a:lnSpc>
              <a:buSzPct val="100000"/>
              <a:buAutoNum type="arabicPeriod"/>
            </a:pPr>
            <a:r>
              <a:rPr lang="en-US" sz="2700" b="1">
                <a:solidFill>
                  <a:schemeClr val="accent4"/>
                </a:solidFill>
              </a:rPr>
              <a:t>Recommendation: R.GMW.2026.4o.1: </a:t>
            </a:r>
            <a:r>
              <a:rPr lang="en-US" sz="2700">
                <a:solidFill>
                  <a:schemeClr val="dk1"/>
                </a:solidFill>
              </a:rPr>
              <a:t>Misako with JAXA to inform the MW sub-group of any developments about MW imager cross-calibration methodologies. </a:t>
            </a:r>
            <a:endParaRPr lang="en-US">
              <a:solidFill>
                <a:schemeClr val="dk1"/>
              </a:solidFill>
            </a:endParaRPr>
          </a:p>
          <a:p>
            <a:pPr marL="228600" indent="-214630">
              <a:lnSpc>
                <a:spcPct val="114999"/>
              </a:lnSpc>
              <a:buSzPct val="100000"/>
              <a:buAutoNum type="arabicPeriod"/>
            </a:pPr>
            <a:r>
              <a:rPr lang="en-US" sz="2900" b="1">
                <a:solidFill>
                  <a:schemeClr val="accent4"/>
                </a:solidFill>
              </a:rPr>
              <a:t>Recommendation: R.GMW.2026.4q.2: </a:t>
            </a:r>
            <a:r>
              <a:rPr lang="en-US" sz="2900">
                <a:solidFill>
                  <a:schemeClr val="dk1"/>
                </a:solidFill>
              </a:rPr>
              <a:t>ISRO to share MATHS results in a separate meeting</a:t>
            </a:r>
            <a:r>
              <a:rPr lang="en-US" sz="2700" dirty="0">
                <a:solidFill>
                  <a:schemeClr val="dk1"/>
                </a:solidFill>
              </a:rPr>
              <a:t> </a:t>
            </a:r>
            <a:endParaRPr lang="en-US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85C1B05F-29C5-00B0-F53C-CEB6CC3E9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>
            <a:extLst>
              <a:ext uri="{FF2B5EF4-FFF2-40B4-BE49-F238E27FC236}">
                <a16:creationId xmlns:a16="http://schemas.microsoft.com/office/drawing/2014/main" id="{378DC578-25AE-BFA0-697E-39AACFD0AE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ts val="3200"/>
            </a:pPr>
            <a:r>
              <a:rPr lang="en-US"/>
              <a:t>Key Activities and Plans for 2026/2027</a:t>
            </a:r>
          </a:p>
        </p:txBody>
      </p:sp>
      <p:sp>
        <p:nvSpPr>
          <p:cNvPr id="74" name="Google Shape;74;p8">
            <a:extLst>
              <a:ext uri="{FF2B5EF4-FFF2-40B4-BE49-F238E27FC236}">
                <a16:creationId xmlns:a16="http://schemas.microsoft.com/office/drawing/2014/main" id="{422FB70E-8076-1242-6BC4-4FCD07D59A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6720" y="1409995"/>
            <a:ext cx="11338560" cy="5246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13335" indent="0">
              <a:lnSpc>
                <a:spcPct val="114999"/>
              </a:lnSpc>
              <a:buNone/>
            </a:pPr>
            <a:r>
              <a:rPr lang="en-US" sz="2000" b="1">
                <a:solidFill>
                  <a:schemeClr val="dk1"/>
                </a:solidFill>
              </a:rPr>
              <a:t>Objective: </a:t>
            </a:r>
            <a:r>
              <a:rPr lang="en-US" sz="2000">
                <a:solidFill>
                  <a:schemeClr val="dk1"/>
                </a:solidFill>
              </a:rPr>
              <a:t>Advance calibration, inter-calibration, and operational readiness of next-generation microwave observations, including commercial and emerging sensor technologies.</a:t>
            </a:r>
            <a:endParaRPr lang="en-US">
              <a:solidFill>
                <a:schemeClr val="dk1"/>
              </a:solidFill>
            </a:endParaRPr>
          </a:p>
          <a:p>
            <a:pPr marL="13335" indent="0">
              <a:lnSpc>
                <a:spcPct val="114999"/>
              </a:lnSpc>
              <a:buNone/>
            </a:pPr>
            <a:r>
              <a:rPr lang="en-US" sz="2000" b="1">
                <a:solidFill>
                  <a:schemeClr val="dk1"/>
                </a:solidFill>
              </a:rPr>
              <a:t>Governance &amp; Engagement</a:t>
            </a:r>
            <a:endParaRPr lang="en-US" b="1">
              <a:solidFill>
                <a:schemeClr val="dk1"/>
              </a:solidFill>
            </a:endParaRPr>
          </a:p>
          <a:p>
            <a:pPr marL="228600" indent="-215265">
              <a:lnSpc>
                <a:spcPct val="120000"/>
              </a:lnSpc>
              <a:spcBef>
                <a:spcPts val="600"/>
              </a:spcBef>
            </a:pPr>
            <a:r>
              <a:rPr lang="en-US" sz="2000">
                <a:solidFill>
                  <a:schemeClr val="dk1"/>
                </a:solidFill>
              </a:rPr>
              <a:t>Quarterly meetings led by Focus Group Leaders</a:t>
            </a:r>
            <a:endParaRPr lang="en-US"/>
          </a:p>
          <a:p>
            <a:pPr marL="228600" indent="-215265">
              <a:lnSpc>
                <a:spcPct val="120000"/>
              </a:lnSpc>
              <a:spcBef>
                <a:spcPts val="600"/>
              </a:spcBef>
            </a:pPr>
            <a:r>
              <a:rPr lang="en-US" sz="2000">
                <a:solidFill>
                  <a:schemeClr val="dk1"/>
                </a:solidFill>
              </a:rPr>
              <a:t>Clear deliverables and cross-agency collaboration</a:t>
            </a:r>
            <a:endParaRPr lang="en-US"/>
          </a:p>
          <a:p>
            <a:pPr marL="13335" indent="0">
              <a:lnSpc>
                <a:spcPct val="114999"/>
              </a:lnSpc>
              <a:buNone/>
            </a:pPr>
            <a:r>
              <a:rPr lang="en-US" sz="2000" b="1">
                <a:solidFill>
                  <a:schemeClr val="dk1"/>
                </a:solidFill>
              </a:rPr>
              <a:t>Core Technical Priorities</a:t>
            </a:r>
            <a:endParaRPr lang="en-US" b="1">
              <a:solidFill>
                <a:schemeClr val="dk1"/>
              </a:solidFill>
            </a:endParaRPr>
          </a:p>
          <a:p>
            <a:pPr marL="228600" indent="-215265">
              <a:lnSpc>
                <a:spcPct val="114999"/>
              </a:lnSpc>
              <a:spcBef>
                <a:spcPts val="600"/>
              </a:spcBef>
            </a:pPr>
            <a:r>
              <a:rPr lang="en-US" sz="2000">
                <a:solidFill>
                  <a:schemeClr val="dk1"/>
                </a:solidFill>
              </a:rPr>
              <a:t>Inter-calibration using SNOs (including </a:t>
            </a:r>
            <a:r>
              <a:rPr lang="en-US" sz="2000" err="1">
                <a:solidFill>
                  <a:schemeClr val="dk1"/>
                </a:solidFill>
              </a:rPr>
              <a:t>SmallSat</a:t>
            </a:r>
            <a:r>
              <a:rPr lang="en-US" sz="2000">
                <a:solidFill>
                  <a:schemeClr val="dk1"/>
                </a:solidFill>
              </a:rPr>
              <a:t> and commercial sensors)</a:t>
            </a:r>
            <a:endParaRPr lang="en-US">
              <a:solidFill>
                <a:schemeClr val="dk1"/>
              </a:solidFill>
            </a:endParaRPr>
          </a:p>
          <a:p>
            <a:pPr marL="228600" indent="-215265">
              <a:lnSpc>
                <a:spcPct val="114999"/>
              </a:lnSpc>
              <a:spcBef>
                <a:spcPts val="600"/>
              </a:spcBef>
            </a:pPr>
            <a:r>
              <a:rPr lang="en-US" sz="2000">
                <a:solidFill>
                  <a:schemeClr val="dk1"/>
                </a:solidFill>
              </a:rPr>
              <a:t>Evaluation of new systems (e.g., EPS-SG MWS, emerging microwave sensors)</a:t>
            </a:r>
            <a:endParaRPr lang="en-US"/>
          </a:p>
          <a:p>
            <a:pPr marL="228600" indent="-215265">
              <a:lnSpc>
                <a:spcPct val="114999"/>
              </a:lnSpc>
              <a:spcBef>
                <a:spcPts val="600"/>
              </a:spcBef>
            </a:pPr>
            <a:r>
              <a:rPr lang="en-US" sz="2000">
                <a:solidFill>
                  <a:schemeClr val="dk1"/>
                </a:solidFill>
              </a:rPr>
              <a:t>Standardization of noise characterization and uncertainty (</a:t>
            </a:r>
            <a:r>
              <a:rPr lang="en-US" sz="2000" err="1">
                <a:solidFill>
                  <a:schemeClr val="dk1"/>
                </a:solidFill>
              </a:rPr>
              <a:t>NeDT</a:t>
            </a:r>
            <a:r>
              <a:rPr lang="en-US" sz="2000">
                <a:solidFill>
                  <a:schemeClr val="dk1"/>
                </a:solidFill>
              </a:rPr>
              <a:t>, cross-correlation)</a:t>
            </a:r>
            <a:endParaRPr lang="en-US">
              <a:solidFill>
                <a:schemeClr val="dk1"/>
              </a:solidFill>
            </a:endParaRPr>
          </a:p>
          <a:p>
            <a:pPr marL="13335" indent="0">
              <a:lnSpc>
                <a:spcPct val="114999"/>
              </a:lnSpc>
              <a:buNone/>
            </a:pPr>
            <a:r>
              <a:rPr lang="en-US" sz="2000" b="1">
                <a:solidFill>
                  <a:schemeClr val="dk1"/>
                </a:solidFill>
              </a:rPr>
              <a:t>Emerging Technologies</a:t>
            </a:r>
            <a:endParaRPr lang="en-US" b="1">
              <a:solidFill>
                <a:schemeClr val="dk1"/>
              </a:solidFill>
            </a:endParaRPr>
          </a:p>
          <a:p>
            <a:pPr marL="228600" indent="-215265">
              <a:lnSpc>
                <a:spcPct val="114999"/>
              </a:lnSpc>
              <a:spcBef>
                <a:spcPts val="600"/>
              </a:spcBef>
            </a:pPr>
            <a:r>
              <a:rPr lang="en-US" sz="2000">
                <a:solidFill>
                  <a:schemeClr val="dk1"/>
                </a:solidFill>
              </a:rPr>
              <a:t>Hyperspectral microwave sensors</a:t>
            </a:r>
            <a:endParaRPr lang="en-US"/>
          </a:p>
          <a:p>
            <a:pPr marL="228600" indent="-215265">
              <a:lnSpc>
                <a:spcPct val="114999"/>
              </a:lnSpc>
              <a:spcBef>
                <a:spcPts val="600"/>
              </a:spcBef>
            </a:pPr>
            <a:r>
              <a:rPr lang="en-US" sz="2000">
                <a:solidFill>
                  <a:schemeClr val="dk1"/>
                </a:solidFill>
              </a:rPr>
              <a:t>Pseudo-correlation radiometers</a:t>
            </a:r>
            <a:endParaRPr lang="en-US"/>
          </a:p>
          <a:p>
            <a:pPr marL="228600" indent="-215265">
              <a:lnSpc>
                <a:spcPct val="114999"/>
              </a:lnSpc>
              <a:spcBef>
                <a:spcPts val="600"/>
              </a:spcBef>
            </a:pPr>
            <a:r>
              <a:rPr lang="en-US" sz="2000">
                <a:solidFill>
                  <a:schemeClr val="dk1"/>
                </a:solidFill>
              </a:rPr>
              <a:t>Dual-polarization radiometer designs</a:t>
            </a:r>
            <a:endParaRPr lang="en-US"/>
          </a:p>
          <a:p>
            <a:pPr marL="13335" indent="0">
              <a:lnSpc>
                <a:spcPct val="94999"/>
              </a:lnSpc>
              <a:buNone/>
            </a:pPr>
            <a:r>
              <a:rPr lang="en-US" sz="2000" b="1">
                <a:solidFill>
                  <a:schemeClr val="dk1"/>
                </a:solidFill>
              </a:rPr>
              <a:t>Key Deliverables</a:t>
            </a:r>
            <a:endParaRPr lang="en-US" b="1">
              <a:solidFill>
                <a:schemeClr val="dk1"/>
              </a:solidFill>
            </a:endParaRPr>
          </a:p>
          <a:p>
            <a:pPr marL="228600" indent="-215265">
              <a:lnSpc>
                <a:spcPct val="94999"/>
              </a:lnSpc>
              <a:spcBef>
                <a:spcPts val="600"/>
              </a:spcBef>
            </a:pPr>
            <a:r>
              <a:rPr lang="en-US" sz="2000">
                <a:solidFill>
                  <a:schemeClr val="dk1"/>
                </a:solidFill>
              </a:rPr>
              <a:t>GSICS microwave calibration best practices/guidelines</a:t>
            </a:r>
            <a:endParaRPr lang="en-US"/>
          </a:p>
          <a:p>
            <a:pPr marL="228600" indent="-215265">
              <a:lnSpc>
                <a:spcPct val="94999"/>
              </a:lnSpc>
              <a:spcBef>
                <a:spcPts val="600"/>
              </a:spcBef>
            </a:pPr>
            <a:r>
              <a:rPr lang="en-US" sz="2000">
                <a:solidFill>
                  <a:schemeClr val="dk1"/>
                </a:solidFill>
              </a:rPr>
              <a:t>Annual inter-calibration and assessment reports</a:t>
            </a:r>
            <a:endParaRPr lang="en-US"/>
          </a:p>
          <a:p>
            <a:pPr marL="228600" indent="-215265">
              <a:lnSpc>
                <a:spcPct val="94999"/>
              </a:lnSpc>
              <a:spcBef>
                <a:spcPts val="600"/>
              </a:spcBef>
            </a:pPr>
            <a:r>
              <a:rPr lang="en-US" sz="2000">
                <a:solidFill>
                  <a:schemeClr val="dk1"/>
                </a:solidFill>
              </a:rPr>
              <a:t>Technical notes on commercial and next-generation sensors</a:t>
            </a:r>
            <a:endParaRPr lang="en-US"/>
          </a:p>
          <a:p>
            <a:pPr marL="13335" indent="0">
              <a:lnSpc>
                <a:spcPct val="94999"/>
              </a:lnSpc>
              <a:buNone/>
            </a:pPr>
            <a:r>
              <a:rPr lang="en-US" sz="2000" b="1">
                <a:solidFill>
                  <a:schemeClr val="dk1"/>
                </a:solidFill>
              </a:rPr>
              <a:t>Strategic Goal: </a:t>
            </a:r>
            <a:r>
              <a:rPr lang="en-US" sz="2000">
                <a:solidFill>
                  <a:schemeClr val="dk1"/>
                </a:solidFill>
              </a:rPr>
              <a:t>Position GSICS as the reference authority for calibration and harmonization of next-generation microwave observations</a:t>
            </a:r>
            <a:endParaRPr lang="en-US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806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/>
          <p:cNvSpPr txBox="1"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CBF"/>
              </a:buClr>
              <a:buSzPts val="3600"/>
              <a:buFont typeface="Arial"/>
              <a:buNone/>
            </a:pPr>
            <a:r>
              <a:rPr lang="en-US"/>
              <a:t>Thanks</a:t>
            </a:r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haredContentType xmlns="Microsoft.SharePoint.Taxonomy.ContentTypeSync" SourceId="92a3b380-abf6-46f2-87bb-c2c114de1c9e" ContentTypeId="0x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X6PPVAVDZMSZ-613157859-13642</_dlc_DocId>
    <_dlc_DocIdUrl xmlns="cfab5f87-ed30-4dbb-a820-4234a14babf6">
      <Url>https://wmoomm.sharepoint.com/sites/Collaboration/_layouts/15/DocIdRedir.aspx?ID=X6PPVAVDZMSZ-613157859-13642</Url>
      <Description>X6PPVAVDZMSZ-613157859-13642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8CDEC2A1-99F9-4642-A8B5-361A00027949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4959F6CB-8AC5-4C5A-BA04-CDF7616C973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718523-25F1-4B65-A151-9032CAB01CCF}">
  <ds:schemaRefs>
    <ds:schemaRef ds:uri="715fcdb6-58ff-4d84-993c-bb26a5b54815"/>
    <ds:schemaRef ds:uri="b872a7c1-ed7f-4c06-9e7d-9181e1c04fc6"/>
    <ds:schemaRef ds:uri="cfab5f87-ed30-4dbb-a820-4234a14babf6"/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F5725118-EFF1-42CB-B434-A0D47E44FD12}">
  <ds:schemaRefs>
    <ds:schemaRef ds:uri="715fcdb6-58ff-4d84-993c-bb26a5b54815"/>
    <ds:schemaRef ds:uri="b872a7c1-ed7f-4c06-9e7d-9181e1c04fc6"/>
    <ds:schemaRef ds:uri="cfab5f87-ed30-4dbb-a820-4234a14babf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5.xml><?xml version="1.0" encoding="utf-8"?>
<ds:datastoreItem xmlns:ds="http://schemas.openxmlformats.org/officeDocument/2006/customXml" ds:itemID="{DDB35CEE-A34F-4F17-B69D-59C4034EDE96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10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GRWG Microwave (MW) Subgroup  Annual Report 2026</vt:lpstr>
      <vt:lpstr>MW Sub-group Meetings</vt:lpstr>
      <vt:lpstr>MW Sub-Group Team</vt:lpstr>
      <vt:lpstr>Recap of Session I: Microwave Sub-Group Breakout Session, 24-Mar-26   (1/2)</vt:lpstr>
      <vt:lpstr>Recap of Session I: Microwave Sub-Group Breakout Session, 24-Mar-26   (2/2)</vt:lpstr>
      <vt:lpstr>Recap of Session II: Microwave Sub-Group Breakout Session, 25-Mar-26   (1/2)</vt:lpstr>
      <vt:lpstr>Recap of Session II: Microwave Sub-Group Breakout Session, 25-Mar-26   (2/2)</vt:lpstr>
      <vt:lpstr>Actions and Recommendations</vt:lpstr>
      <vt:lpstr>Key Activities and Plans for 2026/2027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GRWG Microwave (MW) Subgroup  Annual Report 2026</dc:title>
  <dc:creator>Mounir Lekouara</dc:creator>
  <cp:revision>16</cp:revision>
  <dcterms:created xsi:type="dcterms:W3CDTF">2026-03-11T15:03:46Z</dcterms:created>
  <dcterms:modified xsi:type="dcterms:W3CDTF">2026-03-27T13:32:38Z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7bb78820-b0a5-4fee-88f4-392b19ae684c</vt:lpwstr>
  </property>
  <property fmtid="{D5CDD505-2E9C-101B-9397-08002B2CF9AE}" pid="4" name="MediaServiceImageTags">
    <vt:lpwstr/>
  </property>
</Properties>
</file>