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60" r:id="rId2"/>
    <p:sldId id="669" r:id="rId3"/>
    <p:sldId id="687" r:id="rId4"/>
    <p:sldId id="671" r:id="rId5"/>
    <p:sldId id="673" r:id="rId6"/>
    <p:sldId id="672" r:id="rId7"/>
    <p:sldId id="686" r:id="rId8"/>
    <p:sldId id="327" r:id="rId9"/>
    <p:sldId id="328" r:id="rId10"/>
    <p:sldId id="668" r:id="rId11"/>
    <p:sldId id="667"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0" autoAdjust="0"/>
    <p:restoredTop sz="94660"/>
  </p:normalViewPr>
  <p:slideViewPr>
    <p:cSldViewPr snapToGrid="0">
      <p:cViewPr varScale="1">
        <p:scale>
          <a:sx n="90" d="100"/>
          <a:sy n="90" d="100"/>
        </p:scale>
        <p:origin x="46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ustomXml" Target="../customXml/item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A56382-9EB1-472E-B106-01DE92BAF96C}" type="datetimeFigureOut">
              <a:rPr kumimoji="1" lang="ja-JP" altLang="en-US" smtClean="0"/>
              <a:t>2026/3/27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C3D4EC-E3CB-479D-A77A-DEB85723CFDE}" type="slidenum">
              <a:rPr kumimoji="1" lang="ja-JP" altLang="en-US" smtClean="0"/>
              <a:t>‹#›</a:t>
            </a:fld>
            <a:endParaRPr kumimoji="1" lang="ja-JP" altLang="en-US"/>
          </a:p>
        </p:txBody>
      </p:sp>
    </p:spTree>
    <p:extLst>
      <p:ext uri="{BB962C8B-B14F-4D97-AF65-F5344CB8AC3E}">
        <p14:creationId xmlns:p14="http://schemas.microsoft.com/office/powerpoint/2010/main" val="331630239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pPr marL="0" marR="0" lvl="0" indent="0" algn="r" defTabSz="919163" rtl="0" eaLnBrk="0" fontAlgn="base" latinLnBrk="0" hangingPunct="0">
              <a:lnSpc>
                <a:spcPct val="100000"/>
              </a:lnSpc>
              <a:spcBef>
                <a:spcPct val="0"/>
              </a:spcBef>
              <a:spcAft>
                <a:spcPct val="0"/>
              </a:spcAft>
              <a:buClrTx/>
              <a:buSzTx/>
              <a:buFontTx/>
              <a:buNone/>
              <a:tabLst/>
              <a:defRPr/>
            </a:pPr>
            <a:fld id="{E3FB869D-7AE8-45BD-AD5A-D0DA05E60C73}" type="slidenum">
              <a:rPr kumimoji="0" lang="de-DE"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9163" rtl="0" eaLnBrk="0" fontAlgn="base" latinLnBrk="0" hangingPunct="0">
                <a:lnSpc>
                  <a:spcPct val="100000"/>
                </a:lnSpc>
                <a:spcBef>
                  <a:spcPct val="0"/>
                </a:spcBef>
                <a:spcAft>
                  <a:spcPct val="0"/>
                </a:spcAft>
                <a:buClrTx/>
                <a:buSzTx/>
                <a:buFontTx/>
                <a:buNone/>
                <a:tabLst/>
                <a:defRPr/>
              </a:pPr>
              <a:t>1</a:t>
            </a:fld>
            <a:endParaRPr kumimoji="0" lang="de-DE"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34819" name="Rectangle 2"/>
          <p:cNvSpPr>
            <a:spLocks noGrp="1" noRot="1" noChangeAspect="1" noChangeArrowheads="1" noTextEdit="1"/>
          </p:cNvSpPr>
          <p:nvPr>
            <p:ph type="sldImg"/>
          </p:nvPr>
        </p:nvSpPr>
        <p:spPr>
          <a:xfrm>
            <a:off x="1181100" y="695325"/>
            <a:ext cx="4648200" cy="3486150"/>
          </a:xfrm>
          <a:ln/>
        </p:spPr>
      </p:sp>
      <p:sp>
        <p:nvSpPr>
          <p:cNvPr id="34820" name="Rectangle 3"/>
          <p:cNvSpPr>
            <a:spLocks noGrp="1" noChangeArrowheads="1"/>
          </p:cNvSpPr>
          <p:nvPr>
            <p:ph type="body" idx="1"/>
          </p:nvPr>
        </p:nvSpPr>
        <p:spPr>
          <a:noFill/>
          <a:ln/>
        </p:spPr>
        <p:txBody>
          <a:bodyPr/>
          <a:lstStyle/>
          <a:p>
            <a:endParaRPr lang="de-DE"/>
          </a:p>
        </p:txBody>
      </p:sp>
      <p:sp>
        <p:nvSpPr>
          <p:cNvPr id="5" name="Date Placeholder 4"/>
          <p:cNvSpPr>
            <a:spLocks noGrp="1"/>
          </p:cNvSpPr>
          <p:nvPr>
            <p:ph type="dt" idx="10"/>
          </p:nvPr>
        </p:nvSpPr>
        <p:spPr/>
        <p:txBody>
          <a:bodyPr/>
          <a:lstStyle/>
          <a:p>
            <a:pPr marL="0" marR="0" lvl="0" indent="0" algn="r" defTabSz="919163" rtl="0" eaLnBrk="0" fontAlgn="base" latinLnBrk="0" hangingPunct="0">
              <a:lnSpc>
                <a:spcPct val="100000"/>
              </a:lnSpc>
              <a:spcBef>
                <a:spcPct val="0"/>
              </a:spcBef>
              <a:spcAft>
                <a:spcPct val="0"/>
              </a:spcAft>
              <a:buClrTx/>
              <a:buSzTx/>
              <a:buFontTx/>
              <a:buNone/>
              <a:tabLst/>
              <a:defRPr/>
            </a:pPr>
            <a:fld id="{84E8CFAD-6A94-4CB7-B32D-926ACF4E508E}" type="datetime4">
              <a:rPr kumimoji="0" lang="en-GB"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9163" rtl="0" eaLnBrk="0" fontAlgn="base" latinLnBrk="0" hangingPunct="0">
                <a:lnSpc>
                  <a:spcPct val="100000"/>
                </a:lnSpc>
                <a:spcBef>
                  <a:spcPct val="0"/>
                </a:spcBef>
                <a:spcAft>
                  <a:spcPct val="0"/>
                </a:spcAft>
                <a:buClrTx/>
                <a:buSzTx/>
                <a:buFontTx/>
                <a:buNone/>
                <a:tabLst/>
                <a:defRPr/>
              </a:pPr>
              <a:t>27 March 2026</a:t>
            </a:fld>
            <a:endParaRPr kumimoji="0" lang="de-DE" sz="12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41396285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93991"/>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4429125"/>
            <a:ext cx="6400800" cy="1752600"/>
          </a:xfrm>
        </p:spPr>
        <p:txBody>
          <a:bodyPr/>
          <a:lstStyle>
            <a:lvl1pPr marL="0" indent="0" algn="ctr">
              <a:buNone/>
              <a:defRPr>
                <a:solidFill>
                  <a:schemeClr val="tx1">
                    <a:tint val="75000"/>
                  </a:schemeClr>
                </a:solidFill>
              </a:defRPr>
            </a:lvl1pPr>
            <a:lvl2pPr marL="422041" indent="0" algn="ctr">
              <a:buNone/>
              <a:defRPr>
                <a:solidFill>
                  <a:schemeClr val="tx1">
                    <a:tint val="75000"/>
                  </a:schemeClr>
                </a:solidFill>
              </a:defRPr>
            </a:lvl2pPr>
            <a:lvl3pPr marL="844083" indent="0" algn="ctr">
              <a:buNone/>
              <a:defRPr>
                <a:solidFill>
                  <a:schemeClr val="tx1">
                    <a:tint val="75000"/>
                  </a:schemeClr>
                </a:solidFill>
              </a:defRPr>
            </a:lvl3pPr>
            <a:lvl4pPr marL="1266124" indent="0" algn="ctr">
              <a:buNone/>
              <a:defRPr>
                <a:solidFill>
                  <a:schemeClr val="tx1">
                    <a:tint val="75000"/>
                  </a:schemeClr>
                </a:solidFill>
              </a:defRPr>
            </a:lvl4pPr>
            <a:lvl5pPr marL="1688165" indent="0" algn="ctr">
              <a:buNone/>
              <a:defRPr>
                <a:solidFill>
                  <a:schemeClr val="tx1">
                    <a:tint val="75000"/>
                  </a:schemeClr>
                </a:solidFill>
              </a:defRPr>
            </a:lvl5pPr>
            <a:lvl6pPr marL="2110207" indent="0" algn="ctr">
              <a:buNone/>
              <a:defRPr>
                <a:solidFill>
                  <a:schemeClr val="tx1">
                    <a:tint val="75000"/>
                  </a:schemeClr>
                </a:solidFill>
              </a:defRPr>
            </a:lvl6pPr>
            <a:lvl7pPr marL="2532248" indent="0" algn="ctr">
              <a:buNone/>
              <a:defRPr>
                <a:solidFill>
                  <a:schemeClr val="tx1">
                    <a:tint val="75000"/>
                  </a:schemeClr>
                </a:solidFill>
              </a:defRPr>
            </a:lvl7pPr>
            <a:lvl8pPr marL="2954289" indent="0" algn="ctr">
              <a:buNone/>
              <a:defRPr>
                <a:solidFill>
                  <a:schemeClr val="tx1">
                    <a:tint val="75000"/>
                  </a:schemeClr>
                </a:solidFill>
              </a:defRPr>
            </a:lvl8pPr>
            <a:lvl9pPr marL="3376331" indent="0" algn="ctr">
              <a:buNone/>
              <a:defRPr>
                <a:solidFill>
                  <a:schemeClr val="tx1">
                    <a:tint val="75000"/>
                  </a:schemeClr>
                </a:solidFill>
              </a:defRPr>
            </a:lvl9pPr>
          </a:lstStyle>
          <a:p>
            <a:r>
              <a:rPr lang="en-US" dirty="0"/>
              <a:t>Click to edit Master subtitle style</a:t>
            </a:r>
            <a:endParaRPr lang="en-GB" dirty="0"/>
          </a:p>
        </p:txBody>
      </p:sp>
      <p:pic>
        <p:nvPicPr>
          <p:cNvPr id="57346" name="Picture 2" descr="H:\MY DOCUMENTS\GSICS\logo\GSICS500px.png"/>
          <p:cNvPicPr>
            <a:picLocks noChangeAspect="1" noChangeArrowheads="1"/>
          </p:cNvPicPr>
          <p:nvPr userDrawn="1"/>
        </p:nvPicPr>
        <p:blipFill>
          <a:blip r:embed="rId2" cstate="print"/>
          <a:srcRect/>
          <a:stretch>
            <a:fillRect/>
          </a:stretch>
        </p:blipFill>
        <p:spPr bwMode="auto">
          <a:xfrm>
            <a:off x="2373923" y="185740"/>
            <a:ext cx="4396154" cy="1933575"/>
          </a:xfrm>
          <a:prstGeom prst="rect">
            <a:avLst/>
          </a:prstGeom>
          <a:noFill/>
        </p:spPr>
      </p:pic>
    </p:spTree>
    <p:extLst>
      <p:ext uri="{BB962C8B-B14F-4D97-AF65-F5344CB8AC3E}">
        <p14:creationId xmlns:p14="http://schemas.microsoft.com/office/powerpoint/2010/main" val="168780114"/>
      </p:ext>
    </p:extLst>
  </p:cSld>
  <p:clrMapOvr>
    <a:masterClrMapping/>
  </p:clrMapOvr>
  <p:hf hdr="0" ft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52"/>
          <p:cNvGrpSpPr>
            <a:grpSpLocks/>
          </p:cNvGrpSpPr>
          <p:nvPr userDrawn="1"/>
        </p:nvGrpSpPr>
        <p:grpSpPr bwMode="auto">
          <a:xfrm>
            <a:off x="4407" y="1090634"/>
            <a:ext cx="9139603" cy="128587"/>
            <a:chOff x="3" y="2044"/>
            <a:chExt cx="6237" cy="179"/>
          </a:xfrm>
        </p:grpSpPr>
        <p:sp>
          <p:nvSpPr>
            <p:cNvPr id="5"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6"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7"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8"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9"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grpSp>
      <p:sp>
        <p:nvSpPr>
          <p:cNvPr id="2" name="Title 1"/>
          <p:cNvSpPr>
            <a:spLocks noGrp="1"/>
          </p:cNvSpPr>
          <p:nvPr>
            <p:ph type="title"/>
          </p:nvPr>
        </p:nvSpPr>
        <p:spPr>
          <a:xfrm>
            <a:off x="457200" y="274639"/>
            <a:ext cx="8229600" cy="815995"/>
          </a:xfrm>
        </p:spPr>
        <p:txBody>
          <a:bodyPr/>
          <a:lstStyle>
            <a:lvl1pPr>
              <a:defRPr sz="2585" b="1"/>
            </a:lvl1pPr>
          </a:lstStyle>
          <a:p>
            <a:r>
              <a:rPr lang="en-US" dirty="0"/>
              <a:t>Click to edit Master title style</a:t>
            </a:r>
            <a:endParaRPr lang="en-GB" dirty="0"/>
          </a:p>
        </p:txBody>
      </p:sp>
      <p:sp>
        <p:nvSpPr>
          <p:cNvPr id="3" name="Content Placeholder 2"/>
          <p:cNvSpPr>
            <a:spLocks noGrp="1"/>
          </p:cNvSpPr>
          <p:nvPr>
            <p:ph idx="1"/>
          </p:nvPr>
        </p:nvSpPr>
        <p:spPr/>
        <p:txBody>
          <a:bodyPr/>
          <a:lstStyle>
            <a:lvl1pPr>
              <a:defRPr sz="2215" b="1"/>
            </a:lvl1pPr>
            <a:lvl2pPr>
              <a:defRPr sz="1846" b="1"/>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978251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8"/>
            <a:ext cx="7772400" cy="1362075"/>
          </a:xfrm>
        </p:spPr>
        <p:txBody>
          <a:bodyPr anchor="t"/>
          <a:lstStyle>
            <a:lvl1pPr algn="l">
              <a:defRPr sz="3692"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846">
                <a:solidFill>
                  <a:schemeClr val="tx1">
                    <a:tint val="75000"/>
                  </a:schemeClr>
                </a:solidFill>
              </a:defRPr>
            </a:lvl1pPr>
            <a:lvl2pPr marL="422041" indent="0">
              <a:buNone/>
              <a:defRPr sz="1662">
                <a:solidFill>
                  <a:schemeClr val="tx1">
                    <a:tint val="75000"/>
                  </a:schemeClr>
                </a:solidFill>
              </a:defRPr>
            </a:lvl2pPr>
            <a:lvl3pPr marL="844083" indent="0">
              <a:buNone/>
              <a:defRPr sz="1477">
                <a:solidFill>
                  <a:schemeClr val="tx1">
                    <a:tint val="75000"/>
                  </a:schemeClr>
                </a:solidFill>
              </a:defRPr>
            </a:lvl3pPr>
            <a:lvl4pPr marL="1266124" indent="0">
              <a:buNone/>
              <a:defRPr sz="1292">
                <a:solidFill>
                  <a:schemeClr val="tx1">
                    <a:tint val="75000"/>
                  </a:schemeClr>
                </a:solidFill>
              </a:defRPr>
            </a:lvl4pPr>
            <a:lvl5pPr marL="1688165" indent="0">
              <a:buNone/>
              <a:defRPr sz="1292">
                <a:solidFill>
                  <a:schemeClr val="tx1">
                    <a:tint val="75000"/>
                  </a:schemeClr>
                </a:solidFill>
              </a:defRPr>
            </a:lvl5pPr>
            <a:lvl6pPr marL="2110207" indent="0">
              <a:buNone/>
              <a:defRPr sz="1292">
                <a:solidFill>
                  <a:schemeClr val="tx1">
                    <a:tint val="75000"/>
                  </a:schemeClr>
                </a:solidFill>
              </a:defRPr>
            </a:lvl6pPr>
            <a:lvl7pPr marL="2532248" indent="0">
              <a:buNone/>
              <a:defRPr sz="1292">
                <a:solidFill>
                  <a:schemeClr val="tx1">
                    <a:tint val="75000"/>
                  </a:schemeClr>
                </a:solidFill>
              </a:defRPr>
            </a:lvl7pPr>
            <a:lvl8pPr marL="2954289" indent="0">
              <a:buNone/>
              <a:defRPr sz="1292">
                <a:solidFill>
                  <a:schemeClr val="tx1">
                    <a:tint val="75000"/>
                  </a:schemeClr>
                </a:solidFill>
              </a:defRPr>
            </a:lvl8pPr>
            <a:lvl9pPr marL="3376331" indent="0">
              <a:buNone/>
              <a:defRPr sz="1292">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1510402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954087"/>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28414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6"/>
            <a:ext cx="4381500"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29202" y="1600206"/>
            <a:ext cx="3666392"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5133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3" name="Group 52"/>
          <p:cNvGrpSpPr>
            <a:grpSpLocks/>
          </p:cNvGrpSpPr>
          <p:nvPr userDrawn="1"/>
        </p:nvGrpSpPr>
        <p:grpSpPr bwMode="auto">
          <a:xfrm>
            <a:off x="4407" y="1090634"/>
            <a:ext cx="9139603" cy="128587"/>
            <a:chOff x="3" y="2044"/>
            <a:chExt cx="6237" cy="179"/>
          </a:xfrm>
        </p:grpSpPr>
        <p:sp>
          <p:nvSpPr>
            <p:cNvPr id="4"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5"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6"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7"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8"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grpSp>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40586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52"/>
          <p:cNvGrpSpPr>
            <a:grpSpLocks/>
          </p:cNvGrpSpPr>
          <p:nvPr userDrawn="1"/>
        </p:nvGrpSpPr>
        <p:grpSpPr bwMode="auto">
          <a:xfrm>
            <a:off x="4407" y="1090634"/>
            <a:ext cx="9139603" cy="128587"/>
            <a:chOff x="3" y="2044"/>
            <a:chExt cx="6237" cy="179"/>
          </a:xfrm>
        </p:grpSpPr>
        <p:sp>
          <p:nvSpPr>
            <p:cNvPr id="3" name="Rectangle 53"/>
            <p:cNvSpPr>
              <a:spLocks noChangeArrowheads="1"/>
            </p:cNvSpPr>
            <p:nvPr userDrawn="1"/>
          </p:nvSpPr>
          <p:spPr bwMode="auto">
            <a:xfrm>
              <a:off x="3" y="2044"/>
              <a:ext cx="2433"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4" name="Rectangle 54"/>
            <p:cNvSpPr>
              <a:spLocks noChangeArrowheads="1"/>
            </p:cNvSpPr>
            <p:nvPr userDrawn="1"/>
          </p:nvSpPr>
          <p:spPr bwMode="auto">
            <a:xfrm>
              <a:off x="2557" y="2044"/>
              <a:ext cx="445"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5" name="Rectangle 55"/>
            <p:cNvSpPr>
              <a:spLocks noChangeArrowheads="1"/>
            </p:cNvSpPr>
            <p:nvPr userDrawn="1"/>
          </p:nvSpPr>
          <p:spPr bwMode="auto">
            <a:xfrm>
              <a:off x="3149" y="2044"/>
              <a:ext cx="14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6" name="Rectangle 56"/>
            <p:cNvSpPr>
              <a:spLocks noChangeArrowheads="1"/>
            </p:cNvSpPr>
            <p:nvPr userDrawn="1"/>
          </p:nvSpPr>
          <p:spPr bwMode="auto">
            <a:xfrm>
              <a:off x="3476" y="2044"/>
              <a:ext cx="89"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sp>
          <p:nvSpPr>
            <p:cNvPr id="7" name="Rectangle 57"/>
            <p:cNvSpPr>
              <a:spLocks noChangeArrowheads="1"/>
            </p:cNvSpPr>
            <p:nvPr userDrawn="1"/>
          </p:nvSpPr>
          <p:spPr bwMode="auto">
            <a:xfrm>
              <a:off x="4398" y="2044"/>
              <a:ext cx="1842" cy="179"/>
            </a:xfrm>
            <a:prstGeom prst="rect">
              <a:avLst/>
            </a:prstGeom>
            <a:solidFill>
              <a:schemeClr val="bg1">
                <a:alpha val="39999"/>
              </a:schemeClr>
            </a:solidFill>
            <a:ln w="9525">
              <a:noFill/>
              <a:miter lim="800000"/>
              <a:headEnd/>
              <a:tailEnd/>
            </a:ln>
          </p:spPr>
          <p:txBody>
            <a:bodyPr/>
            <a:lstStyle/>
            <a:p>
              <a:pPr eaLnBrk="0" hangingPunct="0">
                <a:spcBef>
                  <a:spcPct val="50000"/>
                </a:spcBef>
                <a:defRPr/>
              </a:pPr>
              <a:endParaRPr lang="en-GB" sz="1662"/>
            </a:p>
          </p:txBody>
        </p:sp>
      </p:grpSp>
    </p:spTree>
    <p:extLst>
      <p:ext uri="{BB962C8B-B14F-4D97-AF65-F5344CB8AC3E}">
        <p14:creationId xmlns:p14="http://schemas.microsoft.com/office/powerpoint/2010/main" val="3006718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1846" b="1"/>
            </a:lvl1pPr>
          </a:lstStyle>
          <a:p>
            <a:r>
              <a:rPr lang="en-US"/>
              <a:t>Click to edit Master title style</a:t>
            </a:r>
            <a:endParaRPr lang="en-GB"/>
          </a:p>
        </p:txBody>
      </p:sp>
      <p:sp>
        <p:nvSpPr>
          <p:cNvPr id="3" name="Content Placeholder 2"/>
          <p:cNvSpPr>
            <a:spLocks noGrp="1"/>
          </p:cNvSpPr>
          <p:nvPr>
            <p:ph idx="1"/>
          </p:nvPr>
        </p:nvSpPr>
        <p:spPr>
          <a:xfrm>
            <a:off x="3575051" y="273058"/>
            <a:ext cx="5111750"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3"/>
            <a:ext cx="3008313"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Tree>
    <p:extLst>
      <p:ext uri="{BB962C8B-B14F-4D97-AF65-F5344CB8AC3E}">
        <p14:creationId xmlns:p14="http://schemas.microsoft.com/office/powerpoint/2010/main" val="1570900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846"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en-US"/>
              <a:t>Click to edit Master text styles</a:t>
            </a:r>
          </a:p>
        </p:txBody>
      </p:sp>
    </p:spTree>
    <p:extLst>
      <p:ext uri="{BB962C8B-B14F-4D97-AF65-F5344CB8AC3E}">
        <p14:creationId xmlns:p14="http://schemas.microsoft.com/office/powerpoint/2010/main" val="308570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87426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46"/>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3" y="274646"/>
            <a:ext cx="65341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93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40"/>
            <a:ext cx="8229600" cy="58791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endParaRPr lang="en-GB" dirty="0"/>
          </a:p>
        </p:txBody>
      </p:sp>
      <p:sp>
        <p:nvSpPr>
          <p:cNvPr id="2051" name="Text Placeholder 2"/>
          <p:cNvSpPr>
            <a:spLocks noGrp="1"/>
          </p:cNvSpPr>
          <p:nvPr>
            <p:ph type="body" idx="1"/>
          </p:nvPr>
        </p:nvSpPr>
        <p:spPr bwMode="auto">
          <a:xfrm>
            <a:off x="457200" y="1157683"/>
            <a:ext cx="8229600" cy="496848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p:txBody>
      </p:sp>
      <p:sp>
        <p:nvSpPr>
          <p:cNvPr id="19" name="Line 8"/>
          <p:cNvSpPr>
            <a:spLocks noChangeShapeType="1"/>
          </p:cNvSpPr>
          <p:nvPr userDrawn="1"/>
        </p:nvSpPr>
        <p:spPr bwMode="auto">
          <a:xfrm>
            <a:off x="527538" y="862551"/>
            <a:ext cx="8159262" cy="0"/>
          </a:xfrm>
          <a:prstGeom prst="line">
            <a:avLst/>
          </a:prstGeom>
          <a:noFill/>
          <a:ln w="57150" cmpd="thinThick">
            <a:solidFill>
              <a:srgbClr val="3333FF"/>
            </a:solidFill>
            <a:round/>
            <a:headEnd/>
            <a:tailEnd/>
          </a:ln>
          <a:effectLst/>
        </p:spPr>
        <p:txBody>
          <a:bodyPr/>
          <a:lstStyle/>
          <a:p>
            <a:pPr algn="ctr">
              <a:defRPr/>
            </a:pPr>
            <a:endParaRPr lang="en-US" sz="1662"/>
          </a:p>
        </p:txBody>
      </p:sp>
      <p:pic>
        <p:nvPicPr>
          <p:cNvPr id="2056" name="Picture 8" descr="H:\MY DOCUMENTS\GSICS\logo\GSICS180px.png"/>
          <p:cNvPicPr>
            <a:picLocks noChangeAspect="1" noChangeArrowheads="1"/>
          </p:cNvPicPr>
          <p:nvPr userDrawn="1"/>
        </p:nvPicPr>
        <p:blipFill>
          <a:blip r:embed="rId13" cstate="print"/>
          <a:srcRect/>
          <a:stretch>
            <a:fillRect/>
          </a:stretch>
        </p:blipFill>
        <p:spPr bwMode="auto">
          <a:xfrm>
            <a:off x="7561389" y="6162696"/>
            <a:ext cx="1582615" cy="695325"/>
          </a:xfrm>
          <a:prstGeom prst="rect">
            <a:avLst/>
          </a:prstGeom>
          <a:noFill/>
        </p:spPr>
      </p:pic>
    </p:spTree>
    <p:extLst>
      <p:ext uri="{BB962C8B-B14F-4D97-AF65-F5344CB8AC3E}">
        <p14:creationId xmlns:p14="http://schemas.microsoft.com/office/powerpoint/2010/main" val="3403889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p:txStyles>
    <p:titleStyle>
      <a:lvl1pPr algn="ctr" rtl="0" eaLnBrk="0" fontAlgn="base" hangingPunct="0">
        <a:spcBef>
          <a:spcPct val="0"/>
        </a:spcBef>
        <a:spcAft>
          <a:spcPct val="0"/>
        </a:spcAft>
        <a:defRPr sz="2585" b="1" kern="1200">
          <a:solidFill>
            <a:schemeClr val="tx1"/>
          </a:solidFill>
          <a:latin typeface="+mj-lt"/>
          <a:ea typeface="+mj-ea"/>
          <a:cs typeface="+mj-cs"/>
        </a:defRPr>
      </a:lvl1pPr>
      <a:lvl2pPr algn="ctr" rtl="0" eaLnBrk="0" fontAlgn="base" hangingPunct="0">
        <a:spcBef>
          <a:spcPct val="0"/>
        </a:spcBef>
        <a:spcAft>
          <a:spcPct val="0"/>
        </a:spcAft>
        <a:defRPr sz="4062">
          <a:solidFill>
            <a:schemeClr val="tx1"/>
          </a:solidFill>
          <a:latin typeface="Calibri" pitchFamily="34" charset="0"/>
        </a:defRPr>
      </a:lvl2pPr>
      <a:lvl3pPr algn="ctr" rtl="0" eaLnBrk="0" fontAlgn="base" hangingPunct="0">
        <a:spcBef>
          <a:spcPct val="0"/>
        </a:spcBef>
        <a:spcAft>
          <a:spcPct val="0"/>
        </a:spcAft>
        <a:defRPr sz="4062">
          <a:solidFill>
            <a:schemeClr val="tx1"/>
          </a:solidFill>
          <a:latin typeface="Calibri" pitchFamily="34" charset="0"/>
        </a:defRPr>
      </a:lvl3pPr>
      <a:lvl4pPr algn="ctr" rtl="0" eaLnBrk="0" fontAlgn="base" hangingPunct="0">
        <a:spcBef>
          <a:spcPct val="0"/>
        </a:spcBef>
        <a:spcAft>
          <a:spcPct val="0"/>
        </a:spcAft>
        <a:defRPr sz="4062">
          <a:solidFill>
            <a:schemeClr val="tx1"/>
          </a:solidFill>
          <a:latin typeface="Calibri" pitchFamily="34" charset="0"/>
        </a:defRPr>
      </a:lvl4pPr>
      <a:lvl5pPr algn="ctr" rtl="0" eaLnBrk="0" fontAlgn="base" hangingPunct="0">
        <a:spcBef>
          <a:spcPct val="0"/>
        </a:spcBef>
        <a:spcAft>
          <a:spcPct val="0"/>
        </a:spcAft>
        <a:defRPr sz="4062">
          <a:solidFill>
            <a:schemeClr val="tx1"/>
          </a:solidFill>
          <a:latin typeface="Calibri" pitchFamily="34" charset="0"/>
        </a:defRPr>
      </a:lvl5pPr>
      <a:lvl6pPr marL="422041" algn="ctr" rtl="0" fontAlgn="base">
        <a:spcBef>
          <a:spcPct val="0"/>
        </a:spcBef>
        <a:spcAft>
          <a:spcPct val="0"/>
        </a:spcAft>
        <a:defRPr sz="4062">
          <a:solidFill>
            <a:schemeClr val="tx1"/>
          </a:solidFill>
          <a:latin typeface="Calibri" pitchFamily="34" charset="0"/>
        </a:defRPr>
      </a:lvl6pPr>
      <a:lvl7pPr marL="844083" algn="ctr" rtl="0" fontAlgn="base">
        <a:spcBef>
          <a:spcPct val="0"/>
        </a:spcBef>
        <a:spcAft>
          <a:spcPct val="0"/>
        </a:spcAft>
        <a:defRPr sz="4062">
          <a:solidFill>
            <a:schemeClr val="tx1"/>
          </a:solidFill>
          <a:latin typeface="Calibri" pitchFamily="34" charset="0"/>
        </a:defRPr>
      </a:lvl7pPr>
      <a:lvl8pPr marL="1266124" algn="ctr" rtl="0" fontAlgn="base">
        <a:spcBef>
          <a:spcPct val="0"/>
        </a:spcBef>
        <a:spcAft>
          <a:spcPct val="0"/>
        </a:spcAft>
        <a:defRPr sz="4062">
          <a:solidFill>
            <a:schemeClr val="tx1"/>
          </a:solidFill>
          <a:latin typeface="Calibri" pitchFamily="34" charset="0"/>
        </a:defRPr>
      </a:lvl8pPr>
      <a:lvl9pPr marL="1688165" algn="ctr" rtl="0" fontAlgn="base">
        <a:spcBef>
          <a:spcPct val="0"/>
        </a:spcBef>
        <a:spcAft>
          <a:spcPct val="0"/>
        </a:spcAft>
        <a:defRPr sz="4062">
          <a:solidFill>
            <a:schemeClr val="tx1"/>
          </a:solidFill>
          <a:latin typeface="Calibri" pitchFamily="34" charset="0"/>
        </a:defRPr>
      </a:lvl9pPr>
    </p:titleStyle>
    <p:bodyStyle>
      <a:lvl1pPr marL="316531" indent="-316531" algn="l" rtl="0" eaLnBrk="0" fontAlgn="base" hangingPunct="0">
        <a:spcBef>
          <a:spcPct val="20000"/>
        </a:spcBef>
        <a:spcAft>
          <a:spcPct val="0"/>
        </a:spcAft>
        <a:buFont typeface="Arial" charset="0"/>
        <a:buChar char="•"/>
        <a:defRPr sz="2215" b="1" kern="1200">
          <a:solidFill>
            <a:schemeClr val="tx1"/>
          </a:solidFill>
          <a:latin typeface="+mn-lt"/>
          <a:ea typeface="+mn-ea"/>
          <a:cs typeface="+mn-cs"/>
        </a:defRPr>
      </a:lvl1pPr>
      <a:lvl2pPr marL="685817" indent="-263776" algn="l" rtl="0" eaLnBrk="0" fontAlgn="base" hangingPunct="0">
        <a:spcBef>
          <a:spcPct val="20000"/>
        </a:spcBef>
        <a:spcAft>
          <a:spcPct val="0"/>
        </a:spcAft>
        <a:buFont typeface="Arial" charset="0"/>
        <a:buChar char="–"/>
        <a:defRPr sz="1662" b="1" kern="1200">
          <a:solidFill>
            <a:schemeClr val="tx2"/>
          </a:solidFill>
          <a:latin typeface="+mn-lt"/>
          <a:ea typeface="+mn-ea"/>
          <a:cs typeface="+mn-cs"/>
        </a:defRPr>
      </a:lvl2pPr>
      <a:lvl3pPr marL="1055103" indent="-211021" algn="l" rtl="0" eaLnBrk="0" fontAlgn="base" hangingPunct="0">
        <a:spcBef>
          <a:spcPct val="20000"/>
        </a:spcBef>
        <a:spcAft>
          <a:spcPct val="0"/>
        </a:spcAft>
        <a:buFont typeface="Arial" charset="0"/>
        <a:buChar char="•"/>
        <a:defRPr sz="2215" kern="1200">
          <a:solidFill>
            <a:schemeClr val="tx1"/>
          </a:solidFill>
          <a:latin typeface="+mn-lt"/>
          <a:ea typeface="+mn-ea"/>
          <a:cs typeface="+mn-cs"/>
        </a:defRPr>
      </a:lvl3pPr>
      <a:lvl4pPr marL="1477145" indent="-211021" algn="l" rtl="0" eaLnBrk="0" fontAlgn="base" hangingPunct="0">
        <a:spcBef>
          <a:spcPct val="20000"/>
        </a:spcBef>
        <a:spcAft>
          <a:spcPct val="0"/>
        </a:spcAft>
        <a:buFont typeface="Arial" charset="0"/>
        <a:buChar char="–"/>
        <a:defRPr sz="1846" kern="1200">
          <a:solidFill>
            <a:schemeClr val="tx1"/>
          </a:solidFill>
          <a:latin typeface="+mn-lt"/>
          <a:ea typeface="+mn-ea"/>
          <a:cs typeface="+mn-cs"/>
        </a:defRPr>
      </a:lvl4pPr>
      <a:lvl5pPr marL="1899186" indent="-211021" algn="l" rtl="0" eaLnBrk="0" fontAlgn="base" hangingPunct="0">
        <a:spcBef>
          <a:spcPct val="20000"/>
        </a:spcBef>
        <a:spcAft>
          <a:spcPct val="0"/>
        </a:spcAft>
        <a:buFont typeface="Arial" charset="0"/>
        <a:buChar char="»"/>
        <a:defRPr sz="1846" kern="1200">
          <a:solidFill>
            <a:schemeClr val="tx1"/>
          </a:solidFill>
          <a:latin typeface="+mn-lt"/>
          <a:ea typeface="+mn-ea"/>
          <a:cs typeface="+mn-cs"/>
        </a:defRPr>
      </a:lvl5pPr>
      <a:lvl6pPr marL="2321227"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6pPr>
      <a:lvl7pPr marL="2743269"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7pPr>
      <a:lvl8pPr marL="3165310"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8pPr>
      <a:lvl9pPr marL="3587351" indent="-211021" algn="l" defTabSz="844083" rtl="0" eaLnBrk="1" latinLnBrk="0" hangingPunct="1">
        <a:spcBef>
          <a:spcPct val="20000"/>
        </a:spcBef>
        <a:buFont typeface="Arial" pitchFamily="34" charset="0"/>
        <a:buChar char="•"/>
        <a:defRPr sz="1846" kern="1200">
          <a:solidFill>
            <a:schemeClr val="tx1"/>
          </a:solidFill>
          <a:latin typeface="+mn-lt"/>
          <a:ea typeface="+mn-ea"/>
          <a:cs typeface="+mn-cs"/>
        </a:defRPr>
      </a:lvl9pPr>
    </p:bodyStyle>
    <p:otherStyle>
      <a:defPPr>
        <a:defRPr lang="en-US"/>
      </a:defPPr>
      <a:lvl1pPr marL="0" algn="l" defTabSz="844083" rtl="0" eaLnBrk="1" latinLnBrk="0" hangingPunct="1">
        <a:defRPr sz="1662" kern="1200">
          <a:solidFill>
            <a:schemeClr val="tx1"/>
          </a:solidFill>
          <a:latin typeface="+mn-lt"/>
          <a:ea typeface="+mn-ea"/>
          <a:cs typeface="+mn-cs"/>
        </a:defRPr>
      </a:lvl1pPr>
      <a:lvl2pPr marL="422041" algn="l" defTabSz="844083" rtl="0" eaLnBrk="1" latinLnBrk="0" hangingPunct="1">
        <a:defRPr sz="1662" kern="1200">
          <a:solidFill>
            <a:schemeClr val="tx1"/>
          </a:solidFill>
          <a:latin typeface="+mn-lt"/>
          <a:ea typeface="+mn-ea"/>
          <a:cs typeface="+mn-cs"/>
        </a:defRPr>
      </a:lvl2pPr>
      <a:lvl3pPr marL="844083" algn="l" defTabSz="844083" rtl="0" eaLnBrk="1" latinLnBrk="0" hangingPunct="1">
        <a:defRPr sz="1662" kern="1200">
          <a:solidFill>
            <a:schemeClr val="tx1"/>
          </a:solidFill>
          <a:latin typeface="+mn-lt"/>
          <a:ea typeface="+mn-ea"/>
          <a:cs typeface="+mn-cs"/>
        </a:defRPr>
      </a:lvl3pPr>
      <a:lvl4pPr marL="1266124" algn="l" defTabSz="844083" rtl="0" eaLnBrk="1" latinLnBrk="0" hangingPunct="1">
        <a:defRPr sz="1662" kern="1200">
          <a:solidFill>
            <a:schemeClr val="tx1"/>
          </a:solidFill>
          <a:latin typeface="+mn-lt"/>
          <a:ea typeface="+mn-ea"/>
          <a:cs typeface="+mn-cs"/>
        </a:defRPr>
      </a:lvl4pPr>
      <a:lvl5pPr marL="1688165" algn="l" defTabSz="844083" rtl="0" eaLnBrk="1" latinLnBrk="0" hangingPunct="1">
        <a:defRPr sz="1662" kern="1200">
          <a:solidFill>
            <a:schemeClr val="tx1"/>
          </a:solidFill>
          <a:latin typeface="+mn-lt"/>
          <a:ea typeface="+mn-ea"/>
          <a:cs typeface="+mn-cs"/>
        </a:defRPr>
      </a:lvl5pPr>
      <a:lvl6pPr marL="2110207" algn="l" defTabSz="844083" rtl="0" eaLnBrk="1" latinLnBrk="0" hangingPunct="1">
        <a:defRPr sz="1662" kern="1200">
          <a:solidFill>
            <a:schemeClr val="tx1"/>
          </a:solidFill>
          <a:latin typeface="+mn-lt"/>
          <a:ea typeface="+mn-ea"/>
          <a:cs typeface="+mn-cs"/>
        </a:defRPr>
      </a:lvl6pPr>
      <a:lvl7pPr marL="2532248" algn="l" defTabSz="844083" rtl="0" eaLnBrk="1" latinLnBrk="0" hangingPunct="1">
        <a:defRPr sz="1662" kern="1200">
          <a:solidFill>
            <a:schemeClr val="tx1"/>
          </a:solidFill>
          <a:latin typeface="+mn-lt"/>
          <a:ea typeface="+mn-ea"/>
          <a:cs typeface="+mn-cs"/>
        </a:defRPr>
      </a:lvl7pPr>
      <a:lvl8pPr marL="2954289" algn="l" defTabSz="844083" rtl="0" eaLnBrk="1" latinLnBrk="0" hangingPunct="1">
        <a:defRPr sz="1662" kern="1200">
          <a:solidFill>
            <a:schemeClr val="tx1"/>
          </a:solidFill>
          <a:latin typeface="+mn-lt"/>
          <a:ea typeface="+mn-ea"/>
          <a:cs typeface="+mn-cs"/>
        </a:defRPr>
      </a:lvl8pPr>
      <a:lvl9pPr marL="3376331" algn="l" defTabSz="844083" rtl="0" eaLnBrk="1" latinLnBrk="0" hangingPunct="1">
        <a:defRPr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rbem.github.io/documents/Standard_Data_Analysi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4"/>
          <p:cNvSpPr>
            <a:spLocks noGrp="1" noChangeArrowheads="1"/>
          </p:cNvSpPr>
          <p:nvPr>
            <p:ph type="ctrTitle"/>
          </p:nvPr>
        </p:nvSpPr>
        <p:spPr>
          <a:xfrm>
            <a:off x="409242" y="2750531"/>
            <a:ext cx="8351094" cy="1356946"/>
          </a:xfrm>
        </p:spPr>
        <p:txBody>
          <a:bodyPr/>
          <a:lstStyle/>
          <a:p>
            <a:pPr eaLnBrk="1" hangingPunct="1"/>
            <a:r>
              <a:rPr lang="en-US" altLang="ja-JP" sz="3323" dirty="0"/>
              <a:t>GRWG Space Weather Sub-group Report</a:t>
            </a:r>
            <a:endParaRPr lang="en-GB" sz="3323" dirty="0"/>
          </a:p>
        </p:txBody>
      </p:sp>
      <p:sp>
        <p:nvSpPr>
          <p:cNvPr id="5" name="Rectangle 43"/>
          <p:cNvSpPr>
            <a:spLocks noGrp="1" noChangeArrowheads="1"/>
          </p:cNvSpPr>
          <p:nvPr>
            <p:ph type="subTitle" idx="1"/>
          </p:nvPr>
        </p:nvSpPr>
        <p:spPr>
          <a:xfrm>
            <a:off x="1243387" y="4234664"/>
            <a:ext cx="6400800" cy="1617785"/>
          </a:xfrm>
        </p:spPr>
        <p:txBody>
          <a:bodyPr/>
          <a:lstStyle/>
          <a:p>
            <a:pPr eaLnBrk="1" hangingPunct="1">
              <a:defRPr/>
            </a:pPr>
            <a:r>
              <a:rPr lang="en-US" dirty="0">
                <a:solidFill>
                  <a:srgbClr val="002060"/>
                </a:solidFill>
              </a:rPr>
              <a:t> Tsutomu Nagatsuma (NICT) </a:t>
            </a:r>
            <a:endParaRPr lang="en-US" dirty="0">
              <a:solidFill>
                <a:srgbClr val="002060"/>
              </a:solidFill>
              <a:cs typeface="Calibri"/>
            </a:endParaRPr>
          </a:p>
        </p:txBody>
      </p:sp>
      <p:sp>
        <p:nvSpPr>
          <p:cNvPr id="2" name="テキスト ボックス 1">
            <a:extLst>
              <a:ext uri="{FF2B5EF4-FFF2-40B4-BE49-F238E27FC236}">
                <a16:creationId xmlns:a16="http://schemas.microsoft.com/office/drawing/2014/main" id="{99A1D4E2-CA2D-7C3D-F616-E5E1316B0459}"/>
              </a:ext>
            </a:extLst>
          </p:cNvPr>
          <p:cNvSpPr txBox="1"/>
          <p:nvPr/>
        </p:nvSpPr>
        <p:spPr>
          <a:xfrm>
            <a:off x="0" y="6488668"/>
            <a:ext cx="6034857" cy="369332"/>
          </a:xfrm>
          <a:prstGeom prst="rect">
            <a:avLst/>
          </a:prstGeom>
          <a:noFill/>
        </p:spPr>
        <p:txBody>
          <a:bodyPr wrap="none" rtlCol="0">
            <a:spAutoFit/>
          </a:bodyPr>
          <a:lstStyle/>
          <a:p>
            <a:r>
              <a:rPr kumimoji="1" lang="en-US" altLang="ja-JP" dirty="0"/>
              <a:t>GSICS Annual Meeting 2026, March 27, 2026 09:45-10:00 EDT </a:t>
            </a:r>
            <a:endParaRPr kumimoji="1" lang="ja-JP" alt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50A618-7EE7-4D97-8B1B-1D69C59A0194}"/>
              </a:ext>
            </a:extLst>
          </p:cNvPr>
          <p:cNvSpPr>
            <a:spLocks noGrp="1"/>
          </p:cNvSpPr>
          <p:nvPr>
            <p:ph type="title"/>
          </p:nvPr>
        </p:nvSpPr>
        <p:spPr>
          <a:xfrm>
            <a:off x="675714" y="0"/>
            <a:ext cx="7886700" cy="1194043"/>
          </a:xfrm>
        </p:spPr>
        <p:txBody>
          <a:bodyPr>
            <a:normAutofit/>
          </a:bodyPr>
          <a:lstStyle/>
          <a:p>
            <a:r>
              <a:rPr kumimoji="1" lang="en-US" altLang="ja-JP" dirty="0"/>
              <a:t>GRWG </a:t>
            </a:r>
            <a:r>
              <a:rPr kumimoji="1" lang="en-US" altLang="ja-JP" dirty="0" err="1"/>
              <a:t>SWx</a:t>
            </a:r>
            <a:r>
              <a:rPr kumimoji="1" lang="en-US" altLang="ja-JP" dirty="0"/>
              <a:t> Sub-group Membership</a:t>
            </a:r>
            <a:endParaRPr kumimoji="1" lang="ja-JP" altLang="en-US" dirty="0"/>
          </a:p>
        </p:txBody>
      </p:sp>
      <p:sp>
        <p:nvSpPr>
          <p:cNvPr id="3" name="コンテンツ プレースホルダー 2">
            <a:extLst>
              <a:ext uri="{FF2B5EF4-FFF2-40B4-BE49-F238E27FC236}">
                <a16:creationId xmlns:a16="http://schemas.microsoft.com/office/drawing/2014/main" id="{50D5F2B6-2B29-453F-93E5-B0E8097B6D12}"/>
              </a:ext>
            </a:extLst>
          </p:cNvPr>
          <p:cNvSpPr>
            <a:spLocks noGrp="1"/>
          </p:cNvSpPr>
          <p:nvPr>
            <p:ph idx="1"/>
          </p:nvPr>
        </p:nvSpPr>
        <p:spPr>
          <a:xfrm>
            <a:off x="94129" y="1417640"/>
            <a:ext cx="9049871" cy="3427825"/>
          </a:xfrm>
        </p:spPr>
        <p:txBody>
          <a:bodyPr>
            <a:normAutofit/>
          </a:bodyPr>
          <a:lstStyle/>
          <a:p>
            <a:r>
              <a:rPr kumimoji="1" lang="en-US" altLang="ja-JP" dirty="0"/>
              <a:t>Followings are the members of GRWG </a:t>
            </a:r>
            <a:r>
              <a:rPr kumimoji="1" lang="en-US" altLang="ja-JP" dirty="0" err="1"/>
              <a:t>SWx</a:t>
            </a:r>
            <a:r>
              <a:rPr kumimoji="1" lang="en-US" altLang="ja-JP" dirty="0"/>
              <a:t> Sub-group.</a:t>
            </a:r>
          </a:p>
          <a:p>
            <a:pPr lvl="1">
              <a:defRPr/>
            </a:pPr>
            <a:r>
              <a:rPr lang="en-US" altLang="ja-JP" sz="2000" dirty="0"/>
              <a:t>CMA	</a:t>
            </a:r>
            <a:r>
              <a:rPr lang="en-US" altLang="ja-JP" sz="2000" dirty="0">
                <a:solidFill>
                  <a:srgbClr val="1F497D"/>
                </a:solidFill>
                <a:ea typeface="ＭＳ Ｐゴシック" panose="020B0600070205080204" pitchFamily="50" charset="-128"/>
              </a:rPr>
              <a:t>Cong Huang</a:t>
            </a:r>
          </a:p>
          <a:p>
            <a:pPr lvl="1">
              <a:defRPr/>
            </a:pPr>
            <a:r>
              <a:rPr lang="en-US" altLang="ja-JP" sz="2000" dirty="0">
                <a:solidFill>
                  <a:srgbClr val="1F497D"/>
                </a:solidFill>
                <a:ea typeface="ＭＳ Ｐゴシック" panose="020B0600070205080204" pitchFamily="50" charset="-128"/>
              </a:rPr>
              <a:t>CU	</a:t>
            </a:r>
            <a:r>
              <a:rPr kumimoji="1" lang="en-US" altLang="ja-JP" sz="2000" dirty="0">
                <a:solidFill>
                  <a:srgbClr val="1F497D"/>
                </a:solidFill>
              </a:rPr>
              <a:t>Brian Kress, Juan Rodriguez, Athanasios </a:t>
            </a:r>
            <a:r>
              <a:rPr kumimoji="1" lang="en-US" altLang="ja-JP" sz="2000" dirty="0" err="1">
                <a:solidFill>
                  <a:srgbClr val="1F497D"/>
                </a:solidFill>
              </a:rPr>
              <a:t>Boudouridis</a:t>
            </a:r>
            <a:r>
              <a:rPr kumimoji="1" lang="en-US" altLang="ja-JP" sz="2000" dirty="0">
                <a:solidFill>
                  <a:srgbClr val="1F497D"/>
                </a:solidFill>
              </a:rPr>
              <a:t>, Janet Machol</a:t>
            </a:r>
            <a:endParaRPr lang="en-US" altLang="ja-JP" sz="2000" dirty="0">
              <a:solidFill>
                <a:srgbClr val="1F497D"/>
              </a:solidFill>
              <a:ea typeface="ＭＳ Ｐゴシック" panose="020B0600070205080204" pitchFamily="50" charset="-128"/>
            </a:endParaRPr>
          </a:p>
          <a:p>
            <a:pPr lvl="1"/>
            <a:r>
              <a:rPr lang="en-US" altLang="ja-JP" sz="2000" dirty="0"/>
              <a:t>ESA	Piers </a:t>
            </a:r>
            <a:r>
              <a:rPr lang="en-US" altLang="ja-JP" sz="2000" dirty="0" err="1"/>
              <a:t>Jiggens</a:t>
            </a:r>
            <a:r>
              <a:rPr lang="en-US" altLang="ja-JP" sz="2000" dirty="0"/>
              <a:t>, Hugh Evans, Juha-Pekka </a:t>
            </a:r>
            <a:r>
              <a:rPr lang="en-US" altLang="ja-JP" sz="2000" dirty="0" err="1"/>
              <a:t>Luntama</a:t>
            </a:r>
            <a:r>
              <a:rPr lang="en-US" altLang="ja-JP" sz="2000" dirty="0"/>
              <a:t>, Melanie Heil</a:t>
            </a:r>
            <a:endParaRPr lang="en-US" altLang="ja-JP" sz="2000" dirty="0">
              <a:solidFill>
                <a:srgbClr val="FF0000"/>
              </a:solidFill>
            </a:endParaRPr>
          </a:p>
          <a:p>
            <a:pPr lvl="1"/>
            <a:r>
              <a:rPr kumimoji="1" lang="en-US" altLang="ja-JP" sz="2000" dirty="0"/>
              <a:t>EUMETSAT Andrew </a:t>
            </a:r>
            <a:r>
              <a:rPr kumimoji="1" lang="en-US" altLang="ja-JP" sz="2000" dirty="0" err="1"/>
              <a:t>Monham</a:t>
            </a:r>
            <a:endParaRPr kumimoji="1" lang="en-US" altLang="ja-JP" sz="2000" dirty="0"/>
          </a:p>
          <a:p>
            <a:pPr lvl="1"/>
            <a:r>
              <a:rPr lang="en-US" altLang="ja-JP" sz="2000" dirty="0"/>
              <a:t>KMA	</a:t>
            </a:r>
            <a:r>
              <a:rPr lang="en-US" altLang="ja-JP" sz="2000" dirty="0" err="1"/>
              <a:t>Eunjeong</a:t>
            </a:r>
            <a:r>
              <a:rPr lang="en-US" altLang="ja-JP" sz="2000" dirty="0"/>
              <a:t> Cha, Daehyeon Oh</a:t>
            </a:r>
          </a:p>
          <a:p>
            <a:pPr lvl="1"/>
            <a:r>
              <a:rPr lang="en-US" altLang="ja-JP" sz="2000" dirty="0"/>
              <a:t>NICT	Tsutomu Nagatsuma (Chair)</a:t>
            </a:r>
          </a:p>
          <a:p>
            <a:pPr lvl="1">
              <a:defRPr/>
            </a:pPr>
            <a:r>
              <a:rPr lang="en-US" altLang="ja-JP" sz="2000" dirty="0">
                <a:solidFill>
                  <a:srgbClr val="1F497D"/>
                </a:solidFill>
                <a:latin typeface="Calibri"/>
                <a:ea typeface="ＭＳ Ｐゴシック" panose="020B0600070205080204" pitchFamily="50" charset="-128"/>
              </a:rPr>
              <a:t>NOAA	</a:t>
            </a:r>
            <a:r>
              <a:rPr kumimoji="1" lang="en-US" altLang="ja-JP" sz="2000" dirty="0">
                <a:solidFill>
                  <a:srgbClr val="1F497D"/>
                </a:solidFill>
                <a:latin typeface="Calibri"/>
                <a:ea typeface="ＭＳ Ｐゴシック" panose="020B0600070205080204" pitchFamily="50" charset="-128"/>
              </a:rPr>
              <a:t>Christian Naylor, Jim Spann, Dimitrios Vassiliadis, </a:t>
            </a:r>
            <a:r>
              <a:rPr kumimoji="1" lang="en-US" altLang="ja-JP" sz="2000" dirty="0">
                <a:latin typeface="Calibri"/>
                <a:ea typeface="ＭＳ Ｐゴシック" panose="020B0600070205080204" pitchFamily="50" charset="-128"/>
              </a:rPr>
              <a:t>Richard Ullman</a:t>
            </a:r>
          </a:p>
          <a:p>
            <a:pPr lvl="1"/>
            <a:r>
              <a:rPr lang="en-US" altLang="ja-JP" sz="2000" dirty="0"/>
              <a:t>SPARC	Ingmar Sandberg</a:t>
            </a:r>
          </a:p>
        </p:txBody>
      </p:sp>
    </p:spTree>
    <p:extLst>
      <p:ext uri="{BB962C8B-B14F-4D97-AF65-F5344CB8AC3E}">
        <p14:creationId xmlns:p14="http://schemas.microsoft.com/office/powerpoint/2010/main" val="3408689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0915E1-2438-97FF-A6E7-A7FAEA124ABF}"/>
              </a:ext>
            </a:extLst>
          </p:cNvPr>
          <p:cNvSpPr>
            <a:spLocks noGrp="1"/>
          </p:cNvSpPr>
          <p:nvPr>
            <p:ph type="title"/>
          </p:nvPr>
        </p:nvSpPr>
        <p:spPr/>
        <p:txBody>
          <a:bodyPr/>
          <a:lstStyle/>
          <a:p>
            <a:r>
              <a:rPr kumimoji="1" lang="en-US" altLang="ja-JP" dirty="0"/>
              <a:t>Sub group meetings</a:t>
            </a:r>
            <a:endParaRPr kumimoji="1" lang="ja-JP" altLang="en-US" dirty="0"/>
          </a:p>
        </p:txBody>
      </p:sp>
      <p:sp>
        <p:nvSpPr>
          <p:cNvPr id="3" name="コンテンツ プレースホルダー 2">
            <a:extLst>
              <a:ext uri="{FF2B5EF4-FFF2-40B4-BE49-F238E27FC236}">
                <a16:creationId xmlns:a16="http://schemas.microsoft.com/office/drawing/2014/main" id="{589B5AD3-45CE-99DF-FC2A-A7E4CBE9BEFE}"/>
              </a:ext>
            </a:extLst>
          </p:cNvPr>
          <p:cNvSpPr>
            <a:spLocks noGrp="1"/>
          </p:cNvSpPr>
          <p:nvPr>
            <p:ph idx="1"/>
          </p:nvPr>
        </p:nvSpPr>
        <p:spPr/>
        <p:txBody>
          <a:bodyPr/>
          <a:lstStyle/>
          <a:p>
            <a:r>
              <a:rPr kumimoji="1" lang="en-US" altLang="ja-JP" dirty="0"/>
              <a:t>We have had 7 subgroup meetings since last annual meeting.</a:t>
            </a:r>
          </a:p>
          <a:p>
            <a:r>
              <a:rPr kumimoji="1" lang="en-US" altLang="ja-JP" dirty="0"/>
              <a:t>2025/04/09</a:t>
            </a:r>
          </a:p>
          <a:p>
            <a:r>
              <a:rPr kumimoji="1" lang="en-US" altLang="ja-JP" dirty="0"/>
              <a:t>2025/06/18</a:t>
            </a:r>
          </a:p>
          <a:p>
            <a:r>
              <a:rPr kumimoji="1" lang="en-US" altLang="ja-JP" dirty="0"/>
              <a:t>2025/09/03</a:t>
            </a:r>
          </a:p>
          <a:p>
            <a:r>
              <a:rPr kumimoji="1" lang="en-US" altLang="ja-JP" dirty="0"/>
              <a:t>2025/12/10</a:t>
            </a:r>
          </a:p>
          <a:p>
            <a:r>
              <a:rPr kumimoji="1" lang="en-US" altLang="ja-JP" dirty="0"/>
              <a:t>2026/01/27</a:t>
            </a:r>
          </a:p>
          <a:p>
            <a:r>
              <a:rPr kumimoji="1" lang="en-US" altLang="ja-JP" dirty="0"/>
              <a:t>2026/02/24</a:t>
            </a:r>
          </a:p>
          <a:p>
            <a:r>
              <a:rPr kumimoji="1" lang="en-US" altLang="ja-JP" dirty="0"/>
              <a:t>2026/03/25</a:t>
            </a:r>
          </a:p>
          <a:p>
            <a:pPr marL="0" indent="0">
              <a:buNone/>
            </a:pPr>
            <a:endParaRPr kumimoji="1" lang="ja-JP" altLang="en-US" dirty="0"/>
          </a:p>
        </p:txBody>
      </p:sp>
    </p:spTree>
    <p:extLst>
      <p:ext uri="{BB962C8B-B14F-4D97-AF65-F5344CB8AC3E}">
        <p14:creationId xmlns:p14="http://schemas.microsoft.com/office/powerpoint/2010/main" val="2926372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7979DC1-A0A4-C93A-BF7C-7A679A3C195D}"/>
              </a:ext>
            </a:extLst>
          </p:cNvPr>
          <p:cNvSpPr>
            <a:spLocks noGrp="1"/>
          </p:cNvSpPr>
          <p:nvPr>
            <p:ph type="title"/>
          </p:nvPr>
        </p:nvSpPr>
        <p:spPr>
          <a:xfrm>
            <a:off x="457200" y="274640"/>
            <a:ext cx="8229600" cy="543508"/>
          </a:xfrm>
        </p:spPr>
        <p:txBody>
          <a:bodyPr/>
          <a:lstStyle/>
          <a:p>
            <a:r>
              <a:rPr kumimoji="1" lang="en-US" altLang="ja-JP" dirty="0"/>
              <a:t>Work Plan of GSICS GRWG </a:t>
            </a:r>
            <a:r>
              <a:rPr kumimoji="1" lang="en-US" altLang="ja-JP" dirty="0" err="1"/>
              <a:t>SWx</a:t>
            </a:r>
            <a:r>
              <a:rPr kumimoji="1" lang="en-US" altLang="ja-JP" dirty="0"/>
              <a:t> Sub-group</a:t>
            </a:r>
            <a:endParaRPr kumimoji="1" lang="ja-JP" altLang="en-US" dirty="0"/>
          </a:p>
        </p:txBody>
      </p:sp>
      <p:sp>
        <p:nvSpPr>
          <p:cNvPr id="3" name="コンテンツ プレースホルダー 2">
            <a:extLst>
              <a:ext uri="{FF2B5EF4-FFF2-40B4-BE49-F238E27FC236}">
                <a16:creationId xmlns:a16="http://schemas.microsoft.com/office/drawing/2014/main" id="{1456738C-97E6-9AFA-21FB-6143E66275CA}"/>
              </a:ext>
            </a:extLst>
          </p:cNvPr>
          <p:cNvSpPr>
            <a:spLocks noGrp="1"/>
          </p:cNvSpPr>
          <p:nvPr>
            <p:ph idx="1"/>
          </p:nvPr>
        </p:nvSpPr>
        <p:spPr>
          <a:xfrm>
            <a:off x="457200" y="930444"/>
            <a:ext cx="8446168" cy="4773239"/>
          </a:xfrm>
          <a:solidFill>
            <a:schemeClr val="bg1"/>
          </a:solidFill>
        </p:spPr>
        <p:txBody>
          <a:bodyPr>
            <a:normAutofit fontScale="92500"/>
          </a:bodyPr>
          <a:lstStyle/>
          <a:p>
            <a:pPr>
              <a:spcBef>
                <a:spcPts val="800"/>
              </a:spcBef>
              <a:spcAft>
                <a:spcPts val="400"/>
              </a:spcAft>
              <a:buNone/>
            </a:pPr>
            <a:r>
              <a:rPr lang="en-GB" altLang="ja-JP" sz="2000" b="1" kern="100" dirty="0">
                <a:solidFill>
                  <a:srgbClr val="0F4761"/>
                </a:solidFill>
                <a:effectLst/>
                <a:ea typeface="游ゴシック Light" panose="020B0300000000000000" pitchFamily="50" charset="-128"/>
                <a:cs typeface="Times New Roman" panose="02020603050405020304" pitchFamily="18" charset="0"/>
              </a:rPr>
              <a:t>Objective:</a:t>
            </a:r>
            <a:endParaRPr lang="ja-JP" altLang="ja-JP" sz="2000" b="1" kern="100" dirty="0">
              <a:solidFill>
                <a:srgbClr val="0F4761"/>
              </a:solidFill>
              <a:effectLst/>
              <a:ea typeface="游ゴシック Light" panose="020B0300000000000000" pitchFamily="50" charset="-128"/>
              <a:cs typeface="Times New Roman" panose="02020603050405020304" pitchFamily="18" charset="0"/>
            </a:endParaRPr>
          </a:p>
          <a:p>
            <a:pPr indent="0" algn="just">
              <a:spcAft>
                <a:spcPts val="800"/>
              </a:spcAft>
              <a:buNone/>
            </a:pPr>
            <a:r>
              <a:rPr lang="en-GB" altLang="ja-JP" sz="1800" kern="100" dirty="0">
                <a:solidFill>
                  <a:schemeClr val="tx1"/>
                </a:solidFill>
                <a:effectLst/>
                <a:ea typeface="游ゴシック" panose="020B0400000000000000" pitchFamily="50" charset="-128"/>
                <a:cs typeface="Times New Roman" panose="02020603050405020304" pitchFamily="18" charset="0"/>
              </a:rPr>
              <a:t>To provide coherent and consistent exchange of the data provided by radiation monitoring assets of the GSICS members.</a:t>
            </a:r>
            <a:endParaRPr lang="ja-JP" altLang="ja-JP" sz="1800" kern="100" dirty="0">
              <a:solidFill>
                <a:schemeClr val="tx1"/>
              </a:solidFill>
              <a:effectLst/>
              <a:ea typeface="游ゴシック" panose="020B0400000000000000" pitchFamily="50" charset="-128"/>
              <a:cs typeface="Times New Roman" panose="02020603050405020304" pitchFamily="18" charset="0"/>
            </a:endParaRPr>
          </a:p>
          <a:p>
            <a:pPr>
              <a:spcBef>
                <a:spcPts val="800"/>
              </a:spcBef>
              <a:spcAft>
                <a:spcPts val="400"/>
              </a:spcAft>
              <a:buNone/>
            </a:pPr>
            <a:r>
              <a:rPr lang="en-GB" altLang="ja-JP" sz="2000" b="1" kern="100" dirty="0">
                <a:solidFill>
                  <a:srgbClr val="0F4761"/>
                </a:solidFill>
                <a:effectLst/>
                <a:ea typeface="游ゴシック Light" panose="020B0300000000000000" pitchFamily="50" charset="-128"/>
                <a:cs typeface="Times New Roman" panose="02020603050405020304" pitchFamily="18" charset="0"/>
              </a:rPr>
              <a:t>Requirements:</a:t>
            </a:r>
            <a:endParaRPr lang="ja-JP" altLang="ja-JP" sz="2000" b="1" kern="100" dirty="0">
              <a:solidFill>
                <a:srgbClr val="0F4761"/>
              </a:solidFill>
              <a:effectLst/>
              <a:ea typeface="游ゴシック Light" panose="020B0300000000000000" pitchFamily="50" charset="-128"/>
              <a:cs typeface="Times New Roman" panose="02020603050405020304" pitchFamily="18" charset="0"/>
            </a:endParaRPr>
          </a:p>
          <a:p>
            <a:pPr marL="342900" lvl="0" indent="-342900">
              <a:buFont typeface="Symbol" panose="05050102010706020507" pitchFamily="18" charset="2"/>
              <a:buChar char=""/>
            </a:pPr>
            <a:r>
              <a:rPr lang="en-GB" altLang="ja-JP" sz="1800" kern="100" dirty="0">
                <a:effectLst/>
                <a:ea typeface="游ゴシック" panose="020B0400000000000000" pitchFamily="50" charset="-128"/>
                <a:cs typeface="Times New Roman" panose="02020603050405020304" pitchFamily="18" charset="0"/>
              </a:rPr>
              <a:t>Consistency of data level definitions.</a:t>
            </a:r>
            <a:endParaRPr lang="ja-JP" altLang="ja-JP" sz="1800" kern="100" dirty="0">
              <a:effectLst/>
              <a:ea typeface="游ゴシック" panose="020B0400000000000000" pitchFamily="50" charset="-128"/>
              <a:cs typeface="Times New Roman" panose="02020603050405020304" pitchFamily="18" charset="0"/>
            </a:endParaRPr>
          </a:p>
          <a:p>
            <a:pPr marL="342900" lvl="0" indent="-342900">
              <a:buFont typeface="Symbol" panose="05050102010706020507" pitchFamily="18" charset="2"/>
              <a:buChar char=""/>
            </a:pPr>
            <a:r>
              <a:rPr lang="en-GB" altLang="ja-JP" sz="1800" kern="100" dirty="0">
                <a:effectLst/>
                <a:ea typeface="游ゴシック" panose="020B0400000000000000" pitchFamily="50" charset="-128"/>
                <a:cs typeface="Times New Roman" panose="02020603050405020304" pitchFamily="18" charset="0"/>
              </a:rPr>
              <a:t>Cross-calibration of datasets.</a:t>
            </a:r>
            <a:endParaRPr lang="ja-JP" altLang="ja-JP" sz="1800" kern="100" dirty="0">
              <a:effectLst/>
              <a:ea typeface="游ゴシック" panose="020B0400000000000000" pitchFamily="50" charset="-128"/>
              <a:cs typeface="Times New Roman" panose="02020603050405020304" pitchFamily="18" charset="0"/>
            </a:endParaRPr>
          </a:p>
          <a:p>
            <a:pPr marL="342900" lvl="0" indent="-342900">
              <a:buFont typeface="Symbol" panose="05050102010706020507" pitchFamily="18" charset="2"/>
              <a:buChar char=""/>
            </a:pPr>
            <a:r>
              <a:rPr lang="en-GB" altLang="ja-JP" sz="1800" kern="100" dirty="0">
                <a:effectLst/>
                <a:ea typeface="游ゴシック" panose="020B0400000000000000" pitchFamily="50" charset="-128"/>
                <a:cs typeface="Times New Roman" panose="02020603050405020304" pitchFamily="18" charset="0"/>
              </a:rPr>
              <a:t>Standardisation and Specification of data, its meta data and necessary ancillary data.</a:t>
            </a:r>
            <a:endParaRPr lang="ja-JP" altLang="ja-JP" sz="1800" kern="100" dirty="0">
              <a:effectLst/>
              <a:ea typeface="游ゴシック" panose="020B0400000000000000" pitchFamily="50" charset="-128"/>
              <a:cs typeface="Times New Roman" panose="02020603050405020304" pitchFamily="18" charset="0"/>
            </a:endParaRPr>
          </a:p>
          <a:p>
            <a:pPr marL="342900" lvl="0" indent="-342900">
              <a:spcAft>
                <a:spcPts val="800"/>
              </a:spcAft>
              <a:buFont typeface="Symbol" panose="05050102010706020507" pitchFamily="18" charset="2"/>
              <a:buChar char=""/>
            </a:pPr>
            <a:r>
              <a:rPr lang="en-GB" altLang="ja-JP" sz="1800" kern="100" dirty="0">
                <a:effectLst/>
                <a:ea typeface="游ゴシック" panose="020B0400000000000000" pitchFamily="50" charset="-128"/>
                <a:cs typeface="Times New Roman" panose="02020603050405020304" pitchFamily="18" charset="0"/>
              </a:rPr>
              <a:t>Consistent data exchange service interfaces.</a:t>
            </a:r>
            <a:endParaRPr lang="ja-JP" altLang="ja-JP" sz="1800" kern="100" dirty="0">
              <a:effectLst/>
              <a:ea typeface="游ゴシック" panose="020B0400000000000000" pitchFamily="50" charset="-128"/>
              <a:cs typeface="Times New Roman" panose="02020603050405020304" pitchFamily="18" charset="0"/>
            </a:endParaRPr>
          </a:p>
          <a:p>
            <a:pPr marL="0" indent="0">
              <a:spcBef>
                <a:spcPts val="800"/>
              </a:spcBef>
              <a:spcAft>
                <a:spcPts val="400"/>
              </a:spcAft>
              <a:buNone/>
            </a:pPr>
            <a:r>
              <a:rPr lang="en-GB" altLang="ja-JP" sz="2000" b="1" kern="100" dirty="0">
                <a:solidFill>
                  <a:srgbClr val="0F4761"/>
                </a:solidFill>
                <a:effectLst/>
                <a:ea typeface="游ゴシック Light" panose="020B0300000000000000" pitchFamily="50" charset="-128"/>
                <a:cs typeface="Times New Roman" panose="02020603050405020304" pitchFamily="18" charset="0"/>
              </a:rPr>
              <a:t>Tasks:</a:t>
            </a:r>
            <a:endParaRPr lang="ja-JP" altLang="ja-JP" sz="2000" b="1" kern="100" dirty="0">
              <a:solidFill>
                <a:srgbClr val="0F4761"/>
              </a:solidFill>
              <a:effectLst/>
              <a:ea typeface="游ゴシック Light" panose="020B0300000000000000" pitchFamily="50" charset="-128"/>
              <a:cs typeface="Times New Roman" panose="02020603050405020304" pitchFamily="18" charset="0"/>
            </a:endParaRPr>
          </a:p>
          <a:p>
            <a:pPr>
              <a:spcBef>
                <a:spcPts val="800"/>
              </a:spcBef>
              <a:spcAft>
                <a:spcPts val="400"/>
              </a:spcAft>
              <a:buNone/>
            </a:pPr>
            <a:r>
              <a:rPr lang="en-GB" altLang="ja-JP" sz="2000" b="1" u="sng" kern="100" dirty="0">
                <a:solidFill>
                  <a:srgbClr val="0F4761"/>
                </a:solidFill>
                <a:effectLst/>
                <a:ea typeface="游ゴシック Light" panose="020B0300000000000000" pitchFamily="50" charset="-128"/>
                <a:cs typeface="Times New Roman" panose="02020603050405020304" pitchFamily="18" charset="0"/>
              </a:rPr>
              <a:t>Map data level definitions of GSICS members (Lead: T Nagatsuma (NICT)</a:t>
            </a:r>
            <a:endParaRPr lang="ja-JP" altLang="ja-JP" sz="2000" b="1" u="sng" kern="100" dirty="0">
              <a:solidFill>
                <a:srgbClr val="0F4761"/>
              </a:solidFill>
              <a:effectLst/>
              <a:ea typeface="游ゴシック Light" panose="020B0300000000000000" pitchFamily="50" charset="-128"/>
              <a:cs typeface="Times New Roman" panose="02020603050405020304" pitchFamily="18" charset="0"/>
            </a:endParaRPr>
          </a:p>
          <a:p>
            <a:pPr marL="369286" lvl="1" indent="0" algn="just">
              <a:lnSpc>
                <a:spcPct val="107000"/>
              </a:lnSpc>
              <a:spcAft>
                <a:spcPts val="800"/>
              </a:spcAft>
              <a:buNone/>
            </a:pPr>
            <a:r>
              <a:rPr lang="en-GB" altLang="ja-JP" sz="1800" kern="100" dirty="0">
                <a:solidFill>
                  <a:schemeClr val="tx1"/>
                </a:solidFill>
                <a:effectLst/>
                <a:ea typeface="游ゴシック" panose="020B0400000000000000" pitchFamily="50" charset="-128"/>
                <a:cs typeface="Times New Roman" panose="02020603050405020304" pitchFamily="18" charset="0"/>
              </a:rPr>
              <a:t>The definition of data set processing levels varies from instrument to instrument. To ensure consistency for data intercomparisons, it is necessary to provide a mapping between the different levels used by the members.</a:t>
            </a:r>
            <a:endParaRPr lang="ja-JP" altLang="ja-JP" sz="1800" kern="100" dirty="0">
              <a:solidFill>
                <a:schemeClr val="tx1"/>
              </a:solidFill>
              <a:effectLst/>
              <a:ea typeface="游ゴシック" panose="020B0400000000000000" pitchFamily="50" charset="-128"/>
              <a:cs typeface="Times New Roman" panose="02020603050405020304" pitchFamily="18" charset="0"/>
            </a:endParaRPr>
          </a:p>
          <a:p>
            <a:endParaRPr kumimoji="1" lang="ja-JP" altLang="en-US" dirty="0"/>
          </a:p>
        </p:txBody>
      </p:sp>
    </p:spTree>
    <p:extLst>
      <p:ext uri="{BB962C8B-B14F-4D97-AF65-F5344CB8AC3E}">
        <p14:creationId xmlns:p14="http://schemas.microsoft.com/office/powerpoint/2010/main" val="2351127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DC102-820E-A1C4-F6EB-AA20C9FDE7A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6636560-94D2-B9B9-D775-12767B4FBCF2}"/>
              </a:ext>
            </a:extLst>
          </p:cNvPr>
          <p:cNvSpPr>
            <a:spLocks noGrp="1"/>
          </p:cNvSpPr>
          <p:nvPr>
            <p:ph type="title"/>
          </p:nvPr>
        </p:nvSpPr>
        <p:spPr>
          <a:xfrm>
            <a:off x="457200" y="274640"/>
            <a:ext cx="8229600" cy="647782"/>
          </a:xfrm>
        </p:spPr>
        <p:txBody>
          <a:bodyPr/>
          <a:lstStyle/>
          <a:p>
            <a:r>
              <a:rPr kumimoji="1" lang="en-US" altLang="ja-JP" dirty="0"/>
              <a:t>Work Plan of GSICS GRWG </a:t>
            </a:r>
            <a:r>
              <a:rPr kumimoji="1" lang="en-US" altLang="ja-JP" dirty="0" err="1"/>
              <a:t>SWx</a:t>
            </a:r>
            <a:r>
              <a:rPr kumimoji="1" lang="en-US" altLang="ja-JP" dirty="0"/>
              <a:t> Sub-group</a:t>
            </a:r>
            <a:endParaRPr kumimoji="1" lang="ja-JP" altLang="en-US" dirty="0"/>
          </a:p>
        </p:txBody>
      </p:sp>
      <p:sp>
        <p:nvSpPr>
          <p:cNvPr id="3" name="コンテンツ プレースホルダー 2">
            <a:extLst>
              <a:ext uri="{FF2B5EF4-FFF2-40B4-BE49-F238E27FC236}">
                <a16:creationId xmlns:a16="http://schemas.microsoft.com/office/drawing/2014/main" id="{0C9BA86D-6FD8-B8BD-B018-2685174FEFB1}"/>
              </a:ext>
            </a:extLst>
          </p:cNvPr>
          <p:cNvSpPr>
            <a:spLocks noGrp="1"/>
          </p:cNvSpPr>
          <p:nvPr>
            <p:ph idx="1"/>
          </p:nvPr>
        </p:nvSpPr>
        <p:spPr>
          <a:xfrm>
            <a:off x="457199" y="914402"/>
            <a:ext cx="8510337" cy="5668958"/>
          </a:xfrm>
          <a:solidFill>
            <a:schemeClr val="bg1"/>
          </a:solidFill>
        </p:spPr>
        <p:txBody>
          <a:bodyPr/>
          <a:lstStyle/>
          <a:p>
            <a:pPr>
              <a:spcBef>
                <a:spcPts val="800"/>
              </a:spcBef>
              <a:spcAft>
                <a:spcPts val="400"/>
              </a:spcAft>
              <a:buNone/>
            </a:pPr>
            <a:r>
              <a:rPr lang="en-GB" altLang="ja-JP" sz="2000" b="1" u="sng" kern="100" dirty="0">
                <a:solidFill>
                  <a:srgbClr val="0F4761"/>
                </a:solidFill>
                <a:effectLst/>
                <a:ea typeface="游ゴシック Light" panose="020B0300000000000000" pitchFamily="50" charset="-128"/>
                <a:cs typeface="Times New Roman" panose="02020603050405020304" pitchFamily="18" charset="0"/>
              </a:rPr>
              <a:t>Define procedure for dataset cross-calibration (Lead: I Sandberg(SPARC) and J Rodriguez(CU))</a:t>
            </a:r>
            <a:endParaRPr lang="ja-JP" altLang="ja-JP" sz="2000" b="1" u="sng" kern="100" dirty="0">
              <a:solidFill>
                <a:srgbClr val="0F4761"/>
              </a:solidFill>
              <a:effectLst/>
              <a:ea typeface="游ゴシック Light" panose="020B0300000000000000" pitchFamily="50" charset="-128"/>
              <a:cs typeface="Times New Roman" panose="02020603050405020304" pitchFamily="18" charset="0"/>
            </a:endParaRPr>
          </a:p>
          <a:p>
            <a:pPr indent="0">
              <a:spcAft>
                <a:spcPts val="800"/>
              </a:spcAft>
              <a:buNone/>
            </a:pPr>
            <a:r>
              <a:rPr lang="en-GB" altLang="ja-JP" sz="1800" kern="100" dirty="0">
                <a:solidFill>
                  <a:schemeClr val="tx1"/>
                </a:solidFill>
                <a:effectLst/>
                <a:ea typeface="游ゴシック" panose="020B0400000000000000" pitchFamily="50" charset="-128"/>
                <a:cs typeface="Times New Roman" panose="02020603050405020304" pitchFamily="18" charset="0"/>
              </a:rPr>
              <a:t>A procedure for the cross-calibration of radiation instrument data is required. Existing procedures, such as the COSPAR/PRBEM procedure (</a:t>
            </a:r>
            <a:r>
              <a:rPr lang="en-GB" altLang="ja-JP" sz="1800" u="sng" kern="100" dirty="0">
                <a:solidFill>
                  <a:schemeClr val="tx1"/>
                </a:solidFill>
                <a:effectLst/>
                <a:ea typeface="游ゴシック" panose="020B0400000000000000" pitchFamily="50" charset="-128"/>
                <a:cs typeface="Times New Roman" panose="02020603050405020304" pitchFamily="18" charset="0"/>
                <a:hlinkClick r:id="rId2">
                  <a:extLst>
                    <a:ext uri="{A12FA001-AC4F-418D-AE19-62706E023703}">
                      <ahyp:hlinkClr xmlns:ahyp="http://schemas.microsoft.com/office/drawing/2018/hyperlinkcolor" val="tx"/>
                    </a:ext>
                  </a:extLst>
                </a:hlinkClick>
              </a:rPr>
              <a:t>https://prbem.github.io/documents/Standard_Data_Analysis.pdf</a:t>
            </a:r>
            <a:r>
              <a:rPr lang="en-GB" altLang="ja-JP" sz="1800" kern="100" dirty="0">
                <a:solidFill>
                  <a:schemeClr val="tx1"/>
                </a:solidFill>
                <a:effectLst/>
                <a:ea typeface="游ゴシック" panose="020B0400000000000000" pitchFamily="50" charset="-128"/>
                <a:cs typeface="Times New Roman" panose="02020603050405020304" pitchFamily="18" charset="0"/>
              </a:rPr>
              <a:t>) will be analysed. The unique aspects of the GSICS data sets on Geostationary orbits, i.e. a lack of conjunctions between spacecraft must be addressed in the process.</a:t>
            </a:r>
            <a:endParaRPr lang="ja-JP" altLang="ja-JP" sz="1800" kern="100" dirty="0">
              <a:solidFill>
                <a:schemeClr val="tx1"/>
              </a:solidFill>
              <a:effectLst/>
              <a:ea typeface="游ゴシック" panose="020B0400000000000000" pitchFamily="50" charset="-128"/>
              <a:cs typeface="Times New Roman" panose="02020603050405020304" pitchFamily="18" charset="0"/>
            </a:endParaRPr>
          </a:p>
          <a:p>
            <a:pPr>
              <a:spcBef>
                <a:spcPts val="800"/>
              </a:spcBef>
              <a:spcAft>
                <a:spcPts val="400"/>
              </a:spcAft>
              <a:buNone/>
            </a:pPr>
            <a:r>
              <a:rPr lang="en-GB" altLang="ja-JP" sz="2000" b="1" u="sng" kern="100" dirty="0">
                <a:solidFill>
                  <a:srgbClr val="0F4761"/>
                </a:solidFill>
                <a:effectLst/>
                <a:ea typeface="游ゴシック Light" panose="020B0300000000000000" pitchFamily="50" charset="-128"/>
                <a:cs typeface="Times New Roman" panose="02020603050405020304" pitchFamily="18" charset="0"/>
              </a:rPr>
              <a:t>Identification of Ancillary Data (Lead: H. Evans (ESA))</a:t>
            </a:r>
            <a:endParaRPr lang="ja-JP" altLang="ja-JP" sz="2000" b="1" u="sng" kern="100" dirty="0">
              <a:solidFill>
                <a:srgbClr val="0F4761"/>
              </a:solidFill>
              <a:effectLst/>
              <a:ea typeface="游ゴシック Light" panose="020B0300000000000000" pitchFamily="50" charset="-128"/>
              <a:cs typeface="Times New Roman" panose="02020603050405020304" pitchFamily="18" charset="0"/>
            </a:endParaRPr>
          </a:p>
          <a:p>
            <a:pPr indent="0">
              <a:lnSpc>
                <a:spcPct val="107000"/>
              </a:lnSpc>
              <a:spcAft>
                <a:spcPts val="800"/>
              </a:spcAft>
              <a:buNone/>
            </a:pPr>
            <a:r>
              <a:rPr lang="en-GB" altLang="ja-JP" sz="1800" kern="100" dirty="0">
                <a:solidFill>
                  <a:schemeClr val="tx1"/>
                </a:solidFill>
                <a:effectLst/>
                <a:ea typeface="游ゴシック" panose="020B0400000000000000" pitchFamily="50" charset="-128"/>
                <a:cs typeface="Times New Roman" panose="02020603050405020304" pitchFamily="18" charset="0"/>
              </a:rPr>
              <a:t>The datasets to be exchanged are generally time series data from in-situ radiation instrumentation, typically providing flux spectra for a set of energetic particles, e.g. protons and electrons. To effectively cross-calibrate the data additional ancillary information is required. This can include:</a:t>
            </a:r>
            <a:endParaRPr lang="ja-JP" altLang="ja-JP" sz="1800" kern="100" dirty="0">
              <a:solidFill>
                <a:schemeClr val="tx1"/>
              </a:solidFill>
              <a:effectLst/>
              <a:ea typeface="游ゴシック" panose="020B0400000000000000" pitchFamily="50" charset="-128"/>
              <a:cs typeface="Times New Roman" panose="02020603050405020304" pitchFamily="18" charset="0"/>
            </a:endParaRPr>
          </a:p>
          <a:p>
            <a:pPr marL="712186" lvl="1" indent="-180000">
              <a:spcBef>
                <a:spcPts val="0"/>
              </a:spcBef>
              <a:buFont typeface="Aptos" panose="020B0004020202020204" pitchFamily="34" charset="0"/>
              <a:buChar char="-"/>
            </a:pPr>
            <a:r>
              <a:rPr lang="en-GB" altLang="ja-JP" sz="1600" kern="100" dirty="0">
                <a:effectLst/>
                <a:ea typeface="Aptos" panose="020B0004020202020204" pitchFamily="34" charset="0"/>
                <a:cs typeface="Times New Roman" panose="02020603050405020304" pitchFamily="18" charset="0"/>
              </a:rPr>
              <a:t>Geographic location</a:t>
            </a:r>
            <a:endParaRPr lang="ja-JP" altLang="ja-JP" sz="1600" kern="100" dirty="0">
              <a:effectLst/>
              <a:ea typeface="Aptos" panose="020B0004020202020204" pitchFamily="34" charset="0"/>
              <a:cs typeface="Times New Roman" panose="02020603050405020304" pitchFamily="18" charset="0"/>
            </a:endParaRPr>
          </a:p>
          <a:p>
            <a:pPr marL="712186" lvl="1" indent="-180000">
              <a:lnSpc>
                <a:spcPct val="107000"/>
              </a:lnSpc>
              <a:spcBef>
                <a:spcPts val="0"/>
              </a:spcBef>
              <a:buFont typeface="Aptos" panose="020B0004020202020204" pitchFamily="34" charset="0"/>
              <a:buChar char="-"/>
            </a:pPr>
            <a:r>
              <a:rPr lang="en-GB" altLang="ja-JP" sz="1600" kern="100" dirty="0">
                <a:effectLst/>
                <a:ea typeface="Aptos" panose="020B0004020202020204" pitchFamily="34" charset="0"/>
                <a:cs typeface="Times New Roman" panose="02020603050405020304" pitchFamily="18" charset="0"/>
              </a:rPr>
              <a:t>Magnetospheric location (B, L, L*, MLT, pitch angle), which introduces questions about consistency in the calculation method and geomagnetic field models.</a:t>
            </a:r>
            <a:endParaRPr lang="ja-JP" altLang="ja-JP" sz="1600" kern="100" dirty="0">
              <a:effectLst/>
              <a:ea typeface="Aptos" panose="020B0004020202020204" pitchFamily="34" charset="0"/>
              <a:cs typeface="Times New Roman" panose="02020603050405020304" pitchFamily="18" charset="0"/>
            </a:endParaRPr>
          </a:p>
          <a:p>
            <a:pPr marL="712186" lvl="1" indent="-180000">
              <a:spcBef>
                <a:spcPts val="0"/>
              </a:spcBef>
              <a:buFont typeface="Aptos" panose="020B0004020202020204" pitchFamily="34" charset="0"/>
              <a:buChar char="-"/>
            </a:pPr>
            <a:r>
              <a:rPr lang="en-GB" altLang="ja-JP" sz="1600" kern="100" dirty="0">
                <a:effectLst/>
                <a:ea typeface="Aptos" panose="020B0004020202020204" pitchFamily="34" charset="0"/>
                <a:cs typeface="Times New Roman" panose="02020603050405020304" pitchFamily="18" charset="0"/>
              </a:rPr>
              <a:t>Instrument response functions</a:t>
            </a:r>
            <a:endParaRPr lang="ja-JP" altLang="ja-JP" sz="1600" kern="100" dirty="0">
              <a:effectLst/>
              <a:ea typeface="Aptos" panose="020B0004020202020204" pitchFamily="34" charset="0"/>
              <a:cs typeface="Times New Roman" panose="02020603050405020304" pitchFamily="18" charset="0"/>
            </a:endParaRPr>
          </a:p>
          <a:p>
            <a:pPr marL="712186" lvl="1" indent="-180000">
              <a:spcAft>
                <a:spcPts val="800"/>
              </a:spcAft>
              <a:buFont typeface="Aptos" panose="020B0004020202020204" pitchFamily="34" charset="0"/>
              <a:buChar char="-"/>
            </a:pPr>
            <a:r>
              <a:rPr lang="en-GB" altLang="ja-JP" sz="1600" kern="100" dirty="0">
                <a:effectLst/>
                <a:ea typeface="Aptos" panose="020B0004020202020204" pitchFamily="34" charset="0"/>
                <a:cs typeface="Times New Roman" panose="02020603050405020304" pitchFamily="18" charset="0"/>
              </a:rPr>
              <a:t>Instrument calibration reports</a:t>
            </a:r>
            <a:endParaRPr lang="ja-JP" altLang="ja-JP" sz="1600" kern="100" dirty="0">
              <a:effectLst/>
              <a:ea typeface="Aptos" panose="020B0004020202020204" pitchFamily="34" charset="0"/>
              <a:cs typeface="Times New Roman" panose="02020603050405020304" pitchFamily="18" charset="0"/>
            </a:endParaRPr>
          </a:p>
          <a:p>
            <a:pPr marL="0" indent="0">
              <a:lnSpc>
                <a:spcPct val="107000"/>
              </a:lnSpc>
              <a:spcAft>
                <a:spcPts val="800"/>
              </a:spcAft>
              <a:buNone/>
            </a:pPr>
            <a:r>
              <a:rPr lang="en-GB" altLang="ja-JP" sz="1400" kern="100" dirty="0">
                <a:effectLst/>
                <a:ea typeface="游ゴシック" panose="020B0400000000000000" pitchFamily="50" charset="-128"/>
                <a:cs typeface="Times New Roman" panose="02020603050405020304" pitchFamily="18" charset="0"/>
              </a:rPr>
              <a:t>Note: the COSPAR/PRBEM collaboration has developed a series of documents specifying the minimum level of ancillary data and meta-data required for a typical radiation belt data analysis,</a:t>
            </a:r>
            <a:r>
              <a:rPr lang="ja-JP" altLang="en-US" sz="1400" kern="100" dirty="0">
                <a:ea typeface="游ゴシック" panose="020B0400000000000000" pitchFamily="50" charset="-128"/>
                <a:cs typeface="Times New Roman" panose="02020603050405020304" pitchFamily="18" charset="0"/>
              </a:rPr>
              <a:t> </a:t>
            </a:r>
            <a:r>
              <a:rPr lang="en-GB" altLang="ja-JP" sz="1400" kern="100" dirty="0">
                <a:effectLst/>
                <a:ea typeface="游ゴシック" panose="020B0400000000000000" pitchFamily="50" charset="-128"/>
                <a:cs typeface="Times New Roman" panose="02020603050405020304" pitchFamily="18" charset="0"/>
              </a:rPr>
              <a:t>https://prbem.github.io/docs/.</a:t>
            </a:r>
            <a:endParaRPr kumimoji="1" lang="ja-JP" altLang="en-US" dirty="0"/>
          </a:p>
        </p:txBody>
      </p:sp>
    </p:spTree>
    <p:extLst>
      <p:ext uri="{BB962C8B-B14F-4D97-AF65-F5344CB8AC3E}">
        <p14:creationId xmlns:p14="http://schemas.microsoft.com/office/powerpoint/2010/main" val="1859716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2BD90F-39ED-E0E6-2F29-A0F6E4DC61F6}"/>
              </a:ext>
            </a:extLst>
          </p:cNvPr>
          <p:cNvSpPr>
            <a:spLocks noGrp="1"/>
          </p:cNvSpPr>
          <p:nvPr>
            <p:ph type="title"/>
          </p:nvPr>
        </p:nvSpPr>
        <p:spPr>
          <a:xfrm>
            <a:off x="457200" y="274640"/>
            <a:ext cx="8229600" cy="647782"/>
          </a:xfrm>
        </p:spPr>
        <p:txBody>
          <a:bodyPr/>
          <a:lstStyle/>
          <a:p>
            <a:r>
              <a:rPr kumimoji="1" lang="en-US" altLang="ja-JP" dirty="0"/>
              <a:t>Work Plan of GSICS GRWG </a:t>
            </a:r>
            <a:r>
              <a:rPr kumimoji="1" lang="en-US" altLang="ja-JP" dirty="0" err="1"/>
              <a:t>SWx</a:t>
            </a:r>
            <a:r>
              <a:rPr kumimoji="1" lang="en-US" altLang="ja-JP" dirty="0"/>
              <a:t> Sub-group</a:t>
            </a:r>
            <a:endParaRPr kumimoji="1" lang="ja-JP" altLang="en-US" dirty="0"/>
          </a:p>
        </p:txBody>
      </p:sp>
      <p:sp>
        <p:nvSpPr>
          <p:cNvPr id="3" name="コンテンツ プレースホルダー 2">
            <a:extLst>
              <a:ext uri="{FF2B5EF4-FFF2-40B4-BE49-F238E27FC236}">
                <a16:creationId xmlns:a16="http://schemas.microsoft.com/office/drawing/2014/main" id="{18A6C5D6-CA4E-B49E-AE07-0DDB3815D2CB}"/>
              </a:ext>
            </a:extLst>
          </p:cNvPr>
          <p:cNvSpPr>
            <a:spLocks noGrp="1"/>
          </p:cNvSpPr>
          <p:nvPr>
            <p:ph idx="1"/>
          </p:nvPr>
        </p:nvSpPr>
        <p:spPr>
          <a:xfrm>
            <a:off x="457200" y="914402"/>
            <a:ext cx="8414084" cy="4932945"/>
          </a:xfrm>
          <a:solidFill>
            <a:schemeClr val="bg1"/>
          </a:solidFill>
        </p:spPr>
        <p:txBody>
          <a:bodyPr/>
          <a:lstStyle/>
          <a:p>
            <a:pPr>
              <a:lnSpc>
                <a:spcPct val="107000"/>
              </a:lnSpc>
              <a:spcBef>
                <a:spcPts val="800"/>
              </a:spcBef>
              <a:spcAft>
                <a:spcPts val="400"/>
              </a:spcAft>
              <a:buNone/>
            </a:pPr>
            <a:r>
              <a:rPr lang="en-GB" altLang="ja-JP" sz="2000" b="1" u="sng" kern="100" dirty="0">
                <a:solidFill>
                  <a:srgbClr val="0F4761"/>
                </a:solidFill>
                <a:effectLst/>
                <a:ea typeface="游ゴシック Light" panose="020B0300000000000000" pitchFamily="50" charset="-128"/>
                <a:cs typeface="Times New Roman" panose="02020603050405020304" pitchFamily="18" charset="0"/>
              </a:rPr>
              <a:t>Define Data Exchange services (M Heil (ESA) and R Ullman (NOAA))</a:t>
            </a:r>
            <a:endParaRPr lang="ja-JP" altLang="ja-JP" sz="2000" b="1" u="sng" kern="100" dirty="0">
              <a:solidFill>
                <a:srgbClr val="0F4761"/>
              </a:solidFill>
              <a:effectLst/>
              <a:ea typeface="游ゴシック Light" panose="020B0300000000000000" pitchFamily="50" charset="-128"/>
              <a:cs typeface="Times New Roman" panose="02020603050405020304" pitchFamily="18" charset="0"/>
            </a:endParaRPr>
          </a:p>
          <a:p>
            <a:pPr indent="0">
              <a:spcAft>
                <a:spcPts val="800"/>
              </a:spcAft>
              <a:buNone/>
            </a:pPr>
            <a:r>
              <a:rPr lang="en-GB" altLang="ja-JP" sz="1800" kern="100" dirty="0">
                <a:effectLst/>
                <a:ea typeface="游ゴシック" panose="020B0400000000000000" pitchFamily="50" charset="-128"/>
                <a:cs typeface="Times New Roman" panose="02020603050405020304" pitchFamily="18" charset="0"/>
              </a:rPr>
              <a:t>To effectively share data assets between the GSICS members, a coordinated approach for dissemination is necessary. Ideally, this includes the consistent implementation of services based upon the same interfaces to both to search and deliver data, but also provision of the ancillary data in a coherent and standardized manner.</a:t>
            </a:r>
            <a:endParaRPr lang="ja-JP" altLang="ja-JP" sz="1800" kern="100" dirty="0">
              <a:effectLst/>
              <a:ea typeface="游ゴシック" panose="020B0400000000000000" pitchFamily="50" charset="-128"/>
              <a:cs typeface="Times New Roman" panose="02020603050405020304" pitchFamily="18" charset="0"/>
            </a:endParaRPr>
          </a:p>
          <a:p>
            <a:pPr>
              <a:lnSpc>
                <a:spcPct val="107000"/>
              </a:lnSpc>
              <a:spcAft>
                <a:spcPts val="800"/>
              </a:spcAft>
              <a:buNone/>
            </a:pPr>
            <a:r>
              <a:rPr lang="en-GB" altLang="ja-JP" sz="2000" i="1" kern="100" dirty="0">
                <a:effectLst/>
                <a:ea typeface="游ゴシック" panose="020B0400000000000000" pitchFamily="50" charset="-128"/>
                <a:cs typeface="Times New Roman" panose="02020603050405020304" pitchFamily="18" charset="0"/>
              </a:rPr>
              <a:t>Issues to be addressed include:</a:t>
            </a:r>
            <a:endParaRPr lang="ja-JP" altLang="ja-JP" sz="2000" i="1" kern="100" dirty="0">
              <a:effectLst/>
              <a:ea typeface="游ゴシック" panose="020B0400000000000000" pitchFamily="50" charset="-128"/>
              <a:cs typeface="Times New Roman" panose="02020603050405020304" pitchFamily="18" charset="0"/>
            </a:endParaRPr>
          </a:p>
          <a:p>
            <a:pPr marL="712186" lvl="1" indent="-342900">
              <a:lnSpc>
                <a:spcPct val="107000"/>
              </a:lnSpc>
              <a:buFont typeface="Aptos" panose="020B0004020202020204" pitchFamily="34" charset="0"/>
              <a:buChar char="-"/>
            </a:pPr>
            <a:r>
              <a:rPr lang="en-GB" altLang="ja-JP" sz="1800" kern="100" dirty="0">
                <a:effectLst/>
                <a:ea typeface="Aptos" panose="020B0004020202020204" pitchFamily="34" charset="0"/>
                <a:cs typeface="Times New Roman" panose="02020603050405020304" pitchFamily="18" charset="0"/>
              </a:rPr>
              <a:t>Latency in (near) real time dataset updates</a:t>
            </a:r>
            <a:endParaRPr lang="ja-JP" altLang="ja-JP" sz="1800" kern="100" dirty="0">
              <a:effectLst/>
              <a:ea typeface="Aptos" panose="020B0004020202020204" pitchFamily="34" charset="0"/>
              <a:cs typeface="Times New Roman" panose="02020603050405020304" pitchFamily="18" charset="0"/>
            </a:endParaRPr>
          </a:p>
          <a:p>
            <a:pPr marL="712186" lvl="1" indent="-342900">
              <a:lnSpc>
                <a:spcPct val="107000"/>
              </a:lnSpc>
              <a:buFont typeface="Aptos" panose="020B0004020202020204" pitchFamily="34" charset="0"/>
              <a:buChar char="-"/>
            </a:pPr>
            <a:r>
              <a:rPr lang="en-GB" altLang="ja-JP" sz="1800" kern="100" dirty="0">
                <a:effectLst/>
                <a:ea typeface="Aptos" panose="020B0004020202020204" pitchFamily="34" charset="0"/>
                <a:cs typeface="Times New Roman" panose="02020603050405020304" pitchFamily="18" charset="0"/>
              </a:rPr>
              <a:t>Archival access to data</a:t>
            </a:r>
            <a:endParaRPr lang="ja-JP" altLang="ja-JP" sz="1800" kern="100" dirty="0">
              <a:effectLst/>
              <a:ea typeface="Aptos" panose="020B0004020202020204" pitchFamily="34" charset="0"/>
              <a:cs typeface="Times New Roman" panose="02020603050405020304" pitchFamily="18" charset="0"/>
            </a:endParaRPr>
          </a:p>
          <a:p>
            <a:pPr marL="712186" lvl="1" indent="-342900">
              <a:lnSpc>
                <a:spcPct val="107000"/>
              </a:lnSpc>
              <a:buFont typeface="Aptos" panose="020B0004020202020204" pitchFamily="34" charset="0"/>
              <a:buChar char="-"/>
            </a:pPr>
            <a:r>
              <a:rPr lang="en-GB" altLang="ja-JP" sz="1800" kern="100" dirty="0">
                <a:effectLst/>
                <a:ea typeface="Aptos" panose="020B0004020202020204" pitchFamily="34" charset="0"/>
                <a:cs typeface="Times New Roman" panose="02020603050405020304" pitchFamily="18" charset="0"/>
              </a:rPr>
              <a:t>Local mirroring of data</a:t>
            </a:r>
            <a:endParaRPr lang="ja-JP" altLang="ja-JP" sz="1800" kern="100" dirty="0">
              <a:effectLst/>
              <a:ea typeface="Aptos" panose="020B0004020202020204" pitchFamily="34" charset="0"/>
              <a:cs typeface="Times New Roman" panose="02020603050405020304" pitchFamily="18" charset="0"/>
            </a:endParaRPr>
          </a:p>
          <a:p>
            <a:pPr marL="712186" lvl="1" indent="-342900">
              <a:lnSpc>
                <a:spcPct val="107000"/>
              </a:lnSpc>
              <a:buFont typeface="Aptos" panose="020B0004020202020204" pitchFamily="34" charset="0"/>
              <a:buChar char="-"/>
            </a:pPr>
            <a:r>
              <a:rPr lang="en-GB" altLang="ja-JP" sz="1800" kern="100" dirty="0">
                <a:effectLst/>
                <a:ea typeface="Aptos" panose="020B0004020202020204" pitchFamily="34" charset="0"/>
                <a:cs typeface="Times New Roman" panose="02020603050405020304" pitchFamily="18" charset="0"/>
              </a:rPr>
              <a:t>Standardised provision of ancillary data</a:t>
            </a:r>
            <a:endParaRPr lang="ja-JP" altLang="ja-JP" sz="1800" kern="100" dirty="0">
              <a:effectLst/>
              <a:ea typeface="Aptos" panose="020B0004020202020204" pitchFamily="34" charset="0"/>
              <a:cs typeface="Times New Roman" panose="02020603050405020304" pitchFamily="18" charset="0"/>
            </a:endParaRPr>
          </a:p>
          <a:p>
            <a:pPr marL="712186" lvl="1" indent="-342900">
              <a:lnSpc>
                <a:spcPct val="107000"/>
              </a:lnSpc>
              <a:buFont typeface="Aptos" panose="020B0004020202020204" pitchFamily="34" charset="0"/>
              <a:buChar char="-"/>
            </a:pPr>
            <a:r>
              <a:rPr lang="en-GB" altLang="ja-JP" sz="1800" kern="100" dirty="0">
                <a:effectLst/>
                <a:ea typeface="Aptos" panose="020B0004020202020204" pitchFamily="34" charset="0"/>
                <a:cs typeface="Times New Roman" panose="02020603050405020304" pitchFamily="18" charset="0"/>
              </a:rPr>
              <a:t>Documentation of changes in service (data outages, scheduled maintenance, recalibration/configuration of instruments, etc.)</a:t>
            </a:r>
            <a:endParaRPr lang="ja-JP" altLang="ja-JP" sz="1800" kern="100" dirty="0">
              <a:effectLst/>
              <a:ea typeface="Aptos" panose="020B0004020202020204" pitchFamily="34" charset="0"/>
              <a:cs typeface="Times New Roman" panose="02020603050405020304" pitchFamily="18" charset="0"/>
            </a:endParaRPr>
          </a:p>
          <a:p>
            <a:pPr marL="712186" lvl="1" indent="-342900">
              <a:lnSpc>
                <a:spcPct val="107000"/>
              </a:lnSpc>
              <a:spcAft>
                <a:spcPts val="800"/>
              </a:spcAft>
              <a:buFont typeface="Aptos" panose="020B0004020202020204" pitchFamily="34" charset="0"/>
              <a:buChar char="-"/>
            </a:pPr>
            <a:r>
              <a:rPr lang="en-GB" altLang="ja-JP" sz="1800" kern="100" dirty="0">
                <a:effectLst/>
                <a:ea typeface="Aptos" panose="020B0004020202020204" pitchFamily="34" charset="0"/>
                <a:cs typeface="Times New Roman" panose="02020603050405020304" pitchFamily="18" charset="0"/>
              </a:rPr>
              <a:t>Technology API (HAPI servers, CDF data file directories, etc.)</a:t>
            </a:r>
            <a:endParaRPr lang="ja-JP" altLang="ja-JP" sz="1800" kern="100" dirty="0">
              <a:effectLst/>
              <a:ea typeface="Aptos" panose="020B0004020202020204" pitchFamily="34" charset="0"/>
              <a:cs typeface="Times New Roman" panose="02020603050405020304" pitchFamily="18" charset="0"/>
            </a:endParaRPr>
          </a:p>
          <a:p>
            <a:endParaRPr kumimoji="1" lang="ja-JP" altLang="en-US" dirty="0"/>
          </a:p>
        </p:txBody>
      </p:sp>
    </p:spTree>
    <p:extLst>
      <p:ext uri="{BB962C8B-B14F-4D97-AF65-F5344CB8AC3E}">
        <p14:creationId xmlns:p14="http://schemas.microsoft.com/office/powerpoint/2010/main" val="28146289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37787E-EE1C-30BE-747D-7886ED17EEFA}"/>
              </a:ext>
            </a:extLst>
          </p:cNvPr>
          <p:cNvSpPr>
            <a:spLocks noGrp="1"/>
          </p:cNvSpPr>
          <p:nvPr>
            <p:ph type="title"/>
          </p:nvPr>
        </p:nvSpPr>
        <p:spPr/>
        <p:txBody>
          <a:bodyPr/>
          <a:lstStyle/>
          <a:p>
            <a:r>
              <a:rPr kumimoji="1" lang="en-US" altLang="ja-JP" dirty="0"/>
              <a:t>Updating COSPAR/PRBEM Data Analysis Procedure</a:t>
            </a:r>
            <a:endParaRPr kumimoji="1" lang="ja-JP" altLang="en-US" dirty="0"/>
          </a:p>
        </p:txBody>
      </p:sp>
      <p:sp>
        <p:nvSpPr>
          <p:cNvPr id="3" name="コンテンツ プレースホルダー 2">
            <a:extLst>
              <a:ext uri="{FF2B5EF4-FFF2-40B4-BE49-F238E27FC236}">
                <a16:creationId xmlns:a16="http://schemas.microsoft.com/office/drawing/2014/main" id="{ABA7CFA8-8EAF-9CFC-F75A-8BA24D1867FA}"/>
              </a:ext>
            </a:extLst>
          </p:cNvPr>
          <p:cNvSpPr>
            <a:spLocks noGrp="1"/>
          </p:cNvSpPr>
          <p:nvPr>
            <p:ph idx="1"/>
          </p:nvPr>
        </p:nvSpPr>
        <p:spPr/>
        <p:txBody>
          <a:bodyPr/>
          <a:lstStyle/>
          <a:p>
            <a:r>
              <a:rPr kumimoji="1" lang="en-US" altLang="ja-JP" dirty="0"/>
              <a:t>We have discussed with Antoine Brunet and Paul O’Brien about how to proceed this issue.</a:t>
            </a:r>
            <a:r>
              <a:rPr kumimoji="1" lang="ja-JP" altLang="en-US" dirty="0"/>
              <a:t> </a:t>
            </a:r>
            <a:r>
              <a:rPr kumimoji="1" lang="en-US" altLang="ja-JP" dirty="0"/>
              <a:t>They consider to prepare some  progress on the report.</a:t>
            </a:r>
          </a:p>
          <a:p>
            <a:r>
              <a:rPr kumimoji="1" lang="en-US" altLang="ja-JP" dirty="0"/>
              <a:t>A. Brunet submitted following abstract to COSPAR/PRBEM.1. </a:t>
            </a:r>
          </a:p>
          <a:p>
            <a:pPr lvl="1"/>
            <a:r>
              <a:rPr kumimoji="1" lang="en-US" altLang="ja-JP" dirty="0" err="1"/>
              <a:t>A.Brunet</a:t>
            </a:r>
            <a:r>
              <a:rPr kumimoji="1" lang="en-US" altLang="ja-JP" dirty="0"/>
              <a:t>, T. Nagatsuma, I. Sandberg, Y. Miyoshi, J. Rogriguez, A.     </a:t>
            </a:r>
            <a:r>
              <a:rPr kumimoji="1" lang="en-US" altLang="ja-JP" dirty="0" err="1"/>
              <a:t>Boudouridis</a:t>
            </a:r>
            <a:r>
              <a:rPr kumimoji="1" lang="en-US" altLang="ja-JP" dirty="0"/>
              <a:t>, B. Kress and H. Evans, “Update to the PRBEM Data Analysis </a:t>
            </a:r>
            <a:r>
              <a:rPr kumimoji="1" lang="en-US" altLang="ja-JP" dirty="0" err="1"/>
              <a:t>Procudure</a:t>
            </a:r>
            <a:r>
              <a:rPr kumimoji="1" lang="en-US" altLang="ja-JP" dirty="0"/>
              <a:t>”</a:t>
            </a:r>
          </a:p>
          <a:p>
            <a:r>
              <a:rPr kumimoji="1" lang="en-US" altLang="ja-JP" dirty="0"/>
              <a:t>I also submitted to an abstract about reporting GSICS </a:t>
            </a:r>
            <a:r>
              <a:rPr kumimoji="1" lang="en-US" altLang="ja-JP" dirty="0" err="1"/>
              <a:t>SWx</a:t>
            </a:r>
            <a:r>
              <a:rPr kumimoji="1" lang="en-US" altLang="ja-JP" dirty="0"/>
              <a:t> sub-group activity to COSPAR/PRBEM.1.</a:t>
            </a:r>
          </a:p>
          <a:p>
            <a:pPr lvl="1"/>
            <a:r>
              <a:rPr kumimoji="1" lang="en-US" altLang="ja-JP" dirty="0"/>
              <a:t>T. Nagatsuma, J. Rodriguez, I. Sundberg, H. Evans, M Heil, and R Ullman, “GSICS Space Weather Subgroups for Cross-Calibration of Operational Space-Based Space Weather Instruments”</a:t>
            </a:r>
          </a:p>
          <a:p>
            <a:r>
              <a:rPr kumimoji="1" lang="en-US" altLang="ja-JP" dirty="0"/>
              <a:t>A. Brunet arranged the PRBEM DAP update meeting on Apr. 9. </a:t>
            </a:r>
            <a:endParaRPr kumimoji="1" lang="ja-JP" altLang="en-US" dirty="0"/>
          </a:p>
        </p:txBody>
      </p:sp>
    </p:spTree>
    <p:extLst>
      <p:ext uri="{BB962C8B-B14F-4D97-AF65-F5344CB8AC3E}">
        <p14:creationId xmlns:p14="http://schemas.microsoft.com/office/powerpoint/2010/main" val="34331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00134B-4552-8119-E79F-E9819BEEA802}"/>
              </a:ext>
            </a:extLst>
          </p:cNvPr>
          <p:cNvSpPr>
            <a:spLocks noGrp="1"/>
          </p:cNvSpPr>
          <p:nvPr>
            <p:ph type="title"/>
          </p:nvPr>
        </p:nvSpPr>
        <p:spPr>
          <a:xfrm>
            <a:off x="457200" y="274640"/>
            <a:ext cx="8229600" cy="546628"/>
          </a:xfrm>
        </p:spPr>
        <p:txBody>
          <a:bodyPr/>
          <a:lstStyle/>
          <a:p>
            <a:r>
              <a:rPr kumimoji="1" lang="en-US" altLang="ja-JP" dirty="0"/>
              <a:t>Breakout session (Mar. 26, 2026)  </a:t>
            </a:r>
            <a:r>
              <a:rPr kumimoji="1" lang="en-US" altLang="ja-JP" dirty="0">
                <a:solidFill>
                  <a:srgbClr val="0070C0"/>
                </a:solidFill>
              </a:rPr>
              <a:t>5 presentations</a:t>
            </a:r>
            <a:endParaRPr kumimoji="1" lang="ja-JP" altLang="en-US" dirty="0">
              <a:solidFill>
                <a:srgbClr val="0070C0"/>
              </a:solidFill>
            </a:endParaRPr>
          </a:p>
        </p:txBody>
      </p:sp>
      <p:sp>
        <p:nvSpPr>
          <p:cNvPr id="3" name="コンテンツ プレースホルダー 2">
            <a:extLst>
              <a:ext uri="{FF2B5EF4-FFF2-40B4-BE49-F238E27FC236}">
                <a16:creationId xmlns:a16="http://schemas.microsoft.com/office/drawing/2014/main" id="{9E4D9138-E481-1E48-32C6-106594041CB5}"/>
              </a:ext>
            </a:extLst>
          </p:cNvPr>
          <p:cNvSpPr>
            <a:spLocks noGrp="1"/>
          </p:cNvSpPr>
          <p:nvPr>
            <p:ph idx="1"/>
          </p:nvPr>
        </p:nvSpPr>
        <p:spPr>
          <a:xfrm>
            <a:off x="245533" y="999067"/>
            <a:ext cx="8585200" cy="5127102"/>
          </a:xfrm>
        </p:spPr>
        <p:txBody>
          <a:bodyPr/>
          <a:lstStyle/>
          <a:p>
            <a:r>
              <a:rPr kumimoji="1" lang="en-US" altLang="ja-JP" sz="2400" dirty="0"/>
              <a:t>Exploring Space Weather Monitoring Capabilities of ESA's Swarm and SMOS Missions(Lorenzo </a:t>
            </a:r>
            <a:r>
              <a:rPr kumimoji="1" lang="en-US" altLang="ja-JP" sz="2400" dirty="0" err="1"/>
              <a:t>Trenchi</a:t>
            </a:r>
            <a:r>
              <a:rPr kumimoji="1" lang="en-US" altLang="ja-JP" sz="2400" dirty="0"/>
              <a:t>, ESA)</a:t>
            </a:r>
          </a:p>
          <a:p>
            <a:r>
              <a:rPr kumimoji="1" lang="en-US" altLang="ja-JP" sz="2400" dirty="0"/>
              <a:t>The in-orbit Validation of IPM onboard FengYun-3H (Song Qian, CMA)</a:t>
            </a:r>
          </a:p>
          <a:p>
            <a:r>
              <a:rPr kumimoji="1" lang="en-US" altLang="ja-JP" sz="2400" dirty="0"/>
              <a:t>Comparison of KSEM observations during the space weather events in November 2025 and January 2026, cross-checked with measurements from GOES and Himawari satellites (</a:t>
            </a:r>
            <a:r>
              <a:rPr kumimoji="1" lang="en-US" altLang="ja-JP" sz="2400" dirty="0" err="1"/>
              <a:t>Daehyeon</a:t>
            </a:r>
            <a:r>
              <a:rPr kumimoji="1" lang="en-US" altLang="ja-JP" sz="2400" dirty="0"/>
              <a:t> Oh, KMA)</a:t>
            </a:r>
          </a:p>
          <a:p>
            <a:r>
              <a:rPr kumimoji="1" lang="en-US" altLang="ja-JP" sz="2400" dirty="0"/>
              <a:t>GOES-R MPS-LO: Investigating Plasma Observations at Geostationary Orbit (Trevor Leonard, CU)</a:t>
            </a:r>
          </a:p>
          <a:p>
            <a:r>
              <a:rPr kumimoji="1" lang="en-US" altLang="ja-JP" sz="2400" dirty="0"/>
              <a:t>The SOLAR-1 (SWFO-L1) Product Validation Review process (Dimitrios Vassiliadis, NOAA)</a:t>
            </a:r>
            <a:endParaRPr kumimoji="1" lang="ja-JP" altLang="en-US" sz="2400" dirty="0"/>
          </a:p>
        </p:txBody>
      </p:sp>
    </p:spTree>
    <p:extLst>
      <p:ext uri="{BB962C8B-B14F-4D97-AF65-F5344CB8AC3E}">
        <p14:creationId xmlns:p14="http://schemas.microsoft.com/office/powerpoint/2010/main" val="1935720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614D14-DDDE-318B-83C8-468DB23E901B}"/>
              </a:ext>
            </a:extLst>
          </p:cNvPr>
          <p:cNvSpPr>
            <a:spLocks noGrp="1"/>
          </p:cNvSpPr>
          <p:nvPr>
            <p:ph type="title"/>
          </p:nvPr>
        </p:nvSpPr>
        <p:spPr/>
        <p:txBody>
          <a:bodyPr/>
          <a:lstStyle/>
          <a:p>
            <a:r>
              <a:rPr kumimoji="1" lang="en-US" altLang="ja-JP" dirty="0"/>
              <a:t>Highlights</a:t>
            </a:r>
            <a:endParaRPr kumimoji="1" lang="ja-JP" altLang="en-US" dirty="0"/>
          </a:p>
        </p:txBody>
      </p:sp>
      <p:sp>
        <p:nvSpPr>
          <p:cNvPr id="19" name="テキスト ボックス 18">
            <a:extLst>
              <a:ext uri="{FF2B5EF4-FFF2-40B4-BE49-F238E27FC236}">
                <a16:creationId xmlns:a16="http://schemas.microsoft.com/office/drawing/2014/main" id="{014DD473-47DF-312B-165C-E98DC173C164}"/>
              </a:ext>
            </a:extLst>
          </p:cNvPr>
          <p:cNvSpPr txBox="1"/>
          <p:nvPr/>
        </p:nvSpPr>
        <p:spPr>
          <a:xfrm>
            <a:off x="1654599" y="3677135"/>
            <a:ext cx="2369559" cy="369332"/>
          </a:xfrm>
          <a:prstGeom prst="rect">
            <a:avLst/>
          </a:prstGeom>
          <a:noFill/>
        </p:spPr>
        <p:txBody>
          <a:bodyPr wrap="none" rtlCol="0">
            <a:spAutoFit/>
          </a:bodyPr>
          <a:lstStyle/>
          <a:p>
            <a:r>
              <a:rPr kumimoji="1" lang="en-US" altLang="ja-JP" dirty="0"/>
              <a:t>[FY-3H </a:t>
            </a:r>
            <a:r>
              <a:rPr kumimoji="1" lang="en-US" altLang="ja-JP" dirty="0" err="1"/>
              <a:t>IPM:</a:t>
            </a:r>
            <a:r>
              <a:rPr kumimoji="1" lang="en-US" altLang="ja-JP" sz="1800" dirty="0" err="1"/>
              <a:t>Qian</a:t>
            </a:r>
            <a:r>
              <a:rPr kumimoji="1" lang="en-US" altLang="ja-JP" sz="1800" dirty="0"/>
              <a:t> Song</a:t>
            </a:r>
            <a:r>
              <a:rPr kumimoji="1" lang="en-US" altLang="ja-JP" dirty="0"/>
              <a:t>]</a:t>
            </a:r>
            <a:endParaRPr kumimoji="1" lang="ja-JP" altLang="en-US" dirty="0"/>
          </a:p>
        </p:txBody>
      </p:sp>
      <p:sp>
        <p:nvSpPr>
          <p:cNvPr id="23" name="テキスト ボックス 22">
            <a:extLst>
              <a:ext uri="{FF2B5EF4-FFF2-40B4-BE49-F238E27FC236}">
                <a16:creationId xmlns:a16="http://schemas.microsoft.com/office/drawing/2014/main" id="{65B379D2-CD5C-D05E-B3A3-F2E3DB876251}"/>
              </a:ext>
            </a:extLst>
          </p:cNvPr>
          <p:cNvSpPr txBox="1"/>
          <p:nvPr/>
        </p:nvSpPr>
        <p:spPr>
          <a:xfrm>
            <a:off x="7489401" y="3524659"/>
            <a:ext cx="1488806" cy="369332"/>
          </a:xfrm>
          <a:prstGeom prst="rect">
            <a:avLst/>
          </a:prstGeom>
          <a:noFill/>
        </p:spPr>
        <p:txBody>
          <a:bodyPr wrap="none" rtlCol="0">
            <a:spAutoFit/>
          </a:bodyPr>
          <a:lstStyle/>
          <a:p>
            <a:r>
              <a:rPr kumimoji="1" lang="en-US" altLang="ja-JP" dirty="0"/>
              <a:t>[</a:t>
            </a:r>
            <a:r>
              <a:rPr kumimoji="1" lang="en-US" altLang="ja-JP" dirty="0" err="1"/>
              <a:t>Dehyeon</a:t>
            </a:r>
            <a:r>
              <a:rPr kumimoji="1" lang="en-US" altLang="ja-JP" dirty="0"/>
              <a:t> Oh]</a:t>
            </a:r>
            <a:endParaRPr kumimoji="1" lang="ja-JP" altLang="en-US" dirty="0"/>
          </a:p>
        </p:txBody>
      </p:sp>
      <p:sp>
        <p:nvSpPr>
          <p:cNvPr id="24" name="テキスト ボックス 23">
            <a:extLst>
              <a:ext uri="{FF2B5EF4-FFF2-40B4-BE49-F238E27FC236}">
                <a16:creationId xmlns:a16="http://schemas.microsoft.com/office/drawing/2014/main" id="{286C1CD5-56CF-13E7-899A-5BB484312A51}"/>
              </a:ext>
            </a:extLst>
          </p:cNvPr>
          <p:cNvSpPr txBox="1"/>
          <p:nvPr/>
        </p:nvSpPr>
        <p:spPr>
          <a:xfrm>
            <a:off x="4949196" y="6488668"/>
            <a:ext cx="1853905" cy="369332"/>
          </a:xfrm>
          <a:prstGeom prst="rect">
            <a:avLst/>
          </a:prstGeom>
          <a:noFill/>
        </p:spPr>
        <p:txBody>
          <a:bodyPr wrap="none" rtlCol="0">
            <a:spAutoFit/>
          </a:bodyPr>
          <a:lstStyle/>
          <a:p>
            <a:r>
              <a:rPr kumimoji="1" lang="en-US" altLang="ja-JP" dirty="0"/>
              <a:t>[</a:t>
            </a:r>
            <a:r>
              <a:rPr kumimoji="1" lang="en-US" altLang="ja-JP" dirty="0" err="1"/>
              <a:t>Torevor</a:t>
            </a:r>
            <a:r>
              <a:rPr kumimoji="1" lang="en-US" altLang="ja-JP" dirty="0"/>
              <a:t> Leonard]</a:t>
            </a:r>
            <a:endParaRPr kumimoji="1" lang="ja-JP" altLang="en-US" dirty="0"/>
          </a:p>
        </p:txBody>
      </p:sp>
      <p:pic>
        <p:nvPicPr>
          <p:cNvPr id="5" name="图片 16">
            <a:extLst>
              <a:ext uri="{FF2B5EF4-FFF2-40B4-BE49-F238E27FC236}">
                <a16:creationId xmlns:a16="http://schemas.microsoft.com/office/drawing/2014/main" id="{8746916B-AE79-4B59-D1B0-8D18D4B80DF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486" t="4001" r="6143" b="2342"/>
          <a:stretch/>
        </p:blipFill>
        <p:spPr>
          <a:xfrm>
            <a:off x="720407" y="1252528"/>
            <a:ext cx="3045927" cy="2341427"/>
          </a:xfrm>
          <a:prstGeom prst="rect">
            <a:avLst/>
          </a:prstGeom>
        </p:spPr>
      </p:pic>
      <p:sp>
        <p:nvSpPr>
          <p:cNvPr id="7" name="标题 1">
            <a:extLst>
              <a:ext uri="{FF2B5EF4-FFF2-40B4-BE49-F238E27FC236}">
                <a16:creationId xmlns:a16="http://schemas.microsoft.com/office/drawing/2014/main" id="{D3C52EEB-5C5C-1849-7E25-1FEA1696FF4F}"/>
              </a:ext>
            </a:extLst>
          </p:cNvPr>
          <p:cNvSpPr txBox="1">
            <a:spLocks/>
          </p:cNvSpPr>
          <p:nvPr/>
        </p:nvSpPr>
        <p:spPr bwMode="auto">
          <a:xfrm>
            <a:off x="720407" y="897773"/>
            <a:ext cx="3252854" cy="36933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585" b="1" kern="1200">
                <a:solidFill>
                  <a:schemeClr val="tx1"/>
                </a:solidFill>
                <a:latin typeface="+mj-lt"/>
                <a:ea typeface="+mj-ea"/>
                <a:cs typeface="+mj-cs"/>
              </a:defRPr>
            </a:lvl1pPr>
            <a:lvl2pPr algn="ctr" rtl="0" eaLnBrk="0" fontAlgn="base" hangingPunct="0">
              <a:spcBef>
                <a:spcPct val="0"/>
              </a:spcBef>
              <a:spcAft>
                <a:spcPct val="0"/>
              </a:spcAft>
              <a:defRPr sz="4062">
                <a:solidFill>
                  <a:schemeClr val="tx1"/>
                </a:solidFill>
                <a:latin typeface="Calibri" pitchFamily="34" charset="0"/>
              </a:defRPr>
            </a:lvl2pPr>
            <a:lvl3pPr algn="ctr" rtl="0" eaLnBrk="0" fontAlgn="base" hangingPunct="0">
              <a:spcBef>
                <a:spcPct val="0"/>
              </a:spcBef>
              <a:spcAft>
                <a:spcPct val="0"/>
              </a:spcAft>
              <a:defRPr sz="4062">
                <a:solidFill>
                  <a:schemeClr val="tx1"/>
                </a:solidFill>
                <a:latin typeface="Calibri" pitchFamily="34" charset="0"/>
              </a:defRPr>
            </a:lvl3pPr>
            <a:lvl4pPr algn="ctr" rtl="0" eaLnBrk="0" fontAlgn="base" hangingPunct="0">
              <a:spcBef>
                <a:spcPct val="0"/>
              </a:spcBef>
              <a:spcAft>
                <a:spcPct val="0"/>
              </a:spcAft>
              <a:defRPr sz="4062">
                <a:solidFill>
                  <a:schemeClr val="tx1"/>
                </a:solidFill>
                <a:latin typeface="Calibri" pitchFamily="34" charset="0"/>
              </a:defRPr>
            </a:lvl4pPr>
            <a:lvl5pPr algn="ctr" rtl="0" eaLnBrk="0" fontAlgn="base" hangingPunct="0">
              <a:spcBef>
                <a:spcPct val="0"/>
              </a:spcBef>
              <a:spcAft>
                <a:spcPct val="0"/>
              </a:spcAft>
              <a:defRPr sz="4062">
                <a:solidFill>
                  <a:schemeClr val="tx1"/>
                </a:solidFill>
                <a:latin typeface="Calibri" pitchFamily="34" charset="0"/>
              </a:defRPr>
            </a:lvl5pPr>
            <a:lvl6pPr marL="422041" algn="ctr" rtl="0" fontAlgn="base">
              <a:spcBef>
                <a:spcPct val="0"/>
              </a:spcBef>
              <a:spcAft>
                <a:spcPct val="0"/>
              </a:spcAft>
              <a:defRPr sz="4062">
                <a:solidFill>
                  <a:schemeClr val="tx1"/>
                </a:solidFill>
                <a:latin typeface="Calibri" pitchFamily="34" charset="0"/>
              </a:defRPr>
            </a:lvl6pPr>
            <a:lvl7pPr marL="844083" algn="ctr" rtl="0" fontAlgn="base">
              <a:spcBef>
                <a:spcPct val="0"/>
              </a:spcBef>
              <a:spcAft>
                <a:spcPct val="0"/>
              </a:spcAft>
              <a:defRPr sz="4062">
                <a:solidFill>
                  <a:schemeClr val="tx1"/>
                </a:solidFill>
                <a:latin typeface="Calibri" pitchFamily="34" charset="0"/>
              </a:defRPr>
            </a:lvl7pPr>
            <a:lvl8pPr marL="1266124" algn="ctr" rtl="0" fontAlgn="base">
              <a:spcBef>
                <a:spcPct val="0"/>
              </a:spcBef>
              <a:spcAft>
                <a:spcPct val="0"/>
              </a:spcAft>
              <a:defRPr sz="4062">
                <a:solidFill>
                  <a:schemeClr val="tx1"/>
                </a:solidFill>
                <a:latin typeface="Calibri" pitchFamily="34" charset="0"/>
              </a:defRPr>
            </a:lvl8pPr>
            <a:lvl9pPr marL="1688165" algn="ctr" rtl="0" fontAlgn="base">
              <a:spcBef>
                <a:spcPct val="0"/>
              </a:spcBef>
              <a:spcAft>
                <a:spcPct val="0"/>
              </a:spcAft>
              <a:defRPr sz="4062">
                <a:solidFill>
                  <a:schemeClr val="tx1"/>
                </a:solidFill>
                <a:latin typeface="Calibri" pitchFamily="34" charset="0"/>
              </a:defRPr>
            </a:lvl9pPr>
          </a:lstStyle>
          <a:p>
            <a:pPr defTabSz="914400"/>
            <a:r>
              <a:rPr lang="en-US" altLang="zh-CN" dirty="0"/>
              <a:t>On-orbit Calibration</a:t>
            </a:r>
            <a:endParaRPr kumimoji="1" lang="zh-CN" altLang="en-US" dirty="0"/>
          </a:p>
        </p:txBody>
      </p:sp>
      <p:pic>
        <p:nvPicPr>
          <p:cNvPr id="10" name="図 9">
            <a:extLst>
              <a:ext uri="{FF2B5EF4-FFF2-40B4-BE49-F238E27FC236}">
                <a16:creationId xmlns:a16="http://schemas.microsoft.com/office/drawing/2014/main" id="{BAB35016-BC7B-0AF2-3AD1-D91EDC565B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590" y="4428454"/>
            <a:ext cx="4131979" cy="2354036"/>
          </a:xfrm>
          <a:prstGeom prst="rect">
            <a:avLst/>
          </a:prstGeom>
        </p:spPr>
      </p:pic>
      <p:sp>
        <p:nvSpPr>
          <p:cNvPr id="12" name="标题 1">
            <a:extLst>
              <a:ext uri="{FF2B5EF4-FFF2-40B4-BE49-F238E27FC236}">
                <a16:creationId xmlns:a16="http://schemas.microsoft.com/office/drawing/2014/main" id="{7D19AF96-9EDE-D935-249C-DC25A015B42E}"/>
              </a:ext>
            </a:extLst>
          </p:cNvPr>
          <p:cNvSpPr txBox="1">
            <a:spLocks/>
          </p:cNvSpPr>
          <p:nvPr/>
        </p:nvSpPr>
        <p:spPr bwMode="auto">
          <a:xfrm>
            <a:off x="616943" y="4012945"/>
            <a:ext cx="3252854" cy="36933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585" b="1" kern="1200">
                <a:solidFill>
                  <a:schemeClr val="tx1"/>
                </a:solidFill>
                <a:latin typeface="+mj-lt"/>
                <a:ea typeface="+mj-ea"/>
                <a:cs typeface="+mj-cs"/>
              </a:defRPr>
            </a:lvl1pPr>
            <a:lvl2pPr algn="ctr" rtl="0" eaLnBrk="0" fontAlgn="base" hangingPunct="0">
              <a:spcBef>
                <a:spcPct val="0"/>
              </a:spcBef>
              <a:spcAft>
                <a:spcPct val="0"/>
              </a:spcAft>
              <a:defRPr sz="4062">
                <a:solidFill>
                  <a:schemeClr val="tx1"/>
                </a:solidFill>
                <a:latin typeface="Calibri" pitchFamily="34" charset="0"/>
              </a:defRPr>
            </a:lvl2pPr>
            <a:lvl3pPr algn="ctr" rtl="0" eaLnBrk="0" fontAlgn="base" hangingPunct="0">
              <a:spcBef>
                <a:spcPct val="0"/>
              </a:spcBef>
              <a:spcAft>
                <a:spcPct val="0"/>
              </a:spcAft>
              <a:defRPr sz="4062">
                <a:solidFill>
                  <a:schemeClr val="tx1"/>
                </a:solidFill>
                <a:latin typeface="Calibri" pitchFamily="34" charset="0"/>
              </a:defRPr>
            </a:lvl3pPr>
            <a:lvl4pPr algn="ctr" rtl="0" eaLnBrk="0" fontAlgn="base" hangingPunct="0">
              <a:spcBef>
                <a:spcPct val="0"/>
              </a:spcBef>
              <a:spcAft>
                <a:spcPct val="0"/>
              </a:spcAft>
              <a:defRPr sz="4062">
                <a:solidFill>
                  <a:schemeClr val="tx1"/>
                </a:solidFill>
                <a:latin typeface="Calibri" pitchFamily="34" charset="0"/>
              </a:defRPr>
            </a:lvl4pPr>
            <a:lvl5pPr algn="ctr" rtl="0" eaLnBrk="0" fontAlgn="base" hangingPunct="0">
              <a:spcBef>
                <a:spcPct val="0"/>
              </a:spcBef>
              <a:spcAft>
                <a:spcPct val="0"/>
              </a:spcAft>
              <a:defRPr sz="4062">
                <a:solidFill>
                  <a:schemeClr val="tx1"/>
                </a:solidFill>
                <a:latin typeface="Calibri" pitchFamily="34" charset="0"/>
              </a:defRPr>
            </a:lvl5pPr>
            <a:lvl6pPr marL="422041" algn="ctr" rtl="0" fontAlgn="base">
              <a:spcBef>
                <a:spcPct val="0"/>
              </a:spcBef>
              <a:spcAft>
                <a:spcPct val="0"/>
              </a:spcAft>
              <a:defRPr sz="4062">
                <a:solidFill>
                  <a:schemeClr val="tx1"/>
                </a:solidFill>
                <a:latin typeface="Calibri" pitchFamily="34" charset="0"/>
              </a:defRPr>
            </a:lvl6pPr>
            <a:lvl7pPr marL="844083" algn="ctr" rtl="0" fontAlgn="base">
              <a:spcBef>
                <a:spcPct val="0"/>
              </a:spcBef>
              <a:spcAft>
                <a:spcPct val="0"/>
              </a:spcAft>
              <a:defRPr sz="4062">
                <a:solidFill>
                  <a:schemeClr val="tx1"/>
                </a:solidFill>
                <a:latin typeface="Calibri" pitchFamily="34" charset="0"/>
              </a:defRPr>
            </a:lvl7pPr>
            <a:lvl8pPr marL="1266124" algn="ctr" rtl="0" fontAlgn="base">
              <a:spcBef>
                <a:spcPct val="0"/>
              </a:spcBef>
              <a:spcAft>
                <a:spcPct val="0"/>
              </a:spcAft>
              <a:defRPr sz="4062">
                <a:solidFill>
                  <a:schemeClr val="tx1"/>
                </a:solidFill>
                <a:latin typeface="Calibri" pitchFamily="34" charset="0"/>
              </a:defRPr>
            </a:lvl8pPr>
            <a:lvl9pPr marL="1688165" algn="ctr" rtl="0" fontAlgn="base">
              <a:spcBef>
                <a:spcPct val="0"/>
              </a:spcBef>
              <a:spcAft>
                <a:spcPct val="0"/>
              </a:spcAft>
              <a:defRPr sz="4062">
                <a:solidFill>
                  <a:schemeClr val="tx1"/>
                </a:solidFill>
                <a:latin typeface="Calibri" pitchFamily="34" charset="0"/>
              </a:defRPr>
            </a:lvl9pPr>
          </a:lstStyle>
          <a:p>
            <a:pPr defTabSz="914400"/>
            <a:r>
              <a:rPr lang="en-US" altLang="zh-CN" dirty="0"/>
              <a:t>Model comparison</a:t>
            </a:r>
            <a:endParaRPr kumimoji="1" lang="zh-CN" altLang="en-US" dirty="0"/>
          </a:p>
        </p:txBody>
      </p:sp>
      <p:sp>
        <p:nvSpPr>
          <p:cNvPr id="22" name="テキスト ボックス 21">
            <a:extLst>
              <a:ext uri="{FF2B5EF4-FFF2-40B4-BE49-F238E27FC236}">
                <a16:creationId xmlns:a16="http://schemas.microsoft.com/office/drawing/2014/main" id="{91441BBC-C75B-EB4A-09C8-484E088FBACF}"/>
              </a:ext>
            </a:extLst>
          </p:cNvPr>
          <p:cNvSpPr txBox="1"/>
          <p:nvPr/>
        </p:nvSpPr>
        <p:spPr>
          <a:xfrm>
            <a:off x="2641010" y="6551647"/>
            <a:ext cx="1805559" cy="369332"/>
          </a:xfrm>
          <a:prstGeom prst="rect">
            <a:avLst/>
          </a:prstGeom>
          <a:noFill/>
        </p:spPr>
        <p:txBody>
          <a:bodyPr wrap="none" rtlCol="0">
            <a:spAutoFit/>
          </a:bodyPr>
          <a:lstStyle/>
          <a:p>
            <a:r>
              <a:rPr kumimoji="1" lang="en-US" altLang="ja-JP" dirty="0"/>
              <a:t>[Lorenzo </a:t>
            </a:r>
            <a:r>
              <a:rPr kumimoji="1" lang="en-US" altLang="ja-JP" dirty="0" err="1"/>
              <a:t>Trenchi</a:t>
            </a:r>
            <a:r>
              <a:rPr kumimoji="1" lang="en-US" altLang="ja-JP" dirty="0"/>
              <a:t>]</a:t>
            </a:r>
            <a:endParaRPr kumimoji="1" lang="ja-JP" altLang="en-US" dirty="0"/>
          </a:p>
        </p:txBody>
      </p:sp>
      <p:pic>
        <p:nvPicPr>
          <p:cNvPr id="14" name="図 13">
            <a:extLst>
              <a:ext uri="{FF2B5EF4-FFF2-40B4-BE49-F238E27FC236}">
                <a16:creationId xmlns:a16="http://schemas.microsoft.com/office/drawing/2014/main" id="{2452789A-470E-F4D8-DAD7-E7B18F99D3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6569" y="933374"/>
            <a:ext cx="4572000" cy="2571750"/>
          </a:xfrm>
          <a:prstGeom prst="rect">
            <a:avLst/>
          </a:prstGeom>
        </p:spPr>
      </p:pic>
      <p:pic>
        <p:nvPicPr>
          <p:cNvPr id="16" name="図 15">
            <a:extLst>
              <a:ext uri="{FF2B5EF4-FFF2-40B4-BE49-F238E27FC236}">
                <a16:creationId xmlns:a16="http://schemas.microsoft.com/office/drawing/2014/main" id="{A8290192-7CAA-37C9-E952-BC6214ABC1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49196" y="4074178"/>
            <a:ext cx="3777456" cy="2336604"/>
          </a:xfrm>
          <a:prstGeom prst="rect">
            <a:avLst/>
          </a:prstGeom>
        </p:spPr>
      </p:pic>
    </p:spTree>
    <p:extLst>
      <p:ext uri="{BB962C8B-B14F-4D97-AF65-F5344CB8AC3E}">
        <p14:creationId xmlns:p14="http://schemas.microsoft.com/office/powerpoint/2010/main" val="1958390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86F7BFF-C8A1-DB95-0E55-B15F2D2982FD}"/>
              </a:ext>
            </a:extLst>
          </p:cNvPr>
          <p:cNvSpPr>
            <a:spLocks noGrp="1"/>
          </p:cNvSpPr>
          <p:nvPr>
            <p:ph type="title"/>
          </p:nvPr>
        </p:nvSpPr>
        <p:spPr/>
        <p:txBody>
          <a:bodyPr/>
          <a:lstStyle/>
          <a:p>
            <a:r>
              <a:rPr kumimoji="1" lang="en-US" altLang="ja-JP" dirty="0"/>
              <a:t>Summary</a:t>
            </a:r>
            <a:endParaRPr kumimoji="1" lang="ja-JP" altLang="en-US" dirty="0"/>
          </a:p>
        </p:txBody>
      </p:sp>
      <p:sp>
        <p:nvSpPr>
          <p:cNvPr id="3" name="コンテンツ プレースホルダー 2">
            <a:extLst>
              <a:ext uri="{FF2B5EF4-FFF2-40B4-BE49-F238E27FC236}">
                <a16:creationId xmlns:a16="http://schemas.microsoft.com/office/drawing/2014/main" id="{A6C28668-53BC-D5D4-A30C-1B6AA467C4CC}"/>
              </a:ext>
            </a:extLst>
          </p:cNvPr>
          <p:cNvSpPr>
            <a:spLocks noGrp="1"/>
          </p:cNvSpPr>
          <p:nvPr>
            <p:ph idx="1"/>
          </p:nvPr>
        </p:nvSpPr>
        <p:spPr/>
        <p:txBody>
          <a:bodyPr/>
          <a:lstStyle/>
          <a:p>
            <a:r>
              <a:rPr kumimoji="1" lang="en-US" altLang="ja-JP" dirty="0"/>
              <a:t>The Space Weather Subgroup is working toward standardization of cross-calibration methods for high energy particle sensors and mutual data exchange and utilization through information exchange among members and collaboration with the space weather research community.</a:t>
            </a:r>
            <a:endParaRPr kumimoji="1" lang="ja-JP" altLang="en-US" dirty="0"/>
          </a:p>
        </p:txBody>
      </p:sp>
    </p:spTree>
    <p:extLst>
      <p:ext uri="{BB962C8B-B14F-4D97-AF65-F5344CB8AC3E}">
        <p14:creationId xmlns:p14="http://schemas.microsoft.com/office/powerpoint/2010/main" val="3103997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DF559D22-BD06-9B8A-8440-2F80DB73A492}"/>
              </a:ext>
            </a:extLst>
          </p:cNvPr>
          <p:cNvSpPr>
            <a:spLocks noGrp="1"/>
          </p:cNvSpPr>
          <p:nvPr>
            <p:ph type="title"/>
          </p:nvPr>
        </p:nvSpPr>
        <p:spPr>
          <a:xfrm>
            <a:off x="685800" y="2628928"/>
            <a:ext cx="7772400" cy="1362075"/>
          </a:xfrm>
        </p:spPr>
        <p:txBody>
          <a:bodyPr/>
          <a:lstStyle/>
          <a:p>
            <a:pPr algn="ctr"/>
            <a:r>
              <a:rPr lang="en-US" altLang="ja-JP" dirty="0"/>
              <a:t>Thank You!</a:t>
            </a:r>
            <a:endParaRPr lang="ja-JP" altLang="en-US" dirty="0"/>
          </a:p>
        </p:txBody>
      </p:sp>
    </p:spTree>
    <p:extLst>
      <p:ext uri="{BB962C8B-B14F-4D97-AF65-F5344CB8AC3E}">
        <p14:creationId xmlns:p14="http://schemas.microsoft.com/office/powerpoint/2010/main" val="1414228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X6PPVAVDZMSZ-613157859-13655</_dlc_DocId>
    <_dlc_DocIdUrl xmlns="cfab5f87-ed30-4dbb-a820-4234a14babf6">
      <Url>https://wmoomm.sharepoint.com/sites/Collaboration/_layouts/15/DocIdRedir.aspx?ID=X6PPVAVDZMSZ-613157859-13655</Url>
      <Description>X6PPVAVDZMSZ-613157859-13655</Description>
    </_dlc_DocIdUrl>
  </documentManagement>
</p:properties>
</file>

<file path=customXml/itemProps1.xml><?xml version="1.0" encoding="utf-8"?>
<ds:datastoreItem xmlns:ds="http://schemas.openxmlformats.org/officeDocument/2006/customXml" ds:itemID="{F25D56B5-0EB0-43B7-A6DD-29C7D3DDAFEE}"/>
</file>

<file path=customXml/itemProps2.xml><?xml version="1.0" encoding="utf-8"?>
<ds:datastoreItem xmlns:ds="http://schemas.openxmlformats.org/officeDocument/2006/customXml" ds:itemID="{604535CC-67A8-415B-9CD8-4246639013A3}"/>
</file>

<file path=customXml/itemProps3.xml><?xml version="1.0" encoding="utf-8"?>
<ds:datastoreItem xmlns:ds="http://schemas.openxmlformats.org/officeDocument/2006/customXml" ds:itemID="{78706C18-5E5C-462E-BBBC-6B7D33C17745}"/>
</file>

<file path=customXml/itemProps4.xml><?xml version="1.0" encoding="utf-8"?>
<ds:datastoreItem xmlns:ds="http://schemas.openxmlformats.org/officeDocument/2006/customXml" ds:itemID="{34A4F6AF-989A-4780-9C3A-89E69842563D}"/>
</file>

<file path=customXml/itemProps5.xml><?xml version="1.0" encoding="utf-8"?>
<ds:datastoreItem xmlns:ds="http://schemas.openxmlformats.org/officeDocument/2006/customXml" ds:itemID="{A8197F19-561E-4B20-B853-E2C43C6BA89B}"/>
</file>

<file path=docProps/app.xml><?xml version="1.0" encoding="utf-8"?>
<Properties xmlns="http://schemas.openxmlformats.org/officeDocument/2006/extended-properties" xmlns:vt="http://schemas.openxmlformats.org/officeDocument/2006/docPropsVTypes">
  <Template>Office Theme</Template>
  <TotalTime>1156</TotalTime>
  <Words>934</Words>
  <Application>Microsoft Office PowerPoint</Application>
  <PresentationFormat>画面に合わせる (4:3)</PresentationFormat>
  <Paragraphs>78</Paragraphs>
  <Slides>11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11</vt:i4>
      </vt:variant>
    </vt:vector>
  </HeadingPairs>
  <TitlesOfParts>
    <vt:vector size="20" baseType="lpstr">
      <vt:lpstr>ＭＳ Ｐゴシック</vt:lpstr>
      <vt:lpstr>游ゴシック</vt:lpstr>
      <vt:lpstr>游ゴシック Light</vt:lpstr>
      <vt:lpstr>Aptos</vt:lpstr>
      <vt:lpstr>Arial</vt:lpstr>
      <vt:lpstr>Calibri</vt:lpstr>
      <vt:lpstr>Symbol</vt:lpstr>
      <vt:lpstr>Times New Roman</vt:lpstr>
      <vt:lpstr>Office Theme</vt:lpstr>
      <vt:lpstr>GRWG Space Weather Sub-group Report</vt:lpstr>
      <vt:lpstr>GRWG SWx Sub-group Membership</vt:lpstr>
      <vt:lpstr>Sub group meetings</vt:lpstr>
      <vt:lpstr>Work Plan of GSICS GRWG SWx Sub-group</vt:lpstr>
      <vt:lpstr>Work Plan of GSICS GRWG SWx Sub-group</vt:lpstr>
      <vt:lpstr>Work Plan of GSICS GRWG SWx Sub-group</vt:lpstr>
      <vt:lpstr>Updating COSPAR/PRBEM Data Analysis Procedure</vt:lpstr>
      <vt:lpstr>Breakout session (Mar. 26, 2026)  5 presentations</vt:lpstr>
      <vt:lpstr>Highlights</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GSICS space weather sensor subgroup kick off meeting</dc:title>
  <dc:creator>長妻 努</dc:creator>
  <cp:lastModifiedBy>長妻 努</cp:lastModifiedBy>
  <cp:revision>36</cp:revision>
  <dcterms:created xsi:type="dcterms:W3CDTF">2022-12-14T04:47:56Z</dcterms:created>
  <dcterms:modified xsi:type="dcterms:W3CDTF">2026-03-27T13:44:41Z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3b064e39-8e78-47b9-844d-1e731338b172</vt:lpwstr>
  </property>
</Properties>
</file>