
<file path=[Content_Types].xml><?xml version="1.0" encoding="utf-8"?>
<Types xmlns="http://schemas.openxmlformats.org/package/2006/content-types">
  <Default Extension="emf" ContentType="image/x-emf"/>
  <Default Extension="gif" ContentType="image/gi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6"/>
  </p:sldMasterIdLst>
  <p:notesMasterIdLst>
    <p:notesMasterId r:id="rId34"/>
  </p:notesMasterIdLst>
  <p:sldIdLst>
    <p:sldId id="256" r:id="rId7"/>
    <p:sldId id="661" r:id="rId8"/>
    <p:sldId id="11501" r:id="rId9"/>
    <p:sldId id="257" r:id="rId10"/>
    <p:sldId id="258" r:id="rId11"/>
    <p:sldId id="259" r:id="rId12"/>
    <p:sldId id="11522" r:id="rId13"/>
    <p:sldId id="11520" r:id="rId14"/>
    <p:sldId id="11521" r:id="rId15"/>
    <p:sldId id="11523" r:id="rId16"/>
    <p:sldId id="11524" r:id="rId17"/>
    <p:sldId id="11571" r:id="rId18"/>
    <p:sldId id="11575" r:id="rId19"/>
    <p:sldId id="11576" r:id="rId20"/>
    <p:sldId id="852" r:id="rId21"/>
    <p:sldId id="11526" r:id="rId22"/>
    <p:sldId id="6195" r:id="rId23"/>
    <p:sldId id="11573" r:id="rId24"/>
    <p:sldId id="11574" r:id="rId25"/>
    <p:sldId id="11502" r:id="rId26"/>
    <p:sldId id="11577" r:id="rId27"/>
    <p:sldId id="11517" r:id="rId28"/>
    <p:sldId id="11629" r:id="rId29"/>
    <p:sldId id="11627" r:id="rId30"/>
    <p:sldId id="11630" r:id="rId31"/>
    <p:sldId id="260" r:id="rId32"/>
    <p:sldId id="11578" r:id="rId3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E1FB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notesMaster" Target="notesMasters/notesMaster1.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tableStyles" Target="tableStyles.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heme" Target="theme/theme1.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viewProps" Target="viewProps.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presProps" Target="pres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0CB600A-7FB5-4690-9934-79E4478B89F0}" type="datetimeFigureOut">
              <a:rPr lang="en-US" smtClean="0"/>
              <a:t>3/27/2026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DC7689-B1BE-4699-84A2-D188CFEA1376}" type="slidenum">
              <a:rPr lang="en-US" smtClean="0"/>
              <a:t>‹#›</a:t>
            </a:fld>
            <a:endParaRPr lang="en-US"/>
          </a:p>
        </p:txBody>
      </p:sp>
    </p:spTree>
    <p:extLst>
      <p:ext uri="{BB962C8B-B14F-4D97-AF65-F5344CB8AC3E}">
        <p14:creationId xmlns:p14="http://schemas.microsoft.com/office/powerpoint/2010/main" val="24267026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marR="0" lvl="0" indent="0" algn="l" defTabSz="914400" rtl="0" eaLnBrk="1" fontAlgn="auto" latinLnBrk="0" hangingPunct="1">
              <a:lnSpc>
                <a:spcPct val="100000"/>
              </a:lnSpc>
              <a:spcBef>
                <a:spcPts val="0"/>
              </a:spcBef>
              <a:spcAft>
                <a:spcPts val="0"/>
              </a:spcAft>
              <a:buClr>
                <a:srgbClr val="000000"/>
              </a:buClr>
              <a:buSzPts val="1100"/>
              <a:buFont typeface="Arial"/>
              <a:buNone/>
              <a:tabLst/>
              <a:defRPr/>
            </a:pPr>
            <a:r>
              <a:rPr lang="en-US" b="0" i="0">
                <a:solidFill>
                  <a:srgbClr val="222222"/>
                </a:solidFill>
                <a:effectLst/>
                <a:latin typeface="arial" panose="020B0604020202020204" pitchFamily="34" charset="0"/>
              </a:rPr>
              <a:t>Wang, W.; Flynn, L.; Zhang, X.; Wang, Y.; Wang, Y.; Jiang, F.; Zhang, Y.; Huang, F.; Li, X.; Liu, R.; Zheng, Z.; Yu, W.; Liu, G.; , "Cross-Calibration of the Total Ozone Unit (TOU) With the Ozone Monitoring Instrument (OMI) and SBUV/2 for Environmental Applications," Geoscience and Remote Sensing, IEEE Transactions on , </a:t>
            </a:r>
            <a:r>
              <a:rPr lang="en-US" b="0" i="0" err="1">
                <a:solidFill>
                  <a:srgbClr val="222222"/>
                </a:solidFill>
                <a:effectLst/>
                <a:latin typeface="arial" panose="020B0604020202020204" pitchFamily="34" charset="0"/>
              </a:rPr>
              <a:t>vol.PP</a:t>
            </a:r>
            <a:r>
              <a:rPr lang="en-US" b="0" i="0">
                <a:solidFill>
                  <a:srgbClr val="222222"/>
                </a:solidFill>
                <a:effectLst/>
                <a:latin typeface="arial" panose="020B0604020202020204" pitchFamily="34" charset="0"/>
              </a:rPr>
              <a:t>, no.99, pp.1-13, doi: 10.1109/TGRS.2012.2210902.</a:t>
            </a:r>
          </a:p>
          <a:p>
            <a:pPr marL="158750" indent="0">
              <a:buNone/>
            </a:pPr>
            <a:endParaRPr lang="en-US"/>
          </a:p>
          <a:p>
            <a:pPr marL="158750" indent="0">
              <a:buNone/>
            </a:pPr>
            <a:endParaRPr lang="en-US"/>
          </a:p>
        </p:txBody>
      </p:sp>
    </p:spTree>
    <p:extLst>
      <p:ext uri="{BB962C8B-B14F-4D97-AF65-F5344CB8AC3E}">
        <p14:creationId xmlns:p14="http://schemas.microsoft.com/office/powerpoint/2010/main" val="245139613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DC7689-B1BE-4699-84A2-D188CFEA1376}" type="slidenum">
              <a:rPr lang="en-US" smtClean="0"/>
              <a:t>24</a:t>
            </a:fld>
            <a:endParaRPr lang="en-US"/>
          </a:p>
        </p:txBody>
      </p:sp>
    </p:spTree>
    <p:extLst>
      <p:ext uri="{BB962C8B-B14F-4D97-AF65-F5344CB8AC3E}">
        <p14:creationId xmlns:p14="http://schemas.microsoft.com/office/powerpoint/2010/main" val="306703454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84B9B9-8690-45E7-8EE8-EE4B2E537318}"/>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C1C6BA8-7348-472F-8BD3-B1C566685E5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19F5AFB-6943-47A0-B08E-9801B4B46050}"/>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5" name="Footer Placeholder 4">
            <a:extLst>
              <a:ext uri="{FF2B5EF4-FFF2-40B4-BE49-F238E27FC236}">
                <a16:creationId xmlns:a16="http://schemas.microsoft.com/office/drawing/2014/main" id="{A6BCBC1C-0802-403F-88FE-D6702975F2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5A68DC-22B3-4B28-8128-3AF9EC62D029}"/>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34674623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FED33B-50E9-49CA-A2ED-C753B16F9C8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E16E64C-E023-40A8-89DC-0BF2BE2CE8AE}"/>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767A0D1-6989-489C-AB73-37ECD07A27FD}"/>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5" name="Footer Placeholder 4">
            <a:extLst>
              <a:ext uri="{FF2B5EF4-FFF2-40B4-BE49-F238E27FC236}">
                <a16:creationId xmlns:a16="http://schemas.microsoft.com/office/drawing/2014/main" id="{4B5EA859-5902-43FE-98B1-C0A8614AD7B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7FACA7-3C65-454B-BFD8-AF4F36243C7A}"/>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014315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5D71C9-DABC-4AE4-A0F4-CFB122D42E11}"/>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E6BBB29E-B6A5-4808-87B4-80999DFB9B5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7EBC9966-44F3-44C1-8E96-F89FB889F14B}"/>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5" name="Footer Placeholder 4">
            <a:extLst>
              <a:ext uri="{FF2B5EF4-FFF2-40B4-BE49-F238E27FC236}">
                <a16:creationId xmlns:a16="http://schemas.microsoft.com/office/drawing/2014/main" id="{E4E9A34F-F5A8-4E0B-A16D-0413420AC39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7EC1BDA-B5EC-4F99-9504-9488991D605B}"/>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98750627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9AB351-08EE-4FFC-B897-CC733FACC95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6AFC707-FB4C-4902-8FEF-83C4D3B88AAC}"/>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1FA56D14-A8A2-42E8-930E-D6DED6C1876F}"/>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F1B44FF-7228-41C5-AFD8-ABA187894933}"/>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6" name="Footer Placeholder 5">
            <a:extLst>
              <a:ext uri="{FF2B5EF4-FFF2-40B4-BE49-F238E27FC236}">
                <a16:creationId xmlns:a16="http://schemas.microsoft.com/office/drawing/2014/main" id="{31C3E753-F87C-4481-9CCA-E4EE92745AC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226CEE-73F2-4C07-9D1D-6EEAC07C8745}"/>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3949124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E9FB3-AAA2-43C9-A08F-2C6C4A7D268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3B7A8FB-12E5-4D04-96FD-861D857F09E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C71BCC-BE0D-4227-96E8-2730596D328D}"/>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EB3BBD6-9A17-4168-AD0C-656F02C85FB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16DDB70-42E8-4583-AE1D-900D6FC15E7E}"/>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FBA7E68-0FB9-4CC0-A86E-33FABD9C8ABC}"/>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8" name="Footer Placeholder 7">
            <a:extLst>
              <a:ext uri="{FF2B5EF4-FFF2-40B4-BE49-F238E27FC236}">
                <a16:creationId xmlns:a16="http://schemas.microsoft.com/office/drawing/2014/main" id="{170564E5-0F6A-4EC4-8560-F0D30EF9687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A8E28D3-A0E4-47A3-BBA6-4CC9C983FA9F}"/>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338894908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C29285-4CEE-4A35-9F5A-7A2A8B74F20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F74F63C-2961-4C03-A1B7-E60F102F49BC}"/>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4" name="Footer Placeholder 3">
            <a:extLst>
              <a:ext uri="{FF2B5EF4-FFF2-40B4-BE49-F238E27FC236}">
                <a16:creationId xmlns:a16="http://schemas.microsoft.com/office/drawing/2014/main" id="{5FDE2B70-84A6-4F8D-8D30-AD2D44EDF9D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A6B7E89-5BE6-46EC-A7F6-CCE63F949D85}"/>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5615806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1E0056-5B03-4771-80C9-FA830DAE23FC}"/>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3" name="Footer Placeholder 2">
            <a:extLst>
              <a:ext uri="{FF2B5EF4-FFF2-40B4-BE49-F238E27FC236}">
                <a16:creationId xmlns:a16="http://schemas.microsoft.com/office/drawing/2014/main" id="{F7E9AF9A-D4B4-45FD-BD68-D384C0B54C7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23CA7C7-075C-45C1-8BC4-2A9BB55D4A34}"/>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40853527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F8FFDC-7D54-43A1-9B35-174FA206604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60171B4-E821-454C-8C20-501769856A1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BC40575-72E7-4717-8D35-36BB65B770E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6CFE238-13F8-48D4-A10B-D38FA3AFD394}"/>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6" name="Footer Placeholder 5">
            <a:extLst>
              <a:ext uri="{FF2B5EF4-FFF2-40B4-BE49-F238E27FC236}">
                <a16:creationId xmlns:a16="http://schemas.microsoft.com/office/drawing/2014/main" id="{107747AA-DCC0-4ECA-BCB8-F5B742DC54F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325F601-489C-4CFB-BE2F-112C84381C58}"/>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25025656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5089BC-E310-47FD-AD78-05451D258CD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6F2C5178-0F56-44C8-9AAD-AAC070E3036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92EBBF6-FB15-4386-8491-EA77CE51554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24C768E6-4CDF-4D12-8074-CC62BB28B784}"/>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6" name="Footer Placeholder 5">
            <a:extLst>
              <a:ext uri="{FF2B5EF4-FFF2-40B4-BE49-F238E27FC236}">
                <a16:creationId xmlns:a16="http://schemas.microsoft.com/office/drawing/2014/main" id="{542052FD-D1E2-4BC6-8A73-4453211994D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5B028A1-83DF-438D-9910-AC62840B3BE2}"/>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5232496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6F4E7-F800-42BB-93A0-019BCE5A194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8904EA4-5709-4586-BD84-0BBB0AE1D36F}"/>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0C380-8FD4-4681-93A3-0200B4C53138}"/>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5" name="Footer Placeholder 4">
            <a:extLst>
              <a:ext uri="{FF2B5EF4-FFF2-40B4-BE49-F238E27FC236}">
                <a16:creationId xmlns:a16="http://schemas.microsoft.com/office/drawing/2014/main" id="{D5AFB2D6-C430-40DB-8392-D20223C9F06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5CCACC-A2F2-488D-BF8C-80C9D7A8A3C7}"/>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99752417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246C93F-1D6C-4203-BCD5-9A649878FC41}"/>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C1C38B8-4EF9-4B84-BF79-3ED863A577D6}"/>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8C0F1B0-C391-4856-A4EE-ED26F3B6FE12}"/>
              </a:ext>
            </a:extLst>
          </p:cNvPr>
          <p:cNvSpPr>
            <a:spLocks noGrp="1"/>
          </p:cNvSpPr>
          <p:nvPr>
            <p:ph type="dt" sz="half" idx="10"/>
          </p:nvPr>
        </p:nvSpPr>
        <p:spPr/>
        <p:txBody>
          <a:bodyPr/>
          <a:lstStyle/>
          <a:p>
            <a:fld id="{F23D0F76-0954-4C2C-BB4F-731B73FCB8E0}" type="datetimeFigureOut">
              <a:rPr lang="en-US" smtClean="0"/>
              <a:t>3/27/2026</a:t>
            </a:fld>
            <a:endParaRPr lang="en-US"/>
          </a:p>
        </p:txBody>
      </p:sp>
      <p:sp>
        <p:nvSpPr>
          <p:cNvPr id="5" name="Footer Placeholder 4">
            <a:extLst>
              <a:ext uri="{FF2B5EF4-FFF2-40B4-BE49-F238E27FC236}">
                <a16:creationId xmlns:a16="http://schemas.microsoft.com/office/drawing/2014/main" id="{A0E46BD2-702C-4A6D-A6C6-F62378157BD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4990CB3-6768-422E-8A97-5A24DD0E5A6B}"/>
              </a:ext>
            </a:extLst>
          </p:cNvPr>
          <p:cNvSpPr>
            <a:spLocks noGrp="1"/>
          </p:cNvSpPr>
          <p:nvPr>
            <p:ph type="sldNum" sz="quarter" idx="12"/>
          </p:nvPr>
        </p:nvSpPr>
        <p:spPr/>
        <p:txBody>
          <a:bodyPr/>
          <a:lstStyle/>
          <a:p>
            <a:fld id="{6F7D43C1-E35E-497E-9F54-CF4600D04F69}" type="slidenum">
              <a:rPr lang="en-US" smtClean="0"/>
              <a:t>‹#›</a:t>
            </a:fld>
            <a:endParaRPr lang="en-US"/>
          </a:p>
        </p:txBody>
      </p:sp>
    </p:spTree>
    <p:extLst>
      <p:ext uri="{BB962C8B-B14F-4D97-AF65-F5344CB8AC3E}">
        <p14:creationId xmlns:p14="http://schemas.microsoft.com/office/powerpoint/2010/main" val="10577185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Image Driven Slide 2">
    <p:bg>
      <p:bgRef idx="1001">
        <a:schemeClr val="bg2"/>
      </p:bgRef>
    </p:bg>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1F729426-BA6F-3F06-EA02-1DB762BE6C6E}"/>
              </a:ext>
              <a:ext uri="{C183D7F6-B498-43B3-948B-1728B52AA6E4}">
                <adec:decorative xmlns:adec="http://schemas.microsoft.com/office/drawing/2017/decorative" val="1"/>
              </a:ext>
            </a:extLst>
          </p:cNvPr>
          <p:cNvSpPr>
            <a:spLocks noGrp="1"/>
          </p:cNvSpPr>
          <p:nvPr>
            <p:ph type="pic" sz="quarter" idx="14"/>
          </p:nvPr>
        </p:nvSpPr>
        <p:spPr>
          <a:xfrm>
            <a:off x="8305800" y="0"/>
            <a:ext cx="3886200" cy="6858000"/>
          </a:xfrm>
          <a:prstGeom prst="rect">
            <a:avLst/>
          </a:prstGeom>
          <a:solidFill>
            <a:schemeClr val="accent3"/>
          </a:solidFill>
        </p:spPr>
        <p:txBody>
          <a:bodyPr>
            <a:noAutofit/>
          </a:bodyPr>
          <a:lstStyle>
            <a:lvl1pPr>
              <a:defRPr>
                <a:latin typeface="Helvetica Now Text" panose="020B0504030202020204" pitchFamily="34" charset="0"/>
              </a:defRPr>
            </a:lvl1pPr>
          </a:lstStyle>
          <a:p>
            <a:r>
              <a:rPr lang="en-US"/>
              <a:t>Click icon to add picture</a:t>
            </a:r>
          </a:p>
        </p:txBody>
      </p:sp>
      <p:sp>
        <p:nvSpPr>
          <p:cNvPr id="21" name="Title 1">
            <a:extLst>
              <a:ext uri="{FF2B5EF4-FFF2-40B4-BE49-F238E27FC236}">
                <a16:creationId xmlns:a16="http://schemas.microsoft.com/office/drawing/2014/main" id="{7E712860-C04D-8328-141C-FCF6F457B511}"/>
              </a:ext>
            </a:extLst>
          </p:cNvPr>
          <p:cNvSpPr>
            <a:spLocks noGrp="1"/>
          </p:cNvSpPr>
          <p:nvPr>
            <p:ph type="title" hasCustomPrompt="1"/>
          </p:nvPr>
        </p:nvSpPr>
        <p:spPr>
          <a:xfrm>
            <a:off x="236429" y="917265"/>
            <a:ext cx="7840771" cy="896207"/>
          </a:xfrm>
        </p:spPr>
        <p:txBody>
          <a:bodyPr wrap="square" lIns="0" tIns="0" rIns="0" bIns="0">
            <a:spAutoFit/>
          </a:bodyPr>
          <a:lstStyle>
            <a:lvl1pPr>
              <a:defRPr sz="3200" b="1" spc="-50" baseline="0">
                <a:latin typeface="+mj-lt"/>
              </a:defRPr>
            </a:lvl1pPr>
          </a:lstStyle>
          <a:p>
            <a:r>
              <a:rPr lang="en-US"/>
              <a:t>Place Title Here </a:t>
            </a:r>
            <a:br>
              <a:rPr lang="en-US"/>
            </a:br>
            <a:r>
              <a:rPr lang="en-US"/>
              <a:t>32 pt</a:t>
            </a:r>
          </a:p>
        </p:txBody>
      </p:sp>
      <p:sp>
        <p:nvSpPr>
          <p:cNvPr id="19" name="Text Placeholder 10">
            <a:extLst>
              <a:ext uri="{FF2B5EF4-FFF2-40B4-BE49-F238E27FC236}">
                <a16:creationId xmlns:a16="http://schemas.microsoft.com/office/drawing/2014/main" id="{1E603DB1-1435-834E-B686-BB6EB280BD84}"/>
              </a:ext>
              <a:ext uri="{C183D7F6-B498-43B3-948B-1728B52AA6E4}">
                <adec:decorative xmlns:adec="http://schemas.microsoft.com/office/drawing/2017/decorative" val="1"/>
              </a:ext>
            </a:extLst>
          </p:cNvPr>
          <p:cNvSpPr>
            <a:spLocks noGrp="1"/>
          </p:cNvSpPr>
          <p:nvPr>
            <p:ph type="body" sz="quarter" idx="18" hasCustomPrompt="1"/>
          </p:nvPr>
        </p:nvSpPr>
        <p:spPr>
          <a:xfrm>
            <a:off x="240482" y="324245"/>
            <a:ext cx="5626918" cy="169855"/>
          </a:xfrm>
          <a:prstGeom prst="rect">
            <a:avLst/>
          </a:prstGeom>
        </p:spPr>
        <p:txBody>
          <a:bodyPr lIns="0" tIns="0" rIns="0" bIns="0" anchor="b">
            <a:sp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b="1" spc="0">
                <a:latin typeface="+mn-lt"/>
              </a:defRPr>
            </a:lvl1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Enter Running Head Here 12 pt</a:t>
            </a:r>
          </a:p>
        </p:txBody>
      </p:sp>
      <p:cxnSp>
        <p:nvCxnSpPr>
          <p:cNvPr id="22" name="Straight Connector 21">
            <a:extLst>
              <a:ext uri="{FF2B5EF4-FFF2-40B4-BE49-F238E27FC236}">
                <a16:creationId xmlns:a16="http://schemas.microsoft.com/office/drawing/2014/main" id="{2F3F95EE-A867-2E88-9334-7B58ABB4DF7D}"/>
              </a:ext>
              <a:ext uri="{C183D7F6-B498-43B3-948B-1728B52AA6E4}">
                <adec:decorative xmlns:adec="http://schemas.microsoft.com/office/drawing/2017/decorative" val="1"/>
              </a:ext>
            </a:extLst>
          </p:cNvPr>
          <p:cNvCxnSpPr>
            <a:cxnSpLocks/>
          </p:cNvCxnSpPr>
          <p:nvPr/>
        </p:nvCxnSpPr>
        <p:spPr>
          <a:xfrm>
            <a:off x="236551" y="232272"/>
            <a:ext cx="231159" cy="0"/>
          </a:xfrm>
          <a:prstGeom prst="line">
            <a:avLst/>
          </a:prstGeom>
          <a:ln w="31750" cap="flat">
            <a:solidFill>
              <a:schemeClr val="accent6"/>
            </a:solidFill>
          </a:ln>
        </p:spPr>
        <p:style>
          <a:lnRef idx="2">
            <a:schemeClr val="accent1"/>
          </a:lnRef>
          <a:fillRef idx="0">
            <a:schemeClr val="accent1"/>
          </a:fillRef>
          <a:effectRef idx="1">
            <a:schemeClr val="accent1"/>
          </a:effectRef>
          <a:fontRef idx="minor">
            <a:schemeClr val="tx1"/>
          </a:fontRef>
        </p:style>
      </p:cxnSp>
      <p:sp>
        <p:nvSpPr>
          <p:cNvPr id="2" name="Date Placeholder 1">
            <a:extLst>
              <a:ext uri="{FF2B5EF4-FFF2-40B4-BE49-F238E27FC236}">
                <a16:creationId xmlns:a16="http://schemas.microsoft.com/office/drawing/2014/main" id="{67A62D53-FAC4-62E1-4C57-D2C594EBFCCF}"/>
              </a:ext>
              <a:ext uri="{C183D7F6-B498-43B3-948B-1728B52AA6E4}">
                <adec:decorative xmlns:adec="http://schemas.microsoft.com/office/drawing/2017/decorative" val="1"/>
              </a:ext>
            </a:extLst>
          </p:cNvPr>
          <p:cNvSpPr>
            <a:spLocks noGrp="1"/>
          </p:cNvSpPr>
          <p:nvPr>
            <p:ph type="dt" sz="half" idx="20"/>
          </p:nvPr>
        </p:nvSpPr>
        <p:spPr/>
        <p:txBody>
          <a:bodyPr/>
          <a:lstStyle>
            <a:lvl1pPr>
              <a:defRPr>
                <a:latin typeface="+mn-lt"/>
              </a:defRPr>
            </a:lvl1pPr>
          </a:lstStyle>
          <a:p>
            <a:fld id="{D526472E-B12D-794A-BC83-02F98B76334D}" type="datetime1">
              <a:rPr lang="en-US" smtClean="0"/>
              <a:pPr/>
              <a:t>3/27/2026</a:t>
            </a:fld>
            <a:endParaRPr lang="en-US">
              <a:latin typeface="+mn-lt"/>
            </a:endParaRPr>
          </a:p>
        </p:txBody>
      </p:sp>
      <p:sp>
        <p:nvSpPr>
          <p:cNvPr id="3" name="Footer Placeholder 2">
            <a:extLst>
              <a:ext uri="{FF2B5EF4-FFF2-40B4-BE49-F238E27FC236}">
                <a16:creationId xmlns:a16="http://schemas.microsoft.com/office/drawing/2014/main" id="{3DD7C585-66B6-36EE-451E-5DAE730B749C}"/>
              </a:ext>
              <a:ext uri="{C183D7F6-B498-43B3-948B-1728B52AA6E4}">
                <adec:decorative xmlns:adec="http://schemas.microsoft.com/office/drawing/2017/decorative" val="1"/>
              </a:ext>
            </a:extLst>
          </p:cNvPr>
          <p:cNvSpPr>
            <a:spLocks noGrp="1"/>
          </p:cNvSpPr>
          <p:nvPr>
            <p:ph type="ftr" sz="quarter" idx="21"/>
          </p:nvPr>
        </p:nvSpPr>
        <p:spPr/>
        <p:txBody>
          <a:bodyPr/>
          <a:lstStyle>
            <a:lvl1pPr>
              <a:defRPr>
                <a:latin typeface="+mn-lt"/>
              </a:defRPr>
            </a:lvl1pPr>
          </a:lstStyle>
          <a:p>
            <a:r>
              <a:rPr lang="en-US"/>
              <a:t>For required markings, please visit https://</a:t>
            </a:r>
            <a:r>
              <a:rPr lang="en-US" err="1"/>
              <a:t>mh.jpl.nasa.gov</a:t>
            </a:r>
            <a:endParaRPr lang="en-US">
              <a:latin typeface="+mn-lt"/>
            </a:endParaRPr>
          </a:p>
        </p:txBody>
      </p:sp>
      <p:sp>
        <p:nvSpPr>
          <p:cNvPr id="5" name="Slide Number Placeholder 4">
            <a:extLst>
              <a:ext uri="{FF2B5EF4-FFF2-40B4-BE49-F238E27FC236}">
                <a16:creationId xmlns:a16="http://schemas.microsoft.com/office/drawing/2014/main" id="{225D223B-2CA6-D773-2B7A-6B04FF0022F1}"/>
              </a:ext>
              <a:ext uri="{C183D7F6-B498-43B3-948B-1728B52AA6E4}">
                <adec:decorative xmlns:adec="http://schemas.microsoft.com/office/drawing/2017/decorative" val="1"/>
              </a:ext>
            </a:extLst>
          </p:cNvPr>
          <p:cNvSpPr>
            <a:spLocks noGrp="1"/>
          </p:cNvSpPr>
          <p:nvPr>
            <p:ph type="sldNum" sz="quarter" idx="22"/>
          </p:nvPr>
        </p:nvSpPr>
        <p:spPr/>
        <p:txBody>
          <a:bodyPr/>
          <a:lstStyle>
            <a:lvl1pPr>
              <a:defRPr>
                <a:latin typeface="+mn-lt"/>
              </a:defRPr>
            </a:lvl1pPr>
          </a:lstStyle>
          <a:p>
            <a:fld id="{779D58B1-6837-7A49-8746-E844CA532779}" type="slidenum">
              <a:rPr lang="en-US" smtClean="0"/>
              <a:pPr/>
              <a:t>‹#›</a:t>
            </a:fld>
            <a:endParaRPr lang="en-US">
              <a:latin typeface="+mn-lt"/>
            </a:endParaRPr>
          </a:p>
        </p:txBody>
      </p:sp>
      <p:sp>
        <p:nvSpPr>
          <p:cNvPr id="4" name="Text Placeholder 2">
            <a:extLst>
              <a:ext uri="{FF2B5EF4-FFF2-40B4-BE49-F238E27FC236}">
                <a16:creationId xmlns:a16="http://schemas.microsoft.com/office/drawing/2014/main" id="{97CF7B0E-0F2E-2819-0878-993093D16147}"/>
              </a:ext>
            </a:extLst>
          </p:cNvPr>
          <p:cNvSpPr>
            <a:spLocks noGrp="1"/>
          </p:cNvSpPr>
          <p:nvPr>
            <p:ph idx="23" hasCustomPrompt="1"/>
          </p:nvPr>
        </p:nvSpPr>
        <p:spPr>
          <a:xfrm>
            <a:off x="228600" y="2933700"/>
            <a:ext cx="3810000" cy="1487587"/>
          </a:xfrm>
          <a:prstGeom prst="rect">
            <a:avLst/>
          </a:prstGeom>
        </p:spPr>
        <p:txBody>
          <a:bodyPr vert="horz" wrap="square" lIns="0" tIns="0" rIns="0" bIns="0" rtlCol="0">
            <a:spAutoFit/>
          </a:bodyPr>
          <a:lstStyle>
            <a:lvl1pPr>
              <a:defRPr sz="1600"/>
            </a:lvl1pPr>
            <a:lvl2pPr>
              <a:defRPr sz="1600"/>
            </a:lvl2pPr>
            <a:lvl3pPr>
              <a:defRPr sz="1600"/>
            </a:lvl3pPr>
            <a:lvl4pPr>
              <a:defRPr sz="1600"/>
            </a:lvl4pPr>
            <a:lvl5pPr>
              <a:defRPr sz="1600"/>
            </a:lvl5pPr>
          </a:lstStyle>
          <a:p>
            <a:pPr lvl="0"/>
            <a:r>
              <a:rPr lang="en-US"/>
              <a:t>Click to edit Master text styles 16 pt</a:t>
            </a:r>
          </a:p>
          <a:p>
            <a:pPr lvl="1"/>
            <a:r>
              <a:rPr lang="en-US"/>
              <a:t>Second level 16 pt</a:t>
            </a:r>
          </a:p>
          <a:p>
            <a:pPr lvl="2"/>
            <a:r>
              <a:rPr lang="en-US"/>
              <a:t>Third level 16 pt</a:t>
            </a:r>
          </a:p>
          <a:p>
            <a:pPr lvl="3"/>
            <a:r>
              <a:rPr lang="en-US"/>
              <a:t>Fourth level 16 pt</a:t>
            </a:r>
          </a:p>
          <a:p>
            <a:pPr lvl="4"/>
            <a:r>
              <a:rPr lang="en-US"/>
              <a:t>Fifth level 16 pt</a:t>
            </a:r>
          </a:p>
        </p:txBody>
      </p:sp>
      <p:sp>
        <p:nvSpPr>
          <p:cNvPr id="6" name="Text Placeholder 2">
            <a:extLst>
              <a:ext uri="{FF2B5EF4-FFF2-40B4-BE49-F238E27FC236}">
                <a16:creationId xmlns:a16="http://schemas.microsoft.com/office/drawing/2014/main" id="{A6C0FD26-6C5C-E0AA-BF05-E1A8289CF6FC}"/>
              </a:ext>
            </a:extLst>
          </p:cNvPr>
          <p:cNvSpPr>
            <a:spLocks noGrp="1"/>
          </p:cNvSpPr>
          <p:nvPr>
            <p:ph idx="1" hasCustomPrompt="1"/>
          </p:nvPr>
        </p:nvSpPr>
        <p:spPr>
          <a:xfrm>
            <a:off x="4267200" y="2933700"/>
            <a:ext cx="3810000" cy="1364476"/>
          </a:xfrm>
          <a:prstGeom prst="rect">
            <a:avLst/>
          </a:prstGeom>
        </p:spPr>
        <p:txBody>
          <a:bodyPr vert="horz" wrap="square" lIns="0" tIns="0" rIns="0" bIns="0" rtlCol="0">
            <a:spAutoFit/>
          </a:bodyPr>
          <a:lstStyle>
            <a:lvl1pPr>
              <a:defRPr sz="1600"/>
            </a:lvl1pPr>
            <a:lvl2pPr>
              <a:defRPr sz="1600"/>
            </a:lvl2pPr>
            <a:lvl3pPr>
              <a:defRPr sz="1400" spc="0"/>
            </a:lvl3pPr>
            <a:lvl4pPr>
              <a:defRPr sz="1400" spc="0"/>
            </a:lvl4pPr>
            <a:lvl5pPr>
              <a:defRPr sz="1200"/>
            </a:lvl5pPr>
          </a:lstStyle>
          <a:p>
            <a:pPr lvl="0"/>
            <a:r>
              <a:rPr lang="en-US"/>
              <a:t>Click to edit Master text styles 16 pt</a:t>
            </a:r>
          </a:p>
          <a:p>
            <a:pPr lvl="1"/>
            <a:r>
              <a:rPr lang="en-US"/>
              <a:t>Second level 16 pt</a:t>
            </a:r>
          </a:p>
          <a:p>
            <a:pPr lvl="2"/>
            <a:r>
              <a:rPr lang="en-US"/>
              <a:t>Third level 14 pt</a:t>
            </a:r>
          </a:p>
          <a:p>
            <a:pPr lvl="3"/>
            <a:r>
              <a:rPr lang="en-US"/>
              <a:t>Fourth level 14 pt</a:t>
            </a:r>
          </a:p>
          <a:p>
            <a:pPr lvl="4"/>
            <a:r>
              <a:rPr lang="en-US"/>
              <a:t>Fifth level 12 pt</a:t>
            </a:r>
          </a:p>
        </p:txBody>
      </p:sp>
    </p:spTree>
    <p:extLst>
      <p:ext uri="{BB962C8B-B14F-4D97-AF65-F5344CB8AC3E}">
        <p14:creationId xmlns:p14="http://schemas.microsoft.com/office/powerpoint/2010/main" val="2742173232"/>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913C6D1-EED2-4D3D-9D06-E4000A7E4A94}"/>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3A41B49-19B6-41FC-B14E-5DBF9BAD9FA1}"/>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D46EC47-2132-4670-9FC2-0B57EE6AEBC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23D0F76-0954-4C2C-BB4F-731B73FCB8E0}" type="datetimeFigureOut">
              <a:rPr lang="en-US" smtClean="0"/>
              <a:t>3/27/2026</a:t>
            </a:fld>
            <a:endParaRPr lang="en-US"/>
          </a:p>
        </p:txBody>
      </p:sp>
      <p:sp>
        <p:nvSpPr>
          <p:cNvPr id="5" name="Footer Placeholder 4">
            <a:extLst>
              <a:ext uri="{FF2B5EF4-FFF2-40B4-BE49-F238E27FC236}">
                <a16:creationId xmlns:a16="http://schemas.microsoft.com/office/drawing/2014/main" id="{461A6408-F8C9-43A8-BF61-D873F4B000B0}"/>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3E15F4E-3903-4871-853C-15D39520826A}"/>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F7D43C1-E35E-497E-9F54-CF4600D04F69}" type="slidenum">
              <a:rPr lang="en-US" smtClean="0"/>
              <a:t>‹#›</a:t>
            </a:fld>
            <a:endParaRPr lang="en-US"/>
          </a:p>
        </p:txBody>
      </p:sp>
    </p:spTree>
    <p:extLst>
      <p:ext uri="{BB962C8B-B14F-4D97-AF65-F5344CB8AC3E}">
        <p14:creationId xmlns:p14="http://schemas.microsoft.com/office/powerpoint/2010/main" val="17466156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wmoomm.sharepoint.com/:f:/s/Collaboration/IgCfehG8zFDTS7dKgRKJp6WbAWMB1gxmyQeERSoi7PQgmI4?e=QHAObo" TargetMode="External"/><Relationship Id="rId2" Type="http://schemas.openxmlformats.org/officeDocument/2006/relationships/hyperlink" Target="https://teams.microsoft.com/meet/38996851290969?p=diFCjR97WPXa21xYB5"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wmoomm.sharepoint.com/:f:/s/Collaboration/IgCfehG8zFDTS7dKgRKJp6WbAWMB1gxmyQeERSoi7PQgmI4?e=QHAObo" TargetMode="External"/><Relationship Id="rId2" Type="http://schemas.openxmlformats.org/officeDocument/2006/relationships/hyperlink" Target="https://teams.microsoft.com/meet/38996851290969?p=diFCjR97WPXa21xYB5"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gsicsweb.eumetsat.int/meeting/2025/09/gsics-annual-and-executive-panel-meeting-23-27-march-2026-ottawa/" TargetMode="External"/><Relationship Id="rId2" Type="http://schemas.openxmlformats.org/officeDocument/2006/relationships/hyperlink" Target="https://wmoomm.sharepoint.com/:f:/s/Collaboration/IgCfehG8zFDTS7dKgRKJp6WbAWMB1gxmyQeERSoi7PQgmI4?e=QHAObo" TargetMode="Externa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6.xml"/><Relationship Id="rId5" Type="http://schemas.openxmlformats.org/officeDocument/2006/relationships/image" Target="../media/image4.png"/><Relationship Id="rId4" Type="http://schemas.openxmlformats.org/officeDocument/2006/relationships/image" Target="../media/image3.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6.xml"/><Relationship Id="rId4" Type="http://schemas.openxmlformats.org/officeDocument/2006/relationships/hyperlink" Target="https://mpc-vdaf.tropomi.eu/" TargetMode="External"/></Relationships>
</file>

<file path=ppt/slides/_rels/slide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6.xml"/><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6" Type="http://schemas.openxmlformats.org/officeDocument/2006/relationships/image" Target="../media/image19.gif"/><Relationship Id="rId5" Type="http://schemas.openxmlformats.org/officeDocument/2006/relationships/image" Target="../media/image18.png"/><Relationship Id="rId4" Type="http://schemas.openxmlformats.org/officeDocument/2006/relationships/image" Target="../media/image17.png"/></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image" Target="../media/image20.png"/><Relationship Id="rId1" Type="http://schemas.openxmlformats.org/officeDocument/2006/relationships/slideLayout" Target="../slideLayouts/slideLayout6.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4.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16.xml.rels><?xml version="1.0" encoding="UTF-8" standalone="yes"?>
<Relationships xmlns="http://schemas.openxmlformats.org/package/2006/relationships"><Relationship Id="rId2" Type="http://schemas.openxmlformats.org/officeDocument/2006/relationships/image" Target="../media/image31.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12.xml"/><Relationship Id="rId6" Type="http://schemas.openxmlformats.org/officeDocument/2006/relationships/image" Target="../media/image36.jpeg"/><Relationship Id="rId5" Type="http://schemas.openxmlformats.org/officeDocument/2006/relationships/image" Target="../media/image35.png"/><Relationship Id="rId4" Type="http://schemas.openxmlformats.org/officeDocument/2006/relationships/image" Target="../media/image34.png"/></Relationships>
</file>

<file path=ppt/slides/_rels/slide18.xml.rels><?xml version="1.0" encoding="UTF-8" standalone="yes"?>
<Relationships xmlns="http://schemas.openxmlformats.org/package/2006/relationships"><Relationship Id="rId2" Type="http://schemas.openxmlformats.org/officeDocument/2006/relationships/image" Target="../media/image37.emf"/><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0.xml.rels><?xml version="1.0" encoding="UTF-8" standalone="yes"?>
<Relationships xmlns="http://schemas.openxmlformats.org/package/2006/relationships"><Relationship Id="rId8" Type="http://schemas.openxmlformats.org/officeDocument/2006/relationships/image" Target="../media/image47.png"/><Relationship Id="rId3" Type="http://schemas.openxmlformats.org/officeDocument/2006/relationships/image" Target="../media/image42.png"/><Relationship Id="rId7" Type="http://schemas.openxmlformats.org/officeDocument/2006/relationships/image" Target="../media/image46.png"/><Relationship Id="rId2" Type="http://schemas.openxmlformats.org/officeDocument/2006/relationships/image" Target="../media/image41.png"/><Relationship Id="rId1" Type="http://schemas.openxmlformats.org/officeDocument/2006/relationships/slideLayout" Target="../slideLayouts/slideLayout6.xml"/><Relationship Id="rId6" Type="http://schemas.openxmlformats.org/officeDocument/2006/relationships/image" Target="../media/image45.png"/><Relationship Id="rId5" Type="http://schemas.openxmlformats.org/officeDocument/2006/relationships/image" Target="../media/image44.png"/><Relationship Id="rId4" Type="http://schemas.openxmlformats.org/officeDocument/2006/relationships/image" Target="../media/image43.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hyperlink" Target="https://lasp.colorado.edu/lisird/data/tsis1_hsrs_p1nm"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8.emf"/><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9.png"/><Relationship Id="rId4" Type="http://schemas.openxmlformats.org/officeDocument/2006/relationships/hyperlink" Target="http://www.google.co.jp/url?sa=i&amp;rct=j&amp;q=&amp;esrc=s&amp;source=images&amp;cd=&amp;cad=rja&amp;uact=8&amp;ved=0ahUKEwjY3tCAn6PLAhWBMpQKHUGiCgEQjRwIBw&amp;url=http://stackoverflow.com/questions/19452530/how-to-render-a-rainbow-spectrum&amp;psig=AFQjCNEBnI5b_2i0ip0R9bkcXYdLTPHtaw&amp;ust=1457050704948003" TargetMode="External"/></Relationships>
</file>

<file path=ppt/slides/_rels/slide25.xml.rels><?xml version="1.0" encoding="UTF-8" standalone="yes"?>
<Relationships xmlns="http://schemas.openxmlformats.org/package/2006/relationships"><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006AA4-97CA-442D-ACAF-F4D5CC95C429}"/>
              </a:ext>
            </a:extLst>
          </p:cNvPr>
          <p:cNvSpPr>
            <a:spLocks noGrp="1"/>
          </p:cNvSpPr>
          <p:nvPr>
            <p:ph type="ctrTitle"/>
          </p:nvPr>
        </p:nvSpPr>
        <p:spPr>
          <a:xfrm>
            <a:off x="1524000" y="246063"/>
            <a:ext cx="9144000" cy="2387600"/>
          </a:xfrm>
        </p:spPr>
        <p:txBody>
          <a:bodyPr/>
          <a:lstStyle/>
          <a:p>
            <a:r>
              <a:rPr lang="en-US"/>
              <a:t>Report on UVN-S Session and Plans for the Coming Year </a:t>
            </a:r>
          </a:p>
        </p:txBody>
      </p:sp>
      <p:sp>
        <p:nvSpPr>
          <p:cNvPr id="3" name="Subtitle 2">
            <a:extLst>
              <a:ext uri="{FF2B5EF4-FFF2-40B4-BE49-F238E27FC236}">
                <a16:creationId xmlns:a16="http://schemas.microsoft.com/office/drawing/2014/main" id="{62586B51-A68C-4709-A7E2-E3D9D8E61546}"/>
              </a:ext>
            </a:extLst>
          </p:cNvPr>
          <p:cNvSpPr>
            <a:spLocks noGrp="1"/>
          </p:cNvSpPr>
          <p:nvPr>
            <p:ph type="subTitle" idx="1"/>
          </p:nvPr>
        </p:nvSpPr>
        <p:spPr/>
        <p:txBody>
          <a:bodyPr/>
          <a:lstStyle/>
          <a:p>
            <a:r>
              <a:rPr lang="en-US"/>
              <a:t>L. Flynn (NOAA), R. Lindstrot (EUMETSAT) and Yuan Li (CMA)</a:t>
            </a:r>
          </a:p>
          <a:p>
            <a:r>
              <a:rPr lang="en-US"/>
              <a:t>27 March 2026</a:t>
            </a:r>
          </a:p>
        </p:txBody>
      </p:sp>
    </p:spTree>
    <p:extLst>
      <p:ext uri="{BB962C8B-B14F-4D97-AF65-F5344CB8AC3E}">
        <p14:creationId xmlns:p14="http://schemas.microsoft.com/office/powerpoint/2010/main" val="36325533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Disclaimer</a:t>
            </a:r>
          </a:p>
        </p:txBody>
      </p:sp>
      <p:sp>
        <p:nvSpPr>
          <p:cNvPr id="3" name="Content Placeholder 2"/>
          <p:cNvSpPr>
            <a:spLocks noGrp="1"/>
          </p:cNvSpPr>
          <p:nvPr>
            <p:ph idx="1"/>
          </p:nvPr>
        </p:nvSpPr>
        <p:spPr>
          <a:xfrm>
            <a:off x="1724361" y="2173116"/>
            <a:ext cx="8915400" cy="1255885"/>
          </a:xfrm>
        </p:spPr>
        <p:txBody>
          <a:bodyPr>
            <a:normAutofit fontScale="77500" lnSpcReduction="20000"/>
          </a:bodyPr>
          <a:lstStyle/>
          <a:p>
            <a:pPr marL="0" indent="0">
              <a:buNone/>
            </a:pPr>
            <a:r>
              <a:rPr lang="en-US" sz="3200"/>
              <a:t>"The contents of this presentation are those of the authors and do not necessarily reflect any position of the US Government or the National Oceanic and Atmospheric Administration."</a:t>
            </a:r>
          </a:p>
        </p:txBody>
      </p:sp>
    </p:spTree>
    <p:extLst>
      <p:ext uri="{BB962C8B-B14F-4D97-AF65-F5344CB8AC3E}">
        <p14:creationId xmlns:p14="http://schemas.microsoft.com/office/powerpoint/2010/main" val="41425436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BB36F-CCB0-43F3-BBC7-542785C156A2}"/>
              </a:ext>
            </a:extLst>
          </p:cNvPr>
          <p:cNvSpPr>
            <a:spLocks noGrp="1"/>
          </p:cNvSpPr>
          <p:nvPr>
            <p:ph type="title"/>
          </p:nvPr>
        </p:nvSpPr>
        <p:spPr>
          <a:xfrm>
            <a:off x="838200" y="111735"/>
            <a:ext cx="10515600" cy="538258"/>
          </a:xfrm>
        </p:spPr>
        <p:txBody>
          <a:bodyPr>
            <a:normAutofit fontScale="90000"/>
          </a:bodyPr>
          <a:lstStyle/>
          <a:p>
            <a:pPr algn="ctr"/>
            <a:r>
              <a:rPr lang="en-US"/>
              <a:t>UVN-S Session Agenda Part I</a:t>
            </a:r>
          </a:p>
        </p:txBody>
      </p:sp>
      <p:graphicFrame>
        <p:nvGraphicFramePr>
          <p:cNvPr id="4" name="Table 3">
            <a:extLst>
              <a:ext uri="{FF2B5EF4-FFF2-40B4-BE49-F238E27FC236}">
                <a16:creationId xmlns:a16="http://schemas.microsoft.com/office/drawing/2014/main" id="{B5BB95D9-BB01-4163-828A-F4BAD5AEF1DD}"/>
              </a:ext>
            </a:extLst>
          </p:cNvPr>
          <p:cNvGraphicFramePr>
            <a:graphicFrameLocks noGrp="1"/>
          </p:cNvGraphicFramePr>
          <p:nvPr>
            <p:extLst>
              <p:ext uri="{D42A27DB-BD31-4B8C-83A1-F6EECF244321}">
                <p14:modId xmlns:p14="http://schemas.microsoft.com/office/powerpoint/2010/main" val="3584118352"/>
              </p:ext>
            </p:extLst>
          </p:nvPr>
        </p:nvGraphicFramePr>
        <p:xfrm>
          <a:off x="697584" y="649993"/>
          <a:ext cx="11085922" cy="6008220"/>
        </p:xfrm>
        <a:graphic>
          <a:graphicData uri="http://schemas.openxmlformats.org/drawingml/2006/table">
            <a:tbl>
              <a:tblPr/>
              <a:tblGrid>
                <a:gridCol w="1238190">
                  <a:extLst>
                    <a:ext uri="{9D8B030D-6E8A-4147-A177-3AD203B41FA5}">
                      <a16:colId xmlns:a16="http://schemas.microsoft.com/office/drawing/2014/main" val="4261372888"/>
                    </a:ext>
                  </a:extLst>
                </a:gridCol>
                <a:gridCol w="3912678">
                  <a:extLst>
                    <a:ext uri="{9D8B030D-6E8A-4147-A177-3AD203B41FA5}">
                      <a16:colId xmlns:a16="http://schemas.microsoft.com/office/drawing/2014/main" val="1183836180"/>
                    </a:ext>
                  </a:extLst>
                </a:gridCol>
                <a:gridCol w="3731078">
                  <a:extLst>
                    <a:ext uri="{9D8B030D-6E8A-4147-A177-3AD203B41FA5}">
                      <a16:colId xmlns:a16="http://schemas.microsoft.com/office/drawing/2014/main" val="1759314319"/>
                    </a:ext>
                  </a:extLst>
                </a:gridCol>
                <a:gridCol w="928642">
                  <a:extLst>
                    <a:ext uri="{9D8B030D-6E8A-4147-A177-3AD203B41FA5}">
                      <a16:colId xmlns:a16="http://schemas.microsoft.com/office/drawing/2014/main" val="3455908959"/>
                    </a:ext>
                  </a:extLst>
                </a:gridCol>
                <a:gridCol w="928642">
                  <a:extLst>
                    <a:ext uri="{9D8B030D-6E8A-4147-A177-3AD203B41FA5}">
                      <a16:colId xmlns:a16="http://schemas.microsoft.com/office/drawing/2014/main" val="3373464488"/>
                    </a:ext>
                  </a:extLst>
                </a:gridCol>
                <a:gridCol w="346692">
                  <a:extLst>
                    <a:ext uri="{9D8B030D-6E8A-4147-A177-3AD203B41FA5}">
                      <a16:colId xmlns:a16="http://schemas.microsoft.com/office/drawing/2014/main" val="757393120"/>
                    </a:ext>
                  </a:extLst>
                </a:gridCol>
              </a:tblGrid>
              <a:tr h="288434">
                <a:tc gridSpan="6">
                  <a:txBody>
                    <a:bodyPr/>
                    <a:lstStyle/>
                    <a:p>
                      <a:pPr algn="l" fontAlgn="t"/>
                      <a:r>
                        <a:rPr lang="en-US" sz="1600" b="1" i="0" u="none" strike="noStrike">
                          <a:solidFill>
                            <a:srgbClr val="000000"/>
                          </a:solidFill>
                          <a:effectLst/>
                          <a:latin typeface="Calibri" panose="020F0502020204030204" pitchFamily="34" charset="0"/>
                        </a:rPr>
                        <a:t>Session Chair: Larry Flynn (NOAA) </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87428106"/>
                  </a:ext>
                </a:extLst>
              </a:tr>
              <a:tr h="288434">
                <a:tc>
                  <a:txBody>
                    <a:bodyPr/>
                    <a:lstStyle/>
                    <a:p>
                      <a:pPr algn="ctr" fontAlgn="t"/>
                      <a:endParaRPr lang="en-US" sz="1400" b="1" i="0" u="none" strike="noStrike">
                        <a:solidFill>
                          <a:srgbClr val="FFFFFF"/>
                        </a:solidFill>
                        <a:effectLst/>
                        <a:latin typeface="Calibri" panose="020F0502020204030204" pitchFamily="34" charset="0"/>
                      </a:endParaRPr>
                    </a:p>
                  </a:txBody>
                  <a:tcPr marL="7696" marR="7696" marT="7696" marB="36941">
                    <a:lnL>
                      <a:noFill/>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l" fontAlgn="t"/>
                      <a:r>
                        <a:rPr lang="sv-SE" sz="1600" b="1" i="0" u="none" strike="noStrike">
                          <a:solidFill>
                            <a:srgbClr val="000000"/>
                          </a:solidFill>
                          <a:effectLst/>
                          <a:latin typeface="Calibri" panose="020F0502020204030204" pitchFamily="34" charset="0"/>
                        </a:rPr>
                        <a:t>Minute Taker: Rasmus Lindstrot (Eumetsat)</a:t>
                      </a:r>
                    </a:p>
                  </a:txBody>
                  <a:tcPr marL="7696" marR="7696" marT="7696" marB="3694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600" b="1" i="0" u="none" strike="noStrike">
                        <a:solidFill>
                          <a:srgbClr val="000000"/>
                        </a:solidFill>
                        <a:effectLst/>
                        <a:latin typeface="Calibri" panose="020F0502020204030204" pitchFamily="34" charset="0"/>
                      </a:endParaRPr>
                    </a:p>
                  </a:txBody>
                  <a:tcPr marL="7696" marR="7696" marT="7696" marB="36941">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600" b="1" i="0" u="none" strike="noStrike">
                        <a:solidFill>
                          <a:srgbClr val="000000"/>
                        </a:solidFill>
                        <a:effectLst/>
                        <a:latin typeface="Calibri" panose="020F0502020204030204" pitchFamily="34" charset="0"/>
                      </a:endParaRPr>
                    </a:p>
                  </a:txBody>
                  <a:tcPr marL="7696" marR="7696" marT="7696" marB="36941">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600" b="1" i="0" u="none" strike="noStrike">
                        <a:solidFill>
                          <a:srgbClr val="000000"/>
                        </a:solidFill>
                        <a:effectLst/>
                        <a:latin typeface="Calibri" panose="020F0502020204030204" pitchFamily="34" charset="0"/>
                      </a:endParaRPr>
                    </a:p>
                  </a:txBody>
                  <a:tcPr marL="7696" marR="7696" marT="7696" marB="36941">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600" b="1" i="0" u="none" strike="noStrike">
                        <a:solidFill>
                          <a:srgbClr val="000000"/>
                        </a:solidFill>
                        <a:effectLst/>
                        <a:latin typeface="Calibri" panose="020F0502020204030204" pitchFamily="34" charset="0"/>
                      </a:endParaRPr>
                    </a:p>
                  </a:txBody>
                  <a:tcPr marL="7696" marR="7696" marT="7696" marB="36941">
                    <a:lnL>
                      <a:noFill/>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1322441793"/>
                  </a:ext>
                </a:extLst>
              </a:tr>
              <a:tr h="288434">
                <a:tc>
                  <a:txBody>
                    <a:bodyPr/>
                    <a:lstStyle/>
                    <a:p>
                      <a:pPr algn="l" fontAlgn="t"/>
                      <a:r>
                        <a:rPr lang="en-US" sz="1600" b="1" i="0" u="none" strike="noStrike">
                          <a:solidFill>
                            <a:srgbClr val="000000"/>
                          </a:solidFill>
                          <a:effectLst/>
                          <a:latin typeface="Calibri" panose="020F0502020204030204" pitchFamily="34" charset="0"/>
                        </a:rPr>
                        <a:t>Meeting Link:</a:t>
                      </a:r>
                    </a:p>
                  </a:txBody>
                  <a:tcPr marL="7696" marR="7696" marT="7696" marB="3694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5">
                  <a:txBody>
                    <a:bodyPr/>
                    <a:lstStyle/>
                    <a:p>
                      <a:pPr algn="l" fontAlgn="t"/>
                      <a:r>
                        <a:rPr lang="en-US" sz="1400" b="0" i="0" u="sng" strike="noStrike">
                          <a:solidFill>
                            <a:srgbClr val="0563C1"/>
                          </a:solidFill>
                          <a:effectLst/>
                          <a:latin typeface="Calibri" panose="020F0502020204030204" pitchFamily="34" charset="0"/>
                          <a:hlinkClick r:id="rId2"/>
                        </a:rPr>
                        <a:t>https://teams.microsoft.com/meet/38996851290969?p=diFCjR97WPXa21xYB5</a:t>
                      </a:r>
                      <a:endParaRPr lang="en-US" sz="1400" b="0" i="0" u="sng" strike="noStrike">
                        <a:solidFill>
                          <a:srgbClr val="0563C1"/>
                        </a:solidFill>
                        <a:effectLst/>
                        <a:latin typeface="Calibri" panose="020F0502020204030204" pitchFamily="34" charset="0"/>
                      </a:endParaRPr>
                    </a:p>
                  </a:txBody>
                  <a:tcPr marL="7696" marR="7696" marT="7696" marB="36941">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72511929"/>
                  </a:ext>
                </a:extLst>
              </a:tr>
              <a:tr h="287663">
                <a:tc>
                  <a:txBody>
                    <a:bodyPr/>
                    <a:lstStyle/>
                    <a:p>
                      <a:pPr algn="l" fontAlgn="t"/>
                      <a:r>
                        <a:rPr lang="en-US" sz="1600" b="1" i="0" u="none" strike="noStrike">
                          <a:solidFill>
                            <a:srgbClr val="000000"/>
                          </a:solidFill>
                          <a:effectLst/>
                          <a:latin typeface="Calibri" panose="020F0502020204030204" pitchFamily="34" charset="0"/>
                        </a:rPr>
                        <a:t>Presentations:</a:t>
                      </a:r>
                    </a:p>
                  </a:txBody>
                  <a:tcPr marL="7696" marR="7696" marT="7696" marB="36941">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5">
                  <a:txBody>
                    <a:bodyPr/>
                    <a:lstStyle/>
                    <a:p>
                      <a:pPr algn="l" fontAlgn="t"/>
                      <a:r>
                        <a:rPr lang="en-US" sz="1400" b="0" i="0" u="sng" strike="noStrike">
                          <a:solidFill>
                            <a:srgbClr val="0563C1"/>
                          </a:solidFill>
                          <a:effectLst/>
                          <a:latin typeface="Calibri" panose="020F0502020204030204" pitchFamily="34" charset="0"/>
                          <a:hlinkClick r:id="rId3"/>
                        </a:rPr>
                        <a:t>https://wmoomm.sharepoint.com/:f:/s/Collaboration/IgCfehG8zFDTS7dKgRKJp6WbAWMB1gxmyQeERSoi7PQgmI4?e=QHAObo</a:t>
                      </a:r>
                      <a:endParaRPr lang="en-US" sz="1400" b="0" i="0" u="sng" strike="noStrike">
                        <a:solidFill>
                          <a:srgbClr val="0563C1"/>
                        </a:solidFill>
                        <a:effectLst/>
                        <a:latin typeface="Calibri" panose="020F0502020204030204" pitchFamily="34" charset="0"/>
                      </a:endParaRPr>
                    </a:p>
                  </a:txBody>
                  <a:tcPr marL="7696" marR="7696" marT="7696" marB="36941">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4170705"/>
                  </a:ext>
                </a:extLst>
              </a:tr>
              <a:tr h="288434">
                <a:tc>
                  <a:txBody>
                    <a:bodyPr/>
                    <a:lstStyle/>
                    <a:p>
                      <a:pPr algn="ctr" fontAlgn="t"/>
                      <a:r>
                        <a:rPr lang="en-US" sz="1600" b="1" i="0" u="none" strike="noStrike">
                          <a:solidFill>
                            <a:srgbClr val="000000"/>
                          </a:solidFill>
                          <a:effectLst/>
                          <a:latin typeface="Calibri" panose="020F0502020204030204" pitchFamily="34" charset="0"/>
                        </a:rPr>
                        <a:t>Time (EDT)</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1" i="0" u="none" strike="noStrike">
                          <a:solidFill>
                            <a:srgbClr val="000000"/>
                          </a:solidFill>
                          <a:effectLst/>
                          <a:latin typeface="Calibri" panose="020F0502020204030204" pitchFamily="34" charset="0"/>
                        </a:rPr>
                        <a:t>Topic</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1" i="0" u="none" strike="noStrike">
                          <a:solidFill>
                            <a:srgbClr val="000000"/>
                          </a:solidFill>
                          <a:effectLst/>
                          <a:latin typeface="Calibri" panose="020F0502020204030204" pitchFamily="34" charset="0"/>
                        </a:rPr>
                        <a:t>Presenter</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1" i="0" u="none" strike="noStrike">
                          <a:solidFill>
                            <a:srgbClr val="000000"/>
                          </a:solidFill>
                          <a:effectLst/>
                          <a:latin typeface="Calibri" panose="020F0502020204030204" pitchFamily="34" charset="0"/>
                        </a:rPr>
                        <a:t>Item</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1" i="0" u="none" strike="noStrike">
                          <a:solidFill>
                            <a:srgbClr val="000000"/>
                          </a:solidFill>
                          <a:effectLst/>
                          <a:latin typeface="Arial" panose="020B0604020202020204" pitchFamily="34" charset="0"/>
                        </a:rPr>
                        <a:t> </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r>
                        <a:rPr lang="en-US" sz="1400" b="0" i="0" u="none" strike="noStrike">
                          <a:solidFill>
                            <a:srgbClr val="000000"/>
                          </a:solidFill>
                          <a:effectLst/>
                          <a:latin typeface="Aptos Narrow"/>
                        </a:rPr>
                        <a:t>TZ</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63032679"/>
                  </a:ext>
                </a:extLst>
              </a:tr>
              <a:tr h="266126">
                <a:tc>
                  <a:txBody>
                    <a:bodyPr/>
                    <a:lstStyle/>
                    <a:p>
                      <a:pPr algn="ctr" fontAlgn="t"/>
                      <a:r>
                        <a:rPr lang="en-US" sz="1400" b="0" i="0" u="none" strike="noStrike">
                          <a:solidFill>
                            <a:srgbClr val="000000"/>
                          </a:solidFill>
                          <a:effectLst/>
                          <a:latin typeface="Calibri" panose="020F0502020204030204" pitchFamily="34" charset="0"/>
                        </a:rPr>
                        <a:t>14:00</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Session introduction</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Larry Flynn (NOAA)</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a:solidFill>
                          <a:srgbClr val="000000"/>
                        </a:solidFill>
                        <a:effectLst/>
                        <a:latin typeface="Times New Roman" panose="02020603050405020304" pitchFamily="18" charset="0"/>
                      </a:endParaRP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24040915"/>
                  </a:ext>
                </a:extLst>
              </a:tr>
              <a:tr h="510750">
                <a:tc>
                  <a:txBody>
                    <a:bodyPr/>
                    <a:lstStyle/>
                    <a:p>
                      <a:pPr algn="ctr" fontAlgn="t"/>
                      <a:r>
                        <a:rPr lang="en-US" sz="1400" b="0" i="0" u="none" strike="noStrike">
                          <a:solidFill>
                            <a:srgbClr val="000000"/>
                          </a:solidFill>
                          <a:effectLst/>
                          <a:latin typeface="Calibri" panose="020F0502020204030204" pitchFamily="34" charset="0"/>
                        </a:rPr>
                        <a:t>14:10</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8 years TROPOMI: Long-term instrument degradation: derivation, validation and lessons learned</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Times New Roman" panose="02020603050405020304" pitchFamily="18" charset="0"/>
                        </a:rPr>
                        <a:t>Erwin Loots KNMI (R)</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rPr>
                        <a:t>6a</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833661217"/>
                  </a:ext>
                </a:extLst>
              </a:tr>
              <a:tr h="466909">
                <a:tc>
                  <a:txBody>
                    <a:bodyPr/>
                    <a:lstStyle/>
                    <a:p>
                      <a:pPr algn="ctr" fontAlgn="t"/>
                      <a:r>
                        <a:rPr lang="en-US" sz="1400" b="0" i="0" u="none" strike="noStrike">
                          <a:solidFill>
                            <a:srgbClr val="000000"/>
                          </a:solidFill>
                          <a:effectLst/>
                          <a:latin typeface="Calibri" panose="020F0502020204030204" pitchFamily="34" charset="0"/>
                        </a:rPr>
                        <a:t>14:30</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GOME-2 in-orbit performance, including end-of-life activities</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Times New Roman" panose="02020603050405020304" pitchFamily="18" charset="0"/>
                        </a:rPr>
                        <a:t>Rasmus Lindstrot Eumetsat (R)</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rPr>
                        <a:t>6b</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58858390"/>
                  </a:ext>
                </a:extLst>
              </a:tr>
              <a:tr h="529498">
                <a:tc>
                  <a:txBody>
                    <a:bodyPr/>
                    <a:lstStyle/>
                    <a:p>
                      <a:pPr algn="ctr" fontAlgn="t"/>
                      <a:r>
                        <a:rPr lang="en-US" sz="1400" b="0" i="0" u="none" strike="noStrike">
                          <a:solidFill>
                            <a:srgbClr val="000000"/>
                          </a:solidFill>
                          <a:effectLst/>
                          <a:latin typeface="Calibri" panose="020F0502020204030204" pitchFamily="34" charset="0"/>
                        </a:rPr>
                        <a:t>14:50</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Sentinel-4 and Sentinel-5 status in the first year after launch</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600" b="0" i="0" u="none" strike="noStrike">
                          <a:solidFill>
                            <a:srgbClr val="000000"/>
                          </a:solidFill>
                          <a:effectLst/>
                          <a:latin typeface="Times New Roman" panose="02020603050405020304" pitchFamily="18" charset="0"/>
                        </a:rPr>
                        <a:t>Rasmus Lindstrot Eumetsat (R)</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rPr>
                        <a:t>6c</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63815709"/>
                  </a:ext>
                </a:extLst>
              </a:tr>
              <a:tr h="466909">
                <a:tc>
                  <a:txBody>
                    <a:bodyPr/>
                    <a:lstStyle/>
                    <a:p>
                      <a:pPr algn="ctr" fontAlgn="t"/>
                      <a:r>
                        <a:rPr lang="en-US" sz="1400" b="0" i="0" u="none" strike="noStrike">
                          <a:solidFill>
                            <a:srgbClr val="000000"/>
                          </a:solidFill>
                          <a:effectLst/>
                          <a:latin typeface="Calibri" panose="020F0502020204030204" pitchFamily="34" charset="0"/>
                        </a:rPr>
                        <a:t>15:10</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Calibration of the NOAA-20 OMPS instrument for NASA products</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nb-NO" sz="1600" b="0" i="0" u="none" strike="noStrike">
                          <a:solidFill>
                            <a:srgbClr val="000000"/>
                          </a:solidFill>
                          <a:effectLst/>
                          <a:latin typeface="Times New Roman" panose="02020603050405020304" pitchFamily="18" charset="0"/>
                        </a:rPr>
                        <a:t>Bradford Fisher NASA/STC (R)</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a:solidFill>
                            <a:srgbClr val="000000"/>
                          </a:solidFill>
                          <a:effectLst/>
                          <a:latin typeface="Times New Roman" panose="02020603050405020304" pitchFamily="18" charset="0"/>
                        </a:rPr>
                        <a:t>6d</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09736187"/>
                  </a:ext>
                </a:extLst>
              </a:tr>
              <a:tr h="287095">
                <a:tc>
                  <a:txBody>
                    <a:bodyPr/>
                    <a:lstStyle/>
                    <a:p>
                      <a:pPr algn="ctr" fontAlgn="t"/>
                      <a:r>
                        <a:rPr lang="en-US" sz="1400" b="1" i="0" u="none" strike="noStrike">
                          <a:solidFill>
                            <a:srgbClr val="000000"/>
                          </a:solidFill>
                          <a:effectLst/>
                          <a:latin typeface="Calibri" panose="020F0502020204030204" pitchFamily="34" charset="0"/>
                        </a:rPr>
                        <a:t>15:30</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t"/>
                      <a:r>
                        <a:rPr lang="en-US" sz="1400" b="1" i="0" u="none" strike="noStrike">
                          <a:solidFill>
                            <a:srgbClr val="000000"/>
                          </a:solidFill>
                          <a:effectLst/>
                          <a:latin typeface="Calibri" panose="020F0502020204030204" pitchFamily="34" charset="0"/>
                        </a:rPr>
                        <a:t>BREAK</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t"/>
                      <a:r>
                        <a:rPr lang="en-US" sz="1400" b="1" i="0" u="none" strike="noStrike">
                          <a:solidFill>
                            <a:srgbClr val="000000"/>
                          </a:solidFill>
                          <a:effectLst/>
                          <a:latin typeface="Calibri" panose="020F0502020204030204" pitchFamily="34" charset="0"/>
                        </a:rPr>
                        <a:t>BREAK</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t"/>
                      <a:endParaRPr lang="en-US" sz="1400" b="1" i="0" u="none" strike="noStrike">
                        <a:solidFill>
                          <a:srgbClr val="000000"/>
                        </a:solidFill>
                        <a:effectLst/>
                        <a:latin typeface="Calibri" panose="020F0502020204030204" pitchFamily="34"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t"/>
                      <a:endParaRPr lang="en-US" sz="1400" b="1" i="0" u="none" strike="noStrike">
                        <a:solidFill>
                          <a:srgbClr val="000000"/>
                        </a:solidFill>
                        <a:effectLst/>
                        <a:latin typeface="Calibri" panose="020F0502020204030204" pitchFamily="34"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tc>
                  <a:txBody>
                    <a:bodyPr/>
                    <a:lstStyle/>
                    <a:p>
                      <a:pPr algn="ctr" fontAlgn="t"/>
                      <a:endParaRPr lang="en-US" sz="1400" b="1" i="0" u="none" strike="noStrike">
                        <a:solidFill>
                          <a:srgbClr val="000000"/>
                        </a:solidFill>
                        <a:effectLst/>
                        <a:latin typeface="Calibri" panose="020F0502020204030204" pitchFamily="34"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D966"/>
                    </a:solidFill>
                  </a:tcPr>
                </a:tc>
                <a:extLst>
                  <a:ext uri="{0D108BD9-81ED-4DB2-BD59-A6C34878D82A}">
                    <a16:rowId xmlns:a16="http://schemas.microsoft.com/office/drawing/2014/main" val="608820993"/>
                  </a:ext>
                </a:extLst>
              </a:tr>
              <a:tr h="341326">
                <a:tc>
                  <a:txBody>
                    <a:bodyPr/>
                    <a:lstStyle/>
                    <a:p>
                      <a:pPr algn="ctr" fontAlgn="b"/>
                      <a:r>
                        <a:rPr lang="en-US" sz="1400" b="0" i="0" u="none" strike="noStrike">
                          <a:solidFill>
                            <a:srgbClr val="000000"/>
                          </a:solidFill>
                          <a:effectLst/>
                          <a:latin typeface="Calibri" panose="020F0502020204030204" pitchFamily="34" charset="0"/>
                        </a:rPr>
                        <a:t>15:40</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V8TOz as a transfer of radiometric calibration</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Lawrence Flynn NOAA (R)</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Times New Roman" panose="02020603050405020304" pitchFamily="18" charset="0"/>
                        </a:rPr>
                        <a:t>6e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587923461"/>
                  </a:ext>
                </a:extLst>
              </a:tr>
              <a:tr h="667692">
                <a:tc>
                  <a:txBody>
                    <a:bodyPr/>
                    <a:lstStyle/>
                    <a:p>
                      <a:pPr algn="ctr" fontAlgn="b"/>
                      <a:r>
                        <a:rPr lang="en-US" sz="1400" b="0" i="0" u="none" strike="noStrike">
                          <a:solidFill>
                            <a:srgbClr val="000000"/>
                          </a:solidFill>
                          <a:effectLst/>
                          <a:latin typeface="Calibri" panose="020F0502020204030204" pitchFamily="34" charset="0"/>
                        </a:rPr>
                        <a:t>16:00</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Improving Mission-Long Quality Stability of SNPP OMPS NP SDR Data through Solar Activity and Optical Throughput Degradation Adjustments</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Steven Buckner NOAA/ERT (R)</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Times New Roman" panose="02020603050405020304" pitchFamily="18" charset="0"/>
                        </a:rPr>
                        <a:t>6f</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9594069"/>
                  </a:ext>
                </a:extLst>
              </a:tr>
              <a:tr h="466909">
                <a:tc>
                  <a:txBody>
                    <a:bodyPr/>
                    <a:lstStyle/>
                    <a:p>
                      <a:pPr algn="ctr" fontAlgn="b"/>
                      <a:r>
                        <a:rPr lang="en-US" sz="1400" b="0" i="0" u="none" strike="noStrike">
                          <a:solidFill>
                            <a:srgbClr val="000000"/>
                          </a:solidFill>
                          <a:effectLst/>
                          <a:latin typeface="Calibri" panose="020F0502020204030204" pitchFamily="34" charset="0"/>
                        </a:rPr>
                        <a:t>16:20</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Vicarious calibration at Railroad Valley for the operating MISR and upcoming MAIA missions </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pt-BR" sz="1600" b="0" i="0" u="none" strike="noStrike">
                          <a:solidFill>
                            <a:srgbClr val="000000"/>
                          </a:solidFill>
                          <a:effectLst/>
                          <a:latin typeface="Times New Roman" panose="02020603050405020304" pitchFamily="18" charset="0"/>
                        </a:rPr>
                        <a:t>Graziela Keller Rodrigues NASA (R)</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a:noFill/>
                    </a:lnB>
                  </a:tcPr>
                </a:tc>
                <a:tc>
                  <a:txBody>
                    <a:bodyPr/>
                    <a:lstStyle/>
                    <a:p>
                      <a:pPr algn="ctr" fontAlgn="t"/>
                      <a:r>
                        <a:rPr lang="en-US" sz="1400" b="0" i="0" u="none" strike="noStrike">
                          <a:solidFill>
                            <a:srgbClr val="000000"/>
                          </a:solidFill>
                          <a:effectLst/>
                          <a:latin typeface="Times New Roman" panose="02020603050405020304" pitchFamily="18" charset="0"/>
                        </a:rPr>
                        <a:t>6g</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21795577"/>
                  </a:ext>
                </a:extLst>
              </a:tr>
              <a:tr h="266126">
                <a:tc>
                  <a:txBody>
                    <a:bodyPr/>
                    <a:lstStyle/>
                    <a:p>
                      <a:pPr algn="ctr" fontAlgn="b"/>
                      <a:r>
                        <a:rPr lang="en-US" sz="1400" b="0" i="0" u="none" strike="noStrike">
                          <a:solidFill>
                            <a:srgbClr val="000000"/>
                          </a:solidFill>
                          <a:effectLst/>
                          <a:latin typeface="Aptos Narrow"/>
                        </a:rPr>
                        <a:t>16:40</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The OCO-2/3 Radiometric Puzzle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Rob Rosenberg NASA (R)</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a:txBody>
                    <a:bodyPr/>
                    <a:lstStyle/>
                    <a:p>
                      <a:pPr algn="ctr" fontAlgn="t"/>
                      <a:r>
                        <a:rPr lang="en-US" sz="1400" b="0" i="0" u="none" strike="noStrike">
                          <a:solidFill>
                            <a:srgbClr val="000000"/>
                          </a:solidFill>
                          <a:effectLst/>
                          <a:latin typeface="Times New Roman" panose="02020603050405020304" pitchFamily="18" charset="0"/>
                        </a:rPr>
                        <a:t>6h</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2707872"/>
                  </a:ext>
                </a:extLst>
              </a:tr>
              <a:tr h="266126">
                <a:tc>
                  <a:txBody>
                    <a:bodyPr/>
                    <a:lstStyle/>
                    <a:p>
                      <a:pPr algn="ctr" fontAlgn="b"/>
                      <a:r>
                        <a:rPr lang="en-US" sz="1400" b="0" i="0" u="none" strike="noStrike">
                          <a:solidFill>
                            <a:srgbClr val="000000"/>
                          </a:solidFill>
                          <a:effectLst/>
                          <a:latin typeface="Aptos Narrow"/>
                        </a:rPr>
                        <a:t>17:00</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en-US" sz="1400" b="0" i="0" u="none" strike="noStrike">
                          <a:solidFill>
                            <a:srgbClr val="000000"/>
                          </a:solidFill>
                          <a:effectLst/>
                          <a:latin typeface="Times New Roman" panose="02020603050405020304" pitchFamily="18" charset="0"/>
                        </a:rPr>
                        <a:t>Discussion</a:t>
                      </a:r>
                    </a:p>
                  </a:txBody>
                  <a:tcPr marL="7696" marR="7696" marT="7696" marB="36941"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All</a:t>
                      </a: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7696" marR="7696" marT="7696" marB="36941">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31816520"/>
                  </a:ext>
                </a:extLst>
              </a:tr>
            </a:tbl>
          </a:graphicData>
        </a:graphic>
      </p:graphicFrame>
    </p:spTree>
    <p:extLst>
      <p:ext uri="{BB962C8B-B14F-4D97-AF65-F5344CB8AC3E}">
        <p14:creationId xmlns:p14="http://schemas.microsoft.com/office/powerpoint/2010/main" val="26183752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8BB36F-CCB0-43F3-BBC7-542785C156A2}"/>
              </a:ext>
            </a:extLst>
          </p:cNvPr>
          <p:cNvSpPr>
            <a:spLocks noGrp="1"/>
          </p:cNvSpPr>
          <p:nvPr>
            <p:ph type="title"/>
          </p:nvPr>
        </p:nvSpPr>
        <p:spPr>
          <a:xfrm>
            <a:off x="838200" y="111735"/>
            <a:ext cx="10515600" cy="538258"/>
          </a:xfrm>
        </p:spPr>
        <p:txBody>
          <a:bodyPr>
            <a:normAutofit fontScale="90000"/>
          </a:bodyPr>
          <a:lstStyle/>
          <a:p>
            <a:pPr algn="ctr"/>
            <a:r>
              <a:rPr lang="en-US"/>
              <a:t>UVN-S Session Agenda Part II</a:t>
            </a:r>
          </a:p>
        </p:txBody>
      </p:sp>
      <p:sp>
        <p:nvSpPr>
          <p:cNvPr id="6" name="Rectangle 1">
            <a:extLst>
              <a:ext uri="{FF2B5EF4-FFF2-40B4-BE49-F238E27FC236}">
                <a16:creationId xmlns:a16="http://schemas.microsoft.com/office/drawing/2014/main" id="{0F21E463-4198-4FD4-AE09-963035CA45A5}"/>
              </a:ext>
            </a:extLst>
          </p:cNvPr>
          <p:cNvSpPr>
            <a:spLocks noChangeArrowheads="1"/>
          </p:cNvSpPr>
          <p:nvPr/>
        </p:nvSpPr>
        <p:spPr bwMode="auto">
          <a:xfrm>
            <a:off x="1054100" y="1868488"/>
            <a:ext cx="12192000"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br>
              <a:rPr kumimoji="0" lang="en-US" altLang="en-US" sz="1800" b="0" i="0" u="none" strike="noStrike" cap="none" normalizeH="0" baseline="0">
                <a:ln>
                  <a:noFill/>
                </a:ln>
                <a:solidFill>
                  <a:schemeClr val="tx1"/>
                </a:solidFill>
                <a:effectLst/>
                <a:latin typeface="Arial" panose="020B0604020202020204" pitchFamily="34" charset="0"/>
              </a:rPr>
            </a:br>
            <a:endParaRPr kumimoji="0" lang="en-US" altLang="en-US" sz="1800" b="0" i="0" u="none" strike="noStrike" cap="none" normalizeH="0" baseline="0">
              <a:ln>
                <a:noFill/>
              </a:ln>
              <a:solidFill>
                <a:schemeClr val="tx1"/>
              </a:solidFill>
              <a:effectLst/>
              <a:latin typeface="Arial" panose="020B0604020202020204" pitchFamily="34" charset="0"/>
            </a:endParaRPr>
          </a:p>
        </p:txBody>
      </p:sp>
      <p:graphicFrame>
        <p:nvGraphicFramePr>
          <p:cNvPr id="3" name="Table 2">
            <a:extLst>
              <a:ext uri="{FF2B5EF4-FFF2-40B4-BE49-F238E27FC236}">
                <a16:creationId xmlns:a16="http://schemas.microsoft.com/office/drawing/2014/main" id="{85D6D280-6667-4588-A1C5-3E94754AA9CF}"/>
              </a:ext>
            </a:extLst>
          </p:cNvPr>
          <p:cNvGraphicFramePr>
            <a:graphicFrameLocks noGrp="1"/>
          </p:cNvGraphicFramePr>
          <p:nvPr>
            <p:extLst>
              <p:ext uri="{D42A27DB-BD31-4B8C-83A1-F6EECF244321}">
                <p14:modId xmlns:p14="http://schemas.microsoft.com/office/powerpoint/2010/main" val="3127332994"/>
              </p:ext>
            </p:extLst>
          </p:nvPr>
        </p:nvGraphicFramePr>
        <p:xfrm>
          <a:off x="1054100" y="904974"/>
          <a:ext cx="9824431" cy="5185001"/>
        </p:xfrm>
        <a:graphic>
          <a:graphicData uri="http://schemas.openxmlformats.org/drawingml/2006/table">
            <a:tbl>
              <a:tblPr/>
              <a:tblGrid>
                <a:gridCol w="1142818">
                  <a:extLst>
                    <a:ext uri="{9D8B030D-6E8A-4147-A177-3AD203B41FA5}">
                      <a16:colId xmlns:a16="http://schemas.microsoft.com/office/drawing/2014/main" val="238050998"/>
                    </a:ext>
                  </a:extLst>
                </a:gridCol>
                <a:gridCol w="4220811">
                  <a:extLst>
                    <a:ext uri="{9D8B030D-6E8A-4147-A177-3AD203B41FA5}">
                      <a16:colId xmlns:a16="http://schemas.microsoft.com/office/drawing/2014/main" val="612398188"/>
                    </a:ext>
                  </a:extLst>
                </a:gridCol>
                <a:gridCol w="2502773">
                  <a:extLst>
                    <a:ext uri="{9D8B030D-6E8A-4147-A177-3AD203B41FA5}">
                      <a16:colId xmlns:a16="http://schemas.microsoft.com/office/drawing/2014/main" val="3511889983"/>
                    </a:ext>
                  </a:extLst>
                </a:gridCol>
                <a:gridCol w="857114">
                  <a:extLst>
                    <a:ext uri="{9D8B030D-6E8A-4147-A177-3AD203B41FA5}">
                      <a16:colId xmlns:a16="http://schemas.microsoft.com/office/drawing/2014/main" val="2895470035"/>
                    </a:ext>
                  </a:extLst>
                </a:gridCol>
                <a:gridCol w="857114">
                  <a:extLst>
                    <a:ext uri="{9D8B030D-6E8A-4147-A177-3AD203B41FA5}">
                      <a16:colId xmlns:a16="http://schemas.microsoft.com/office/drawing/2014/main" val="3464444631"/>
                    </a:ext>
                  </a:extLst>
                </a:gridCol>
                <a:gridCol w="243801">
                  <a:extLst>
                    <a:ext uri="{9D8B030D-6E8A-4147-A177-3AD203B41FA5}">
                      <a16:colId xmlns:a16="http://schemas.microsoft.com/office/drawing/2014/main" val="2078978431"/>
                    </a:ext>
                  </a:extLst>
                </a:gridCol>
              </a:tblGrid>
              <a:tr h="131974">
                <a:tc gridSpan="6">
                  <a:txBody>
                    <a:bodyPr/>
                    <a:lstStyle/>
                    <a:p>
                      <a:pPr algn="l" fontAlgn="t"/>
                      <a:endParaRPr lang="en-US" sz="100" b="1" i="0" u="none" strike="noStrike">
                        <a:solidFill>
                          <a:srgbClr val="000000"/>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C0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44621389"/>
                  </a:ext>
                </a:extLst>
              </a:tr>
              <a:tr h="315156">
                <a:tc gridSpan="6">
                  <a:txBody>
                    <a:bodyPr/>
                    <a:lstStyle/>
                    <a:p>
                      <a:pPr algn="l" fontAlgn="t"/>
                      <a:r>
                        <a:rPr lang="sv-SE" sz="1600" b="1" i="0" u="none" strike="noStrike">
                          <a:solidFill>
                            <a:srgbClr val="000000"/>
                          </a:solidFill>
                          <a:effectLst/>
                          <a:latin typeface="Calibri" panose="020F0502020204030204" pitchFamily="34" charset="0"/>
                        </a:rPr>
                        <a:t>Session Chair: Rasmus Lindstrot (Eumetsat)</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31188324"/>
                  </a:ext>
                </a:extLst>
              </a:tr>
              <a:tr h="315156">
                <a:tc gridSpan="6">
                  <a:txBody>
                    <a:bodyPr/>
                    <a:lstStyle/>
                    <a:p>
                      <a:pPr algn="l" fontAlgn="t"/>
                      <a:r>
                        <a:rPr lang="en-US" sz="1600" b="1" i="0" u="none" strike="noStrike">
                          <a:solidFill>
                            <a:srgbClr val="000000"/>
                          </a:solidFill>
                          <a:effectLst/>
                          <a:latin typeface="Calibri" panose="020F0502020204030204" pitchFamily="34" charset="0"/>
                        </a:rPr>
                        <a:t>Minute Taker: Yuan Li (CMA)</a:t>
                      </a:r>
                    </a:p>
                  </a:txBody>
                  <a:tcPr marL="9362" marR="9362" marT="9362" marB="44936">
                    <a:lnL w="6350" cap="flat" cmpd="sng" algn="ctr">
                      <a:solidFill>
                        <a:srgbClr val="000000"/>
                      </a:solidFill>
                      <a:prstDash val="solid"/>
                      <a:round/>
                      <a:headEnd type="none" w="med" len="med"/>
                      <a:tailEnd type="none" w="med" len="med"/>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944790848"/>
                  </a:ext>
                </a:extLst>
              </a:tr>
              <a:tr h="268479">
                <a:tc>
                  <a:txBody>
                    <a:bodyPr/>
                    <a:lstStyle/>
                    <a:p>
                      <a:pPr algn="l" fontAlgn="t"/>
                      <a:r>
                        <a:rPr lang="en-US" sz="1600" b="1" i="0" u="none" strike="noStrike">
                          <a:solidFill>
                            <a:srgbClr val="000000"/>
                          </a:solidFill>
                          <a:effectLst/>
                          <a:latin typeface="Calibri" panose="020F0502020204030204" pitchFamily="34" charset="0"/>
                        </a:rPr>
                        <a:t>Meeting Link:  </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2">
                  <a:txBody>
                    <a:bodyPr/>
                    <a:lstStyle/>
                    <a:p>
                      <a:pPr algn="l" fontAlgn="t"/>
                      <a:r>
                        <a:rPr lang="en-US" sz="1400" b="0" i="0" u="sng" strike="noStrike">
                          <a:solidFill>
                            <a:srgbClr val="0563C1"/>
                          </a:solidFill>
                          <a:effectLst/>
                          <a:latin typeface="Calibri" panose="020F0502020204030204" pitchFamily="34" charset="0"/>
                          <a:hlinkClick r:id="rId2"/>
                        </a:rPr>
                        <a:t>https://teams.microsoft.com/meet/38996851290969?p=diFCjR97WPXa21xYB5</a:t>
                      </a:r>
                      <a:endParaRPr lang="en-US" sz="1400" b="0" i="0" u="sng" strike="noStrike">
                        <a:solidFill>
                          <a:srgbClr val="0563C1"/>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pPr algn="l" fontAlgn="t"/>
                      <a:endParaRPr lang="en-US" sz="1400" b="0" i="0" u="sng" strike="noStrike">
                        <a:solidFill>
                          <a:srgbClr val="0563C1"/>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400" b="0" i="0" u="sng" strike="noStrike">
                        <a:solidFill>
                          <a:srgbClr val="0563C1"/>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400" b="0" i="0" u="sng" strike="noStrike">
                        <a:solidFill>
                          <a:srgbClr val="0563C1"/>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a:txBody>
                    <a:bodyPr/>
                    <a:lstStyle/>
                    <a:p>
                      <a:pPr algn="l" fontAlgn="t"/>
                      <a:endParaRPr lang="en-US" sz="1400" b="0" i="0" u="sng" strike="noStrike">
                        <a:solidFill>
                          <a:srgbClr val="0563C1"/>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extLst>
                  <a:ext uri="{0D108BD9-81ED-4DB2-BD59-A6C34878D82A}">
                    <a16:rowId xmlns:a16="http://schemas.microsoft.com/office/drawing/2014/main" val="2603263941"/>
                  </a:ext>
                </a:extLst>
              </a:tr>
              <a:tr h="517661">
                <a:tc>
                  <a:txBody>
                    <a:bodyPr/>
                    <a:lstStyle/>
                    <a:p>
                      <a:pPr algn="l" fontAlgn="t"/>
                      <a:r>
                        <a:rPr lang="en-US" sz="1600" b="1" i="0" u="none" strike="noStrike">
                          <a:solidFill>
                            <a:srgbClr val="000000"/>
                          </a:solidFill>
                          <a:effectLst/>
                          <a:latin typeface="Calibri" panose="020F0502020204030204" pitchFamily="34" charset="0"/>
                        </a:rPr>
                        <a:t>Presentation</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gridSpan="5">
                  <a:txBody>
                    <a:bodyPr/>
                    <a:lstStyle/>
                    <a:p>
                      <a:pPr algn="ctr" fontAlgn="t"/>
                      <a:r>
                        <a:rPr lang="en-US" sz="1400" b="0" i="0" u="sng" strike="noStrike">
                          <a:solidFill>
                            <a:srgbClr val="0563C1"/>
                          </a:solidFill>
                          <a:effectLst/>
                          <a:latin typeface="Calibri" panose="020F0502020204030204" pitchFamily="34" charset="0"/>
                          <a:hlinkClick r:id="rId3"/>
                        </a:rPr>
                        <a:t>https://wmoomm.sharepoint.com/:f:/s/Collaboration/IgCfehG8zFDTS7dKgRKJp6WbAWMB1gxmyQeERSoi7PQgmI4?e=QHAObo</a:t>
                      </a:r>
                      <a:endParaRPr lang="en-US" sz="1400" b="0" i="0" u="sng" strike="noStrike">
                        <a:solidFill>
                          <a:srgbClr val="0563C1"/>
                        </a:solidFill>
                        <a:effectLst/>
                        <a:latin typeface="Calibri" panose="020F0502020204030204" pitchFamily="34"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E1F2"/>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752649830"/>
                  </a:ext>
                </a:extLst>
              </a:tr>
              <a:tr h="360750">
                <a:tc>
                  <a:txBody>
                    <a:bodyPr/>
                    <a:lstStyle/>
                    <a:p>
                      <a:pPr algn="l" fontAlgn="t"/>
                      <a:r>
                        <a:rPr lang="en-US" sz="1600" b="1" i="0" u="none" strike="noStrike">
                          <a:solidFill>
                            <a:srgbClr val="000000"/>
                          </a:solidFill>
                          <a:effectLst/>
                          <a:latin typeface="Calibri" panose="020F0502020204030204" pitchFamily="34" charset="0"/>
                        </a:rPr>
                        <a:t>Time (EDT)</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1" i="0" u="none" strike="noStrike">
                          <a:solidFill>
                            <a:srgbClr val="000000"/>
                          </a:solidFill>
                          <a:effectLst/>
                          <a:latin typeface="Calibri" panose="020F0502020204030204" pitchFamily="34" charset="0"/>
                        </a:rPr>
                        <a:t>Topic</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1" i="0" u="none" strike="noStrike">
                          <a:solidFill>
                            <a:srgbClr val="000000"/>
                          </a:solidFill>
                          <a:effectLst/>
                          <a:latin typeface="Calibri" panose="020F0502020204030204" pitchFamily="34" charset="0"/>
                        </a:rPr>
                        <a:t>Presenter</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1" i="0" u="none" strike="noStrike">
                          <a:solidFill>
                            <a:srgbClr val="000000"/>
                          </a:solidFill>
                          <a:effectLst/>
                          <a:latin typeface="Calibri" panose="020F0502020204030204" pitchFamily="34" charset="0"/>
                        </a:rPr>
                        <a:t>Item</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1" i="0" u="none" strike="noStrike">
                          <a:solidFill>
                            <a:srgbClr val="000000"/>
                          </a:solidFill>
                          <a:effectLst/>
                          <a:latin typeface="Arial" panose="020B0604020202020204" pitchFamily="34" charset="0"/>
                        </a:rPr>
                        <a:t> </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FFFFFF"/>
                    </a:solidFill>
                  </a:tcPr>
                </a:tc>
                <a:tc>
                  <a:txBody>
                    <a:bodyPr/>
                    <a:lstStyle/>
                    <a:p>
                      <a:pPr algn="l" fontAlgn="t"/>
                      <a:endParaRPr lang="en-US" sz="1400" b="0" i="0" u="none" strike="noStrike">
                        <a:solidFill>
                          <a:srgbClr val="000000"/>
                        </a:solidFill>
                        <a:effectLst/>
                        <a:latin typeface="Aptos Narrow"/>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832156935"/>
                  </a:ext>
                </a:extLst>
              </a:tr>
              <a:tr h="315156">
                <a:tc>
                  <a:txBody>
                    <a:bodyPr/>
                    <a:lstStyle/>
                    <a:p>
                      <a:pPr algn="ctr" fontAlgn="t"/>
                      <a:r>
                        <a:rPr lang="en-US" sz="1400" b="0" i="0" u="none" strike="noStrike">
                          <a:solidFill>
                            <a:srgbClr val="000000"/>
                          </a:solidFill>
                          <a:effectLst/>
                          <a:latin typeface="Calibri" panose="020F0502020204030204" pitchFamily="34" charset="0"/>
                        </a:rPr>
                        <a:t>7:00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Calibration status of GOSAT and GOSAT-2</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0" i="0" u="none" strike="noStrike">
                          <a:solidFill>
                            <a:srgbClr val="000000"/>
                          </a:solidFill>
                          <a:effectLst/>
                          <a:latin typeface="Times New Roman" panose="02020603050405020304" pitchFamily="18" charset="0"/>
                        </a:rPr>
                        <a:t>Kei Shiomi JAXA (R)</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Times New Roman" panose="02020603050405020304" pitchFamily="18" charset="0"/>
                        </a:rPr>
                        <a:t>6i</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94410013"/>
                  </a:ext>
                </a:extLst>
              </a:tr>
              <a:tr h="279564">
                <a:tc>
                  <a:txBody>
                    <a:bodyPr/>
                    <a:lstStyle/>
                    <a:p>
                      <a:pPr algn="ctr" fontAlgn="t"/>
                      <a:r>
                        <a:rPr lang="en-US" sz="1400" b="0" i="0" u="none" strike="noStrike">
                          <a:solidFill>
                            <a:srgbClr val="000000"/>
                          </a:solidFill>
                          <a:effectLst/>
                          <a:latin typeface="Calibri" panose="020F0502020204030204" pitchFamily="34" charset="0"/>
                        </a:rPr>
                        <a:t>7:20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GEMS Status and Calibration Update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0" i="0" u="none" strike="noStrike">
                          <a:solidFill>
                            <a:srgbClr val="000000"/>
                          </a:solidFill>
                          <a:effectLst/>
                          <a:latin typeface="Times New Roman" panose="02020603050405020304" pitchFamily="18" charset="0"/>
                        </a:rPr>
                        <a:t>Changsuk Lee NIER (R)</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Times New Roman" panose="02020603050405020304" pitchFamily="18" charset="0"/>
                        </a:rPr>
                        <a:t>6j</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7191644"/>
                  </a:ext>
                </a:extLst>
              </a:tr>
              <a:tr h="517661">
                <a:tc>
                  <a:txBody>
                    <a:bodyPr/>
                    <a:lstStyle/>
                    <a:p>
                      <a:pPr algn="ctr" fontAlgn="t"/>
                      <a:r>
                        <a:rPr lang="en-US" sz="1400" b="0" i="0" u="none" strike="noStrike">
                          <a:solidFill>
                            <a:srgbClr val="000000"/>
                          </a:solidFill>
                          <a:effectLst/>
                          <a:latin typeface="Calibri" panose="020F0502020204030204" pitchFamily="34" charset="0"/>
                        </a:rPr>
                        <a:t>7:40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Research on the Non-Uniformity Correction Method for FY-3F OMS-N</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pt-BR" sz="1600" b="0" i="0" u="none" strike="noStrike">
                          <a:solidFill>
                            <a:srgbClr val="000000"/>
                          </a:solidFill>
                          <a:effectLst/>
                          <a:latin typeface="Times New Roman" panose="02020603050405020304" pitchFamily="18" charset="0"/>
                        </a:rPr>
                        <a:t>Jinghua Mao NSSC/CAS (R) </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Times New Roman" panose="02020603050405020304" pitchFamily="18" charset="0"/>
                        </a:rPr>
                        <a:t>6k</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8628266"/>
                  </a:ext>
                </a:extLst>
              </a:tr>
              <a:tr h="740416">
                <a:tc>
                  <a:txBody>
                    <a:bodyPr/>
                    <a:lstStyle/>
                    <a:p>
                      <a:pPr algn="ctr" fontAlgn="t"/>
                      <a:r>
                        <a:rPr lang="en-US" sz="1400" b="0" i="0" u="none" strike="noStrike">
                          <a:solidFill>
                            <a:srgbClr val="000000"/>
                          </a:solidFill>
                          <a:effectLst/>
                          <a:latin typeface="Calibri" panose="020F0502020204030204" pitchFamily="34" charset="0"/>
                        </a:rPr>
                        <a:t>8:00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On-Orbit Performance Algorithm Optimization and Global Calibration Consistency Verification of the OMS-L Instrument</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it-IT" sz="1600" b="0" i="0" u="none" strike="noStrike">
                          <a:solidFill>
                            <a:srgbClr val="000000"/>
                          </a:solidFill>
                          <a:effectLst/>
                          <a:latin typeface="Times New Roman" panose="02020603050405020304" pitchFamily="18" charset="0"/>
                        </a:rPr>
                        <a:t>Yuan Li NSMC/CMA (R)</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Times New Roman" panose="02020603050405020304" pitchFamily="18" charset="0"/>
                        </a:rPr>
                        <a:t>6l</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7278789"/>
                  </a:ext>
                </a:extLst>
              </a:tr>
              <a:tr h="517661">
                <a:tc>
                  <a:txBody>
                    <a:bodyPr/>
                    <a:lstStyle/>
                    <a:p>
                      <a:pPr algn="ctr" fontAlgn="t"/>
                      <a:r>
                        <a:rPr lang="en-US" sz="1400" b="0" i="0" u="none" strike="noStrike">
                          <a:solidFill>
                            <a:srgbClr val="000000"/>
                          </a:solidFill>
                          <a:effectLst/>
                          <a:latin typeface="Calibri" panose="020F0502020204030204" pitchFamily="34" charset="0"/>
                        </a:rPr>
                        <a:t>8:20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On-orbit stripe correction and degradation monitoring and correction for the EMI instrument</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fr-FR" sz="1600" b="0" i="0" u="none" strike="noStrike">
                          <a:solidFill>
                            <a:srgbClr val="000000"/>
                          </a:solidFill>
                          <a:effectLst/>
                          <a:latin typeface="Times New Roman" panose="02020603050405020304" pitchFamily="18" charset="0"/>
                        </a:rPr>
                        <a:t>Fuqi Si CAS/AIOFM (R)</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Times New Roman" panose="02020603050405020304" pitchFamily="18" charset="0"/>
                        </a:rPr>
                        <a:t>6m</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14678921"/>
                  </a:ext>
                </a:extLst>
              </a:tr>
              <a:tr h="289012">
                <a:tc>
                  <a:txBody>
                    <a:bodyPr/>
                    <a:lstStyle/>
                    <a:p>
                      <a:pPr algn="ctr" fontAlgn="t"/>
                      <a:r>
                        <a:rPr lang="en-US" sz="1400" b="0" i="0" u="none" strike="noStrike">
                          <a:solidFill>
                            <a:srgbClr val="000000"/>
                          </a:solidFill>
                          <a:effectLst/>
                          <a:latin typeface="Calibri" panose="020F0502020204030204" pitchFamily="34" charset="0"/>
                        </a:rPr>
                        <a:t>8:40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TEMPO Version 4 Level 1 Products</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0" i="0" u="none" strike="noStrike">
                          <a:solidFill>
                            <a:srgbClr val="000000"/>
                          </a:solidFill>
                          <a:effectLst/>
                          <a:latin typeface="Times New Roman" panose="02020603050405020304" pitchFamily="18" charset="0"/>
                        </a:rPr>
                        <a:t>Heesung Chong SAO (R)</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r>
                        <a:rPr lang="en-US" sz="1600" b="0" i="0" u="none" strike="noStrike">
                          <a:solidFill>
                            <a:srgbClr val="000000"/>
                          </a:solidFill>
                          <a:effectLst/>
                          <a:latin typeface="Times New Roman" panose="02020603050405020304" pitchFamily="18" charset="0"/>
                        </a:rPr>
                        <a:t>6n</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none" strike="noStrike">
                          <a:solidFill>
                            <a:srgbClr val="000000"/>
                          </a:solidFill>
                          <a:effectLst/>
                          <a:latin typeface="Times New Roman" panose="02020603050405020304" pitchFamily="18" charset="0"/>
                        </a:rPr>
                        <a:t>Remote</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50227646"/>
                  </a:ext>
                </a:extLst>
              </a:tr>
              <a:tr h="315156">
                <a:tc>
                  <a:txBody>
                    <a:bodyPr/>
                    <a:lstStyle/>
                    <a:p>
                      <a:pPr algn="ctr" fontAlgn="t"/>
                      <a:r>
                        <a:rPr lang="en-US" sz="1400" b="0" i="0" u="none" strike="noStrike">
                          <a:solidFill>
                            <a:srgbClr val="000000"/>
                          </a:solidFill>
                          <a:effectLst/>
                          <a:latin typeface="Calibri" panose="020F0502020204030204" pitchFamily="34" charset="0"/>
                        </a:rPr>
                        <a:t>9:00</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400" b="0" i="0" u="sng" strike="noStrike">
                          <a:solidFill>
                            <a:srgbClr val="0563C1"/>
                          </a:solidFill>
                          <a:effectLst/>
                          <a:latin typeface="Times New Roman" panose="02020603050405020304" pitchFamily="18" charset="0"/>
                        </a:rPr>
                        <a:t>Discussion</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r>
                        <a:rPr lang="en-US" sz="1600" b="0" i="0" u="none" strike="noStrike">
                          <a:solidFill>
                            <a:srgbClr val="000000"/>
                          </a:solidFill>
                          <a:effectLst/>
                          <a:latin typeface="Times New Roman" panose="02020603050405020304" pitchFamily="18" charset="0"/>
                        </a:rPr>
                        <a:t>All</a:t>
                      </a: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t"/>
                      <a:endParaRPr lang="en-US" sz="16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t"/>
                      <a:endParaRPr lang="en-US" sz="1400" b="0" i="0" u="none" strike="noStrike">
                        <a:solidFill>
                          <a:srgbClr val="000000"/>
                        </a:solidFill>
                        <a:effectLst/>
                        <a:latin typeface="Times New Roman" panose="02020603050405020304" pitchFamily="18" charset="0"/>
                      </a:endParaRPr>
                    </a:p>
                  </a:txBody>
                  <a:tcPr marL="9362" marR="9362" marT="9362" marB="44936">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47291503"/>
                  </a:ext>
                </a:extLst>
              </a:tr>
            </a:tbl>
          </a:graphicData>
        </a:graphic>
      </p:graphicFrame>
    </p:spTree>
    <p:extLst>
      <p:ext uri="{BB962C8B-B14F-4D97-AF65-F5344CB8AC3E}">
        <p14:creationId xmlns:p14="http://schemas.microsoft.com/office/powerpoint/2010/main" val="28075553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D618A8-0D54-4ADE-8973-ABAA79391068}"/>
              </a:ext>
            </a:extLst>
          </p:cNvPr>
          <p:cNvSpPr>
            <a:spLocks noGrp="1"/>
          </p:cNvSpPr>
          <p:nvPr>
            <p:ph type="title"/>
          </p:nvPr>
        </p:nvSpPr>
        <p:spPr>
          <a:xfrm>
            <a:off x="838200" y="365126"/>
            <a:ext cx="10515600" cy="637410"/>
          </a:xfrm>
        </p:spPr>
        <p:txBody>
          <a:bodyPr>
            <a:normAutofit fontScale="90000"/>
          </a:bodyPr>
          <a:lstStyle/>
          <a:p>
            <a:pPr algn="ctr"/>
            <a:r>
              <a:rPr lang="en-US"/>
              <a:t>Planned Activities</a:t>
            </a:r>
          </a:p>
        </p:txBody>
      </p:sp>
      <p:sp>
        <p:nvSpPr>
          <p:cNvPr id="3" name="Content Placeholder 2">
            <a:extLst>
              <a:ext uri="{FF2B5EF4-FFF2-40B4-BE49-F238E27FC236}">
                <a16:creationId xmlns:a16="http://schemas.microsoft.com/office/drawing/2014/main" id="{0D39BCE4-8E37-432C-B674-121B3BCF6237}"/>
              </a:ext>
            </a:extLst>
          </p:cNvPr>
          <p:cNvSpPr>
            <a:spLocks noGrp="1"/>
          </p:cNvSpPr>
          <p:nvPr>
            <p:ph idx="1"/>
          </p:nvPr>
        </p:nvSpPr>
        <p:spPr>
          <a:xfrm>
            <a:off x="367645" y="1123720"/>
            <a:ext cx="10986155" cy="5543780"/>
          </a:xfrm>
        </p:spPr>
        <p:txBody>
          <a:bodyPr>
            <a:normAutofit/>
          </a:bodyPr>
          <a:lstStyle/>
          <a:p>
            <a:r>
              <a:rPr lang="en-US"/>
              <a:t>GHG Missions quarterly meetings: </a:t>
            </a:r>
          </a:p>
          <a:p>
            <a:pPr lvl="1"/>
            <a:r>
              <a:rPr lang="en-US"/>
              <a:t>OCO-TROPOMI-GOSAT Calibration Team meetings organized by JAXA, </a:t>
            </a:r>
          </a:p>
          <a:p>
            <a:pPr lvl="1"/>
            <a:r>
              <a:rPr lang="en-US"/>
              <a:t>Next meeting: 12-13UTC, Friday, May 22, 2026</a:t>
            </a:r>
          </a:p>
          <a:p>
            <a:r>
              <a:rPr lang="en-US"/>
              <a:t>Potential UVN-S Topical Quarterly Meetings (5</a:t>
            </a:r>
            <a:r>
              <a:rPr lang="en-US" baseline="30000"/>
              <a:t>th</a:t>
            </a:r>
            <a:r>
              <a:rPr lang="en-US"/>
              <a:t> Thursday of the month)</a:t>
            </a:r>
          </a:p>
          <a:p>
            <a:pPr lvl="1"/>
            <a:r>
              <a:rPr lang="en-US"/>
              <a:t>Solar inter-comparisons and comparisons to TSIS-1 HSRS Version 2.</a:t>
            </a:r>
          </a:p>
          <a:p>
            <a:pPr lvl="1"/>
            <a:r>
              <a:rPr lang="en-US"/>
              <a:t>Matchup Inter-comparisons for LEO/GEO, LEO/GEO/Lagrange-1, LEO/LEO (SNO)</a:t>
            </a:r>
          </a:p>
          <a:p>
            <a:pPr lvl="2"/>
            <a:r>
              <a:rPr lang="en-US"/>
              <a:t>Geostationary – GEMS, TEMPO and Sentinel 4 UVN</a:t>
            </a:r>
          </a:p>
          <a:p>
            <a:pPr lvl="2"/>
            <a:r>
              <a:rPr lang="en-US"/>
              <a:t>Do we have stable instruments to use as long-term transfer standards?</a:t>
            </a:r>
          </a:p>
          <a:p>
            <a:pPr lvl="1"/>
            <a:r>
              <a:rPr lang="en-US"/>
              <a:t>Use of Targets and Statistical approaches for reflectivity channels</a:t>
            </a:r>
          </a:p>
          <a:p>
            <a:pPr lvl="2"/>
            <a:r>
              <a:rPr lang="en-US"/>
              <a:t>Ice Radiances, Open Ocean, Land (PICS, etc.), Deep Convective Clouds</a:t>
            </a:r>
          </a:p>
          <a:p>
            <a:pPr lvl="2"/>
            <a:r>
              <a:rPr lang="en-US"/>
              <a:t>Comparisons of surface reflectivity databases</a:t>
            </a:r>
          </a:p>
          <a:p>
            <a:pPr lvl="1"/>
            <a:r>
              <a:rPr lang="en-US"/>
              <a:t>UV Ozone Profiler homogenization methods for Climate Data Records</a:t>
            </a:r>
          </a:p>
          <a:p>
            <a:pPr lvl="1"/>
            <a:r>
              <a:rPr lang="en-US"/>
              <a:t>Discussion of Radiative Transfer Model strengths and weaknesses</a:t>
            </a:r>
          </a:p>
          <a:p>
            <a:pPr lvl="2"/>
            <a:r>
              <a:rPr lang="en-US"/>
              <a:t>Can we make a recommendation?</a:t>
            </a:r>
          </a:p>
          <a:p>
            <a:pPr marL="457200" lvl="1" indent="0">
              <a:buNone/>
            </a:pPr>
            <a:endParaRPr lang="en-US"/>
          </a:p>
        </p:txBody>
      </p:sp>
    </p:spTree>
    <p:extLst>
      <p:ext uri="{BB962C8B-B14F-4D97-AF65-F5344CB8AC3E}">
        <p14:creationId xmlns:p14="http://schemas.microsoft.com/office/powerpoint/2010/main" val="344428210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E0671-3F26-45E1-95A4-2899EB57970F}"/>
              </a:ext>
            </a:extLst>
          </p:cNvPr>
          <p:cNvSpPr>
            <a:spLocks noGrp="1"/>
          </p:cNvSpPr>
          <p:nvPr>
            <p:ph type="title"/>
          </p:nvPr>
        </p:nvSpPr>
        <p:spPr>
          <a:xfrm>
            <a:off x="838200" y="365125"/>
            <a:ext cx="10515600" cy="1057275"/>
          </a:xfrm>
        </p:spPr>
        <p:txBody>
          <a:bodyPr/>
          <a:lstStyle/>
          <a:p>
            <a:pPr algn="ctr"/>
            <a:r>
              <a:rPr lang="en-US"/>
              <a:t>Overview of presentations</a:t>
            </a:r>
          </a:p>
        </p:txBody>
      </p:sp>
      <p:sp>
        <p:nvSpPr>
          <p:cNvPr id="3" name="Content Placeholder 2">
            <a:extLst>
              <a:ext uri="{FF2B5EF4-FFF2-40B4-BE49-F238E27FC236}">
                <a16:creationId xmlns:a16="http://schemas.microsoft.com/office/drawing/2014/main" id="{D3113FB4-2ABC-48B7-8FC4-964F36005EDF}"/>
              </a:ext>
            </a:extLst>
          </p:cNvPr>
          <p:cNvSpPr>
            <a:spLocks noGrp="1"/>
          </p:cNvSpPr>
          <p:nvPr>
            <p:ph idx="1"/>
          </p:nvPr>
        </p:nvSpPr>
        <p:spPr>
          <a:xfrm>
            <a:off x="838200" y="1690688"/>
            <a:ext cx="10515600" cy="4351338"/>
          </a:xfrm>
        </p:spPr>
        <p:txBody>
          <a:bodyPr/>
          <a:lstStyle/>
          <a:p>
            <a:r>
              <a:rPr lang="en-US"/>
              <a:t>14 talks with over 50 attendees covering most of the operational UV/Vis/NIR spectrometers.</a:t>
            </a:r>
          </a:p>
          <a:p>
            <a:r>
              <a:rPr lang="en-US"/>
              <a:t>Presentations will be linked to the agenda at</a:t>
            </a:r>
          </a:p>
          <a:p>
            <a:pPr lvl="1"/>
            <a:r>
              <a:rPr lang="en-US">
                <a:hlinkClick r:id="rId2"/>
              </a:rPr>
              <a:t>https://wmoomm.sharepoint.com/:f:/s/Collaboration/IgCfehG8zFDTS7dKgRKJp6WbAWMB1gxmyQeERSoi7PQgmI4?e=QHAObo</a:t>
            </a:r>
            <a:endParaRPr lang="en-US"/>
          </a:p>
          <a:p>
            <a:r>
              <a:rPr lang="en-US"/>
              <a:t>Minutes are in revision but will be accessed through links at</a:t>
            </a:r>
          </a:p>
          <a:p>
            <a:pPr lvl="1"/>
            <a:r>
              <a:rPr lang="en-US">
                <a:hlinkClick r:id="rId3"/>
              </a:rPr>
              <a:t>https://gsicsweb.eumetsat.int/meeting/2025/09/gsics-annual-and-executive-panel-meeting-23-27-march-2026-ottawa/</a:t>
            </a:r>
            <a:r>
              <a:rPr lang="en-US"/>
              <a:t> </a:t>
            </a:r>
          </a:p>
          <a:p>
            <a:pPr lvl="1"/>
            <a:endParaRPr lang="en-US"/>
          </a:p>
          <a:p>
            <a:endParaRPr lang="en-US"/>
          </a:p>
        </p:txBody>
      </p:sp>
    </p:spTree>
    <p:extLst>
      <p:ext uri="{BB962C8B-B14F-4D97-AF65-F5344CB8AC3E}">
        <p14:creationId xmlns:p14="http://schemas.microsoft.com/office/powerpoint/2010/main" val="197713778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533400" y="0"/>
            <a:ext cx="10820400" cy="646257"/>
          </a:xfrm>
        </p:spPr>
        <p:txBody>
          <a:bodyPr>
            <a:noAutofit/>
          </a:bodyPr>
          <a:lstStyle/>
          <a:p>
            <a:pPr>
              <a:tabLst>
                <a:tab pos="457200" algn="l"/>
              </a:tabLst>
            </a:pPr>
            <a:r>
              <a:rPr kumimoji="1" lang="en-US" altLang="ja-JP" sz="3200">
                <a:latin typeface="Arial" panose="020B0604020202020204" pitchFamily="34" charset="0"/>
                <a:cs typeface="Arial" panose="020B0604020202020204" pitchFamily="34" charset="0"/>
              </a:rPr>
              <a:t>6c. </a:t>
            </a:r>
            <a:r>
              <a:rPr lang="en-US" sz="3200" spc="-100">
                <a:solidFill>
                  <a:schemeClr val="tx1"/>
                </a:solidFill>
                <a:latin typeface="Arial" panose="020B0604020202020204" pitchFamily="34" charset="0"/>
                <a:cs typeface="Arial" panose="020B0604020202020204" pitchFamily="34" charset="0"/>
              </a:rPr>
              <a:t>Copernicus Sentinel-4 &amp; -5 – status Ras</a:t>
            </a:r>
            <a:r>
              <a:rPr lang="en-US" sz="3200" spc="-100">
                <a:latin typeface="Arial" panose="020B0604020202020204" pitchFamily="34" charset="0"/>
                <a:cs typeface="Arial" panose="020B0604020202020204" pitchFamily="34" charset="0"/>
              </a:rPr>
              <a:t>mus </a:t>
            </a:r>
            <a:r>
              <a:rPr lang="en-US" sz="3200" spc="-100" err="1">
                <a:latin typeface="Arial" panose="020B0604020202020204" pitchFamily="34" charset="0"/>
                <a:cs typeface="Arial" panose="020B0604020202020204" pitchFamily="34" charset="0"/>
              </a:rPr>
              <a:t>Lindstrot</a:t>
            </a:r>
            <a:endParaRPr kumimoji="1" lang="ja-JP" altLang="en-US" sz="3200"/>
          </a:p>
        </p:txBody>
      </p:sp>
      <p:sp>
        <p:nvSpPr>
          <p:cNvPr id="22" name="Title 1">
            <a:extLst>
              <a:ext uri="{FF2B5EF4-FFF2-40B4-BE49-F238E27FC236}">
                <a16:creationId xmlns:a16="http://schemas.microsoft.com/office/drawing/2014/main" id="{3185480B-B11A-4B6C-B4CB-8CBD0697C118}"/>
              </a:ext>
            </a:extLst>
          </p:cNvPr>
          <p:cNvSpPr txBox="1">
            <a:spLocks/>
          </p:cNvSpPr>
          <p:nvPr/>
        </p:nvSpPr>
        <p:spPr>
          <a:xfrm>
            <a:off x="792480" y="546755"/>
            <a:ext cx="11399520" cy="640079"/>
          </a:xfrm>
          <a:prstGeom prst="rect">
            <a:avLst/>
          </a:prstGeom>
        </p:spPr>
        <p:txBody>
          <a:bodyPr vert="horz" lIns="91440" tIns="45720" rIns="91440" bIns="45720" rtlCol="0" anchor="ctr">
            <a:normAutofit fontScale="925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t>Sentinel-5/UVNS vs METimage radiances</a:t>
            </a:r>
          </a:p>
        </p:txBody>
      </p:sp>
      <p:sp>
        <p:nvSpPr>
          <p:cNvPr id="23" name="Text Placeholder 2">
            <a:extLst>
              <a:ext uri="{FF2B5EF4-FFF2-40B4-BE49-F238E27FC236}">
                <a16:creationId xmlns:a16="http://schemas.microsoft.com/office/drawing/2014/main" id="{A0E96D6A-6BC8-4394-A402-9C9D0F8637DB}"/>
              </a:ext>
            </a:extLst>
          </p:cNvPr>
          <p:cNvSpPr txBox="1">
            <a:spLocks/>
          </p:cNvSpPr>
          <p:nvPr/>
        </p:nvSpPr>
        <p:spPr>
          <a:xfrm>
            <a:off x="76444" y="3077457"/>
            <a:ext cx="3594426" cy="2295125"/>
          </a:xfrm>
          <a:prstGeom prst="rect">
            <a:avLst/>
          </a:prstGeom>
        </p:spPr>
        <p:txBody>
          <a:bodyPr vert="horz" lIns="91440" tIns="45720" rIns="91440" bIns="45720" rtlCol="0" anchor="ctr">
            <a:normAutofit lnSpcReduction="10000"/>
          </a:bodyP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a:solidFill>
                  <a:schemeClr val="tx1"/>
                </a:solidFill>
              </a:rPr>
              <a:t>* Both missions in commissioning!</a:t>
            </a:r>
          </a:p>
          <a:p>
            <a:r>
              <a:rPr lang="en-US" sz="1600">
                <a:solidFill>
                  <a:schemeClr val="tx1"/>
                </a:solidFill>
              </a:rPr>
              <a:t>* S5 and </a:t>
            </a:r>
            <a:r>
              <a:rPr lang="en-US" sz="1600" err="1">
                <a:solidFill>
                  <a:schemeClr val="tx1"/>
                </a:solidFill>
              </a:rPr>
              <a:t>METimage</a:t>
            </a:r>
            <a:r>
              <a:rPr lang="en-US" sz="1600">
                <a:solidFill>
                  <a:schemeClr val="tx1"/>
                </a:solidFill>
              </a:rPr>
              <a:t> radiances in close agreement over homogeneous surfaces.</a:t>
            </a:r>
          </a:p>
          <a:p>
            <a:r>
              <a:rPr lang="en-US" sz="1600">
                <a:solidFill>
                  <a:schemeClr val="tx1"/>
                </a:solidFill>
              </a:rPr>
              <a:t>* Larger deviations observed over cloudy scenes and in regions affected by sun glint.</a:t>
            </a:r>
          </a:p>
          <a:p>
            <a:r>
              <a:rPr lang="en-US" sz="1600">
                <a:solidFill>
                  <a:schemeClr val="tx1"/>
                </a:solidFill>
              </a:rPr>
              <a:t>* Some viewing angle dependent deviations found, flipping sign at the equator.</a:t>
            </a:r>
          </a:p>
          <a:p>
            <a:r>
              <a:rPr lang="en-US" sz="1600">
                <a:solidFill>
                  <a:schemeClr val="tx1"/>
                </a:solidFill>
              </a:rPr>
              <a:t>* Pattern persistently found in all orbits</a:t>
            </a:r>
          </a:p>
          <a:p>
            <a:endParaRPr lang="en-US"/>
          </a:p>
        </p:txBody>
      </p:sp>
      <p:pic>
        <p:nvPicPr>
          <p:cNvPr id="24" name="Picture 23">
            <a:extLst>
              <a:ext uri="{FF2B5EF4-FFF2-40B4-BE49-F238E27FC236}">
                <a16:creationId xmlns:a16="http://schemas.microsoft.com/office/drawing/2014/main" id="{0A4778E7-5212-464A-92B1-867306F38B1A}"/>
              </a:ext>
            </a:extLst>
          </p:cNvPr>
          <p:cNvPicPr>
            <a:picLocks noChangeAspect="1"/>
          </p:cNvPicPr>
          <p:nvPr/>
        </p:nvPicPr>
        <p:blipFill>
          <a:blip r:embed="rId2"/>
          <a:stretch>
            <a:fillRect/>
          </a:stretch>
        </p:blipFill>
        <p:spPr>
          <a:xfrm>
            <a:off x="3921206" y="1139429"/>
            <a:ext cx="8270794" cy="5445125"/>
          </a:xfrm>
          <a:prstGeom prst="rect">
            <a:avLst/>
          </a:prstGeom>
        </p:spPr>
      </p:pic>
      <p:pic>
        <p:nvPicPr>
          <p:cNvPr id="25" name="Picture 24">
            <a:extLst>
              <a:ext uri="{FF2B5EF4-FFF2-40B4-BE49-F238E27FC236}">
                <a16:creationId xmlns:a16="http://schemas.microsoft.com/office/drawing/2014/main" id="{31130421-F4AA-4FC8-892D-91A79ABC546C}"/>
              </a:ext>
            </a:extLst>
          </p:cNvPr>
          <p:cNvPicPr>
            <a:picLocks noChangeAspect="1"/>
          </p:cNvPicPr>
          <p:nvPr/>
        </p:nvPicPr>
        <p:blipFill>
          <a:blip r:embed="rId3"/>
          <a:stretch>
            <a:fillRect/>
          </a:stretch>
        </p:blipFill>
        <p:spPr>
          <a:xfrm>
            <a:off x="-6070" y="1356851"/>
            <a:ext cx="3767848" cy="1638771"/>
          </a:xfrm>
          <a:prstGeom prst="rect">
            <a:avLst/>
          </a:prstGeom>
        </p:spPr>
      </p:pic>
      <p:grpSp>
        <p:nvGrpSpPr>
          <p:cNvPr id="26" name="Group 25">
            <a:extLst>
              <a:ext uri="{FF2B5EF4-FFF2-40B4-BE49-F238E27FC236}">
                <a16:creationId xmlns:a16="http://schemas.microsoft.com/office/drawing/2014/main" id="{FA20AB4A-D9AA-4D51-8F1D-4C82EB91142F}"/>
              </a:ext>
            </a:extLst>
          </p:cNvPr>
          <p:cNvGrpSpPr/>
          <p:nvPr/>
        </p:nvGrpSpPr>
        <p:grpSpPr>
          <a:xfrm>
            <a:off x="3838222" y="1139429"/>
            <a:ext cx="8353778" cy="5456627"/>
            <a:chOff x="3838222" y="1139429"/>
            <a:chExt cx="8353778" cy="5456627"/>
          </a:xfrm>
        </p:grpSpPr>
        <p:pic>
          <p:nvPicPr>
            <p:cNvPr id="27" name="Picture 26">
              <a:extLst>
                <a:ext uri="{FF2B5EF4-FFF2-40B4-BE49-F238E27FC236}">
                  <a16:creationId xmlns:a16="http://schemas.microsoft.com/office/drawing/2014/main" id="{6CC5C09C-9D55-4AE4-B43B-48040BD92664}"/>
                </a:ext>
              </a:extLst>
            </p:cNvPr>
            <p:cNvPicPr>
              <a:picLocks noChangeAspect="1"/>
            </p:cNvPicPr>
            <p:nvPr/>
          </p:nvPicPr>
          <p:blipFill>
            <a:blip r:embed="rId4"/>
            <a:stretch>
              <a:fillRect/>
            </a:stretch>
          </p:blipFill>
          <p:spPr>
            <a:xfrm>
              <a:off x="3898628" y="1727362"/>
              <a:ext cx="8216928" cy="4075379"/>
            </a:xfrm>
            <a:prstGeom prst="rect">
              <a:avLst/>
            </a:prstGeom>
          </p:spPr>
        </p:pic>
        <p:sp>
          <p:nvSpPr>
            <p:cNvPr id="28" name="Rectangle 27">
              <a:extLst>
                <a:ext uri="{FF2B5EF4-FFF2-40B4-BE49-F238E27FC236}">
                  <a16:creationId xmlns:a16="http://schemas.microsoft.com/office/drawing/2014/main" id="{D1BA16DB-03C0-40AD-B7B5-124A167BBC04}"/>
                </a:ext>
              </a:extLst>
            </p:cNvPr>
            <p:cNvSpPr/>
            <p:nvPr/>
          </p:nvSpPr>
          <p:spPr bwMode="auto">
            <a:xfrm>
              <a:off x="3838222" y="1139429"/>
              <a:ext cx="8353778" cy="587933"/>
            </a:xfrm>
            <a:prstGeom prst="rect">
              <a:avLst/>
            </a:prstGeom>
            <a:solidFill>
              <a:schemeClr val="tx1"/>
            </a:solidFill>
            <a:ln w="9525" cap="flat" cmpd="sng" algn="ctr">
              <a:noFill/>
              <a:prstDash val="solid"/>
              <a:round/>
              <a:headEnd type="none" w="med" len="med"/>
              <a:tailEnd type="none" w="med" len="med"/>
            </a:ln>
            <a:effectLst>
              <a:outerShdw blurRad="50800" dist="50800" dir="5400000" algn="ctr" rotWithShape="0">
                <a:schemeClr val="tx1"/>
              </a:outerShdw>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900" b="1" i="0" u="none" strike="noStrike" cap="none" normalizeH="0" baseline="0">
                <a:ln>
                  <a:noFill/>
                </a:ln>
                <a:solidFill>
                  <a:schemeClr val="bg1"/>
                </a:solidFill>
                <a:effectLst/>
                <a:latin typeface="Tahoma" pitchFamily="34" charset="0"/>
              </a:endParaRPr>
            </a:p>
          </p:txBody>
        </p:sp>
        <p:sp>
          <p:nvSpPr>
            <p:cNvPr id="29" name="Rectangle 28">
              <a:extLst>
                <a:ext uri="{FF2B5EF4-FFF2-40B4-BE49-F238E27FC236}">
                  <a16:creationId xmlns:a16="http://schemas.microsoft.com/office/drawing/2014/main" id="{BFB55B1E-2293-4A52-A41F-F667CCF03040}"/>
                </a:ext>
              </a:extLst>
            </p:cNvPr>
            <p:cNvSpPr/>
            <p:nvPr/>
          </p:nvSpPr>
          <p:spPr bwMode="auto">
            <a:xfrm>
              <a:off x="3838222" y="6008123"/>
              <a:ext cx="8353778" cy="587933"/>
            </a:xfrm>
            <a:prstGeom prst="rect">
              <a:avLst/>
            </a:prstGeom>
            <a:solidFill>
              <a:schemeClr val="tx1"/>
            </a:solidFill>
            <a:ln w="9525" cap="flat" cmpd="sng" algn="ctr">
              <a:noFill/>
              <a:prstDash val="solid"/>
              <a:round/>
              <a:headEnd type="none" w="med" len="med"/>
              <a:tailEnd type="none" w="med" len="med"/>
            </a:ln>
            <a:effectLst>
              <a:outerShdw blurRad="50800" dist="50800" dir="5400000" algn="ctr" rotWithShape="0">
                <a:schemeClr val="tx1"/>
              </a:outerShdw>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US" sz="900" b="1" i="0" u="none" strike="noStrike" cap="none" normalizeH="0" baseline="0">
                <a:ln>
                  <a:noFill/>
                </a:ln>
                <a:solidFill>
                  <a:schemeClr val="bg1"/>
                </a:solidFill>
                <a:effectLst/>
                <a:latin typeface="Tahoma" pitchFamily="34" charset="0"/>
              </a:endParaRPr>
            </a:p>
          </p:txBody>
        </p:sp>
      </p:grpSp>
      <p:pic>
        <p:nvPicPr>
          <p:cNvPr id="30" name="Picture 29">
            <a:extLst>
              <a:ext uri="{FF2B5EF4-FFF2-40B4-BE49-F238E27FC236}">
                <a16:creationId xmlns:a16="http://schemas.microsoft.com/office/drawing/2014/main" id="{B8C27605-B3A6-422B-B60D-890DA7C43F1E}"/>
              </a:ext>
            </a:extLst>
          </p:cNvPr>
          <p:cNvPicPr>
            <a:picLocks noChangeAspect="1"/>
          </p:cNvPicPr>
          <p:nvPr/>
        </p:nvPicPr>
        <p:blipFill>
          <a:blip r:embed="rId5"/>
          <a:stretch>
            <a:fillRect/>
          </a:stretch>
        </p:blipFill>
        <p:spPr>
          <a:xfrm>
            <a:off x="76444" y="5376910"/>
            <a:ext cx="3448012" cy="1485417"/>
          </a:xfrm>
          <a:prstGeom prst="rect">
            <a:avLst/>
          </a:prstGeom>
        </p:spPr>
      </p:pic>
    </p:spTree>
    <p:extLst>
      <p:ext uri="{BB962C8B-B14F-4D97-AF65-F5344CB8AC3E}">
        <p14:creationId xmlns:p14="http://schemas.microsoft.com/office/powerpoint/2010/main" val="22248682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6"/>
                                        </p:tgtEl>
                                        <p:attrNameLst>
                                          <p:attrName>style.visibility</p:attrName>
                                        </p:attrNameLst>
                                      </p:cBhvr>
                                      <p:to>
                                        <p:strVal val="visible"/>
                                      </p:to>
                                    </p:set>
                                    <p:animEffect transition="in" filter="fade">
                                      <p:cBhvr>
                                        <p:cTn id="7" dur="500"/>
                                        <p:tgtEl>
                                          <p:spTgt spid="2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xEl>
                                              <p:pRg st="4" end="4"/>
                                            </p:txEl>
                                          </p:spTgt>
                                        </p:tgtEl>
                                        <p:attrNameLst>
                                          <p:attrName>style.visibility</p:attrName>
                                        </p:attrNameLst>
                                      </p:cBhvr>
                                      <p:to>
                                        <p:strVal val="visible"/>
                                      </p:to>
                                    </p:set>
                                    <p:animEffect transition="in" filter="fade">
                                      <p:cBhvr>
                                        <p:cTn id="10" dur="500"/>
                                        <p:tgtEl>
                                          <p:spTgt spid="2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uiExpand="1"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a:extLst>
              <a:ext uri="{FF2B5EF4-FFF2-40B4-BE49-F238E27FC236}">
                <a16:creationId xmlns:a16="http://schemas.microsoft.com/office/drawing/2014/main" id="{4F5DB86B-D131-469C-9754-EC7BF0C17059}"/>
              </a:ext>
            </a:extLst>
          </p:cNvPr>
          <p:cNvPicPr/>
          <p:nvPr/>
        </p:nvPicPr>
        <p:blipFill>
          <a:blip r:embed="rId2"/>
          <a:stretch/>
        </p:blipFill>
        <p:spPr>
          <a:xfrm>
            <a:off x="6400800" y="0"/>
            <a:ext cx="4571640" cy="6857640"/>
          </a:xfrm>
          <a:prstGeom prst="rect">
            <a:avLst/>
          </a:prstGeom>
          <a:noFill/>
          <a:ln w="0">
            <a:noFill/>
          </a:ln>
        </p:spPr>
      </p:pic>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66739" y="0"/>
            <a:ext cx="11972272" cy="646257"/>
          </a:xfrm>
        </p:spPr>
        <p:txBody>
          <a:bodyPr>
            <a:noAutofit/>
          </a:bodyPr>
          <a:lstStyle/>
          <a:p>
            <a:pPr>
              <a:tabLst>
                <a:tab pos="457200" algn="l"/>
              </a:tabLst>
            </a:pPr>
            <a:r>
              <a:rPr kumimoji="1" lang="en-US" altLang="ja-JP" sz="2800">
                <a:latin typeface="Arial" panose="020B0604020202020204" pitchFamily="34" charset="0"/>
                <a:cs typeface="Arial" panose="020B0604020202020204" pitchFamily="34" charset="0"/>
              </a:rPr>
              <a:t>6a. 8 years TROPOMI long-term instrument degradation</a:t>
            </a:r>
            <a:r>
              <a:rPr lang="en-US" altLang="ja-JP" sz="2800">
                <a:latin typeface="Arial" panose="020B0604020202020204" pitchFamily="34" charset="0"/>
                <a:cs typeface="Arial" panose="020B0604020202020204" pitchFamily="34" charset="0"/>
              </a:rPr>
              <a:t>, Erwin Loots et al.</a:t>
            </a:r>
            <a:endParaRPr kumimoji="1" lang="ja-JP" altLang="en-US" sz="2800"/>
          </a:p>
        </p:txBody>
      </p:sp>
      <p:sp>
        <p:nvSpPr>
          <p:cNvPr id="22" name="PlaceHolder 1">
            <a:extLst>
              <a:ext uri="{FF2B5EF4-FFF2-40B4-BE49-F238E27FC236}">
                <a16:creationId xmlns:a16="http://schemas.microsoft.com/office/drawing/2014/main" id="{8F6EFC52-F1B5-459A-B342-38D5AA4D1126}"/>
              </a:ext>
            </a:extLst>
          </p:cNvPr>
          <p:cNvSpPr txBox="1">
            <a:spLocks/>
          </p:cNvSpPr>
          <p:nvPr/>
        </p:nvSpPr>
        <p:spPr>
          <a:xfrm>
            <a:off x="609480" y="459361"/>
            <a:ext cx="10972440" cy="498598"/>
          </a:xfrm>
          <a:prstGeom prst="rect">
            <a:avLst/>
          </a:prstGeom>
          <a:noFill/>
          <a:ln w="0">
            <a:noFill/>
          </a:ln>
        </p:spPr>
        <p:txBody>
          <a:bodyPr vert="horz" lIns="0" tIns="0" rIns="0" bIns="0" rtlCol="0" anchor="ctr">
            <a:sp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a:latin typeface="Calibri"/>
              </a:rPr>
              <a:t>Validation (2/3): PICS</a:t>
            </a:r>
          </a:p>
        </p:txBody>
      </p:sp>
      <p:pic>
        <p:nvPicPr>
          <p:cNvPr id="26" name="Grafik 3" descr="PICS1.png">
            <a:extLst>
              <a:ext uri="{FF2B5EF4-FFF2-40B4-BE49-F238E27FC236}">
                <a16:creationId xmlns:a16="http://schemas.microsoft.com/office/drawing/2014/main" id="{88926F41-DD41-4E59-9C68-513EB476D3A8}"/>
              </a:ext>
            </a:extLst>
          </p:cNvPr>
          <p:cNvPicPr/>
          <p:nvPr/>
        </p:nvPicPr>
        <p:blipFill>
          <a:blip r:embed="rId3"/>
          <a:stretch/>
        </p:blipFill>
        <p:spPr>
          <a:xfrm>
            <a:off x="1371600" y="1510560"/>
            <a:ext cx="4106160" cy="1689840"/>
          </a:xfrm>
          <a:prstGeom prst="rect">
            <a:avLst/>
          </a:prstGeom>
          <a:noFill/>
          <a:ln w="0">
            <a:noFill/>
          </a:ln>
        </p:spPr>
      </p:pic>
      <p:sp>
        <p:nvSpPr>
          <p:cNvPr id="27" name="TextBox 26">
            <a:extLst>
              <a:ext uri="{FF2B5EF4-FFF2-40B4-BE49-F238E27FC236}">
                <a16:creationId xmlns:a16="http://schemas.microsoft.com/office/drawing/2014/main" id="{9524592D-D9F5-4093-AA6E-678C7176AB2D}"/>
              </a:ext>
            </a:extLst>
          </p:cNvPr>
          <p:cNvSpPr txBox="1"/>
          <p:nvPr/>
        </p:nvSpPr>
        <p:spPr>
          <a:xfrm>
            <a:off x="685800" y="4114800"/>
            <a:ext cx="5257800" cy="1660539"/>
          </a:xfrm>
          <a:prstGeom prst="rect">
            <a:avLst/>
          </a:prstGeom>
          <a:noFill/>
          <a:ln w="0">
            <a:noFill/>
          </a:ln>
        </p:spPr>
        <p:txBody>
          <a:bodyPr lIns="90000" tIns="45000" rIns="90000" bIns="45000" anchor="t">
            <a:spAutoFit/>
          </a:bodyPr>
          <a:lstStyle/>
          <a:p>
            <a:r>
              <a:rPr lang="en-US" sz="1800" b="0" u="none" strike="noStrike">
                <a:effectLst/>
                <a:uFillTx/>
                <a:latin typeface="Arial"/>
              </a:rPr>
              <a:t>From:  </a:t>
            </a:r>
            <a:r>
              <a:rPr lang="en-US" sz="1800" b="0" u="none" strike="noStrike">
                <a:effectLst/>
                <a:uFillTx/>
                <a:latin typeface="Arial"/>
                <a:hlinkClick r:id="rId4">
                  <a:extLst>
                    <a:ext uri="{A12FA001-AC4F-418D-AE19-62706E023703}">
                      <ahyp:hlinkClr xmlns:ahyp="http://schemas.microsoft.com/office/drawing/2018/hyperlinkcolor" val="tx"/>
                    </a:ext>
                  </a:extLst>
                </a:hlinkClick>
              </a:rPr>
              <a:t>https://mpc-vdaf.tropomi.eu</a:t>
            </a:r>
            <a:endParaRPr lang="en-US" sz="1800" b="0" u="none" strike="noStrike">
              <a:effectLst/>
              <a:uFillTx/>
              <a:latin typeface="Arial"/>
            </a:endParaRPr>
          </a:p>
          <a:p>
            <a:r>
              <a:rPr lang="en-US" sz="1400" b="0" u="none" strike="noStrike">
                <a:effectLst/>
                <a:uFillTx/>
                <a:latin typeface="Arial"/>
              </a:rPr>
              <a:t>Stability of reflectance (B3,4,6) has been obtained from near cloud-free, near nadir measurements over 20 Pseudo-Invariant Calibration Sites located in the Saharan Desert and the Arabian Peninsula from May 2018 through January 2026. For all bands, the long-term drift is statistically not significant for the bulk of the sites.</a:t>
            </a:r>
          </a:p>
        </p:txBody>
      </p:sp>
    </p:spTree>
    <p:extLst>
      <p:ext uri="{BB962C8B-B14F-4D97-AF65-F5344CB8AC3E}">
        <p14:creationId xmlns:p14="http://schemas.microsoft.com/office/powerpoint/2010/main" val="314750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533400" y="28287"/>
            <a:ext cx="10820400" cy="646257"/>
          </a:xfrm>
        </p:spPr>
        <p:txBody>
          <a:bodyPr>
            <a:noAutofit/>
          </a:bodyPr>
          <a:lstStyle/>
          <a:p>
            <a:pPr>
              <a:tabLst>
                <a:tab pos="457200" algn="l"/>
              </a:tabLst>
            </a:pPr>
            <a:r>
              <a:rPr kumimoji="1" lang="en-US" altLang="ja-JP" sz="3200">
                <a:latin typeface="Arial" panose="020B0604020202020204" pitchFamily="34" charset="0"/>
                <a:cs typeface="Arial" panose="020B0604020202020204" pitchFamily="34" charset="0"/>
              </a:rPr>
              <a:t>6b. </a:t>
            </a:r>
            <a:r>
              <a:rPr lang="en-US" altLang="ja-JP" sz="3200">
                <a:latin typeface="Arial" panose="020B0604020202020204" pitchFamily="34" charset="0"/>
                <a:cs typeface="Arial" panose="020B0604020202020204" pitchFamily="34" charset="0"/>
              </a:rPr>
              <a:t>GOME-2 in-orbit performance, Pieter </a:t>
            </a:r>
            <a:r>
              <a:rPr lang="en-US" altLang="ja-JP" sz="3200" err="1">
                <a:latin typeface="Arial" panose="020B0604020202020204" pitchFamily="34" charset="0"/>
                <a:cs typeface="Arial" panose="020B0604020202020204" pitchFamily="34" charset="0"/>
              </a:rPr>
              <a:t>Valks</a:t>
            </a:r>
            <a:r>
              <a:rPr lang="en-US" altLang="ja-JP" sz="3200">
                <a:latin typeface="Arial" panose="020B0604020202020204" pitchFamily="34" charset="0"/>
                <a:cs typeface="Arial" panose="020B0604020202020204" pitchFamily="34" charset="0"/>
              </a:rPr>
              <a:t>, et al. </a:t>
            </a:r>
            <a:endParaRPr kumimoji="1" lang="ja-JP" altLang="en-US" sz="3200"/>
          </a:p>
        </p:txBody>
      </p:sp>
      <p:sp>
        <p:nvSpPr>
          <p:cNvPr id="22" name="Title 1">
            <a:extLst>
              <a:ext uri="{FF2B5EF4-FFF2-40B4-BE49-F238E27FC236}">
                <a16:creationId xmlns:a16="http://schemas.microsoft.com/office/drawing/2014/main" id="{D267C6B2-8D61-4FF8-B416-E41C53939542}"/>
              </a:ext>
            </a:extLst>
          </p:cNvPr>
          <p:cNvSpPr txBox="1">
            <a:spLocks/>
          </p:cNvSpPr>
          <p:nvPr/>
        </p:nvSpPr>
        <p:spPr>
          <a:xfrm>
            <a:off x="792480" y="603315"/>
            <a:ext cx="11399520" cy="640079"/>
          </a:xfrm>
          <a:prstGeom prst="rect">
            <a:avLst/>
          </a:prstGeom>
        </p:spPr>
        <p:txBody>
          <a:bodyPr vert="horz" lIns="91440" tIns="45720" rIns="91440" bIns="45720" rtlCol="0" anchor="ctr">
            <a:normAutofit fontScale="6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E"/>
              <a:t>GOME-2 L1B  -  Throughput     330 nm (Ch. 2)	scan </a:t>
            </a:r>
            <a:r>
              <a:rPr lang="en-IE" err="1"/>
              <a:t>pos</a:t>
            </a:r>
            <a:r>
              <a:rPr lang="en-IE"/>
              <a:t> 24 (west) </a:t>
            </a:r>
            <a:endParaRPr lang="en-GB"/>
          </a:p>
        </p:txBody>
      </p:sp>
      <p:sp>
        <p:nvSpPr>
          <p:cNvPr id="23" name="Rectangle 22">
            <a:extLst>
              <a:ext uri="{FF2B5EF4-FFF2-40B4-BE49-F238E27FC236}">
                <a16:creationId xmlns:a16="http://schemas.microsoft.com/office/drawing/2014/main" id="{36BC9C54-CE92-47DC-A6CC-DF44123449A2}"/>
              </a:ext>
            </a:extLst>
          </p:cNvPr>
          <p:cNvSpPr/>
          <p:nvPr/>
        </p:nvSpPr>
        <p:spPr bwMode="auto">
          <a:xfrm>
            <a:off x="167951" y="6674819"/>
            <a:ext cx="11924522" cy="177282"/>
          </a:xfrm>
          <a:prstGeom prst="rect">
            <a:avLst/>
          </a:prstGeom>
          <a:solidFill>
            <a:schemeClr val="tx1"/>
          </a:solidFill>
          <a:ln w="9525" cap="flat" cmpd="sng" algn="ctr">
            <a:noFill/>
            <a:prstDash val="solid"/>
            <a:round/>
            <a:headEnd type="none" w="med" len="med"/>
            <a:tailEnd type="none" w="med" len="med"/>
          </a:ln>
          <a:effectLst/>
        </p:spPr>
        <p:txBody>
          <a:bodyPr vert="horz" wrap="square" lIns="36000" tIns="36000" rIns="36000" bIns="36000" numCol="1" rtlCol="0" anchor="t" anchorCtr="0" compatLnSpc="1">
            <a:prstTxWarp prst="textNoShape">
              <a:avLst/>
            </a:prstTxWarp>
          </a:bodyPr>
          <a:lstStyle/>
          <a:p>
            <a:pPr marL="0" marR="0" indent="0" algn="l" defTabSz="914400" rtl="0" eaLnBrk="0" fontAlgn="base" latinLnBrk="0" hangingPunct="0">
              <a:lnSpc>
                <a:spcPct val="100000"/>
              </a:lnSpc>
              <a:spcBef>
                <a:spcPct val="50000"/>
              </a:spcBef>
              <a:spcAft>
                <a:spcPct val="0"/>
              </a:spcAft>
              <a:buClrTx/>
              <a:buSzTx/>
              <a:buFontTx/>
              <a:buNone/>
              <a:tabLst/>
            </a:pPr>
            <a:endParaRPr kumimoji="0" lang="en-IE" sz="900" b="1" i="0" u="none" strike="noStrike" cap="none" normalizeH="0" baseline="0">
              <a:ln>
                <a:noFill/>
              </a:ln>
              <a:solidFill>
                <a:schemeClr val="bg1"/>
              </a:solidFill>
              <a:effectLst/>
              <a:latin typeface="Tahoma" pitchFamily="34" charset="0"/>
            </a:endParaRPr>
          </a:p>
        </p:txBody>
      </p:sp>
      <p:pic>
        <p:nvPicPr>
          <p:cNvPr id="24" name="Picture 23">
            <a:extLst>
              <a:ext uri="{FF2B5EF4-FFF2-40B4-BE49-F238E27FC236}">
                <a16:creationId xmlns:a16="http://schemas.microsoft.com/office/drawing/2014/main" id="{E6C6D025-276A-4F40-A04E-239B62062444}"/>
              </a:ext>
            </a:extLst>
          </p:cNvPr>
          <p:cNvPicPr>
            <a:picLocks noChangeAspect="1"/>
          </p:cNvPicPr>
          <p:nvPr/>
        </p:nvPicPr>
        <p:blipFill>
          <a:blip r:embed="rId2"/>
          <a:stretch>
            <a:fillRect/>
          </a:stretch>
        </p:blipFill>
        <p:spPr>
          <a:xfrm>
            <a:off x="10328937" y="1048611"/>
            <a:ext cx="1304657" cy="512108"/>
          </a:xfrm>
          <a:prstGeom prst="rect">
            <a:avLst/>
          </a:prstGeom>
        </p:spPr>
      </p:pic>
      <p:pic>
        <p:nvPicPr>
          <p:cNvPr id="25" name="Picture 24">
            <a:extLst>
              <a:ext uri="{FF2B5EF4-FFF2-40B4-BE49-F238E27FC236}">
                <a16:creationId xmlns:a16="http://schemas.microsoft.com/office/drawing/2014/main" id="{3188AE1D-007B-431C-8944-B9E49FEB3F19}"/>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969264" y="1092708"/>
            <a:ext cx="7687056" cy="5765292"/>
          </a:xfrm>
          <a:prstGeom prst="rect">
            <a:avLst/>
          </a:prstGeom>
        </p:spPr>
      </p:pic>
      <p:sp>
        <p:nvSpPr>
          <p:cNvPr id="26" name="Rectangle 25">
            <a:extLst>
              <a:ext uri="{FF2B5EF4-FFF2-40B4-BE49-F238E27FC236}">
                <a16:creationId xmlns:a16="http://schemas.microsoft.com/office/drawing/2014/main" id="{86C00A12-0642-47FB-B8AC-7BD96BDEB9BA}"/>
              </a:ext>
            </a:extLst>
          </p:cNvPr>
          <p:cNvSpPr/>
          <p:nvPr/>
        </p:nvSpPr>
        <p:spPr>
          <a:xfrm>
            <a:off x="8327135" y="1977212"/>
            <a:ext cx="3019503" cy="338554"/>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a:ln>
                  <a:noFill/>
                </a:ln>
                <a:solidFill>
                  <a:srgbClr val="002569"/>
                </a:solidFill>
                <a:effectLst/>
                <a:uLnTx/>
                <a:uFillTx/>
                <a:latin typeface="Tahoma"/>
                <a:ea typeface="Times New Roman" panose="02020603050405020304" pitchFamily="18" charset="0"/>
                <a:cs typeface="Arial" panose="020B0604020202020204" pitchFamily="34" charset="0"/>
              </a:rPr>
              <a:t>SMR</a:t>
            </a:r>
          </a:p>
        </p:txBody>
      </p:sp>
      <p:sp>
        <p:nvSpPr>
          <p:cNvPr id="27" name="Rectangle 26">
            <a:extLst>
              <a:ext uri="{FF2B5EF4-FFF2-40B4-BE49-F238E27FC236}">
                <a16:creationId xmlns:a16="http://schemas.microsoft.com/office/drawing/2014/main" id="{3AC8B7DF-EF8E-44A8-A025-D96B15AD9B4F}"/>
              </a:ext>
            </a:extLst>
          </p:cNvPr>
          <p:cNvSpPr/>
          <p:nvPr/>
        </p:nvSpPr>
        <p:spPr>
          <a:xfrm>
            <a:off x="8327135" y="3644937"/>
            <a:ext cx="3019503" cy="338554"/>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a:ln>
                  <a:noFill/>
                </a:ln>
                <a:solidFill>
                  <a:srgbClr val="002569"/>
                </a:solidFill>
                <a:effectLst/>
                <a:uLnTx/>
                <a:uFillTx/>
                <a:latin typeface="Tahoma"/>
                <a:ea typeface="Times New Roman" panose="02020603050405020304" pitchFamily="18" charset="0"/>
                <a:cs typeface="Arial" panose="020B0604020202020204" pitchFamily="34" charset="0"/>
              </a:rPr>
              <a:t>Earthshine (Sahara)</a:t>
            </a:r>
          </a:p>
        </p:txBody>
      </p:sp>
      <p:sp>
        <p:nvSpPr>
          <p:cNvPr id="28" name="Rectangle 27">
            <a:extLst>
              <a:ext uri="{FF2B5EF4-FFF2-40B4-BE49-F238E27FC236}">
                <a16:creationId xmlns:a16="http://schemas.microsoft.com/office/drawing/2014/main" id="{6D992167-7185-46D2-B9A5-51271E2F087C}"/>
              </a:ext>
            </a:extLst>
          </p:cNvPr>
          <p:cNvSpPr/>
          <p:nvPr/>
        </p:nvSpPr>
        <p:spPr>
          <a:xfrm>
            <a:off x="8387807" y="5312662"/>
            <a:ext cx="3019503" cy="338554"/>
          </a:xfrm>
          <a:prstGeom prst="rect">
            <a:avLst/>
          </a:prstGeom>
        </p:spPr>
        <p:txBody>
          <a:bodyPr wrap="square">
            <a:spAutoFit/>
          </a:bodyPr>
          <a:lstStyle/>
          <a:p>
            <a:pPr marL="0" marR="0" lvl="0" indent="0" algn="just" defTabSz="914400" rtl="0" eaLnBrk="1" fontAlgn="base" latinLnBrk="0" hangingPunct="1">
              <a:lnSpc>
                <a:spcPct val="100000"/>
              </a:lnSpc>
              <a:spcBef>
                <a:spcPct val="0"/>
              </a:spcBef>
              <a:spcAft>
                <a:spcPts val="0"/>
              </a:spcAft>
              <a:buClrTx/>
              <a:buSzTx/>
              <a:buFontTx/>
              <a:buNone/>
              <a:tabLst/>
              <a:defRPr/>
            </a:pPr>
            <a:r>
              <a:rPr kumimoji="0" lang="en-GB" sz="1600" b="1" i="0" u="none" strike="noStrike" kern="1200" cap="none" spc="0" normalizeH="0" baseline="0" noProof="0">
                <a:ln>
                  <a:noFill/>
                </a:ln>
                <a:solidFill>
                  <a:srgbClr val="002569"/>
                </a:solidFill>
                <a:effectLst/>
                <a:uLnTx/>
                <a:uFillTx/>
                <a:latin typeface="Tahoma"/>
                <a:ea typeface="Times New Roman" panose="02020603050405020304" pitchFamily="18" charset="0"/>
                <a:cs typeface="Arial" panose="020B0604020202020204" pitchFamily="34" charset="0"/>
              </a:rPr>
              <a:t>Reflectivity (Sahara)</a:t>
            </a:r>
          </a:p>
        </p:txBody>
      </p:sp>
    </p:spTree>
    <p:extLst>
      <p:ext uri="{BB962C8B-B14F-4D97-AF65-F5344CB8AC3E}">
        <p14:creationId xmlns:p14="http://schemas.microsoft.com/office/powerpoint/2010/main" val="7835016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533400" y="103697"/>
            <a:ext cx="11306666" cy="646257"/>
          </a:xfrm>
        </p:spPr>
        <p:txBody>
          <a:bodyPr>
            <a:noAutofit/>
          </a:bodyPr>
          <a:lstStyle/>
          <a:p>
            <a:pPr>
              <a:tabLst>
                <a:tab pos="457200" algn="l"/>
              </a:tabLst>
            </a:pPr>
            <a:r>
              <a:rPr kumimoji="1" lang="en-US" altLang="ja-JP" sz="3200">
                <a:latin typeface="Arial" panose="020B0604020202020204" pitchFamily="34" charset="0"/>
                <a:cs typeface="Arial" panose="020B0604020202020204" pitchFamily="34" charset="0"/>
              </a:rPr>
              <a:t>6d. Calibration of the NOAA-20 OMPS Instrument for NASA Products, Brad Fisher</a:t>
            </a:r>
            <a:endParaRPr kumimoji="1" lang="ja-JP" altLang="en-US" sz="3200"/>
          </a:p>
        </p:txBody>
      </p:sp>
      <p:pic>
        <p:nvPicPr>
          <p:cNvPr id="23" name="Picture 22">
            <a:extLst>
              <a:ext uri="{FF2B5EF4-FFF2-40B4-BE49-F238E27FC236}">
                <a16:creationId xmlns:a16="http://schemas.microsoft.com/office/drawing/2014/main" id="{045E9306-5775-4BA1-8AB0-F531291AE6B8}"/>
              </a:ext>
            </a:extLst>
          </p:cNvPr>
          <p:cNvPicPr>
            <a:picLocks noChangeAspect="1"/>
          </p:cNvPicPr>
          <p:nvPr/>
        </p:nvPicPr>
        <p:blipFill>
          <a:blip r:embed="rId2"/>
          <a:srcRect l="-337"/>
          <a:stretch>
            <a:fillRect/>
          </a:stretch>
        </p:blipFill>
        <p:spPr>
          <a:xfrm>
            <a:off x="4374977" y="1975243"/>
            <a:ext cx="3996118" cy="2588768"/>
          </a:xfrm>
          <a:prstGeom prst="rect">
            <a:avLst/>
          </a:prstGeom>
        </p:spPr>
      </p:pic>
      <p:sp>
        <p:nvSpPr>
          <p:cNvPr id="24" name="TextBox 23">
            <a:extLst>
              <a:ext uri="{FF2B5EF4-FFF2-40B4-BE49-F238E27FC236}">
                <a16:creationId xmlns:a16="http://schemas.microsoft.com/office/drawing/2014/main" id="{3173619D-67E0-4B85-B84F-2EC3144D6E53}"/>
              </a:ext>
            </a:extLst>
          </p:cNvPr>
          <p:cNvSpPr txBox="1"/>
          <p:nvPr/>
        </p:nvSpPr>
        <p:spPr>
          <a:xfrm>
            <a:off x="5974549" y="3649275"/>
            <a:ext cx="1832553" cy="623248"/>
          </a:xfrm>
          <a:prstGeom prst="rect">
            <a:avLst/>
          </a:prstGeom>
          <a:noFill/>
        </p:spPr>
        <p:txBody>
          <a:bodyPr wrap="none" rtlCol="0">
            <a:spAutoFit/>
          </a:bodyPr>
          <a:lstStyle/>
          <a:p>
            <a:pPr algn="ctr">
              <a:spcAft>
                <a:spcPts val="600"/>
              </a:spcAft>
            </a:pPr>
            <a:r>
              <a:rPr lang="en-US" sz="900" u="sng">
                <a:latin typeface="Times New Roman" panose="02020603050405020304" pitchFamily="18" charset="0"/>
                <a:cs typeface="Times New Roman" panose="02020603050405020304" pitchFamily="18" charset="0"/>
              </a:rPr>
              <a:t>BCW wavelengths for L2 retrievals</a:t>
            </a:r>
          </a:p>
          <a:p>
            <a:pPr algn="ctr">
              <a:spcAft>
                <a:spcPts val="300"/>
              </a:spcAft>
            </a:pPr>
            <a:r>
              <a:rPr lang="en-US" sz="900">
                <a:latin typeface="Times New Roman" panose="02020603050405020304" pitchFamily="18" charset="0"/>
                <a:cs typeface="Times New Roman" panose="02020603050405020304" pitchFamily="18" charset="0"/>
              </a:rPr>
              <a:t>X = NM</a:t>
            </a:r>
          </a:p>
          <a:p>
            <a:pPr algn="ctr">
              <a:spcAft>
                <a:spcPts val="300"/>
              </a:spcAft>
            </a:pPr>
            <a:r>
              <a:rPr lang="en-US" sz="900" b="1">
                <a:solidFill>
                  <a:schemeClr val="accent6">
                    <a:lumMod val="60000"/>
                    <a:lumOff val="40000"/>
                  </a:schemeClr>
                </a:solidFill>
                <a:latin typeface="Times New Roman" panose="02020603050405020304" pitchFamily="18" charset="0"/>
                <a:cs typeface="Times New Roman" panose="02020603050405020304" pitchFamily="18" charset="0"/>
              </a:rPr>
              <a:t>X = NP</a:t>
            </a:r>
            <a:endParaRPr lang="en-US" sz="1000" b="1">
              <a:solidFill>
                <a:schemeClr val="accent6">
                  <a:lumMod val="60000"/>
                  <a:lumOff val="40000"/>
                </a:schemeClr>
              </a:solidFill>
              <a:latin typeface="Times New Roman" panose="02020603050405020304" pitchFamily="18" charset="0"/>
              <a:cs typeface="Times New Roman" panose="02020603050405020304" pitchFamily="18" charset="0"/>
            </a:endParaRPr>
          </a:p>
        </p:txBody>
      </p:sp>
      <p:sp>
        <p:nvSpPr>
          <p:cNvPr id="25" name="TextBox 24">
            <a:extLst>
              <a:ext uri="{FF2B5EF4-FFF2-40B4-BE49-F238E27FC236}">
                <a16:creationId xmlns:a16="http://schemas.microsoft.com/office/drawing/2014/main" id="{3A7846BE-AA98-414A-B141-5CE5F364B2D2}"/>
              </a:ext>
            </a:extLst>
          </p:cNvPr>
          <p:cNvSpPr txBox="1"/>
          <p:nvPr/>
        </p:nvSpPr>
        <p:spPr>
          <a:xfrm>
            <a:off x="4204605" y="2359591"/>
            <a:ext cx="353943" cy="1597553"/>
          </a:xfrm>
          <a:prstGeom prst="rect">
            <a:avLst/>
          </a:prstGeom>
          <a:solidFill>
            <a:schemeClr val="bg1"/>
          </a:solidFill>
        </p:spPr>
        <p:txBody>
          <a:bodyPr vert="vert270" wrap="none" rtlCol="0">
            <a:spAutoFit/>
          </a:bodyPr>
          <a:lstStyle/>
          <a:p>
            <a:r>
              <a:rPr lang="en-US" sz="1100">
                <a:latin typeface="Times New Roman" panose="02020603050405020304" pitchFamily="18" charset="0"/>
                <a:cs typeface="Times New Roman" panose="02020603050405020304" pitchFamily="18" charset="0"/>
              </a:rPr>
              <a:t>N20 Residuals [% change]</a:t>
            </a:r>
          </a:p>
        </p:txBody>
      </p:sp>
      <p:sp>
        <p:nvSpPr>
          <p:cNvPr id="26" name="TextBox 25">
            <a:extLst>
              <a:ext uri="{FF2B5EF4-FFF2-40B4-BE49-F238E27FC236}">
                <a16:creationId xmlns:a16="http://schemas.microsoft.com/office/drawing/2014/main" id="{25320472-F7B9-4A9B-B5AD-B93C8F91DFD1}"/>
              </a:ext>
            </a:extLst>
          </p:cNvPr>
          <p:cNvSpPr txBox="1"/>
          <p:nvPr/>
        </p:nvSpPr>
        <p:spPr>
          <a:xfrm>
            <a:off x="-27773" y="723912"/>
            <a:ext cx="12192001" cy="830997"/>
          </a:xfrm>
          <a:prstGeom prst="rect">
            <a:avLst/>
          </a:prstGeom>
          <a:noFill/>
        </p:spPr>
        <p:txBody>
          <a:bodyPr wrap="square" lIns="91440" tIns="45720" rIns="91440" bIns="45720" rtlCol="0" anchor="t">
            <a:spAutoFit/>
          </a:bodyPr>
          <a:lstStyle/>
          <a:p>
            <a:pPr algn="ctr"/>
            <a:r>
              <a:rPr lang="en-US" sz="2400">
                <a:latin typeface="Times New Roman"/>
                <a:cs typeface="Times New Roman"/>
              </a:rPr>
              <a:t>RTM Assessment of OMPS NOAA-20 Performance </a:t>
            </a:r>
          </a:p>
          <a:p>
            <a:pPr algn="ctr"/>
            <a:r>
              <a:rPr lang="en-US" sz="2400">
                <a:latin typeface="Times New Roman"/>
                <a:cs typeface="Times New Roman"/>
              </a:rPr>
              <a:t>for Clear and Cloudy Conditions using OMPS-NPP Ozone</a:t>
            </a:r>
          </a:p>
        </p:txBody>
      </p:sp>
      <p:sp>
        <p:nvSpPr>
          <p:cNvPr id="27" name="TextBox 26">
            <a:extLst>
              <a:ext uri="{FF2B5EF4-FFF2-40B4-BE49-F238E27FC236}">
                <a16:creationId xmlns:a16="http://schemas.microsoft.com/office/drawing/2014/main" id="{0C0F53D4-7CB3-4F6D-886D-EFAFC23511A0}"/>
              </a:ext>
            </a:extLst>
          </p:cNvPr>
          <p:cNvSpPr txBox="1"/>
          <p:nvPr/>
        </p:nvSpPr>
        <p:spPr>
          <a:xfrm>
            <a:off x="402931" y="1553408"/>
            <a:ext cx="3445456" cy="400110"/>
          </a:xfrm>
          <a:prstGeom prst="rect">
            <a:avLst/>
          </a:prstGeom>
          <a:noFill/>
        </p:spPr>
        <p:txBody>
          <a:bodyPr wrap="square" rtlCol="0">
            <a:spAutoFit/>
          </a:bodyPr>
          <a:lstStyle/>
          <a:p>
            <a:pPr algn="ctr"/>
            <a:r>
              <a:rPr lang="en-US" sz="2000">
                <a:latin typeface="Times New Roman" panose="02020603050405020304" pitchFamily="18" charset="0"/>
                <a:cs typeface="Times New Roman" panose="02020603050405020304" pitchFamily="18" charset="0"/>
              </a:rPr>
              <a:t>Clear Sky Case (REF &lt; 0.15)</a:t>
            </a:r>
          </a:p>
        </p:txBody>
      </p:sp>
      <p:sp>
        <p:nvSpPr>
          <p:cNvPr id="28" name="TextBox 27">
            <a:extLst>
              <a:ext uri="{FF2B5EF4-FFF2-40B4-BE49-F238E27FC236}">
                <a16:creationId xmlns:a16="http://schemas.microsoft.com/office/drawing/2014/main" id="{937568D8-4ADC-4047-8CDA-C094A5E4E436}"/>
              </a:ext>
            </a:extLst>
          </p:cNvPr>
          <p:cNvSpPr txBox="1"/>
          <p:nvPr/>
        </p:nvSpPr>
        <p:spPr>
          <a:xfrm>
            <a:off x="4282111" y="1553408"/>
            <a:ext cx="3686150" cy="400110"/>
          </a:xfrm>
          <a:prstGeom prst="rect">
            <a:avLst/>
          </a:prstGeom>
          <a:noFill/>
        </p:spPr>
        <p:txBody>
          <a:bodyPr wrap="square" rtlCol="0">
            <a:spAutoFit/>
          </a:bodyPr>
          <a:lstStyle/>
          <a:p>
            <a:pPr algn="ctr"/>
            <a:r>
              <a:rPr lang="en-US" sz="2000">
                <a:latin typeface="Times New Roman" panose="02020603050405020304" pitchFamily="18" charset="0"/>
                <a:cs typeface="Times New Roman" panose="02020603050405020304" pitchFamily="18" charset="0"/>
              </a:rPr>
              <a:t>DC Case (ECF &gt;=0.8)</a:t>
            </a:r>
          </a:p>
        </p:txBody>
      </p:sp>
      <p:sp>
        <p:nvSpPr>
          <p:cNvPr id="29" name="TextBox 28">
            <a:extLst>
              <a:ext uri="{FF2B5EF4-FFF2-40B4-BE49-F238E27FC236}">
                <a16:creationId xmlns:a16="http://schemas.microsoft.com/office/drawing/2014/main" id="{B0AB83D9-97A3-4E16-9B97-76242F20ED0C}"/>
              </a:ext>
            </a:extLst>
          </p:cNvPr>
          <p:cNvSpPr txBox="1"/>
          <p:nvPr/>
        </p:nvSpPr>
        <p:spPr>
          <a:xfrm>
            <a:off x="8603673" y="1553408"/>
            <a:ext cx="3513420" cy="400110"/>
          </a:xfrm>
          <a:prstGeom prst="rect">
            <a:avLst/>
          </a:prstGeom>
          <a:noFill/>
        </p:spPr>
        <p:txBody>
          <a:bodyPr wrap="square" rtlCol="0">
            <a:spAutoFit/>
          </a:bodyPr>
          <a:lstStyle/>
          <a:p>
            <a:r>
              <a:rPr lang="en-US" sz="2000">
                <a:latin typeface="Times New Roman" panose="02020603050405020304" pitchFamily="18" charset="0"/>
                <a:cs typeface="Times New Roman" panose="02020603050405020304" pitchFamily="18" charset="0"/>
              </a:rPr>
              <a:t> PC Case (0.3 &lt; ECF &lt; 0.5)</a:t>
            </a:r>
          </a:p>
        </p:txBody>
      </p:sp>
      <p:sp>
        <p:nvSpPr>
          <p:cNvPr id="35" name="TextBox 34">
            <a:extLst>
              <a:ext uri="{FF2B5EF4-FFF2-40B4-BE49-F238E27FC236}">
                <a16:creationId xmlns:a16="http://schemas.microsoft.com/office/drawing/2014/main" id="{C5B8B3DA-A1E1-47B2-9269-BA4D996355B6}"/>
              </a:ext>
            </a:extLst>
          </p:cNvPr>
          <p:cNvSpPr txBox="1"/>
          <p:nvPr/>
        </p:nvSpPr>
        <p:spPr>
          <a:xfrm>
            <a:off x="904301" y="4575683"/>
            <a:ext cx="10198429" cy="2262158"/>
          </a:xfrm>
          <a:prstGeom prst="rect">
            <a:avLst/>
          </a:prstGeom>
          <a:noFill/>
          <a:ln w="19050">
            <a:solidFill>
              <a:schemeClr val="tx1"/>
            </a:solidFill>
          </a:ln>
        </p:spPr>
        <p:txBody>
          <a:bodyPr wrap="square" lIns="91440" tIns="45720" rIns="91440" bIns="45720" rtlCol="0" anchor="t">
            <a:spAutoFit/>
          </a:bodyPr>
          <a:lstStyle/>
          <a:p>
            <a:pPr marL="285750" indent="-285750">
              <a:spcAft>
                <a:spcPts val="600"/>
              </a:spcAft>
              <a:buFont typeface="Arial" panose="020B0604020202020204" pitchFamily="34" charset="0"/>
              <a:buChar char="•"/>
            </a:pPr>
            <a:r>
              <a:rPr lang="en-US">
                <a:latin typeface="Times New Roman" panose="02020603050405020304" pitchFamily="18" charset="0"/>
                <a:cs typeface="Times New Roman" panose="02020603050405020304" pitchFamily="18" charset="0"/>
              </a:rPr>
              <a:t>NPP and N20 fly in parallel orbits at the same latitude separate by 12º longitude</a:t>
            </a:r>
          </a:p>
          <a:p>
            <a:pPr marL="285750" indent="-285750">
              <a:spcAft>
                <a:spcPts val="600"/>
              </a:spcAft>
              <a:buFont typeface="Arial" panose="020B0604020202020204" pitchFamily="34" charset="0"/>
              <a:buChar char="•"/>
            </a:pPr>
            <a:r>
              <a:rPr lang="en-US">
                <a:latin typeface="Times New Roman"/>
                <a:cs typeface="Times New Roman"/>
              </a:rPr>
              <a:t>A Radiative Transfer Model is used to assess performance based on OMPS-NPP Ozone profile and OMPS-N20 viewing conditions (geometry, surface, and cloud conditions)</a:t>
            </a:r>
          </a:p>
          <a:p>
            <a:pPr marL="285750" indent="-285750">
              <a:spcAft>
                <a:spcPts val="600"/>
              </a:spcAft>
              <a:buFont typeface="Arial" panose="020B0604020202020204" pitchFamily="34" charset="0"/>
              <a:buChar char="•"/>
            </a:pPr>
            <a:r>
              <a:rPr lang="en-US">
                <a:latin typeface="Times New Roman"/>
                <a:cs typeface="Times New Roman"/>
              </a:rPr>
              <a:t>For Clear and DC cases: The RTM is run and then the NOAA-20 reflectivity is recalculated before computing normalized radiances for Clear and Deep Convections (DC) cases. </a:t>
            </a:r>
          </a:p>
          <a:p>
            <a:pPr marL="285750" indent="-285750">
              <a:spcAft>
                <a:spcPts val="600"/>
              </a:spcAft>
              <a:buFont typeface="Arial" panose="020B0604020202020204" pitchFamily="34" charset="0"/>
              <a:buChar char="•"/>
            </a:pPr>
            <a:r>
              <a:rPr lang="en-US">
                <a:latin typeface="Times New Roman"/>
                <a:cs typeface="Times New Roman"/>
              </a:rPr>
              <a:t>For partly cloudy (PC) skies: Apply MLER cloud model and then run RTM twice for clear (REF = 0.15) and cloudy (REF = 0.8). Use the 331 residual to adjust the whole NP and NM wavelength spectrum</a:t>
            </a:r>
            <a:endParaRPr lang="en-US"/>
          </a:p>
        </p:txBody>
      </p:sp>
      <p:pic>
        <p:nvPicPr>
          <p:cNvPr id="36" name="Picture 35">
            <a:extLst>
              <a:ext uri="{FF2B5EF4-FFF2-40B4-BE49-F238E27FC236}">
                <a16:creationId xmlns:a16="http://schemas.microsoft.com/office/drawing/2014/main" id="{D8955A4A-1B28-4599-919C-66E364C517A3}"/>
              </a:ext>
            </a:extLst>
          </p:cNvPr>
          <p:cNvPicPr>
            <a:picLocks noChangeAspect="1"/>
          </p:cNvPicPr>
          <p:nvPr/>
        </p:nvPicPr>
        <p:blipFill>
          <a:blip r:embed="rId3"/>
          <a:stretch>
            <a:fillRect/>
          </a:stretch>
        </p:blipFill>
        <p:spPr>
          <a:xfrm>
            <a:off x="285898" y="1934603"/>
            <a:ext cx="3990848" cy="2629408"/>
          </a:xfrm>
          <a:prstGeom prst="rect">
            <a:avLst/>
          </a:prstGeom>
        </p:spPr>
      </p:pic>
      <p:sp>
        <p:nvSpPr>
          <p:cNvPr id="37" name="TextBox 36">
            <a:extLst>
              <a:ext uri="{FF2B5EF4-FFF2-40B4-BE49-F238E27FC236}">
                <a16:creationId xmlns:a16="http://schemas.microsoft.com/office/drawing/2014/main" id="{24A9A01C-E9A2-4D7E-BA10-C4B2C30DBDA1}"/>
              </a:ext>
            </a:extLst>
          </p:cNvPr>
          <p:cNvSpPr txBox="1"/>
          <p:nvPr/>
        </p:nvSpPr>
        <p:spPr>
          <a:xfrm>
            <a:off x="156872" y="2323378"/>
            <a:ext cx="353943" cy="1597553"/>
          </a:xfrm>
          <a:prstGeom prst="rect">
            <a:avLst/>
          </a:prstGeom>
          <a:solidFill>
            <a:schemeClr val="bg1"/>
          </a:solidFill>
        </p:spPr>
        <p:txBody>
          <a:bodyPr vert="vert270" wrap="none" rtlCol="0">
            <a:spAutoFit/>
          </a:bodyPr>
          <a:lstStyle/>
          <a:p>
            <a:r>
              <a:rPr lang="en-US" sz="1100">
                <a:latin typeface="Times New Roman" panose="02020603050405020304" pitchFamily="18" charset="0"/>
                <a:cs typeface="Times New Roman" panose="02020603050405020304" pitchFamily="18" charset="0"/>
              </a:rPr>
              <a:t>N20 Residuals [% change]</a:t>
            </a:r>
          </a:p>
        </p:txBody>
      </p:sp>
      <p:pic>
        <p:nvPicPr>
          <p:cNvPr id="38" name="Picture 37">
            <a:extLst>
              <a:ext uri="{FF2B5EF4-FFF2-40B4-BE49-F238E27FC236}">
                <a16:creationId xmlns:a16="http://schemas.microsoft.com/office/drawing/2014/main" id="{149EE951-BA20-4401-9047-5227EB2DBA49}"/>
              </a:ext>
            </a:extLst>
          </p:cNvPr>
          <p:cNvPicPr>
            <a:picLocks noChangeAspect="1"/>
          </p:cNvPicPr>
          <p:nvPr/>
        </p:nvPicPr>
        <p:blipFill>
          <a:blip r:embed="rId4"/>
          <a:srcRect l="196"/>
          <a:stretch>
            <a:fillRect/>
          </a:stretch>
        </p:blipFill>
        <p:spPr>
          <a:xfrm>
            <a:off x="8220039" y="1934603"/>
            <a:ext cx="3983046" cy="2629408"/>
          </a:xfrm>
          <a:prstGeom prst="rect">
            <a:avLst/>
          </a:prstGeom>
        </p:spPr>
      </p:pic>
      <p:sp>
        <p:nvSpPr>
          <p:cNvPr id="39" name="TextBox 38">
            <a:extLst>
              <a:ext uri="{FF2B5EF4-FFF2-40B4-BE49-F238E27FC236}">
                <a16:creationId xmlns:a16="http://schemas.microsoft.com/office/drawing/2014/main" id="{AF4C8EDF-187D-43C6-93BB-C0F44AB6FC14}"/>
              </a:ext>
            </a:extLst>
          </p:cNvPr>
          <p:cNvSpPr txBox="1"/>
          <p:nvPr/>
        </p:nvSpPr>
        <p:spPr>
          <a:xfrm>
            <a:off x="9228198" y="2630222"/>
            <a:ext cx="2175596" cy="307777"/>
          </a:xfrm>
          <a:prstGeom prst="rect">
            <a:avLst/>
          </a:prstGeom>
          <a:noFill/>
        </p:spPr>
        <p:txBody>
          <a:bodyPr wrap="none" rtlCol="0">
            <a:spAutoFit/>
          </a:bodyPr>
          <a:lstStyle/>
          <a:p>
            <a:r>
              <a:rPr lang="en-US" sz="1400">
                <a:latin typeface="Times New Roman" panose="02020603050405020304" pitchFamily="18" charset="0"/>
                <a:cs typeface="Times New Roman" panose="02020603050405020304" pitchFamily="18" charset="0"/>
              </a:rPr>
              <a:t>Apply MLER Cloud Model</a:t>
            </a:r>
          </a:p>
        </p:txBody>
      </p:sp>
      <p:sp>
        <p:nvSpPr>
          <p:cNvPr id="40" name="TextBox 39">
            <a:extLst>
              <a:ext uri="{FF2B5EF4-FFF2-40B4-BE49-F238E27FC236}">
                <a16:creationId xmlns:a16="http://schemas.microsoft.com/office/drawing/2014/main" id="{86AAF537-5A88-40C6-A313-1207F8690E14}"/>
              </a:ext>
            </a:extLst>
          </p:cNvPr>
          <p:cNvSpPr txBox="1"/>
          <p:nvPr/>
        </p:nvSpPr>
        <p:spPr>
          <a:xfrm>
            <a:off x="8121482" y="2359590"/>
            <a:ext cx="353943" cy="1597553"/>
          </a:xfrm>
          <a:prstGeom prst="rect">
            <a:avLst/>
          </a:prstGeom>
          <a:solidFill>
            <a:schemeClr val="bg1"/>
          </a:solidFill>
        </p:spPr>
        <p:txBody>
          <a:bodyPr vert="vert270" wrap="none" rtlCol="0">
            <a:spAutoFit/>
          </a:bodyPr>
          <a:lstStyle/>
          <a:p>
            <a:r>
              <a:rPr lang="en-US" sz="1100">
                <a:latin typeface="Times New Roman" panose="02020603050405020304" pitchFamily="18" charset="0"/>
                <a:cs typeface="Times New Roman" panose="02020603050405020304" pitchFamily="18" charset="0"/>
              </a:rPr>
              <a:t>N20 Residuals [% change]</a:t>
            </a:r>
          </a:p>
        </p:txBody>
      </p:sp>
      <p:sp>
        <p:nvSpPr>
          <p:cNvPr id="41" name="TextBox 40">
            <a:extLst>
              <a:ext uri="{FF2B5EF4-FFF2-40B4-BE49-F238E27FC236}">
                <a16:creationId xmlns:a16="http://schemas.microsoft.com/office/drawing/2014/main" id="{C95E1E3D-1D1B-44E1-B500-5E0FFCED65D3}"/>
              </a:ext>
            </a:extLst>
          </p:cNvPr>
          <p:cNvSpPr txBox="1"/>
          <p:nvPr/>
        </p:nvSpPr>
        <p:spPr>
          <a:xfrm>
            <a:off x="1787792" y="3649275"/>
            <a:ext cx="1832553" cy="623248"/>
          </a:xfrm>
          <a:prstGeom prst="rect">
            <a:avLst/>
          </a:prstGeom>
          <a:noFill/>
        </p:spPr>
        <p:txBody>
          <a:bodyPr wrap="none" rtlCol="0">
            <a:spAutoFit/>
          </a:bodyPr>
          <a:lstStyle/>
          <a:p>
            <a:pPr algn="ctr">
              <a:spcAft>
                <a:spcPts val="600"/>
              </a:spcAft>
            </a:pPr>
            <a:r>
              <a:rPr lang="en-US" sz="900" u="sng">
                <a:latin typeface="Times New Roman" panose="02020603050405020304" pitchFamily="18" charset="0"/>
                <a:cs typeface="Times New Roman" panose="02020603050405020304" pitchFamily="18" charset="0"/>
              </a:rPr>
              <a:t>BCW wavelengths for L2 retrievals</a:t>
            </a:r>
          </a:p>
          <a:p>
            <a:pPr algn="ctr">
              <a:spcAft>
                <a:spcPts val="300"/>
              </a:spcAft>
            </a:pPr>
            <a:r>
              <a:rPr lang="en-US" sz="900">
                <a:latin typeface="Times New Roman" panose="02020603050405020304" pitchFamily="18" charset="0"/>
                <a:cs typeface="Times New Roman" panose="02020603050405020304" pitchFamily="18" charset="0"/>
              </a:rPr>
              <a:t>X = NM</a:t>
            </a:r>
          </a:p>
          <a:p>
            <a:pPr algn="ctr">
              <a:spcAft>
                <a:spcPts val="300"/>
              </a:spcAft>
            </a:pPr>
            <a:r>
              <a:rPr lang="en-US" sz="900" b="1">
                <a:solidFill>
                  <a:schemeClr val="accent6">
                    <a:lumMod val="60000"/>
                    <a:lumOff val="40000"/>
                  </a:schemeClr>
                </a:solidFill>
                <a:latin typeface="Times New Roman" panose="02020603050405020304" pitchFamily="18" charset="0"/>
                <a:cs typeface="Times New Roman" panose="02020603050405020304" pitchFamily="18" charset="0"/>
              </a:rPr>
              <a:t>X = NP</a:t>
            </a:r>
            <a:endParaRPr lang="en-US" sz="1000" b="1">
              <a:solidFill>
                <a:schemeClr val="accent6">
                  <a:lumMod val="60000"/>
                  <a:lumOff val="40000"/>
                </a:schemeClr>
              </a:solidFill>
              <a:latin typeface="Times New Roman" panose="02020603050405020304" pitchFamily="18" charset="0"/>
              <a:cs typeface="Times New Roman" panose="02020603050405020304" pitchFamily="18" charset="0"/>
            </a:endParaRPr>
          </a:p>
        </p:txBody>
      </p:sp>
      <p:sp>
        <p:nvSpPr>
          <p:cNvPr id="42" name="TextBox 41">
            <a:extLst>
              <a:ext uri="{FF2B5EF4-FFF2-40B4-BE49-F238E27FC236}">
                <a16:creationId xmlns:a16="http://schemas.microsoft.com/office/drawing/2014/main" id="{096C5BFC-DF1F-4376-9EEA-78540574B00C}"/>
              </a:ext>
            </a:extLst>
          </p:cNvPr>
          <p:cNvSpPr txBox="1"/>
          <p:nvPr/>
        </p:nvSpPr>
        <p:spPr>
          <a:xfrm>
            <a:off x="9917842" y="3649275"/>
            <a:ext cx="1832553" cy="623248"/>
          </a:xfrm>
          <a:prstGeom prst="rect">
            <a:avLst/>
          </a:prstGeom>
          <a:noFill/>
        </p:spPr>
        <p:txBody>
          <a:bodyPr wrap="none" rtlCol="0">
            <a:spAutoFit/>
          </a:bodyPr>
          <a:lstStyle/>
          <a:p>
            <a:pPr algn="ctr">
              <a:spcAft>
                <a:spcPts val="600"/>
              </a:spcAft>
            </a:pPr>
            <a:r>
              <a:rPr lang="en-US" sz="900" u="sng">
                <a:latin typeface="Times New Roman" panose="02020603050405020304" pitchFamily="18" charset="0"/>
                <a:cs typeface="Times New Roman" panose="02020603050405020304" pitchFamily="18" charset="0"/>
              </a:rPr>
              <a:t>BCW wavelengths for L2 retrievals</a:t>
            </a:r>
          </a:p>
          <a:p>
            <a:pPr algn="ctr">
              <a:spcAft>
                <a:spcPts val="300"/>
              </a:spcAft>
            </a:pPr>
            <a:r>
              <a:rPr lang="en-US" sz="900">
                <a:latin typeface="Times New Roman" panose="02020603050405020304" pitchFamily="18" charset="0"/>
                <a:cs typeface="Times New Roman" panose="02020603050405020304" pitchFamily="18" charset="0"/>
              </a:rPr>
              <a:t>X = NM</a:t>
            </a:r>
          </a:p>
          <a:p>
            <a:pPr algn="ctr">
              <a:spcAft>
                <a:spcPts val="300"/>
              </a:spcAft>
            </a:pPr>
            <a:r>
              <a:rPr lang="en-US" sz="900" b="1">
                <a:solidFill>
                  <a:schemeClr val="accent6">
                    <a:lumMod val="60000"/>
                    <a:lumOff val="40000"/>
                  </a:schemeClr>
                </a:solidFill>
                <a:latin typeface="Times New Roman" panose="02020603050405020304" pitchFamily="18" charset="0"/>
                <a:cs typeface="Times New Roman" panose="02020603050405020304" pitchFamily="18" charset="0"/>
              </a:rPr>
              <a:t>X = NP</a:t>
            </a:r>
            <a:endParaRPr lang="en-US" sz="1000" b="1">
              <a:solidFill>
                <a:schemeClr val="accent6">
                  <a:lumMod val="60000"/>
                  <a:lumOff val="40000"/>
                </a:schemeClr>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1720333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 name="Picture 25">
            <a:extLst>
              <a:ext uri="{FF2B5EF4-FFF2-40B4-BE49-F238E27FC236}">
                <a16:creationId xmlns:a16="http://schemas.microsoft.com/office/drawing/2014/main" id="{A3C37F29-C7B9-404B-A296-A1C3FED4B39F}"/>
              </a:ext>
            </a:extLst>
          </p:cNvPr>
          <p:cNvPicPr>
            <a:picLocks noChangeAspect="1"/>
          </p:cNvPicPr>
          <p:nvPr/>
        </p:nvPicPr>
        <p:blipFill>
          <a:blip r:embed="rId2"/>
          <a:stretch>
            <a:fillRect/>
          </a:stretch>
        </p:blipFill>
        <p:spPr>
          <a:xfrm>
            <a:off x="612741" y="2642304"/>
            <a:ext cx="4933559" cy="4215696"/>
          </a:xfrm>
          <a:prstGeom prst="rect">
            <a:avLst/>
          </a:prstGeom>
        </p:spPr>
      </p:pic>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0" y="0"/>
            <a:ext cx="12192000" cy="933254"/>
          </a:xfrm>
        </p:spPr>
        <p:txBody>
          <a:bodyPr>
            <a:noAutofit/>
          </a:bodyPr>
          <a:lstStyle/>
          <a:p>
            <a:pPr>
              <a:tabLst>
                <a:tab pos="457200" algn="l"/>
              </a:tabLst>
            </a:pPr>
            <a:r>
              <a:rPr kumimoji="1" lang="en-US" altLang="ja-JP" sz="2800">
                <a:latin typeface="Arial" panose="020B0604020202020204" pitchFamily="34" charset="0"/>
                <a:cs typeface="Arial" panose="020B0604020202020204" pitchFamily="34" charset="0"/>
              </a:rPr>
              <a:t>6e. </a:t>
            </a:r>
            <a:r>
              <a:rPr lang="en-US" sz="3200"/>
              <a:t>Monitoring of Measurements for S-NPP, NOAA-20 &amp; -21 OMPS and </a:t>
            </a:r>
            <a:r>
              <a:rPr lang="en-US" sz="3200" err="1"/>
              <a:t>Metop</a:t>
            </a:r>
            <a:r>
              <a:rPr lang="en-US" sz="3200"/>
              <a:t>-C  GOME-2 for 2023 to 2025 by using V8TOZ and Global Statistics</a:t>
            </a:r>
            <a:endParaRPr kumimoji="1" lang="ja-JP" altLang="en-US" sz="2000"/>
          </a:p>
        </p:txBody>
      </p:sp>
      <p:pic>
        <p:nvPicPr>
          <p:cNvPr id="22" name="Picture 21">
            <a:extLst>
              <a:ext uri="{FF2B5EF4-FFF2-40B4-BE49-F238E27FC236}">
                <a16:creationId xmlns:a16="http://schemas.microsoft.com/office/drawing/2014/main" id="{7FAE9F6C-B678-4A57-A11F-AC1D707F7735}"/>
              </a:ext>
            </a:extLst>
          </p:cNvPr>
          <p:cNvPicPr>
            <a:picLocks noChangeAspect="1"/>
          </p:cNvPicPr>
          <p:nvPr/>
        </p:nvPicPr>
        <p:blipFill rotWithShape="1">
          <a:blip r:embed="rId3"/>
          <a:srcRect l="3199" t="2791" r="2512" b="66387"/>
          <a:stretch/>
        </p:blipFill>
        <p:spPr>
          <a:xfrm>
            <a:off x="0" y="801276"/>
            <a:ext cx="12070080" cy="2055043"/>
          </a:xfrm>
          <a:prstGeom prst="rect">
            <a:avLst/>
          </a:prstGeom>
        </p:spPr>
      </p:pic>
      <p:pic>
        <p:nvPicPr>
          <p:cNvPr id="24" name="Picture 23">
            <a:extLst>
              <a:ext uri="{FF2B5EF4-FFF2-40B4-BE49-F238E27FC236}">
                <a16:creationId xmlns:a16="http://schemas.microsoft.com/office/drawing/2014/main" id="{7BA57FB9-911A-4E2D-B096-D756F696024F}"/>
              </a:ext>
            </a:extLst>
          </p:cNvPr>
          <p:cNvPicPr>
            <a:picLocks noChangeAspect="1"/>
          </p:cNvPicPr>
          <p:nvPr/>
        </p:nvPicPr>
        <p:blipFill>
          <a:blip r:embed="rId4"/>
          <a:stretch>
            <a:fillRect/>
          </a:stretch>
        </p:blipFill>
        <p:spPr>
          <a:xfrm>
            <a:off x="6450186" y="2631460"/>
            <a:ext cx="4933559" cy="4226540"/>
          </a:xfrm>
          <a:prstGeom prst="rect">
            <a:avLst/>
          </a:prstGeom>
        </p:spPr>
      </p:pic>
      <p:sp>
        <p:nvSpPr>
          <p:cNvPr id="27" name="TextBox 26">
            <a:extLst>
              <a:ext uri="{FF2B5EF4-FFF2-40B4-BE49-F238E27FC236}">
                <a16:creationId xmlns:a16="http://schemas.microsoft.com/office/drawing/2014/main" id="{5ED15DDF-E59C-4EAF-85DB-1F3F23D36482}"/>
              </a:ext>
            </a:extLst>
          </p:cNvPr>
          <p:cNvSpPr txBox="1"/>
          <p:nvPr/>
        </p:nvSpPr>
        <p:spPr>
          <a:xfrm rot="16200000">
            <a:off x="-779639" y="4109690"/>
            <a:ext cx="2583062" cy="461665"/>
          </a:xfrm>
          <a:prstGeom prst="rect">
            <a:avLst/>
          </a:prstGeom>
          <a:noFill/>
        </p:spPr>
        <p:txBody>
          <a:bodyPr wrap="square" rtlCol="0">
            <a:spAutoFit/>
          </a:bodyPr>
          <a:lstStyle/>
          <a:p>
            <a:r>
              <a:rPr lang="en-US" sz="2400"/>
              <a:t>Retrieval Layers, #</a:t>
            </a:r>
            <a:endParaRPr lang="en-US" sz="1100"/>
          </a:p>
        </p:txBody>
      </p:sp>
      <p:sp>
        <p:nvSpPr>
          <p:cNvPr id="28" name="TextBox 27">
            <a:extLst>
              <a:ext uri="{FF2B5EF4-FFF2-40B4-BE49-F238E27FC236}">
                <a16:creationId xmlns:a16="http://schemas.microsoft.com/office/drawing/2014/main" id="{F041E70E-21A5-4B4E-9131-CB60E13D9217}"/>
              </a:ext>
            </a:extLst>
          </p:cNvPr>
          <p:cNvSpPr txBox="1"/>
          <p:nvPr/>
        </p:nvSpPr>
        <p:spPr>
          <a:xfrm>
            <a:off x="4186329" y="6471302"/>
            <a:ext cx="3218707" cy="461665"/>
          </a:xfrm>
          <a:prstGeom prst="rect">
            <a:avLst/>
          </a:prstGeom>
          <a:noFill/>
        </p:spPr>
        <p:txBody>
          <a:bodyPr wrap="square" rtlCol="0">
            <a:spAutoFit/>
          </a:bodyPr>
          <a:lstStyle/>
          <a:p>
            <a:r>
              <a:rPr lang="en-US" sz="2400"/>
              <a:t>Layer Difference, %</a:t>
            </a:r>
            <a:endParaRPr lang="en-US" sz="1100"/>
          </a:p>
        </p:txBody>
      </p:sp>
      <p:sp>
        <p:nvSpPr>
          <p:cNvPr id="29" name="Rectangle 28">
            <a:extLst>
              <a:ext uri="{FF2B5EF4-FFF2-40B4-BE49-F238E27FC236}">
                <a16:creationId xmlns:a16="http://schemas.microsoft.com/office/drawing/2014/main" id="{4546D8BF-2B76-4E41-B7DE-0EF9B06EE41A}"/>
              </a:ext>
            </a:extLst>
          </p:cNvPr>
          <p:cNvSpPr/>
          <p:nvPr/>
        </p:nvSpPr>
        <p:spPr>
          <a:xfrm>
            <a:off x="3028984" y="5375178"/>
            <a:ext cx="545620" cy="928844"/>
          </a:xfrm>
          <a:prstGeom prst="rect">
            <a:avLst/>
          </a:prstGeom>
          <a:solidFill>
            <a:schemeClr val="bg1"/>
          </a:solidFill>
        </p:spPr>
        <p:txBody>
          <a:bodyPr wrap="square">
            <a:spAutoFit/>
          </a:bodyPr>
          <a:lstStyle/>
          <a:p>
            <a:r>
              <a:rPr lang="en-US" sz="2718">
                <a:solidFill>
                  <a:srgbClr val="FF0000"/>
                </a:solidFill>
              </a:rPr>
              <a:t>5%</a:t>
            </a:r>
          </a:p>
        </p:txBody>
      </p:sp>
      <p:cxnSp>
        <p:nvCxnSpPr>
          <p:cNvPr id="30" name="Straight Arrow Connector 29">
            <a:extLst>
              <a:ext uri="{FF2B5EF4-FFF2-40B4-BE49-F238E27FC236}">
                <a16:creationId xmlns:a16="http://schemas.microsoft.com/office/drawing/2014/main" id="{9CB23121-D436-4AFF-9808-8B0BDE2337B6}"/>
              </a:ext>
            </a:extLst>
          </p:cNvPr>
          <p:cNvCxnSpPr>
            <a:cxnSpLocks/>
          </p:cNvCxnSpPr>
          <p:nvPr/>
        </p:nvCxnSpPr>
        <p:spPr>
          <a:xfrm>
            <a:off x="2964329" y="5150520"/>
            <a:ext cx="517432" cy="1"/>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31" name="Rectangle 30">
            <a:extLst>
              <a:ext uri="{FF2B5EF4-FFF2-40B4-BE49-F238E27FC236}">
                <a16:creationId xmlns:a16="http://schemas.microsoft.com/office/drawing/2014/main" id="{F3A11668-3608-4E0C-ADC7-294352B3B76B}"/>
              </a:ext>
            </a:extLst>
          </p:cNvPr>
          <p:cNvSpPr/>
          <p:nvPr/>
        </p:nvSpPr>
        <p:spPr>
          <a:xfrm>
            <a:off x="7989425" y="5375178"/>
            <a:ext cx="541147" cy="928844"/>
          </a:xfrm>
          <a:prstGeom prst="rect">
            <a:avLst/>
          </a:prstGeom>
          <a:solidFill>
            <a:schemeClr val="bg1"/>
          </a:solidFill>
        </p:spPr>
        <p:txBody>
          <a:bodyPr wrap="square">
            <a:spAutoFit/>
          </a:bodyPr>
          <a:lstStyle/>
          <a:p>
            <a:r>
              <a:rPr lang="en-US" sz="2718">
                <a:solidFill>
                  <a:srgbClr val="FF0000"/>
                </a:solidFill>
              </a:rPr>
              <a:t>5%</a:t>
            </a:r>
          </a:p>
        </p:txBody>
      </p:sp>
      <p:cxnSp>
        <p:nvCxnSpPr>
          <p:cNvPr id="32" name="Straight Arrow Connector 31">
            <a:extLst>
              <a:ext uri="{FF2B5EF4-FFF2-40B4-BE49-F238E27FC236}">
                <a16:creationId xmlns:a16="http://schemas.microsoft.com/office/drawing/2014/main" id="{1ED8BB48-0A03-4F73-BC94-C794C9C3C1F5}"/>
              </a:ext>
            </a:extLst>
          </p:cNvPr>
          <p:cNvCxnSpPr>
            <a:cxnSpLocks/>
          </p:cNvCxnSpPr>
          <p:nvPr/>
        </p:nvCxnSpPr>
        <p:spPr>
          <a:xfrm>
            <a:off x="7933154" y="5150520"/>
            <a:ext cx="541147" cy="0"/>
          </a:xfrm>
          <a:prstGeom prst="straightConnector1">
            <a:avLst/>
          </a:prstGeom>
          <a:ln w="38100">
            <a:solidFill>
              <a:srgbClr val="FF0000"/>
            </a:solidFill>
            <a:headEnd type="triangle" w="lg" len="med"/>
            <a:tailEnd type="triangle" w="lg" len="med"/>
          </a:ln>
        </p:spPr>
        <p:style>
          <a:lnRef idx="1">
            <a:schemeClr val="accent1"/>
          </a:lnRef>
          <a:fillRef idx="0">
            <a:schemeClr val="accent1"/>
          </a:fillRef>
          <a:effectRef idx="0">
            <a:schemeClr val="accent1"/>
          </a:effectRef>
          <a:fontRef idx="minor">
            <a:schemeClr val="tx1"/>
          </a:fontRef>
        </p:style>
      </p:cxnSp>
      <p:sp>
        <p:nvSpPr>
          <p:cNvPr id="33" name="TextBox 32">
            <a:extLst>
              <a:ext uri="{FF2B5EF4-FFF2-40B4-BE49-F238E27FC236}">
                <a16:creationId xmlns:a16="http://schemas.microsoft.com/office/drawing/2014/main" id="{0AB4C185-62B8-49B8-9679-485641C116D4}"/>
              </a:ext>
            </a:extLst>
          </p:cNvPr>
          <p:cNvSpPr txBox="1"/>
          <p:nvPr/>
        </p:nvSpPr>
        <p:spPr>
          <a:xfrm>
            <a:off x="5330675" y="3940585"/>
            <a:ext cx="1530650" cy="1200329"/>
          </a:xfrm>
          <a:prstGeom prst="rect">
            <a:avLst/>
          </a:prstGeom>
          <a:noFill/>
        </p:spPr>
        <p:txBody>
          <a:bodyPr wrap="square" rtlCol="0">
            <a:spAutoFit/>
          </a:bodyPr>
          <a:lstStyle/>
          <a:p>
            <a:r>
              <a:rPr lang="en-US" sz="2400">
                <a:solidFill>
                  <a:srgbClr val="00B050"/>
                </a:solidFill>
              </a:rPr>
              <a:t>Green NPP</a:t>
            </a:r>
          </a:p>
          <a:p>
            <a:r>
              <a:rPr lang="en-US" sz="2400">
                <a:solidFill>
                  <a:srgbClr val="FF0000"/>
                </a:solidFill>
              </a:rPr>
              <a:t>Red N20</a:t>
            </a:r>
          </a:p>
          <a:p>
            <a:r>
              <a:rPr lang="en-US" sz="2400">
                <a:solidFill>
                  <a:srgbClr val="00B0F0"/>
                </a:solidFill>
              </a:rPr>
              <a:t>Blue N21</a:t>
            </a:r>
            <a:endParaRPr lang="en-US" sz="1100">
              <a:solidFill>
                <a:srgbClr val="00B0F0"/>
              </a:solidFill>
            </a:endParaRPr>
          </a:p>
        </p:txBody>
      </p:sp>
      <p:sp>
        <p:nvSpPr>
          <p:cNvPr id="25" name="Title 1">
            <a:extLst>
              <a:ext uri="{FF2B5EF4-FFF2-40B4-BE49-F238E27FC236}">
                <a16:creationId xmlns:a16="http://schemas.microsoft.com/office/drawing/2014/main" id="{6519F23D-F4D7-4EB1-AA2E-9028360F7ACE}"/>
              </a:ext>
            </a:extLst>
          </p:cNvPr>
          <p:cNvSpPr txBox="1">
            <a:spLocks/>
          </p:cNvSpPr>
          <p:nvPr/>
        </p:nvSpPr>
        <p:spPr>
          <a:xfrm>
            <a:off x="3195687" y="3150614"/>
            <a:ext cx="5194169" cy="584853"/>
          </a:xfrm>
          <a:prstGeom prst="rect">
            <a:avLst/>
          </a:prstGeom>
        </p:spPr>
        <p:txBody>
          <a:bodyPr vert="horz" lIns="91440" tIns="45720" rIns="91440" bIns="45720" rtlCol="0" anchor="ctr">
            <a:normAutofit fontScale="45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a:t>Monthly Mean Difference for V8Pro </a:t>
            </a:r>
            <a:br>
              <a:rPr lang="en-US"/>
            </a:br>
            <a:r>
              <a:rPr lang="en-US"/>
              <a:t>Retrieval versus A Priori for 9/2025 and 2/2026</a:t>
            </a:r>
          </a:p>
        </p:txBody>
      </p:sp>
    </p:spTree>
    <p:extLst>
      <p:ext uri="{BB962C8B-B14F-4D97-AF65-F5344CB8AC3E}">
        <p14:creationId xmlns:p14="http://schemas.microsoft.com/office/powerpoint/2010/main" val="3188223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FA1E4B09-D7D3-4540-9C5B-A9C8366374BD}"/>
              </a:ext>
            </a:extLst>
          </p:cNvPr>
          <p:cNvSpPr>
            <a:spLocks noGrp="1"/>
          </p:cNvSpPr>
          <p:nvPr>
            <p:ph type="body" idx="1"/>
          </p:nvPr>
        </p:nvSpPr>
        <p:spPr>
          <a:xfrm>
            <a:off x="293616" y="1350458"/>
            <a:ext cx="5027730" cy="4977337"/>
          </a:xfrm>
        </p:spPr>
        <p:txBody>
          <a:bodyPr/>
          <a:lstStyle/>
          <a:p>
            <a:r>
              <a:rPr lang="en-US" sz="2000"/>
              <a:t>To determine the amount of correction that needs to be applied to each solar measurement, scale factors are multiplied by the percent change in Mg-II Index compared to the day-1 measurement</a:t>
            </a:r>
          </a:p>
          <a:p>
            <a:pPr lvl="1"/>
            <a:r>
              <a:rPr lang="en-US" sz="1600"/>
              <a:t>For example, if the scale factor value is 0.5 and the change in Mg-II Index from day-1 is 4%, then the total impact from solar activity would be 2% </a:t>
            </a:r>
          </a:p>
          <a:p>
            <a:r>
              <a:rPr lang="en-US" sz="2000"/>
              <a:t>Wavelength shift adjustments are also made relative to day-1</a:t>
            </a:r>
          </a:p>
          <a:p>
            <a:pPr lvl="1"/>
            <a:r>
              <a:rPr lang="en-US" sz="1600"/>
              <a:t>Shift adjustments are made to the data following adjustments for solar activity</a:t>
            </a:r>
          </a:p>
          <a:p>
            <a:r>
              <a:rPr lang="en-US" sz="2000"/>
              <a:t>Corrections have been calculated for the lifetime of each of the three NP sensors</a:t>
            </a:r>
          </a:p>
          <a:p>
            <a:endParaRPr lang="en-US" sz="2000"/>
          </a:p>
        </p:txBody>
      </p:sp>
      <p:sp>
        <p:nvSpPr>
          <p:cNvPr id="5" name="Title 1">
            <a:extLst>
              <a:ext uri="{FF2B5EF4-FFF2-40B4-BE49-F238E27FC236}">
                <a16:creationId xmlns:a16="http://schemas.microsoft.com/office/drawing/2014/main" id="{2BBE719A-533B-4B30-A47E-3EAA083D6770}"/>
              </a:ext>
            </a:extLst>
          </p:cNvPr>
          <p:cNvSpPr txBox="1">
            <a:spLocks/>
          </p:cNvSpPr>
          <p:nvPr/>
        </p:nvSpPr>
        <p:spPr>
          <a:xfrm>
            <a:off x="838200" y="533746"/>
            <a:ext cx="10515600" cy="596246"/>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R="0" lvl="0" algn="ctr" rtl="0" eaLnBrk="1" hangingPunct="1">
              <a:lnSpc>
                <a:spcPct val="90000"/>
              </a:lnSpc>
              <a:spcBef>
                <a:spcPts val="0"/>
              </a:spcBef>
              <a:spcAft>
                <a:spcPts val="0"/>
              </a:spcAft>
              <a:buClr>
                <a:schemeClr val="dk1"/>
              </a:buClr>
              <a:buSzPts val="1800"/>
              <a:buFont typeface="Calibri"/>
              <a:buNone/>
              <a:defRPr sz="4400" b="0" i="0" u="none" strike="noStrike" cap="none">
                <a:solidFill>
                  <a:srgbClr val="010078"/>
                </a:solidFill>
                <a:latin typeface="Calibri"/>
                <a:ea typeface="Calibri"/>
                <a:cs typeface="Calibri"/>
                <a:sym typeface="Calibri"/>
              </a:defRPr>
            </a:lvl1pPr>
            <a:lvl2pPr marR="0" lvl="1"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3600"/>
              <a:t>Applying Both Corrections to the Data</a:t>
            </a:r>
          </a:p>
        </p:txBody>
      </p:sp>
      <p:grpSp>
        <p:nvGrpSpPr>
          <p:cNvPr id="33" name="Group 32">
            <a:extLst>
              <a:ext uri="{FF2B5EF4-FFF2-40B4-BE49-F238E27FC236}">
                <a16:creationId xmlns:a16="http://schemas.microsoft.com/office/drawing/2014/main" id="{DF6D9127-70D0-44AB-9C72-D8D62C577B73}"/>
              </a:ext>
            </a:extLst>
          </p:cNvPr>
          <p:cNvGrpSpPr/>
          <p:nvPr/>
        </p:nvGrpSpPr>
        <p:grpSpPr>
          <a:xfrm>
            <a:off x="5287789" y="987965"/>
            <a:ext cx="6904211" cy="5534541"/>
            <a:chOff x="2658793" y="592951"/>
            <a:chExt cx="6904211" cy="5534541"/>
          </a:xfrm>
        </p:grpSpPr>
        <p:grpSp>
          <p:nvGrpSpPr>
            <p:cNvPr id="34" name="Group 33">
              <a:extLst>
                <a:ext uri="{FF2B5EF4-FFF2-40B4-BE49-F238E27FC236}">
                  <a16:creationId xmlns:a16="http://schemas.microsoft.com/office/drawing/2014/main" id="{B4E27EFD-ADBF-48B7-AF5A-FFA910E0C4AE}"/>
                </a:ext>
              </a:extLst>
            </p:cNvPr>
            <p:cNvGrpSpPr/>
            <p:nvPr/>
          </p:nvGrpSpPr>
          <p:grpSpPr>
            <a:xfrm>
              <a:off x="5898213" y="592951"/>
              <a:ext cx="3491864" cy="2743200"/>
              <a:chOff x="6176020" y="2057400"/>
              <a:chExt cx="3491864" cy="2743200"/>
            </a:xfrm>
          </p:grpSpPr>
          <p:pic>
            <p:nvPicPr>
              <p:cNvPr id="46" name="Picture 45">
                <a:extLst>
                  <a:ext uri="{FF2B5EF4-FFF2-40B4-BE49-F238E27FC236}">
                    <a16:creationId xmlns:a16="http://schemas.microsoft.com/office/drawing/2014/main" id="{CE590B8D-B4E6-4D5C-9C14-59091A03BF3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76020" y="2057400"/>
                <a:ext cx="3432591" cy="2743200"/>
              </a:xfrm>
              <a:prstGeom prst="rect">
                <a:avLst/>
              </a:prstGeom>
            </p:spPr>
          </p:pic>
          <p:pic>
            <p:nvPicPr>
              <p:cNvPr id="47" name="Picture 46">
                <a:extLst>
                  <a:ext uri="{FF2B5EF4-FFF2-40B4-BE49-F238E27FC236}">
                    <a16:creationId xmlns:a16="http://schemas.microsoft.com/office/drawing/2014/main" id="{CF4FE575-0189-4C65-ACBD-33FCC0DF2F1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8334877" y="3383508"/>
                <a:ext cx="2161523" cy="51751"/>
              </a:xfrm>
              <a:prstGeom prst="rect">
                <a:avLst/>
              </a:prstGeom>
            </p:spPr>
          </p:pic>
          <p:sp>
            <p:nvSpPr>
              <p:cNvPr id="48" name="TextBox 47">
                <a:extLst>
                  <a:ext uri="{FF2B5EF4-FFF2-40B4-BE49-F238E27FC236}">
                    <a16:creationId xmlns:a16="http://schemas.microsoft.com/office/drawing/2014/main" id="{39D53429-1444-48CC-960A-5D93D662FAEC}"/>
                  </a:ext>
                </a:extLst>
              </p:cNvPr>
              <p:cNvSpPr txBox="1"/>
              <p:nvPr/>
            </p:nvSpPr>
            <p:spPr>
              <a:xfrm rot="16200000">
                <a:off x="8464012" y="3286087"/>
                <a:ext cx="2161524" cy="246221"/>
              </a:xfrm>
              <a:prstGeom prst="rect">
                <a:avLst/>
              </a:prstGeom>
              <a:noFill/>
            </p:spPr>
            <p:txBody>
              <a:bodyPr wrap="square" rtlCol="0">
                <a:spAutoFit/>
              </a:bodyPr>
              <a:lstStyle/>
              <a:p>
                <a:pPr algn="ctr"/>
                <a:r>
                  <a:rPr lang="en-US" sz="1000"/>
                  <a:t>Oldest Data </a:t>
                </a:r>
                <a:r>
                  <a:rPr lang="en-US" sz="1000">
                    <a:sym typeface="Wingdings" panose="05000000000000000000" pitchFamily="2" charset="2"/>
                  </a:rPr>
                  <a:t> Most Recent Data</a:t>
                </a:r>
                <a:endParaRPr lang="en-US" sz="1000"/>
              </a:p>
            </p:txBody>
          </p:sp>
        </p:grpSp>
        <p:grpSp>
          <p:nvGrpSpPr>
            <p:cNvPr id="35" name="Group 34">
              <a:extLst>
                <a:ext uri="{FF2B5EF4-FFF2-40B4-BE49-F238E27FC236}">
                  <a16:creationId xmlns:a16="http://schemas.microsoft.com/office/drawing/2014/main" id="{32F752B6-368A-4AF2-A756-8149925D2599}"/>
                </a:ext>
              </a:extLst>
            </p:cNvPr>
            <p:cNvGrpSpPr/>
            <p:nvPr/>
          </p:nvGrpSpPr>
          <p:grpSpPr>
            <a:xfrm>
              <a:off x="2679433" y="592951"/>
              <a:ext cx="3496901" cy="2743200"/>
              <a:chOff x="2524115" y="2057400"/>
              <a:chExt cx="3496901" cy="2743200"/>
            </a:xfrm>
          </p:grpSpPr>
          <p:pic>
            <p:nvPicPr>
              <p:cNvPr id="43" name="Content Placeholder 7">
                <a:extLst>
                  <a:ext uri="{FF2B5EF4-FFF2-40B4-BE49-F238E27FC236}">
                    <a16:creationId xmlns:a16="http://schemas.microsoft.com/office/drawing/2014/main" id="{BD612FA7-450E-4292-8EA3-33E1A94C400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524115" y="2057400"/>
                <a:ext cx="3432592" cy="2743200"/>
              </a:xfrm>
              <a:prstGeom prst="rect">
                <a:avLst/>
              </a:prstGeom>
            </p:spPr>
          </p:pic>
          <p:pic>
            <p:nvPicPr>
              <p:cNvPr id="44" name="Picture 43">
                <a:extLst>
                  <a:ext uri="{FF2B5EF4-FFF2-40B4-BE49-F238E27FC236}">
                    <a16:creationId xmlns:a16="http://schemas.microsoft.com/office/drawing/2014/main" id="{04759E7F-DED3-4C45-8762-B7FEE2DFB92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16200000">
                <a:off x="4688009" y="3376676"/>
                <a:ext cx="2161523" cy="51751"/>
              </a:xfrm>
              <a:prstGeom prst="rect">
                <a:avLst/>
              </a:prstGeom>
            </p:spPr>
          </p:pic>
          <p:sp>
            <p:nvSpPr>
              <p:cNvPr id="45" name="TextBox 44">
                <a:extLst>
                  <a:ext uri="{FF2B5EF4-FFF2-40B4-BE49-F238E27FC236}">
                    <a16:creationId xmlns:a16="http://schemas.microsoft.com/office/drawing/2014/main" id="{6F7AC4F6-BC26-4378-A7FC-E764E878183A}"/>
                  </a:ext>
                </a:extLst>
              </p:cNvPr>
              <p:cNvSpPr txBox="1"/>
              <p:nvPr/>
            </p:nvSpPr>
            <p:spPr>
              <a:xfrm rot="16200000">
                <a:off x="4817144" y="3279255"/>
                <a:ext cx="2161524" cy="246221"/>
              </a:xfrm>
              <a:prstGeom prst="rect">
                <a:avLst/>
              </a:prstGeom>
              <a:noFill/>
            </p:spPr>
            <p:txBody>
              <a:bodyPr wrap="square" rtlCol="0">
                <a:spAutoFit/>
              </a:bodyPr>
              <a:lstStyle/>
              <a:p>
                <a:pPr algn="ctr"/>
                <a:r>
                  <a:rPr lang="en-US" sz="1000"/>
                  <a:t>Oldest Data </a:t>
                </a:r>
                <a:r>
                  <a:rPr lang="en-US" sz="1000">
                    <a:sym typeface="Wingdings" panose="05000000000000000000" pitchFamily="2" charset="2"/>
                  </a:rPr>
                  <a:t> Most Recent Data</a:t>
                </a:r>
                <a:endParaRPr lang="en-US" sz="1000"/>
              </a:p>
            </p:txBody>
          </p:sp>
        </p:grpSp>
        <p:grpSp>
          <p:nvGrpSpPr>
            <p:cNvPr id="36" name="Group 35">
              <a:extLst>
                <a:ext uri="{FF2B5EF4-FFF2-40B4-BE49-F238E27FC236}">
                  <a16:creationId xmlns:a16="http://schemas.microsoft.com/office/drawing/2014/main" id="{CEE85D92-94BB-42D3-B773-037D708648DD}"/>
                </a:ext>
              </a:extLst>
            </p:cNvPr>
            <p:cNvGrpSpPr/>
            <p:nvPr/>
          </p:nvGrpSpPr>
          <p:grpSpPr>
            <a:xfrm>
              <a:off x="2658793" y="3282882"/>
              <a:ext cx="3559487" cy="2844610"/>
              <a:chOff x="4316256" y="3375731"/>
              <a:chExt cx="3559487" cy="2844610"/>
            </a:xfrm>
          </p:grpSpPr>
          <p:pic>
            <p:nvPicPr>
              <p:cNvPr id="41" name="Picture 40">
                <a:extLst>
                  <a:ext uri="{FF2B5EF4-FFF2-40B4-BE49-F238E27FC236}">
                    <a16:creationId xmlns:a16="http://schemas.microsoft.com/office/drawing/2014/main" id="{71D82ED1-22CC-45C8-BE50-1B6299F1A59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316256" y="3375731"/>
                <a:ext cx="3559487" cy="2844610"/>
              </a:xfrm>
              <a:prstGeom prst="rect">
                <a:avLst/>
              </a:prstGeom>
            </p:spPr>
          </p:pic>
          <p:sp>
            <p:nvSpPr>
              <p:cNvPr id="42" name="TextBox 41">
                <a:extLst>
                  <a:ext uri="{FF2B5EF4-FFF2-40B4-BE49-F238E27FC236}">
                    <a16:creationId xmlns:a16="http://schemas.microsoft.com/office/drawing/2014/main" id="{4C218B39-0676-49D4-98CD-390A8CF00015}"/>
                  </a:ext>
                </a:extLst>
              </p:cNvPr>
              <p:cNvSpPr txBox="1"/>
              <p:nvPr/>
            </p:nvSpPr>
            <p:spPr>
              <a:xfrm>
                <a:off x="4722224" y="5307646"/>
                <a:ext cx="189530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effectLst/>
                    <a:uLnTx/>
                    <a:uFillTx/>
                    <a:latin typeface="Arial"/>
                    <a:cs typeface="Arial"/>
                    <a:sym typeface="Arial"/>
                  </a:rPr>
                  <a:t>Original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a:solidFill>
                      <a:srgbClr val="FF0000"/>
                    </a:solidFill>
                    <a:latin typeface="Arial"/>
                    <a:cs typeface="Arial"/>
                    <a:sym typeface="Arial"/>
                  </a:rPr>
                  <a:t>Solar Activity Corrected</a:t>
                </a:r>
                <a:endParaRPr kumimoji="0" lang="en-US" sz="1100" b="1"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a:solidFill>
                      <a:srgbClr val="0000FF"/>
                    </a:solidFill>
                    <a:latin typeface="Arial"/>
                    <a:cs typeface="Arial"/>
                    <a:sym typeface="Arial"/>
                  </a:rPr>
                  <a:t>SA and Shift Corrected</a:t>
                </a:r>
                <a:endParaRPr kumimoji="0" lang="en-US" sz="1100" b="1" i="0" u="none" strike="noStrike" kern="0" cap="none" spc="0" normalizeH="0" baseline="0" noProof="0">
                  <a:ln>
                    <a:noFill/>
                  </a:ln>
                  <a:solidFill>
                    <a:srgbClr val="0000FF"/>
                  </a:solidFill>
                  <a:effectLst/>
                  <a:uLnTx/>
                  <a:uFillTx/>
                  <a:latin typeface="Arial"/>
                  <a:cs typeface="Arial"/>
                  <a:sym typeface="Arial"/>
                </a:endParaRPr>
              </a:p>
            </p:txBody>
          </p:sp>
        </p:grpSp>
        <p:grpSp>
          <p:nvGrpSpPr>
            <p:cNvPr id="37" name="Group 36">
              <a:extLst>
                <a:ext uri="{FF2B5EF4-FFF2-40B4-BE49-F238E27FC236}">
                  <a16:creationId xmlns:a16="http://schemas.microsoft.com/office/drawing/2014/main" id="{AD5546D7-7DBA-43EA-A1BA-2DA4E245EE8B}"/>
                </a:ext>
              </a:extLst>
            </p:cNvPr>
            <p:cNvGrpSpPr/>
            <p:nvPr/>
          </p:nvGrpSpPr>
          <p:grpSpPr>
            <a:xfrm>
              <a:off x="6007241" y="3282697"/>
              <a:ext cx="3555763" cy="2844611"/>
              <a:chOff x="6147443" y="3335114"/>
              <a:chExt cx="3555763" cy="2844611"/>
            </a:xfrm>
          </p:grpSpPr>
          <p:pic>
            <p:nvPicPr>
              <p:cNvPr id="39" name="Picture 38">
                <a:extLst>
                  <a:ext uri="{FF2B5EF4-FFF2-40B4-BE49-F238E27FC236}">
                    <a16:creationId xmlns:a16="http://schemas.microsoft.com/office/drawing/2014/main" id="{26755949-085C-482C-99AF-0A2E614C77F5}"/>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147443" y="3335114"/>
                <a:ext cx="3555763" cy="2844611"/>
              </a:xfrm>
              <a:prstGeom prst="rect">
                <a:avLst/>
              </a:prstGeom>
            </p:spPr>
          </p:pic>
          <p:sp>
            <p:nvSpPr>
              <p:cNvPr id="40" name="TextBox 39">
                <a:extLst>
                  <a:ext uri="{FF2B5EF4-FFF2-40B4-BE49-F238E27FC236}">
                    <a16:creationId xmlns:a16="http://schemas.microsoft.com/office/drawing/2014/main" id="{07188AD3-9754-42D4-8991-B05BDB67C703}"/>
                  </a:ext>
                </a:extLst>
              </p:cNvPr>
              <p:cNvSpPr txBox="1"/>
              <p:nvPr/>
            </p:nvSpPr>
            <p:spPr>
              <a:xfrm>
                <a:off x="6582303" y="5208735"/>
                <a:ext cx="1895300" cy="60016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1100" b="1" i="0" u="none" strike="noStrike" kern="0" cap="none" spc="0" normalizeH="0" baseline="0" noProof="0">
                    <a:ln>
                      <a:noFill/>
                    </a:ln>
                    <a:effectLst/>
                    <a:uLnTx/>
                    <a:uFillTx/>
                    <a:latin typeface="Arial"/>
                    <a:cs typeface="Arial"/>
                    <a:sym typeface="Arial"/>
                  </a:rPr>
                  <a:t>Original</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a:solidFill>
                      <a:srgbClr val="FF0000"/>
                    </a:solidFill>
                    <a:latin typeface="Arial"/>
                    <a:cs typeface="Arial"/>
                    <a:sym typeface="Arial"/>
                  </a:rPr>
                  <a:t>Solar Activity Corrected</a:t>
                </a:r>
                <a:endParaRPr kumimoji="0" lang="en-US" sz="1100" b="1" i="0" u="none" strike="noStrike" kern="0" cap="none" spc="0" normalizeH="0" baseline="0" noProof="0">
                  <a:ln>
                    <a:noFill/>
                  </a:ln>
                  <a:solidFill>
                    <a:srgbClr val="FF0000"/>
                  </a:solidFill>
                  <a:effectLst/>
                  <a:uLnTx/>
                  <a:uFillTx/>
                  <a:latin typeface="Arial"/>
                  <a:cs typeface="Arial"/>
                  <a:sym typeface="Arial"/>
                </a:endParaRP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lang="en-US" sz="1100" b="1" kern="0">
                    <a:solidFill>
                      <a:srgbClr val="0000FF"/>
                    </a:solidFill>
                    <a:latin typeface="Arial"/>
                    <a:cs typeface="Arial"/>
                    <a:sym typeface="Arial"/>
                  </a:rPr>
                  <a:t>SA and Shift Corrected</a:t>
                </a:r>
                <a:endParaRPr kumimoji="0" lang="en-US" sz="1100" b="1" i="0" u="none" strike="noStrike" kern="0" cap="none" spc="0" normalizeH="0" baseline="0" noProof="0">
                  <a:ln>
                    <a:noFill/>
                  </a:ln>
                  <a:solidFill>
                    <a:srgbClr val="0000FF"/>
                  </a:solidFill>
                  <a:effectLst/>
                  <a:uLnTx/>
                  <a:uFillTx/>
                  <a:latin typeface="Arial"/>
                  <a:cs typeface="Arial"/>
                  <a:sym typeface="Arial"/>
                </a:endParaRPr>
              </a:p>
            </p:txBody>
          </p:sp>
        </p:grpSp>
        <p:sp>
          <p:nvSpPr>
            <p:cNvPr id="38" name="Rectangle 37">
              <a:extLst>
                <a:ext uri="{FF2B5EF4-FFF2-40B4-BE49-F238E27FC236}">
                  <a16:creationId xmlns:a16="http://schemas.microsoft.com/office/drawing/2014/main" id="{10FD22D5-8936-446D-9E00-31F18D4EFAE9}"/>
                </a:ext>
              </a:extLst>
            </p:cNvPr>
            <p:cNvSpPr/>
            <p:nvPr/>
          </p:nvSpPr>
          <p:spPr>
            <a:xfrm>
              <a:off x="5949964" y="6023295"/>
              <a:ext cx="492137" cy="10401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9" name="TextBox 48">
            <a:extLst>
              <a:ext uri="{FF2B5EF4-FFF2-40B4-BE49-F238E27FC236}">
                <a16:creationId xmlns:a16="http://schemas.microsoft.com/office/drawing/2014/main" id="{6E182C51-1A80-44CE-BD40-68FD0E4305BE}"/>
              </a:ext>
            </a:extLst>
          </p:cNvPr>
          <p:cNvSpPr txBox="1"/>
          <p:nvPr/>
        </p:nvSpPr>
        <p:spPr>
          <a:xfrm>
            <a:off x="9299592" y="4002387"/>
            <a:ext cx="2440092" cy="246221"/>
          </a:xfrm>
          <a:prstGeom prst="rect">
            <a:avLst/>
          </a:prstGeom>
          <a:noFill/>
        </p:spPr>
        <p:txBody>
          <a:bodyPr wrap="none" rtlCol="0">
            <a:spAutoFit/>
          </a:bodyPr>
          <a:lstStyle/>
          <a:p>
            <a:r>
              <a:rPr lang="en-US" sz="1000">
                <a:solidFill>
                  <a:srgbClr val="FF0000"/>
                </a:solidFill>
              </a:rPr>
              <a:t>(Animated for all Wavelength Channels)</a:t>
            </a:r>
          </a:p>
        </p:txBody>
      </p:sp>
      <p:sp>
        <p:nvSpPr>
          <p:cNvPr id="21" name="タイトル 1">
            <a:extLst>
              <a:ext uri="{FF2B5EF4-FFF2-40B4-BE49-F238E27FC236}">
                <a16:creationId xmlns:a16="http://schemas.microsoft.com/office/drawing/2014/main" id="{C1D26140-5A24-44CD-891A-710D683671C9}"/>
              </a:ext>
            </a:extLst>
          </p:cNvPr>
          <p:cNvSpPr>
            <a:spLocks noGrp="1"/>
          </p:cNvSpPr>
          <p:nvPr>
            <p:ph type="title"/>
          </p:nvPr>
        </p:nvSpPr>
        <p:spPr>
          <a:xfrm>
            <a:off x="66738" y="0"/>
            <a:ext cx="12125262" cy="646257"/>
          </a:xfrm>
        </p:spPr>
        <p:txBody>
          <a:bodyPr>
            <a:noAutofit/>
          </a:bodyPr>
          <a:lstStyle/>
          <a:p>
            <a:pPr>
              <a:tabLst>
                <a:tab pos="457200" algn="l"/>
              </a:tabLst>
            </a:pPr>
            <a:r>
              <a:rPr kumimoji="1" lang="en-US" altLang="ja-JP" sz="2400">
                <a:latin typeface="Arial" panose="020B0604020202020204" pitchFamily="34" charset="0"/>
                <a:cs typeface="Arial" panose="020B0604020202020204" pitchFamily="34" charset="0"/>
              </a:rPr>
              <a:t>6f. Improving Mission-Long Quality Stability of SNPP OMPS NP SDR Data through Solar Activity and Optical Throughput Degradation Adjustments, Steven Buckner et al.</a:t>
            </a:r>
            <a:endParaRPr kumimoji="1" lang="ja-JP" altLang="en-US" sz="2400"/>
          </a:p>
        </p:txBody>
      </p:sp>
    </p:spTree>
    <p:extLst>
      <p:ext uri="{BB962C8B-B14F-4D97-AF65-F5344CB8AC3E}">
        <p14:creationId xmlns:p14="http://schemas.microsoft.com/office/powerpoint/2010/main" val="34486581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533400" y="0"/>
            <a:ext cx="10820400" cy="838986"/>
          </a:xfrm>
        </p:spPr>
        <p:txBody>
          <a:bodyPr>
            <a:noAutofit/>
          </a:bodyPr>
          <a:lstStyle/>
          <a:p>
            <a:pPr>
              <a:tabLst>
                <a:tab pos="457200" algn="l"/>
              </a:tabLst>
            </a:pPr>
            <a:r>
              <a:rPr kumimoji="1" lang="en-US" altLang="ja-JP" sz="3200">
                <a:latin typeface="Arial" panose="020B0604020202020204" pitchFamily="34" charset="0"/>
                <a:cs typeface="Arial" panose="020B0604020202020204" pitchFamily="34" charset="0"/>
              </a:rPr>
              <a:t>6k. Research on the Non-Uniformity Correction Method for FY-3F OMS-N, Mao </a:t>
            </a:r>
            <a:r>
              <a:rPr kumimoji="1" lang="en-US" altLang="ja-JP" sz="3200" err="1">
                <a:latin typeface="Arial" panose="020B0604020202020204" pitchFamily="34" charset="0"/>
                <a:cs typeface="Arial" panose="020B0604020202020204" pitchFamily="34" charset="0"/>
              </a:rPr>
              <a:t>Jinghua</a:t>
            </a:r>
            <a:r>
              <a:rPr kumimoji="1" lang="en-US" altLang="ja-JP" sz="3200">
                <a:latin typeface="Arial" panose="020B0604020202020204" pitchFamily="34" charset="0"/>
                <a:cs typeface="Arial" panose="020B0604020202020204" pitchFamily="34" charset="0"/>
              </a:rPr>
              <a:t> et al.</a:t>
            </a:r>
            <a:endParaRPr kumimoji="1" lang="ja-JP" altLang="en-US" sz="3200"/>
          </a:p>
        </p:txBody>
      </p:sp>
      <p:sp>
        <p:nvSpPr>
          <p:cNvPr id="8" name="スライド番号プレースホルダー 1">
            <a:extLst>
              <a:ext uri="{FF2B5EF4-FFF2-40B4-BE49-F238E27FC236}">
                <a16:creationId xmlns:a16="http://schemas.microsoft.com/office/drawing/2014/main" id="{90E98456-D776-CED1-A34B-19439B31D40D}"/>
              </a:ext>
            </a:extLst>
          </p:cNvPr>
          <p:cNvSpPr txBox="1">
            <a:spLocks/>
          </p:cNvSpPr>
          <p:nvPr/>
        </p:nvSpPr>
        <p:spPr>
          <a:xfrm>
            <a:off x="9433169" y="6382730"/>
            <a:ext cx="2540000" cy="246221"/>
          </a:xfrm>
          <a:prstGeom prst="rect">
            <a:avLst/>
          </a:prstGeom>
        </p:spPr>
        <p:txBody>
          <a:bodyPr/>
          <a:lstStyle>
            <a:defPPr>
              <a:defRPr lang="ja-JP"/>
            </a:defPPr>
            <a:lvl1pPr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1pPr>
            <a:lvl2pPr marL="4572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2pPr>
            <a:lvl3pPr marL="9144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3pPr>
            <a:lvl4pPr marL="13716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4pPr>
            <a:lvl5pPr marL="18288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5pPr>
            <a:lvl6pPr marL="2286000" algn="l" defTabSz="914400" rtl="0" eaLnBrk="1" latinLnBrk="0" hangingPunct="1">
              <a:defRPr kumimoji="1" sz="2400" kern="1200">
                <a:solidFill>
                  <a:srgbClr val="FFFF00"/>
                </a:solidFill>
                <a:latin typeface="Arial" charset="0"/>
                <a:ea typeface="ＭＳ Ｐゴシック" charset="-128"/>
                <a:cs typeface="+mn-cs"/>
              </a:defRPr>
            </a:lvl6pPr>
            <a:lvl7pPr marL="2743200" algn="l" defTabSz="914400" rtl="0" eaLnBrk="1" latinLnBrk="0" hangingPunct="1">
              <a:defRPr kumimoji="1" sz="2400" kern="1200">
                <a:solidFill>
                  <a:srgbClr val="FFFF00"/>
                </a:solidFill>
                <a:latin typeface="Arial" charset="0"/>
                <a:ea typeface="ＭＳ Ｐゴシック" charset="-128"/>
                <a:cs typeface="+mn-cs"/>
              </a:defRPr>
            </a:lvl7pPr>
            <a:lvl8pPr marL="3200400" algn="l" defTabSz="914400" rtl="0" eaLnBrk="1" latinLnBrk="0" hangingPunct="1">
              <a:defRPr kumimoji="1" sz="2400" kern="1200">
                <a:solidFill>
                  <a:srgbClr val="FFFF00"/>
                </a:solidFill>
                <a:latin typeface="Arial" charset="0"/>
                <a:ea typeface="ＭＳ Ｐゴシック" charset="-128"/>
                <a:cs typeface="+mn-cs"/>
              </a:defRPr>
            </a:lvl8pPr>
            <a:lvl9pPr marL="3657600" algn="l" defTabSz="914400" rtl="0" eaLnBrk="1" latinLnBrk="0" hangingPunct="1">
              <a:defRPr kumimoji="1" sz="2400" kern="1200">
                <a:solidFill>
                  <a:srgbClr val="FFFF00"/>
                </a:solidFill>
                <a:latin typeface="Arial" charset="0"/>
                <a:ea typeface="ＭＳ Ｐゴシック" charset="-128"/>
                <a:cs typeface="+mn-cs"/>
              </a:defRPr>
            </a:lvl9pPr>
          </a:lstStyle>
          <a:p>
            <a:pPr algn="r"/>
            <a:fld id="{52491B9E-DD64-4F4E-BF49-B719B0785475}" type="slidenum">
              <a:rPr lang="ja-JP" altLang="en-US" sz="2800" smtClean="0">
                <a:solidFill>
                  <a:srgbClr val="008000"/>
                </a:solidFill>
              </a:rPr>
              <a:pPr algn="r"/>
              <a:t>13</a:t>
            </a:fld>
            <a:endParaRPr lang="ja-JP" altLang="en-US" sz="2800">
              <a:solidFill>
                <a:srgbClr val="008000"/>
              </a:solidFill>
            </a:endParaRPr>
          </a:p>
        </p:txBody>
      </p:sp>
      <p:sp>
        <p:nvSpPr>
          <p:cNvPr id="4" name="Title 1">
            <a:extLst>
              <a:ext uri="{FF2B5EF4-FFF2-40B4-BE49-F238E27FC236}">
                <a16:creationId xmlns:a16="http://schemas.microsoft.com/office/drawing/2014/main" id="{80E0638C-062B-4CAA-B201-82E10A65AD1A}"/>
              </a:ext>
            </a:extLst>
          </p:cNvPr>
          <p:cNvSpPr txBox="1">
            <a:spLocks/>
          </p:cNvSpPr>
          <p:nvPr/>
        </p:nvSpPr>
        <p:spPr>
          <a:xfrm>
            <a:off x="645044" y="884976"/>
            <a:ext cx="7160395" cy="440838"/>
          </a:xfrm>
          <a:prstGeom prst="rect">
            <a:avLst/>
          </a:prstGeom>
        </p:spPr>
        <p:txBody>
          <a:bodyPr vert="horz" lIns="91440" tIns="45720" rIns="91440" bIns="45720" rtlCol="0" anchor="ctr">
            <a:normAutofit fontScale="775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a:t>Level 2 Product Validation</a:t>
            </a:r>
          </a:p>
        </p:txBody>
      </p:sp>
      <p:pic>
        <p:nvPicPr>
          <p:cNvPr id="5" name="图片 2">
            <a:extLst>
              <a:ext uri="{FF2B5EF4-FFF2-40B4-BE49-F238E27FC236}">
                <a16:creationId xmlns:a16="http://schemas.microsoft.com/office/drawing/2014/main" id="{F572D175-E7E7-4226-BAF9-2FF74A6F6770}"/>
              </a:ext>
            </a:extLst>
          </p:cNvPr>
          <p:cNvPicPr>
            <a:picLocks noChangeAspect="1"/>
          </p:cNvPicPr>
          <p:nvPr/>
        </p:nvPicPr>
        <p:blipFill>
          <a:blip r:embed="rId2"/>
          <a:stretch>
            <a:fillRect/>
          </a:stretch>
        </p:blipFill>
        <p:spPr>
          <a:xfrm>
            <a:off x="4410473" y="1565735"/>
            <a:ext cx="2332176" cy="3506549"/>
          </a:xfrm>
          <a:prstGeom prst="rect">
            <a:avLst/>
          </a:prstGeom>
        </p:spPr>
      </p:pic>
      <p:pic>
        <p:nvPicPr>
          <p:cNvPr id="6" name="图片 3">
            <a:extLst>
              <a:ext uri="{FF2B5EF4-FFF2-40B4-BE49-F238E27FC236}">
                <a16:creationId xmlns:a16="http://schemas.microsoft.com/office/drawing/2014/main" id="{5DC62A20-F1B9-4E14-A297-738834E87532}"/>
              </a:ext>
            </a:extLst>
          </p:cNvPr>
          <p:cNvPicPr>
            <a:picLocks noChangeAspect="1"/>
          </p:cNvPicPr>
          <p:nvPr/>
        </p:nvPicPr>
        <p:blipFill>
          <a:blip r:embed="rId3"/>
          <a:stretch>
            <a:fillRect/>
          </a:stretch>
        </p:blipFill>
        <p:spPr>
          <a:xfrm>
            <a:off x="6816670" y="1565735"/>
            <a:ext cx="2347339" cy="3506549"/>
          </a:xfrm>
          <a:prstGeom prst="rect">
            <a:avLst/>
          </a:prstGeom>
        </p:spPr>
      </p:pic>
      <p:sp>
        <p:nvSpPr>
          <p:cNvPr id="7" name="文本框 4">
            <a:extLst>
              <a:ext uri="{FF2B5EF4-FFF2-40B4-BE49-F238E27FC236}">
                <a16:creationId xmlns:a16="http://schemas.microsoft.com/office/drawing/2014/main" id="{46C6065D-F9BD-4836-8240-C49B82900AA7}"/>
              </a:ext>
            </a:extLst>
          </p:cNvPr>
          <p:cNvSpPr txBox="1"/>
          <p:nvPr/>
        </p:nvSpPr>
        <p:spPr>
          <a:xfrm>
            <a:off x="4323327" y="1588386"/>
            <a:ext cx="2037737" cy="369332"/>
          </a:xfrm>
          <a:prstGeom prst="rect">
            <a:avLst/>
          </a:prstGeom>
          <a:noFill/>
        </p:spPr>
        <p:txBody>
          <a:bodyPr wrap="none" rtlCol="0">
            <a:spAutoFit/>
          </a:bodyPr>
          <a:lstStyle/>
          <a:p>
            <a:pPr fontAlgn="auto">
              <a:spcBef>
                <a:spcPts val="0"/>
              </a:spcBef>
              <a:spcAft>
                <a:spcPts val="0"/>
              </a:spcAft>
            </a:pPr>
            <a:r>
              <a:rPr lang="en-US" altLang="zh-CN" sz="1800">
                <a:solidFill>
                  <a:srgbClr val="FFFF00"/>
                </a:solidFill>
                <a:effectLst>
                  <a:outerShdw blurRad="38100" dist="38100" dir="2700000" algn="tl">
                    <a:srgbClr val="000000">
                      <a:alpha val="43137"/>
                    </a:srgbClr>
                  </a:outerShdw>
                </a:effectLst>
                <a:latin typeface="等线"/>
                <a:ea typeface="等线"/>
              </a:rPr>
              <a:t>Before Correction</a:t>
            </a:r>
            <a:endParaRPr lang="zh-CN" altLang="en-US" sz="1800">
              <a:solidFill>
                <a:srgbClr val="FFFF00"/>
              </a:solidFill>
              <a:effectLst>
                <a:outerShdw blurRad="38100" dist="38100" dir="2700000" algn="tl">
                  <a:srgbClr val="000000">
                    <a:alpha val="43137"/>
                  </a:srgbClr>
                </a:outerShdw>
              </a:effectLst>
              <a:latin typeface="等线"/>
              <a:ea typeface="等线"/>
            </a:endParaRPr>
          </a:p>
        </p:txBody>
      </p:sp>
      <p:sp>
        <p:nvSpPr>
          <p:cNvPr id="9" name="文本框 5">
            <a:extLst>
              <a:ext uri="{FF2B5EF4-FFF2-40B4-BE49-F238E27FC236}">
                <a16:creationId xmlns:a16="http://schemas.microsoft.com/office/drawing/2014/main" id="{3C1449AA-1295-482D-AA2E-BB23CAFC11E5}"/>
              </a:ext>
            </a:extLst>
          </p:cNvPr>
          <p:cNvSpPr txBox="1"/>
          <p:nvPr/>
        </p:nvSpPr>
        <p:spPr>
          <a:xfrm>
            <a:off x="6771563" y="1581370"/>
            <a:ext cx="1875835" cy="369332"/>
          </a:xfrm>
          <a:prstGeom prst="rect">
            <a:avLst/>
          </a:prstGeom>
          <a:noFill/>
        </p:spPr>
        <p:txBody>
          <a:bodyPr wrap="none" rtlCol="0">
            <a:spAutoFit/>
          </a:bodyPr>
          <a:lstStyle/>
          <a:p>
            <a:pPr fontAlgn="auto">
              <a:spcBef>
                <a:spcPts val="0"/>
              </a:spcBef>
              <a:spcAft>
                <a:spcPts val="0"/>
              </a:spcAft>
            </a:pPr>
            <a:r>
              <a:rPr lang="en-US" altLang="zh-CN" sz="1800">
                <a:solidFill>
                  <a:srgbClr val="FFFF00"/>
                </a:solidFill>
                <a:effectLst>
                  <a:outerShdw blurRad="38100" dist="38100" dir="2700000" algn="tl">
                    <a:srgbClr val="000000">
                      <a:alpha val="43137"/>
                    </a:srgbClr>
                  </a:outerShdw>
                </a:effectLst>
                <a:latin typeface="等线"/>
                <a:ea typeface="等线"/>
              </a:rPr>
              <a:t>After Correction</a:t>
            </a:r>
            <a:endParaRPr lang="zh-CN" altLang="en-US" sz="1800">
              <a:solidFill>
                <a:srgbClr val="FFFF00"/>
              </a:solidFill>
              <a:effectLst>
                <a:outerShdw blurRad="38100" dist="38100" dir="2700000" algn="tl">
                  <a:srgbClr val="000000">
                    <a:alpha val="43137"/>
                  </a:srgbClr>
                </a:outerShdw>
              </a:effectLst>
              <a:latin typeface="等线"/>
              <a:ea typeface="等线"/>
            </a:endParaRPr>
          </a:p>
        </p:txBody>
      </p:sp>
      <p:pic>
        <p:nvPicPr>
          <p:cNvPr id="10" name="图片 6">
            <a:extLst>
              <a:ext uri="{FF2B5EF4-FFF2-40B4-BE49-F238E27FC236}">
                <a16:creationId xmlns:a16="http://schemas.microsoft.com/office/drawing/2014/main" id="{312543E9-E1FF-4A55-AF31-F2B52FDB9C82}"/>
              </a:ext>
            </a:extLst>
          </p:cNvPr>
          <p:cNvPicPr>
            <a:picLocks noChangeAspect="1"/>
          </p:cNvPicPr>
          <p:nvPr/>
        </p:nvPicPr>
        <p:blipFill>
          <a:blip r:embed="rId4"/>
          <a:stretch>
            <a:fillRect/>
          </a:stretch>
        </p:blipFill>
        <p:spPr>
          <a:xfrm>
            <a:off x="9361814" y="2676927"/>
            <a:ext cx="152943" cy="2395357"/>
          </a:xfrm>
          <a:prstGeom prst="rect">
            <a:avLst/>
          </a:prstGeom>
        </p:spPr>
      </p:pic>
      <p:pic>
        <p:nvPicPr>
          <p:cNvPr id="11" name="图片 7">
            <a:extLst>
              <a:ext uri="{FF2B5EF4-FFF2-40B4-BE49-F238E27FC236}">
                <a16:creationId xmlns:a16="http://schemas.microsoft.com/office/drawing/2014/main" id="{35FC65FC-5AE6-4BA7-AD6D-18167EE7B528}"/>
              </a:ext>
            </a:extLst>
          </p:cNvPr>
          <p:cNvPicPr>
            <a:picLocks noChangeAspect="1"/>
          </p:cNvPicPr>
          <p:nvPr/>
        </p:nvPicPr>
        <p:blipFill>
          <a:blip r:embed="rId5"/>
          <a:stretch>
            <a:fillRect/>
          </a:stretch>
        </p:blipFill>
        <p:spPr>
          <a:xfrm>
            <a:off x="4378871" y="5207645"/>
            <a:ext cx="3327869" cy="1553078"/>
          </a:xfrm>
          <a:prstGeom prst="rect">
            <a:avLst/>
          </a:prstGeom>
        </p:spPr>
      </p:pic>
      <p:sp>
        <p:nvSpPr>
          <p:cNvPr id="12" name="文本框 8">
            <a:extLst>
              <a:ext uri="{FF2B5EF4-FFF2-40B4-BE49-F238E27FC236}">
                <a16:creationId xmlns:a16="http://schemas.microsoft.com/office/drawing/2014/main" id="{7BCE0AAA-71D6-4E5A-9717-77B8993CEEF3}"/>
              </a:ext>
            </a:extLst>
          </p:cNvPr>
          <p:cNvSpPr txBox="1"/>
          <p:nvPr/>
        </p:nvSpPr>
        <p:spPr>
          <a:xfrm>
            <a:off x="9438285" y="2611204"/>
            <a:ext cx="1277257" cy="338554"/>
          </a:xfrm>
          <a:prstGeom prst="rect">
            <a:avLst/>
          </a:prstGeom>
          <a:noFill/>
        </p:spPr>
        <p:txBody>
          <a:bodyPr wrap="square" rtlCol="0">
            <a:spAutoFit/>
          </a:bodyPr>
          <a:lstStyle/>
          <a:p>
            <a:pPr fontAlgn="auto">
              <a:spcBef>
                <a:spcPts val="0"/>
              </a:spcBef>
              <a:spcAft>
                <a:spcPts val="0"/>
              </a:spcAft>
            </a:pPr>
            <a:r>
              <a:rPr lang="en-US" altLang="zh-CN" sz="1600" b="0">
                <a:solidFill>
                  <a:prstClr val="black"/>
                </a:solidFill>
                <a:latin typeface="等线"/>
                <a:ea typeface="等线"/>
              </a:rPr>
              <a:t>0.5</a:t>
            </a:r>
            <a:endParaRPr lang="zh-CN" altLang="en-US" sz="1600" b="0">
              <a:solidFill>
                <a:prstClr val="black"/>
              </a:solidFill>
              <a:latin typeface="等线"/>
              <a:ea typeface="等线"/>
            </a:endParaRPr>
          </a:p>
        </p:txBody>
      </p:sp>
      <p:sp>
        <p:nvSpPr>
          <p:cNvPr id="13" name="文本框 9">
            <a:extLst>
              <a:ext uri="{FF2B5EF4-FFF2-40B4-BE49-F238E27FC236}">
                <a16:creationId xmlns:a16="http://schemas.microsoft.com/office/drawing/2014/main" id="{F0B06D7F-5F80-4365-A307-C8B55D19C3D0}"/>
              </a:ext>
            </a:extLst>
          </p:cNvPr>
          <p:cNvSpPr txBox="1"/>
          <p:nvPr/>
        </p:nvSpPr>
        <p:spPr>
          <a:xfrm>
            <a:off x="9514757" y="4799453"/>
            <a:ext cx="1277257" cy="338554"/>
          </a:xfrm>
          <a:prstGeom prst="rect">
            <a:avLst/>
          </a:prstGeom>
          <a:noFill/>
        </p:spPr>
        <p:txBody>
          <a:bodyPr wrap="square" rtlCol="0">
            <a:spAutoFit/>
          </a:bodyPr>
          <a:lstStyle/>
          <a:p>
            <a:pPr fontAlgn="auto">
              <a:spcBef>
                <a:spcPts val="0"/>
              </a:spcBef>
              <a:spcAft>
                <a:spcPts val="0"/>
              </a:spcAft>
            </a:pPr>
            <a:r>
              <a:rPr lang="en-US" altLang="zh-CN" sz="1600" b="0">
                <a:solidFill>
                  <a:prstClr val="black"/>
                </a:solidFill>
                <a:latin typeface="等线"/>
                <a:ea typeface="等线"/>
              </a:rPr>
              <a:t>0</a:t>
            </a:r>
            <a:endParaRPr lang="zh-CN" altLang="en-US" sz="1600" b="0">
              <a:solidFill>
                <a:prstClr val="black"/>
              </a:solidFill>
              <a:latin typeface="等线"/>
              <a:ea typeface="等线"/>
            </a:endParaRPr>
          </a:p>
        </p:txBody>
      </p:sp>
      <p:sp>
        <p:nvSpPr>
          <p:cNvPr id="14" name="文本框 10">
            <a:extLst>
              <a:ext uri="{FF2B5EF4-FFF2-40B4-BE49-F238E27FC236}">
                <a16:creationId xmlns:a16="http://schemas.microsoft.com/office/drawing/2014/main" id="{9ED1D950-44C7-4949-AF6D-6A859710F4D7}"/>
              </a:ext>
            </a:extLst>
          </p:cNvPr>
          <p:cNvSpPr txBox="1"/>
          <p:nvPr/>
        </p:nvSpPr>
        <p:spPr>
          <a:xfrm>
            <a:off x="7722461" y="5392671"/>
            <a:ext cx="2792647" cy="707886"/>
          </a:xfrm>
          <a:prstGeom prst="rect">
            <a:avLst/>
          </a:prstGeom>
          <a:noFill/>
        </p:spPr>
        <p:txBody>
          <a:bodyPr wrap="square" rtlCol="0">
            <a:spAutoFit/>
          </a:bodyPr>
          <a:lstStyle/>
          <a:p>
            <a:pPr fontAlgn="auto">
              <a:spcBef>
                <a:spcPts val="0"/>
              </a:spcBef>
              <a:spcAft>
                <a:spcPts val="0"/>
              </a:spcAft>
            </a:pPr>
            <a:r>
              <a:rPr lang="en-US" altLang="zh-CN" sz="2000">
                <a:solidFill>
                  <a:schemeClr val="tx1"/>
                </a:solidFill>
                <a:latin typeface="Times New Roman" panose="02020603050405020304" pitchFamily="18" charset="0"/>
                <a:ea typeface="等线"/>
                <a:cs typeface="Times New Roman" panose="02020603050405020304" pitchFamily="18" charset="0"/>
              </a:rPr>
              <a:t>Fine striping artifacts are significantly improved</a:t>
            </a:r>
            <a:endParaRPr lang="zh-CN" altLang="en-US" sz="2000">
              <a:solidFill>
                <a:schemeClr val="tx1"/>
              </a:solidFill>
              <a:latin typeface="Times New Roman" panose="02020603050405020304" pitchFamily="18" charset="0"/>
              <a:ea typeface="等线"/>
              <a:cs typeface="Times New Roman" panose="02020603050405020304" pitchFamily="18" charset="0"/>
            </a:endParaRPr>
          </a:p>
        </p:txBody>
      </p:sp>
      <p:sp>
        <p:nvSpPr>
          <p:cNvPr id="15" name="文本框 11">
            <a:extLst>
              <a:ext uri="{FF2B5EF4-FFF2-40B4-BE49-F238E27FC236}">
                <a16:creationId xmlns:a16="http://schemas.microsoft.com/office/drawing/2014/main" id="{7F51DF3B-0A81-4801-9B3E-75B36A069C70}"/>
              </a:ext>
            </a:extLst>
          </p:cNvPr>
          <p:cNvSpPr txBox="1"/>
          <p:nvPr/>
        </p:nvSpPr>
        <p:spPr>
          <a:xfrm>
            <a:off x="296231" y="1266562"/>
            <a:ext cx="2095445" cy="369332"/>
          </a:xfrm>
          <a:prstGeom prst="rect">
            <a:avLst/>
          </a:prstGeom>
          <a:noFill/>
        </p:spPr>
        <p:txBody>
          <a:bodyPr wrap="none" rtlCol="0">
            <a:spAutoFit/>
          </a:bodyPr>
          <a:lstStyle/>
          <a:p>
            <a:pPr fontAlgn="auto">
              <a:spcBef>
                <a:spcPts val="0"/>
              </a:spcBef>
              <a:spcAft>
                <a:spcPts val="0"/>
              </a:spcAft>
            </a:pPr>
            <a:r>
              <a:rPr lang="en-US" altLang="zh-CN">
                <a:solidFill>
                  <a:srgbClr val="FF0000"/>
                </a:solidFill>
                <a:latin typeface="Times New Roman" panose="02020603050405020304" pitchFamily="18" charset="0"/>
                <a:ea typeface="等线"/>
                <a:cs typeface="Times New Roman" panose="02020603050405020304" pitchFamily="18" charset="0"/>
              </a:rPr>
              <a:t>Aerosol Optical Dep</a:t>
            </a:r>
            <a:endParaRPr lang="zh-CN" altLang="en-US" sz="1800">
              <a:solidFill>
                <a:srgbClr val="FF0000"/>
              </a:solidFill>
              <a:latin typeface="Times New Roman" panose="02020603050405020304" pitchFamily="18" charset="0"/>
              <a:ea typeface="等线"/>
              <a:cs typeface="Times New Roman" panose="02020603050405020304" pitchFamily="18" charset="0"/>
            </a:endParaRPr>
          </a:p>
        </p:txBody>
      </p:sp>
      <p:pic>
        <p:nvPicPr>
          <p:cNvPr id="16" name="图片 12">
            <a:extLst>
              <a:ext uri="{FF2B5EF4-FFF2-40B4-BE49-F238E27FC236}">
                <a16:creationId xmlns:a16="http://schemas.microsoft.com/office/drawing/2014/main" id="{5D93D74E-859F-4471-B54C-0E7F966BD191}"/>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332252" y="1702428"/>
            <a:ext cx="3748047" cy="1935631"/>
          </a:xfrm>
          <a:prstGeom prst="rect">
            <a:avLst/>
          </a:prstGeom>
        </p:spPr>
      </p:pic>
      <p:pic>
        <p:nvPicPr>
          <p:cNvPr id="17" name="图片 13">
            <a:extLst>
              <a:ext uri="{FF2B5EF4-FFF2-40B4-BE49-F238E27FC236}">
                <a16:creationId xmlns:a16="http://schemas.microsoft.com/office/drawing/2014/main" id="{72582990-CDFC-4805-B98C-BDCB706E1792}"/>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332252" y="4028492"/>
            <a:ext cx="3675015" cy="1894105"/>
          </a:xfrm>
          <a:prstGeom prst="rect">
            <a:avLst/>
          </a:prstGeom>
        </p:spPr>
      </p:pic>
      <p:sp>
        <p:nvSpPr>
          <p:cNvPr id="18" name="文本框 14">
            <a:extLst>
              <a:ext uri="{FF2B5EF4-FFF2-40B4-BE49-F238E27FC236}">
                <a16:creationId xmlns:a16="http://schemas.microsoft.com/office/drawing/2014/main" id="{00F1C547-4F87-41B2-BBD0-C5E5095DB152}"/>
              </a:ext>
            </a:extLst>
          </p:cNvPr>
          <p:cNvSpPr txBox="1"/>
          <p:nvPr/>
        </p:nvSpPr>
        <p:spPr>
          <a:xfrm>
            <a:off x="1344502" y="3553526"/>
            <a:ext cx="1650516" cy="338554"/>
          </a:xfrm>
          <a:prstGeom prst="rect">
            <a:avLst/>
          </a:prstGeom>
          <a:noFill/>
        </p:spPr>
        <p:txBody>
          <a:bodyPr wrap="none" rtlCol="0">
            <a:spAutoFit/>
          </a:bodyPr>
          <a:lstStyle/>
          <a:p>
            <a:pPr algn="ctr"/>
            <a:r>
              <a:rPr kumimoji="1" lang="en-US" altLang="zh-CN" sz="1600" b="1">
                <a:solidFill>
                  <a:schemeClr val="tx1"/>
                </a:solidFill>
                <a:latin typeface="Microsoft YaHei" panose="020B0503020204020204" pitchFamily="34" charset="-122"/>
                <a:ea typeface="Microsoft YaHei" panose="020B0503020204020204" pitchFamily="34" charset="-122"/>
              </a:rPr>
              <a:t>(a) Original</a:t>
            </a:r>
            <a:r>
              <a:rPr kumimoji="1" lang="zh-CN" altLang="en-US" sz="1600" b="1">
                <a:solidFill>
                  <a:schemeClr val="tx1"/>
                </a:solidFill>
                <a:latin typeface="Microsoft YaHei" panose="020B0503020204020204" pitchFamily="34" charset="-122"/>
                <a:ea typeface="Microsoft YaHei" panose="020B0503020204020204" pitchFamily="34" charset="-122"/>
              </a:rPr>
              <a:t> </a:t>
            </a:r>
            <a:r>
              <a:rPr kumimoji="1" lang="en-US" altLang="zh-CN" sz="1600" b="1">
                <a:solidFill>
                  <a:schemeClr val="tx1"/>
                </a:solidFill>
                <a:latin typeface="Microsoft YaHei" panose="020B0503020204020204" pitchFamily="34" charset="-122"/>
                <a:ea typeface="Microsoft YaHei" panose="020B0503020204020204" pitchFamily="34" charset="-122"/>
              </a:rPr>
              <a:t>L1</a:t>
            </a:r>
          </a:p>
        </p:txBody>
      </p:sp>
      <p:sp>
        <p:nvSpPr>
          <p:cNvPr id="19" name="文本框 16">
            <a:extLst>
              <a:ext uri="{FF2B5EF4-FFF2-40B4-BE49-F238E27FC236}">
                <a16:creationId xmlns:a16="http://schemas.microsoft.com/office/drawing/2014/main" id="{F604F248-D7DE-4ABD-8A42-F4273C932FBE}"/>
              </a:ext>
            </a:extLst>
          </p:cNvPr>
          <p:cNvSpPr txBox="1"/>
          <p:nvPr/>
        </p:nvSpPr>
        <p:spPr>
          <a:xfrm>
            <a:off x="660961" y="5984184"/>
            <a:ext cx="3123740" cy="338554"/>
          </a:xfrm>
          <a:prstGeom prst="rect">
            <a:avLst/>
          </a:prstGeom>
          <a:noFill/>
        </p:spPr>
        <p:txBody>
          <a:bodyPr wrap="none" rtlCol="0">
            <a:spAutoFit/>
          </a:bodyPr>
          <a:lstStyle/>
          <a:p>
            <a:pPr algn="ctr"/>
            <a:r>
              <a:rPr kumimoji="1" lang="en-US" altLang="zh-CN" sz="1600" b="1">
                <a:latin typeface="Microsoft YaHei" panose="020B0503020204020204" pitchFamily="34" charset="-122"/>
                <a:ea typeface="Microsoft YaHei" panose="020B0503020204020204" pitchFamily="34" charset="-122"/>
              </a:rPr>
              <a:t>(b</a:t>
            </a:r>
            <a:r>
              <a:rPr kumimoji="1" lang="en-US" altLang="zh-CN" sz="1600" b="1">
                <a:solidFill>
                  <a:schemeClr val="tx1"/>
                </a:solidFill>
                <a:latin typeface="Microsoft YaHei" panose="020B0503020204020204" pitchFamily="34" charset="-122"/>
                <a:ea typeface="Microsoft YaHei" panose="020B0503020204020204" pitchFamily="34" charset="-122"/>
              </a:rPr>
              <a:t>) L1 after PRNU correction</a:t>
            </a:r>
          </a:p>
        </p:txBody>
      </p:sp>
      <p:sp>
        <p:nvSpPr>
          <p:cNvPr id="20" name="矩形 17">
            <a:extLst>
              <a:ext uri="{FF2B5EF4-FFF2-40B4-BE49-F238E27FC236}">
                <a16:creationId xmlns:a16="http://schemas.microsoft.com/office/drawing/2014/main" id="{3352A473-2D72-42C0-B76E-F0DA17D26A92}"/>
              </a:ext>
            </a:extLst>
          </p:cNvPr>
          <p:cNvSpPr/>
          <p:nvPr/>
        </p:nvSpPr>
        <p:spPr>
          <a:xfrm>
            <a:off x="2224391" y="2088203"/>
            <a:ext cx="188069" cy="344945"/>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18">
            <a:extLst>
              <a:ext uri="{FF2B5EF4-FFF2-40B4-BE49-F238E27FC236}">
                <a16:creationId xmlns:a16="http://schemas.microsoft.com/office/drawing/2014/main" id="{10CF6AA3-0251-4B00-93E2-5CE151B6ED25}"/>
              </a:ext>
            </a:extLst>
          </p:cNvPr>
          <p:cNvSpPr/>
          <p:nvPr/>
        </p:nvSpPr>
        <p:spPr>
          <a:xfrm>
            <a:off x="2178995" y="4217180"/>
            <a:ext cx="233465" cy="277000"/>
          </a:xfrm>
          <a:prstGeom prst="rect">
            <a:avLst/>
          </a:prstGeom>
          <a:noFill/>
          <a:ln>
            <a:solidFill>
              <a:srgbClr val="FF00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箭头: 上弧形 20">
            <a:extLst>
              <a:ext uri="{FF2B5EF4-FFF2-40B4-BE49-F238E27FC236}">
                <a16:creationId xmlns:a16="http://schemas.microsoft.com/office/drawing/2014/main" id="{A744D5CC-F025-4FA8-B77A-3E03BF369D06}"/>
              </a:ext>
            </a:extLst>
          </p:cNvPr>
          <p:cNvSpPr/>
          <p:nvPr/>
        </p:nvSpPr>
        <p:spPr>
          <a:xfrm>
            <a:off x="2457567" y="1796806"/>
            <a:ext cx="2190727" cy="514291"/>
          </a:xfrm>
          <a:prstGeom prst="curvedDownArrow">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3" name="箭头: 下弧形 22">
            <a:extLst>
              <a:ext uri="{FF2B5EF4-FFF2-40B4-BE49-F238E27FC236}">
                <a16:creationId xmlns:a16="http://schemas.microsoft.com/office/drawing/2014/main" id="{14A2E51F-9700-4199-96C9-E63F499B2C84}"/>
              </a:ext>
            </a:extLst>
          </p:cNvPr>
          <p:cNvSpPr/>
          <p:nvPr/>
        </p:nvSpPr>
        <p:spPr>
          <a:xfrm>
            <a:off x="2295727" y="4536776"/>
            <a:ext cx="5226996" cy="792919"/>
          </a:xfrm>
          <a:prstGeom prst="curvedUpArrow">
            <a:avLst>
              <a:gd name="adj1" fmla="val 18559"/>
              <a:gd name="adj2" fmla="val 66488"/>
              <a:gd name="adj3" fmla="val 25000"/>
            </a:avLst>
          </a:prstGeom>
          <a:solidFill>
            <a:srgbClr val="19B86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Tree>
    <p:extLst>
      <p:ext uri="{BB962C8B-B14F-4D97-AF65-F5344CB8AC3E}">
        <p14:creationId xmlns:p14="http://schemas.microsoft.com/office/powerpoint/2010/main" val="63151464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196850" y="18151"/>
            <a:ext cx="11798300" cy="646257"/>
          </a:xfrm>
        </p:spPr>
        <p:txBody>
          <a:bodyPr>
            <a:noAutofit/>
          </a:bodyPr>
          <a:lstStyle/>
          <a:p>
            <a:r>
              <a:rPr kumimoji="1" lang="en-US" altLang="ja-JP" sz="3200" b="1"/>
              <a:t>6m. EMI Stripe Error Correction Method and Results, Zhao </a:t>
            </a:r>
            <a:r>
              <a:rPr kumimoji="1" lang="en-US" altLang="ja-JP" sz="3200" b="1" err="1"/>
              <a:t>Minjie</a:t>
            </a:r>
            <a:r>
              <a:rPr kumimoji="1" lang="en-US" altLang="ja-JP" sz="3200" b="1"/>
              <a:t> et al.</a:t>
            </a:r>
            <a:endParaRPr kumimoji="1" lang="ja-JP" altLang="en-US" sz="3200"/>
          </a:p>
        </p:txBody>
      </p:sp>
      <p:sp>
        <p:nvSpPr>
          <p:cNvPr id="11" name="标题 1">
            <a:extLst>
              <a:ext uri="{FF2B5EF4-FFF2-40B4-BE49-F238E27FC236}">
                <a16:creationId xmlns:a16="http://schemas.microsoft.com/office/drawing/2014/main" id="{2CFC9AF8-2C5A-4BF4-A723-E6A7D5F3054E}"/>
              </a:ext>
            </a:extLst>
          </p:cNvPr>
          <p:cNvSpPr txBox="1">
            <a:spLocks/>
          </p:cNvSpPr>
          <p:nvPr/>
        </p:nvSpPr>
        <p:spPr>
          <a:xfrm>
            <a:off x="1084082" y="575039"/>
            <a:ext cx="9766170" cy="793967"/>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defTabSz="685800"/>
            <a:r>
              <a:rPr lang="en-US" altLang="zh-CN" sz="2400" b="1">
                <a:solidFill>
                  <a:srgbClr val="002060"/>
                </a:solidFill>
                <a:latin typeface="微软雅黑" panose="020B0503020204020204" pitchFamily="34" charset="-122"/>
                <a:ea typeface="微软雅黑" panose="020B0503020204020204" pitchFamily="34" charset="-122"/>
              </a:rPr>
              <a:t>Stripe Error Correction using Average Solar Spectra </a:t>
            </a:r>
            <a:endParaRPr lang="zh-CN" altLang="en-US" sz="2400" b="1">
              <a:solidFill>
                <a:srgbClr val="002060"/>
              </a:solidFill>
              <a:latin typeface="微软雅黑" panose="020B0503020204020204" pitchFamily="34" charset="-122"/>
              <a:ea typeface="微软雅黑" panose="020B0503020204020204" pitchFamily="34" charset="-122"/>
            </a:endParaRPr>
          </a:p>
        </p:txBody>
      </p:sp>
      <p:pic>
        <p:nvPicPr>
          <p:cNvPr id="12" name="图片 1">
            <a:extLst>
              <a:ext uri="{FF2B5EF4-FFF2-40B4-BE49-F238E27FC236}">
                <a16:creationId xmlns:a16="http://schemas.microsoft.com/office/drawing/2014/main" id="{243EE686-C6D2-4CD4-A286-9BCDED175F0C}"/>
              </a:ext>
            </a:extLst>
          </p:cNvPr>
          <p:cNvPicPr>
            <a:picLocks noChangeAspect="1"/>
          </p:cNvPicPr>
          <p:nvPr/>
        </p:nvPicPr>
        <p:blipFill>
          <a:blip r:embed="rId2">
            <a:lum bright="-6000"/>
          </a:blip>
          <a:srcRect t="4834"/>
          <a:stretch>
            <a:fillRect/>
          </a:stretch>
        </p:blipFill>
        <p:spPr>
          <a:xfrm>
            <a:off x="249971" y="2372242"/>
            <a:ext cx="6710355" cy="3700291"/>
          </a:xfrm>
          <a:prstGeom prst="rect">
            <a:avLst/>
          </a:prstGeom>
        </p:spPr>
      </p:pic>
      <p:sp>
        <p:nvSpPr>
          <p:cNvPr id="13" name="文本框 4">
            <a:extLst>
              <a:ext uri="{FF2B5EF4-FFF2-40B4-BE49-F238E27FC236}">
                <a16:creationId xmlns:a16="http://schemas.microsoft.com/office/drawing/2014/main" id="{B7BD0FED-2349-480A-9C66-54E5BDE87337}"/>
              </a:ext>
            </a:extLst>
          </p:cNvPr>
          <p:cNvSpPr txBox="1"/>
          <p:nvPr/>
        </p:nvSpPr>
        <p:spPr>
          <a:xfrm>
            <a:off x="521340" y="1604672"/>
            <a:ext cx="4050660" cy="461665"/>
          </a:xfrm>
          <a:prstGeom prst="rect">
            <a:avLst/>
          </a:prstGeom>
          <a:noFill/>
        </p:spPr>
        <p:txBody>
          <a:bodyPr wrap="square">
            <a:spAutoFit/>
          </a:bodyPr>
          <a:lstStyle/>
          <a:p>
            <a:r>
              <a:rPr lang="en-US" altLang="zh-CN" sz="2400">
                <a:solidFill>
                  <a:srgbClr val="002060"/>
                </a:solidFill>
                <a:latin typeface="微软雅黑" panose="020B0503020204020204" pitchFamily="34" charset="-122"/>
                <a:ea typeface="微软雅黑" panose="020B0503020204020204" pitchFamily="34" charset="-122"/>
              </a:rPr>
              <a:t>NO₂ SCD retrieval results</a:t>
            </a:r>
            <a:endParaRPr lang="zh-CN" altLang="en-US" sz="2400">
              <a:solidFill>
                <a:srgbClr val="002060"/>
              </a:solidFill>
              <a:latin typeface="微软雅黑" panose="020B0503020204020204" pitchFamily="34" charset="-122"/>
              <a:ea typeface="微软雅黑" panose="020B0503020204020204" pitchFamily="34" charset="-122"/>
            </a:endParaRPr>
          </a:p>
        </p:txBody>
      </p:sp>
      <p:sp>
        <p:nvSpPr>
          <p:cNvPr id="14" name="文本框 5">
            <a:extLst>
              <a:ext uri="{FF2B5EF4-FFF2-40B4-BE49-F238E27FC236}">
                <a16:creationId xmlns:a16="http://schemas.microsoft.com/office/drawing/2014/main" id="{CE180643-C7CB-451D-A260-86320BDC1297}"/>
              </a:ext>
            </a:extLst>
          </p:cNvPr>
          <p:cNvSpPr txBox="1"/>
          <p:nvPr/>
        </p:nvSpPr>
        <p:spPr>
          <a:xfrm>
            <a:off x="103858" y="1988457"/>
            <a:ext cx="3643241" cy="461665"/>
          </a:xfrm>
          <a:prstGeom prst="rect">
            <a:avLst/>
          </a:prstGeom>
          <a:noFill/>
        </p:spPr>
        <p:txBody>
          <a:bodyPr wrap="none" rtlCol="0">
            <a:spAutoFit/>
          </a:bodyPr>
          <a:lstStyle/>
          <a:p>
            <a:r>
              <a:rPr lang="en-US" altLang="zh-CN" sz="2400">
                <a:solidFill>
                  <a:srgbClr val="FF0000"/>
                </a:solidFill>
                <a:latin typeface="微软雅黑" panose="020B0503020204020204" pitchFamily="34" charset="-122"/>
                <a:ea typeface="微软雅黑" panose="020B0503020204020204" pitchFamily="34" charset="-122"/>
              </a:rPr>
              <a:t>Before stripe correction</a:t>
            </a:r>
            <a:endParaRPr lang="zh-CN" altLang="en-US" sz="2400">
              <a:solidFill>
                <a:srgbClr val="FF0000"/>
              </a:solidFill>
              <a:latin typeface="微软雅黑" panose="020B0503020204020204" pitchFamily="34" charset="-122"/>
              <a:ea typeface="微软雅黑" panose="020B0503020204020204" pitchFamily="34" charset="-122"/>
            </a:endParaRPr>
          </a:p>
        </p:txBody>
      </p:sp>
      <p:sp>
        <p:nvSpPr>
          <p:cNvPr id="15" name="文本框 6">
            <a:extLst>
              <a:ext uri="{FF2B5EF4-FFF2-40B4-BE49-F238E27FC236}">
                <a16:creationId xmlns:a16="http://schemas.microsoft.com/office/drawing/2014/main" id="{87E6CEAA-E428-45B4-BB2C-BF49C092E047}"/>
              </a:ext>
            </a:extLst>
          </p:cNvPr>
          <p:cNvSpPr txBox="1"/>
          <p:nvPr/>
        </p:nvSpPr>
        <p:spPr>
          <a:xfrm>
            <a:off x="3657600" y="1967086"/>
            <a:ext cx="3420232" cy="461665"/>
          </a:xfrm>
          <a:prstGeom prst="rect">
            <a:avLst/>
          </a:prstGeom>
          <a:noFill/>
        </p:spPr>
        <p:txBody>
          <a:bodyPr wrap="none" rtlCol="0">
            <a:spAutoFit/>
          </a:bodyPr>
          <a:lstStyle/>
          <a:p>
            <a:r>
              <a:rPr lang="en-US" altLang="zh-CN" sz="2400">
                <a:solidFill>
                  <a:srgbClr val="FF0000"/>
                </a:solidFill>
                <a:latin typeface="微软雅黑" panose="020B0503020204020204" pitchFamily="34" charset="-122"/>
                <a:ea typeface="微软雅黑" panose="020B0503020204020204" pitchFamily="34" charset="-122"/>
              </a:rPr>
              <a:t>After stripe correction</a:t>
            </a:r>
            <a:endParaRPr lang="zh-CN" altLang="en-US" sz="2400">
              <a:solidFill>
                <a:srgbClr val="FF0000"/>
              </a:solidFill>
              <a:latin typeface="微软雅黑" panose="020B0503020204020204" pitchFamily="34" charset="-122"/>
              <a:ea typeface="微软雅黑" panose="020B0503020204020204" pitchFamily="34" charset="-122"/>
            </a:endParaRPr>
          </a:p>
        </p:txBody>
      </p:sp>
      <p:sp>
        <p:nvSpPr>
          <p:cNvPr id="16" name="文本框 8">
            <a:extLst>
              <a:ext uri="{FF2B5EF4-FFF2-40B4-BE49-F238E27FC236}">
                <a16:creationId xmlns:a16="http://schemas.microsoft.com/office/drawing/2014/main" id="{4A5891D2-904A-4964-8434-0BA5A6C6B2D5}"/>
              </a:ext>
            </a:extLst>
          </p:cNvPr>
          <p:cNvSpPr txBox="1"/>
          <p:nvPr/>
        </p:nvSpPr>
        <p:spPr>
          <a:xfrm>
            <a:off x="357348" y="6256263"/>
            <a:ext cx="3136260" cy="400110"/>
          </a:xfrm>
          <a:prstGeom prst="rect">
            <a:avLst/>
          </a:prstGeom>
          <a:noFill/>
        </p:spPr>
        <p:txBody>
          <a:bodyPr wrap="square">
            <a:spAutoFit/>
          </a:bodyPr>
          <a:lstStyle/>
          <a:p>
            <a:r>
              <a:rPr lang="en-US" altLang="zh-CN" sz="2000" kern="100">
                <a:effectLst/>
                <a:latin typeface="Times New Roman" panose="02020603050405020304" pitchFamily="18" charset="0"/>
                <a:ea typeface="宋体" panose="02010600030101010101" pitchFamily="2" charset="-122"/>
              </a:rPr>
              <a:t>RMS± 6×10</a:t>
            </a:r>
            <a:r>
              <a:rPr lang="en-US" altLang="zh-CN" sz="2000" kern="100" baseline="30000">
                <a:effectLst/>
                <a:latin typeface="Times New Roman" panose="02020603050405020304" pitchFamily="18" charset="0"/>
                <a:ea typeface="宋体" panose="02010600030101010101" pitchFamily="2" charset="-122"/>
              </a:rPr>
              <a:t>15 </a:t>
            </a:r>
            <a:r>
              <a:rPr lang="en-US" altLang="zh-CN" sz="2000" kern="100" err="1">
                <a:effectLst/>
                <a:latin typeface="Times New Roman" panose="02020603050405020304" pitchFamily="18" charset="0"/>
                <a:ea typeface="宋体" panose="02010600030101010101" pitchFamily="2" charset="-122"/>
              </a:rPr>
              <a:t>molec</a:t>
            </a:r>
            <a:r>
              <a:rPr lang="en-US" altLang="zh-CN" sz="2000" kern="100">
                <a:effectLst/>
                <a:latin typeface="Times New Roman" panose="02020603050405020304" pitchFamily="18" charset="0"/>
                <a:ea typeface="宋体" panose="02010600030101010101" pitchFamily="2" charset="-122"/>
              </a:rPr>
              <a:t>/cm</a:t>
            </a:r>
            <a:r>
              <a:rPr lang="en-US" altLang="zh-CN" sz="2000" kern="100" baseline="30000">
                <a:effectLst/>
                <a:latin typeface="Times New Roman" panose="02020603050405020304" pitchFamily="18" charset="0"/>
                <a:ea typeface="宋体" panose="02010600030101010101" pitchFamily="2" charset="-122"/>
              </a:rPr>
              <a:t>2</a:t>
            </a:r>
            <a:endParaRPr lang="zh-CN" altLang="en-US" sz="2000"/>
          </a:p>
        </p:txBody>
      </p:sp>
      <p:sp>
        <p:nvSpPr>
          <p:cNvPr id="17" name="文本框 9">
            <a:extLst>
              <a:ext uri="{FF2B5EF4-FFF2-40B4-BE49-F238E27FC236}">
                <a16:creationId xmlns:a16="http://schemas.microsoft.com/office/drawing/2014/main" id="{AA58E7FD-A8F6-4FE1-A192-4A28B2811C13}"/>
              </a:ext>
            </a:extLst>
          </p:cNvPr>
          <p:cNvSpPr txBox="1"/>
          <p:nvPr/>
        </p:nvSpPr>
        <p:spPr>
          <a:xfrm>
            <a:off x="3700173" y="6308199"/>
            <a:ext cx="3260153" cy="400110"/>
          </a:xfrm>
          <a:prstGeom prst="rect">
            <a:avLst/>
          </a:prstGeom>
          <a:noFill/>
        </p:spPr>
        <p:txBody>
          <a:bodyPr wrap="square">
            <a:spAutoFit/>
          </a:bodyPr>
          <a:lstStyle/>
          <a:p>
            <a:r>
              <a:rPr lang="en-US" altLang="zh-CN" sz="2000" kern="100">
                <a:effectLst/>
                <a:latin typeface="Times New Roman" panose="02020603050405020304" pitchFamily="18" charset="0"/>
                <a:ea typeface="宋体" panose="02010600030101010101" pitchFamily="2" charset="-122"/>
              </a:rPr>
              <a:t>RMS± 0.8×10</a:t>
            </a:r>
            <a:r>
              <a:rPr lang="en-US" altLang="zh-CN" sz="2000" kern="100" baseline="30000">
                <a:effectLst/>
                <a:latin typeface="Times New Roman" panose="02020603050405020304" pitchFamily="18" charset="0"/>
                <a:ea typeface="宋体" panose="02010600030101010101" pitchFamily="2" charset="-122"/>
              </a:rPr>
              <a:t>15 </a:t>
            </a:r>
            <a:r>
              <a:rPr lang="en-US" altLang="zh-CN" sz="2000" kern="100" err="1">
                <a:effectLst/>
                <a:latin typeface="Times New Roman" panose="02020603050405020304" pitchFamily="18" charset="0"/>
                <a:ea typeface="宋体" panose="02010600030101010101" pitchFamily="2" charset="-122"/>
              </a:rPr>
              <a:t>molec</a:t>
            </a:r>
            <a:r>
              <a:rPr lang="en-US" altLang="zh-CN" sz="2000" kern="100">
                <a:effectLst/>
                <a:latin typeface="Times New Roman" panose="02020603050405020304" pitchFamily="18" charset="0"/>
                <a:ea typeface="宋体" panose="02010600030101010101" pitchFamily="2" charset="-122"/>
              </a:rPr>
              <a:t>/cm</a:t>
            </a:r>
            <a:r>
              <a:rPr lang="en-US" altLang="zh-CN" sz="2000" kern="100" baseline="30000">
                <a:effectLst/>
                <a:latin typeface="Times New Roman" panose="02020603050405020304" pitchFamily="18" charset="0"/>
                <a:ea typeface="宋体" panose="02010600030101010101" pitchFamily="2" charset="-122"/>
              </a:rPr>
              <a:t>2</a:t>
            </a:r>
            <a:endParaRPr lang="zh-CN" altLang="en-US" sz="2000"/>
          </a:p>
        </p:txBody>
      </p:sp>
      <p:pic>
        <p:nvPicPr>
          <p:cNvPr id="21" name="图片 2" descr="技术路线图">
            <a:extLst>
              <a:ext uri="{FF2B5EF4-FFF2-40B4-BE49-F238E27FC236}">
                <a16:creationId xmlns:a16="http://schemas.microsoft.com/office/drawing/2014/main" id="{2C3BF137-70A2-491D-9A3D-436B3902289C}"/>
              </a:ext>
            </a:extLst>
          </p:cNvPr>
          <p:cNvPicPr>
            <a:picLocks noChangeAspect="1"/>
          </p:cNvPicPr>
          <p:nvPr/>
        </p:nvPicPr>
        <p:blipFill>
          <a:blip r:embed="rId3"/>
          <a:stretch>
            <a:fillRect/>
          </a:stretch>
        </p:blipFill>
        <p:spPr>
          <a:xfrm>
            <a:off x="7077832" y="1988457"/>
            <a:ext cx="5078908" cy="4335492"/>
          </a:xfrm>
          <a:prstGeom prst="rect">
            <a:avLst/>
          </a:prstGeom>
        </p:spPr>
      </p:pic>
    </p:spTree>
    <p:extLst>
      <p:ext uri="{BB962C8B-B14F-4D97-AF65-F5344CB8AC3E}">
        <p14:creationId xmlns:p14="http://schemas.microsoft.com/office/powerpoint/2010/main" val="6771543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179109" y="28281"/>
            <a:ext cx="11830639" cy="646257"/>
          </a:xfrm>
        </p:spPr>
        <p:txBody>
          <a:bodyPr>
            <a:noAutofit/>
          </a:bodyPr>
          <a:lstStyle/>
          <a:p>
            <a:pPr>
              <a:tabLst>
                <a:tab pos="457200" algn="l"/>
              </a:tabLst>
            </a:pPr>
            <a:r>
              <a:rPr kumimoji="1" lang="en-US" altLang="ja-JP" sz="2800">
                <a:latin typeface="Arial" panose="020B0604020202020204" pitchFamily="34" charset="0"/>
                <a:cs typeface="Arial" panose="020B0604020202020204" pitchFamily="34" charset="0"/>
              </a:rPr>
              <a:t>6l. On-Orbit Performance Algorithm Optimization and Global Calibration Consistency Verification of the OMS-L Instrument, Li Yuan et al.</a:t>
            </a:r>
            <a:endParaRPr kumimoji="1" lang="ja-JP" altLang="en-US" sz="2800"/>
          </a:p>
        </p:txBody>
      </p:sp>
      <p:sp>
        <p:nvSpPr>
          <p:cNvPr id="22" name="标题 1">
            <a:extLst>
              <a:ext uri="{FF2B5EF4-FFF2-40B4-BE49-F238E27FC236}">
                <a16:creationId xmlns:a16="http://schemas.microsoft.com/office/drawing/2014/main" id="{9590E552-5431-4B2D-9646-76C4EC686F31}"/>
              </a:ext>
            </a:extLst>
          </p:cNvPr>
          <p:cNvSpPr txBox="1">
            <a:spLocks/>
          </p:cNvSpPr>
          <p:nvPr/>
        </p:nvSpPr>
        <p:spPr>
          <a:xfrm>
            <a:off x="1004313" y="692290"/>
            <a:ext cx="10117455" cy="732790"/>
          </a:xfrm>
          <a:prstGeom prst="rect">
            <a:avLst/>
          </a:prstGeom>
        </p:spPr>
        <p:txBody>
          <a:bodyPr vert="horz" lIns="91440" tIns="45720" rIns="91440" bIns="45720" rtlCol="0" anchor="ctr">
            <a:normAutofit fontScale="70000" lnSpcReduction="2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zh-CN"/>
              <a:t>Tangent Height Correction via Knee Point Method (Liu Song)</a:t>
            </a:r>
          </a:p>
        </p:txBody>
      </p:sp>
      <p:sp>
        <p:nvSpPr>
          <p:cNvPr id="23" name="文本占位符 2">
            <a:extLst>
              <a:ext uri="{FF2B5EF4-FFF2-40B4-BE49-F238E27FC236}">
                <a16:creationId xmlns:a16="http://schemas.microsoft.com/office/drawing/2014/main" id="{33E371D8-406A-4141-AC6F-BBEDDCB5727B}"/>
              </a:ext>
            </a:extLst>
          </p:cNvPr>
          <p:cNvSpPr txBox="1">
            <a:spLocks/>
          </p:cNvSpPr>
          <p:nvPr/>
        </p:nvSpPr>
        <p:spPr>
          <a:xfrm>
            <a:off x="483234" y="1376313"/>
            <a:ext cx="10960905" cy="1338607"/>
          </a:xfrm>
          <a:prstGeom prst="rect">
            <a:avLst/>
          </a:prstGeom>
        </p:spPr>
        <p:txBody>
          <a:bodyPr>
            <a:normAutofit fontScale="925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zh-CN" sz="1800"/>
              <a:t>Aiming at the problem that OMS-L has no star tracker and cannot directly verify the tangent height, an on-orbit tangent height verification and correction algorithm (KB algorithm) based on the knee point of the 305 nm ultraviolet limb scattered radiance (LSR) profile is proposed. After correction by this algorithm, the correlation coefficient between the simulated radiance and the observed spectrum reaches 0.973, which verifies the reliability of the algorithm and provides key support for improving the OMS-L data quality and retrieving ozone products.</a:t>
            </a:r>
          </a:p>
        </p:txBody>
      </p:sp>
      <p:sp>
        <p:nvSpPr>
          <p:cNvPr id="24" name="矩形 15">
            <a:extLst>
              <a:ext uri="{FF2B5EF4-FFF2-40B4-BE49-F238E27FC236}">
                <a16:creationId xmlns:a16="http://schemas.microsoft.com/office/drawing/2014/main" id="{6A809B36-D537-4110-A700-21699A3EC947}"/>
              </a:ext>
            </a:extLst>
          </p:cNvPr>
          <p:cNvSpPr/>
          <p:nvPr/>
        </p:nvSpPr>
        <p:spPr>
          <a:xfrm>
            <a:off x="1285696" y="6249938"/>
            <a:ext cx="10403539" cy="523220"/>
          </a:xfrm>
          <a:prstGeom prst="rect">
            <a:avLst/>
          </a:prstGeom>
        </p:spPr>
        <p:txBody>
          <a:bodyPr wrap="square">
            <a:spAutoFit/>
          </a:bodyPr>
          <a:lstStyle/>
          <a:p>
            <a:r>
              <a:rPr lang="en-US" altLang="zh-CN" sz="1400"/>
              <a:t>Citation: Liu, S., Y. Li, N. </a:t>
            </a:r>
            <a:r>
              <a:rPr lang="en-US" altLang="zh-CN" sz="1400" err="1"/>
              <a:t>Xu</a:t>
            </a:r>
            <a:r>
              <a:rPr lang="en-US" altLang="zh-CN" sz="1400"/>
              <a:t>, et al., 2026: Validation and correction of in-orbit tangent height for the ozone monitoring suite-limb onboard . J. Meteor. Res., 40(2), 1-9, </a:t>
            </a:r>
            <a:r>
              <a:rPr lang="en-US" altLang="zh-CN" sz="1400" err="1"/>
              <a:t>doi</a:t>
            </a:r>
            <a:r>
              <a:rPr lang="en-US" altLang="zh-CN" sz="1400"/>
              <a:t>: https://doi.org/10.1007/s13351-026-5189-3</a:t>
            </a:r>
            <a:endParaRPr lang="zh-CN" altLang="en-US" sz="1400"/>
          </a:p>
        </p:txBody>
      </p:sp>
      <p:pic>
        <p:nvPicPr>
          <p:cNvPr id="25" name="Picture 2">
            <a:extLst>
              <a:ext uri="{FF2B5EF4-FFF2-40B4-BE49-F238E27FC236}">
                <a16:creationId xmlns:a16="http://schemas.microsoft.com/office/drawing/2014/main" id="{982EB1F6-F857-4F44-A1B6-44A9139617A0}"/>
              </a:ext>
            </a:extLst>
          </p:cNvPr>
          <p:cNvPicPr>
            <a:picLocks noChangeAspect="1" noChangeArrowheads="1"/>
          </p:cNvPicPr>
          <p:nvPr/>
        </p:nvPicPr>
        <p:blipFill>
          <a:blip r:embed="rId2" cstate="print"/>
          <a:srcRect/>
          <a:stretch>
            <a:fillRect/>
          </a:stretch>
        </p:blipFill>
        <p:spPr bwMode="auto">
          <a:xfrm>
            <a:off x="599336" y="2702502"/>
            <a:ext cx="2515968"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矩形 16">
            <a:extLst>
              <a:ext uri="{FF2B5EF4-FFF2-40B4-BE49-F238E27FC236}">
                <a16:creationId xmlns:a16="http://schemas.microsoft.com/office/drawing/2014/main" id="{37C91C21-5E81-47D3-B489-E2DA44692BB0}"/>
              </a:ext>
            </a:extLst>
          </p:cNvPr>
          <p:cNvSpPr/>
          <p:nvPr/>
        </p:nvSpPr>
        <p:spPr>
          <a:xfrm>
            <a:off x="818606" y="5268879"/>
            <a:ext cx="2403804" cy="830997"/>
          </a:xfrm>
          <a:prstGeom prst="rect">
            <a:avLst/>
          </a:prstGeom>
          <a:solidFill>
            <a:schemeClr val="bg1"/>
          </a:solidFill>
        </p:spPr>
        <p:txBody>
          <a:bodyPr wrap="square">
            <a:spAutoFit/>
          </a:bodyPr>
          <a:lstStyle/>
          <a:p>
            <a:pPr algn="ctr"/>
            <a:r>
              <a:rPr lang="en-US" altLang="zh-CN" sz="1200" b="1"/>
              <a:t> Comparison of the 305 nm LSR profile observed by OMS-L with the corresponding simulated profile</a:t>
            </a:r>
            <a:endParaRPr lang="zh-CN" altLang="en-US" sz="1200" b="1"/>
          </a:p>
        </p:txBody>
      </p:sp>
      <p:sp>
        <p:nvSpPr>
          <p:cNvPr id="27" name="矩形 17">
            <a:extLst>
              <a:ext uri="{FF2B5EF4-FFF2-40B4-BE49-F238E27FC236}">
                <a16:creationId xmlns:a16="http://schemas.microsoft.com/office/drawing/2014/main" id="{6E777995-FA26-440D-B12F-38C7C94EE05C}"/>
              </a:ext>
            </a:extLst>
          </p:cNvPr>
          <p:cNvSpPr/>
          <p:nvPr/>
        </p:nvSpPr>
        <p:spPr>
          <a:xfrm>
            <a:off x="8804636" y="5268879"/>
            <a:ext cx="2676658" cy="830997"/>
          </a:xfrm>
          <a:prstGeom prst="rect">
            <a:avLst/>
          </a:prstGeom>
          <a:solidFill>
            <a:schemeClr val="bg1"/>
          </a:solidFill>
        </p:spPr>
        <p:txBody>
          <a:bodyPr wrap="square">
            <a:spAutoFit/>
          </a:bodyPr>
          <a:lstStyle/>
          <a:p>
            <a:pPr algn="ctr"/>
            <a:r>
              <a:rPr lang="en-US" altLang="zh-CN" sz="1200" b="1"/>
              <a:t>The results from November 2024 to March 2025 show that the overall tangent height deviation is within ±1 km.</a:t>
            </a:r>
          </a:p>
        </p:txBody>
      </p:sp>
      <p:pic>
        <p:nvPicPr>
          <p:cNvPr id="28" name="Picture 3">
            <a:extLst>
              <a:ext uri="{FF2B5EF4-FFF2-40B4-BE49-F238E27FC236}">
                <a16:creationId xmlns:a16="http://schemas.microsoft.com/office/drawing/2014/main" id="{7A09D740-C2EB-47CF-95E8-7C48DCA0A410}"/>
              </a:ext>
            </a:extLst>
          </p:cNvPr>
          <p:cNvPicPr>
            <a:picLocks noChangeAspect="1" noChangeArrowheads="1"/>
          </p:cNvPicPr>
          <p:nvPr/>
        </p:nvPicPr>
        <p:blipFill>
          <a:blip r:embed="rId3" cstate="print"/>
          <a:srcRect/>
          <a:stretch>
            <a:fillRect/>
          </a:stretch>
        </p:blipFill>
        <p:spPr bwMode="auto">
          <a:xfrm>
            <a:off x="3633391" y="2702502"/>
            <a:ext cx="4653158"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矩形 18">
            <a:extLst>
              <a:ext uri="{FF2B5EF4-FFF2-40B4-BE49-F238E27FC236}">
                <a16:creationId xmlns:a16="http://schemas.microsoft.com/office/drawing/2014/main" id="{995408F9-1CC7-4BEB-AA1E-A02FF275B50A}"/>
              </a:ext>
            </a:extLst>
          </p:cNvPr>
          <p:cNvSpPr/>
          <p:nvPr/>
        </p:nvSpPr>
        <p:spPr>
          <a:xfrm>
            <a:off x="3553097" y="5268879"/>
            <a:ext cx="5019888" cy="830997"/>
          </a:xfrm>
          <a:prstGeom prst="rect">
            <a:avLst/>
          </a:prstGeom>
          <a:solidFill>
            <a:schemeClr val="bg1"/>
          </a:solidFill>
        </p:spPr>
        <p:txBody>
          <a:bodyPr wrap="square">
            <a:spAutoFit/>
          </a:bodyPr>
          <a:lstStyle/>
          <a:p>
            <a:pPr algn="ctr"/>
            <a:r>
              <a:rPr lang="en-US" altLang="zh-CN" sz="1200" b="1"/>
              <a:t>Sensitivity analysis shows that the theoretical accuracy of the algorithm is ±300 m, and its error impacts on the 320 nm radiance simulation and ozone profile retrieval are within ±4% and ±8%, respectively.</a:t>
            </a:r>
          </a:p>
        </p:txBody>
      </p:sp>
      <p:pic>
        <p:nvPicPr>
          <p:cNvPr id="30" name="Picture 4">
            <a:extLst>
              <a:ext uri="{FF2B5EF4-FFF2-40B4-BE49-F238E27FC236}">
                <a16:creationId xmlns:a16="http://schemas.microsoft.com/office/drawing/2014/main" id="{CD87326D-A999-4AB2-9414-2CC897345AE3}"/>
              </a:ext>
            </a:extLst>
          </p:cNvPr>
          <p:cNvPicPr>
            <a:picLocks noChangeAspect="1" noChangeArrowheads="1"/>
          </p:cNvPicPr>
          <p:nvPr/>
        </p:nvPicPr>
        <p:blipFill>
          <a:blip r:embed="rId4" cstate="print"/>
          <a:srcRect/>
          <a:stretch>
            <a:fillRect/>
          </a:stretch>
        </p:blipFill>
        <p:spPr bwMode="auto">
          <a:xfrm>
            <a:off x="8804636" y="2702502"/>
            <a:ext cx="2430413" cy="2520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45071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66738" y="0"/>
            <a:ext cx="12125262" cy="646257"/>
          </a:xfrm>
        </p:spPr>
        <p:txBody>
          <a:bodyPr>
            <a:noAutofit/>
          </a:bodyPr>
          <a:lstStyle/>
          <a:p>
            <a:pPr>
              <a:tabLst>
                <a:tab pos="457200" algn="l"/>
              </a:tabLst>
            </a:pPr>
            <a:r>
              <a:rPr kumimoji="1" lang="en-US" altLang="ja-JP" sz="2400">
                <a:latin typeface="Arial" panose="020B0604020202020204" pitchFamily="34" charset="0"/>
                <a:cs typeface="Arial" panose="020B0604020202020204" pitchFamily="34" charset="0"/>
              </a:rPr>
              <a:t>6g. JPL Vicarious Calibration at the Railroad Valley Playa, </a:t>
            </a:r>
            <a:r>
              <a:rPr kumimoji="1" lang="en-US" altLang="ja-JP" sz="2400" err="1">
                <a:latin typeface="Arial" panose="020B0604020202020204" pitchFamily="34" charset="0"/>
                <a:cs typeface="Arial" panose="020B0604020202020204" pitchFamily="34" charset="0"/>
              </a:rPr>
              <a:t>Graziela</a:t>
            </a:r>
            <a:r>
              <a:rPr kumimoji="1" lang="en-US" altLang="ja-JP" sz="2400">
                <a:latin typeface="Arial" panose="020B0604020202020204" pitchFamily="34" charset="0"/>
                <a:cs typeface="Arial" panose="020B0604020202020204" pitchFamily="34" charset="0"/>
              </a:rPr>
              <a:t> Keller et al.</a:t>
            </a:r>
            <a:endParaRPr kumimoji="1" lang="ja-JP" altLang="en-US" sz="2400"/>
          </a:p>
        </p:txBody>
      </p:sp>
      <p:sp>
        <p:nvSpPr>
          <p:cNvPr id="22" name="Rectangle 21">
            <a:extLst>
              <a:ext uri="{FF2B5EF4-FFF2-40B4-BE49-F238E27FC236}">
                <a16:creationId xmlns:a16="http://schemas.microsoft.com/office/drawing/2014/main" id="{E5144DB4-C9A1-4C2A-80B6-24DDF834306B}"/>
              </a:ext>
            </a:extLst>
          </p:cNvPr>
          <p:cNvSpPr/>
          <p:nvPr/>
        </p:nvSpPr>
        <p:spPr>
          <a:xfrm>
            <a:off x="234373" y="812623"/>
            <a:ext cx="7175095" cy="6070893"/>
          </a:xfrm>
          <a:prstGeom prst="rect">
            <a:avLst/>
          </a:prstGeom>
        </p:spPr>
        <p:txBody>
          <a:bodyPr wrap="square">
            <a:spAutoFit/>
          </a:bodyPr>
          <a:lstStyle/>
          <a:p>
            <a:pPr marL="285750" indent="-285750" algn="just">
              <a:spcBef>
                <a:spcPts val="300"/>
              </a:spcBef>
              <a:buFont typeface="Courier New" panose="02070309020205020404" pitchFamily="49" charset="0"/>
              <a:buChar char="o"/>
            </a:pPr>
            <a:r>
              <a:rPr lang="en-US" sz="2000">
                <a:solidFill>
                  <a:srgbClr val="000000"/>
                </a:solidFill>
              </a:rPr>
              <a:t>The JPL Viccal Team’s measurements of the RRV Playa currently support calibration efforts by various missions: OCO-2, OCO-3, MISR, MAIA.</a:t>
            </a:r>
          </a:p>
          <a:p>
            <a:pPr marL="285750" indent="-285750" algn="just">
              <a:spcBef>
                <a:spcPts val="300"/>
              </a:spcBef>
              <a:buFont typeface="Courier New" panose="02070309020205020404" pitchFamily="49" charset="0"/>
              <a:buChar char="o"/>
            </a:pPr>
            <a:r>
              <a:rPr lang="en-US" sz="2000">
                <a:solidFill>
                  <a:srgbClr val="000000"/>
                </a:solidFill>
              </a:rPr>
              <a:t>Our unique calibration approach, in which we take ASD measurements of a </a:t>
            </a:r>
            <a:r>
              <a:rPr lang="en-US" sz="2000" err="1">
                <a:solidFill>
                  <a:srgbClr val="000000"/>
                </a:solidFill>
              </a:rPr>
              <a:t>Spectralon</a:t>
            </a:r>
            <a:r>
              <a:rPr lang="en-US" sz="2000">
                <a:solidFill>
                  <a:srgbClr val="000000"/>
                </a:solidFill>
              </a:rPr>
              <a:t> Panel, provides surface </a:t>
            </a:r>
            <a:r>
              <a:rPr lang="en-US" sz="2000" err="1">
                <a:solidFill>
                  <a:srgbClr val="000000"/>
                </a:solidFill>
              </a:rPr>
              <a:t>reflectances</a:t>
            </a:r>
            <a:r>
              <a:rPr lang="en-US" sz="2000">
                <a:solidFill>
                  <a:srgbClr val="000000"/>
                </a:solidFill>
              </a:rPr>
              <a:t> that are independent of solar and atmospheric models.</a:t>
            </a:r>
          </a:p>
          <a:p>
            <a:pPr marL="285750" indent="-285750" algn="just">
              <a:spcBef>
                <a:spcPts val="300"/>
              </a:spcBef>
              <a:buFont typeface="Courier New" panose="02070309020205020404" pitchFamily="49" charset="0"/>
              <a:buChar char="o"/>
            </a:pPr>
            <a:r>
              <a:rPr lang="en-US" sz="2000">
                <a:solidFill>
                  <a:srgbClr val="000000"/>
                </a:solidFill>
              </a:rPr>
              <a:t>Our measurements, framework, and existing software can be adapted for other missions.</a:t>
            </a:r>
          </a:p>
          <a:p>
            <a:pPr marL="285750" indent="-285750" algn="just">
              <a:spcBef>
                <a:spcPts val="300"/>
              </a:spcBef>
              <a:buFont typeface="Courier New" panose="02070309020205020404" pitchFamily="49" charset="0"/>
              <a:buChar char="o"/>
            </a:pPr>
            <a:r>
              <a:rPr lang="en-US" sz="2000">
                <a:solidFill>
                  <a:srgbClr val="000000"/>
                </a:solidFill>
              </a:rPr>
              <a:t>We are currently extending our capabilities to include UV in-situ measurements and angle matching measurements. </a:t>
            </a:r>
          </a:p>
          <a:p>
            <a:pPr marL="285750" indent="-285750" algn="just">
              <a:spcBef>
                <a:spcPts val="300"/>
              </a:spcBef>
              <a:buFont typeface="Courier New" panose="02070309020205020404" pitchFamily="49" charset="0"/>
              <a:buChar char="o"/>
            </a:pPr>
            <a:r>
              <a:rPr lang="en-US" sz="2000">
                <a:solidFill>
                  <a:srgbClr val="000000"/>
                </a:solidFill>
              </a:rPr>
              <a:t>The JPL Viccal Team would like to find new missions to support with, not only in-situ measurements, but also data analysis, in an effort to expand our activities at the RRV Playa.</a:t>
            </a:r>
          </a:p>
          <a:p>
            <a:pPr marL="285750" indent="-285750" algn="just">
              <a:spcBef>
                <a:spcPts val="300"/>
              </a:spcBef>
              <a:buFont typeface="Courier New" panose="02070309020205020404" pitchFamily="49" charset="0"/>
              <a:buChar char="o"/>
            </a:pPr>
            <a:r>
              <a:rPr lang="en-US" sz="2000">
                <a:solidFill>
                  <a:srgbClr val="000000"/>
                </a:solidFill>
              </a:rPr>
              <a:t>JPL Viccal Team: Graziela R. Keller, Carol Bruegge, Thomas Pongetti, Dejian Fu, Rob Rosenberg, Emily Payne, Edwin Sarkissian, Richard Lee. </a:t>
            </a:r>
          </a:p>
          <a:p>
            <a:pPr algn="just"/>
            <a:endParaRPr lang="en-US">
              <a:solidFill>
                <a:srgbClr val="000000"/>
              </a:solidFill>
            </a:endParaRPr>
          </a:p>
          <a:p>
            <a:pPr marL="285750" indent="-285750">
              <a:buFont typeface="Courier New" panose="02070309020205020404" pitchFamily="49" charset="0"/>
              <a:buChar char="o"/>
            </a:pPr>
            <a:endParaRPr lang="en-US"/>
          </a:p>
        </p:txBody>
      </p:sp>
      <p:pic>
        <p:nvPicPr>
          <p:cNvPr id="23" name="Picture 22" descr="A board with white paper and wood pieces&#10;&#10;AI-generated content may be incorrect.">
            <a:extLst>
              <a:ext uri="{FF2B5EF4-FFF2-40B4-BE49-F238E27FC236}">
                <a16:creationId xmlns:a16="http://schemas.microsoft.com/office/drawing/2014/main" id="{7F862EF0-0718-4BB3-9013-B1D17ABD7799}"/>
              </a:ext>
            </a:extLst>
          </p:cNvPr>
          <p:cNvPicPr>
            <a:picLocks noChangeAspect="1"/>
          </p:cNvPicPr>
          <p:nvPr/>
        </p:nvPicPr>
        <p:blipFill>
          <a:blip r:embed="rId2" cstate="print">
            <a:extLst>
              <a:ext uri="{28A0092B-C50C-407E-A947-70E740481C1C}">
                <a14:useLocalDpi xmlns:a14="http://schemas.microsoft.com/office/drawing/2010/main"/>
              </a:ext>
            </a:extLst>
          </a:blip>
          <a:srcRect r="23425"/>
          <a:stretch>
            <a:fillRect/>
          </a:stretch>
        </p:blipFill>
        <p:spPr>
          <a:xfrm rot="5400000">
            <a:off x="7258793" y="1726401"/>
            <a:ext cx="4684343" cy="2856787"/>
          </a:xfrm>
          <a:prstGeom prst="rect">
            <a:avLst/>
          </a:prstGeom>
          <a:ln>
            <a:solidFill>
              <a:schemeClr val="accent1"/>
            </a:solidFill>
          </a:ln>
        </p:spPr>
      </p:pic>
      <p:sp>
        <p:nvSpPr>
          <p:cNvPr id="24" name="TextBox 23">
            <a:extLst>
              <a:ext uri="{FF2B5EF4-FFF2-40B4-BE49-F238E27FC236}">
                <a16:creationId xmlns:a16="http://schemas.microsoft.com/office/drawing/2014/main" id="{206BB114-2362-4055-B7CD-D66121AE9043}"/>
              </a:ext>
            </a:extLst>
          </p:cNvPr>
          <p:cNvSpPr txBox="1"/>
          <p:nvPr/>
        </p:nvSpPr>
        <p:spPr>
          <a:xfrm>
            <a:off x="8172571" y="5663332"/>
            <a:ext cx="3139125" cy="976518"/>
          </a:xfrm>
          <a:prstGeom prst="rect">
            <a:avLst/>
          </a:prstGeom>
          <a:noFill/>
        </p:spPr>
        <p:txBody>
          <a:bodyPr wrap="square">
            <a:spAutoFit/>
          </a:bodyPr>
          <a:lstStyle/>
          <a:p>
            <a:pPr algn="ctr"/>
            <a:r>
              <a:rPr lang="en-US" sz="2800" err="1">
                <a:solidFill>
                  <a:srgbClr val="4472C4"/>
                </a:solidFill>
                <a:latin typeface="Calibri" panose="020F0502020204030204" pitchFamily="34" charset="0"/>
                <a:ea typeface="Calibri" panose="020F0502020204030204" pitchFamily="34" charset="0"/>
                <a:cs typeface="Times New Roman" panose="02020603050405020304" pitchFamily="18" charset="0"/>
              </a:rPr>
              <a:t>S</a:t>
            </a:r>
            <a:r>
              <a:rPr lang="en-US" sz="2800" err="1">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pectralon</a:t>
            </a:r>
            <a:r>
              <a:rPr lang="en-US" sz="2800">
                <a:solidFill>
                  <a:srgbClr val="4472C4"/>
                </a:solidFill>
                <a:effectLst/>
                <a:latin typeface="Calibri" panose="020F0502020204030204" pitchFamily="34" charset="0"/>
                <a:ea typeface="Calibri" panose="020F0502020204030204" pitchFamily="34" charset="0"/>
                <a:cs typeface="Times New Roman" panose="02020603050405020304" pitchFamily="18" charset="0"/>
              </a:rPr>
              <a:t> panel intercomparison</a:t>
            </a:r>
            <a:endParaRPr lang="en-US" sz="2800"/>
          </a:p>
        </p:txBody>
      </p:sp>
    </p:spTree>
    <p:extLst>
      <p:ext uri="{BB962C8B-B14F-4D97-AF65-F5344CB8AC3E}">
        <p14:creationId xmlns:p14="http://schemas.microsoft.com/office/powerpoint/2010/main" val="315529070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bg>
      <p:bgPr>
        <a:pattFill prst="pct5">
          <a:fgClr>
            <a:schemeClr val="bg2"/>
          </a:fgClr>
          <a:bgClr>
            <a:schemeClr val="bg1"/>
          </a:bgClr>
        </a:pattFill>
        <a:effectLst/>
      </p:bgPr>
    </p:bg>
    <p:spTree>
      <p:nvGrpSpPr>
        <p:cNvPr id="1" name="">
          <a:extLst>
            <a:ext uri="{FF2B5EF4-FFF2-40B4-BE49-F238E27FC236}">
              <a16:creationId xmlns:a16="http://schemas.microsoft.com/office/drawing/2014/main" id="{6B81DBD8-345E-7D59-CA07-DFF92B66A1F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C3D1671-F38B-1840-31FF-F403C3C0B088}"/>
              </a:ext>
            </a:extLst>
          </p:cNvPr>
          <p:cNvSpPr>
            <a:spLocks noGrp="1"/>
          </p:cNvSpPr>
          <p:nvPr>
            <p:ph type="title"/>
          </p:nvPr>
        </p:nvSpPr>
        <p:spPr>
          <a:xfrm>
            <a:off x="236429" y="890752"/>
            <a:ext cx="7840771" cy="498598"/>
          </a:xfrm>
        </p:spPr>
        <p:txBody>
          <a:bodyPr/>
          <a:lstStyle/>
          <a:p>
            <a:r>
              <a:rPr lang="en-US" sz="3600" u="sng"/>
              <a:t>Combining Knowledge</a:t>
            </a:r>
          </a:p>
        </p:txBody>
      </p:sp>
      <p:sp>
        <p:nvSpPr>
          <p:cNvPr id="7" name="Slide Number Placeholder 6">
            <a:extLst>
              <a:ext uri="{FF2B5EF4-FFF2-40B4-BE49-F238E27FC236}">
                <a16:creationId xmlns:a16="http://schemas.microsoft.com/office/drawing/2014/main" id="{94F4472F-0BC2-801E-816F-BBED8951B8A3}"/>
              </a:ext>
            </a:extLst>
          </p:cNvPr>
          <p:cNvSpPr>
            <a:spLocks noGrp="1"/>
          </p:cNvSpPr>
          <p:nvPr>
            <p:ph type="sldNum" sz="quarter" idx="22"/>
          </p:nvPr>
        </p:nvSpPr>
        <p:spPr/>
        <p:txBody>
          <a:bodyPr/>
          <a:lstStyle/>
          <a:p>
            <a:fld id="{779D58B1-6837-7A49-8746-E844CA532779}" type="slidenum">
              <a:rPr lang="en-US" smtClean="0"/>
              <a:pPr/>
              <a:t>17</a:t>
            </a:fld>
            <a:endParaRPr lang="en-US">
              <a:latin typeface="+mn-lt"/>
            </a:endParaRPr>
          </a:p>
        </p:txBody>
      </p:sp>
      <p:pic>
        <p:nvPicPr>
          <p:cNvPr id="12" name="Picture 11">
            <a:extLst>
              <a:ext uri="{FF2B5EF4-FFF2-40B4-BE49-F238E27FC236}">
                <a16:creationId xmlns:a16="http://schemas.microsoft.com/office/drawing/2014/main" id="{628000F7-075F-BD2D-566E-E729C39FCC70}"/>
              </a:ext>
            </a:extLst>
          </p:cNvPr>
          <p:cNvPicPr>
            <a:picLocks/>
          </p:cNvPicPr>
          <p:nvPr/>
        </p:nvPicPr>
        <p:blipFill>
          <a:blip r:embed="rId2" cstate="hqprint">
            <a:extLst>
              <a:ext uri="{28A0092B-C50C-407E-A947-70E740481C1C}">
                <a14:useLocalDpi xmlns:a14="http://schemas.microsoft.com/office/drawing/2010/main"/>
              </a:ext>
            </a:extLst>
          </a:blip>
          <a:srcRect/>
          <a:stretch>
            <a:fillRect/>
          </a:stretch>
        </p:blipFill>
        <p:spPr>
          <a:xfrm>
            <a:off x="8545199" y="163398"/>
            <a:ext cx="3418201" cy="2748965"/>
          </a:xfrm>
          <a:prstGeom prst="rect">
            <a:avLst/>
          </a:prstGeom>
        </p:spPr>
      </p:pic>
      <p:pic>
        <p:nvPicPr>
          <p:cNvPr id="13" name="Picture 12">
            <a:extLst>
              <a:ext uri="{FF2B5EF4-FFF2-40B4-BE49-F238E27FC236}">
                <a16:creationId xmlns:a16="http://schemas.microsoft.com/office/drawing/2014/main" id="{BF17CA08-6774-DDC6-4499-E76AD944D0E9}"/>
              </a:ext>
            </a:extLst>
          </p:cNvPr>
          <p:cNvPicPr>
            <a:picLocks/>
          </p:cNvPicPr>
          <p:nvPr/>
        </p:nvPicPr>
        <p:blipFill>
          <a:blip r:embed="rId3" cstate="hqprint">
            <a:extLst>
              <a:ext uri="{28A0092B-C50C-407E-A947-70E740481C1C}">
                <a14:useLocalDpi xmlns:a14="http://schemas.microsoft.com/office/drawing/2010/main"/>
              </a:ext>
            </a:extLst>
          </a:blip>
          <a:srcRect/>
          <a:stretch>
            <a:fillRect/>
          </a:stretch>
        </p:blipFill>
        <p:spPr>
          <a:xfrm>
            <a:off x="8545200" y="3771899"/>
            <a:ext cx="3418200" cy="2748965"/>
          </a:xfrm>
          <a:prstGeom prst="rect">
            <a:avLst/>
          </a:prstGeom>
        </p:spPr>
      </p:pic>
      <p:sp>
        <p:nvSpPr>
          <p:cNvPr id="14" name="TextBox 13">
            <a:extLst>
              <a:ext uri="{FF2B5EF4-FFF2-40B4-BE49-F238E27FC236}">
                <a16:creationId xmlns:a16="http://schemas.microsoft.com/office/drawing/2014/main" id="{6C01CEA2-4B3A-512B-6613-3827101DC047}"/>
              </a:ext>
            </a:extLst>
          </p:cNvPr>
          <p:cNvSpPr txBox="1"/>
          <p:nvPr/>
        </p:nvSpPr>
        <p:spPr>
          <a:xfrm>
            <a:off x="8952815" y="2982737"/>
            <a:ext cx="3146510" cy="718787"/>
          </a:xfrm>
          <a:prstGeom prst="rect">
            <a:avLst/>
          </a:prstGeom>
          <a:noFill/>
        </p:spPr>
        <p:txBody>
          <a:bodyPr wrap="square" rtlCol="0">
            <a:spAutoFit/>
          </a:bodyPr>
          <a:lstStyle/>
          <a:p>
            <a:r>
              <a:rPr lang="en-US" sz="1500"/>
              <a:t>Individual</a:t>
            </a:r>
            <a:r>
              <a:rPr lang="en-US" sz="1500">
                <a:solidFill>
                  <a:srgbClr val="F08484"/>
                </a:solidFill>
              </a:rPr>
              <a:t> OCO-2</a:t>
            </a:r>
            <a:r>
              <a:rPr lang="en-US" sz="1500"/>
              <a:t> and </a:t>
            </a:r>
            <a:r>
              <a:rPr lang="en-US" sz="1500">
                <a:solidFill>
                  <a:srgbClr val="AFEEEE"/>
                </a:solidFill>
              </a:rPr>
              <a:t>OCO-3</a:t>
            </a:r>
            <a:r>
              <a:rPr lang="en-US" sz="1500"/>
              <a:t> Band 1 &amp; 2 Radiance Spectra</a:t>
            </a:r>
          </a:p>
          <a:p>
            <a:r>
              <a:rPr lang="en-US" sz="1071"/>
              <a:t>(from a SNO 25 sec apart)</a:t>
            </a:r>
          </a:p>
        </p:txBody>
      </p:sp>
      <p:sp>
        <p:nvSpPr>
          <p:cNvPr id="15" name="TextBox 14">
            <a:extLst>
              <a:ext uri="{FF2B5EF4-FFF2-40B4-BE49-F238E27FC236}">
                <a16:creationId xmlns:a16="http://schemas.microsoft.com/office/drawing/2014/main" id="{8947A866-EEA9-364D-6B44-303D4578BF86}"/>
              </a:ext>
            </a:extLst>
          </p:cNvPr>
          <p:cNvSpPr txBox="1"/>
          <p:nvPr/>
        </p:nvSpPr>
        <p:spPr>
          <a:xfrm>
            <a:off x="228600" y="1571655"/>
            <a:ext cx="4982548" cy="1200329"/>
          </a:xfrm>
          <a:prstGeom prst="rect">
            <a:avLst/>
          </a:prstGeom>
          <a:noFill/>
        </p:spPr>
        <p:txBody>
          <a:bodyPr wrap="square" rtlCol="0">
            <a:spAutoFit/>
          </a:bodyPr>
          <a:lstStyle/>
          <a:p>
            <a:r>
              <a:rPr lang="en-US" sz="2400"/>
              <a:t>1. Based on Lunar, estimate a drift in OCO2 from Feb 2022 onward and apply to SNOs</a:t>
            </a:r>
          </a:p>
        </p:txBody>
      </p:sp>
      <p:sp>
        <p:nvSpPr>
          <p:cNvPr id="16" name="TextBox 15">
            <a:extLst>
              <a:ext uri="{FF2B5EF4-FFF2-40B4-BE49-F238E27FC236}">
                <a16:creationId xmlns:a16="http://schemas.microsoft.com/office/drawing/2014/main" id="{1F0662FE-8BE2-0504-C3D8-F776AD91C400}"/>
              </a:ext>
            </a:extLst>
          </p:cNvPr>
          <p:cNvSpPr txBox="1"/>
          <p:nvPr/>
        </p:nvSpPr>
        <p:spPr>
          <a:xfrm>
            <a:off x="208279" y="2946766"/>
            <a:ext cx="5200641" cy="1938992"/>
          </a:xfrm>
          <a:prstGeom prst="rect">
            <a:avLst/>
          </a:prstGeom>
          <a:noFill/>
        </p:spPr>
        <p:txBody>
          <a:bodyPr wrap="square" rtlCol="0">
            <a:spAutoFit/>
          </a:bodyPr>
          <a:lstStyle/>
          <a:p>
            <a:r>
              <a:rPr lang="en-US" sz="2400"/>
              <a:t>2. SNOs estimate OCO2/OCO3 = </a:t>
            </a:r>
          </a:p>
          <a:p>
            <a:r>
              <a:rPr lang="en-US" sz="2400">
                <a:solidFill>
                  <a:srgbClr val="0000FF"/>
                </a:solidFill>
              </a:rPr>
              <a:t>1.033, </a:t>
            </a:r>
            <a:r>
              <a:rPr lang="en-US" sz="2400">
                <a:solidFill>
                  <a:srgbClr val="008F00"/>
                </a:solidFill>
              </a:rPr>
              <a:t>1.048</a:t>
            </a:r>
            <a:r>
              <a:rPr lang="en-US" sz="2400">
                <a:solidFill>
                  <a:srgbClr val="0000FF"/>
                </a:solidFill>
              </a:rPr>
              <a:t>, </a:t>
            </a:r>
            <a:r>
              <a:rPr lang="en-US" sz="2400">
                <a:solidFill>
                  <a:srgbClr val="FF0000"/>
                </a:solidFill>
              </a:rPr>
              <a:t>1.022</a:t>
            </a:r>
            <a:br>
              <a:rPr lang="en-US" sz="2400">
                <a:solidFill>
                  <a:srgbClr val="FF0000"/>
                </a:solidFill>
              </a:rPr>
            </a:br>
            <a:r>
              <a:rPr lang="en-US" sz="2400"/>
              <a:t>(constant in time)</a:t>
            </a:r>
          </a:p>
          <a:p>
            <a:r>
              <a:rPr lang="en-US" sz="2400"/>
              <a:t>and validate OCO-3 B11 Lamp Aging assumption</a:t>
            </a:r>
          </a:p>
        </p:txBody>
      </p:sp>
      <p:sp>
        <p:nvSpPr>
          <p:cNvPr id="17" name="TextBox 16">
            <a:extLst>
              <a:ext uri="{FF2B5EF4-FFF2-40B4-BE49-F238E27FC236}">
                <a16:creationId xmlns:a16="http://schemas.microsoft.com/office/drawing/2014/main" id="{33883CF7-70E0-F143-6076-3CE14E838BA8}"/>
              </a:ext>
            </a:extLst>
          </p:cNvPr>
          <p:cNvSpPr txBox="1"/>
          <p:nvPr/>
        </p:nvSpPr>
        <p:spPr>
          <a:xfrm>
            <a:off x="208279" y="4969252"/>
            <a:ext cx="5417140" cy="1569660"/>
          </a:xfrm>
          <a:prstGeom prst="rect">
            <a:avLst/>
          </a:prstGeom>
          <a:noFill/>
        </p:spPr>
        <p:txBody>
          <a:bodyPr wrap="square" rtlCol="0">
            <a:spAutoFit/>
          </a:bodyPr>
          <a:lstStyle/>
          <a:p>
            <a:r>
              <a:rPr lang="en-US" sz="2400"/>
              <a:t>3. RRV estimates match well if OCO3 = 1.0</a:t>
            </a:r>
          </a:p>
          <a:p>
            <a:r>
              <a:rPr lang="en-US" sz="2400">
                <a:solidFill>
                  <a:srgbClr val="0000FF"/>
                </a:solidFill>
              </a:rPr>
              <a:t>1.020</a:t>
            </a:r>
            <a:r>
              <a:rPr lang="en-US" sz="2400"/>
              <a:t>, </a:t>
            </a:r>
            <a:r>
              <a:rPr lang="en-US" sz="2400">
                <a:solidFill>
                  <a:srgbClr val="00B050"/>
                </a:solidFill>
              </a:rPr>
              <a:t>1.057</a:t>
            </a:r>
            <a:r>
              <a:rPr lang="en-US" sz="2400"/>
              <a:t>, </a:t>
            </a:r>
            <a:r>
              <a:rPr lang="en-US" sz="2400">
                <a:solidFill>
                  <a:srgbClr val="FF0000"/>
                </a:solidFill>
              </a:rPr>
              <a:t>1.043</a:t>
            </a:r>
          </a:p>
          <a:p>
            <a:r>
              <a:rPr lang="en-US" sz="2400"/>
              <a:t>(constant in time)</a:t>
            </a:r>
          </a:p>
          <a:p>
            <a:endParaRPr lang="en-US" sz="2400">
              <a:solidFill>
                <a:srgbClr val="FF0000"/>
              </a:solidFill>
            </a:endParaRPr>
          </a:p>
        </p:txBody>
      </p:sp>
      <p:grpSp>
        <p:nvGrpSpPr>
          <p:cNvPr id="18" name="Group 17">
            <a:extLst>
              <a:ext uri="{FF2B5EF4-FFF2-40B4-BE49-F238E27FC236}">
                <a16:creationId xmlns:a16="http://schemas.microsoft.com/office/drawing/2014/main" id="{1004B372-B66E-242A-2A89-006BCB88CE40}"/>
              </a:ext>
            </a:extLst>
          </p:cNvPr>
          <p:cNvGrpSpPr/>
          <p:nvPr/>
        </p:nvGrpSpPr>
        <p:grpSpPr>
          <a:xfrm>
            <a:off x="6522757" y="163398"/>
            <a:ext cx="1774701" cy="6237647"/>
            <a:chOff x="-767488" y="1442465"/>
            <a:chExt cx="1828800" cy="6840185"/>
          </a:xfrm>
        </p:grpSpPr>
        <p:pic>
          <p:nvPicPr>
            <p:cNvPr id="19" name="Picture 18" descr="Graphical user interface&#10;&#10;AI-generated content may be incorrect.">
              <a:extLst>
                <a:ext uri="{FF2B5EF4-FFF2-40B4-BE49-F238E27FC236}">
                  <a16:creationId xmlns:a16="http://schemas.microsoft.com/office/drawing/2014/main" id="{61394E2F-5DFE-BB2D-B447-5833DB8AB747}"/>
                </a:ext>
              </a:extLst>
            </p:cNvPr>
            <p:cNvPicPr>
              <a:picLocks/>
            </p:cNvPicPr>
            <p:nvPr/>
          </p:nvPicPr>
          <p:blipFill>
            <a:blip r:embed="rId4" cstate="hqprint">
              <a:extLst>
                <a:ext uri="{28A0092B-C50C-407E-A947-70E740481C1C}">
                  <a14:useLocalDpi xmlns:a14="http://schemas.microsoft.com/office/drawing/2010/main"/>
                </a:ext>
              </a:extLst>
            </a:blip>
            <a:srcRect/>
            <a:stretch>
              <a:fillRect/>
            </a:stretch>
          </p:blipFill>
          <p:spPr>
            <a:xfrm>
              <a:off x="-767488" y="1442465"/>
              <a:ext cx="1828800" cy="1828800"/>
            </a:xfrm>
            <a:prstGeom prst="rect">
              <a:avLst/>
            </a:prstGeom>
          </p:spPr>
        </p:pic>
        <p:pic>
          <p:nvPicPr>
            <p:cNvPr id="20" name="Picture 19" descr="A screenshot of a computer&#10;&#10;AI-generated content may be incorrect.">
              <a:extLst>
                <a:ext uri="{FF2B5EF4-FFF2-40B4-BE49-F238E27FC236}">
                  <a16:creationId xmlns:a16="http://schemas.microsoft.com/office/drawing/2014/main" id="{904AEA18-3963-2688-F918-587037A72683}"/>
                </a:ext>
              </a:extLst>
            </p:cNvPr>
            <p:cNvPicPr>
              <a:picLocks noChangeAspect="1"/>
            </p:cNvPicPr>
            <p:nvPr/>
          </p:nvPicPr>
          <p:blipFill>
            <a:blip r:embed="rId5" cstate="hqprint">
              <a:extLst>
                <a:ext uri="{28A0092B-C50C-407E-A947-70E740481C1C}">
                  <a14:useLocalDpi xmlns:a14="http://schemas.microsoft.com/office/drawing/2010/main"/>
                </a:ext>
              </a:extLst>
            </a:blip>
            <a:srcRect/>
            <a:stretch>
              <a:fillRect/>
            </a:stretch>
          </p:blipFill>
          <p:spPr>
            <a:xfrm>
              <a:off x="-767488" y="3931831"/>
              <a:ext cx="1828800" cy="1835331"/>
            </a:xfrm>
            <a:prstGeom prst="rect">
              <a:avLst/>
            </a:prstGeom>
          </p:spPr>
        </p:pic>
        <p:pic>
          <p:nvPicPr>
            <p:cNvPr id="21" name="Picture 20">
              <a:extLst>
                <a:ext uri="{FF2B5EF4-FFF2-40B4-BE49-F238E27FC236}">
                  <a16:creationId xmlns:a16="http://schemas.microsoft.com/office/drawing/2014/main" id="{DAE52FF9-F043-E0B2-7782-0A885F9117AA}"/>
                </a:ext>
              </a:extLst>
            </p:cNvPr>
            <p:cNvPicPr>
              <a:picLocks/>
            </p:cNvPicPr>
            <p:nvPr/>
          </p:nvPicPr>
          <p:blipFill>
            <a:blip r:embed="rId6" cstate="hqprint">
              <a:extLst>
                <a:ext uri="{28A0092B-C50C-407E-A947-70E740481C1C}">
                  <a14:useLocalDpi xmlns:a14="http://schemas.microsoft.com/office/drawing/2010/main"/>
                </a:ext>
              </a:extLst>
            </a:blip>
            <a:stretch>
              <a:fillRect/>
            </a:stretch>
          </p:blipFill>
          <p:spPr>
            <a:xfrm>
              <a:off x="-767488" y="6453850"/>
              <a:ext cx="1828800" cy="1828800"/>
            </a:xfrm>
            <a:prstGeom prst="rect">
              <a:avLst/>
            </a:prstGeom>
          </p:spPr>
        </p:pic>
      </p:grpSp>
      <p:sp>
        <p:nvSpPr>
          <p:cNvPr id="22" name="タイトル 1">
            <a:extLst>
              <a:ext uri="{FF2B5EF4-FFF2-40B4-BE49-F238E27FC236}">
                <a16:creationId xmlns:a16="http://schemas.microsoft.com/office/drawing/2014/main" id="{205A7C84-7E04-4C64-BADB-17C1347E3806}"/>
              </a:ext>
            </a:extLst>
          </p:cNvPr>
          <p:cNvSpPr txBox="1">
            <a:spLocks/>
          </p:cNvSpPr>
          <p:nvPr/>
        </p:nvSpPr>
        <p:spPr>
          <a:xfrm>
            <a:off x="146901" y="57729"/>
            <a:ext cx="5949099" cy="760059"/>
          </a:xfrm>
          <a:prstGeom prst="rect">
            <a:avLst/>
          </a:prstGeom>
          <a:solidFill>
            <a:schemeClr val="bg1"/>
          </a:solidFill>
        </p:spPr>
        <p:txBody>
          <a:bodyPr vert="horz" wrap="square" lIns="0" tIns="0" rIns="0" bIns="0" rtlCol="0" anchor="ctr">
            <a:noAutofit/>
          </a:bodyPr>
          <a:lstStyle>
            <a:lvl1pPr algn="l" defTabSz="914400" rtl="0" eaLnBrk="1" latinLnBrk="0" hangingPunct="1">
              <a:lnSpc>
                <a:spcPct val="90000"/>
              </a:lnSpc>
              <a:spcBef>
                <a:spcPct val="0"/>
              </a:spcBef>
              <a:buNone/>
              <a:defRPr sz="3200" b="1" kern="1200" spc="-50" baseline="0">
                <a:solidFill>
                  <a:schemeClr val="tx1"/>
                </a:solidFill>
                <a:latin typeface="+mj-lt"/>
                <a:ea typeface="+mj-ea"/>
                <a:cs typeface="+mj-cs"/>
              </a:defRPr>
            </a:lvl1pPr>
          </a:lstStyle>
          <a:p>
            <a:pPr>
              <a:tabLst>
                <a:tab pos="457200" algn="l"/>
              </a:tabLst>
            </a:pPr>
            <a:r>
              <a:rPr kumimoji="1" lang="en-US" altLang="ja-JP" sz="2800">
                <a:latin typeface="Arial" panose="020B0604020202020204" pitchFamily="34" charset="0"/>
                <a:cs typeface="Arial" panose="020B0604020202020204" pitchFamily="34" charset="0"/>
              </a:rPr>
              <a:t>6h. The OCO-2 / 3 Radiometric Puzzle, Robert Rosenberg et al.</a:t>
            </a:r>
            <a:endParaRPr kumimoji="1" lang="ja-JP" altLang="en-US"/>
          </a:p>
        </p:txBody>
      </p:sp>
    </p:spTree>
    <p:extLst>
      <p:ext uri="{BB962C8B-B14F-4D97-AF65-F5344CB8AC3E}">
        <p14:creationId xmlns:p14="http://schemas.microsoft.com/office/powerpoint/2010/main" val="39058822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150829" y="0"/>
            <a:ext cx="11202971" cy="829559"/>
          </a:xfrm>
        </p:spPr>
        <p:txBody>
          <a:bodyPr>
            <a:noAutofit/>
          </a:bodyPr>
          <a:lstStyle/>
          <a:p>
            <a:pPr>
              <a:tabLst>
                <a:tab pos="457200" algn="l"/>
              </a:tabLst>
            </a:pPr>
            <a:r>
              <a:rPr kumimoji="1" lang="en-US" altLang="ja-JP" sz="3200">
                <a:latin typeface="Arial" panose="020B0604020202020204" pitchFamily="34" charset="0"/>
                <a:cs typeface="Arial" panose="020B0604020202020204" pitchFamily="34" charset="0"/>
              </a:rPr>
              <a:t>6i. Calibration status of GOSATandGOSAT-2, Kei SHIOMI and GOSAT Team</a:t>
            </a:r>
            <a:endParaRPr kumimoji="1" lang="ja-JP" altLang="en-US" sz="3200"/>
          </a:p>
        </p:txBody>
      </p:sp>
      <p:pic>
        <p:nvPicPr>
          <p:cNvPr id="4" name="Picture 3">
            <a:extLst>
              <a:ext uri="{FF2B5EF4-FFF2-40B4-BE49-F238E27FC236}">
                <a16:creationId xmlns:a16="http://schemas.microsoft.com/office/drawing/2014/main" id="{DEAB947C-90F8-4DAC-911C-319A66BD660F}"/>
              </a:ext>
            </a:extLst>
          </p:cNvPr>
          <p:cNvPicPr>
            <a:picLocks noChangeAspect="1"/>
          </p:cNvPicPr>
          <p:nvPr/>
        </p:nvPicPr>
        <p:blipFill>
          <a:blip r:embed="rId2"/>
          <a:stretch>
            <a:fillRect/>
          </a:stretch>
        </p:blipFill>
        <p:spPr>
          <a:xfrm>
            <a:off x="502206" y="829559"/>
            <a:ext cx="10713080" cy="6028441"/>
          </a:xfrm>
          <a:prstGeom prst="rect">
            <a:avLst/>
          </a:prstGeom>
        </p:spPr>
      </p:pic>
    </p:spTree>
    <p:extLst>
      <p:ext uri="{BB962C8B-B14F-4D97-AF65-F5344CB8AC3E}">
        <p14:creationId xmlns:p14="http://schemas.microsoft.com/office/powerpoint/2010/main" val="359991486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533400" y="0"/>
            <a:ext cx="10820400" cy="646257"/>
          </a:xfrm>
        </p:spPr>
        <p:txBody>
          <a:bodyPr>
            <a:noAutofit/>
          </a:bodyPr>
          <a:lstStyle/>
          <a:p>
            <a:pPr>
              <a:tabLst>
                <a:tab pos="457200" algn="l"/>
              </a:tabLst>
            </a:pPr>
            <a:r>
              <a:rPr kumimoji="1" lang="en-US" altLang="ja-JP" sz="3200">
                <a:latin typeface="Arial" panose="020B0604020202020204" pitchFamily="34" charset="0"/>
                <a:cs typeface="Arial" panose="020B0604020202020204" pitchFamily="34" charset="0"/>
              </a:rPr>
              <a:t>6j. GEMS Status and Calibration Update, </a:t>
            </a:r>
            <a:r>
              <a:rPr kumimoji="1" lang="en-US" altLang="ja-JP" sz="3200" err="1">
                <a:latin typeface="Arial" panose="020B0604020202020204" pitchFamily="34" charset="0"/>
                <a:cs typeface="Arial" panose="020B0604020202020204" pitchFamily="34" charset="0"/>
              </a:rPr>
              <a:t>Changsuk</a:t>
            </a:r>
            <a:r>
              <a:rPr kumimoji="1" lang="en-US" altLang="ja-JP" sz="3200">
                <a:latin typeface="Arial" panose="020B0604020202020204" pitchFamily="34" charset="0"/>
                <a:cs typeface="Arial" panose="020B0604020202020204" pitchFamily="34" charset="0"/>
              </a:rPr>
              <a:t> Lee</a:t>
            </a:r>
            <a:endParaRPr kumimoji="1" lang="ja-JP" altLang="en-US" sz="3200"/>
          </a:p>
        </p:txBody>
      </p:sp>
      <p:sp>
        <p:nvSpPr>
          <p:cNvPr id="8" name="スライド番号プレースホルダー 1">
            <a:extLst>
              <a:ext uri="{FF2B5EF4-FFF2-40B4-BE49-F238E27FC236}">
                <a16:creationId xmlns:a16="http://schemas.microsoft.com/office/drawing/2014/main" id="{90E98456-D776-CED1-A34B-19439B31D40D}"/>
              </a:ext>
            </a:extLst>
          </p:cNvPr>
          <p:cNvSpPr txBox="1">
            <a:spLocks/>
          </p:cNvSpPr>
          <p:nvPr/>
        </p:nvSpPr>
        <p:spPr>
          <a:xfrm>
            <a:off x="9433169" y="6382730"/>
            <a:ext cx="2540000" cy="246221"/>
          </a:xfrm>
          <a:prstGeom prst="rect">
            <a:avLst/>
          </a:prstGeom>
        </p:spPr>
        <p:txBody>
          <a:bodyPr/>
          <a:lstStyle>
            <a:defPPr>
              <a:defRPr lang="ja-JP"/>
            </a:defPPr>
            <a:lvl1pPr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1pPr>
            <a:lvl2pPr marL="4572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2pPr>
            <a:lvl3pPr marL="9144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3pPr>
            <a:lvl4pPr marL="13716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4pPr>
            <a:lvl5pPr marL="1828800" algn="l" rtl="0" eaLnBrk="0" fontAlgn="base" hangingPunct="0">
              <a:spcBef>
                <a:spcPct val="0"/>
              </a:spcBef>
              <a:spcAft>
                <a:spcPct val="0"/>
              </a:spcAft>
              <a:defRPr kumimoji="1" sz="2400" kern="1200">
                <a:solidFill>
                  <a:srgbClr val="FFFF00"/>
                </a:solidFill>
                <a:latin typeface="Arial" charset="0"/>
                <a:ea typeface="ＭＳ Ｐゴシック" charset="-128"/>
                <a:cs typeface="+mn-cs"/>
              </a:defRPr>
            </a:lvl5pPr>
            <a:lvl6pPr marL="2286000" algn="l" defTabSz="914400" rtl="0" eaLnBrk="1" latinLnBrk="0" hangingPunct="1">
              <a:defRPr kumimoji="1" sz="2400" kern="1200">
                <a:solidFill>
                  <a:srgbClr val="FFFF00"/>
                </a:solidFill>
                <a:latin typeface="Arial" charset="0"/>
                <a:ea typeface="ＭＳ Ｐゴシック" charset="-128"/>
                <a:cs typeface="+mn-cs"/>
              </a:defRPr>
            </a:lvl6pPr>
            <a:lvl7pPr marL="2743200" algn="l" defTabSz="914400" rtl="0" eaLnBrk="1" latinLnBrk="0" hangingPunct="1">
              <a:defRPr kumimoji="1" sz="2400" kern="1200">
                <a:solidFill>
                  <a:srgbClr val="FFFF00"/>
                </a:solidFill>
                <a:latin typeface="Arial" charset="0"/>
                <a:ea typeface="ＭＳ Ｐゴシック" charset="-128"/>
                <a:cs typeface="+mn-cs"/>
              </a:defRPr>
            </a:lvl7pPr>
            <a:lvl8pPr marL="3200400" algn="l" defTabSz="914400" rtl="0" eaLnBrk="1" latinLnBrk="0" hangingPunct="1">
              <a:defRPr kumimoji="1" sz="2400" kern="1200">
                <a:solidFill>
                  <a:srgbClr val="FFFF00"/>
                </a:solidFill>
                <a:latin typeface="Arial" charset="0"/>
                <a:ea typeface="ＭＳ Ｐゴシック" charset="-128"/>
                <a:cs typeface="+mn-cs"/>
              </a:defRPr>
            </a:lvl8pPr>
            <a:lvl9pPr marL="3657600" algn="l" defTabSz="914400" rtl="0" eaLnBrk="1" latinLnBrk="0" hangingPunct="1">
              <a:defRPr kumimoji="1" sz="2400" kern="1200">
                <a:solidFill>
                  <a:srgbClr val="FFFF00"/>
                </a:solidFill>
                <a:latin typeface="Arial" charset="0"/>
                <a:ea typeface="ＭＳ Ｐゴシック" charset="-128"/>
                <a:cs typeface="+mn-cs"/>
              </a:defRPr>
            </a:lvl9pPr>
          </a:lstStyle>
          <a:p>
            <a:pPr algn="r"/>
            <a:fld id="{52491B9E-DD64-4F4E-BF49-B719B0785475}" type="slidenum">
              <a:rPr lang="ja-JP" altLang="en-US" sz="2800" smtClean="0">
                <a:solidFill>
                  <a:srgbClr val="008000"/>
                </a:solidFill>
              </a:rPr>
              <a:pPr algn="r"/>
              <a:t>19</a:t>
            </a:fld>
            <a:endParaRPr lang="ja-JP" altLang="en-US" sz="2800">
              <a:solidFill>
                <a:srgbClr val="008000"/>
              </a:solidFill>
            </a:endParaRPr>
          </a:p>
        </p:txBody>
      </p:sp>
      <p:sp>
        <p:nvSpPr>
          <p:cNvPr id="5" name="텍스트 개체 틀 2">
            <a:extLst>
              <a:ext uri="{FF2B5EF4-FFF2-40B4-BE49-F238E27FC236}">
                <a16:creationId xmlns:a16="http://schemas.microsoft.com/office/drawing/2014/main" id="{69F25BEB-7729-48D0-9A17-518FC6C4DEDB}"/>
              </a:ext>
            </a:extLst>
          </p:cNvPr>
          <p:cNvSpPr txBox="1">
            <a:spLocks/>
          </p:cNvSpPr>
          <p:nvPr/>
        </p:nvSpPr>
        <p:spPr>
          <a:xfrm>
            <a:off x="149162" y="201547"/>
            <a:ext cx="442711" cy="473808"/>
          </a:xfrm>
          <a:prstGeom prst="rect">
            <a:avLst/>
          </a:prstGeom>
        </p:spPr>
        <p:txBody>
          <a:bodyPr vert="horz" lIns="91440" tIns="45720" rIns="91440" bIns="45720" rtlCol="0" anchor="ctr">
            <a:normAutofit/>
          </a:bodyP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altLang="ko-KR">
                <a:latin typeface="Arial" panose="020B0604020202020204" pitchFamily="34" charset="0"/>
                <a:cs typeface="Arial" panose="020B0604020202020204" pitchFamily="34" charset="0"/>
              </a:rPr>
              <a:t>2</a:t>
            </a:r>
            <a:endParaRPr lang="ko-KR" altLang="en-US">
              <a:latin typeface="Arial" panose="020B0604020202020204" pitchFamily="34" charset="0"/>
              <a:cs typeface="Arial" panose="020B0604020202020204" pitchFamily="34" charset="0"/>
            </a:endParaRPr>
          </a:p>
        </p:txBody>
      </p:sp>
      <p:sp>
        <p:nvSpPr>
          <p:cNvPr id="6" name="텍스트 개체 틀 3">
            <a:extLst>
              <a:ext uri="{FF2B5EF4-FFF2-40B4-BE49-F238E27FC236}">
                <a16:creationId xmlns:a16="http://schemas.microsoft.com/office/drawing/2014/main" id="{85EB58E6-C5E2-4EDF-BBD9-84E5604CB181}"/>
              </a:ext>
            </a:extLst>
          </p:cNvPr>
          <p:cNvSpPr txBox="1">
            <a:spLocks/>
          </p:cNvSpPr>
          <p:nvPr/>
        </p:nvSpPr>
        <p:spPr>
          <a:xfrm>
            <a:off x="771526" y="502738"/>
            <a:ext cx="5578467" cy="459160"/>
          </a:xfrm>
          <a:prstGeom prst="rect">
            <a:avLst/>
          </a:prstGeom>
        </p:spPr>
        <p:txBody>
          <a:bodyPr vert="horz" lIns="91440" tIns="45720" rIns="91440" bIns="45720" rtlCol="0">
            <a:noAutofit/>
          </a:bodyPr>
          <a:lstStyle>
            <a:lvl1pPr marL="0" indent="0" algn="l" defTabSz="914400" rtl="0" eaLnBrk="1" latinLnBrk="1" hangingPunct="1">
              <a:lnSpc>
                <a:spcPct val="90000"/>
              </a:lnSpc>
              <a:spcBef>
                <a:spcPts val="1000"/>
              </a:spcBef>
              <a:buFont typeface="Arial" panose="020B0604020202020204" pitchFamily="34" charset="0"/>
              <a:buNone/>
              <a:defRPr sz="2800" b="1" kern="1200">
                <a:solidFill>
                  <a:srgbClr val="606060"/>
                </a:solidFill>
                <a:latin typeface="나눔고딕" panose="020D0604000000000000" pitchFamily="50" charset="-127"/>
                <a:ea typeface="나눔고딕" panose="020D0604000000000000" pitchFamily="50" charset="-127"/>
                <a:cs typeface="+mn-cs"/>
              </a:defRPr>
            </a:lvl1pPr>
            <a:lvl2pPr marL="685800" indent="-228600" algn="l" defTabSz="914400" rtl="0" eaLnBrk="1" latinLnBrk="1"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1"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1"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altLang="ko-KR" sz="2400" spc="-150">
                <a:latin typeface="Arial" panose="020B0604020202020204" pitchFamily="34" charset="0"/>
                <a:cs typeface="Arial" panose="020B0604020202020204" pitchFamily="34" charset="0"/>
              </a:rPr>
              <a:t>Analysis of Radiometric correction</a:t>
            </a:r>
            <a:endParaRPr lang="ko-KR" altLang="en-US" sz="2400" spc="-150">
              <a:latin typeface="Arial" panose="020B0604020202020204" pitchFamily="34" charset="0"/>
              <a:cs typeface="Arial" panose="020B0604020202020204" pitchFamily="34" charset="0"/>
            </a:endParaRPr>
          </a:p>
        </p:txBody>
      </p:sp>
      <p:grpSp>
        <p:nvGrpSpPr>
          <p:cNvPr id="7" name="그룹 161">
            <a:extLst>
              <a:ext uri="{FF2B5EF4-FFF2-40B4-BE49-F238E27FC236}">
                <a16:creationId xmlns:a16="http://schemas.microsoft.com/office/drawing/2014/main" id="{391E1937-CEC5-41B7-8C55-F6D6A80C7BC6}"/>
              </a:ext>
            </a:extLst>
          </p:cNvPr>
          <p:cNvGrpSpPr/>
          <p:nvPr/>
        </p:nvGrpSpPr>
        <p:grpSpPr>
          <a:xfrm>
            <a:off x="173736" y="910340"/>
            <a:ext cx="7611615" cy="668215"/>
            <a:chOff x="173736" y="910340"/>
            <a:chExt cx="7611615" cy="668215"/>
          </a:xfrm>
        </p:grpSpPr>
        <p:sp>
          <p:nvSpPr>
            <p:cNvPr id="9" name="사각형: 둥근 위쪽 모서리 162">
              <a:extLst>
                <a:ext uri="{FF2B5EF4-FFF2-40B4-BE49-F238E27FC236}">
                  <a16:creationId xmlns:a16="http://schemas.microsoft.com/office/drawing/2014/main" id="{0E462B33-57DE-4EF2-AEFC-EEAC5BA1B02B}"/>
                </a:ext>
              </a:extLst>
            </p:cNvPr>
            <p:cNvSpPr/>
            <p:nvPr/>
          </p:nvSpPr>
          <p:spPr>
            <a:xfrm rot="5400000">
              <a:off x="3742640" y="-2658563"/>
              <a:ext cx="473808" cy="7611614"/>
            </a:xfrm>
            <a:prstGeom prst="round2SameRect">
              <a:avLst>
                <a:gd name="adj1" fmla="val 42852"/>
                <a:gd name="adj2" fmla="val 0"/>
              </a:avLst>
            </a:prstGeom>
            <a:gradFill>
              <a:gsLst>
                <a:gs pos="100000">
                  <a:srgbClr val="DCDCDC"/>
                </a:gs>
                <a:gs pos="1000">
                  <a:schemeClr val="bg1">
                    <a:lumMod val="75000"/>
                  </a:schemeClr>
                </a:gs>
                <a:gs pos="75000">
                  <a:schemeClr val="bg1">
                    <a:lumMod val="85000"/>
                  </a:schemeClr>
                </a:gs>
                <a:gs pos="100000">
                  <a:srgbClr val="E0E0E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ea typeface="나눔고딕" panose="020D0604000000000000" pitchFamily="50" charset="-127"/>
                <a:cs typeface="Arial" panose="020B0604020202020204" pitchFamily="34" charset="0"/>
              </a:endParaRPr>
            </a:p>
          </p:txBody>
        </p:sp>
        <p:sp>
          <p:nvSpPr>
            <p:cNvPr id="10" name="이등변 삼각형 163">
              <a:extLst>
                <a:ext uri="{FF2B5EF4-FFF2-40B4-BE49-F238E27FC236}">
                  <a16:creationId xmlns:a16="http://schemas.microsoft.com/office/drawing/2014/main" id="{5C9A828A-5206-4494-A6AB-6F005E2B44C8}"/>
                </a:ext>
              </a:extLst>
            </p:cNvPr>
            <p:cNvSpPr/>
            <p:nvPr/>
          </p:nvSpPr>
          <p:spPr>
            <a:xfrm rot="10800000">
              <a:off x="173736" y="1376128"/>
              <a:ext cx="224463" cy="202427"/>
            </a:xfrm>
            <a:prstGeom prst="triangle">
              <a:avLst>
                <a:gd name="adj" fmla="val 0"/>
              </a:avLst>
            </a:prstGeom>
            <a:solidFill>
              <a:srgbClr val="114B7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ea typeface="나눔고딕" panose="020D0604000000000000" pitchFamily="50" charset="-127"/>
                <a:cs typeface="Arial" panose="020B0604020202020204" pitchFamily="34" charset="0"/>
              </a:endParaRPr>
            </a:p>
          </p:txBody>
        </p:sp>
        <p:sp>
          <p:nvSpPr>
            <p:cNvPr id="11" name="타원 164">
              <a:extLst>
                <a:ext uri="{FF2B5EF4-FFF2-40B4-BE49-F238E27FC236}">
                  <a16:creationId xmlns:a16="http://schemas.microsoft.com/office/drawing/2014/main" id="{1556FB5A-B1A0-48E7-9B9A-CA8F46EC1147}"/>
                </a:ext>
              </a:extLst>
            </p:cNvPr>
            <p:cNvSpPr/>
            <p:nvPr/>
          </p:nvSpPr>
          <p:spPr>
            <a:xfrm>
              <a:off x="327398" y="1097247"/>
              <a:ext cx="76968" cy="76968"/>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ko-KR" altLang="en-US">
                <a:latin typeface="Arial" panose="020B0604020202020204" pitchFamily="34" charset="0"/>
                <a:ea typeface="나눔고딕" panose="020D0604000000000000" pitchFamily="50" charset="-127"/>
                <a:cs typeface="Arial" panose="020B0604020202020204" pitchFamily="34" charset="0"/>
              </a:endParaRPr>
            </a:p>
          </p:txBody>
        </p:sp>
        <p:sp>
          <p:nvSpPr>
            <p:cNvPr id="12" name="TextBox 11">
              <a:extLst>
                <a:ext uri="{FF2B5EF4-FFF2-40B4-BE49-F238E27FC236}">
                  <a16:creationId xmlns:a16="http://schemas.microsoft.com/office/drawing/2014/main" id="{E7C43670-8219-4F7E-B3D9-8970865651F4}"/>
                </a:ext>
              </a:extLst>
            </p:cNvPr>
            <p:cNvSpPr txBox="1"/>
            <p:nvPr/>
          </p:nvSpPr>
          <p:spPr>
            <a:xfrm>
              <a:off x="406613" y="960057"/>
              <a:ext cx="5134739" cy="369332"/>
            </a:xfrm>
            <a:prstGeom prst="rect">
              <a:avLst/>
            </a:prstGeom>
            <a:noFill/>
          </p:spPr>
          <p:txBody>
            <a:bodyPr wrap="none" rtlCol="0">
              <a:spAutoFit/>
            </a:bodyPr>
            <a:lstStyle/>
            <a:p>
              <a:r>
                <a:rPr lang="en-US" altLang="ko-KR" b="1">
                  <a:latin typeface="Arial" panose="020B0604020202020204" pitchFamily="34" charset="0"/>
                  <a:ea typeface="나눔고딕" panose="020D0604000000000000" pitchFamily="50" charset="-127"/>
                  <a:cs typeface="Arial" panose="020B0604020202020204" pitchFamily="34" charset="0"/>
                </a:rPr>
                <a:t>Unusual stripe pattern(N-S direction) on CCD</a:t>
              </a:r>
              <a:endParaRPr lang="ko-KR" altLang="en-US" b="1">
                <a:solidFill>
                  <a:srgbClr val="0000FF"/>
                </a:solidFill>
                <a:latin typeface="Arial" panose="020B0604020202020204" pitchFamily="34" charset="0"/>
                <a:ea typeface="나눔고딕" panose="020D0604000000000000" pitchFamily="50" charset="-127"/>
                <a:cs typeface="Arial" panose="020B0604020202020204" pitchFamily="34" charset="0"/>
              </a:endParaRPr>
            </a:p>
          </p:txBody>
        </p:sp>
      </p:grpSp>
      <p:sp>
        <p:nvSpPr>
          <p:cNvPr id="13" name="TextBox 12">
            <a:extLst>
              <a:ext uri="{FF2B5EF4-FFF2-40B4-BE49-F238E27FC236}">
                <a16:creationId xmlns:a16="http://schemas.microsoft.com/office/drawing/2014/main" id="{00ACC3E3-76D9-44E2-937C-048D47C34CD7}"/>
              </a:ext>
            </a:extLst>
          </p:cNvPr>
          <p:cNvSpPr txBox="1"/>
          <p:nvPr/>
        </p:nvSpPr>
        <p:spPr>
          <a:xfrm>
            <a:off x="925111" y="1513592"/>
            <a:ext cx="7489551" cy="338554"/>
          </a:xfrm>
          <a:prstGeom prst="rect">
            <a:avLst/>
          </a:prstGeom>
          <a:noFill/>
        </p:spPr>
        <p:txBody>
          <a:bodyPr wrap="none" rtlCol="0">
            <a:spAutoFit/>
          </a:bodyPr>
          <a:lstStyle/>
          <a:p>
            <a:r>
              <a:rPr lang="en-US" altLang="ko-KR" sz="1600">
                <a:latin typeface="Arial" panose="020B0604020202020204" pitchFamily="34" charset="0"/>
                <a:ea typeface="나눔고딕" panose="020D0604000000000000" pitchFamily="50" charset="-127"/>
                <a:cs typeface="Arial" panose="020B0604020202020204" pitchFamily="34" charset="0"/>
              </a:rPr>
              <a:t>Correction is performed using the error ratio by gain of the radiometric correction</a:t>
            </a:r>
            <a:endParaRPr lang="ko-KR" altLang="en-US" sz="1600">
              <a:latin typeface="Arial" panose="020B0604020202020204" pitchFamily="34" charset="0"/>
              <a:ea typeface="나눔고딕" panose="020D0604000000000000" pitchFamily="50" charset="-127"/>
              <a:cs typeface="Arial" panose="020B0604020202020204" pitchFamily="34" charset="0"/>
            </a:endParaRPr>
          </a:p>
        </p:txBody>
      </p:sp>
      <p:pic>
        <p:nvPicPr>
          <p:cNvPr id="14" name="그림 167">
            <a:extLst>
              <a:ext uri="{FF2B5EF4-FFF2-40B4-BE49-F238E27FC236}">
                <a16:creationId xmlns:a16="http://schemas.microsoft.com/office/drawing/2014/main" id="{A653E8A7-C56A-4881-8AAD-6218261CC77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5645" y="1513592"/>
            <a:ext cx="419466" cy="338554"/>
          </a:xfrm>
          <a:prstGeom prst="rect">
            <a:avLst/>
          </a:prstGeom>
        </p:spPr>
      </p:pic>
      <p:sp>
        <p:nvSpPr>
          <p:cNvPr id="15" name="TextBox 14">
            <a:extLst>
              <a:ext uri="{FF2B5EF4-FFF2-40B4-BE49-F238E27FC236}">
                <a16:creationId xmlns:a16="http://schemas.microsoft.com/office/drawing/2014/main" id="{0A175795-7129-4938-AE41-4790D0EDDBA4}"/>
              </a:ext>
            </a:extLst>
          </p:cNvPr>
          <p:cNvSpPr txBox="1"/>
          <p:nvPr/>
        </p:nvSpPr>
        <p:spPr>
          <a:xfrm>
            <a:off x="925111" y="2111696"/>
            <a:ext cx="9799478" cy="584775"/>
          </a:xfrm>
          <a:prstGeom prst="rect">
            <a:avLst/>
          </a:prstGeom>
          <a:noFill/>
        </p:spPr>
        <p:txBody>
          <a:bodyPr wrap="none" rtlCol="0">
            <a:spAutoFit/>
          </a:bodyPr>
          <a:lstStyle/>
          <a:p>
            <a:r>
              <a:rPr lang="en-US" altLang="ko-KR" sz="1600">
                <a:latin typeface="Arial" panose="020B0604020202020204" pitchFamily="34" charset="0"/>
                <a:ea typeface="나눔고딕" panose="020D0604000000000000" pitchFamily="50" charset="-127"/>
                <a:cs typeface="Arial" panose="020B0604020202020204" pitchFamily="34" charset="0"/>
              </a:rPr>
              <a:t>Abnormal differences between adjacent pixels during time series analysis are reduced after correction.</a:t>
            </a:r>
          </a:p>
          <a:p>
            <a:r>
              <a:rPr lang="en-US" altLang="ko-KR" sz="1600">
                <a:latin typeface="Arial" panose="020B0604020202020204" pitchFamily="34" charset="0"/>
                <a:ea typeface="나눔고딕" panose="020D0604000000000000" pitchFamily="50" charset="-127"/>
                <a:cs typeface="Arial" panose="020B0604020202020204" pitchFamily="34" charset="0"/>
                <a:sym typeface="Wingdings" panose="05000000000000000000" pitchFamily="2" charset="2"/>
              </a:rPr>
              <a:t> Earth and solar observation each need to be applied</a:t>
            </a:r>
            <a:endParaRPr lang="en-US" altLang="ko-KR" sz="1600">
              <a:latin typeface="Arial" panose="020B0604020202020204" pitchFamily="34" charset="0"/>
              <a:ea typeface="나눔고딕" panose="020D0604000000000000" pitchFamily="50" charset="-127"/>
              <a:cs typeface="Arial" panose="020B0604020202020204" pitchFamily="34" charset="0"/>
            </a:endParaRPr>
          </a:p>
        </p:txBody>
      </p:sp>
      <p:pic>
        <p:nvPicPr>
          <p:cNvPr id="16" name="그림 169">
            <a:extLst>
              <a:ext uri="{FF2B5EF4-FFF2-40B4-BE49-F238E27FC236}">
                <a16:creationId xmlns:a16="http://schemas.microsoft.com/office/drawing/2014/main" id="{4527CE45-2BD0-4E38-95BB-A6EC39DD03BF}"/>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05645" y="2111696"/>
            <a:ext cx="419466" cy="338554"/>
          </a:xfrm>
          <a:prstGeom prst="rect">
            <a:avLst/>
          </a:prstGeom>
        </p:spPr>
      </p:pic>
      <p:pic>
        <p:nvPicPr>
          <p:cNvPr id="17" name="Picture 14">
            <a:extLst>
              <a:ext uri="{FF2B5EF4-FFF2-40B4-BE49-F238E27FC236}">
                <a16:creationId xmlns:a16="http://schemas.microsoft.com/office/drawing/2014/main" id="{DD9F18B1-024B-4A34-812E-0792F4D3E82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05136" y="3601335"/>
            <a:ext cx="6320337" cy="2809039"/>
          </a:xfrm>
          <a:prstGeom prst="rect">
            <a:avLst/>
          </a:prstGeom>
        </p:spPr>
      </p:pic>
      <p:pic>
        <p:nvPicPr>
          <p:cNvPr id="18" name="Picture 16">
            <a:extLst>
              <a:ext uri="{FF2B5EF4-FFF2-40B4-BE49-F238E27FC236}">
                <a16:creationId xmlns:a16="http://schemas.microsoft.com/office/drawing/2014/main" id="{ECEE7D51-D384-4AA7-BDFE-177467D65CC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3601335"/>
            <a:ext cx="6320337" cy="2809039"/>
          </a:xfrm>
          <a:prstGeom prst="rect">
            <a:avLst/>
          </a:prstGeom>
        </p:spPr>
      </p:pic>
      <p:sp>
        <p:nvSpPr>
          <p:cNvPr id="19" name="TextBox 18">
            <a:extLst>
              <a:ext uri="{FF2B5EF4-FFF2-40B4-BE49-F238E27FC236}">
                <a16:creationId xmlns:a16="http://schemas.microsoft.com/office/drawing/2014/main" id="{325FC7A1-4660-4868-B51F-B9E98BAC74AD}"/>
              </a:ext>
            </a:extLst>
          </p:cNvPr>
          <p:cNvSpPr txBox="1"/>
          <p:nvPr/>
        </p:nvSpPr>
        <p:spPr>
          <a:xfrm>
            <a:off x="1900453" y="3224791"/>
            <a:ext cx="2862672" cy="369332"/>
          </a:xfrm>
          <a:prstGeom prst="rect">
            <a:avLst/>
          </a:prstGeom>
          <a:noFill/>
          <a:ln>
            <a:noFill/>
          </a:ln>
        </p:spPr>
        <p:txBody>
          <a:bodyPr wrap="square" rtlCol="0">
            <a:spAutoFit/>
          </a:bodyPr>
          <a:lstStyle/>
          <a:p>
            <a:pPr algn="ctr"/>
            <a:r>
              <a:rPr lang="en-US" altLang="ko-KR" b="1">
                <a:latin typeface="Arial" panose="020B0604020202020204" pitchFamily="34" charset="0"/>
                <a:cs typeface="Arial" panose="020B0604020202020204" pitchFamily="34" charset="0"/>
              </a:rPr>
              <a:t>before</a:t>
            </a:r>
            <a:endParaRPr lang="en-US" altLang="ko-KR" b="1">
              <a:latin typeface="Arial" panose="020B0604020202020204" pitchFamily="34" charset="0"/>
              <a:ea typeface="Calibri" panose="020F0502020204030204" pitchFamily="34" charset="0"/>
              <a:cs typeface="Arial" panose="020B0604020202020204" pitchFamily="34" charset="0"/>
            </a:endParaRPr>
          </a:p>
        </p:txBody>
      </p:sp>
      <p:sp>
        <p:nvSpPr>
          <p:cNvPr id="20" name="TextBox 19">
            <a:extLst>
              <a:ext uri="{FF2B5EF4-FFF2-40B4-BE49-F238E27FC236}">
                <a16:creationId xmlns:a16="http://schemas.microsoft.com/office/drawing/2014/main" id="{B88E27E5-AC4C-4E1C-B3E4-FC0E47C47EFB}"/>
              </a:ext>
            </a:extLst>
          </p:cNvPr>
          <p:cNvSpPr txBox="1"/>
          <p:nvPr/>
        </p:nvSpPr>
        <p:spPr>
          <a:xfrm>
            <a:off x="3763694" y="2882838"/>
            <a:ext cx="4692796" cy="369332"/>
          </a:xfrm>
          <a:prstGeom prst="rect">
            <a:avLst/>
          </a:prstGeom>
          <a:noFill/>
          <a:ln>
            <a:noFill/>
          </a:ln>
        </p:spPr>
        <p:txBody>
          <a:bodyPr wrap="square" rtlCol="0">
            <a:spAutoFit/>
          </a:bodyPr>
          <a:lstStyle/>
          <a:p>
            <a:pPr algn="ctr"/>
            <a:r>
              <a:rPr lang="en-US" altLang="ko-KR" b="1">
                <a:latin typeface="Arial" panose="020B0604020202020204" pitchFamily="34" charset="0"/>
                <a:cs typeface="Arial" panose="020B0604020202020204" pitchFamily="34" charset="0"/>
              </a:rPr>
              <a:t>Quadrant D (WV index = 100)</a:t>
            </a:r>
            <a:r>
              <a:rPr lang="ko-KR" altLang="en-US" b="1">
                <a:latin typeface="Arial" panose="020B0604020202020204" pitchFamily="34" charset="0"/>
                <a:cs typeface="Arial" panose="020B0604020202020204" pitchFamily="34" charset="0"/>
              </a:rPr>
              <a:t>  </a:t>
            </a:r>
            <a:endParaRPr lang="en-US" altLang="ko-KR" b="1">
              <a:latin typeface="Arial" panose="020B0604020202020204" pitchFamily="34" charset="0"/>
              <a:ea typeface="Calibri" panose="020F0502020204030204" pitchFamily="34" charset="0"/>
              <a:cs typeface="Arial" panose="020B0604020202020204" pitchFamily="34" charset="0"/>
            </a:endParaRPr>
          </a:p>
        </p:txBody>
      </p:sp>
      <p:sp>
        <p:nvSpPr>
          <p:cNvPr id="21" name="TextBox 20">
            <a:extLst>
              <a:ext uri="{FF2B5EF4-FFF2-40B4-BE49-F238E27FC236}">
                <a16:creationId xmlns:a16="http://schemas.microsoft.com/office/drawing/2014/main" id="{4C4355A3-CA4C-4826-9C89-91A3144FEB34}"/>
              </a:ext>
            </a:extLst>
          </p:cNvPr>
          <p:cNvSpPr txBox="1"/>
          <p:nvPr/>
        </p:nvSpPr>
        <p:spPr>
          <a:xfrm>
            <a:off x="6619411" y="3231051"/>
            <a:ext cx="5238463" cy="369332"/>
          </a:xfrm>
          <a:prstGeom prst="rect">
            <a:avLst/>
          </a:prstGeom>
          <a:noFill/>
          <a:ln>
            <a:noFill/>
          </a:ln>
        </p:spPr>
        <p:txBody>
          <a:bodyPr wrap="square" rtlCol="0">
            <a:spAutoFit/>
          </a:bodyPr>
          <a:lstStyle/>
          <a:p>
            <a:pPr algn="ctr"/>
            <a:r>
              <a:rPr lang="en-US" altLang="ko-KR" b="1">
                <a:latin typeface="Arial" panose="020B0604020202020204" pitchFamily="34" charset="0"/>
                <a:ea typeface="Calibri" panose="020F0502020204030204" pitchFamily="34" charset="0"/>
                <a:cs typeface="Arial" panose="020B0604020202020204" pitchFamily="34" charset="0"/>
              </a:rPr>
              <a:t>After Gain &amp; Radiometric calibration </a:t>
            </a:r>
            <a:r>
              <a:rPr lang="en-US" altLang="ko-KR" b="1" err="1">
                <a:latin typeface="Arial" panose="020B0604020202020204" pitchFamily="34" charset="0"/>
                <a:ea typeface="Calibri" panose="020F0502020204030204" pitchFamily="34" charset="0"/>
                <a:cs typeface="Arial" panose="020B0604020202020204" pitchFamily="34" charset="0"/>
              </a:rPr>
              <a:t>coeff</a:t>
            </a:r>
            <a:r>
              <a:rPr lang="en-US" altLang="ko-KR" b="1">
                <a:latin typeface="Arial" panose="020B0604020202020204" pitchFamily="34" charset="0"/>
                <a:ea typeface="Calibri" panose="020F0502020204030204" pitchFamily="34" charset="0"/>
                <a:cs typeface="Arial" panose="020B0604020202020204" pitchFamily="34" charset="0"/>
              </a:rPr>
              <a:t>. </a:t>
            </a:r>
          </a:p>
        </p:txBody>
      </p:sp>
      <p:sp>
        <p:nvSpPr>
          <p:cNvPr id="22" name="Right Arrow 20">
            <a:extLst>
              <a:ext uri="{FF2B5EF4-FFF2-40B4-BE49-F238E27FC236}">
                <a16:creationId xmlns:a16="http://schemas.microsoft.com/office/drawing/2014/main" id="{A19C15E8-A5C5-4A9F-AF7B-1AB01925AE4F}"/>
              </a:ext>
            </a:extLst>
          </p:cNvPr>
          <p:cNvSpPr/>
          <p:nvPr/>
        </p:nvSpPr>
        <p:spPr>
          <a:xfrm>
            <a:off x="6113680" y="4585745"/>
            <a:ext cx="307540" cy="610045"/>
          </a:xfrm>
          <a:prstGeom prst="rightArrow">
            <a:avLst/>
          </a:prstGeom>
          <a:solidFill>
            <a:schemeClr val="tx1"/>
          </a:solid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KR" sz="1100">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575496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a:extLst>
              <a:ext uri="{FF2B5EF4-FFF2-40B4-BE49-F238E27FC236}">
                <a16:creationId xmlns:a16="http://schemas.microsoft.com/office/drawing/2014/main" id="{65B4157E-A280-A158-37A3-B3CAFC6296EE}"/>
              </a:ext>
            </a:extLst>
          </p:cNvPr>
          <p:cNvSpPr>
            <a:spLocks noGrp="1"/>
          </p:cNvSpPr>
          <p:nvPr>
            <p:ph type="title"/>
          </p:nvPr>
        </p:nvSpPr>
        <p:spPr>
          <a:xfrm>
            <a:off x="196850" y="18151"/>
            <a:ext cx="11798300" cy="646257"/>
          </a:xfrm>
        </p:spPr>
        <p:txBody>
          <a:bodyPr>
            <a:noAutofit/>
          </a:bodyPr>
          <a:lstStyle/>
          <a:p>
            <a:r>
              <a:rPr kumimoji="1" lang="en-US" altLang="ja-JP" sz="3200" b="1"/>
              <a:t>6n. TEMPO Level 1 Status, </a:t>
            </a:r>
            <a:r>
              <a:rPr kumimoji="1" lang="en-US" altLang="ja-JP" sz="3200" b="1" err="1"/>
              <a:t>Heesung</a:t>
            </a:r>
            <a:r>
              <a:rPr kumimoji="1" lang="en-US" altLang="ja-JP" sz="3200" b="1"/>
              <a:t> Choi et al. </a:t>
            </a:r>
            <a:endParaRPr kumimoji="1" lang="ja-JP" altLang="en-US" sz="3200"/>
          </a:p>
        </p:txBody>
      </p:sp>
      <p:sp>
        <p:nvSpPr>
          <p:cNvPr id="22" name="Slide Number Placeholder 3">
            <a:extLst>
              <a:ext uri="{FF2B5EF4-FFF2-40B4-BE49-F238E27FC236}">
                <a16:creationId xmlns:a16="http://schemas.microsoft.com/office/drawing/2014/main" id="{179C8F3E-DE11-40DC-A147-FD51866E593A}"/>
              </a:ext>
            </a:extLst>
          </p:cNvPr>
          <p:cNvSpPr>
            <a:spLocks noGrp="1"/>
          </p:cNvSpPr>
          <p:nvPr>
            <p:ph type="sldNum" sz="quarter" idx="12"/>
          </p:nvPr>
        </p:nvSpPr>
        <p:spPr>
          <a:xfrm>
            <a:off x="9448800" y="6621140"/>
            <a:ext cx="2743200" cy="182880"/>
          </a:xfrm>
        </p:spPr>
        <p:txBody>
          <a:bodyPr/>
          <a:lstStyle/>
          <a:p>
            <a:fld id="{DA0E24C6-B8C2-40F0-BF2D-44D0E3E3802A}" type="slidenum">
              <a:rPr lang="en-US" smtClean="0"/>
              <a:t>20</a:t>
            </a:fld>
            <a:endParaRPr lang="en-US"/>
          </a:p>
        </p:txBody>
      </p:sp>
      <p:sp>
        <p:nvSpPr>
          <p:cNvPr id="23" name="Title 2">
            <a:extLst>
              <a:ext uri="{FF2B5EF4-FFF2-40B4-BE49-F238E27FC236}">
                <a16:creationId xmlns:a16="http://schemas.microsoft.com/office/drawing/2014/main" id="{B0F8A431-3C0B-4890-9CC8-42EAB45F9D8A}"/>
              </a:ext>
            </a:extLst>
          </p:cNvPr>
          <p:cNvSpPr txBox="1">
            <a:spLocks/>
          </p:cNvSpPr>
          <p:nvPr/>
        </p:nvSpPr>
        <p:spPr>
          <a:xfrm>
            <a:off x="131855" y="478797"/>
            <a:ext cx="12192000" cy="6462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800" b="1"/>
              <a:t>Absolute calibration after solar calibration correction</a:t>
            </a:r>
          </a:p>
        </p:txBody>
      </p:sp>
      <p:pic>
        <p:nvPicPr>
          <p:cNvPr id="24" name="Picture 23">
            <a:extLst>
              <a:ext uri="{FF2B5EF4-FFF2-40B4-BE49-F238E27FC236}">
                <a16:creationId xmlns:a16="http://schemas.microsoft.com/office/drawing/2014/main" id="{5EAAD7D4-C237-4315-98B0-CBDD715E644F}"/>
              </a:ext>
            </a:extLst>
          </p:cNvPr>
          <p:cNvPicPr>
            <a:picLocks noChangeAspect="1"/>
          </p:cNvPicPr>
          <p:nvPr/>
        </p:nvPicPr>
        <p:blipFill>
          <a:blip r:embed="rId2">
            <a:extLst>
              <a:ext uri="{28A0092B-C50C-407E-A947-70E740481C1C}">
                <a14:useLocalDpi xmlns:a14="http://schemas.microsoft.com/office/drawing/2010/main" val="0"/>
              </a:ext>
            </a:extLst>
          </a:blip>
          <a:srcRect b="50050"/>
          <a:stretch>
            <a:fillRect/>
          </a:stretch>
        </p:blipFill>
        <p:spPr>
          <a:xfrm>
            <a:off x="3965357" y="2217377"/>
            <a:ext cx="5399363" cy="2022736"/>
          </a:xfrm>
          <a:prstGeom prst="rect">
            <a:avLst/>
          </a:prstGeom>
        </p:spPr>
      </p:pic>
      <mc:AlternateContent xmlns:mc="http://schemas.openxmlformats.org/markup-compatibility/2006">
        <mc:Choice xmlns:a14="http://schemas.microsoft.com/office/drawing/2010/main" Requires="a14">
          <p:sp>
            <p:nvSpPr>
              <p:cNvPr id="25" name="TextBox 24">
                <a:extLst>
                  <a:ext uri="{FF2B5EF4-FFF2-40B4-BE49-F238E27FC236}">
                    <a16:creationId xmlns:a16="http://schemas.microsoft.com/office/drawing/2014/main" id="{2EDEC619-598D-4827-93D3-F8AE68071607}"/>
                  </a:ext>
                </a:extLst>
              </p:cNvPr>
              <p:cNvSpPr txBox="1"/>
              <p:nvPr/>
            </p:nvSpPr>
            <p:spPr>
              <a:xfrm>
                <a:off x="9821163" y="4972358"/>
                <a:ext cx="2120737" cy="520463"/>
              </a:xfrm>
              <a:prstGeom prst="rect">
                <a:avLst/>
              </a:prstGeom>
              <a:noFill/>
            </p:spPr>
            <p:txBody>
              <a:bodyPr wrap="squar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1" i="1" smtClean="0">
                              <a:latin typeface="Cambria Math" panose="02040503050406030204" pitchFamily="18" charset="0"/>
                            </a:rPr>
                          </m:ctrlPr>
                        </m:fPr>
                        <m:num>
                          <m:r>
                            <a:rPr lang="en-US" b="1" i="1" smtClean="0">
                              <a:latin typeface="Cambria Math" panose="02040503050406030204" pitchFamily="18" charset="0"/>
                            </a:rPr>
                            <m:t>𝑻𝑬𝑴𝑷𝑶</m:t>
                          </m:r>
                        </m:num>
                        <m:den>
                          <m:r>
                            <a:rPr lang="en-US" b="1" i="1" smtClean="0">
                              <a:latin typeface="Cambria Math" panose="02040503050406030204" pitchFamily="18" charset="0"/>
                            </a:rPr>
                            <m:t>𝑽𝑰𝑰𝑹𝑺</m:t>
                          </m:r>
                        </m:den>
                      </m:f>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m:t>
                      </m:r>
                      <m:r>
                        <a:rPr lang="en-US" b="1" i="1" smtClean="0">
                          <a:latin typeface="Cambria Math" panose="02040503050406030204" pitchFamily="18" charset="0"/>
                          <a:ea typeface="Cambria Math" panose="02040503050406030204" pitchFamily="18" charset="0"/>
                        </a:rPr>
                        <m:t>.</m:t>
                      </m:r>
                      <m:r>
                        <a:rPr lang="en-US" b="1" i="1" smtClean="0">
                          <a:latin typeface="Cambria Math" panose="02040503050406030204" pitchFamily="18" charset="0"/>
                          <a:ea typeface="Cambria Math" panose="02040503050406030204" pitchFamily="18" charset="0"/>
                        </a:rPr>
                        <m:t>𝟏𝟎𝟕𝟎</m:t>
                      </m:r>
                    </m:oMath>
                  </m:oMathPara>
                </a14:m>
                <a:endParaRPr lang="en-US" b="1"/>
              </a:p>
            </p:txBody>
          </p:sp>
        </mc:Choice>
        <mc:Fallback>
          <p:sp>
            <p:nvSpPr>
              <p:cNvPr id="25" name="TextBox 24">
                <a:extLst>
                  <a:ext uri="{FF2B5EF4-FFF2-40B4-BE49-F238E27FC236}">
                    <a16:creationId xmlns:a16="http://schemas.microsoft.com/office/drawing/2014/main" id="{2EDEC619-598D-4827-93D3-F8AE68071607}"/>
                  </a:ext>
                </a:extLst>
              </p:cNvPr>
              <p:cNvSpPr txBox="1">
                <a:spLocks noRot="1" noChangeAspect="1" noMove="1" noResize="1" noEditPoints="1" noAdjustHandles="1" noChangeArrowheads="1" noChangeShapeType="1" noTextEdit="1"/>
              </p:cNvSpPr>
              <p:nvPr/>
            </p:nvSpPr>
            <p:spPr>
              <a:xfrm>
                <a:off x="9821163" y="4972358"/>
                <a:ext cx="2120737" cy="520463"/>
              </a:xfrm>
              <a:prstGeom prst="rect">
                <a:avLst/>
              </a:prstGeom>
              <a:blipFill>
                <a:blip r:embed="rId3"/>
                <a:stretch>
                  <a:fillRect/>
                </a:stretch>
              </a:blipFill>
            </p:spPr>
            <p:txBody>
              <a:bodyPr/>
              <a:lstStyle/>
              <a:p>
                <a:r>
                  <a:rPr lang="en-US">
                    <a:noFill/>
                  </a:rPr>
                  <a:t> </a:t>
                </a:r>
              </a:p>
            </p:txBody>
          </p:sp>
        </mc:Fallback>
      </mc:AlternateContent>
      <p:pic>
        <p:nvPicPr>
          <p:cNvPr id="26" name="Picture 25">
            <a:extLst>
              <a:ext uri="{FF2B5EF4-FFF2-40B4-BE49-F238E27FC236}">
                <a16:creationId xmlns:a16="http://schemas.microsoft.com/office/drawing/2014/main" id="{22FA2F77-A340-4055-924E-B623F34E233C}"/>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353927" y="2113605"/>
            <a:ext cx="3331585" cy="2776322"/>
          </a:xfrm>
          <a:prstGeom prst="rect">
            <a:avLst/>
          </a:prstGeom>
        </p:spPr>
      </p:pic>
      <mc:AlternateContent xmlns:mc="http://schemas.openxmlformats.org/markup-compatibility/2006">
        <mc:Choice xmlns:a14="http://schemas.microsoft.com/office/drawing/2010/main" Requires="a14">
          <p:sp>
            <p:nvSpPr>
              <p:cNvPr id="27" name="TextBox 26">
                <a:extLst>
                  <a:ext uri="{FF2B5EF4-FFF2-40B4-BE49-F238E27FC236}">
                    <a16:creationId xmlns:a16="http://schemas.microsoft.com/office/drawing/2014/main" id="{7533BAB5-E881-478C-8CFE-D63850903692}"/>
                  </a:ext>
                </a:extLst>
              </p:cNvPr>
              <p:cNvSpPr txBox="1"/>
              <p:nvPr/>
            </p:nvSpPr>
            <p:spPr>
              <a:xfrm>
                <a:off x="1096186" y="4974217"/>
                <a:ext cx="1826654" cy="518604"/>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𝑇𝐸𝑀𝑃𝑂</m:t>
                          </m:r>
                        </m:num>
                        <m:den>
                          <m:r>
                            <a:rPr lang="en-US" b="0" i="1" smtClean="0">
                              <a:latin typeface="Cambria Math" panose="02040503050406030204" pitchFamily="18" charset="0"/>
                            </a:rPr>
                            <m:t>𝐴𝐵𝐼</m:t>
                          </m:r>
                        </m:den>
                      </m:f>
                      <m:r>
                        <a:rPr lang="en-US" b="0" i="1" smtClean="0">
                          <a:latin typeface="Cambria Math" panose="02040503050406030204" pitchFamily="18" charset="0"/>
                        </a:rPr>
                        <m:t>=1.1255</m:t>
                      </m:r>
                    </m:oMath>
                  </m:oMathPara>
                </a14:m>
                <a:endParaRPr lang="en-US"/>
              </a:p>
            </p:txBody>
          </p:sp>
        </mc:Choice>
        <mc:Fallback>
          <p:sp>
            <p:nvSpPr>
              <p:cNvPr id="27" name="TextBox 26">
                <a:extLst>
                  <a:ext uri="{FF2B5EF4-FFF2-40B4-BE49-F238E27FC236}">
                    <a16:creationId xmlns:a16="http://schemas.microsoft.com/office/drawing/2014/main" id="{7533BAB5-E881-478C-8CFE-D63850903692}"/>
                  </a:ext>
                </a:extLst>
              </p:cNvPr>
              <p:cNvSpPr txBox="1">
                <a:spLocks noRot="1" noChangeAspect="1" noMove="1" noResize="1" noEditPoints="1" noAdjustHandles="1" noChangeArrowheads="1" noChangeShapeType="1" noTextEdit="1"/>
              </p:cNvSpPr>
              <p:nvPr/>
            </p:nvSpPr>
            <p:spPr>
              <a:xfrm>
                <a:off x="1096186" y="4974217"/>
                <a:ext cx="1826654" cy="518604"/>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8" name="TextBox 27">
                <a:extLst>
                  <a:ext uri="{FF2B5EF4-FFF2-40B4-BE49-F238E27FC236}">
                    <a16:creationId xmlns:a16="http://schemas.microsoft.com/office/drawing/2014/main" id="{EA4DE238-1D1C-40B6-BBBC-D74417C5D706}"/>
                  </a:ext>
                </a:extLst>
              </p:cNvPr>
              <p:cNvSpPr txBox="1"/>
              <p:nvPr/>
            </p:nvSpPr>
            <p:spPr>
              <a:xfrm>
                <a:off x="6099188" y="4974217"/>
                <a:ext cx="1637949" cy="520463"/>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ea typeface="Cambria Math" panose="02040503050406030204" pitchFamily="18" charset="0"/>
                            </a:rPr>
                          </m:ctrlPr>
                        </m:fPr>
                        <m:num>
                          <m:r>
                            <a:rPr lang="en-US" b="0" i="1" smtClean="0">
                              <a:latin typeface="Cambria Math" panose="02040503050406030204" pitchFamily="18" charset="0"/>
                              <a:ea typeface="Cambria Math" panose="02040503050406030204" pitchFamily="18" charset="0"/>
                            </a:rPr>
                            <m:t>𝐴𝐵𝐼</m:t>
                          </m:r>
                        </m:num>
                        <m:den>
                          <m:r>
                            <a:rPr lang="en-US" b="0" i="1" smtClean="0">
                              <a:latin typeface="Cambria Math" panose="02040503050406030204" pitchFamily="18" charset="0"/>
                              <a:ea typeface="Cambria Math" panose="02040503050406030204" pitchFamily="18" charset="0"/>
                            </a:rPr>
                            <m:t>𝑉𝐼𝐼𝑅𝑆</m:t>
                          </m:r>
                        </m:den>
                      </m:f>
                      <m:r>
                        <a:rPr lang="en-US" b="0" i="1" smtClean="0">
                          <a:latin typeface="Cambria Math" panose="02040503050406030204" pitchFamily="18" charset="0"/>
                          <a:ea typeface="Cambria Math" panose="02040503050406030204" pitchFamily="18" charset="0"/>
                        </a:rPr>
                        <m:t>=0.9836</m:t>
                      </m:r>
                    </m:oMath>
                  </m:oMathPara>
                </a14:m>
                <a:endParaRPr lang="en-US"/>
              </a:p>
            </p:txBody>
          </p:sp>
        </mc:Choice>
        <mc:Fallback>
          <p:sp>
            <p:nvSpPr>
              <p:cNvPr id="28" name="TextBox 27">
                <a:extLst>
                  <a:ext uri="{FF2B5EF4-FFF2-40B4-BE49-F238E27FC236}">
                    <a16:creationId xmlns:a16="http://schemas.microsoft.com/office/drawing/2014/main" id="{EA4DE238-1D1C-40B6-BBBC-D74417C5D706}"/>
                  </a:ext>
                </a:extLst>
              </p:cNvPr>
              <p:cNvSpPr txBox="1">
                <a:spLocks noRot="1" noChangeAspect="1" noMove="1" noResize="1" noEditPoints="1" noAdjustHandles="1" noChangeArrowheads="1" noChangeShapeType="1" noTextEdit="1"/>
              </p:cNvSpPr>
              <p:nvPr/>
            </p:nvSpPr>
            <p:spPr>
              <a:xfrm>
                <a:off x="6099188" y="4974217"/>
                <a:ext cx="1637949" cy="520463"/>
              </a:xfrm>
              <a:prstGeom prst="rect">
                <a:avLst/>
              </a:prstGeom>
              <a:blipFill>
                <a:blip r:embed="rId6"/>
                <a:stretch>
                  <a:fillRect/>
                </a:stretch>
              </a:blipFill>
            </p:spPr>
            <p:txBody>
              <a:bodyPr/>
              <a:lstStyle/>
              <a:p>
                <a:r>
                  <a:rPr lang="en-US">
                    <a:noFill/>
                  </a:rPr>
                  <a:t> </a:t>
                </a:r>
              </a:p>
            </p:txBody>
          </p:sp>
        </mc:Fallback>
      </mc:AlternateContent>
      <p:sp>
        <p:nvSpPr>
          <p:cNvPr id="29" name="Rectangle 28">
            <a:extLst>
              <a:ext uri="{FF2B5EF4-FFF2-40B4-BE49-F238E27FC236}">
                <a16:creationId xmlns:a16="http://schemas.microsoft.com/office/drawing/2014/main" id="{90068412-65BD-44F8-ADDD-CEA136CDB2A1}"/>
              </a:ext>
            </a:extLst>
          </p:cNvPr>
          <p:cNvSpPr/>
          <p:nvPr/>
        </p:nvSpPr>
        <p:spPr>
          <a:xfrm>
            <a:off x="162045" y="5936991"/>
            <a:ext cx="11863935" cy="553842"/>
          </a:xfrm>
          <a:prstGeom prst="rect">
            <a:avLst/>
          </a:prstGeom>
          <a:solidFill>
            <a:schemeClr val="accent3">
              <a:lumMod val="20000"/>
              <a:lumOff val="80000"/>
            </a:schemeClr>
          </a:solidFill>
          <a:ln w="12700">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2000">
                <a:solidFill>
                  <a:schemeClr val="tx1"/>
                </a:solidFill>
              </a:rPr>
              <a:t>In Version 4, the UV and visible calibration coefficients have been reduced by </a:t>
            </a:r>
            <a:r>
              <a:rPr lang="en-US" sz="2000">
                <a:solidFill>
                  <a:srgbClr val="0432FF"/>
                </a:solidFill>
              </a:rPr>
              <a:t>11%</a:t>
            </a:r>
            <a:r>
              <a:rPr lang="en-US" sz="2000">
                <a:solidFill>
                  <a:schemeClr val="tx1"/>
                </a:solidFill>
              </a:rPr>
              <a:t> and </a:t>
            </a:r>
            <a:r>
              <a:rPr lang="en-US" sz="2000">
                <a:solidFill>
                  <a:srgbClr val="0432FF"/>
                </a:solidFill>
              </a:rPr>
              <a:t>7%</a:t>
            </a:r>
            <a:r>
              <a:rPr lang="en-US" sz="2000">
                <a:solidFill>
                  <a:schemeClr val="tx1"/>
                </a:solidFill>
              </a:rPr>
              <a:t>, respectively.</a:t>
            </a:r>
          </a:p>
        </p:txBody>
      </p:sp>
      <p:sp>
        <p:nvSpPr>
          <p:cNvPr id="30" name="TextBox 29">
            <a:extLst>
              <a:ext uri="{FF2B5EF4-FFF2-40B4-BE49-F238E27FC236}">
                <a16:creationId xmlns:a16="http://schemas.microsoft.com/office/drawing/2014/main" id="{41B918A5-84E8-4B22-90B2-3D2DB95682A8}"/>
              </a:ext>
            </a:extLst>
          </p:cNvPr>
          <p:cNvSpPr txBox="1"/>
          <p:nvPr/>
        </p:nvSpPr>
        <p:spPr>
          <a:xfrm>
            <a:off x="160817" y="1104744"/>
            <a:ext cx="7976030" cy="461665"/>
          </a:xfrm>
          <a:prstGeom prst="rect">
            <a:avLst/>
          </a:prstGeom>
          <a:noFill/>
        </p:spPr>
        <p:txBody>
          <a:bodyPr wrap="none" rtlCol="0">
            <a:spAutoFit/>
          </a:bodyPr>
          <a:lstStyle/>
          <a:p>
            <a:r>
              <a:rPr lang="en-US" sz="2400" b="1"/>
              <a:t>Earth radiance intercomparison (TEMPO V03 vs. ABI vs. VIIRS)</a:t>
            </a:r>
          </a:p>
        </p:txBody>
      </p:sp>
      <mc:AlternateContent xmlns:mc="http://schemas.openxmlformats.org/markup-compatibility/2006">
        <mc:Choice xmlns:a14="http://schemas.microsoft.com/office/drawing/2010/main" Requires="a14">
          <p:sp>
            <p:nvSpPr>
              <p:cNvPr id="31" name="TextBox 30">
                <a:extLst>
                  <a:ext uri="{FF2B5EF4-FFF2-40B4-BE49-F238E27FC236}">
                    <a16:creationId xmlns:a16="http://schemas.microsoft.com/office/drawing/2014/main" id="{D057C287-1BF6-4E2B-A36E-7E36C7AEC57D}"/>
                  </a:ext>
                </a:extLst>
              </p:cNvPr>
              <p:cNvSpPr txBox="1"/>
              <p:nvPr/>
            </p:nvSpPr>
            <p:spPr>
              <a:xfrm>
                <a:off x="3606139" y="5048853"/>
                <a:ext cx="328448"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oMath>
                  </m:oMathPara>
                </a14:m>
                <a:endParaRPr lang="en-US"/>
              </a:p>
            </p:txBody>
          </p:sp>
        </mc:Choice>
        <mc:Fallback>
          <p:sp>
            <p:nvSpPr>
              <p:cNvPr id="31" name="TextBox 30">
                <a:extLst>
                  <a:ext uri="{FF2B5EF4-FFF2-40B4-BE49-F238E27FC236}">
                    <a16:creationId xmlns:a16="http://schemas.microsoft.com/office/drawing/2014/main" id="{D057C287-1BF6-4E2B-A36E-7E36C7AEC57D}"/>
                  </a:ext>
                </a:extLst>
              </p:cNvPr>
              <p:cNvSpPr txBox="1">
                <a:spLocks noRot="1" noChangeAspect="1" noMove="1" noResize="1" noEditPoints="1" noAdjustHandles="1" noChangeArrowheads="1" noChangeShapeType="1" noTextEdit="1"/>
              </p:cNvSpPr>
              <p:nvPr/>
            </p:nvSpPr>
            <p:spPr>
              <a:xfrm>
                <a:off x="3606139" y="5048853"/>
                <a:ext cx="328448" cy="369332"/>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32" name="TextBox 31">
                <a:extLst>
                  <a:ext uri="{FF2B5EF4-FFF2-40B4-BE49-F238E27FC236}">
                    <a16:creationId xmlns:a16="http://schemas.microsoft.com/office/drawing/2014/main" id="{BE11B011-33EB-480E-AA70-4C45EBAA1BA6}"/>
                  </a:ext>
                </a:extLst>
              </p:cNvPr>
              <p:cNvSpPr txBox="1"/>
              <p:nvPr/>
            </p:nvSpPr>
            <p:spPr>
              <a:xfrm>
                <a:off x="9406608" y="5048853"/>
                <a:ext cx="492999" cy="369332"/>
              </a:xfrm>
              <a:prstGeom prst="rect">
                <a:avLst/>
              </a:prstGeom>
              <a:noFill/>
            </p:spPr>
            <p:txBody>
              <a:bodyPr wrap="square">
                <a:spAutoFit/>
              </a:bodyPr>
              <a:lstStyle/>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ea typeface="Cambria Math" panose="02040503050406030204" pitchFamily="18" charset="0"/>
                        </a:rPr>
                        <m:t>→</m:t>
                      </m:r>
                    </m:oMath>
                  </m:oMathPara>
                </a14:m>
                <a:endParaRPr lang="en-US"/>
              </a:p>
            </p:txBody>
          </p:sp>
        </mc:Choice>
        <mc:Fallback>
          <p:sp>
            <p:nvSpPr>
              <p:cNvPr id="32" name="TextBox 31">
                <a:extLst>
                  <a:ext uri="{FF2B5EF4-FFF2-40B4-BE49-F238E27FC236}">
                    <a16:creationId xmlns:a16="http://schemas.microsoft.com/office/drawing/2014/main" id="{BE11B011-33EB-480E-AA70-4C45EBAA1BA6}"/>
                  </a:ext>
                </a:extLst>
              </p:cNvPr>
              <p:cNvSpPr txBox="1">
                <a:spLocks noRot="1" noChangeAspect="1" noMove="1" noResize="1" noEditPoints="1" noAdjustHandles="1" noChangeArrowheads="1" noChangeShapeType="1" noTextEdit="1"/>
              </p:cNvSpPr>
              <p:nvPr/>
            </p:nvSpPr>
            <p:spPr>
              <a:xfrm>
                <a:off x="9406608" y="5048853"/>
                <a:ext cx="492999" cy="369332"/>
              </a:xfrm>
              <a:prstGeom prst="rect">
                <a:avLst/>
              </a:prstGeom>
              <a:blipFill>
                <a:blip r:embed="rId8"/>
                <a:stretch>
                  <a:fillRect/>
                </a:stretch>
              </a:blipFill>
            </p:spPr>
            <p:txBody>
              <a:bodyPr/>
              <a:lstStyle/>
              <a:p>
                <a:r>
                  <a:rPr lang="en-US">
                    <a:noFill/>
                  </a:rPr>
                  <a:t> </a:t>
                </a:r>
              </a:p>
            </p:txBody>
          </p:sp>
        </mc:Fallback>
      </mc:AlternateContent>
      <p:sp>
        <p:nvSpPr>
          <p:cNvPr id="33" name="Rectangle 32">
            <a:extLst>
              <a:ext uri="{FF2B5EF4-FFF2-40B4-BE49-F238E27FC236}">
                <a16:creationId xmlns:a16="http://schemas.microsoft.com/office/drawing/2014/main" id="{938D999A-B10A-4AF4-8FDF-AD50898D9A91}"/>
              </a:ext>
            </a:extLst>
          </p:cNvPr>
          <p:cNvSpPr/>
          <p:nvPr/>
        </p:nvSpPr>
        <p:spPr>
          <a:xfrm>
            <a:off x="4008367" y="2113605"/>
            <a:ext cx="5399363" cy="3582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96D85825-4D10-40AC-8E42-323F3739EE09}"/>
              </a:ext>
            </a:extLst>
          </p:cNvPr>
          <p:cNvSpPr/>
          <p:nvPr/>
        </p:nvSpPr>
        <p:spPr>
          <a:xfrm>
            <a:off x="318467" y="2113605"/>
            <a:ext cx="3234025" cy="3582995"/>
          </a:xfrm>
          <a:prstGeom prst="rect">
            <a:avLst/>
          </a:prstGeom>
          <a:noFill/>
          <a:ln>
            <a:solidFill>
              <a:schemeClr val="tx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5" name="TextBox 34">
            <a:extLst>
              <a:ext uri="{FF2B5EF4-FFF2-40B4-BE49-F238E27FC236}">
                <a16:creationId xmlns:a16="http://schemas.microsoft.com/office/drawing/2014/main" id="{AC5D7EE5-88BF-4F7E-AB09-BFF8E632574F}"/>
              </a:ext>
            </a:extLst>
          </p:cNvPr>
          <p:cNvSpPr txBox="1"/>
          <p:nvPr/>
        </p:nvSpPr>
        <p:spPr>
          <a:xfrm>
            <a:off x="131855" y="1703012"/>
            <a:ext cx="3589894" cy="400110"/>
          </a:xfrm>
          <a:prstGeom prst="rect">
            <a:avLst/>
          </a:prstGeom>
          <a:noFill/>
        </p:spPr>
        <p:txBody>
          <a:bodyPr wrap="none" rtlCol="0">
            <a:spAutoFit/>
          </a:bodyPr>
          <a:lstStyle/>
          <a:p>
            <a:pPr algn="ctr"/>
            <a:r>
              <a:rPr lang="en-US" sz="2000" b="1"/>
              <a:t>Example: 470 nm (UV), GOES-19</a:t>
            </a:r>
          </a:p>
        </p:txBody>
      </p:sp>
    </p:spTree>
    <p:extLst>
      <p:ext uri="{BB962C8B-B14F-4D97-AF65-F5344CB8AC3E}">
        <p14:creationId xmlns:p14="http://schemas.microsoft.com/office/powerpoint/2010/main" val="3935346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56391-D8F9-4DAE-A994-54CB56AEE658}"/>
              </a:ext>
            </a:extLst>
          </p:cNvPr>
          <p:cNvSpPr>
            <a:spLocks noGrp="1"/>
          </p:cNvSpPr>
          <p:nvPr>
            <p:ph type="title"/>
          </p:nvPr>
        </p:nvSpPr>
        <p:spPr/>
        <p:txBody>
          <a:bodyPr/>
          <a:lstStyle/>
          <a:p>
            <a:r>
              <a:rPr lang="en-US"/>
              <a:t>Backup</a:t>
            </a:r>
          </a:p>
        </p:txBody>
      </p:sp>
    </p:spTree>
    <p:extLst>
      <p:ext uri="{BB962C8B-B14F-4D97-AF65-F5344CB8AC3E}">
        <p14:creationId xmlns:p14="http://schemas.microsoft.com/office/powerpoint/2010/main" val="21872577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D42BAA-CCDD-4C48-9959-500F4B3ACEE9}"/>
              </a:ext>
            </a:extLst>
          </p:cNvPr>
          <p:cNvSpPr>
            <a:spLocks noGrp="1"/>
          </p:cNvSpPr>
          <p:nvPr>
            <p:ph type="ctrTitle"/>
          </p:nvPr>
        </p:nvSpPr>
        <p:spPr>
          <a:xfrm>
            <a:off x="1025611" y="259492"/>
            <a:ext cx="9642389" cy="4098551"/>
          </a:xfrm>
        </p:spPr>
        <p:txBody>
          <a:bodyPr>
            <a:normAutofit/>
          </a:bodyPr>
          <a:lstStyle/>
          <a:p>
            <a:r>
              <a:rPr lang="en-US"/>
              <a:t>Future Plans for UVN Spectrometer Subgroup</a:t>
            </a:r>
          </a:p>
        </p:txBody>
      </p:sp>
      <p:sp>
        <p:nvSpPr>
          <p:cNvPr id="3" name="Subtitle 2">
            <a:extLst>
              <a:ext uri="{FF2B5EF4-FFF2-40B4-BE49-F238E27FC236}">
                <a16:creationId xmlns:a16="http://schemas.microsoft.com/office/drawing/2014/main" id="{F00BAC9A-1FC9-498A-9FAA-63F3E5547C5A}"/>
              </a:ext>
            </a:extLst>
          </p:cNvPr>
          <p:cNvSpPr>
            <a:spLocks noGrp="1"/>
          </p:cNvSpPr>
          <p:nvPr>
            <p:ph type="subTitle" idx="1"/>
          </p:nvPr>
        </p:nvSpPr>
        <p:spPr>
          <a:xfrm>
            <a:off x="1524000" y="4529316"/>
            <a:ext cx="9144000" cy="1655762"/>
          </a:xfrm>
        </p:spPr>
        <p:txBody>
          <a:bodyPr/>
          <a:lstStyle/>
          <a:p>
            <a:r>
              <a:rPr lang="en-US"/>
              <a:t>Discussion</a:t>
            </a:r>
          </a:p>
        </p:txBody>
      </p:sp>
      <p:sp>
        <p:nvSpPr>
          <p:cNvPr id="4" name="Slide Number Placeholder 3">
            <a:extLst>
              <a:ext uri="{FF2B5EF4-FFF2-40B4-BE49-F238E27FC236}">
                <a16:creationId xmlns:a16="http://schemas.microsoft.com/office/drawing/2014/main" id="{C381BBE4-7774-458C-8B3A-8526E3A91178}"/>
              </a:ext>
            </a:extLst>
          </p:cNvPr>
          <p:cNvSpPr>
            <a:spLocks noGrp="1"/>
          </p:cNvSpPr>
          <p:nvPr>
            <p:ph type="sldNum" sz="quarter" idx="12"/>
          </p:nvPr>
        </p:nvSpPr>
        <p:spPr/>
        <p:txBody>
          <a:bodyPr/>
          <a:lstStyle/>
          <a:p>
            <a:fld id="{6F7D43C1-E35E-497E-9F54-CF4600D04F69}" type="slidenum">
              <a:rPr lang="en-US" smtClean="0"/>
              <a:t>22</a:t>
            </a:fld>
            <a:endParaRPr lang="en-US"/>
          </a:p>
        </p:txBody>
      </p:sp>
    </p:spTree>
    <p:extLst>
      <p:ext uri="{BB962C8B-B14F-4D97-AF65-F5344CB8AC3E}">
        <p14:creationId xmlns:p14="http://schemas.microsoft.com/office/powerpoint/2010/main" val="35703224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B142D-F6A8-45F2-9795-AB46F788663D}"/>
              </a:ext>
            </a:extLst>
          </p:cNvPr>
          <p:cNvSpPr>
            <a:spLocks noGrp="1"/>
          </p:cNvSpPr>
          <p:nvPr>
            <p:ph type="title"/>
          </p:nvPr>
        </p:nvSpPr>
        <p:spPr>
          <a:xfrm>
            <a:off x="838200" y="365125"/>
            <a:ext cx="10515600" cy="558800"/>
          </a:xfrm>
        </p:spPr>
        <p:txBody>
          <a:bodyPr>
            <a:normAutofit fontScale="90000"/>
          </a:bodyPr>
          <a:lstStyle/>
          <a:p>
            <a:r>
              <a:rPr lang="en-US"/>
              <a:t>Topics</a:t>
            </a:r>
          </a:p>
        </p:txBody>
      </p:sp>
      <p:sp>
        <p:nvSpPr>
          <p:cNvPr id="3" name="Content Placeholder 2">
            <a:extLst>
              <a:ext uri="{FF2B5EF4-FFF2-40B4-BE49-F238E27FC236}">
                <a16:creationId xmlns:a16="http://schemas.microsoft.com/office/drawing/2014/main" id="{63E7E814-7EA4-444E-A5AA-C45E9394854C}"/>
              </a:ext>
            </a:extLst>
          </p:cNvPr>
          <p:cNvSpPr>
            <a:spLocks noGrp="1"/>
          </p:cNvSpPr>
          <p:nvPr>
            <p:ph idx="1"/>
          </p:nvPr>
        </p:nvSpPr>
        <p:spPr>
          <a:xfrm>
            <a:off x="838200" y="1152526"/>
            <a:ext cx="10515600" cy="5610224"/>
          </a:xfrm>
        </p:spPr>
        <p:txBody>
          <a:bodyPr>
            <a:normAutofit fontScale="85000" lnSpcReduction="10000"/>
          </a:bodyPr>
          <a:lstStyle/>
          <a:p>
            <a:r>
              <a:rPr lang="en-US"/>
              <a:t>Solar Trending and Comparisons</a:t>
            </a:r>
          </a:p>
          <a:p>
            <a:pPr lvl="1"/>
            <a:r>
              <a:rPr lang="en-US"/>
              <a:t>Absolute Calibration (TSIS HSRS validated at 1% level)</a:t>
            </a:r>
          </a:p>
          <a:p>
            <a:pPr lvl="2"/>
            <a:r>
              <a:rPr lang="en-US"/>
              <a:t> </a:t>
            </a:r>
            <a:r>
              <a:rPr kumimoji="0" lang="en-US" altLang="en-US" sz="1600" b="0" i="0" u="none" strike="noStrike" cap="none" normalizeH="0" baseline="0">
                <a:ln>
                  <a:noFill/>
                </a:ln>
                <a:solidFill>
                  <a:srgbClr val="222222"/>
                </a:solidFill>
                <a:effectLst/>
                <a:latin typeface="Arial" panose="020B0604020202020204" pitchFamily="34" charset="0"/>
                <a:cs typeface="Arial" panose="020B0604020202020204" pitchFamily="34" charset="0"/>
              </a:rPr>
              <a:t> </a:t>
            </a:r>
            <a:r>
              <a:rPr kumimoji="0" lang="en-US" altLang="en-US" sz="1600" b="0" i="0" u="none" strike="noStrike" cap="none" normalizeH="0" baseline="0">
                <a:ln>
                  <a:noFill/>
                </a:ln>
                <a:solidFill>
                  <a:srgbClr val="1155CC"/>
                </a:solidFill>
                <a:effectLst/>
                <a:latin typeface="Arial" panose="020B0604020202020204" pitchFamily="34" charset="0"/>
                <a:cs typeface="Arial" panose="020B0604020202020204" pitchFamily="34" charset="0"/>
                <a:hlinkClick r:id="rId3"/>
              </a:rPr>
              <a:t>https://lasp.colorado.edu/lisird/data/tsis1_hsrs_p1nm</a:t>
            </a:r>
            <a:r>
              <a:rPr kumimoji="0" lang="en-US" altLang="en-US" sz="1600" b="0" i="0" u="none" strike="noStrike" cap="none" normalizeH="0" baseline="0">
                <a:ln>
                  <a:noFill/>
                </a:ln>
                <a:solidFill>
                  <a:schemeClr val="tx1"/>
                </a:solidFill>
                <a:effectLst/>
              </a:rPr>
              <a:t> </a:t>
            </a:r>
            <a:endParaRPr lang="en-US"/>
          </a:p>
          <a:p>
            <a:pPr lvl="1"/>
            <a:r>
              <a:rPr lang="en-US"/>
              <a:t>Modelling – solar activity, wavelength shifts, diffuser degradation, throughput degradation</a:t>
            </a:r>
          </a:p>
          <a:p>
            <a:pPr lvl="2"/>
            <a:r>
              <a:rPr lang="en-US"/>
              <a:t>Time dependent components can be attributed/explained/estimated at the 0.1% level.</a:t>
            </a:r>
          </a:p>
          <a:p>
            <a:pPr lvl="1"/>
            <a:r>
              <a:rPr lang="en-US"/>
              <a:t>Intercomparisons</a:t>
            </a:r>
          </a:p>
          <a:p>
            <a:r>
              <a:rPr lang="en-US"/>
              <a:t>Radiance Trending and Comparisons</a:t>
            </a:r>
          </a:p>
          <a:p>
            <a:pPr lvl="1"/>
            <a:r>
              <a:rPr lang="en-US"/>
              <a:t>Deep Convective Clouds (DCC) </a:t>
            </a:r>
          </a:p>
          <a:p>
            <a:pPr lvl="1"/>
            <a:r>
              <a:rPr lang="en-US"/>
              <a:t>Simultaneous Nadir Overpass (SNO)</a:t>
            </a:r>
          </a:p>
          <a:p>
            <a:pPr lvl="1"/>
            <a:r>
              <a:rPr lang="en-US"/>
              <a:t>Ice, Deserts, tropical forests</a:t>
            </a:r>
          </a:p>
          <a:p>
            <a:pPr lvl="1"/>
            <a:r>
              <a:rPr lang="en-US"/>
              <a:t>Equatorial Pacific Ocean</a:t>
            </a:r>
          </a:p>
          <a:p>
            <a:pPr lvl="1"/>
            <a:r>
              <a:rPr lang="en-US"/>
              <a:t>Radiative Transfer over dedicated sites (PICS, RadCalNet)</a:t>
            </a:r>
          </a:p>
          <a:p>
            <a:r>
              <a:rPr lang="en-US"/>
              <a:t>Level 2 products (Effective Reflectivity, Aerosol Indices, O3, Other trace gases)</a:t>
            </a:r>
          </a:p>
          <a:p>
            <a:pPr lvl="1"/>
            <a:r>
              <a:rPr lang="en-US"/>
              <a:t>Deep Convective Clouds (DCC) (effective reflectivity &amp; its wavelength dependence)</a:t>
            </a:r>
          </a:p>
          <a:p>
            <a:pPr lvl="1"/>
            <a:r>
              <a:rPr lang="en-US"/>
              <a:t>Simultaneous Nadir Overpass (SNO) </a:t>
            </a:r>
          </a:p>
          <a:p>
            <a:pPr lvl="1"/>
            <a:r>
              <a:rPr lang="en-US"/>
              <a:t>Ice, Deserts</a:t>
            </a:r>
          </a:p>
          <a:p>
            <a:pPr lvl="1"/>
            <a:r>
              <a:rPr lang="en-US"/>
              <a:t>Equatorial Pacific Ocean</a:t>
            </a:r>
          </a:p>
        </p:txBody>
      </p:sp>
      <p:sp>
        <p:nvSpPr>
          <p:cNvPr id="4" name="Slide Number Placeholder 3">
            <a:extLst>
              <a:ext uri="{FF2B5EF4-FFF2-40B4-BE49-F238E27FC236}">
                <a16:creationId xmlns:a16="http://schemas.microsoft.com/office/drawing/2014/main" id="{52808BAF-50EC-4BFF-9DB7-B2854A85FAD2}"/>
              </a:ext>
            </a:extLst>
          </p:cNvPr>
          <p:cNvSpPr>
            <a:spLocks noGrp="1"/>
          </p:cNvSpPr>
          <p:nvPr>
            <p:ph type="sldNum" sz="quarter" idx="12"/>
          </p:nvPr>
        </p:nvSpPr>
        <p:spPr/>
        <p:txBody>
          <a:bodyPr/>
          <a:lstStyle/>
          <a:p>
            <a:fld id="{6F7D43C1-E35E-497E-9F54-CF4600D04F69}" type="slidenum">
              <a:rPr lang="en-US" smtClean="0"/>
              <a:t>23</a:t>
            </a:fld>
            <a:endParaRPr lang="en-US"/>
          </a:p>
        </p:txBody>
      </p:sp>
      <p:sp>
        <p:nvSpPr>
          <p:cNvPr id="6" name="Rectangle 2">
            <a:extLst>
              <a:ext uri="{FF2B5EF4-FFF2-40B4-BE49-F238E27FC236}">
                <a16:creationId xmlns:a16="http://schemas.microsoft.com/office/drawing/2014/main" id="{8DC63180-D0E0-4D1C-8439-C4B773E9245E}"/>
              </a:ext>
            </a:extLst>
          </p:cNvPr>
          <p:cNvSpPr>
            <a:spLocks noChangeArrowheads="1"/>
          </p:cNvSpPr>
          <p:nvPr/>
        </p:nvSpPr>
        <p:spPr bwMode="auto">
          <a:xfrm>
            <a:off x="0" y="-184666"/>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11272408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 name="Picture 16">
            <a:extLst>
              <a:ext uri="{FF2B5EF4-FFF2-40B4-BE49-F238E27FC236}">
                <a16:creationId xmlns:a16="http://schemas.microsoft.com/office/drawing/2014/main" id="{991269CF-8FD8-44F4-8B7D-14081E830B38}"/>
              </a:ext>
            </a:extLst>
          </p:cNvPr>
          <p:cNvPicPr>
            <a:picLocks noChangeAspect="1"/>
          </p:cNvPicPr>
          <p:nvPr/>
        </p:nvPicPr>
        <p:blipFill>
          <a:blip r:embed="rId3">
            <a:lum bright="-15000" contrast="30000"/>
          </a:blip>
          <a:stretch>
            <a:fillRect/>
          </a:stretch>
        </p:blipFill>
        <p:spPr>
          <a:xfrm rot="10800000">
            <a:off x="3132666" y="15536"/>
            <a:ext cx="8432793" cy="6826928"/>
          </a:xfrm>
          <a:prstGeom prst="rect">
            <a:avLst/>
          </a:prstGeom>
        </p:spPr>
      </p:pic>
      <p:sp>
        <p:nvSpPr>
          <p:cNvPr id="4" name="Slide Number Placeholder 3">
            <a:extLst>
              <a:ext uri="{FF2B5EF4-FFF2-40B4-BE49-F238E27FC236}">
                <a16:creationId xmlns:a16="http://schemas.microsoft.com/office/drawing/2014/main" id="{A3972EC2-2441-4F04-ACB6-34C072D09210}"/>
              </a:ext>
            </a:extLst>
          </p:cNvPr>
          <p:cNvSpPr>
            <a:spLocks noGrp="1"/>
          </p:cNvSpPr>
          <p:nvPr>
            <p:ph type="sldNum" sz="quarter" idx="12"/>
          </p:nvPr>
        </p:nvSpPr>
        <p:spPr/>
        <p:txBody>
          <a:bodyPr/>
          <a:lstStyle/>
          <a:p>
            <a:r>
              <a:rPr lang="en-US"/>
              <a:t>3</a:t>
            </a:r>
          </a:p>
        </p:txBody>
      </p:sp>
      <p:pic>
        <p:nvPicPr>
          <p:cNvPr id="6" name="Picture 2" descr="http://i.stack.imgur.com/jgEQe.png">
            <a:hlinkClick r:id="rId4"/>
            <a:extLst>
              <a:ext uri="{FF2B5EF4-FFF2-40B4-BE49-F238E27FC236}">
                <a16:creationId xmlns:a16="http://schemas.microsoft.com/office/drawing/2014/main" id="{B024387A-A432-49A1-B614-89EEF65EDF67}"/>
              </a:ext>
            </a:extLst>
          </p:cNvPr>
          <p:cNvPicPr>
            <a:picLocks noChangeAspect="1" noChangeArrowheads="1"/>
          </p:cNvPicPr>
          <p:nvPr/>
        </p:nvPicPr>
        <p:blipFill>
          <a:blip r:embed="rId5" cstate="print"/>
          <a:srcRect t="75236" r="10116"/>
          <a:stretch>
            <a:fillRect/>
          </a:stretch>
        </p:blipFill>
        <p:spPr bwMode="auto">
          <a:xfrm rot="16200000">
            <a:off x="9444396" y="3279079"/>
            <a:ext cx="4741718" cy="349651"/>
          </a:xfrm>
          <a:prstGeom prst="rect">
            <a:avLst/>
          </a:prstGeom>
          <a:noFill/>
        </p:spPr>
      </p:pic>
      <p:sp>
        <p:nvSpPr>
          <p:cNvPr id="7" name="TextBox 6">
            <a:extLst>
              <a:ext uri="{FF2B5EF4-FFF2-40B4-BE49-F238E27FC236}">
                <a16:creationId xmlns:a16="http://schemas.microsoft.com/office/drawing/2014/main" id="{83D22CA1-F03B-4A82-AAA6-58747BF306EB}"/>
              </a:ext>
            </a:extLst>
          </p:cNvPr>
          <p:cNvSpPr txBox="1"/>
          <p:nvPr/>
        </p:nvSpPr>
        <p:spPr>
          <a:xfrm>
            <a:off x="11375924" y="786988"/>
            <a:ext cx="954107" cy="369332"/>
          </a:xfrm>
          <a:prstGeom prst="rect">
            <a:avLst/>
          </a:prstGeom>
          <a:noFill/>
        </p:spPr>
        <p:txBody>
          <a:bodyPr wrap="none" rtlCol="0">
            <a:spAutoFit/>
          </a:bodyPr>
          <a:lstStyle/>
          <a:p>
            <a:r>
              <a:rPr lang="en-US" sz="1800"/>
              <a:t>Newest</a:t>
            </a:r>
            <a:endParaRPr lang="en-US" sz="1477"/>
          </a:p>
        </p:txBody>
      </p:sp>
      <p:sp>
        <p:nvSpPr>
          <p:cNvPr id="8" name="TextBox 7">
            <a:extLst>
              <a:ext uri="{FF2B5EF4-FFF2-40B4-BE49-F238E27FC236}">
                <a16:creationId xmlns:a16="http://schemas.microsoft.com/office/drawing/2014/main" id="{55236CF8-37E3-4B5F-A3AA-F77EE7B59DC2}"/>
              </a:ext>
            </a:extLst>
          </p:cNvPr>
          <p:cNvSpPr txBox="1"/>
          <p:nvPr/>
        </p:nvSpPr>
        <p:spPr>
          <a:xfrm>
            <a:off x="11442304" y="5763564"/>
            <a:ext cx="851515" cy="369332"/>
          </a:xfrm>
          <a:prstGeom prst="rect">
            <a:avLst/>
          </a:prstGeom>
          <a:noFill/>
        </p:spPr>
        <p:txBody>
          <a:bodyPr wrap="none" rtlCol="0">
            <a:spAutoFit/>
          </a:bodyPr>
          <a:lstStyle/>
          <a:p>
            <a:r>
              <a:rPr lang="en-US" sz="1800"/>
              <a:t>Oldest</a:t>
            </a:r>
            <a:endParaRPr lang="en-US" sz="1477"/>
          </a:p>
        </p:txBody>
      </p:sp>
      <p:sp>
        <p:nvSpPr>
          <p:cNvPr id="9" name="TextBox 8">
            <a:extLst>
              <a:ext uri="{FF2B5EF4-FFF2-40B4-BE49-F238E27FC236}">
                <a16:creationId xmlns:a16="http://schemas.microsoft.com/office/drawing/2014/main" id="{2A44C294-9218-4EBD-BC61-0878169FBB98}"/>
              </a:ext>
            </a:extLst>
          </p:cNvPr>
          <p:cNvSpPr txBox="1"/>
          <p:nvPr/>
        </p:nvSpPr>
        <p:spPr>
          <a:xfrm>
            <a:off x="15139" y="536112"/>
            <a:ext cx="3352417" cy="6324808"/>
          </a:xfrm>
          <a:prstGeom prst="rect">
            <a:avLst/>
          </a:prstGeom>
          <a:noFill/>
        </p:spPr>
        <p:txBody>
          <a:bodyPr wrap="square" rtlCol="0">
            <a:spAutoFit/>
          </a:bodyPr>
          <a:lstStyle/>
          <a:p>
            <a:pPr marL="342900" indent="-342900">
              <a:buAutoNum type="alphaLcParenBoth"/>
            </a:pPr>
            <a:r>
              <a:rPr lang="en-US" sz="1600">
                <a:latin typeface="Arial" panose="020B0604020202020204" pitchFamily="34" charset="0"/>
                <a:cs typeface="Arial" panose="020B0604020202020204" pitchFamily="34" charset="0"/>
              </a:rPr>
              <a:t>Six years of NOAA-20</a:t>
            </a:r>
          </a:p>
          <a:p>
            <a:r>
              <a:rPr lang="en-US" sz="1600">
                <a:latin typeface="Arial" panose="020B0604020202020204" pitchFamily="34" charset="0"/>
                <a:cs typeface="Arial" panose="020B0604020202020204" pitchFamily="34" charset="0"/>
              </a:rPr>
              <a:t>OMPS NP bi-weekly Working Diffuser Soar measurements compared to their average.</a:t>
            </a:r>
          </a:p>
          <a:p>
            <a:pPr marL="342900" indent="-342900">
              <a:buAutoNum type="alphaLcParenBoth"/>
            </a:pPr>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(b) Wavelength Shift Patterns. Wavelength shifts track optical bench annual thermal variations.</a:t>
            </a:r>
          </a:p>
          <a:p>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(c) Solar Activity Patterns. Patterns are Mg II scale factors and track Solar activity.</a:t>
            </a:r>
          </a:p>
          <a:p>
            <a:endParaRPr lang="en-US" sz="16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(d) Differences after subtracting the shift and activity patterns. This shows the combined degradation of the reference diffuser and the instrument’s optical throughput.</a:t>
            </a:r>
          </a:p>
          <a:p>
            <a:endParaRPr lang="en-US" sz="1100">
              <a:latin typeface="Arial" panose="020B0604020202020204" pitchFamily="34" charset="0"/>
              <a:cs typeface="Arial" panose="020B0604020202020204" pitchFamily="34" charset="0"/>
            </a:endParaRPr>
          </a:p>
          <a:p>
            <a:r>
              <a:rPr lang="en-US" sz="1600">
                <a:latin typeface="Arial" panose="020B0604020202020204" pitchFamily="34" charset="0"/>
                <a:cs typeface="Arial" panose="020B0604020202020204" pitchFamily="34" charset="0"/>
              </a:rPr>
              <a:t>Note: The working diffuser’s exposure is deployed every two weeks.</a:t>
            </a:r>
          </a:p>
          <a:p>
            <a:endParaRPr lang="en-US" sz="1600">
              <a:latin typeface="Arial" panose="020B0604020202020204" pitchFamily="34" charset="0"/>
              <a:cs typeface="Arial" panose="020B0604020202020204" pitchFamily="34" charset="0"/>
            </a:endParaRPr>
          </a:p>
          <a:p>
            <a:pPr lvl="2"/>
            <a:r>
              <a:rPr lang="en-US" sz="1400">
                <a:solidFill>
                  <a:srgbClr val="00B0F0"/>
                </a:solidFill>
              </a:rPr>
              <a:t>Time dependent components can be attributed/explained/estimated at the 0.1% level.</a:t>
            </a:r>
          </a:p>
        </p:txBody>
      </p:sp>
      <p:sp>
        <p:nvSpPr>
          <p:cNvPr id="10" name="TextBox 9">
            <a:extLst>
              <a:ext uri="{FF2B5EF4-FFF2-40B4-BE49-F238E27FC236}">
                <a16:creationId xmlns:a16="http://schemas.microsoft.com/office/drawing/2014/main" id="{C40C0DD7-87D1-49EE-893A-6182029DD25E}"/>
              </a:ext>
            </a:extLst>
          </p:cNvPr>
          <p:cNvSpPr txBox="1"/>
          <p:nvPr/>
        </p:nvSpPr>
        <p:spPr>
          <a:xfrm>
            <a:off x="5972021" y="596494"/>
            <a:ext cx="466794" cy="369332"/>
          </a:xfrm>
          <a:prstGeom prst="rect">
            <a:avLst/>
          </a:prstGeom>
          <a:noFill/>
        </p:spPr>
        <p:txBody>
          <a:bodyPr wrap="none" rtlCol="0">
            <a:spAutoFit/>
          </a:bodyPr>
          <a:lstStyle/>
          <a:p>
            <a:r>
              <a:rPr lang="en-US" sz="1800"/>
              <a:t>(a)</a:t>
            </a:r>
          </a:p>
        </p:txBody>
      </p:sp>
      <p:sp>
        <p:nvSpPr>
          <p:cNvPr id="11" name="TextBox 10">
            <a:extLst>
              <a:ext uri="{FF2B5EF4-FFF2-40B4-BE49-F238E27FC236}">
                <a16:creationId xmlns:a16="http://schemas.microsoft.com/office/drawing/2014/main" id="{4FA572C3-9CA5-4F38-8688-A1783AF6C64A}"/>
              </a:ext>
            </a:extLst>
          </p:cNvPr>
          <p:cNvSpPr txBox="1"/>
          <p:nvPr/>
        </p:nvSpPr>
        <p:spPr>
          <a:xfrm>
            <a:off x="10013235" y="591243"/>
            <a:ext cx="466794" cy="369332"/>
          </a:xfrm>
          <a:prstGeom prst="rect">
            <a:avLst/>
          </a:prstGeom>
          <a:noFill/>
        </p:spPr>
        <p:txBody>
          <a:bodyPr wrap="none" rtlCol="0">
            <a:spAutoFit/>
          </a:bodyPr>
          <a:lstStyle/>
          <a:p>
            <a:r>
              <a:rPr lang="en-US" sz="1800"/>
              <a:t>(b)</a:t>
            </a:r>
          </a:p>
        </p:txBody>
      </p:sp>
      <p:sp>
        <p:nvSpPr>
          <p:cNvPr id="12" name="TextBox 11">
            <a:extLst>
              <a:ext uri="{FF2B5EF4-FFF2-40B4-BE49-F238E27FC236}">
                <a16:creationId xmlns:a16="http://schemas.microsoft.com/office/drawing/2014/main" id="{11F75CBC-8045-4F6B-BCE6-327C08985E22}"/>
              </a:ext>
            </a:extLst>
          </p:cNvPr>
          <p:cNvSpPr txBox="1"/>
          <p:nvPr/>
        </p:nvSpPr>
        <p:spPr>
          <a:xfrm>
            <a:off x="5972021" y="3848644"/>
            <a:ext cx="453970" cy="369332"/>
          </a:xfrm>
          <a:prstGeom prst="rect">
            <a:avLst/>
          </a:prstGeom>
          <a:noFill/>
        </p:spPr>
        <p:txBody>
          <a:bodyPr wrap="none" rtlCol="0">
            <a:spAutoFit/>
          </a:bodyPr>
          <a:lstStyle/>
          <a:p>
            <a:r>
              <a:rPr lang="en-US" sz="1800"/>
              <a:t>(c)</a:t>
            </a:r>
          </a:p>
        </p:txBody>
      </p:sp>
      <p:sp>
        <p:nvSpPr>
          <p:cNvPr id="13" name="TextBox 12">
            <a:extLst>
              <a:ext uri="{FF2B5EF4-FFF2-40B4-BE49-F238E27FC236}">
                <a16:creationId xmlns:a16="http://schemas.microsoft.com/office/drawing/2014/main" id="{B4414A3B-983D-4A8C-8981-C0ED7C72AFFD}"/>
              </a:ext>
            </a:extLst>
          </p:cNvPr>
          <p:cNvSpPr txBox="1"/>
          <p:nvPr/>
        </p:nvSpPr>
        <p:spPr>
          <a:xfrm>
            <a:off x="10013235" y="3858516"/>
            <a:ext cx="466794" cy="369332"/>
          </a:xfrm>
          <a:prstGeom prst="rect">
            <a:avLst/>
          </a:prstGeom>
          <a:noFill/>
        </p:spPr>
        <p:txBody>
          <a:bodyPr wrap="none" rtlCol="0">
            <a:spAutoFit/>
          </a:bodyPr>
          <a:lstStyle/>
          <a:p>
            <a:r>
              <a:rPr lang="en-US" sz="1800"/>
              <a:t>(d)</a:t>
            </a:r>
          </a:p>
        </p:txBody>
      </p:sp>
      <p:cxnSp>
        <p:nvCxnSpPr>
          <p:cNvPr id="18" name="Straight Arrow Connector 17">
            <a:extLst>
              <a:ext uri="{FF2B5EF4-FFF2-40B4-BE49-F238E27FC236}">
                <a16:creationId xmlns:a16="http://schemas.microsoft.com/office/drawing/2014/main" id="{BC04B6DB-4AD0-4447-8DF2-8DA11A350AB5}"/>
              </a:ext>
            </a:extLst>
          </p:cNvPr>
          <p:cNvCxnSpPr>
            <a:cxnSpLocks/>
          </p:cNvCxnSpPr>
          <p:nvPr/>
        </p:nvCxnSpPr>
        <p:spPr>
          <a:xfrm>
            <a:off x="7904111" y="4664439"/>
            <a:ext cx="0" cy="893880"/>
          </a:xfrm>
          <a:prstGeom prst="straightConnector1">
            <a:avLst/>
          </a:prstGeom>
          <a:ln w="38100">
            <a:solidFill>
              <a:srgbClr val="00B050"/>
            </a:solidFill>
            <a:headEnd type="stealth" w="lg" len="lg"/>
            <a:tailEnd type="stealth" w="lg" len="lg"/>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A2EB2211-5190-4F6C-B770-5D5D0968997B}"/>
              </a:ext>
            </a:extLst>
          </p:cNvPr>
          <p:cNvSpPr txBox="1"/>
          <p:nvPr/>
        </p:nvSpPr>
        <p:spPr>
          <a:xfrm>
            <a:off x="7310347" y="4911324"/>
            <a:ext cx="559769" cy="461665"/>
          </a:xfrm>
          <a:prstGeom prst="rect">
            <a:avLst/>
          </a:prstGeom>
          <a:noFill/>
        </p:spPr>
        <p:txBody>
          <a:bodyPr wrap="none" rtlCol="0">
            <a:spAutoFit/>
          </a:bodyPr>
          <a:lstStyle/>
          <a:p>
            <a:r>
              <a:rPr lang="en-US" sz="2400">
                <a:solidFill>
                  <a:srgbClr val="00B050"/>
                </a:solidFill>
              </a:rPr>
              <a:t>4%</a:t>
            </a:r>
            <a:endParaRPr lang="en-US" sz="2000">
              <a:solidFill>
                <a:srgbClr val="00B050"/>
              </a:solidFill>
            </a:endParaRPr>
          </a:p>
        </p:txBody>
      </p:sp>
    </p:spTree>
    <p:extLst>
      <p:ext uri="{BB962C8B-B14F-4D97-AF65-F5344CB8AC3E}">
        <p14:creationId xmlns:p14="http://schemas.microsoft.com/office/powerpoint/2010/main" val="376533065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5B142D-F6A8-45F2-9795-AB46F788663D}"/>
              </a:ext>
            </a:extLst>
          </p:cNvPr>
          <p:cNvSpPr>
            <a:spLocks noGrp="1"/>
          </p:cNvSpPr>
          <p:nvPr>
            <p:ph type="title"/>
          </p:nvPr>
        </p:nvSpPr>
        <p:spPr>
          <a:xfrm>
            <a:off x="838200" y="-1"/>
            <a:ext cx="10515600" cy="1533525"/>
          </a:xfrm>
        </p:spPr>
        <p:txBody>
          <a:bodyPr>
            <a:normAutofit fontScale="90000"/>
          </a:bodyPr>
          <a:lstStyle/>
          <a:p>
            <a:r>
              <a:rPr lang="en-US"/>
              <a:t>Deep Convective Cloud (DCC) Monitoring</a:t>
            </a:r>
            <a:br>
              <a:rPr lang="en-US"/>
            </a:br>
            <a:r>
              <a:rPr lang="en-US"/>
              <a:t> at NOAA Integrated Cal/Val System (ICVS) </a:t>
            </a:r>
            <a:r>
              <a:rPr lang="en-US" sz="2800"/>
              <a:t>https://www.star.nesdis.noaa.gov/icvs/status_N21_OMPS_NM.php</a:t>
            </a:r>
            <a:endParaRPr lang="en-US"/>
          </a:p>
        </p:txBody>
      </p:sp>
      <p:sp>
        <p:nvSpPr>
          <p:cNvPr id="4" name="Slide Number Placeholder 3">
            <a:extLst>
              <a:ext uri="{FF2B5EF4-FFF2-40B4-BE49-F238E27FC236}">
                <a16:creationId xmlns:a16="http://schemas.microsoft.com/office/drawing/2014/main" id="{52808BAF-50EC-4BFF-9DB7-B2854A85FAD2}"/>
              </a:ext>
            </a:extLst>
          </p:cNvPr>
          <p:cNvSpPr>
            <a:spLocks noGrp="1"/>
          </p:cNvSpPr>
          <p:nvPr>
            <p:ph type="sldNum" sz="quarter" idx="12"/>
          </p:nvPr>
        </p:nvSpPr>
        <p:spPr/>
        <p:txBody>
          <a:bodyPr/>
          <a:lstStyle/>
          <a:p>
            <a:r>
              <a:rPr lang="en-US"/>
              <a:t> </a:t>
            </a:r>
          </a:p>
        </p:txBody>
      </p:sp>
      <p:pic>
        <p:nvPicPr>
          <p:cNvPr id="1028" name="Picture 4" descr="NPP OMPS NM  - NM Deep Convective Cloud Reflectance - 30-days running mean - 03-23-2026">
            <a:extLst>
              <a:ext uri="{FF2B5EF4-FFF2-40B4-BE49-F238E27FC236}">
                <a16:creationId xmlns:a16="http://schemas.microsoft.com/office/drawing/2014/main" id="{658B369B-7D7B-453F-8D30-D587D96FDDE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458" t="3923" r="8459" b="10408"/>
          <a:stretch/>
        </p:blipFill>
        <p:spPr bwMode="auto">
          <a:xfrm>
            <a:off x="2093362" y="1533525"/>
            <a:ext cx="7584038" cy="53317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715512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DCF8A3-CB87-4315-9D68-68F989F3A08D}"/>
              </a:ext>
            </a:extLst>
          </p:cNvPr>
          <p:cNvPicPr>
            <a:picLocks noChangeAspect="1"/>
          </p:cNvPicPr>
          <p:nvPr/>
        </p:nvPicPr>
        <p:blipFill>
          <a:blip r:embed="rId2"/>
          <a:stretch>
            <a:fillRect/>
          </a:stretch>
        </p:blipFill>
        <p:spPr>
          <a:xfrm>
            <a:off x="3799304" y="163270"/>
            <a:ext cx="8392696" cy="6380840"/>
          </a:xfrm>
          <a:prstGeom prst="rect">
            <a:avLst/>
          </a:prstGeom>
        </p:spPr>
      </p:pic>
      <p:sp>
        <p:nvSpPr>
          <p:cNvPr id="4" name="TextBox 3">
            <a:extLst>
              <a:ext uri="{FF2B5EF4-FFF2-40B4-BE49-F238E27FC236}">
                <a16:creationId xmlns:a16="http://schemas.microsoft.com/office/drawing/2014/main" id="{A43BBE66-E1CB-4E4E-AE40-044260F05031}"/>
              </a:ext>
            </a:extLst>
          </p:cNvPr>
          <p:cNvSpPr txBox="1"/>
          <p:nvPr/>
        </p:nvSpPr>
        <p:spPr>
          <a:xfrm>
            <a:off x="729575" y="1643974"/>
            <a:ext cx="2490280" cy="4154984"/>
          </a:xfrm>
          <a:prstGeom prst="rect">
            <a:avLst/>
          </a:prstGeom>
          <a:noFill/>
        </p:spPr>
        <p:txBody>
          <a:bodyPr wrap="square" rtlCol="0">
            <a:spAutoFit/>
          </a:bodyPr>
          <a:lstStyle/>
          <a:p>
            <a:r>
              <a:rPr lang="en-US" sz="2400"/>
              <a:t>Before doing science applications with the data, we ran the same algorithm on both OMI and GOME-2 and compared the two NO</a:t>
            </a:r>
            <a:r>
              <a:rPr lang="en-US" sz="2400" baseline="-25000"/>
              <a:t>2</a:t>
            </a:r>
            <a:r>
              <a:rPr lang="en-US" sz="2400"/>
              <a:t> products</a:t>
            </a:r>
          </a:p>
        </p:txBody>
      </p:sp>
      <p:sp>
        <p:nvSpPr>
          <p:cNvPr id="2" name="TextBox 1">
            <a:extLst>
              <a:ext uri="{FF2B5EF4-FFF2-40B4-BE49-F238E27FC236}">
                <a16:creationId xmlns:a16="http://schemas.microsoft.com/office/drawing/2014/main" id="{48644B58-2669-4BD4-BE18-1BF911E3DAE0}"/>
              </a:ext>
            </a:extLst>
          </p:cNvPr>
          <p:cNvSpPr txBox="1"/>
          <p:nvPr/>
        </p:nvSpPr>
        <p:spPr>
          <a:xfrm>
            <a:off x="876300" y="6315075"/>
            <a:ext cx="4650632" cy="379656"/>
          </a:xfrm>
          <a:prstGeom prst="rect">
            <a:avLst/>
          </a:prstGeom>
          <a:noFill/>
        </p:spPr>
        <p:txBody>
          <a:bodyPr wrap="none" rtlCol="0">
            <a:spAutoFit/>
          </a:bodyPr>
          <a:lstStyle/>
          <a:p>
            <a:r>
              <a:rPr lang="en-US"/>
              <a:t>Slide from talk by S. Kondragunta (NOAA)</a:t>
            </a:r>
          </a:p>
        </p:txBody>
      </p:sp>
    </p:spTree>
    <p:extLst>
      <p:ext uri="{BB962C8B-B14F-4D97-AF65-F5344CB8AC3E}">
        <p14:creationId xmlns:p14="http://schemas.microsoft.com/office/powerpoint/2010/main" val="182866942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AC492F-416C-4FFF-81FE-38246725F6DA}"/>
              </a:ext>
            </a:extLst>
          </p:cNvPr>
          <p:cNvSpPr>
            <a:spLocks noGrp="1"/>
          </p:cNvSpPr>
          <p:nvPr>
            <p:ph type="title"/>
          </p:nvPr>
        </p:nvSpPr>
        <p:spPr/>
        <p:txBody>
          <a:bodyPr/>
          <a:lstStyle/>
          <a:p>
            <a:pPr algn="ctr"/>
            <a:r>
              <a:rPr lang="en-US"/>
              <a:t>Agenda for Topical Meeting on Solar Analysis and Comparisons on June 2, 2024</a:t>
            </a:r>
          </a:p>
        </p:txBody>
      </p:sp>
      <p:sp>
        <p:nvSpPr>
          <p:cNvPr id="3" name="Content Placeholder 2">
            <a:extLst>
              <a:ext uri="{FF2B5EF4-FFF2-40B4-BE49-F238E27FC236}">
                <a16:creationId xmlns:a16="http://schemas.microsoft.com/office/drawing/2014/main" id="{396CCE1E-AF36-41A7-A2C1-806F020697EA}"/>
              </a:ext>
            </a:extLst>
          </p:cNvPr>
          <p:cNvSpPr>
            <a:spLocks noGrp="1"/>
          </p:cNvSpPr>
          <p:nvPr>
            <p:ph idx="1"/>
          </p:nvPr>
        </p:nvSpPr>
        <p:spPr/>
        <p:txBody>
          <a:bodyPr>
            <a:normAutofit/>
          </a:bodyPr>
          <a:lstStyle/>
          <a:p>
            <a:r>
              <a:rPr lang="en-US"/>
              <a:t>OMI and </a:t>
            </a:r>
            <a:r>
              <a:rPr lang="en-US" err="1"/>
              <a:t>TropoMI</a:t>
            </a:r>
            <a:r>
              <a:rPr lang="en-US"/>
              <a:t> Solar Activity Time Series by Matt Deland et al.</a:t>
            </a:r>
          </a:p>
          <a:p>
            <a:r>
              <a:rPr lang="en-US"/>
              <a:t>TEMPO Solar Measurements by </a:t>
            </a:r>
            <a:r>
              <a:rPr lang="en-US" err="1"/>
              <a:t>Heesung</a:t>
            </a:r>
            <a:r>
              <a:rPr lang="en-US"/>
              <a:t> Chong et al.</a:t>
            </a:r>
          </a:p>
          <a:p>
            <a:r>
              <a:rPr lang="en-US" err="1"/>
              <a:t>TropoMI</a:t>
            </a:r>
            <a:r>
              <a:rPr lang="en-US"/>
              <a:t> Solar Measurements by Erwin Loots et al.	</a:t>
            </a:r>
          </a:p>
          <a:p>
            <a:r>
              <a:rPr lang="en-US"/>
              <a:t>Bremen Composite Mg II Index by Mark Weber  et al.</a:t>
            </a:r>
          </a:p>
          <a:p>
            <a:r>
              <a:rPr lang="en-US"/>
              <a:t>Analysis of OMPS Solar Measurements by Larry Flynn et al.</a:t>
            </a:r>
          </a:p>
          <a:p>
            <a:endParaRPr lang="en-US"/>
          </a:p>
        </p:txBody>
      </p:sp>
      <p:pic>
        <p:nvPicPr>
          <p:cNvPr id="1025" name="Picture 1" descr="GSICS_DeLand_OMI.pptx">
            <a:extLst>
              <a:ext uri="{FF2B5EF4-FFF2-40B4-BE49-F238E27FC236}">
                <a16:creationId xmlns:a16="http://schemas.microsoft.com/office/drawing/2014/main" id="{0282F369-9FB9-423B-81A9-51712919776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TEMPO_solar_irradiance_HChong_v2.pptx">
            <a:extLst>
              <a:ext uri="{FF2B5EF4-FFF2-40B4-BE49-F238E27FC236}">
                <a16:creationId xmlns:a16="http://schemas.microsoft.com/office/drawing/2014/main" id="{75086453-6CFC-4674-ADDF-D2AB577C7FD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7" name="Picture 3" descr="TROPOMI-solar-msmts_Loots.pptx">
            <a:extLst>
              <a:ext uri="{FF2B5EF4-FFF2-40B4-BE49-F238E27FC236}">
                <a16:creationId xmlns:a16="http://schemas.microsoft.com/office/drawing/2014/main" id="{2B29B72F-A01E-4656-A244-6997448B42C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UVN-S_Solar_LEF_F.pptx">
            <a:extLst>
              <a:ext uri="{FF2B5EF4-FFF2-40B4-BE49-F238E27FC236}">
                <a16:creationId xmlns:a16="http://schemas.microsoft.com/office/drawing/2014/main" id="{7C3DE21C-7F0C-4B5D-86C4-8D81AC6E963F}"/>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pic>
        <p:nvPicPr>
          <p:cNvPr id="1029" name="Picture 5" descr="gsics_weber_20240530.pdf">
            <a:extLst>
              <a:ext uri="{FF2B5EF4-FFF2-40B4-BE49-F238E27FC236}">
                <a16:creationId xmlns:a16="http://schemas.microsoft.com/office/drawing/2014/main" id="{AA228ACD-118C-4BD9-88DA-2D48BD24FED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152400" cy="152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750088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cfab5f87-ed30-4dbb-a820-4234a14babf6" xsi:nil="true"/>
    <lcf76f155ced4ddcb4097134ff3c332f xmlns="b872a7c1-ed7f-4c06-9e7d-9181e1c04fc6">
      <Terms xmlns="http://schemas.microsoft.com/office/infopath/2007/PartnerControls"/>
    </lcf76f155ced4ddcb4097134ff3c332f>
    <WMOWFApprovalStatus xmlns="715fcdb6-58ff-4d84-993c-bb26a5b54815">Not Submitted</WMOWFApprovalStatus>
    <_dlc_DocId xmlns="cfab5f87-ed30-4dbb-a820-4234a14babf6">X6PPVAVDZMSZ-613157859-13644</_dlc_DocId>
    <_dlc_DocIdUrl xmlns="cfab5f87-ed30-4dbb-a820-4234a14babf6">
      <Url>https://wmoomm.sharepoint.com/sites/Collaboration/_layouts/15/DocIdRedir.aspx?ID=X6PPVAVDZMSZ-613157859-13644</Url>
      <Description>X6PPVAVDZMSZ-613157859-13644</Description>
    </_dlc_DocIdUrl>
  </documentManagement>
</p:properties>
</file>

<file path=customXml/item2.xml><?xml version="1.0" encoding="utf-8"?>
<?mso-contentType ?>
<SharedContentType xmlns="Microsoft.SharePoint.Taxonomy.ContentTypeSync" SourceId="92a3b380-abf6-46f2-87bb-c2c114de1c9e" ContentTypeId="0x01" PreviousValue="false"/>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Document" ma:contentTypeID="0x01010074A2E87CC028834B9BA9E2783CC7F26B" ma:contentTypeVersion="12" ma:contentTypeDescription="Create a new document." ma:contentTypeScope="" ma:versionID="bbe5b662eb2e887e3c17af598bd719ba">
  <xsd:schema xmlns:xsd="http://www.w3.org/2001/XMLSchema" xmlns:xs="http://www.w3.org/2001/XMLSchema" xmlns:p="http://schemas.microsoft.com/office/2006/metadata/properties" xmlns:ns2="715fcdb6-58ff-4d84-993c-bb26a5b54815" xmlns:ns3="cfab5f87-ed30-4dbb-a820-4234a14babf6" xmlns:ns4="b872a7c1-ed7f-4c06-9e7d-9181e1c04fc6" targetNamespace="http://schemas.microsoft.com/office/2006/metadata/properties" ma:root="true" ma:fieldsID="f12922e6213c5b8adf0b18a1fa95ef00" ns2:_="" ns3:_="" ns4:_="">
    <xsd:import namespace="715fcdb6-58ff-4d84-993c-bb26a5b54815"/>
    <xsd:import namespace="cfab5f87-ed30-4dbb-a820-4234a14babf6"/>
    <xsd:import namespace="b872a7c1-ed7f-4c06-9e7d-9181e1c04fc6"/>
    <xsd:element name="properties">
      <xsd:complexType>
        <xsd:sequence>
          <xsd:element name="documentManagement">
            <xsd:complexType>
              <xsd:all>
                <xsd:element ref="ns2:WMOWFApprovalStatus" minOccurs="0"/>
                <xsd:element ref="ns3:_dlc_DocId" minOccurs="0"/>
                <xsd:element ref="ns3:_dlc_DocIdUrl" minOccurs="0"/>
                <xsd:element ref="ns3:_dlc_DocIdPersistId" minOccurs="0"/>
                <xsd:element ref="ns4:MediaServiceMetadata" minOccurs="0"/>
                <xsd:element ref="ns4:MediaServiceFastMetadata" minOccurs="0"/>
                <xsd:element ref="ns4:MediaServiceSearchProperties" minOccurs="0"/>
                <xsd:element ref="ns4:MediaServiceDateTaken" minOccurs="0"/>
                <xsd:element ref="ns4:MediaServiceGenerationTime" minOccurs="0"/>
                <xsd:element ref="ns4:MediaServiceEventHashCode" minOccurs="0"/>
                <xsd:element ref="ns4:MediaLengthInSeconds" minOccurs="0"/>
                <xsd:element ref="ns4:MediaServiceBillingMetadata" minOccurs="0"/>
                <xsd:element ref="ns4:lcf76f155ced4ddcb4097134ff3c332f" minOccurs="0"/>
                <xsd:element ref="ns3:TaxCatchAll" minOccurs="0"/>
                <xsd:element ref="ns4: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5fcdb6-58ff-4d84-993c-bb26a5b54815" elementFormDefault="qualified">
    <xsd:import namespace="http://schemas.microsoft.com/office/2006/documentManagement/types"/>
    <xsd:import namespace="http://schemas.microsoft.com/office/infopath/2007/PartnerControls"/>
    <xsd:element name="WMOWFApprovalStatus" ma:index="2" nillable="true" ma:displayName="Workflow Approval Status" ma:default="Not Submitted" ma:format="Dropdown" ma:internalName="WMOWFApprovalStatus" ma:readOnly="false">
      <xsd:simpleType>
        <xsd:restriction base="dms:Choice">
          <xsd:enumeration value="Not Submitted"/>
          <xsd:enumeration value="Pending for Review"/>
          <xsd:enumeration value="Pending for Consolidation"/>
          <xsd:enumeration value="Pending for Approval"/>
          <xsd:enumeration value="Approved"/>
          <xsd:enumeration value="Rejected by Approver"/>
          <xsd:enumeration value="Cancelled by Requestor"/>
          <xsd:enumeration value="In Progress"/>
        </xsd:restriction>
      </xsd:simpleType>
    </xsd:element>
  </xsd:schema>
  <xsd:schema xmlns:xsd="http://www.w3.org/2001/XMLSchema" xmlns:xs="http://www.w3.org/2001/XMLSchema" xmlns:dms="http://schemas.microsoft.com/office/2006/documentManagement/types" xmlns:pc="http://schemas.microsoft.com/office/infopath/2007/PartnerControls" targetNamespace="cfab5f87-ed30-4dbb-a820-4234a14babf6"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TaxCatchAll" ma:index="22" nillable="true" ma:displayName="Taxonomy Catch All Column" ma:hidden="true" ma:list="{fd78e92c-8460-44ab-956c-91a660f35408}" ma:internalName="TaxCatchAll" ma:showField="CatchAllData" ma:web="cfab5f87-ed30-4dbb-a820-4234a14babf6">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b872a7c1-ed7f-4c06-9e7d-9181e1c04fc6" elementFormDefault="qualified">
    <xsd:import namespace="http://schemas.microsoft.com/office/2006/documentManagement/types"/>
    <xsd:import namespace="http://schemas.microsoft.com/office/infopath/2007/PartnerControls"/>
    <xsd:element name="MediaServiceMetadata" ma:index="12" nillable="true" ma:displayName="MediaServiceMetadata" ma:hidden="true" ma:internalName="MediaServiceMetadata" ma:readOnly="true">
      <xsd:simpleType>
        <xsd:restriction base="dms:Note"/>
      </xsd:simpleType>
    </xsd:element>
    <xsd:element name="MediaServiceFastMetadata" ma:index="13" nillable="true" ma:displayName="MediaServiceFastMetadata" ma:hidden="true" ma:internalName="MediaServiceFastMetadata" ma:readOnly="true">
      <xsd:simpleType>
        <xsd:restriction base="dms:Note"/>
      </xsd:simpleType>
    </xsd:element>
    <xsd:element name="MediaServiceSearchProperties" ma:index="14" nillable="true" ma:displayName="MediaServiceSearchProperties" ma:hidden="true" ma:internalName="MediaServiceSearchProperties" ma:readOnly="true">
      <xsd:simpleType>
        <xsd:restriction base="dms:Note"/>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BillingMetadata" ma:index="19" nillable="true" ma:displayName="MediaServiceBillingMetadata" ma:hidden="true" ma:internalName="MediaServiceBillingMetadata" ma:readOnly="true">
      <xsd:simpleType>
        <xsd:restriction base="dms:Note"/>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92a3b380-abf6-46f2-87bb-c2c114de1c9e" ma:termSetId="09814cd3-568e-fe90-9814-8d621ff8fb84" ma:anchorId="fba54fb3-c3e1-fe81-a776-ca4b69148c4d" ma:open="true" ma:isKeyword="false">
      <xsd:complexType>
        <xsd:sequence>
          <xsd:element ref="pc:Terms" minOccurs="0" maxOccurs="1"/>
        </xsd:sequence>
      </xsd:complexType>
    </xsd:element>
    <xsd:element name="MediaServiceOCR" ma:index="23"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26ADEF15-C446-41EA-9F5A-529DE8BC8796}">
  <ds:schemaRefs>
    <ds:schemaRef ds:uri="715fcdb6-58ff-4d84-993c-bb26a5b54815"/>
    <ds:schemaRef ds:uri="b872a7c1-ed7f-4c06-9e7d-9181e1c04fc6"/>
    <ds:schemaRef ds:uri="cfab5f87-ed30-4dbb-a820-4234a14babf6"/>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0FA7709F-D645-4115-872C-3C63153C480F}">
  <ds:schemaRefs>
    <ds:schemaRef ds:uri="Microsoft.SharePoint.Taxonomy.ContentTypeSync"/>
  </ds:schemaRefs>
</ds:datastoreItem>
</file>

<file path=customXml/itemProps3.xml><?xml version="1.0" encoding="utf-8"?>
<ds:datastoreItem xmlns:ds="http://schemas.openxmlformats.org/officeDocument/2006/customXml" ds:itemID="{C8DA0265-93B7-41F5-9B01-E556D29DFE3F}">
  <ds:schemaRefs>
    <ds:schemaRef ds:uri="http://schemas.microsoft.com/sharepoint/events"/>
  </ds:schemaRefs>
</ds:datastoreItem>
</file>

<file path=customXml/itemProps4.xml><?xml version="1.0" encoding="utf-8"?>
<ds:datastoreItem xmlns:ds="http://schemas.openxmlformats.org/officeDocument/2006/customXml" ds:itemID="{BCA54693-DF33-4EE2-A28E-A4BC0FB83BC3}">
  <ds:schemaRefs>
    <ds:schemaRef ds:uri="715fcdb6-58ff-4d84-993c-bb26a5b54815"/>
    <ds:schemaRef ds:uri="b872a7c1-ed7f-4c06-9e7d-9181e1c04fc6"/>
    <ds:schemaRef ds:uri="cfab5f87-ed30-4dbb-a820-4234a14babf6"/>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5.xml><?xml version="1.0" encoding="utf-8"?>
<ds:datastoreItem xmlns:ds="http://schemas.openxmlformats.org/officeDocument/2006/customXml" ds:itemID="{7A476BA4-97AE-4E3A-A3FF-658168A892CD}">
  <ds:schemaRefs>
    <ds:schemaRef ds:uri="http://schemas.microsoft.com/sharepoint/v3/contenttype/forms"/>
  </ds:schemaRefs>
</ds:datastoreItem>
</file>

<file path=docMetadata/LabelInfo.xml><?xml version="1.0" encoding="utf-8"?>
<clbl:labelList xmlns:clbl="http://schemas.microsoft.com/office/2020/mipLabelMetadata">
  <clbl:label id="{e962d134-526b-49fe-8fc7-dd80537250d0}" enabled="1" method="Standard" siteId="{eaa6be54-4687-40c4-9827-c044bd8e8d3c}" removed="0"/>
</clbl:labelList>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27</Slides>
  <Notes>2</Notes>
  <HiddenSlides>0</HiddenSlides>
  <ScaleCrop>false</ScaleCrop>
  <HeadingPairs>
    <vt:vector size="4" baseType="variant">
      <vt:variant>
        <vt:lpstr>Theme</vt:lpstr>
      </vt:variant>
      <vt:variant>
        <vt:i4>1</vt:i4>
      </vt:variant>
      <vt:variant>
        <vt:lpstr>Slide Titles</vt:lpstr>
      </vt:variant>
      <vt:variant>
        <vt:i4>27</vt:i4>
      </vt:variant>
    </vt:vector>
  </HeadingPairs>
  <TitlesOfParts>
    <vt:vector size="28" baseType="lpstr">
      <vt:lpstr>Office Theme</vt:lpstr>
      <vt:lpstr>Report on UVN-S Session and Plans for the Coming Year </vt:lpstr>
      <vt:lpstr>Disclaimer</vt:lpstr>
      <vt:lpstr>UVN-S Session Agenda Part I</vt:lpstr>
      <vt:lpstr>UVN-S Session Agenda Part II</vt:lpstr>
      <vt:lpstr>Planned Activities</vt:lpstr>
      <vt:lpstr>Overview of presentations</vt:lpstr>
      <vt:lpstr>6c. Copernicus Sentinel-4 &amp; -5 – status Rasmus Lindstrot</vt:lpstr>
      <vt:lpstr>6a. 8 years TROPOMI long-term instrument degradation, Erwin Loots et al.</vt:lpstr>
      <vt:lpstr>6b. GOME-2 in-orbit performance, Pieter Valks, et al. </vt:lpstr>
      <vt:lpstr>6d. Calibration of the NOAA-20 OMPS Instrument for NASA Products, Brad Fisher</vt:lpstr>
      <vt:lpstr>6e. Monitoring of Measurements for S-NPP, NOAA-20 &amp; -21 OMPS and Metop-C  GOME-2 for 2023 to 2025 by using V8TOZ and Global Statistics</vt:lpstr>
      <vt:lpstr>6f. Improving Mission-Long Quality Stability of SNPP OMPS NP SDR Data through Solar Activity and Optical Throughput Degradation Adjustments, Steven Buckner et al.</vt:lpstr>
      <vt:lpstr>6k. Research on the Non-Uniformity Correction Method for FY-3F OMS-N, Mao Jinghua et al.</vt:lpstr>
      <vt:lpstr>6m. EMI Stripe Error Correction Method and Results, Zhao Minjie et al.</vt:lpstr>
      <vt:lpstr>6l. On-Orbit Performance Algorithm Optimization and Global Calibration Consistency Verification of the OMS-L Instrument, Li Yuan et al.</vt:lpstr>
      <vt:lpstr>6g. JPL Vicarious Calibration at the Railroad Valley Playa, Graziela Keller et al.</vt:lpstr>
      <vt:lpstr>Combining Knowledge</vt:lpstr>
      <vt:lpstr>6i. Calibration status of GOSATandGOSAT-2, Kei SHIOMI and GOSAT Team</vt:lpstr>
      <vt:lpstr>6j. GEMS Status and Calibration Update, Changsuk Lee</vt:lpstr>
      <vt:lpstr>6n. TEMPO Level 1 Status, Heesung Choi et al. </vt:lpstr>
      <vt:lpstr>Backup</vt:lpstr>
      <vt:lpstr>Future Plans for UVN Spectrometer Subgroup</vt:lpstr>
      <vt:lpstr>Topics</vt:lpstr>
      <vt:lpstr>PowerPoint Presentation</vt:lpstr>
      <vt:lpstr>Deep Convective Cloud (DCC) Monitoring  at NOAA Integrated Cal/Val System (ICVS) https://www.star.nesdis.noaa.gov/icvs/status_N21_OMPS_NM.php</vt:lpstr>
      <vt:lpstr>PowerPoint Presentation</vt:lpstr>
      <vt:lpstr>Agenda for Topical Meeting on Solar Analysis and Comparisons on June 2, 2024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 on UVN-S Session</dc:title>
  <dc:creator>Lawrence Flynn</dc:creator>
  <cp:revision>1</cp:revision>
  <dcterms:created xsi:type="dcterms:W3CDTF">2024-03-14T10:28:24Z</dcterms:created>
  <dcterms:modified xsi:type="dcterms:W3CDTF">2026-03-27T14:37:32Z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0x01010074A2E87CC028834B9BA9E2783CC7F26B</vt:lpwstr>
  </property>
  <property fmtid="{D5CDD505-2E9C-101B-9397-08002B2CF9AE}" pid="3" name="_dlc_DocIdItemGuid">
    <vt:lpwstr>ab0d565d-2170-4371-b812-9d6cc72b8eaf</vt:lpwstr>
  </property>
  <property fmtid="{D5CDD505-2E9C-101B-9397-08002B2CF9AE}" pid="4" name="MediaServiceImageTags">
    <vt:lpwstr/>
  </property>
</Properties>
</file>