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metadata" ContentType="application/binary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111.xml" ContentType="application/vnd.openxmlformats-officedocument.presentationml.slideLayout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  <p:sldMasterId id="2147483666" r:id="rId2"/>
    <p:sldMasterId id="2147483684" r:id="rId3"/>
    <p:sldMasterId id="2147483694" r:id="rId4"/>
    <p:sldMasterId id="2147483722" r:id="rId5"/>
    <p:sldMasterId id="2147483757" r:id="rId6"/>
  </p:sldMasterIdLst>
  <p:notesMasterIdLst>
    <p:notesMasterId r:id="rId23"/>
  </p:notesMasterIdLst>
  <p:sldIdLst>
    <p:sldId id="256" r:id="rId7"/>
    <p:sldId id="643" r:id="rId8"/>
    <p:sldId id="2147376510" r:id="rId9"/>
    <p:sldId id="649" r:id="rId10"/>
    <p:sldId id="260" r:id="rId11"/>
    <p:sldId id="642" r:id="rId12"/>
    <p:sldId id="261" r:id="rId13"/>
    <p:sldId id="682" r:id="rId14"/>
    <p:sldId id="674" r:id="rId15"/>
    <p:sldId id="284" r:id="rId16"/>
    <p:sldId id="679" r:id="rId17"/>
    <p:sldId id="678" r:id="rId18"/>
    <p:sldId id="2147376512" r:id="rId19"/>
    <p:sldId id="2147376511" r:id="rId20"/>
    <p:sldId id="265" r:id="rId21"/>
    <p:sldId id="2147376513" r:id="rId2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5" roundtripDataSignature="AMtx7mgfwBue64xRFGezcfTgslPwaufJh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en Knapp - NOAA Federal" initials="" lastIdx="1" clrIdx="0"/>
  <p:cmAuthor id="1" name="Joerg Schulz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433E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0C2A69-4510-408E-A9C5-0734EFA32484}" v="81" dt="2026-03-27T15:01:24.542"/>
  </p1510:revLst>
</p1510:revInfo>
</file>

<file path=ppt/tableStyles.xml><?xml version="1.0" encoding="utf-8"?>
<a:tblStyleLst xmlns:a="http://schemas.openxmlformats.org/drawingml/2006/main" def="{EF7881BB-6DDA-44B4-8CE7-F1DCBB162A9E}">
  <a:tblStyle styleId="{EF7881BB-6DDA-44B4-8CE7-F1DCBB162A9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92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42" Type="http://schemas.openxmlformats.org/officeDocument/2006/relationships/customXml" Target="../customXml/item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8" Type="http://schemas.openxmlformats.org/officeDocument/2006/relationships/viewProps" Target="viewProps.xml"/><Relationship Id="rId46" Type="http://schemas.openxmlformats.org/officeDocument/2006/relationships/customXml" Target="../customXml/item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45" Type="http://schemas.openxmlformats.org/officeDocument/2006/relationships/customXml" Target="../customXml/item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36" Type="http://schemas.openxmlformats.org/officeDocument/2006/relationships/commentAuthors" Target="commentAuthor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4" Type="http://schemas.openxmlformats.org/officeDocument/2006/relationships/customXml" Target="../customXml/item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35" Type="http://customschemas.google.com/relationships/presentationmetadata" Target="metadata"/><Relationship Id="rId43" Type="http://schemas.openxmlformats.org/officeDocument/2006/relationships/customXml" Target="../customXml/item2.xml"/><Relationship Id="rId8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218" name="Google Shape;21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9" name="Google Shape;219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0" indent="-368300" algn="l" rtl="0">
              <a:spcBef>
                <a:spcPct val="0"/>
              </a:spcBef>
              <a:spcAft>
                <a:spcPct val="0"/>
              </a:spcAft>
              <a:buSzPts val="2200"/>
              <a:buChar char="•"/>
            </a:pPr>
            <a:r>
              <a:rPr lang="en-GB" sz="2000"/>
              <a:t>Project runs 2023-2027 and aims at best and longest radiance climatology ever by  addressing:</a:t>
            </a:r>
          </a:p>
          <a:p>
            <a:pPr marL="1043369" lvl="1" indent="-368300">
              <a:spcBef>
                <a:spcPct val="0"/>
              </a:spcBef>
              <a:spcAft>
                <a:spcPct val="0"/>
              </a:spcAft>
              <a:buSzPts val="2200"/>
            </a:pPr>
            <a:r>
              <a:rPr lang="en-GB" sz="1800"/>
              <a:t>data rescue activities</a:t>
            </a:r>
          </a:p>
          <a:p>
            <a:pPr marL="1043369" lvl="1" indent="-368300">
              <a:spcBef>
                <a:spcPct val="0"/>
              </a:spcBef>
              <a:spcAft>
                <a:spcPct val="0"/>
              </a:spcAft>
              <a:buSzPts val="2200"/>
            </a:pPr>
            <a:r>
              <a:rPr lang="en-GB" sz="1800"/>
              <a:t>radiometric anomaly detection</a:t>
            </a:r>
          </a:p>
          <a:p>
            <a:pPr marL="1043369" lvl="1" indent="-368300">
              <a:spcBef>
                <a:spcPct val="0"/>
              </a:spcBef>
              <a:spcAft>
                <a:spcPct val="0"/>
              </a:spcAft>
              <a:buSzPts val="2200"/>
            </a:pPr>
            <a:r>
              <a:rPr lang="en-GB" sz="1800"/>
              <a:t>improved navigation</a:t>
            </a:r>
          </a:p>
          <a:p>
            <a:pPr marL="1043369" lvl="1" indent="-368300">
              <a:spcBef>
                <a:spcPct val="0"/>
              </a:spcBef>
              <a:spcAft>
                <a:spcPct val="0"/>
              </a:spcAft>
              <a:buSzPts val="2200"/>
            </a:pPr>
            <a:r>
              <a:rPr lang="en-GB" sz="1800"/>
              <a:t>metadata analysis</a:t>
            </a:r>
          </a:p>
          <a:p>
            <a:pPr marL="1043369" lvl="1" indent="-368300">
              <a:spcBef>
                <a:spcPct val="0"/>
              </a:spcBef>
              <a:spcAft>
                <a:spcPct val="0"/>
              </a:spcAft>
              <a:buSzPts val="2200"/>
            </a:pPr>
            <a:r>
              <a:rPr lang="en-GB" sz="1800"/>
              <a:t>uncertainty characterisation (EUMETSAT only)</a:t>
            </a:r>
          </a:p>
          <a:p>
            <a:pPr marL="1043369" lvl="1" indent="-368300">
              <a:spcBef>
                <a:spcPct val="0"/>
              </a:spcBef>
              <a:spcAft>
                <a:spcPct val="0"/>
              </a:spcAft>
              <a:buSzPts val="2200"/>
            </a:pPr>
            <a:r>
              <a:rPr lang="en-GB" sz="1800"/>
              <a:t>channel re-calibration</a:t>
            </a:r>
          </a:p>
          <a:p>
            <a:pPr marL="1043369" lvl="1" indent="-368300">
              <a:spcBef>
                <a:spcPct val="0"/>
              </a:spcBef>
              <a:spcAft>
                <a:spcPct val="0"/>
              </a:spcAft>
              <a:buSzPts val="2200"/>
            </a:pPr>
            <a:r>
              <a:rPr lang="en-GB" sz="1800"/>
              <a:t>channel cross-calibration </a:t>
            </a:r>
          </a:p>
          <a:p>
            <a:pPr marL="1043369" lvl="1" indent="-368300">
              <a:spcBef>
                <a:spcPct val="0"/>
              </a:spcBef>
              <a:spcAft>
                <a:spcPct val="0"/>
              </a:spcAft>
              <a:buSzPts val="2200"/>
            </a:pPr>
            <a:r>
              <a:rPr lang="en-GB" sz="1800"/>
              <a:t>spectral band adjustment</a:t>
            </a:r>
          </a:p>
          <a:p>
            <a:pPr marL="1043369" lvl="1" indent="-368300">
              <a:spcBef>
                <a:spcPct val="0"/>
              </a:spcBef>
              <a:spcAft>
                <a:spcPct val="0"/>
              </a:spcAft>
              <a:buSzPts val="2200"/>
            </a:pPr>
            <a:r>
              <a:rPr lang="en-GB" sz="1800"/>
              <a:t>validation</a:t>
            </a:r>
          </a:p>
          <a:p>
            <a:pPr marL="1043369" lvl="1" indent="-368300">
              <a:spcBef>
                <a:spcPct val="0"/>
              </a:spcBef>
              <a:spcAft>
                <a:spcPct val="0"/>
              </a:spcAft>
              <a:buSzPts val="2200"/>
            </a:pPr>
            <a:r>
              <a:rPr lang="en-GB" sz="1800"/>
              <a:t>mapping on standard grid with fixed temporal sampling</a:t>
            </a:r>
          </a:p>
          <a:p>
            <a:pPr marL="1043369" lvl="1" indent="-381000">
              <a:spcBef>
                <a:spcPct val="0"/>
              </a:spcBef>
              <a:spcAft>
                <a:spcPct val="0"/>
              </a:spcAft>
              <a:buSzPts val="2400"/>
            </a:pPr>
            <a:r>
              <a:rPr lang="en-GB" sz="1800"/>
              <a:t>combination of individual mapped satellites into quasi-global product</a:t>
            </a:r>
          </a:p>
          <a:p>
            <a:pPr marL="457200" lvl="0" indent="-381000" algn="l" rtl="0">
              <a:spcBef>
                <a:spcPct val="0"/>
              </a:spcBef>
              <a:spcAft>
                <a:spcPct val="0"/>
              </a:spcAft>
              <a:buSzPts val="2400"/>
              <a:buChar char="•"/>
            </a:pPr>
            <a:r>
              <a:rPr lang="en-GB" sz="2000"/>
              <a:t>EUMETSAT and NOAA co-develop and use their cloud infrastructures to enable the most efficient data processing</a:t>
            </a:r>
          </a:p>
          <a:p>
            <a:pPr marL="457200" lvl="0" indent="-381000">
              <a:spcBef>
                <a:spcPct val="0"/>
              </a:spcBef>
              <a:spcAft>
                <a:spcPct val="0"/>
              </a:spcAft>
              <a:buSzPts val="2400"/>
            </a:pPr>
            <a:r>
              <a:rPr lang="en-GB" sz="2000"/>
              <a:t>EUMETSAT and NOAA will both distribute from and into cloud infrastructure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33695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E02029-9BE2-4139-82E8-7E205433FD51}" type="slidenum">
              <a:rPr kumimoji="0" lang="de-DE" sz="17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Arial"/>
              </a:rPr>
              <a:pPr marL="0" marR="0" lvl="0" indent="0" algn="r" defTabSz="133695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5897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1896cf8507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  <p:sp>
        <p:nvSpPr>
          <p:cNvPr id="237" name="Google Shape;237;g1896cf85073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-GB" sz="2000" dirty="0"/>
              <a:t>Project runs 2023-2027 and aims at best and longest radiance climatology ever by  addressing:</a:t>
            </a:r>
          </a:p>
          <a:p>
            <a:pPr marL="1043369" lvl="1" indent="-368300">
              <a:spcBef>
                <a:spcPts val="0"/>
              </a:spcBef>
              <a:spcAft>
                <a:spcPts val="0"/>
              </a:spcAft>
              <a:buSzPts val="2200"/>
            </a:pPr>
            <a:r>
              <a:rPr lang="en-GB" sz="1800" dirty="0"/>
              <a:t>data rescue activities</a:t>
            </a:r>
          </a:p>
          <a:p>
            <a:pPr marL="1043369" lvl="1" indent="-368300">
              <a:spcBef>
                <a:spcPts val="0"/>
              </a:spcBef>
              <a:spcAft>
                <a:spcPts val="0"/>
              </a:spcAft>
              <a:buSzPts val="2200"/>
            </a:pPr>
            <a:r>
              <a:rPr lang="en-GB" sz="1800" dirty="0"/>
              <a:t>radiometric anomaly detection</a:t>
            </a:r>
          </a:p>
          <a:p>
            <a:pPr marL="1043369" lvl="1" indent="-368300">
              <a:spcBef>
                <a:spcPts val="0"/>
              </a:spcBef>
              <a:spcAft>
                <a:spcPts val="0"/>
              </a:spcAft>
              <a:buSzPts val="2200"/>
            </a:pPr>
            <a:r>
              <a:rPr lang="en-GB" sz="1800" dirty="0"/>
              <a:t>improved navigation</a:t>
            </a:r>
          </a:p>
          <a:p>
            <a:pPr marL="1043369" lvl="1" indent="-368300">
              <a:spcBef>
                <a:spcPts val="0"/>
              </a:spcBef>
              <a:spcAft>
                <a:spcPts val="0"/>
              </a:spcAft>
              <a:buSzPts val="2200"/>
            </a:pPr>
            <a:r>
              <a:rPr lang="en-GB" sz="1800" dirty="0"/>
              <a:t>metadata analysis</a:t>
            </a:r>
          </a:p>
          <a:p>
            <a:pPr marL="1043369" lvl="1" indent="-368300">
              <a:spcBef>
                <a:spcPts val="0"/>
              </a:spcBef>
              <a:spcAft>
                <a:spcPts val="0"/>
              </a:spcAft>
              <a:buSzPts val="2200"/>
            </a:pPr>
            <a:r>
              <a:rPr lang="en-GB" sz="1800" dirty="0"/>
              <a:t>uncertainty characterisation (EUMETSAT only)</a:t>
            </a:r>
          </a:p>
          <a:p>
            <a:pPr marL="1043369" lvl="1" indent="-368300">
              <a:spcBef>
                <a:spcPts val="0"/>
              </a:spcBef>
              <a:spcAft>
                <a:spcPts val="0"/>
              </a:spcAft>
              <a:buSzPts val="2200"/>
            </a:pPr>
            <a:r>
              <a:rPr lang="en-GB" sz="1800" dirty="0"/>
              <a:t>channel re-calibration</a:t>
            </a:r>
          </a:p>
          <a:p>
            <a:pPr marL="1043369" lvl="1" indent="-368300">
              <a:spcBef>
                <a:spcPts val="0"/>
              </a:spcBef>
              <a:spcAft>
                <a:spcPts val="0"/>
              </a:spcAft>
              <a:buSzPts val="2200"/>
            </a:pPr>
            <a:r>
              <a:rPr lang="en-GB" sz="1800" dirty="0"/>
              <a:t>channel cross-calibration </a:t>
            </a:r>
          </a:p>
          <a:p>
            <a:pPr marL="1043369" lvl="1" indent="-368300">
              <a:spcBef>
                <a:spcPts val="0"/>
              </a:spcBef>
              <a:spcAft>
                <a:spcPts val="0"/>
              </a:spcAft>
              <a:buSzPts val="2200"/>
            </a:pPr>
            <a:r>
              <a:rPr lang="en-GB" sz="1800" dirty="0"/>
              <a:t>spectral band adjustment</a:t>
            </a:r>
          </a:p>
          <a:p>
            <a:pPr marL="1043369" lvl="1" indent="-368300">
              <a:spcBef>
                <a:spcPts val="0"/>
              </a:spcBef>
              <a:spcAft>
                <a:spcPts val="0"/>
              </a:spcAft>
              <a:buSzPts val="2200"/>
            </a:pPr>
            <a:r>
              <a:rPr lang="en-GB" sz="1800" dirty="0"/>
              <a:t>validation</a:t>
            </a:r>
          </a:p>
          <a:p>
            <a:pPr marL="1043369" lvl="1" indent="-368300">
              <a:spcBef>
                <a:spcPts val="0"/>
              </a:spcBef>
              <a:spcAft>
                <a:spcPts val="0"/>
              </a:spcAft>
              <a:buSzPts val="2200"/>
            </a:pPr>
            <a:r>
              <a:rPr lang="en-GB" sz="1800" dirty="0"/>
              <a:t>mapping on standard grid with fixed temporal sampling</a:t>
            </a:r>
          </a:p>
          <a:p>
            <a:pPr marL="1043369" lvl="1" indent="-381000"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n-GB" sz="1800" dirty="0"/>
              <a:t>combination of individual mapped satellites into quasi-global product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sz="2000" dirty="0"/>
              <a:t>EUMETSAT and NOAA will co-develop and use their cloud infrastructures to enable the most efficient data processing</a:t>
            </a:r>
          </a:p>
          <a:p>
            <a:pPr marL="457200" lvl="0" indent="-381000"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n-GB" sz="2000" dirty="0"/>
              <a:t>EUMETSAT and NOAA will both distribute from and into cloud infrastructure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8" name="Google Shape;238;g1896cf85073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02215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bae64f86fb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  <p:sp>
        <p:nvSpPr>
          <p:cNvPr id="254" name="Google Shape;254;g2bae64f86fb_0_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g2bae64f86fb_0_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ba72c86c83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  <p:sp>
        <p:nvSpPr>
          <p:cNvPr id="268" name="Google Shape;268;g2ba72c86c83_1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g2ba72c86c83_1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ba72c86c83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  <p:sp>
        <p:nvSpPr>
          <p:cNvPr id="268" name="Google Shape;268;g2ba72c86c83_1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g2ba72c86c83_1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38119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33695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E02029-9BE2-4139-82E8-7E205433FD51}" type="slidenum">
              <a:rPr kumimoji="0" lang="de-DE" sz="17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Arial"/>
              </a:rPr>
              <a:pPr marL="0" marR="0" lvl="0" indent="0" algn="r" defTabSz="133695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45517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09" name="Google Shape;30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0" name="Google Shape;310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12" Type="http://schemas.openxmlformats.org/officeDocument/2006/relationships/image" Target="../media/image29.jpe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3.jpeg"/><Relationship Id="rId11" Type="http://schemas.openxmlformats.org/officeDocument/2006/relationships/image" Target="../media/image28.png"/><Relationship Id="rId5" Type="http://schemas.openxmlformats.org/officeDocument/2006/relationships/image" Target="../media/image22.jpe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1.jpeg"/><Relationship Id="rId9" Type="http://schemas.openxmlformats.org/officeDocument/2006/relationships/image" Target="../media/image26.jpeg"/><Relationship Id="rId14" Type="http://schemas.openxmlformats.org/officeDocument/2006/relationships/image" Target="../media/image31.png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6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7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png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6.png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8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6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8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8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2.png"/><Relationship Id="rId4" Type="http://schemas.openxmlformats.org/officeDocument/2006/relationships/image" Target="../media/image7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8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8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8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8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6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8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8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8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8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9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8.pn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0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8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1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8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2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8.pn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3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8.pn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8.pn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8.pn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8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5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5.pn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5.pn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5.pn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5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5.pn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5.pn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5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5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5.png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7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8.pn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6.jp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8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8.png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2.png"/><Relationship Id="rId4" Type="http://schemas.openxmlformats.org/officeDocument/2006/relationships/image" Target="../media/image7.png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8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8.pn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8.pn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8.pn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6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8.pn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8.png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8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8.pn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9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8.png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0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8.png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1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8.png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2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8.png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3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8.png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8.png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8.png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8.png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5.pn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5.png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5.png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5.png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5.png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5.png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5.png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5.png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5.png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5.png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 01">
  <p:cSld name="Thank You 0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8"/>
          <p:cNvSpPr>
            <a:spLocks noGrp="1"/>
          </p:cNvSpPr>
          <p:nvPr>
            <p:ph type="pic" idx="2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4" name="Google Shape;14;p8"/>
          <p:cNvSpPr/>
          <p:nvPr/>
        </p:nvSpPr>
        <p:spPr>
          <a:xfrm>
            <a:off x="-331272" y="-451844"/>
            <a:ext cx="3908719" cy="7654304"/>
          </a:xfrm>
          <a:custGeom>
            <a:avLst/>
            <a:gdLst/>
            <a:ahLst/>
            <a:cxnLst/>
            <a:rect l="l" t="t" r="r" b="b"/>
            <a:pathLst>
              <a:path w="196" h="393" extrusionOk="0">
                <a:moveTo>
                  <a:pt x="0" y="198"/>
                </a:moveTo>
                <a:cubicBezTo>
                  <a:pt x="0" y="103"/>
                  <a:pt x="64" y="26"/>
                  <a:pt x="157" y="8"/>
                </a:cubicBezTo>
                <a:cubicBezTo>
                  <a:pt x="171" y="6"/>
                  <a:pt x="188" y="0"/>
                  <a:pt x="192" y="22"/>
                </a:cubicBezTo>
                <a:cubicBezTo>
                  <a:pt x="196" y="41"/>
                  <a:pt x="190" y="52"/>
                  <a:pt x="167" y="56"/>
                </a:cubicBezTo>
                <a:cubicBezTo>
                  <a:pt x="95" y="70"/>
                  <a:pt x="47" y="129"/>
                  <a:pt x="48" y="198"/>
                </a:cubicBezTo>
                <a:cubicBezTo>
                  <a:pt x="48" y="267"/>
                  <a:pt x="97" y="325"/>
                  <a:pt x="170" y="339"/>
                </a:cubicBezTo>
                <a:cubicBezTo>
                  <a:pt x="191" y="343"/>
                  <a:pt x="195" y="354"/>
                  <a:pt x="193" y="372"/>
                </a:cubicBezTo>
                <a:cubicBezTo>
                  <a:pt x="190" y="393"/>
                  <a:pt x="174" y="389"/>
                  <a:pt x="160" y="387"/>
                </a:cubicBezTo>
                <a:cubicBezTo>
                  <a:pt x="70" y="375"/>
                  <a:pt x="0" y="293"/>
                  <a:pt x="0" y="198"/>
                </a:cubicBezTo>
                <a:close/>
              </a:path>
            </a:pathLst>
          </a:custGeom>
          <a:solidFill>
            <a:schemeClr val="lt2">
              <a:alpha val="90588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" name="Google Shape;15;p8"/>
          <p:cNvCxnSpPr/>
          <p:nvPr/>
        </p:nvCxnSpPr>
        <p:spPr>
          <a:xfrm>
            <a:off x="6469778" y="4233582"/>
            <a:ext cx="2532336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" name="Google Shape;16;p8"/>
          <p:cNvSpPr txBox="1">
            <a:spLocks noGrp="1"/>
          </p:cNvSpPr>
          <p:nvPr>
            <p:ph type="title"/>
          </p:nvPr>
        </p:nvSpPr>
        <p:spPr>
          <a:xfrm>
            <a:off x="6469778" y="3429000"/>
            <a:ext cx="5011410" cy="651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"/>
              <a:buNone/>
              <a:defRPr sz="4000" b="1" cap="none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9"/>
          <p:cNvGrpSpPr/>
          <p:nvPr/>
        </p:nvGrpSpPr>
        <p:grpSpPr>
          <a:xfrm rot="-2149226">
            <a:off x="7430044" y="-1843126"/>
            <a:ext cx="4436224" cy="5482435"/>
            <a:chOff x="11114088" y="2241550"/>
            <a:chExt cx="1905000" cy="2354263"/>
          </a:xfrm>
        </p:grpSpPr>
        <p:sp>
          <p:nvSpPr>
            <p:cNvPr id="19" name="Google Shape;19;p9"/>
            <p:cNvSpPr/>
            <p:nvPr/>
          </p:nvSpPr>
          <p:spPr>
            <a:xfrm>
              <a:off x="11114088" y="2241550"/>
              <a:ext cx="1905000" cy="2354263"/>
            </a:xfrm>
            <a:custGeom>
              <a:avLst/>
              <a:gdLst/>
              <a:ahLst/>
              <a:cxnLst/>
              <a:rect l="l" t="t" r="r" b="b"/>
              <a:pathLst>
                <a:path w="447" h="553" extrusionOk="0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solidFill>
              <a:schemeClr val="lt2">
                <a:alpha val="52549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9"/>
            <p:cNvSpPr/>
            <p:nvPr/>
          </p:nvSpPr>
          <p:spPr>
            <a:xfrm>
              <a:off x="11412538" y="2590800"/>
              <a:ext cx="835025" cy="1673225"/>
            </a:xfrm>
            <a:custGeom>
              <a:avLst/>
              <a:gdLst/>
              <a:ahLst/>
              <a:cxnLst/>
              <a:rect l="l" t="t" r="r" b="b"/>
              <a:pathLst>
                <a:path w="196" h="393" extrusionOk="0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solidFill>
              <a:schemeClr val="lt2">
                <a:alpha val="52549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9"/>
            <p:cNvSpPr/>
            <p:nvPr/>
          </p:nvSpPr>
          <p:spPr>
            <a:xfrm>
              <a:off x="11728451" y="3071813"/>
              <a:ext cx="306388" cy="719138"/>
            </a:xfrm>
            <a:custGeom>
              <a:avLst/>
              <a:gdLst/>
              <a:ahLst/>
              <a:cxnLst/>
              <a:rect l="l" t="t" r="r" b="b"/>
              <a:pathLst>
                <a:path w="72" h="169" extrusionOk="0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solidFill>
              <a:schemeClr val="lt2">
                <a:alpha val="52549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" name="Google Shape;22;p9"/>
          <p:cNvSpPr/>
          <p:nvPr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1"/>
          </p:nvPr>
        </p:nvSpPr>
        <p:spPr>
          <a:xfrm>
            <a:off x="515937" y="1354667"/>
            <a:ext cx="11413595" cy="4822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4" name="Google Shape;24;p9"/>
          <p:cNvSpPr txBox="1">
            <a:spLocks noGrp="1"/>
          </p:cNvSpPr>
          <p:nvPr>
            <p:ph type="title"/>
          </p:nvPr>
        </p:nvSpPr>
        <p:spPr>
          <a:xfrm>
            <a:off x="515937" y="-4704"/>
            <a:ext cx="11150600" cy="920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  <a:defRPr sz="36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5" name="Google Shape;25;p9" descr="EUMETSAT | Monitoring the weather and climate from space | EUMETSA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8602" y="6547353"/>
            <a:ext cx="1022712" cy="187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966" y="6514702"/>
            <a:ext cx="252668" cy="252668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9"/>
          <p:cNvSpPr/>
          <p:nvPr/>
        </p:nvSpPr>
        <p:spPr>
          <a:xfrm>
            <a:off x="11845812" y="651946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"/>
          <p:cNvSpPr txBox="1">
            <a:spLocks noGrp="1"/>
          </p:cNvSpPr>
          <p:nvPr>
            <p:ph type="sldNum" idx="12"/>
          </p:nvPr>
        </p:nvSpPr>
        <p:spPr>
          <a:xfrm>
            <a:off x="11837839" y="6565809"/>
            <a:ext cx="294460" cy="187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_02">
  <p:cSld name="Title Slide_02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10"/>
          <p:cNvSpPr txBox="1">
            <a:spLocks noGrp="1"/>
          </p:cNvSpPr>
          <p:nvPr>
            <p:ph type="ctrTitle"/>
          </p:nvPr>
        </p:nvSpPr>
        <p:spPr>
          <a:xfrm>
            <a:off x="6343650" y="2173288"/>
            <a:ext cx="5143500" cy="2090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orbel"/>
              <a:buNone/>
              <a:defRPr sz="5400" b="1" cap="non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 cap="none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3" name="Google Shape;33;p10"/>
          <p:cNvSpPr>
            <a:spLocks noGrp="1"/>
          </p:cNvSpPr>
          <p:nvPr>
            <p:ph type="pic" idx="2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grpSp>
        <p:nvGrpSpPr>
          <p:cNvPr id="34" name="Google Shape;34;p10"/>
          <p:cNvGrpSpPr/>
          <p:nvPr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</p:grpSpPr>
        <p:sp>
          <p:nvSpPr>
            <p:cNvPr id="35" name="Google Shape;35;p10"/>
            <p:cNvSpPr/>
            <p:nvPr/>
          </p:nvSpPr>
          <p:spPr>
            <a:xfrm>
              <a:off x="11114088" y="2241550"/>
              <a:ext cx="1905000" cy="2354263"/>
            </a:xfrm>
            <a:custGeom>
              <a:avLst/>
              <a:gdLst/>
              <a:ahLst/>
              <a:cxnLst/>
              <a:rect l="l" t="t" r="r" b="b"/>
              <a:pathLst>
                <a:path w="447" h="553" extrusionOk="0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solidFill>
              <a:schemeClr val="lt1">
                <a:alpha val="1529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10"/>
            <p:cNvSpPr/>
            <p:nvPr/>
          </p:nvSpPr>
          <p:spPr>
            <a:xfrm>
              <a:off x="11412538" y="2590800"/>
              <a:ext cx="835025" cy="1673225"/>
            </a:xfrm>
            <a:custGeom>
              <a:avLst/>
              <a:gdLst/>
              <a:ahLst/>
              <a:cxnLst/>
              <a:rect l="l" t="t" r="r" b="b"/>
              <a:pathLst>
                <a:path w="196" h="393" extrusionOk="0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solidFill>
              <a:schemeClr val="lt1">
                <a:alpha val="1529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37" name="Google Shape;37;p10"/>
          <p:cNvCxnSpPr/>
          <p:nvPr/>
        </p:nvCxnSpPr>
        <p:spPr>
          <a:xfrm>
            <a:off x="6469778" y="4233582"/>
            <a:ext cx="253233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with Image">
  <p:cSld name="Section Header with Image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11"/>
          <p:cNvSpPr txBox="1"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1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1"/>
          </p:nvPr>
        </p:nvSpPr>
        <p:spPr>
          <a:xfrm>
            <a:off x="2139388" y="1154832"/>
            <a:ext cx="7900525" cy="764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cap="none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11"/>
          <p:cNvSpPr>
            <a:spLocks noGrp="1"/>
          </p:cNvSpPr>
          <p:nvPr>
            <p:ph type="pic" idx="2"/>
          </p:nvPr>
        </p:nvSpPr>
        <p:spPr>
          <a:xfrm>
            <a:off x="2993041" y="2270376"/>
            <a:ext cx="6206400" cy="458762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with Image">
  <p:cSld name="Title and Content with Image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2"/>
          <p:cNvSpPr txBox="1">
            <a:spLocks noGrp="1"/>
          </p:cNvSpPr>
          <p:nvPr>
            <p:ph type="body" idx="1"/>
          </p:nvPr>
        </p:nvSpPr>
        <p:spPr>
          <a:xfrm>
            <a:off x="538960" y="1825625"/>
            <a:ext cx="491418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2"/>
          <p:cNvSpPr/>
          <p:nvPr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12"/>
          <p:cNvSpPr>
            <a:spLocks noGrp="1"/>
          </p:cNvSpPr>
          <p:nvPr>
            <p:ph type="pic" idx="2"/>
          </p:nvPr>
        </p:nvSpPr>
        <p:spPr>
          <a:xfrm>
            <a:off x="5884648" y="0"/>
            <a:ext cx="6307353" cy="578037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7" name="Google Shape;47;p12"/>
          <p:cNvSpPr txBox="1"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  <a:defRPr sz="36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8" name="Google Shape;48;p12" descr="EUMETSAT | Monitoring the weather and climate from space | EUMETSA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8602" y="6547353"/>
            <a:ext cx="1022712" cy="187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966" y="6514702"/>
            <a:ext cx="252668" cy="252668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12"/>
          <p:cNvSpPr/>
          <p:nvPr/>
        </p:nvSpPr>
        <p:spPr>
          <a:xfrm>
            <a:off x="11845812" y="651946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2"/>
          <p:cNvSpPr txBox="1">
            <a:spLocks noGrp="1"/>
          </p:cNvSpPr>
          <p:nvPr>
            <p:ph type="sldNum" idx="12"/>
          </p:nvPr>
        </p:nvSpPr>
        <p:spPr>
          <a:xfrm>
            <a:off x="11837839" y="6565809"/>
            <a:ext cx="294460" cy="187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2" name="Google Shape;52;p12"/>
          <p:cNvSpPr txBox="1"/>
          <p:nvPr/>
        </p:nvSpPr>
        <p:spPr>
          <a:xfrm>
            <a:off x="1610519" y="6502536"/>
            <a:ext cx="4546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ACB8CA"/>
                </a:solidFill>
                <a:latin typeface="Arial"/>
                <a:ea typeface="Arial"/>
                <a:cs typeface="Arial"/>
                <a:sym typeface="Arial"/>
              </a:rPr>
              <a:t>High Level Working Group Meeting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02">
  <p:cSld name="Title and Content 02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  <a:defRPr sz="36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538960" y="1825625"/>
            <a:ext cx="491418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/>
          <p:nvPr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7854462" y="988536"/>
            <a:ext cx="4329129" cy="4880927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20405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5107816" y="633613"/>
            <a:ext cx="5571908" cy="5571906"/>
          </a:xfrm>
          <a:prstGeom prst="ellipse">
            <a:avLst/>
          </a:prstGeom>
          <a:solidFill>
            <a:schemeClr val="lt2">
              <a:alpha val="52549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3"/>
          <p:cNvSpPr>
            <a:spLocks noGrp="1"/>
          </p:cNvSpPr>
          <p:nvPr>
            <p:ph type="pic" idx="2"/>
          </p:nvPr>
        </p:nvSpPr>
        <p:spPr>
          <a:xfrm>
            <a:off x="5455212" y="988536"/>
            <a:ext cx="4884848" cy="4884848"/>
          </a:xfrm>
          <a:prstGeom prst="ellipse">
            <a:avLst/>
          </a:prstGeom>
          <a:solidFill>
            <a:srgbClr val="D8D8D8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pic>
        <p:nvPicPr>
          <p:cNvPr id="60" name="Google Shape;60;p13" descr="EUMETSAT | Monitoring the weather and climate from space | EUMETSA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8602" y="6547353"/>
            <a:ext cx="1022712" cy="187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966" y="6514702"/>
            <a:ext cx="252668" cy="252668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3"/>
          <p:cNvSpPr/>
          <p:nvPr/>
        </p:nvSpPr>
        <p:spPr>
          <a:xfrm>
            <a:off x="11845812" y="651946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3"/>
          <p:cNvSpPr txBox="1">
            <a:spLocks noGrp="1"/>
          </p:cNvSpPr>
          <p:nvPr>
            <p:ph type="sldNum" idx="12"/>
          </p:nvPr>
        </p:nvSpPr>
        <p:spPr>
          <a:xfrm>
            <a:off x="11837839" y="6565809"/>
            <a:ext cx="294460" cy="187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4" name="Google Shape;64;p13"/>
          <p:cNvSpPr txBox="1"/>
          <p:nvPr/>
        </p:nvSpPr>
        <p:spPr>
          <a:xfrm>
            <a:off x="1610519" y="6502536"/>
            <a:ext cx="4546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ACB8CA"/>
                </a:solidFill>
                <a:latin typeface="Arial"/>
                <a:ea typeface="Arial"/>
                <a:cs typeface="Arial"/>
                <a:sym typeface="Arial"/>
              </a:rPr>
              <a:t>High Level Working Group Meeting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03">
  <p:cSld name="Title and Content 03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/>
          <p:nvPr/>
        </p:nvSpPr>
        <p:spPr>
          <a:xfrm>
            <a:off x="8308181" y="1630018"/>
            <a:ext cx="3883819" cy="4373217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4"/>
          <p:cNvSpPr/>
          <p:nvPr/>
        </p:nvSpPr>
        <p:spPr>
          <a:xfrm>
            <a:off x="9833702" y="1823757"/>
            <a:ext cx="832104" cy="832104"/>
          </a:xfrm>
          <a:prstGeom prst="ellipse">
            <a:avLst/>
          </a:prstGeom>
          <a:solidFill>
            <a:schemeClr val="accent3"/>
          </a:solidFill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4"/>
          <p:cNvSpPr>
            <a:spLocks noGrp="1"/>
          </p:cNvSpPr>
          <p:nvPr>
            <p:ph type="pic" idx="2"/>
          </p:nvPr>
        </p:nvSpPr>
        <p:spPr>
          <a:xfrm>
            <a:off x="9998318" y="1988373"/>
            <a:ext cx="502873" cy="50287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9" name="Google Shape;69;p14"/>
          <p:cNvSpPr/>
          <p:nvPr/>
        </p:nvSpPr>
        <p:spPr>
          <a:xfrm>
            <a:off x="0" y="1630018"/>
            <a:ext cx="3883819" cy="4373217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4"/>
          <p:cNvSpPr/>
          <p:nvPr/>
        </p:nvSpPr>
        <p:spPr>
          <a:xfrm>
            <a:off x="1526011" y="1823757"/>
            <a:ext cx="832104" cy="832104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4"/>
          <p:cNvSpPr txBox="1"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  <a:defRPr sz="36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body" idx="1"/>
          </p:nvPr>
        </p:nvSpPr>
        <p:spPr>
          <a:xfrm>
            <a:off x="219126" y="3207024"/>
            <a:ext cx="3445566" cy="2504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/>
          <p:nvPr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14"/>
          <p:cNvSpPr>
            <a:spLocks noGrp="1"/>
          </p:cNvSpPr>
          <p:nvPr>
            <p:ph type="pic" idx="3"/>
          </p:nvPr>
        </p:nvSpPr>
        <p:spPr>
          <a:xfrm>
            <a:off x="3883819" y="1630018"/>
            <a:ext cx="4424362" cy="4373217"/>
          </a:xfrm>
          <a:prstGeom prst="rect">
            <a:avLst/>
          </a:prstGeom>
          <a:solidFill>
            <a:srgbClr val="D0CECE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5" name="Google Shape;75;p14"/>
          <p:cNvSpPr txBox="1">
            <a:spLocks noGrp="1"/>
          </p:cNvSpPr>
          <p:nvPr>
            <p:ph type="body" idx="4"/>
          </p:nvPr>
        </p:nvSpPr>
        <p:spPr>
          <a:xfrm>
            <a:off x="8527490" y="3207024"/>
            <a:ext cx="3445200" cy="2504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5"/>
          </p:nvPr>
        </p:nvSpPr>
        <p:spPr>
          <a:xfrm>
            <a:off x="219126" y="2711636"/>
            <a:ext cx="3445566" cy="495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 cap="none">
                <a:latin typeface="Corbel"/>
                <a:ea typeface="Corbel"/>
                <a:cs typeface="Corbel"/>
                <a:sym typeface="Corbe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body" idx="6"/>
          </p:nvPr>
        </p:nvSpPr>
        <p:spPr>
          <a:xfrm>
            <a:off x="8527124" y="2711636"/>
            <a:ext cx="3445566" cy="495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 cap="none">
                <a:latin typeface="Corbel"/>
                <a:ea typeface="Corbel"/>
                <a:cs typeface="Corbel"/>
                <a:sym typeface="Corbe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>
            <a:spLocks noGrp="1"/>
          </p:cNvSpPr>
          <p:nvPr>
            <p:ph type="pic" idx="7"/>
          </p:nvPr>
        </p:nvSpPr>
        <p:spPr>
          <a:xfrm>
            <a:off x="1690627" y="1988373"/>
            <a:ext cx="502873" cy="50287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B"/>
          </a:p>
        </p:txBody>
      </p:sp>
      <p:pic>
        <p:nvPicPr>
          <p:cNvPr id="79" name="Google Shape;79;p14" descr="EUMETSAT | Monitoring the weather and climate from space | EUMETSA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8602" y="6547353"/>
            <a:ext cx="1022712" cy="187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966" y="6514702"/>
            <a:ext cx="252668" cy="252668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4"/>
          <p:cNvSpPr txBox="1"/>
          <p:nvPr/>
        </p:nvSpPr>
        <p:spPr>
          <a:xfrm>
            <a:off x="1610519" y="6502536"/>
            <a:ext cx="45466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ACB8CA"/>
                </a:solidFill>
                <a:latin typeface="Arial"/>
                <a:ea typeface="Arial"/>
                <a:cs typeface="Arial"/>
                <a:sym typeface="Arial"/>
              </a:rPr>
              <a:t>High Level Working Group Meeting 2023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4"/>
          <p:cNvSpPr/>
          <p:nvPr/>
        </p:nvSpPr>
        <p:spPr>
          <a:xfrm>
            <a:off x="11845812" y="651946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11837839" y="6565809"/>
            <a:ext cx="294460" cy="187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 Layout">
  <p:cSld name="Comparison Layou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/>
          <p:nvPr/>
        </p:nvSpPr>
        <p:spPr>
          <a:xfrm>
            <a:off x="6599236" y="4707908"/>
            <a:ext cx="5592763" cy="100647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5"/>
          <p:cNvSpPr/>
          <p:nvPr/>
        </p:nvSpPr>
        <p:spPr>
          <a:xfrm>
            <a:off x="-82063" y="1648186"/>
            <a:ext cx="5709139" cy="100647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5"/>
          <p:cNvSpPr txBox="1">
            <a:spLocks noGrp="1"/>
          </p:cNvSpPr>
          <p:nvPr>
            <p:ph type="title"/>
          </p:nvPr>
        </p:nvSpPr>
        <p:spPr>
          <a:xfrm>
            <a:off x="520700" y="51185"/>
            <a:ext cx="11150600" cy="920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  <a:defRPr sz="36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body" idx="1"/>
          </p:nvPr>
        </p:nvSpPr>
        <p:spPr>
          <a:xfrm>
            <a:off x="680934" y="2863158"/>
            <a:ext cx="4074002" cy="2846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5"/>
          <p:cNvSpPr/>
          <p:nvPr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5"/>
          <p:cNvSpPr txBox="1">
            <a:spLocks noGrp="1"/>
          </p:cNvSpPr>
          <p:nvPr>
            <p:ph type="body" idx="2"/>
          </p:nvPr>
        </p:nvSpPr>
        <p:spPr>
          <a:xfrm>
            <a:off x="1309370" y="1903728"/>
            <a:ext cx="3445566" cy="495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 b="1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15"/>
          <p:cNvSpPr txBox="1">
            <a:spLocks noGrp="1"/>
          </p:cNvSpPr>
          <p:nvPr>
            <p:ph type="body" idx="3"/>
          </p:nvPr>
        </p:nvSpPr>
        <p:spPr>
          <a:xfrm>
            <a:off x="7327918" y="1648186"/>
            <a:ext cx="4074002" cy="2834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15"/>
          <p:cNvSpPr txBox="1">
            <a:spLocks noGrp="1"/>
          </p:cNvSpPr>
          <p:nvPr>
            <p:ph type="body" idx="4"/>
          </p:nvPr>
        </p:nvSpPr>
        <p:spPr>
          <a:xfrm>
            <a:off x="7475709" y="4963450"/>
            <a:ext cx="3445566" cy="495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 b="1" cap="none">
                <a:solidFill>
                  <a:schemeClr val="accent3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15"/>
          <p:cNvSpPr/>
          <p:nvPr/>
        </p:nvSpPr>
        <p:spPr>
          <a:xfrm>
            <a:off x="5084763" y="1652762"/>
            <a:ext cx="1001899" cy="1001899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5"/>
          <p:cNvSpPr>
            <a:spLocks noGrp="1"/>
          </p:cNvSpPr>
          <p:nvPr>
            <p:ph type="pic" idx="5"/>
          </p:nvPr>
        </p:nvSpPr>
        <p:spPr>
          <a:xfrm>
            <a:off x="5282969" y="1850968"/>
            <a:ext cx="605487" cy="605487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5" name="Google Shape;95;p15"/>
          <p:cNvSpPr/>
          <p:nvPr/>
        </p:nvSpPr>
        <p:spPr>
          <a:xfrm>
            <a:off x="6100576" y="4707907"/>
            <a:ext cx="1001899" cy="1001899"/>
          </a:xfrm>
          <a:prstGeom prst="ellipse">
            <a:avLst/>
          </a:prstGeom>
          <a:solidFill>
            <a:schemeClr val="accent3"/>
          </a:solidFill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5"/>
          <p:cNvSpPr>
            <a:spLocks noGrp="1"/>
          </p:cNvSpPr>
          <p:nvPr>
            <p:ph type="pic" idx="6"/>
          </p:nvPr>
        </p:nvSpPr>
        <p:spPr>
          <a:xfrm>
            <a:off x="6298782" y="4906113"/>
            <a:ext cx="605487" cy="605487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GB"/>
          </a:p>
        </p:txBody>
      </p:sp>
      <p:pic>
        <p:nvPicPr>
          <p:cNvPr id="97" name="Google Shape;97;p15" descr="EUMETSAT | Monitoring the weather and climate from space | EUMETSA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8602" y="6547353"/>
            <a:ext cx="1022712" cy="187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966" y="6514702"/>
            <a:ext cx="252668" cy="252668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5"/>
          <p:cNvSpPr/>
          <p:nvPr/>
        </p:nvSpPr>
        <p:spPr>
          <a:xfrm>
            <a:off x="11845812" y="651946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5"/>
          <p:cNvSpPr txBox="1">
            <a:spLocks noGrp="1"/>
          </p:cNvSpPr>
          <p:nvPr>
            <p:ph type="sldNum" idx="12"/>
          </p:nvPr>
        </p:nvSpPr>
        <p:spPr>
          <a:xfrm>
            <a:off x="11837839" y="6565809"/>
            <a:ext cx="294460" cy="187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 Slide">
  <p:cSld name="Team Slide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17"/>
          <p:cNvGrpSpPr/>
          <p:nvPr/>
        </p:nvGrpSpPr>
        <p:grpSpPr>
          <a:xfrm rot="-2149226">
            <a:off x="7430044" y="-1843126"/>
            <a:ext cx="4436224" cy="5482435"/>
            <a:chOff x="11114088" y="2241550"/>
            <a:chExt cx="1905000" cy="2354263"/>
          </a:xfrm>
        </p:grpSpPr>
        <p:sp>
          <p:nvSpPr>
            <p:cNvPr id="114" name="Google Shape;114;p17"/>
            <p:cNvSpPr/>
            <p:nvPr/>
          </p:nvSpPr>
          <p:spPr>
            <a:xfrm>
              <a:off x="11114088" y="2241550"/>
              <a:ext cx="1905000" cy="2354263"/>
            </a:xfrm>
            <a:custGeom>
              <a:avLst/>
              <a:gdLst/>
              <a:ahLst/>
              <a:cxnLst/>
              <a:rect l="l" t="t" r="r" b="b"/>
              <a:pathLst>
                <a:path w="447" h="553" extrusionOk="0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solidFill>
              <a:schemeClr val="lt2">
                <a:alpha val="52549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17"/>
            <p:cNvSpPr/>
            <p:nvPr/>
          </p:nvSpPr>
          <p:spPr>
            <a:xfrm>
              <a:off x="11412538" y="2590800"/>
              <a:ext cx="835025" cy="1673225"/>
            </a:xfrm>
            <a:custGeom>
              <a:avLst/>
              <a:gdLst/>
              <a:ahLst/>
              <a:cxnLst/>
              <a:rect l="l" t="t" r="r" b="b"/>
              <a:pathLst>
                <a:path w="196" h="393" extrusionOk="0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solidFill>
              <a:schemeClr val="lt2">
                <a:alpha val="52549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7"/>
            <p:cNvSpPr/>
            <p:nvPr/>
          </p:nvSpPr>
          <p:spPr>
            <a:xfrm>
              <a:off x="11728451" y="3071813"/>
              <a:ext cx="306388" cy="719138"/>
            </a:xfrm>
            <a:custGeom>
              <a:avLst/>
              <a:gdLst/>
              <a:ahLst/>
              <a:cxnLst/>
              <a:rect l="l" t="t" r="r" b="b"/>
              <a:pathLst>
                <a:path w="72" h="169" extrusionOk="0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solidFill>
              <a:schemeClr val="lt2">
                <a:alpha val="52549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7" name="Google Shape;117;p17"/>
          <p:cNvSpPr/>
          <p:nvPr/>
        </p:nvSpPr>
        <p:spPr>
          <a:xfrm>
            <a:off x="954140" y="1698469"/>
            <a:ext cx="1729332" cy="1729332"/>
          </a:xfrm>
          <a:prstGeom prst="ellipse">
            <a:avLst/>
          </a:prstGeom>
          <a:solidFill>
            <a:schemeClr val="dk1">
              <a:alpha val="12549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7"/>
          <p:cNvSpPr/>
          <p:nvPr/>
        </p:nvSpPr>
        <p:spPr>
          <a:xfrm>
            <a:off x="3807539" y="1698469"/>
            <a:ext cx="1729332" cy="1729332"/>
          </a:xfrm>
          <a:prstGeom prst="ellipse">
            <a:avLst/>
          </a:prstGeom>
          <a:solidFill>
            <a:schemeClr val="dk1">
              <a:alpha val="12549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7"/>
          <p:cNvSpPr/>
          <p:nvPr/>
        </p:nvSpPr>
        <p:spPr>
          <a:xfrm>
            <a:off x="6646275" y="1698469"/>
            <a:ext cx="1729332" cy="1729332"/>
          </a:xfrm>
          <a:prstGeom prst="ellipse">
            <a:avLst/>
          </a:prstGeom>
          <a:solidFill>
            <a:schemeClr val="dk1">
              <a:alpha val="12549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7"/>
          <p:cNvSpPr/>
          <p:nvPr/>
        </p:nvSpPr>
        <p:spPr>
          <a:xfrm>
            <a:off x="9498658" y="1698469"/>
            <a:ext cx="1729332" cy="1729332"/>
          </a:xfrm>
          <a:prstGeom prst="ellipse">
            <a:avLst/>
          </a:prstGeom>
          <a:solidFill>
            <a:schemeClr val="dk1">
              <a:alpha val="12549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7"/>
          <p:cNvSpPr/>
          <p:nvPr/>
        </p:nvSpPr>
        <p:spPr>
          <a:xfrm>
            <a:off x="4011967" y="1778212"/>
            <a:ext cx="1320476" cy="362088"/>
          </a:xfrm>
          <a:custGeom>
            <a:avLst/>
            <a:gdLst/>
            <a:ahLst/>
            <a:cxnLst/>
            <a:rect l="l" t="t" r="r" b="b"/>
            <a:pathLst>
              <a:path w="1320476" h="362088" extrusionOk="0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7"/>
          <p:cNvSpPr/>
          <p:nvPr/>
        </p:nvSpPr>
        <p:spPr>
          <a:xfrm>
            <a:off x="6850703" y="1778212"/>
            <a:ext cx="1320476" cy="362088"/>
          </a:xfrm>
          <a:custGeom>
            <a:avLst/>
            <a:gdLst/>
            <a:ahLst/>
            <a:cxnLst/>
            <a:rect l="l" t="t" r="r" b="b"/>
            <a:pathLst>
              <a:path w="1320476" h="362088" extrusionOk="0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7"/>
          <p:cNvSpPr/>
          <p:nvPr/>
        </p:nvSpPr>
        <p:spPr>
          <a:xfrm>
            <a:off x="9703086" y="1778212"/>
            <a:ext cx="1320476" cy="362088"/>
          </a:xfrm>
          <a:custGeom>
            <a:avLst/>
            <a:gdLst/>
            <a:ahLst/>
            <a:cxnLst/>
            <a:rect l="l" t="t" r="r" b="b"/>
            <a:pathLst>
              <a:path w="1320476" h="362088" extrusionOk="0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7"/>
          <p:cNvSpPr/>
          <p:nvPr/>
        </p:nvSpPr>
        <p:spPr>
          <a:xfrm>
            <a:off x="1158568" y="1778212"/>
            <a:ext cx="1320476" cy="362088"/>
          </a:xfrm>
          <a:custGeom>
            <a:avLst/>
            <a:gdLst/>
            <a:ahLst/>
            <a:cxnLst/>
            <a:rect l="l" t="t" r="r" b="b"/>
            <a:pathLst>
              <a:path w="1320476" h="362088" extrusionOk="0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7"/>
          <p:cNvSpPr txBox="1"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  <a:defRPr sz="36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7"/>
          <p:cNvSpPr/>
          <p:nvPr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7"/>
          <p:cNvSpPr>
            <a:spLocks noGrp="1"/>
          </p:cNvSpPr>
          <p:nvPr>
            <p:ph type="pic" idx="2"/>
          </p:nvPr>
        </p:nvSpPr>
        <p:spPr>
          <a:xfrm>
            <a:off x="1103638" y="1848535"/>
            <a:ext cx="1430337" cy="1430337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8" name="Google Shape;128;p17"/>
          <p:cNvSpPr>
            <a:spLocks noGrp="1"/>
          </p:cNvSpPr>
          <p:nvPr>
            <p:ph type="pic" idx="3"/>
          </p:nvPr>
        </p:nvSpPr>
        <p:spPr>
          <a:xfrm>
            <a:off x="3957037" y="1848535"/>
            <a:ext cx="1430337" cy="1430337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9" name="Google Shape;129;p17"/>
          <p:cNvSpPr>
            <a:spLocks noGrp="1"/>
          </p:cNvSpPr>
          <p:nvPr>
            <p:ph type="pic" idx="4"/>
          </p:nvPr>
        </p:nvSpPr>
        <p:spPr>
          <a:xfrm>
            <a:off x="6795773" y="1848535"/>
            <a:ext cx="1430337" cy="1430337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30" name="Google Shape;130;p17"/>
          <p:cNvSpPr>
            <a:spLocks noGrp="1"/>
          </p:cNvSpPr>
          <p:nvPr>
            <p:ph type="pic" idx="5"/>
          </p:nvPr>
        </p:nvSpPr>
        <p:spPr>
          <a:xfrm>
            <a:off x="9648156" y="1848535"/>
            <a:ext cx="1430337" cy="1430337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31" name="Google Shape;131;p17"/>
          <p:cNvSpPr txBox="1">
            <a:spLocks noGrp="1"/>
          </p:cNvSpPr>
          <p:nvPr>
            <p:ph type="body" idx="1"/>
          </p:nvPr>
        </p:nvSpPr>
        <p:spPr>
          <a:xfrm>
            <a:off x="524454" y="4052306"/>
            <a:ext cx="2588705" cy="1749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17"/>
          <p:cNvSpPr txBox="1">
            <a:spLocks noGrp="1"/>
          </p:cNvSpPr>
          <p:nvPr>
            <p:ph type="body" idx="6"/>
          </p:nvPr>
        </p:nvSpPr>
        <p:spPr>
          <a:xfrm>
            <a:off x="524454" y="3539268"/>
            <a:ext cx="2588705" cy="495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D1D51"/>
              </a:buClr>
              <a:buSzPts val="1600"/>
              <a:buNone/>
              <a:defRPr sz="1600" b="1" cap="none">
                <a:solidFill>
                  <a:srgbClr val="0D1D5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3" name="Google Shape;133;p17"/>
          <p:cNvSpPr txBox="1">
            <a:spLocks noGrp="1"/>
          </p:cNvSpPr>
          <p:nvPr>
            <p:ph type="body" idx="7"/>
          </p:nvPr>
        </p:nvSpPr>
        <p:spPr>
          <a:xfrm>
            <a:off x="3377853" y="4052306"/>
            <a:ext cx="2588705" cy="1749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4" name="Google Shape;134;p17"/>
          <p:cNvSpPr txBox="1">
            <a:spLocks noGrp="1"/>
          </p:cNvSpPr>
          <p:nvPr>
            <p:ph type="body" idx="8"/>
          </p:nvPr>
        </p:nvSpPr>
        <p:spPr>
          <a:xfrm>
            <a:off x="3377853" y="3539268"/>
            <a:ext cx="2588705" cy="495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D1D51"/>
              </a:buClr>
              <a:buSzPts val="1600"/>
              <a:buNone/>
              <a:defRPr sz="1600" b="1" cap="none">
                <a:solidFill>
                  <a:srgbClr val="0D1D5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body" idx="9"/>
          </p:nvPr>
        </p:nvSpPr>
        <p:spPr>
          <a:xfrm>
            <a:off x="6216589" y="4052306"/>
            <a:ext cx="2588705" cy="1749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6" name="Google Shape;136;p17"/>
          <p:cNvSpPr txBox="1">
            <a:spLocks noGrp="1"/>
          </p:cNvSpPr>
          <p:nvPr>
            <p:ph type="body" idx="13"/>
          </p:nvPr>
        </p:nvSpPr>
        <p:spPr>
          <a:xfrm>
            <a:off x="6216589" y="3539268"/>
            <a:ext cx="2588705" cy="495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D1D51"/>
              </a:buClr>
              <a:buSzPts val="1600"/>
              <a:buNone/>
              <a:defRPr sz="1600" b="1" cap="none">
                <a:solidFill>
                  <a:srgbClr val="0D1D5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17"/>
          <p:cNvSpPr txBox="1">
            <a:spLocks noGrp="1"/>
          </p:cNvSpPr>
          <p:nvPr>
            <p:ph type="body" idx="14"/>
          </p:nvPr>
        </p:nvSpPr>
        <p:spPr>
          <a:xfrm>
            <a:off x="9068972" y="4052306"/>
            <a:ext cx="2588705" cy="1749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" name="Google Shape;138;p17"/>
          <p:cNvSpPr txBox="1">
            <a:spLocks noGrp="1"/>
          </p:cNvSpPr>
          <p:nvPr>
            <p:ph type="body" idx="15"/>
          </p:nvPr>
        </p:nvSpPr>
        <p:spPr>
          <a:xfrm>
            <a:off x="9068972" y="3539268"/>
            <a:ext cx="2588705" cy="495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D1D51"/>
              </a:buClr>
              <a:buSzPts val="1600"/>
              <a:buNone/>
              <a:defRPr sz="1600" b="1" cap="none">
                <a:solidFill>
                  <a:srgbClr val="0D1D5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9" name="Google Shape;139;p17" descr="EUMETSAT | Monitoring the weather and climate from space | EUMETSA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8602" y="6547353"/>
            <a:ext cx="1022712" cy="187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966" y="6514702"/>
            <a:ext cx="252668" cy="252668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7"/>
          <p:cNvSpPr/>
          <p:nvPr/>
        </p:nvSpPr>
        <p:spPr>
          <a:xfrm>
            <a:off x="11845812" y="651946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7"/>
          <p:cNvSpPr txBox="1">
            <a:spLocks noGrp="1"/>
          </p:cNvSpPr>
          <p:nvPr>
            <p:ph type="sldNum" idx="12"/>
          </p:nvPr>
        </p:nvSpPr>
        <p:spPr>
          <a:xfrm>
            <a:off x="11837839" y="6565809"/>
            <a:ext cx="294460" cy="187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_02">
  <p:cSld name="1_Title Slide_02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8"/>
          <p:cNvSpPr>
            <a:spLocks noGrp="1"/>
          </p:cNvSpPr>
          <p:nvPr>
            <p:ph type="pic" idx="2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grpSp>
        <p:nvGrpSpPr>
          <p:cNvPr id="146" name="Google Shape;146;p18"/>
          <p:cNvGrpSpPr/>
          <p:nvPr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</p:grpSpPr>
        <p:sp>
          <p:nvSpPr>
            <p:cNvPr id="147" name="Google Shape;147;p18"/>
            <p:cNvSpPr/>
            <p:nvPr/>
          </p:nvSpPr>
          <p:spPr>
            <a:xfrm>
              <a:off x="11114088" y="2241550"/>
              <a:ext cx="1905000" cy="2354263"/>
            </a:xfrm>
            <a:custGeom>
              <a:avLst/>
              <a:gdLst/>
              <a:ahLst/>
              <a:cxnLst/>
              <a:rect l="l" t="t" r="r" b="b"/>
              <a:pathLst>
                <a:path w="447" h="553" extrusionOk="0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solidFill>
              <a:schemeClr val="lt1">
                <a:alpha val="1529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18"/>
            <p:cNvSpPr/>
            <p:nvPr/>
          </p:nvSpPr>
          <p:spPr>
            <a:xfrm>
              <a:off x="11412538" y="2590800"/>
              <a:ext cx="835025" cy="1673225"/>
            </a:xfrm>
            <a:custGeom>
              <a:avLst/>
              <a:gdLst/>
              <a:ahLst/>
              <a:cxnLst/>
              <a:rect l="l" t="t" r="r" b="b"/>
              <a:pathLst>
                <a:path w="196" h="393" extrusionOk="0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solidFill>
              <a:schemeClr val="lt1">
                <a:alpha val="1529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49" name="Google Shape;149;p18"/>
          <p:cNvCxnSpPr/>
          <p:nvPr/>
        </p:nvCxnSpPr>
        <p:spPr>
          <a:xfrm>
            <a:off x="6469778" y="4233582"/>
            <a:ext cx="253233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50" name="Google Shape;150;p18" descr="Envelop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541475" y="4452337"/>
            <a:ext cx="387795" cy="387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8" descr="Network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22084" y="4925640"/>
            <a:ext cx="426575" cy="42657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8"/>
          <p:cNvSpPr txBox="1">
            <a:spLocks noGrp="1"/>
          </p:cNvSpPr>
          <p:nvPr>
            <p:ph type="subTitle" idx="1"/>
          </p:nvPr>
        </p:nvSpPr>
        <p:spPr>
          <a:xfrm>
            <a:off x="7002130" y="4484691"/>
            <a:ext cx="4540440" cy="503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0" cap="none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3" name="Google Shape;153;p18"/>
          <p:cNvSpPr txBox="1">
            <a:spLocks noGrp="1"/>
          </p:cNvSpPr>
          <p:nvPr>
            <p:ph type="body" idx="3"/>
          </p:nvPr>
        </p:nvSpPr>
        <p:spPr>
          <a:xfrm>
            <a:off x="7002320" y="5012635"/>
            <a:ext cx="4533900" cy="503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0" cap="none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18"/>
          <p:cNvSpPr txBox="1">
            <a:spLocks noGrp="1"/>
          </p:cNvSpPr>
          <p:nvPr>
            <p:ph type="title"/>
          </p:nvPr>
        </p:nvSpPr>
        <p:spPr>
          <a:xfrm>
            <a:off x="6469778" y="3158641"/>
            <a:ext cx="5011410" cy="921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1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9"/>
          <p:cNvSpPr txBox="1"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1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19"/>
          <p:cNvSpPr/>
          <p:nvPr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9"/>
          <p:cNvSpPr txBox="1">
            <a:spLocks noGrp="1"/>
          </p:cNvSpPr>
          <p:nvPr>
            <p:ph type="sldNum" idx="12"/>
          </p:nvPr>
        </p:nvSpPr>
        <p:spPr>
          <a:xfrm>
            <a:off x="11363696" y="6455739"/>
            <a:ext cx="294460" cy="187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C567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C567A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C567A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C567A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C567A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C567A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C567A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C567A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2C567A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60" name="Google Shape;160;p19"/>
          <p:cNvGrpSpPr/>
          <p:nvPr/>
        </p:nvGrpSpPr>
        <p:grpSpPr>
          <a:xfrm rot="-5400000">
            <a:off x="1637386" y="1473117"/>
            <a:ext cx="8917229" cy="10769768"/>
            <a:chOff x="-1728305" y="-2049517"/>
            <a:chExt cx="8917229" cy="10769768"/>
          </a:xfrm>
        </p:grpSpPr>
        <p:sp>
          <p:nvSpPr>
            <p:cNvPr id="161" name="Google Shape;161;p19"/>
            <p:cNvSpPr/>
            <p:nvPr/>
          </p:nvSpPr>
          <p:spPr>
            <a:xfrm>
              <a:off x="754010" y="708293"/>
              <a:ext cx="5334029" cy="5334029"/>
            </a:xfrm>
            <a:prstGeom prst="ellipse">
              <a:avLst/>
            </a:prstGeom>
            <a:solidFill>
              <a:schemeClr val="lt1">
                <a:alpha val="1529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2" name="Google Shape;162;p19"/>
            <p:cNvGrpSpPr/>
            <p:nvPr/>
          </p:nvGrpSpPr>
          <p:grpSpPr>
            <a:xfrm>
              <a:off x="-1728305" y="-2049517"/>
              <a:ext cx="8917229" cy="10769768"/>
              <a:chOff x="11114088" y="2241550"/>
              <a:chExt cx="1905000" cy="2354263"/>
            </a:xfrm>
          </p:grpSpPr>
          <p:sp>
            <p:nvSpPr>
              <p:cNvPr id="163" name="Google Shape;163;p19"/>
              <p:cNvSpPr/>
              <p:nvPr/>
            </p:nvSpPr>
            <p:spPr>
              <a:xfrm>
                <a:off x="11114088" y="2241550"/>
                <a:ext cx="1905000" cy="2354263"/>
              </a:xfrm>
              <a:custGeom>
                <a:avLst/>
                <a:gdLst/>
                <a:ahLst/>
                <a:cxnLst/>
                <a:rect l="l" t="t" r="r" b="b"/>
                <a:pathLst>
                  <a:path w="447" h="553" extrusionOk="0">
                    <a:moveTo>
                      <a:pt x="0" y="264"/>
                    </a:moveTo>
                    <a:cubicBezTo>
                      <a:pt x="5" y="176"/>
                      <a:pt x="49" y="96"/>
                      <a:pt x="141" y="48"/>
                    </a:cubicBezTo>
                    <a:cubicBezTo>
                      <a:pt x="235" y="0"/>
                      <a:pt x="327" y="9"/>
                      <a:pt x="414" y="67"/>
                    </a:cubicBezTo>
                    <a:cubicBezTo>
                      <a:pt x="425" y="75"/>
                      <a:pt x="439" y="82"/>
                      <a:pt x="438" y="98"/>
                    </a:cubicBezTo>
                    <a:cubicBezTo>
                      <a:pt x="437" y="120"/>
                      <a:pt x="413" y="127"/>
                      <a:pt x="391" y="111"/>
                    </a:cubicBezTo>
                    <a:cubicBezTo>
                      <a:pt x="294" y="40"/>
                      <a:pt x="166" y="56"/>
                      <a:pt x="94" y="149"/>
                    </a:cubicBezTo>
                    <a:cubicBezTo>
                      <a:pt x="30" y="231"/>
                      <a:pt x="36" y="349"/>
                      <a:pt x="107" y="424"/>
                    </a:cubicBezTo>
                    <a:cubicBezTo>
                      <a:pt x="180" y="502"/>
                      <a:pt x="296" y="514"/>
                      <a:pt x="383" y="453"/>
                    </a:cubicBezTo>
                    <a:cubicBezTo>
                      <a:pt x="386" y="451"/>
                      <a:pt x="390" y="449"/>
                      <a:pt x="393" y="446"/>
                    </a:cubicBezTo>
                    <a:cubicBezTo>
                      <a:pt x="407" y="433"/>
                      <a:pt x="420" y="433"/>
                      <a:pt x="433" y="449"/>
                    </a:cubicBezTo>
                    <a:cubicBezTo>
                      <a:pt x="447" y="467"/>
                      <a:pt x="433" y="477"/>
                      <a:pt x="421" y="485"/>
                    </a:cubicBezTo>
                    <a:cubicBezTo>
                      <a:pt x="353" y="537"/>
                      <a:pt x="277" y="553"/>
                      <a:pt x="194" y="531"/>
                    </a:cubicBezTo>
                    <a:cubicBezTo>
                      <a:pt x="79" y="501"/>
                      <a:pt x="1" y="397"/>
                      <a:pt x="0" y="264"/>
                    </a:cubicBezTo>
                    <a:close/>
                  </a:path>
                </a:pathLst>
              </a:custGeom>
              <a:solidFill>
                <a:schemeClr val="lt1">
                  <a:alpha val="15294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" name="Google Shape;164;p19"/>
              <p:cNvSpPr/>
              <p:nvPr/>
            </p:nvSpPr>
            <p:spPr>
              <a:xfrm>
                <a:off x="11412538" y="2590800"/>
                <a:ext cx="835025" cy="1673225"/>
              </a:xfrm>
              <a:custGeom>
                <a:avLst/>
                <a:gdLst/>
                <a:ahLst/>
                <a:cxnLst/>
                <a:rect l="l" t="t" r="r" b="b"/>
                <a:pathLst>
                  <a:path w="196" h="393" extrusionOk="0">
                    <a:moveTo>
                      <a:pt x="0" y="198"/>
                    </a:moveTo>
                    <a:cubicBezTo>
                      <a:pt x="0" y="103"/>
                      <a:pt x="64" y="26"/>
                      <a:pt x="157" y="8"/>
                    </a:cubicBezTo>
                    <a:cubicBezTo>
                      <a:pt x="171" y="6"/>
                      <a:pt x="188" y="0"/>
                      <a:pt x="192" y="22"/>
                    </a:cubicBezTo>
                    <a:cubicBezTo>
                      <a:pt x="196" y="41"/>
                      <a:pt x="190" y="52"/>
                      <a:pt x="167" y="56"/>
                    </a:cubicBezTo>
                    <a:cubicBezTo>
                      <a:pt x="95" y="70"/>
                      <a:pt x="47" y="129"/>
                      <a:pt x="48" y="198"/>
                    </a:cubicBezTo>
                    <a:cubicBezTo>
                      <a:pt x="48" y="267"/>
                      <a:pt x="97" y="325"/>
                      <a:pt x="170" y="339"/>
                    </a:cubicBezTo>
                    <a:cubicBezTo>
                      <a:pt x="191" y="343"/>
                      <a:pt x="195" y="354"/>
                      <a:pt x="193" y="372"/>
                    </a:cubicBezTo>
                    <a:cubicBezTo>
                      <a:pt x="190" y="393"/>
                      <a:pt x="174" y="389"/>
                      <a:pt x="160" y="387"/>
                    </a:cubicBezTo>
                    <a:cubicBezTo>
                      <a:pt x="70" y="375"/>
                      <a:pt x="0" y="293"/>
                      <a:pt x="0" y="198"/>
                    </a:cubicBezTo>
                    <a:close/>
                  </a:path>
                </a:pathLst>
              </a:custGeom>
              <a:solidFill>
                <a:schemeClr val="lt1">
                  <a:alpha val="15294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65" name="Google Shape;165;p19"/>
          <p:cNvSpPr txBox="1">
            <a:spLocks noGrp="1"/>
          </p:cNvSpPr>
          <p:nvPr>
            <p:ph type="body" idx="1"/>
          </p:nvPr>
        </p:nvSpPr>
        <p:spPr>
          <a:xfrm>
            <a:off x="831850" y="1153348"/>
            <a:ext cx="10515600" cy="648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67;p20"/>
          <p:cNvGrpSpPr/>
          <p:nvPr/>
        </p:nvGrpSpPr>
        <p:grpSpPr>
          <a:xfrm rot="-2149226">
            <a:off x="7430044" y="-1843126"/>
            <a:ext cx="4436224" cy="5482435"/>
            <a:chOff x="11114088" y="2241550"/>
            <a:chExt cx="1905000" cy="2354263"/>
          </a:xfrm>
        </p:grpSpPr>
        <p:sp>
          <p:nvSpPr>
            <p:cNvPr id="168" name="Google Shape;168;p20"/>
            <p:cNvSpPr/>
            <p:nvPr/>
          </p:nvSpPr>
          <p:spPr>
            <a:xfrm>
              <a:off x="11114088" y="2241550"/>
              <a:ext cx="1905000" cy="2354263"/>
            </a:xfrm>
            <a:custGeom>
              <a:avLst/>
              <a:gdLst/>
              <a:ahLst/>
              <a:cxnLst/>
              <a:rect l="l" t="t" r="r" b="b"/>
              <a:pathLst>
                <a:path w="447" h="553" extrusionOk="0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solidFill>
              <a:schemeClr val="lt2">
                <a:alpha val="52549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20"/>
            <p:cNvSpPr/>
            <p:nvPr/>
          </p:nvSpPr>
          <p:spPr>
            <a:xfrm>
              <a:off x="11412538" y="2590800"/>
              <a:ext cx="835025" cy="1673225"/>
            </a:xfrm>
            <a:custGeom>
              <a:avLst/>
              <a:gdLst/>
              <a:ahLst/>
              <a:cxnLst/>
              <a:rect l="l" t="t" r="r" b="b"/>
              <a:pathLst>
                <a:path w="196" h="393" extrusionOk="0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solidFill>
              <a:schemeClr val="lt2">
                <a:alpha val="52549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20"/>
            <p:cNvSpPr/>
            <p:nvPr/>
          </p:nvSpPr>
          <p:spPr>
            <a:xfrm>
              <a:off x="11728451" y="3071813"/>
              <a:ext cx="306388" cy="719138"/>
            </a:xfrm>
            <a:custGeom>
              <a:avLst/>
              <a:gdLst/>
              <a:ahLst/>
              <a:cxnLst/>
              <a:rect l="l" t="t" r="r" b="b"/>
              <a:pathLst>
                <a:path w="72" h="169" extrusionOk="0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solidFill>
              <a:schemeClr val="lt2">
                <a:alpha val="52549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1" name="Google Shape;171;p20"/>
          <p:cNvSpPr/>
          <p:nvPr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20"/>
          <p:cNvSpPr/>
          <p:nvPr/>
        </p:nvSpPr>
        <p:spPr>
          <a:xfrm>
            <a:off x="11811945" y="651946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20"/>
          <p:cNvSpPr txBox="1">
            <a:spLocks noGrp="1"/>
          </p:cNvSpPr>
          <p:nvPr>
            <p:ph type="sldNum" idx="12"/>
          </p:nvPr>
        </p:nvSpPr>
        <p:spPr>
          <a:xfrm>
            <a:off x="11803972" y="6565809"/>
            <a:ext cx="294460" cy="187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4" name="Google Shape;174;p20"/>
          <p:cNvSpPr txBox="1">
            <a:spLocks noGrp="1"/>
          </p:cNvSpPr>
          <p:nvPr>
            <p:ph type="body" idx="1"/>
          </p:nvPr>
        </p:nvSpPr>
        <p:spPr>
          <a:xfrm>
            <a:off x="515938" y="1825625"/>
            <a:ext cx="5503862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75" name="Google Shape;175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76" name="Google Shape;176;p20"/>
          <p:cNvSpPr txBox="1"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  <a:defRPr sz="36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77" name="Google Shape;177;p20" descr="EUMETSAT | Monitoring the weather and climate from space | EUMETSA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8602" y="6547353"/>
            <a:ext cx="1022712" cy="187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5333" y="6514702"/>
            <a:ext cx="277935" cy="2526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Google Shape;180;p21"/>
          <p:cNvGrpSpPr/>
          <p:nvPr/>
        </p:nvGrpSpPr>
        <p:grpSpPr>
          <a:xfrm rot="-2149226">
            <a:off x="7430044" y="-1843126"/>
            <a:ext cx="4436224" cy="5482435"/>
            <a:chOff x="11114088" y="2241550"/>
            <a:chExt cx="1905000" cy="2354263"/>
          </a:xfrm>
        </p:grpSpPr>
        <p:sp>
          <p:nvSpPr>
            <p:cNvPr id="181" name="Google Shape;181;p21"/>
            <p:cNvSpPr/>
            <p:nvPr/>
          </p:nvSpPr>
          <p:spPr>
            <a:xfrm>
              <a:off x="11114088" y="2241550"/>
              <a:ext cx="1905000" cy="2354263"/>
            </a:xfrm>
            <a:custGeom>
              <a:avLst/>
              <a:gdLst/>
              <a:ahLst/>
              <a:cxnLst/>
              <a:rect l="l" t="t" r="r" b="b"/>
              <a:pathLst>
                <a:path w="447" h="553" extrusionOk="0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solidFill>
              <a:schemeClr val="lt2">
                <a:alpha val="52549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21"/>
            <p:cNvSpPr/>
            <p:nvPr/>
          </p:nvSpPr>
          <p:spPr>
            <a:xfrm>
              <a:off x="11412538" y="2590800"/>
              <a:ext cx="835025" cy="1673225"/>
            </a:xfrm>
            <a:custGeom>
              <a:avLst/>
              <a:gdLst/>
              <a:ahLst/>
              <a:cxnLst/>
              <a:rect l="l" t="t" r="r" b="b"/>
              <a:pathLst>
                <a:path w="196" h="393" extrusionOk="0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solidFill>
              <a:schemeClr val="lt2">
                <a:alpha val="52549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21"/>
            <p:cNvSpPr/>
            <p:nvPr/>
          </p:nvSpPr>
          <p:spPr>
            <a:xfrm>
              <a:off x="11728451" y="3071813"/>
              <a:ext cx="306388" cy="719138"/>
            </a:xfrm>
            <a:custGeom>
              <a:avLst/>
              <a:gdLst/>
              <a:ahLst/>
              <a:cxnLst/>
              <a:rect l="l" t="t" r="r" b="b"/>
              <a:pathLst>
                <a:path w="72" h="169" extrusionOk="0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solidFill>
              <a:schemeClr val="lt2">
                <a:alpha val="52549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4" name="Google Shape;184;p21"/>
          <p:cNvSpPr/>
          <p:nvPr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1"/>
          <p:cNvSpPr txBox="1">
            <a:spLocks noGrp="1"/>
          </p:cNvSpPr>
          <p:nvPr>
            <p:ph type="body" idx="1"/>
          </p:nvPr>
        </p:nvSpPr>
        <p:spPr>
          <a:xfrm>
            <a:off x="51593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1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86" name="Google Shape;186;p21"/>
          <p:cNvSpPr txBox="1">
            <a:spLocks noGrp="1"/>
          </p:cNvSpPr>
          <p:nvPr>
            <p:ph type="body" idx="2"/>
          </p:nvPr>
        </p:nvSpPr>
        <p:spPr>
          <a:xfrm>
            <a:off x="51593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" name="Google Shape;187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400"/>
              <a:buNone/>
              <a:defRPr sz="2400" b="1">
                <a:solidFill>
                  <a:schemeClr val="accent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88" name="Google Shape;188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p21"/>
          <p:cNvSpPr txBox="1"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  <a:defRPr sz="36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90" name="Google Shape;190;p21" descr="EUMETSAT | Monitoring the weather and climate from space | EUMETSA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8602" y="6547353"/>
            <a:ext cx="1022712" cy="187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966" y="6514702"/>
            <a:ext cx="252668" cy="252668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1"/>
          <p:cNvSpPr/>
          <p:nvPr/>
        </p:nvSpPr>
        <p:spPr>
          <a:xfrm>
            <a:off x="11837335" y="6527932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1"/>
          <p:cNvSpPr txBox="1">
            <a:spLocks noGrp="1"/>
          </p:cNvSpPr>
          <p:nvPr>
            <p:ph type="sldNum" idx="12"/>
          </p:nvPr>
        </p:nvSpPr>
        <p:spPr>
          <a:xfrm>
            <a:off x="11829362" y="6574274"/>
            <a:ext cx="294460" cy="187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2"/>
          <p:cNvSpPr>
            <a:spLocks noGrp="1"/>
          </p:cNvSpPr>
          <p:nvPr>
            <p:ph type="pic" idx="2"/>
          </p:nvPr>
        </p:nvSpPr>
        <p:spPr>
          <a:xfrm>
            <a:off x="6096000" y="768485"/>
            <a:ext cx="5305662" cy="530566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grpSp>
        <p:nvGrpSpPr>
          <p:cNvPr id="196" name="Google Shape;196;p22"/>
          <p:cNvGrpSpPr/>
          <p:nvPr/>
        </p:nvGrpSpPr>
        <p:grpSpPr>
          <a:xfrm flipH="1">
            <a:off x="5400786" y="-2003509"/>
            <a:ext cx="8917229" cy="10769768"/>
            <a:chOff x="11114088" y="2241550"/>
            <a:chExt cx="1905000" cy="2354263"/>
          </a:xfrm>
        </p:grpSpPr>
        <p:sp>
          <p:nvSpPr>
            <p:cNvPr id="197" name="Google Shape;197;p22"/>
            <p:cNvSpPr/>
            <p:nvPr/>
          </p:nvSpPr>
          <p:spPr>
            <a:xfrm>
              <a:off x="11114088" y="2241550"/>
              <a:ext cx="1905000" cy="2354263"/>
            </a:xfrm>
            <a:custGeom>
              <a:avLst/>
              <a:gdLst/>
              <a:ahLst/>
              <a:cxnLst/>
              <a:rect l="l" t="t" r="r" b="b"/>
              <a:pathLst>
                <a:path w="447" h="553" extrusionOk="0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solidFill>
              <a:schemeClr val="lt2">
                <a:alpha val="90588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22"/>
            <p:cNvSpPr/>
            <p:nvPr/>
          </p:nvSpPr>
          <p:spPr>
            <a:xfrm>
              <a:off x="11412538" y="2590800"/>
              <a:ext cx="835025" cy="1673225"/>
            </a:xfrm>
            <a:custGeom>
              <a:avLst/>
              <a:gdLst/>
              <a:ahLst/>
              <a:cxnLst/>
              <a:rect l="l" t="t" r="r" b="b"/>
              <a:pathLst>
                <a:path w="196" h="393" extrusionOk="0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solidFill>
              <a:schemeClr val="lt2">
                <a:alpha val="90588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9" name="Google Shape;199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2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pic>
        <p:nvPicPr>
          <p:cNvPr id="201" name="Google Shape;201;p22" descr="EUMETSAT | Monitoring the weather and climate from space | EUMETSA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8602" y="6547353"/>
            <a:ext cx="1022712" cy="187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966" y="6514702"/>
            <a:ext cx="252668" cy="2526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" name="Google Shape;204;p23"/>
          <p:cNvGrpSpPr/>
          <p:nvPr/>
        </p:nvGrpSpPr>
        <p:grpSpPr>
          <a:xfrm rot="-2149226">
            <a:off x="7430044" y="-1843126"/>
            <a:ext cx="4436224" cy="5482435"/>
            <a:chOff x="11114088" y="2241550"/>
            <a:chExt cx="1905000" cy="2354263"/>
          </a:xfrm>
        </p:grpSpPr>
        <p:sp>
          <p:nvSpPr>
            <p:cNvPr id="205" name="Google Shape;205;p23"/>
            <p:cNvSpPr/>
            <p:nvPr/>
          </p:nvSpPr>
          <p:spPr>
            <a:xfrm>
              <a:off x="11114088" y="2241550"/>
              <a:ext cx="1905000" cy="2354263"/>
            </a:xfrm>
            <a:custGeom>
              <a:avLst/>
              <a:gdLst/>
              <a:ahLst/>
              <a:cxnLst/>
              <a:rect l="l" t="t" r="r" b="b"/>
              <a:pathLst>
                <a:path w="447" h="553" extrusionOk="0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solidFill>
              <a:schemeClr val="lt2">
                <a:alpha val="52549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23"/>
            <p:cNvSpPr/>
            <p:nvPr/>
          </p:nvSpPr>
          <p:spPr>
            <a:xfrm>
              <a:off x="11412538" y="2590800"/>
              <a:ext cx="835025" cy="1673225"/>
            </a:xfrm>
            <a:custGeom>
              <a:avLst/>
              <a:gdLst/>
              <a:ahLst/>
              <a:cxnLst/>
              <a:rect l="l" t="t" r="r" b="b"/>
              <a:pathLst>
                <a:path w="196" h="393" extrusionOk="0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solidFill>
              <a:schemeClr val="lt2">
                <a:alpha val="52549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23"/>
            <p:cNvSpPr/>
            <p:nvPr/>
          </p:nvSpPr>
          <p:spPr>
            <a:xfrm>
              <a:off x="11728451" y="3071813"/>
              <a:ext cx="306388" cy="719138"/>
            </a:xfrm>
            <a:custGeom>
              <a:avLst/>
              <a:gdLst/>
              <a:ahLst/>
              <a:cxnLst/>
              <a:rect l="l" t="t" r="r" b="b"/>
              <a:pathLst>
                <a:path w="72" h="169" extrusionOk="0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solidFill>
              <a:schemeClr val="lt2">
                <a:alpha val="52549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8" name="Google Shape;208;p23"/>
          <p:cNvSpPr/>
          <p:nvPr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2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1" name="Google Shape;211;p23"/>
          <p:cNvSpPr txBox="1">
            <a:spLocks noGrp="1"/>
          </p:cNvSpPr>
          <p:nvPr>
            <p:ph type="body" idx="2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pic>
        <p:nvPicPr>
          <p:cNvPr id="212" name="Google Shape;212;p23" descr="EUMETSAT | Monitoring the weather and climate from space | EUMETSA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8602" y="6547353"/>
            <a:ext cx="1022712" cy="187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966" y="6514702"/>
            <a:ext cx="252668" cy="252668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3"/>
          <p:cNvSpPr/>
          <p:nvPr/>
        </p:nvSpPr>
        <p:spPr>
          <a:xfrm>
            <a:off x="11845812" y="651946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3"/>
          <p:cNvSpPr txBox="1">
            <a:spLocks noGrp="1"/>
          </p:cNvSpPr>
          <p:nvPr>
            <p:ph type="sldNum" idx="12"/>
          </p:nvPr>
        </p:nvSpPr>
        <p:spPr>
          <a:xfrm>
            <a:off x="11837839" y="6565809"/>
            <a:ext cx="294460" cy="187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GEO MC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913" y="1199921"/>
            <a:ext cx="9463265" cy="5362516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/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sp>
        <p:nvSpPr>
          <p:cNvPr id="264" name="Rectangle 263"/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Picture 26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/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75192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Archiv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" y="1215158"/>
            <a:ext cx="9409964" cy="5332312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/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sp>
        <p:nvSpPr>
          <p:cNvPr id="264" name="Rectangle 263"/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Picture 26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/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43140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EO MC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878" y="1178260"/>
            <a:ext cx="9505713" cy="538657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/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sp>
        <p:nvSpPr>
          <p:cNvPr id="264" name="Rectangle 263"/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Picture 26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/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182376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/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819965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pic>
        <p:nvPicPr>
          <p:cNvPr id="3" name="Google Shape;25;p9" descr="EUMETSAT | Monitoring the weather and climate from space | EUMETSAT">
            <a:extLst>
              <a:ext uri="{FF2B5EF4-FFF2-40B4-BE49-F238E27FC236}">
                <a16:creationId xmlns:a16="http://schemas.microsoft.com/office/drawing/2014/main" id="{9635BEAF-6D0A-6D4C-96A9-7733AF39DF4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498602" y="6547353"/>
            <a:ext cx="1022712" cy="187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6;p9">
            <a:extLst>
              <a:ext uri="{FF2B5EF4-FFF2-40B4-BE49-F238E27FC236}">
                <a16:creationId xmlns:a16="http://schemas.microsoft.com/office/drawing/2014/main" id="{E93F0635-42F6-C4FD-207C-2969C1A866F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157966" y="6514702"/>
            <a:ext cx="252668" cy="2526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329250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rgbClr val="D6D2C4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524726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rgbClr val="D6D2C4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3" t="28964" r="31087" b="35710"/>
          <a:stretch/>
        </p:blipFill>
        <p:spPr>
          <a:xfrm>
            <a:off x="-42530" y="-42530"/>
            <a:ext cx="12227442" cy="69111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68945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314311" y="-1679944"/>
            <a:ext cx="11288822" cy="11288822"/>
          </a:xfrm>
          <a:prstGeom prst="rect">
            <a:avLst/>
          </a:prstGeom>
          <a:blipFill dpi="0" rotWithShape="1">
            <a:blip r:embed="rId2">
              <a:alphaModFix amt="30000"/>
            </a:blip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909486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/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/>
            </a:lvl1pPr>
            <a:lvl2pPr marL="562722" indent="0">
              <a:buNone/>
              <a:defRPr sz="2800"/>
            </a:lvl2pPr>
            <a:lvl3pPr marL="1125443" indent="0">
              <a:buNone/>
              <a:defRPr sz="2400"/>
            </a:lvl3pPr>
            <a:lvl4pPr marL="1688165" indent="0">
              <a:buNone/>
              <a:defRPr sz="2000"/>
            </a:lvl4pPr>
            <a:lvl5pPr marL="2250887" indent="0"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399736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8018546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EFA94CE-A6B2-1413-BDFD-FD381E2068B8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-103121" y="4874899"/>
            <a:ext cx="3153923" cy="208335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BF82E63-A571-FDBE-1042-F734FDDF0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6EB65E8-1DA1-4C66-A9AD-306FAC0B90F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38200" y="1854200"/>
            <a:ext cx="10515600" cy="4327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99814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Pr>
        <a:blipFill dpi="0" rotWithShape="1">
          <a:blip r:embed="rId2">
            <a:lum/>
          </a:blip>
          <a:srcRect/>
          <a:stretch>
            <a:fillRect b="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19907"/>
          </a:xfrm>
        </p:spPr>
        <p:txBody>
          <a:bodyPr/>
          <a:lstStyle>
            <a:lvl1pPr marL="221544"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8249" y="1237127"/>
            <a:ext cx="8714152" cy="5262675"/>
          </a:xfrm>
        </p:spPr>
        <p:txBody>
          <a:bodyPr>
            <a:normAutofit/>
          </a:bodyPr>
          <a:lstStyle>
            <a:lvl1pPr marL="310162" indent="-310162">
              <a:spcBef>
                <a:spcPts val="0"/>
              </a:spcBef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684783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RAYFERENCE_V4_BLEU_SUR_BLANC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8541" y="5629391"/>
            <a:ext cx="2631499" cy="6537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500251"/>
            <a:ext cx="10363200" cy="1470025"/>
          </a:xfrm>
        </p:spPr>
        <p:txBody>
          <a:bodyPr/>
          <a:lstStyle>
            <a:lvl1pPr>
              <a:defRPr b="0" i="0">
                <a:latin typeface="Superclarendon Bold"/>
                <a:cs typeface="Superclarendon Bold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129990"/>
            <a:ext cx="8534400" cy="1752600"/>
          </a:xfrm>
        </p:spPr>
        <p:txBody>
          <a:bodyPr/>
          <a:lstStyle>
            <a:lvl1pPr marL="0" indent="0" algn="ctr">
              <a:buNone/>
              <a:defRPr b="0" i="0">
                <a:solidFill>
                  <a:srgbClr val="0000FF"/>
                </a:solidFill>
                <a:latin typeface="Superclarendon Regular"/>
                <a:cs typeface="Superclarendon 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7" name="Picture 6" descr="FIDUCEO-logo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8954" y="109403"/>
            <a:ext cx="3428493" cy="1028548"/>
          </a:xfrm>
          <a:prstGeom prst="rect">
            <a:avLst/>
          </a:prstGeom>
        </p:spPr>
      </p:pic>
      <p:pic>
        <p:nvPicPr>
          <p:cNvPr id="8" name="Picture 4" descr="C:\Users\paula.newton\AppData\Local\Microsoft\Windows\Temporary Internet Files\Content.Outlook\I7FPAF7Y\shutterstock_18327952.jpg"/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3884" y="261765"/>
            <a:ext cx="1411129" cy="731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 userDrawn="1"/>
        </p:nvSpPr>
        <p:spPr>
          <a:xfrm>
            <a:off x="1740098" y="281156"/>
            <a:ext cx="7025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latin typeface="Superclarendon Regular"/>
                <a:cs typeface="Superclarendon Regular"/>
              </a:rPr>
              <a:t>FIDUCEO has received funding from the European</a:t>
            </a:r>
            <a:r>
              <a:rPr lang="en-GB" sz="1200" baseline="0" dirty="0">
                <a:latin typeface="Superclarendon Regular"/>
                <a:cs typeface="Superclarendon Regular"/>
              </a:rPr>
              <a:t> Union’s Horizon 2020 Programme for Research and Innovation, under Grant Agreement no. 638822</a:t>
            </a:r>
            <a:endParaRPr lang="en-GB" sz="1200" dirty="0">
              <a:latin typeface="Superclarendon Regular"/>
              <a:cs typeface="Superclarendon Regular"/>
            </a:endParaRPr>
          </a:p>
        </p:txBody>
      </p:sp>
      <p:pic>
        <p:nvPicPr>
          <p:cNvPr id="10" name="Picture 9" descr="UReading.jpe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022" y="5370476"/>
            <a:ext cx="2168460" cy="569220"/>
          </a:xfrm>
          <a:prstGeom prst="rect">
            <a:avLst/>
          </a:prstGeom>
        </p:spPr>
      </p:pic>
      <p:pic>
        <p:nvPicPr>
          <p:cNvPr id="11" name="Picture 10" descr="EUMETSAT.jpg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2811" y="5271267"/>
            <a:ext cx="2779531" cy="515699"/>
          </a:xfrm>
          <a:prstGeom prst="rect">
            <a:avLst/>
          </a:prstGeom>
        </p:spPr>
      </p:pic>
      <p:pic>
        <p:nvPicPr>
          <p:cNvPr id="14" name="Picture 13" descr="STFCLargeColour.jpg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3845" y="6132348"/>
            <a:ext cx="2709356" cy="440769"/>
          </a:xfrm>
          <a:prstGeom prst="rect">
            <a:avLst/>
          </a:prstGeom>
        </p:spPr>
      </p:pic>
      <p:pic>
        <p:nvPicPr>
          <p:cNvPr id="15" name="Picture 14" descr="DLR.jpeg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6921" y="6033814"/>
            <a:ext cx="1046071" cy="653794"/>
          </a:xfrm>
          <a:prstGeom prst="rect">
            <a:avLst/>
          </a:prstGeom>
        </p:spPr>
      </p:pic>
      <p:pic>
        <p:nvPicPr>
          <p:cNvPr id="16" name="Picture 15" descr="IPMA_Logo_Large.jpg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1543" y="6011446"/>
            <a:ext cx="1730888" cy="665845"/>
          </a:xfrm>
          <a:prstGeom prst="rect">
            <a:avLst/>
          </a:prstGeom>
        </p:spPr>
      </p:pic>
      <p:pic>
        <p:nvPicPr>
          <p:cNvPr id="19" name="Picture 18" descr="Unihamburg-logo.svg.png"/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023" y="6033813"/>
            <a:ext cx="858808" cy="643478"/>
          </a:xfrm>
          <a:prstGeom prst="rect">
            <a:avLst/>
          </a:prstGeom>
        </p:spPr>
      </p:pic>
      <p:pic>
        <p:nvPicPr>
          <p:cNvPr id="21" name="Picture 20" descr="BC-GmbH-Logo_big.png"/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3611" y="6013428"/>
            <a:ext cx="1465072" cy="559689"/>
          </a:xfrm>
          <a:prstGeom prst="rect">
            <a:avLst/>
          </a:prstGeom>
        </p:spPr>
      </p:pic>
      <p:pic>
        <p:nvPicPr>
          <p:cNvPr id="1026" name="Picture 2" descr="\\fpsvr2\users3$\erh\Documents\008 NPL General\NPL Logo.jpg"/>
          <p:cNvPicPr>
            <a:picLocks noChangeAspect="1" noChangeArrowheads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6758" y="5333652"/>
            <a:ext cx="1736209" cy="561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hc"/>
          <p:cNvSpPr txBox="1"/>
          <p:nvPr userDrawn="1"/>
        </p:nvSpPr>
        <p:spPr>
          <a:xfrm>
            <a:off x="0" y="0"/>
            <a:ext cx="12192000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endParaRPr kumimoji="0" lang="en-GB" sz="1000" b="0" i="0" u="none" baseline="0">
              <a:solidFill>
                <a:srgbClr val="7F7F7F"/>
              </a:solidFill>
              <a:latin typeface="Arial"/>
            </a:endParaRPr>
          </a:p>
        </p:txBody>
      </p:sp>
      <p:sp>
        <p:nvSpPr>
          <p:cNvPr id="5" name="fc"/>
          <p:cNvSpPr txBox="1"/>
          <p:nvPr userDrawn="1"/>
        </p:nvSpPr>
        <p:spPr>
          <a:xfrm>
            <a:off x="0" y="6491289"/>
            <a:ext cx="12192000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endParaRPr kumimoji="0" lang="en-GB" sz="1000" b="0" i="0" u="none" baseline="0">
              <a:solidFill>
                <a:srgbClr val="7F7F7F"/>
              </a:solidFill>
              <a:latin typeface="Arial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519" y="6187592"/>
            <a:ext cx="2644963" cy="536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041" y="5277876"/>
            <a:ext cx="2022412" cy="729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36" y="5447585"/>
            <a:ext cx="2473909" cy="366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4730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Superclarendon Regular"/>
                <a:cs typeface="Superclarendon Regular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75686" y="6356351"/>
            <a:ext cx="1124575" cy="365125"/>
          </a:xfrm>
        </p:spPr>
        <p:txBody>
          <a:bodyPr/>
          <a:lstStyle/>
          <a:p>
            <a:fld id="{8CB125E5-BE07-504F-8302-E7C0E63EF8EF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Picture 6" descr="FIDUCEO-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7228" y="6088459"/>
            <a:ext cx="2470219" cy="7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5067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4638"/>
            <a:ext cx="7807016" cy="1143000"/>
          </a:xfrm>
        </p:spPr>
        <p:txBody>
          <a:bodyPr/>
          <a:lstStyle>
            <a:lvl1pPr>
              <a:defRPr b="0" i="0">
                <a:latin typeface="Superclarendon Regular"/>
                <a:cs typeface="Superclarendon Regular"/>
              </a:defRPr>
            </a:lvl1pPr>
          </a:lstStyle>
          <a:p>
            <a:r>
              <a:rPr lang="en-GB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2292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9" name="Picture 8" descr="FIDUCEO-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1464" y="6001204"/>
            <a:ext cx="2855983" cy="856795"/>
          </a:xfrm>
          <a:prstGeom prst="rect">
            <a:avLst/>
          </a:prstGeom>
        </p:spPr>
      </p:pic>
      <p:pic>
        <p:nvPicPr>
          <p:cNvPr id="10" name="Picture 4" descr="C:\Users\paula.newton\AppData\Local\Microsoft\Windows\Temporary Internet Files\Content.Outlook\I7FPAF7Y\shutterstock_18327952.jp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411" y="6156395"/>
            <a:ext cx="1182073" cy="6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 userDrawn="1"/>
        </p:nvSpPr>
        <p:spPr>
          <a:xfrm>
            <a:off x="1740098" y="6001205"/>
            <a:ext cx="7025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latin typeface="Superclarendon Regular"/>
                <a:cs typeface="Superclarendon Regular"/>
              </a:rPr>
              <a:t>FIDUCEO has received funding from the European</a:t>
            </a:r>
            <a:r>
              <a:rPr lang="en-GB" sz="1200" baseline="0" dirty="0">
                <a:latin typeface="Superclarendon Regular"/>
                <a:cs typeface="Superclarendon Regular"/>
              </a:rPr>
              <a:t> Union’s Horizon 2020 Programme for Research and Innovation, under Grant Agreement no. 638822</a:t>
            </a:r>
            <a:endParaRPr lang="en-GB" sz="1200" dirty="0">
              <a:latin typeface="Superclarendon Regular"/>
              <a:cs typeface="Superclarendon Regular"/>
            </a:endParaRPr>
          </a:p>
        </p:txBody>
      </p:sp>
    </p:spTree>
    <p:extLst>
      <p:ext uri="{BB962C8B-B14F-4D97-AF65-F5344CB8AC3E}">
        <p14:creationId xmlns:p14="http://schemas.microsoft.com/office/powerpoint/2010/main" val="8810818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0" i="0" cap="all">
                <a:latin typeface="Superclarendon Regular"/>
                <a:cs typeface="Superclarendon Regular"/>
              </a:defRPr>
            </a:lvl1pPr>
          </a:lstStyle>
          <a:p>
            <a:r>
              <a:rPr lang="en-GB" dirty="0"/>
              <a:t>Section Divider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75686" y="6356351"/>
            <a:ext cx="1124575" cy="365125"/>
          </a:xfrm>
        </p:spPr>
        <p:txBody>
          <a:bodyPr/>
          <a:lstStyle/>
          <a:p>
            <a:fld id="{8CB125E5-BE07-504F-8302-E7C0E63EF8EF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10" name="Picture 9" descr="FIDUCEO-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7228" y="6088459"/>
            <a:ext cx="2470219" cy="7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0751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Superclarendon Bold"/>
                <a:cs typeface="Superclarendon Bold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75686" y="6356351"/>
            <a:ext cx="1124575" cy="365125"/>
          </a:xfrm>
        </p:spPr>
        <p:txBody>
          <a:bodyPr/>
          <a:lstStyle/>
          <a:p>
            <a:fld id="{8CB125E5-BE07-504F-8302-E7C0E63EF8EF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11" name="Picture 10" descr="FIDUCEO-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7228" y="6088459"/>
            <a:ext cx="2470219" cy="7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1362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Superclarendon Bold"/>
                <a:cs typeface="Superclarendon Bold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0" i="0">
                <a:latin typeface="Superclarendon Regular"/>
                <a:cs typeface="Superclarendon Regular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0" i="0">
                <a:latin typeface="Superclarendon Regular"/>
                <a:cs typeface="Superclarendon Regular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75686" y="6356351"/>
            <a:ext cx="1124575" cy="365125"/>
          </a:xfrm>
        </p:spPr>
        <p:txBody>
          <a:bodyPr/>
          <a:lstStyle/>
          <a:p>
            <a:fld id="{8CB125E5-BE07-504F-8302-E7C0E63EF8EF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13" name="Picture 12" descr="FIDUCEO-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7228" y="6088459"/>
            <a:ext cx="2470219" cy="7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025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75686" y="6356351"/>
            <a:ext cx="1124575" cy="365125"/>
          </a:xfrm>
        </p:spPr>
        <p:txBody>
          <a:bodyPr/>
          <a:lstStyle/>
          <a:p>
            <a:fld id="{8CB125E5-BE07-504F-8302-E7C0E63EF8EF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9" name="Picture 8" descr="FIDUCEO-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7228" y="6088459"/>
            <a:ext cx="2470219" cy="7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8123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75686" y="6356351"/>
            <a:ext cx="1124575" cy="365125"/>
          </a:xfrm>
        </p:spPr>
        <p:txBody>
          <a:bodyPr/>
          <a:lstStyle/>
          <a:p>
            <a:fld id="{8CB125E5-BE07-504F-8302-E7C0E63EF8EF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Picture 7" descr="FIDUCEO-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7228" y="6088459"/>
            <a:ext cx="2470219" cy="7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4889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0" i="0">
                <a:latin typeface="Superclarendon Black"/>
                <a:cs typeface="Superclarendon Black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75686" y="6356351"/>
            <a:ext cx="1124575" cy="365125"/>
          </a:xfrm>
        </p:spPr>
        <p:txBody>
          <a:bodyPr/>
          <a:lstStyle/>
          <a:p>
            <a:fld id="{8CB125E5-BE07-504F-8302-E7C0E63EF8EF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11" name="Picture 10" descr="FIDUCEO-logo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7228" y="6088459"/>
            <a:ext cx="2470219" cy="7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0958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2_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9"/>
          <p:cNvGrpSpPr/>
          <p:nvPr/>
        </p:nvGrpSpPr>
        <p:grpSpPr>
          <a:xfrm rot="-2149226">
            <a:off x="7430044" y="-1843126"/>
            <a:ext cx="4436224" cy="5482435"/>
            <a:chOff x="11114088" y="2241550"/>
            <a:chExt cx="1905000" cy="2354263"/>
          </a:xfrm>
        </p:grpSpPr>
        <p:sp>
          <p:nvSpPr>
            <p:cNvPr id="19" name="Google Shape;19;p9"/>
            <p:cNvSpPr/>
            <p:nvPr/>
          </p:nvSpPr>
          <p:spPr>
            <a:xfrm>
              <a:off x="11114088" y="2241550"/>
              <a:ext cx="1905000" cy="2354263"/>
            </a:xfrm>
            <a:custGeom>
              <a:avLst/>
              <a:gdLst/>
              <a:ahLst/>
              <a:cxnLst/>
              <a:rect l="l" t="t" r="r" b="b"/>
              <a:pathLst>
                <a:path w="447" h="553" extrusionOk="0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solidFill>
              <a:schemeClr val="lt2">
                <a:alpha val="52549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9"/>
            <p:cNvSpPr/>
            <p:nvPr/>
          </p:nvSpPr>
          <p:spPr>
            <a:xfrm>
              <a:off x="11412538" y="2590800"/>
              <a:ext cx="835025" cy="1673225"/>
            </a:xfrm>
            <a:custGeom>
              <a:avLst/>
              <a:gdLst/>
              <a:ahLst/>
              <a:cxnLst/>
              <a:rect l="l" t="t" r="r" b="b"/>
              <a:pathLst>
                <a:path w="196" h="393" extrusionOk="0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solidFill>
              <a:schemeClr val="lt2">
                <a:alpha val="52549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9"/>
            <p:cNvSpPr/>
            <p:nvPr/>
          </p:nvSpPr>
          <p:spPr>
            <a:xfrm>
              <a:off x="11728451" y="3071813"/>
              <a:ext cx="306388" cy="719138"/>
            </a:xfrm>
            <a:custGeom>
              <a:avLst/>
              <a:gdLst/>
              <a:ahLst/>
              <a:cxnLst/>
              <a:rect l="l" t="t" r="r" b="b"/>
              <a:pathLst>
                <a:path w="72" h="169" extrusionOk="0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solidFill>
              <a:schemeClr val="lt2">
                <a:alpha val="52549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" name="Google Shape;22;p9"/>
          <p:cNvSpPr/>
          <p:nvPr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1"/>
          </p:nvPr>
        </p:nvSpPr>
        <p:spPr>
          <a:xfrm>
            <a:off x="515937" y="1354667"/>
            <a:ext cx="11413595" cy="4822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4" name="Google Shape;24;p9"/>
          <p:cNvSpPr txBox="1">
            <a:spLocks noGrp="1"/>
          </p:cNvSpPr>
          <p:nvPr>
            <p:ph type="title"/>
          </p:nvPr>
        </p:nvSpPr>
        <p:spPr>
          <a:xfrm>
            <a:off x="515937" y="-4704"/>
            <a:ext cx="11150600" cy="920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  <a:defRPr sz="36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5" name="Google Shape;25;p9" descr="EUMETSAT | Monitoring the weather and climate from space | EUMETSA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8602" y="6547353"/>
            <a:ext cx="1022712" cy="187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966" y="6514702"/>
            <a:ext cx="252668" cy="252668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9"/>
          <p:cNvSpPr/>
          <p:nvPr/>
        </p:nvSpPr>
        <p:spPr>
          <a:xfrm>
            <a:off x="11845812" y="651946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"/>
          <p:cNvSpPr txBox="1">
            <a:spLocks noGrp="1"/>
          </p:cNvSpPr>
          <p:nvPr>
            <p:ph type="sldNum" idx="12"/>
          </p:nvPr>
        </p:nvSpPr>
        <p:spPr>
          <a:xfrm>
            <a:off x="11837839" y="6565809"/>
            <a:ext cx="294460" cy="187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85153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lag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379" y="1254271"/>
            <a:ext cx="9393251" cy="5322841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/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sp>
        <p:nvSpPr>
          <p:cNvPr id="264" name="Rectangle 263"/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Picture 26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/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406153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East Build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2" y="1240251"/>
            <a:ext cx="9407212" cy="5330752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/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sp>
        <p:nvSpPr>
          <p:cNvPr id="264" name="Rectangle 263"/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Picture 26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/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585815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HQ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02" y="1183478"/>
            <a:ext cx="9486293" cy="5375565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/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sp>
        <p:nvSpPr>
          <p:cNvPr id="264" name="Rectangle 263"/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Picture 26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/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896894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Earth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19" y="1240117"/>
            <a:ext cx="9335282" cy="5289992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/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sp>
        <p:nvSpPr>
          <p:cNvPr id="264" name="Rectangle 263"/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Picture 26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/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582117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/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041145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37393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rgbClr val="D6D2C4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388106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rgbClr val="D6D2C4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3" t="28964" r="31087" b="35710"/>
          <a:stretch/>
        </p:blipFill>
        <p:spPr>
          <a:xfrm>
            <a:off x="-42530" y="-42530"/>
            <a:ext cx="12227442" cy="69111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492840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314311" y="-1679944"/>
            <a:ext cx="11288822" cy="11288822"/>
          </a:xfrm>
          <a:prstGeom prst="rect">
            <a:avLst/>
          </a:prstGeom>
          <a:blipFill dpi="0" rotWithShape="1">
            <a:blip r:embed="rId2">
              <a:alphaModFix amt="30000"/>
            </a:blip>
            <a:srcRect/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586494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/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/>
            </a:lvl1pPr>
            <a:lvl2pPr marL="562722" indent="0">
              <a:buNone/>
              <a:defRPr sz="2800"/>
            </a:lvl2pPr>
            <a:lvl3pPr marL="1125443" indent="0">
              <a:buNone/>
              <a:defRPr sz="2400"/>
            </a:lvl3pPr>
            <a:lvl4pPr marL="1688165" indent="0">
              <a:buNone/>
              <a:defRPr sz="2000"/>
            </a:lvl4pPr>
            <a:lvl5pPr marL="2250887" indent="0"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595560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Pr>
        <a:blipFill dpi="0" rotWithShape="1">
          <a:blip r:embed="rId2">
            <a:lum/>
          </a:blip>
          <a:srcRect/>
          <a:stretch>
            <a:fillRect b="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19907"/>
          </a:xfrm>
        </p:spPr>
        <p:txBody>
          <a:bodyPr/>
          <a:lstStyle>
            <a:lvl1pPr marL="221544"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8249" y="1237127"/>
            <a:ext cx="8714152" cy="5262675"/>
          </a:xfrm>
        </p:spPr>
        <p:txBody>
          <a:bodyPr>
            <a:normAutofit/>
          </a:bodyPr>
          <a:lstStyle>
            <a:lvl1pPr marL="310162" indent="-310162">
              <a:spcBef>
                <a:spcPts val="0"/>
              </a:spcBef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4329731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5_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/>
          <p:nvPr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1"/>
          </p:nvPr>
        </p:nvSpPr>
        <p:spPr>
          <a:xfrm>
            <a:off x="515937" y="1354667"/>
            <a:ext cx="11413595" cy="4822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4" name="Google Shape;24;p9"/>
          <p:cNvSpPr txBox="1">
            <a:spLocks noGrp="1"/>
          </p:cNvSpPr>
          <p:nvPr>
            <p:ph type="title"/>
          </p:nvPr>
        </p:nvSpPr>
        <p:spPr>
          <a:xfrm>
            <a:off x="515937" y="-4704"/>
            <a:ext cx="11150600" cy="920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  <a:defRPr sz="36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5" name="Google Shape;25;p9" descr="EUMETSAT | Monitoring the weather and climate from space | EUMETSA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98602" y="6547353"/>
            <a:ext cx="1022712" cy="187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966" y="6514702"/>
            <a:ext cx="252668" cy="252668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9"/>
          <p:cNvSpPr/>
          <p:nvPr/>
        </p:nvSpPr>
        <p:spPr>
          <a:xfrm>
            <a:off x="11845812" y="651946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"/>
          <p:cNvSpPr txBox="1">
            <a:spLocks noGrp="1"/>
          </p:cNvSpPr>
          <p:nvPr>
            <p:ph type="sldNum" idx="12"/>
          </p:nvPr>
        </p:nvSpPr>
        <p:spPr>
          <a:xfrm>
            <a:off x="11837839" y="6565809"/>
            <a:ext cx="294460" cy="187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413747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lag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379" y="1254271"/>
            <a:ext cx="9393251" cy="5322841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B1E87582-D026-203A-9BBE-CB00676C469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6B38FFA-0A00-7FD5-3C4D-9938D347A91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1CE063-C87C-0A18-DEF7-814326DD88C6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601560335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HQ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2" y="1240251"/>
            <a:ext cx="9386105" cy="5318792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99E13975-02CC-D6EC-70D0-1FEBF815AACC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792412E-F0EE-A978-6B0E-573980CE26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DECA89-C807-FD8D-94E8-1CD2839F3821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667816270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 Glob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102" y="1254582"/>
            <a:ext cx="9335283" cy="5289993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3E24760C-1972-1C7B-D901-0A8AC2BC358B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D4D450C-18F9-43FB-1C8C-0ADDD638F7E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565E45-BC8D-B119-8ED2-61578806CC7E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262478024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- 40 yea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0 years graphic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BBB028B2-8594-01B4-DB76-83DE48C421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246" y="873665"/>
            <a:ext cx="10117753" cy="5690949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sp>
        <p:nvSpPr>
          <p:cNvPr id="264" name="Logo box"/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EUM logo"/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>
            <a:fillRect/>
          </a:stretch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  <p:pic>
        <p:nvPicPr>
          <p:cNvPr id="6" name="Picture 5" descr="A white number with a heart in the middle&#10;&#10;AI-generated content may be incorrect.">
            <a:extLst>
              <a:ext uri="{FF2B5EF4-FFF2-40B4-BE49-F238E27FC236}">
                <a16:creationId xmlns:a16="http://schemas.microsoft.com/office/drawing/2014/main" id="{EA442971-9A88-AE38-266B-83EFD12116C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424" y="3806894"/>
            <a:ext cx="2308788" cy="23087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EAC638-434D-CD96-ADA6-A8A31A7F65E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075787757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- 40 yea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0 years graphic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BBB028B2-8594-01B4-DB76-83DE48C421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246" y="873665"/>
            <a:ext cx="10117753" cy="5690949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sp>
        <p:nvSpPr>
          <p:cNvPr id="264" name="Logo box"/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8168BE2B-138D-388A-5A54-7DA68A7F1B9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883F94-637F-7AD4-143D-485D8A58AAE1}"/>
              </a:ext>
            </a:extLst>
          </p:cNvPr>
          <p:cNvSpPr txBox="1"/>
          <p:nvPr userDrawn="1"/>
        </p:nvSpPr>
        <p:spPr>
          <a:xfrm>
            <a:off x="7674123" y="4783090"/>
            <a:ext cx="3704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kern="100" spc="-100">
                <a:solidFill>
                  <a:schemeClr val="tx1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</a:t>
            </a:r>
          </a:p>
          <a:p>
            <a:pPr algn="ctr"/>
            <a:r>
              <a:rPr lang="en-US" sz="2000" b="0" kern="100" spc="-100">
                <a:solidFill>
                  <a:schemeClr val="tx1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878100700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 Europ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20" y="1240115"/>
            <a:ext cx="9335286" cy="528999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450ADCB7-16EB-B622-638C-A1A4954E3E6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2BC845D-EDCB-49FB-8EA7-B86F49B5F9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89ADF8-1EBB-F2EA-CAD4-829F7E52DF1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861036284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Flag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E4EFABC4-666E-0E12-FBFB-C5321CC934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" b="3668"/>
          <a:stretch>
            <a:fillRect/>
          </a:stretch>
        </p:blipFill>
        <p:spPr>
          <a:xfrm>
            <a:off x="63690" y="1108378"/>
            <a:ext cx="12055526" cy="5478940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3E392C0A-DF10-D30F-EF0B-A3B046BCF0AF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D277281-68D4-7402-4B74-477146D330A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F3A12D-ABE6-2685-297C-35A400BEF856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913612734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etop/EP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124" y="1210440"/>
            <a:ext cx="9465846" cy="5324538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FB0A5B34-CD22-5471-332A-2BB0E79DB53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514F7FE-53E7-7C2F-D72B-C60357B6A4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421CDD-B50E-22CF-1176-6D423C69DCB4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049995928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EPS-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74"/>
          <a:stretch>
            <a:fillRect/>
          </a:stretch>
        </p:blipFill>
        <p:spPr>
          <a:xfrm>
            <a:off x="125175" y="1249142"/>
            <a:ext cx="10281095" cy="532062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52BAA7E5-AA45-8CC8-A434-4FDF0DF3F348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CC3971B-9FF7-641A-E637-3E8DAF071F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F01C85-380F-6659-4C7D-C31A69DAE05F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226502261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106" y="1122694"/>
            <a:ext cx="9619897" cy="545127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4B0AAA1B-1421-17DE-B4BF-B223B75DE9F1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05F18F6B-5996-4FDB-4CBA-3C363925A11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0C3572-4EAB-966F-2580-59825C4BE64B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067541007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" y="1145464"/>
            <a:ext cx="9616414" cy="544930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5320F485-C9D1-F50E-BBD5-B0693DBE73F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56EAB93-8FF6-4A70-A33D-3294E57DF9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B2C236-179D-2AF6-D0E9-935FD2A2FFB0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739319244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CO2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" y="1240411"/>
            <a:ext cx="9479236" cy="533415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56B2F4-0B34-32AE-E744-78BF841E5A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25516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Logo box">
            <a:extLst>
              <a:ext uri="{FF2B5EF4-FFF2-40B4-BE49-F238E27FC236}">
                <a16:creationId xmlns:a16="http://schemas.microsoft.com/office/drawing/2014/main" id="{1BFE9D57-D127-805F-6B28-6561E60D2B68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D564E5C-D37A-50D8-CCE0-E76EEEFC1DC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4355E2-5E5E-1BD2-A90C-8BC1CFCD3730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512781148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tor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398" y="1191201"/>
            <a:ext cx="9421602" cy="5338907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B3646FAC-CF52-97F7-560F-F61F4002620B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23D6C2C-ACBF-3ED3-3352-8A2D806B0D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688088-F2F7-0AAB-C01C-80B07FF845AE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254724731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Ocea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1199"/>
            <a:ext cx="9436548" cy="5347376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2EF30257-1967-6570-EB43-02821B02C490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6E749021-2A2E-C4D1-EF4D-C145369547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575E3C-B026-EDAA-E326-EC232EC7733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880246584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Atmosphe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058" y="1199921"/>
            <a:ext cx="9406214" cy="5330187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91C69168-F063-CFEF-E75F-923C5D29917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C460F7A-3E10-FADA-F010-5CF6432CC4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3D748A-91F8-E795-587F-35D125A6B60D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53166700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Ocea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9921"/>
            <a:ext cx="9421156" cy="533865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9E84224C-4C73-1526-2E13-7EABF69CB171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00C430E-5B8F-8D64-3D68-63C03CF149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7AF93F-6E70-CD3C-2B50-548D30572A9C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068400128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M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610" y="1115816"/>
            <a:ext cx="9572000" cy="5424132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2F8D1782-09A4-E4EE-9062-989272A21B4F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49D061C-DBAD-84FD-050D-DE0C3B3781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610775-6E5F-1479-897C-FAA96D2B806A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319067770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GEO MC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913" y="1199921"/>
            <a:ext cx="9463265" cy="5362516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9B33E338-9B66-30DC-6ACC-0333EE68817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6AB5C5D-2B53-13DF-9B60-EC2446B4D16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C73E9F-B629-BFD0-BC22-E48014F492D5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737928689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EO MC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878" y="1178260"/>
            <a:ext cx="9505713" cy="538657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B4880620-B971-CC87-45FE-B58B31E0255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733BCAA-E5CD-7601-F265-95B3169EE5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3B711D-16AD-B6E1-1EA5-A05A455B38C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4233815205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E4C975A-D8FD-20D8-1337-4EFFD65ED2F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373604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yell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6A40B4-9476-3CC7-1FC9-048DA89B572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50D9AEB-55E7-D78F-89E0-5D9043EE57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223255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EA9A88-C455-E7C7-6727-AB6BAE746E39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7EB373E-9305-7F05-2C7F-6B6E764839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481206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35587F-E5E3-C072-6931-1000911C6A8E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88EA190-1ED4-7718-4AA2-91BF52AF02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035351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oran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6C6A13-D0B2-112F-D4E9-A0818AC63EE5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4E3C7E9-B696-DF37-A1F9-B75CFDE6C3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408108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734FFE1-4D68-C451-C29A-95B93B3980B4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DE914CB-0948-49A5-51BF-A80AEC799A7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536390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yell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0110A3-A2FA-0ED7-51BC-DE1CBE681CC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68E99D9-7E18-FB4C-4098-30FD111D56A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582965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0E88DA-5D62-A14E-BC69-AE25EB34AF4A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79308BB-6CA2-65A0-6D2E-7C45980895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070961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3D84B37-8BB0-CA6D-8B7F-6FA21B7C8B0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975A67A-673B-1D1E-D9EA-A2FBE92D58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759488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oran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75B50D-643C-BEAF-946D-CA5BDCDB9285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8BA6208-16A5-ABE6-DD31-D682752E08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711516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BAFD0F-C436-EB79-93CC-C81D9016CED8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0BFFBB0-45D1-C44C-2322-077B17D693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448527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background">
    <p:bg>
      <p:bgPr>
        <a:solidFill>
          <a:srgbClr val="2539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79" y="-8719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www.eumetsat.int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2" y="1139428"/>
            <a:ext cx="11822493" cy="52626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DD8B77-78AB-30A3-2819-0AD7A8288E5E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462B3FA-722D-E418-91CF-AD733B5D65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865571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ured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rgbClr val="D6D2C4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3" t="28964" r="31087" b="35710"/>
          <a:stretch>
            <a:fillRect/>
          </a:stretch>
        </p:blipFill>
        <p:spPr>
          <a:xfrm>
            <a:off x="-42530" y="-42530"/>
            <a:ext cx="12227442" cy="69111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347559-999B-94F9-6210-9E45B6B2067F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6BB19EE-C37A-F940-80CE-C5B1FC503D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424411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254740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>
            <a:fillRect/>
          </a:stretch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grpSp>
        <p:nvGrpSpPr>
          <p:cNvPr id="11" name="Group 10"/>
          <p:cNvGrpSpPr/>
          <p:nvPr userDrawn="1"/>
        </p:nvGrpSpPr>
        <p:grpSpPr>
          <a:xfrm>
            <a:off x="10275496" y="6603525"/>
            <a:ext cx="1462072" cy="214984"/>
            <a:chOff x="6189793" y="6000773"/>
            <a:chExt cx="4343735" cy="638706"/>
          </a:xfrm>
        </p:grpSpPr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6554" y="6000773"/>
              <a:ext cx="2146974" cy="63870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317" b="34099"/>
            <a:stretch>
              <a:fillRect/>
            </a:stretch>
          </p:blipFill>
          <p:spPr>
            <a:xfrm>
              <a:off x="6189793" y="6166267"/>
              <a:ext cx="2237237" cy="3241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3345337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lag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379" y="1254271"/>
            <a:ext cx="9393251" cy="5322841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B1E87582-D026-203A-9BBE-CB00676C469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6B38FFA-0A00-7FD5-3C4D-9938D347A91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1CE063-C87C-0A18-DEF7-814326DD88C6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926554054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HQ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2" y="1240251"/>
            <a:ext cx="9386105" cy="5318792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99E13975-02CC-D6EC-70D0-1FEBF815AACC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792412E-F0EE-A978-6B0E-573980CE26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DECA89-C807-FD8D-94E8-1CD2839F3821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882235396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 Glob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102" y="1254582"/>
            <a:ext cx="9335283" cy="5289993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3E24760C-1972-1C7B-D901-0A8AC2BC358B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D4D450C-18F9-43FB-1C8C-0ADDD638F7E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565E45-BC8D-B119-8ED2-61578806CC7E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244944377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- 40 yea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0 years graphic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BBB028B2-8594-01B4-DB76-83DE48C421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246" y="873665"/>
            <a:ext cx="10117753" cy="5690949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sp>
        <p:nvSpPr>
          <p:cNvPr id="264" name="Logo box"/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EUM logo"/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>
            <a:fillRect/>
          </a:stretch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  <p:pic>
        <p:nvPicPr>
          <p:cNvPr id="6" name="Picture 5" descr="A white number with a heart in the middle&#10;&#10;AI-generated content may be incorrect.">
            <a:extLst>
              <a:ext uri="{FF2B5EF4-FFF2-40B4-BE49-F238E27FC236}">
                <a16:creationId xmlns:a16="http://schemas.microsoft.com/office/drawing/2014/main" id="{EA442971-9A88-AE38-266B-83EFD12116C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424" y="3806894"/>
            <a:ext cx="2308788" cy="23087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EAC638-434D-CD96-ADA6-A8A31A7F65E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21487546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- 40 yea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0 years graphic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BBB028B2-8594-01B4-DB76-83DE48C421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246" y="873665"/>
            <a:ext cx="10117753" cy="5690949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sp>
        <p:nvSpPr>
          <p:cNvPr id="264" name="Logo box"/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8168BE2B-138D-388A-5A54-7DA68A7F1B9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883F94-637F-7AD4-143D-485D8A58AAE1}"/>
              </a:ext>
            </a:extLst>
          </p:cNvPr>
          <p:cNvSpPr txBox="1"/>
          <p:nvPr userDrawn="1"/>
        </p:nvSpPr>
        <p:spPr>
          <a:xfrm>
            <a:off x="7674123" y="4783090"/>
            <a:ext cx="3704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kern="100" spc="-100">
                <a:solidFill>
                  <a:schemeClr val="tx1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</a:t>
            </a:r>
          </a:p>
          <a:p>
            <a:pPr algn="ctr"/>
            <a:r>
              <a:rPr lang="en-US" sz="2000" b="0" kern="100" spc="-100">
                <a:solidFill>
                  <a:schemeClr val="tx1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557175577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 Europ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20" y="1240115"/>
            <a:ext cx="9335286" cy="528999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450ADCB7-16EB-B622-638C-A1A4954E3E6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2BC845D-EDCB-49FB-8EA7-B86F49B5F9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89ADF8-1EBB-F2EA-CAD4-829F7E52DF1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360495387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Flag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E4EFABC4-666E-0E12-FBFB-C5321CC934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" b="3668"/>
          <a:stretch>
            <a:fillRect/>
          </a:stretch>
        </p:blipFill>
        <p:spPr>
          <a:xfrm>
            <a:off x="63690" y="1108378"/>
            <a:ext cx="12055526" cy="5478940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3E392C0A-DF10-D30F-EF0B-A3B046BCF0AF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D277281-68D4-7402-4B74-477146D330A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F3A12D-ABE6-2685-297C-35A400BEF856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119876561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etop/EP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124" y="1210440"/>
            <a:ext cx="9465846" cy="5324538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FB0A5B34-CD22-5471-332A-2BB0E79DB53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514F7FE-53E7-7C2F-D72B-C60357B6A4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421CDD-B50E-22CF-1176-6D423C69DCB4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4217725154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EPS-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74"/>
          <a:stretch>
            <a:fillRect/>
          </a:stretch>
        </p:blipFill>
        <p:spPr>
          <a:xfrm>
            <a:off x="125175" y="1249142"/>
            <a:ext cx="10281095" cy="532062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52BAA7E5-AA45-8CC8-A434-4FDF0DF3F348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CC3971B-9FF7-641A-E637-3E8DAF071F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F01C85-380F-6659-4C7D-C31A69DAE05F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455103288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106" y="1122694"/>
            <a:ext cx="9619897" cy="545127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4B0AAA1B-1421-17DE-B4BF-B223B75DE9F1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05F18F6B-5996-4FDB-4CBA-3C363925A11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0C3572-4EAB-966F-2580-59825C4BE64B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4249067039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" y="1145464"/>
            <a:ext cx="9616414" cy="544930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5320F485-C9D1-F50E-BBD5-B0693DBE73F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56EAB93-8FF6-4A70-A33D-3294E57DF9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B2C236-179D-2AF6-D0E9-935FD2A2FFB0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6686930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CO2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" y="1240411"/>
            <a:ext cx="9479236" cy="533415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56B2F4-0B34-32AE-E744-78BF841E5A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25516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Logo box">
            <a:extLst>
              <a:ext uri="{FF2B5EF4-FFF2-40B4-BE49-F238E27FC236}">
                <a16:creationId xmlns:a16="http://schemas.microsoft.com/office/drawing/2014/main" id="{1BFE9D57-D127-805F-6B28-6561E60D2B68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D564E5C-D37A-50D8-CCE0-E76EEEFC1DC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4355E2-5E5E-1BD2-A90C-8BC1CFCD3730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609982576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tor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398" y="1191201"/>
            <a:ext cx="9421602" cy="5338907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B3646FAC-CF52-97F7-560F-F61F4002620B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23D6C2C-ACBF-3ED3-3352-8A2D806B0D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688088-F2F7-0AAB-C01C-80B07FF845AE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425068310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Ocea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1199"/>
            <a:ext cx="9436548" cy="5347376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2EF30257-1967-6570-EB43-02821B02C490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6E749021-2A2E-C4D1-EF4D-C145369547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575E3C-B026-EDAA-E326-EC232EC7733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55954211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Atmosphe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058" y="1199921"/>
            <a:ext cx="9406214" cy="5330187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91C69168-F063-CFEF-E75F-923C5D29917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C460F7A-3E10-FADA-F010-5CF6432CC4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3D748A-91F8-E795-587F-35D125A6B60D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73401444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Ocea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9921"/>
            <a:ext cx="9421156" cy="533865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9E84224C-4C73-1526-2E13-7EABF69CB171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00C430E-5B8F-8D64-3D68-63C03CF149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7AF93F-6E70-CD3C-2B50-548D30572A9C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002439023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M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610" y="1115816"/>
            <a:ext cx="9572000" cy="5424132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2F8D1782-09A4-E4EE-9062-989272A21B4F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49D061C-DBAD-84FD-050D-DE0C3B3781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610775-6E5F-1479-897C-FAA96D2B806A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395730910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GEO MC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913" y="1199921"/>
            <a:ext cx="9463265" cy="5362516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9B33E338-9B66-30DC-6ACC-0333EE68817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6AB5C5D-2B53-13DF-9B60-EC2446B4D16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C73E9F-B629-BFD0-BC22-E48014F492D5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169176974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EO MC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878" y="1178260"/>
            <a:ext cx="9505713" cy="538657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B4880620-B971-CC87-45FE-B58B31E0255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733BCAA-E5CD-7601-F265-95B3169EE5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3B711D-16AD-B6E1-1EA5-A05A455B38C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970498495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E4C975A-D8FD-20D8-1337-4EFFD65ED2F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801755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yell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6A40B4-9476-3CC7-1FC9-048DA89B572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50D9AEB-55E7-D78F-89E0-5D9043EE57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912710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EA9A88-C455-E7C7-6727-AB6BAE746E39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7EB373E-9305-7F05-2C7F-6B6E764839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204680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35587F-E5E3-C072-6931-1000911C6A8E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88EA190-1ED4-7718-4AA2-91BF52AF02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374583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oran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6C6A13-D0B2-112F-D4E9-A0818AC63EE5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4E3C7E9-B696-DF37-A1F9-B75CFDE6C3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701148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734FFE1-4D68-C451-C29A-95B93B3980B4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DE914CB-0948-49A5-51BF-A80AEC799A7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720129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yell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0110A3-A2FA-0ED7-51BC-DE1CBE681CC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68E99D9-7E18-FB4C-4098-30FD111D56A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189798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0E88DA-5D62-A14E-BC69-AE25EB34AF4A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79308BB-6CA2-65A0-6D2E-7C45980895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436529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3D84B37-8BB0-CA6D-8B7F-6FA21B7C8B0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975A67A-673B-1D1E-D9EA-A2FBE92D58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769824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oran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75B50D-643C-BEAF-946D-CA5BDCDB9285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8BA6208-16A5-ABE6-DD31-D682752E08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858376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BAFD0F-C436-EB79-93CC-C81D9016CED8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0BFFBB0-45D1-C44C-2322-077B17D693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924059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background">
    <p:bg>
      <p:bgPr>
        <a:solidFill>
          <a:srgbClr val="2539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79" y="-8719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www.eumetsat.int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2" y="1139428"/>
            <a:ext cx="11822493" cy="52626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DD8B77-78AB-30A3-2819-0AD7A8288E5E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462B3FA-722D-E418-91CF-AD733B5D65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545998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ured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rgbClr val="D6D2C4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3" t="28964" r="31087" b="35710"/>
          <a:stretch>
            <a:fillRect/>
          </a:stretch>
        </p:blipFill>
        <p:spPr>
          <a:xfrm>
            <a:off x="-42530" y="-42530"/>
            <a:ext cx="12227442" cy="69111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347559-999B-94F9-6210-9E45B6B2067F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6BB19EE-C37A-F940-80CE-C5B1FC503D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824471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419427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>
            <a:fillRect/>
          </a:stretch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grpSp>
        <p:nvGrpSpPr>
          <p:cNvPr id="11" name="Group 10"/>
          <p:cNvGrpSpPr/>
          <p:nvPr userDrawn="1"/>
        </p:nvGrpSpPr>
        <p:grpSpPr>
          <a:xfrm>
            <a:off x="10275496" y="6603525"/>
            <a:ext cx="1462072" cy="214984"/>
            <a:chOff x="6189793" y="6000773"/>
            <a:chExt cx="4343735" cy="638706"/>
          </a:xfrm>
        </p:grpSpPr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6554" y="6000773"/>
              <a:ext cx="2146974" cy="63870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317" b="34099"/>
            <a:stretch>
              <a:fillRect/>
            </a:stretch>
          </p:blipFill>
          <p:spPr>
            <a:xfrm>
              <a:off x="6189793" y="6166267"/>
              <a:ext cx="2237237" cy="3241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208645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26" Type="http://schemas.openxmlformats.org/officeDocument/2006/relationships/slideLayout" Target="../slideLayouts/slideLayout75.xml"/><Relationship Id="rId3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70.xml"/><Relationship Id="rId34" Type="http://schemas.openxmlformats.org/officeDocument/2006/relationships/slideLayout" Target="../slideLayouts/slideLayout83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5" Type="http://schemas.openxmlformats.org/officeDocument/2006/relationships/slideLayout" Target="../slideLayouts/slideLayout74.xml"/><Relationship Id="rId33" Type="http://schemas.openxmlformats.org/officeDocument/2006/relationships/slideLayout" Target="../slideLayouts/slideLayout82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69.xml"/><Relationship Id="rId29" Type="http://schemas.openxmlformats.org/officeDocument/2006/relationships/slideLayout" Target="../slideLayouts/slideLayout78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24" Type="http://schemas.openxmlformats.org/officeDocument/2006/relationships/slideLayout" Target="../slideLayouts/slideLayout73.xml"/><Relationship Id="rId32" Type="http://schemas.openxmlformats.org/officeDocument/2006/relationships/slideLayout" Target="../slideLayouts/slideLayout81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23" Type="http://schemas.openxmlformats.org/officeDocument/2006/relationships/slideLayout" Target="../slideLayouts/slideLayout72.xml"/><Relationship Id="rId28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31" Type="http://schemas.openxmlformats.org/officeDocument/2006/relationships/slideLayout" Target="../slideLayouts/slideLayout80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Relationship Id="rId22" Type="http://schemas.openxmlformats.org/officeDocument/2006/relationships/slideLayout" Target="../slideLayouts/slideLayout71.xml"/><Relationship Id="rId27" Type="http://schemas.openxmlformats.org/officeDocument/2006/relationships/slideLayout" Target="../slideLayouts/slideLayout76.xml"/><Relationship Id="rId30" Type="http://schemas.openxmlformats.org/officeDocument/2006/relationships/slideLayout" Target="../slideLayouts/slideLayout79.xml"/><Relationship Id="rId35" Type="http://schemas.openxmlformats.org/officeDocument/2006/relationships/theme" Target="../theme/theme5.xml"/><Relationship Id="rId8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26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104.xml"/><Relationship Id="rId34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5" Type="http://schemas.openxmlformats.org/officeDocument/2006/relationships/slideLayout" Target="../slideLayouts/slideLayout108.xml"/><Relationship Id="rId33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slideLayout" Target="../slideLayouts/slideLayout103.xml"/><Relationship Id="rId29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24" Type="http://schemas.openxmlformats.org/officeDocument/2006/relationships/slideLayout" Target="../slideLayouts/slideLayout107.xml"/><Relationship Id="rId32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23" Type="http://schemas.openxmlformats.org/officeDocument/2006/relationships/slideLayout" Target="../slideLayouts/slideLayout106.xml"/><Relationship Id="rId28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102.xml"/><Relationship Id="rId31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Relationship Id="rId22" Type="http://schemas.openxmlformats.org/officeDocument/2006/relationships/slideLayout" Target="../slideLayouts/slideLayout105.xml"/><Relationship Id="rId27" Type="http://schemas.openxmlformats.org/officeDocument/2006/relationships/slideLayout" Target="../slideLayouts/slideLayout110.xml"/><Relationship Id="rId30" Type="http://schemas.openxmlformats.org/officeDocument/2006/relationships/slideLayout" Target="../slideLayouts/slideLayout113.xml"/><Relationship Id="rId35" Type="http://schemas.openxmlformats.org/officeDocument/2006/relationships/theme" Target="../theme/theme6.xml"/><Relationship Id="rId8" Type="http://schemas.openxmlformats.org/officeDocument/2006/relationships/slideLayout" Target="../slideLayouts/slideLayout9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25">
          <p15:clr>
            <a:srgbClr val="F26B43"/>
          </p15:clr>
        </p15:guide>
        <p15:guide id="4" pos="734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2479" y="4"/>
            <a:ext cx="11399521" cy="600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36000" rIns="36000" bIns="3600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9700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5054" y="1139429"/>
            <a:ext cx="11627339" cy="526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Rectangle 61" title="[DM_E_CONFID]"/>
          <p:cNvSpPr>
            <a:spLocks noChangeArrowheads="1"/>
          </p:cNvSpPr>
          <p:nvPr userDrawn="1"/>
        </p:nvSpPr>
        <p:spPr bwMode="auto">
          <a:xfrm>
            <a:off x="4576120" y="6649210"/>
            <a:ext cx="311364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0" hangingPunct="0">
              <a:defRPr/>
            </a:pPr>
            <a:endParaRPr lang="de-DE" sz="1000" b="0" baseline="0" dirty="0">
              <a:solidFill>
                <a:srgbClr val="00B5E2"/>
              </a:solidFill>
              <a:latin typeface="Roboto" panose="02000000000000000000" pitchFamily="2" charset="0"/>
              <a:ea typeface="Roboto" panose="02000000000000000000" pitchFamily="2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11519350" y="6593586"/>
            <a:ext cx="609135" cy="262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050" b="0" smtClean="0">
                <a:solidFill>
                  <a:schemeClr val="accent4"/>
                </a:solidFill>
                <a:latin typeface="+mn-lt"/>
                <a:ea typeface="Roboto" panose="02000000000000000000" pitchFamily="2" charset="0"/>
                <a:cs typeface="Arial" pitchFamily="34" charset="0"/>
              </a:rPr>
              <a:pPr algn="r"/>
              <a:t>‹#›</a:t>
            </a:fld>
            <a:endParaRPr lang="en-GB" sz="1050" dirty="0">
              <a:solidFill>
                <a:schemeClr val="accent4"/>
              </a:solidFill>
              <a:latin typeface="+mn-lt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578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ransition/>
  <p:txStyles>
    <p:titleStyle>
      <a:lvl1pPr marL="220791" algn="l" rtl="0" eaLnBrk="1" fontAlgn="base" hangingPunct="1">
        <a:spcBef>
          <a:spcPct val="0"/>
        </a:spcBef>
        <a:spcAft>
          <a:spcPct val="0"/>
        </a:spcAft>
        <a:defRPr sz="3200" b="0" spc="-100" baseline="0">
          <a:solidFill>
            <a:schemeClr val="bg1"/>
          </a:solidFill>
          <a:latin typeface="Bahnschrift SemiLight" panose="020B0502040204020203" pitchFamily="34" charset="0"/>
          <a:ea typeface="+mj-ea"/>
          <a:cs typeface="Arial" pitchFamily="34" charset="0"/>
        </a:defRPr>
      </a:lvl1pPr>
      <a:lvl2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2pPr>
      <a:lvl3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3pPr>
      <a:lvl4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4pPr>
      <a:lvl5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562722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6pPr>
      <a:lvl7pPr marL="1125444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7pPr>
      <a:lvl8pPr marL="1688165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8pPr>
      <a:lvl9pPr marL="2250887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9pPr>
    </p:titleStyle>
    <p:bodyStyle>
      <a:lvl1pPr marL="328254" indent="-328254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4431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Arial" pitchFamily="34" charset="0"/>
        </a:defRPr>
      </a:lvl1pPr>
      <a:lvl2pPr marL="914423" indent="-35170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939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Arial" pitchFamily="34" charset="0"/>
        </a:defRPr>
      </a:lvl2pPr>
      <a:lvl3pPr marL="1406804" indent="-28136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446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Arial" pitchFamily="34" charset="0"/>
        </a:defRPr>
      </a:lvl3pPr>
      <a:lvl4pPr marL="1969526" indent="-28136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954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Arial" pitchFamily="34" charset="0"/>
        </a:defRPr>
      </a:lvl4pPr>
      <a:lvl5pPr marL="2532248" indent="-28136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62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Arial" pitchFamily="34" charset="0"/>
        </a:defRPr>
      </a:lvl5pPr>
      <a:lvl6pPr marL="3094970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6pPr>
      <a:lvl7pPr marL="3657691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7pPr>
      <a:lvl8pPr marL="4220413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8pPr>
      <a:lvl9pPr marL="4783135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FIDUCEO workshop, Lisbon – 17th to 19th April 2018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125E5-BE07-504F-8302-E7C0E63EF8EF}" type="slidenum">
              <a:rPr lang="en-GB" smtClean="0"/>
              <a:t>‹#›</a:t>
            </a:fld>
            <a:endParaRPr lang="en-GB"/>
          </a:p>
        </p:txBody>
      </p:sp>
      <p:sp>
        <p:nvSpPr>
          <p:cNvPr id="7" name="hc"/>
          <p:cNvSpPr txBox="1"/>
          <p:nvPr/>
        </p:nvSpPr>
        <p:spPr>
          <a:xfrm>
            <a:off x="0" y="0"/>
            <a:ext cx="12192000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endParaRPr kumimoji="0" lang="en-GB" sz="1000" b="0" i="0" u="none" baseline="0">
              <a:solidFill>
                <a:srgbClr val="7F7F7F"/>
              </a:solidFill>
              <a:latin typeface="Arial"/>
            </a:endParaRPr>
          </a:p>
        </p:txBody>
      </p:sp>
      <p:sp>
        <p:nvSpPr>
          <p:cNvPr id="8" name="fc"/>
          <p:cNvSpPr txBox="1"/>
          <p:nvPr/>
        </p:nvSpPr>
        <p:spPr>
          <a:xfrm>
            <a:off x="0" y="6491289"/>
            <a:ext cx="12192000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endParaRPr kumimoji="0" lang="en-GB" sz="1000" b="0" i="0" u="none" baseline="0">
              <a:solidFill>
                <a:srgbClr val="7F7F7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5146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707" r:id="rId10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2479" y="4"/>
            <a:ext cx="11399521" cy="600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36000" rIns="36000" bIns="3600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9700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5054" y="1139429"/>
            <a:ext cx="11627339" cy="526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Rectangle 61" title="[DM_E_CONFID]"/>
          <p:cNvSpPr>
            <a:spLocks noChangeArrowheads="1"/>
          </p:cNvSpPr>
          <p:nvPr userDrawn="1"/>
        </p:nvSpPr>
        <p:spPr bwMode="auto">
          <a:xfrm>
            <a:off x="4576120" y="6649210"/>
            <a:ext cx="311364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0" hangingPunct="0">
              <a:defRPr/>
            </a:pPr>
            <a:endParaRPr lang="de-DE" sz="1000" b="0" baseline="0" dirty="0">
              <a:solidFill>
                <a:srgbClr val="00B5E2"/>
              </a:solidFill>
              <a:latin typeface="Roboto" panose="02000000000000000000" pitchFamily="2" charset="0"/>
              <a:ea typeface="Roboto" panose="02000000000000000000" pitchFamily="2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11519350" y="6593586"/>
            <a:ext cx="609135" cy="262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050" b="0" smtClean="0">
                <a:solidFill>
                  <a:srgbClr val="00B5E2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rPr>
              <a:pPr algn="r"/>
              <a:t>‹#›</a:t>
            </a:fld>
            <a:endParaRPr lang="en-GB" sz="105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EC1BB-AD8F-47F9-B321-DB3383DDF50B}" type="slidenum">
              <a:rPr lang="en-GB" smtClean="0"/>
              <a:t>‹#›</a:t>
            </a:fld>
            <a:endParaRPr lang="en-GB"/>
          </a:p>
        </p:txBody>
      </p:sp>
      <p:pic>
        <p:nvPicPr>
          <p:cNvPr id="3" name="Google Shape;25;p9" descr="EUMETSAT | Monitoring the weather and climate from space | EUMETSAT">
            <a:extLst>
              <a:ext uri="{FF2B5EF4-FFF2-40B4-BE49-F238E27FC236}">
                <a16:creationId xmlns:a16="http://schemas.microsoft.com/office/drawing/2014/main" id="{29A0FB60-2B1F-B547-C096-E87AD8F32544}"/>
              </a:ext>
            </a:extLst>
          </p:cNvPr>
          <p:cNvPicPr preferRelativeResize="0"/>
          <p:nvPr userDrawn="1"/>
        </p:nvPicPr>
        <p:blipFill rotWithShape="1">
          <a:blip r:embed="rId14">
            <a:alphaModFix/>
          </a:blip>
          <a:srcRect/>
          <a:stretch/>
        </p:blipFill>
        <p:spPr>
          <a:xfrm>
            <a:off x="498602" y="6547353"/>
            <a:ext cx="1022712" cy="187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6;p9">
            <a:extLst>
              <a:ext uri="{FF2B5EF4-FFF2-40B4-BE49-F238E27FC236}">
                <a16:creationId xmlns:a16="http://schemas.microsoft.com/office/drawing/2014/main" id="{CE960004-FF08-BC86-2078-4D258411E126}"/>
              </a:ext>
            </a:extLst>
          </p:cNvPr>
          <p:cNvPicPr preferRelativeResize="0"/>
          <p:nvPr userDrawn="1"/>
        </p:nvPicPr>
        <p:blipFill rotWithShape="1">
          <a:blip r:embed="rId15">
            <a:alphaModFix/>
          </a:blip>
          <a:srcRect/>
          <a:stretch/>
        </p:blipFill>
        <p:spPr>
          <a:xfrm>
            <a:off x="157966" y="6514702"/>
            <a:ext cx="252668" cy="2526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0533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</p:sldLayoutIdLst>
  <p:transition/>
  <p:txStyles>
    <p:titleStyle>
      <a:lvl1pPr marL="220791" algn="l" rtl="0" eaLnBrk="1" fontAlgn="base" hangingPunct="1">
        <a:spcBef>
          <a:spcPct val="0"/>
        </a:spcBef>
        <a:spcAft>
          <a:spcPct val="0"/>
        </a:spcAft>
        <a:defRPr sz="3200" b="0">
          <a:solidFill>
            <a:schemeClr val="bg1"/>
          </a:solidFill>
          <a:latin typeface="Dosis" panose="02010503020202060003" pitchFamily="2" charset="0"/>
          <a:ea typeface="+mj-ea"/>
          <a:cs typeface="Arial" pitchFamily="34" charset="0"/>
        </a:defRPr>
      </a:lvl1pPr>
      <a:lvl2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2pPr>
      <a:lvl3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3pPr>
      <a:lvl4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4pPr>
      <a:lvl5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562722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6pPr>
      <a:lvl7pPr marL="1125444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7pPr>
      <a:lvl8pPr marL="1688165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8pPr>
      <a:lvl9pPr marL="2250887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9pPr>
    </p:titleStyle>
    <p:bodyStyle>
      <a:lvl1pPr marL="328254" indent="-328254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4431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Arial" pitchFamily="34" charset="0"/>
        </a:defRPr>
      </a:lvl1pPr>
      <a:lvl2pPr marL="914423" indent="-35170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939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Arial" pitchFamily="34" charset="0"/>
        </a:defRPr>
      </a:lvl2pPr>
      <a:lvl3pPr marL="1406804" indent="-28136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446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Arial" pitchFamily="34" charset="0"/>
        </a:defRPr>
      </a:lvl3pPr>
      <a:lvl4pPr marL="1969526" indent="-28136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954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Arial" pitchFamily="34" charset="0"/>
        </a:defRPr>
      </a:lvl4pPr>
      <a:lvl5pPr marL="2532248" indent="-28136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62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Arial" pitchFamily="34" charset="0"/>
        </a:defRPr>
      </a:lvl5pPr>
      <a:lvl6pPr marL="3094970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6pPr>
      <a:lvl7pPr marL="3657691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7pPr>
      <a:lvl8pPr marL="4220413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8pPr>
      <a:lvl9pPr marL="4783135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2479" y="4"/>
            <a:ext cx="11399521" cy="6007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36000" rIns="36000" bIns="3600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9700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5054" y="1139429"/>
            <a:ext cx="11627339" cy="5262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b="0" baseline="0">
                <a:solidFill>
                  <a:schemeClr val="bg1"/>
                </a:solidFill>
                <a:latin typeface="Bahnschrift SemiLight" panose="020B0502040204020203" pitchFamily="34" charset="0"/>
                <a:ea typeface="Roboto" panose="02000000000000000000" pitchFamily="2" charset="0"/>
              </a:rPr>
              <a:t>www.eumetsat.int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1519350" y="6593586"/>
            <a:ext cx="60913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100" b="0" smtClean="0">
                <a:solidFill>
                  <a:srgbClr val="00B5E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GB" sz="10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277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  <p:sldLayoutId id="2147483738" r:id="rId16"/>
    <p:sldLayoutId id="2147483739" r:id="rId17"/>
    <p:sldLayoutId id="2147483740" r:id="rId18"/>
    <p:sldLayoutId id="2147483741" r:id="rId19"/>
    <p:sldLayoutId id="2147483742" r:id="rId20"/>
    <p:sldLayoutId id="2147483743" r:id="rId21"/>
    <p:sldLayoutId id="2147483744" r:id="rId22"/>
    <p:sldLayoutId id="2147483745" r:id="rId23"/>
    <p:sldLayoutId id="2147483746" r:id="rId24"/>
    <p:sldLayoutId id="2147483747" r:id="rId25"/>
    <p:sldLayoutId id="2147483748" r:id="rId26"/>
    <p:sldLayoutId id="2147483749" r:id="rId27"/>
    <p:sldLayoutId id="2147483750" r:id="rId28"/>
    <p:sldLayoutId id="2147483751" r:id="rId29"/>
    <p:sldLayoutId id="2147483752" r:id="rId30"/>
    <p:sldLayoutId id="2147483753" r:id="rId31"/>
    <p:sldLayoutId id="2147483754" r:id="rId32"/>
    <p:sldLayoutId id="2147483755" r:id="rId33"/>
    <p:sldLayoutId id="2147483756" r:id="rId34"/>
  </p:sldLayoutIdLst>
  <p:transition/>
  <p:txStyles>
    <p:titleStyle>
      <a:lvl1pPr marL="220791" algn="l" rtl="0" eaLnBrk="1" fontAlgn="base" hangingPunct="1">
        <a:spcBef>
          <a:spcPct val="0"/>
        </a:spcBef>
        <a:spcAft>
          <a:spcPct val="0"/>
        </a:spcAft>
        <a:defRPr sz="3200" b="1" spc="-100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562722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6pPr>
      <a:lvl7pPr marL="1125444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7pPr>
      <a:lvl8pPr marL="1688165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8pPr>
      <a:lvl9pPr marL="2250887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9pPr>
    </p:titleStyle>
    <p:bodyStyle>
      <a:lvl1pPr marL="328254" indent="-32825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431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1pPr>
      <a:lvl2pPr marL="914423" indent="-35170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939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2pPr>
      <a:lvl3pPr marL="1406804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446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3pPr>
      <a:lvl4pPr marL="1969526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954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4pPr>
      <a:lvl5pPr marL="2532248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62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5pPr>
      <a:lvl6pPr marL="3094970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6pPr>
      <a:lvl7pPr marL="3657691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7pPr>
      <a:lvl8pPr marL="4220413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8pPr>
      <a:lvl9pPr marL="4783135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2479" y="4"/>
            <a:ext cx="11399521" cy="6007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36000" rIns="36000" bIns="3600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9700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5054" y="1139429"/>
            <a:ext cx="11627339" cy="5262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b="0" baseline="0">
                <a:solidFill>
                  <a:schemeClr val="bg1"/>
                </a:solidFill>
                <a:latin typeface="Bahnschrift SemiLight" panose="020B0502040204020203" pitchFamily="34" charset="0"/>
                <a:ea typeface="Roboto" panose="02000000000000000000" pitchFamily="2" charset="0"/>
              </a:rPr>
              <a:t>www.eumetsat.int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1519350" y="6593586"/>
            <a:ext cx="60913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100" b="0" smtClean="0">
                <a:solidFill>
                  <a:srgbClr val="00B5E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GB" sz="10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741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  <p:sldLayoutId id="2147483775" r:id="rId18"/>
    <p:sldLayoutId id="2147483776" r:id="rId19"/>
    <p:sldLayoutId id="2147483777" r:id="rId20"/>
    <p:sldLayoutId id="2147483778" r:id="rId21"/>
    <p:sldLayoutId id="2147483779" r:id="rId22"/>
    <p:sldLayoutId id="2147483780" r:id="rId23"/>
    <p:sldLayoutId id="2147483781" r:id="rId24"/>
    <p:sldLayoutId id="2147483782" r:id="rId25"/>
    <p:sldLayoutId id="2147483783" r:id="rId26"/>
    <p:sldLayoutId id="2147483784" r:id="rId27"/>
    <p:sldLayoutId id="2147483785" r:id="rId28"/>
    <p:sldLayoutId id="2147483786" r:id="rId29"/>
    <p:sldLayoutId id="2147483787" r:id="rId30"/>
    <p:sldLayoutId id="2147483788" r:id="rId31"/>
    <p:sldLayoutId id="2147483789" r:id="rId32"/>
    <p:sldLayoutId id="2147483790" r:id="rId33"/>
    <p:sldLayoutId id="2147483791" r:id="rId34"/>
  </p:sldLayoutIdLst>
  <p:transition/>
  <p:txStyles>
    <p:titleStyle>
      <a:lvl1pPr marL="220791" algn="l" rtl="0" eaLnBrk="1" fontAlgn="base" hangingPunct="1">
        <a:spcBef>
          <a:spcPct val="0"/>
        </a:spcBef>
        <a:spcAft>
          <a:spcPct val="0"/>
        </a:spcAft>
        <a:defRPr sz="3200" b="1" spc="-100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562722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6pPr>
      <a:lvl7pPr marL="1125444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7pPr>
      <a:lvl8pPr marL="1688165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8pPr>
      <a:lvl9pPr marL="2250887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9pPr>
    </p:titleStyle>
    <p:bodyStyle>
      <a:lvl1pPr marL="328254" indent="-32825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431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1pPr>
      <a:lvl2pPr marL="914423" indent="-35170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939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2pPr>
      <a:lvl3pPr marL="1406804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446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3pPr>
      <a:lvl4pPr marL="1969526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954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4pPr>
      <a:lvl5pPr marL="2532248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62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5pPr>
      <a:lvl6pPr marL="3094970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6pPr>
      <a:lvl7pPr marL="3657691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7pPr>
      <a:lvl8pPr marL="4220413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8pPr>
      <a:lvl9pPr marL="4783135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9.xml"/><Relationship Id="rId4" Type="http://schemas.openxmlformats.org/officeDocument/2006/relationships/hyperlink" Target="https://doi.org/10.1175/BAMS-D-24-0161.1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microsoft.com/office/2007/relationships/media" Target="../media/media2.mp4"/><Relationship Id="rId7" Type="http://schemas.openxmlformats.org/officeDocument/2006/relationships/image" Target="../media/image6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7.png"/><Relationship Id="rId5" Type="http://schemas.openxmlformats.org/officeDocument/2006/relationships/slideLayout" Target="../slideLayouts/slideLayout20.xml"/><Relationship Id="rId4" Type="http://schemas.openxmlformats.org/officeDocument/2006/relationships/video" Target="../media/media2.mp4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5770/EUM_SEC_CLM_0057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5194/amt-13-1167-2020" TargetMode="Externa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390/rs11101189" TargetMode="External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74.png"/><Relationship Id="rId4" Type="http://schemas.openxmlformats.org/officeDocument/2006/relationships/hyperlink" Target="https://doi.org/10.3390/rs11101171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390/rs18040589" TargetMode="External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29/2023EA002868" TargetMode="External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7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81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"/>
          <p:cNvSpPr txBox="1">
            <a:spLocks noGrp="1"/>
          </p:cNvSpPr>
          <p:nvPr>
            <p:ph type="title"/>
          </p:nvPr>
        </p:nvSpPr>
        <p:spPr>
          <a:xfrm>
            <a:off x="6096000" y="2264009"/>
            <a:ext cx="5832134" cy="866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None/>
            </a:pP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Geo-Ring Radiance FCDR</a:t>
            </a:r>
            <a:endParaRPr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2" name="Google Shape;222;p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554" t="523" b="3268"/>
          <a:stretch/>
        </p:blipFill>
        <p:spPr>
          <a:xfrm>
            <a:off x="740228" y="728545"/>
            <a:ext cx="5276244" cy="5158449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reflection stA="50000" endA="275" endPos="40000" dist="101600" dir="5400000" sy="-100000" algn="bl" rotWithShape="0"/>
          </a:effectLst>
        </p:spPr>
      </p:pic>
      <p:sp>
        <p:nvSpPr>
          <p:cNvPr id="223" name="Google Shape;223;p1"/>
          <p:cNvSpPr txBox="1"/>
          <p:nvPr/>
        </p:nvSpPr>
        <p:spPr>
          <a:xfrm>
            <a:off x="6249817" y="6296650"/>
            <a:ext cx="5524500" cy="619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>
              <a:buClr>
                <a:srgbClr val="0E225E"/>
              </a:buClr>
              <a:buSzPts val="1800"/>
            </a:pPr>
            <a:r>
              <a:rPr lang="en-GB" sz="1800" kern="0" dirty="0">
                <a:solidFill>
                  <a:srgbClr val="00B0F0"/>
                </a:solidFill>
                <a:latin typeface="Bahnschrift SemiLight" panose="020B0502040204020203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GSICS Annual Meeting, 27/03/2026, Online</a:t>
            </a:r>
          </a:p>
        </p:txBody>
      </p:sp>
      <p:grpSp>
        <p:nvGrpSpPr>
          <p:cNvPr id="224" name="Google Shape;224;p1"/>
          <p:cNvGrpSpPr/>
          <p:nvPr/>
        </p:nvGrpSpPr>
        <p:grpSpPr>
          <a:xfrm>
            <a:off x="4978824" y="89138"/>
            <a:ext cx="5193307" cy="1530533"/>
            <a:chOff x="6567136" y="406036"/>
            <a:chExt cx="5193307" cy="1530533"/>
          </a:xfrm>
        </p:grpSpPr>
        <p:pic>
          <p:nvPicPr>
            <p:cNvPr id="225" name="Google Shape;225;p1" descr="EUMETSAT | Monitoring the weather and climate from space | EUMETSAT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67136" y="878248"/>
              <a:ext cx="3199196" cy="5861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6" name="Google Shape;226;p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229910" y="406036"/>
              <a:ext cx="1530533" cy="153053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7" name="Google Shape;227;p1"/>
          <p:cNvSpPr txBox="1"/>
          <p:nvPr/>
        </p:nvSpPr>
        <p:spPr>
          <a:xfrm>
            <a:off x="6175529" y="4131827"/>
            <a:ext cx="5276244" cy="212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lvl="0">
              <a:buSzPts val="1400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Viju John</a:t>
            </a:r>
            <a:r>
              <a:rPr lang="en-US" sz="1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, Carlos Horn</a:t>
            </a:r>
            <a:r>
              <a:rPr lang="en-US" sz="1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, </a:t>
            </a: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Jessica Matthews</a:t>
            </a:r>
            <a:r>
              <a:rPr lang="en-US" sz="1800" baseline="30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Ken Knapp, Tasuku Tabata</a:t>
            </a:r>
            <a:r>
              <a:rPr lang="en-US" sz="1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Arata Okuyama</a:t>
            </a:r>
            <a:r>
              <a:rPr lang="en-US" sz="1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Masaya Takahashi</a:t>
            </a:r>
            <a:r>
              <a:rPr lang="en-US" sz="1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Shibin Balakrishnan</a:t>
            </a:r>
            <a:r>
              <a:rPr lang="en-US" sz="1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Andrew Heidinger</a:t>
            </a:r>
            <a:r>
              <a:rPr lang="en-US" sz="1800" baseline="30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8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Joerg Schulz</a:t>
            </a:r>
            <a:r>
              <a:rPr lang="en-US" sz="1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  <a:p>
            <a:pPr lvl="0">
              <a:buSzPts val="1400"/>
            </a:pPr>
            <a:endParaRPr lang="en-US" sz="1800" baseline="30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buSzPts val="1400"/>
            </a:pPr>
            <a:endParaRPr sz="1800" b="0" i="0" u="none" strike="noStrike" cap="none" baseline="30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lvl="0">
              <a:buSzPts val="1800"/>
            </a:pPr>
            <a:r>
              <a:rPr lang="en-US" sz="1800" baseline="30000" dirty="0">
                <a:solidFill>
                  <a:schemeClr val="accent3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1</a:t>
            </a:r>
            <a:r>
              <a:rPr lang="en-US" sz="1800" b="0" i="0" u="none" strike="noStrike" cap="none" dirty="0">
                <a:solidFill>
                  <a:schemeClr val="accent3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EUMETSAT, </a:t>
            </a:r>
            <a:r>
              <a:rPr lang="en-US" sz="1800" b="0" i="0" u="none" strike="noStrike" cap="none" baseline="30000" dirty="0">
                <a:solidFill>
                  <a:schemeClr val="accent3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2</a:t>
            </a:r>
            <a:r>
              <a:rPr lang="en-US" sz="1800" b="0" i="0" u="none" strike="noStrike" cap="none" dirty="0">
                <a:solidFill>
                  <a:schemeClr val="accent3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NOAA, </a:t>
            </a:r>
            <a:r>
              <a:rPr lang="en-US" sz="1800" b="0" i="0" u="none" strike="noStrike" cap="none" baseline="30000" dirty="0">
                <a:solidFill>
                  <a:schemeClr val="accent3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3</a:t>
            </a:r>
            <a:r>
              <a:rPr lang="en-US" sz="1800" b="0" i="0" u="none" strike="noStrike" cap="none" dirty="0">
                <a:solidFill>
                  <a:schemeClr val="accent3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JMA, </a:t>
            </a:r>
            <a:r>
              <a:rPr lang="en-US" sz="1800" baseline="30000" dirty="0">
                <a:solidFill>
                  <a:schemeClr val="accent3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4</a:t>
            </a:r>
            <a:r>
              <a:rPr lang="en-US" sz="1800" b="0" i="0" u="none" strike="noStrike" cap="none" dirty="0">
                <a:solidFill>
                  <a:schemeClr val="accent3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IMD</a:t>
            </a:r>
            <a:endParaRPr sz="1800" b="0" i="0" u="none" strike="noStrike" cap="none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F515FFA-5597-90A9-AB1E-2BB61A0211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67406" y="314324"/>
            <a:ext cx="1168729" cy="116872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45C9E4C-EFB7-1016-864B-1F0E37C0E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Outline</a:t>
            </a: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3C723F-C04F-7B50-9021-9394733A549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653F718-A171-8809-59E4-02B68F4AAFDC}"/>
              </a:ext>
            </a:extLst>
          </p:cNvPr>
          <p:cNvSpPr txBox="1">
            <a:spLocks/>
          </p:cNvSpPr>
          <p:nvPr/>
        </p:nvSpPr>
        <p:spPr>
          <a:xfrm>
            <a:off x="627280" y="1401378"/>
            <a:ext cx="10366067" cy="5164431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/>
                </a:solidFill>
              </a:rPr>
              <a:t>Geo-Ring Radiance project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dirty="0"/>
              <a:t>Data rescue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dirty="0"/>
              <a:t>Quality Control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dirty="0"/>
              <a:t>Recalibration 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dirty="0"/>
              <a:t>Remapping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800" dirty="0"/>
              <a:t>Status and plans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49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33643223-4F33-E773-74C9-5EF3DAB83033}"/>
              </a:ext>
            </a:extLst>
          </p:cNvPr>
          <p:cNvGrpSpPr/>
          <p:nvPr/>
        </p:nvGrpSpPr>
        <p:grpSpPr>
          <a:xfrm>
            <a:off x="110837" y="905139"/>
            <a:ext cx="11575253" cy="5613306"/>
            <a:chOff x="212579" y="870856"/>
            <a:chExt cx="11575253" cy="5613306"/>
          </a:xfrm>
        </p:grpSpPr>
        <p:pic>
          <p:nvPicPr>
            <p:cNvPr id="7" name="Picture 6" descr="A map of the world with different countries/regions&#10;&#10;AI-generated content may be incorrect.">
              <a:extLst>
                <a:ext uri="{FF2B5EF4-FFF2-40B4-BE49-F238E27FC236}">
                  <a16:creationId xmlns:a16="http://schemas.microsoft.com/office/drawing/2014/main" id="{FF8C9F35-A846-89AE-BF67-FB3A90F32D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5453"/>
            <a:stretch>
              <a:fillRect/>
            </a:stretch>
          </p:blipFill>
          <p:spPr>
            <a:xfrm>
              <a:off x="212579" y="888274"/>
              <a:ext cx="11575253" cy="5595888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65D17F0-5428-CFB9-F312-006176B75973}"/>
                </a:ext>
              </a:extLst>
            </p:cNvPr>
            <p:cNvSpPr/>
            <p:nvPr/>
          </p:nvSpPr>
          <p:spPr bwMode="auto">
            <a:xfrm>
              <a:off x="2625494" y="870856"/>
              <a:ext cx="5525729" cy="511278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36000" rIns="36000" bIns="3600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Tahoma" pitchFamily="34" charset="0"/>
                <a:cs typeface="Arial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227494-6646-069A-D43D-F300FAB06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spc="0" noProof="0">
                <a:latin typeface="Arial" panose="020B0604020202020204" pitchFamily="34" charset="0"/>
              </a:rPr>
              <a:t>Evolution of the imager GEO-Ring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9310E4-5C3F-3D4C-BA2C-AC3E33E7F755}"/>
              </a:ext>
            </a:extLst>
          </p:cNvPr>
          <p:cNvSpPr txBox="1"/>
          <p:nvPr/>
        </p:nvSpPr>
        <p:spPr>
          <a:xfrm>
            <a:off x="1577340" y="6013062"/>
            <a:ext cx="9829800" cy="46166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82433E"/>
                </a:solidFill>
                <a:latin typeface="Times New Roman" panose="02020603050405020304" pitchFamily="18" charset="0"/>
              </a:rPr>
              <a:t>Heidinger, A., G. Stephens, J. Schulz, V. O. John et al., 2026: A GEO-Ring of spectral radiances: toward a Next Generation of the International Satellite Cloud Climatology Project (ISCCP-NG). Bull. Amer. Meteor. Soc., , BAMS-D-24-0161.1, </a:t>
            </a:r>
            <a:r>
              <a:rPr lang="en-GB" sz="1200" b="1" dirty="0">
                <a:solidFill>
                  <a:srgbClr val="82433E"/>
                </a:solidFill>
                <a:latin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https://doi.org/10.1175/BAMS-D-24-0161.1</a:t>
            </a:r>
            <a:r>
              <a:rPr lang="en-GB" sz="1200" b="1" dirty="0">
                <a:solidFill>
                  <a:srgbClr val="82433E"/>
                </a:solidFill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455292-30E7-EA47-39F2-BFD449342627}"/>
              </a:ext>
            </a:extLst>
          </p:cNvPr>
          <p:cNvSpPr/>
          <p:nvPr/>
        </p:nvSpPr>
        <p:spPr bwMode="auto">
          <a:xfrm>
            <a:off x="7923649" y="1408961"/>
            <a:ext cx="2219948" cy="4114483"/>
          </a:xfrm>
          <a:prstGeom prst="rect">
            <a:avLst/>
          </a:prstGeom>
          <a:solidFill>
            <a:srgbClr val="FFC0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Tahoma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72058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1896cf85073_0_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/>
              <a:t>Joint project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realise</a:t>
            </a:r>
            <a:r>
              <a:rPr lang="de-DE" dirty="0"/>
              <a:t> GEO-Ring </a:t>
            </a:r>
            <a:r>
              <a:rPr lang="de-DE" dirty="0" err="1"/>
              <a:t>radiance</a:t>
            </a:r>
            <a:r>
              <a:rPr lang="de-DE" dirty="0"/>
              <a:t> </a:t>
            </a:r>
            <a:r>
              <a:rPr lang="de-DE" dirty="0" err="1"/>
              <a:t>record</a:t>
            </a:r>
            <a:endParaRPr dirty="0"/>
          </a:p>
        </p:txBody>
      </p:sp>
      <p:sp>
        <p:nvSpPr>
          <p:cNvPr id="242" name="Google Shape;242;g1896cf85073_0_0"/>
          <p:cNvSpPr txBox="1">
            <a:spLocks noGrp="1"/>
          </p:cNvSpPr>
          <p:nvPr>
            <p:ph type="sldNum" idx="4294967295"/>
          </p:nvPr>
        </p:nvSpPr>
        <p:spPr>
          <a:xfrm>
            <a:off x="11898313" y="6565900"/>
            <a:ext cx="293687" cy="18732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sp>
        <p:nvSpPr>
          <p:cNvPr id="244" name="Google Shape;244;g1896cf85073_0_0"/>
          <p:cNvSpPr txBox="1"/>
          <p:nvPr/>
        </p:nvSpPr>
        <p:spPr>
          <a:xfrm>
            <a:off x="11024375" y="1495350"/>
            <a:ext cx="1167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835" y="804859"/>
            <a:ext cx="72058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00" cap="none" spc="-10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+mn-cs"/>
              </a:rPr>
              <a:t>Consistent: Quality control, recalibration, remapping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00" cap="none" spc="-100" normalizeH="0" baseline="0" noProof="0" dirty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+mn-cs"/>
              </a:rPr>
              <a:t>~1980-2026 and beyond, 30 minutes, </a:t>
            </a:r>
            <a:r>
              <a:rPr lang="en-GB" sz="2400" kern="100" spc="-100" dirty="0">
                <a:solidFill>
                  <a:srgbClr val="38484E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+mn-cs"/>
              </a:rPr>
              <a:t>5</a:t>
            </a:r>
            <a:r>
              <a:rPr kumimoji="0" lang="en-GB" sz="2400" b="0" i="0" u="none" strike="noStrike" kern="100" cap="none" spc="-100" normalizeH="0" baseline="0" noProof="0" dirty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+mn-cs"/>
              </a:rPr>
              <a:t> km</a:t>
            </a:r>
            <a:r>
              <a:rPr kumimoji="0" lang="en-GB" sz="2400" b="0" i="0" u="none" strike="noStrike" kern="100" cap="none" spc="-100" normalizeH="0" baseline="30000" noProof="0" dirty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+mn-cs"/>
              </a:rPr>
              <a:t>2</a:t>
            </a:r>
            <a:r>
              <a:rPr kumimoji="0" lang="en-GB" sz="2400" b="0" i="0" u="none" strike="noStrike" kern="100" cap="none" spc="-100" normalizeH="0" baseline="0" noProof="0" dirty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+mn-cs"/>
              </a:rPr>
              <a:t> resolution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00" cap="none" spc="-100" normalizeH="0" baseline="0" noProof="0" dirty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+mn-cs"/>
              </a:rPr>
              <a:t>will amend with polar orbiting data towards the poles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EA5EC80-0EE9-14D5-3D05-99DC61DF78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0" t="8704" r="28627" b="6963"/>
          <a:stretch>
            <a:fillRect/>
          </a:stretch>
        </p:blipFill>
        <p:spPr bwMode="auto">
          <a:xfrm>
            <a:off x="7439025" y="723922"/>
            <a:ext cx="4181475" cy="6134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451F51D6-78DC-10A4-BA5D-204C84721BDF}"/>
              </a:ext>
            </a:extLst>
          </p:cNvPr>
          <p:cNvGrpSpPr/>
          <p:nvPr/>
        </p:nvGrpSpPr>
        <p:grpSpPr>
          <a:xfrm>
            <a:off x="839250" y="2257837"/>
            <a:ext cx="6028300" cy="4079745"/>
            <a:chOff x="784695" y="1172318"/>
            <a:chExt cx="6028300" cy="4079745"/>
          </a:xfrm>
        </p:grpSpPr>
        <p:pic>
          <p:nvPicPr>
            <p:cNvPr id="243" name="Google Shape;243;g1896cf85073_0_0"/>
            <p:cNvPicPr preferRelativeResize="0"/>
            <p:nvPr/>
          </p:nvPicPr>
          <p:blipFill>
            <a:blip r:embed="rId4">
              <a:alphaModFix/>
            </a:blip>
            <a:srcRect t="60910"/>
            <a:stretch>
              <a:fillRect/>
            </a:stretch>
          </p:blipFill>
          <p:spPr>
            <a:xfrm>
              <a:off x="784695" y="3333750"/>
              <a:ext cx="6028300" cy="19183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9B3512D-98F2-93D0-89DC-FE5BF8CDB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b="59316"/>
            <a:stretch>
              <a:fillRect/>
            </a:stretch>
          </p:blipFill>
          <p:spPr>
            <a:xfrm>
              <a:off x="789625" y="1172318"/>
              <a:ext cx="6023370" cy="19966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390531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bae64f86fb_0_15"/>
          <p:cNvSpPr txBox="1">
            <a:spLocks noGrp="1"/>
          </p:cNvSpPr>
          <p:nvPr>
            <p:ph type="body" idx="1"/>
          </p:nvPr>
        </p:nvSpPr>
        <p:spPr>
          <a:xfrm>
            <a:off x="37013" y="1022475"/>
            <a:ext cx="11419500" cy="5304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457200" lvl="0" indent="-385445" algn="l" rtl="0"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sz="3187" dirty="0"/>
              <a:t>Stitching together GOES domains for consistent 30 min “Full” Disk FCDR</a:t>
            </a:r>
            <a:endParaRPr sz="3187" dirty="0"/>
          </a:p>
          <a:p>
            <a:pPr marL="457200" lvl="0" indent="-385445" algn="l" rtl="0"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US" sz="3187" dirty="0"/>
              <a:t>Unlike some of the other geostationary satellites, GOES 8-15 made observations in several domains to optimize temporal coverage over the USA</a:t>
            </a:r>
            <a:endParaRPr sz="3187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lang="en-US" dirty="0"/>
          </a:p>
          <a:p>
            <a:pPr marL="457200" lvl="0" indent="-336232" algn="l" rtl="0">
              <a:spcBef>
                <a:spcPts val="1000"/>
              </a:spcBef>
              <a:spcAft>
                <a:spcPts val="0"/>
              </a:spcAft>
              <a:buSzPct val="68623"/>
              <a:buChar char="•"/>
            </a:pPr>
            <a:r>
              <a:rPr lang="en-US" sz="3187" dirty="0"/>
              <a:t>CONUS domains every 15 Minutes are ignored</a:t>
            </a:r>
          </a:p>
          <a:p>
            <a:pPr marL="457200" lvl="0" indent="-336232" algn="l" rtl="0">
              <a:spcBef>
                <a:spcPts val="0"/>
              </a:spcBef>
              <a:spcAft>
                <a:spcPts val="0"/>
              </a:spcAft>
              <a:buSzPct val="68623"/>
              <a:buChar char="•"/>
            </a:pPr>
            <a:r>
              <a:rPr lang="en-US" sz="3187" dirty="0"/>
              <a:t>Use 4km fixed grid from L3Harris 4km GOES R products</a:t>
            </a:r>
          </a:p>
        </p:txBody>
      </p:sp>
      <p:sp>
        <p:nvSpPr>
          <p:cNvPr id="258" name="Google Shape;258;g2bae64f86fb_0_15"/>
          <p:cNvSpPr txBox="1">
            <a:spLocks noGrp="1"/>
          </p:cNvSpPr>
          <p:nvPr>
            <p:ph type="title"/>
          </p:nvPr>
        </p:nvSpPr>
        <p:spPr>
          <a:xfrm>
            <a:off x="515937" y="-4704"/>
            <a:ext cx="11150700" cy="920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GOES 8-15 - Data Stitching</a:t>
            </a:r>
            <a:endParaRPr/>
          </a:p>
        </p:txBody>
      </p:sp>
      <p:sp>
        <p:nvSpPr>
          <p:cNvPr id="259" name="Google Shape;259;g2bae64f86fb_0_15"/>
          <p:cNvSpPr txBox="1">
            <a:spLocks noGrp="1"/>
          </p:cNvSpPr>
          <p:nvPr>
            <p:ph type="sldNum" idx="12"/>
          </p:nvPr>
        </p:nvSpPr>
        <p:spPr>
          <a:xfrm>
            <a:off x="11837839" y="6565809"/>
            <a:ext cx="294600" cy="18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pic>
        <p:nvPicPr>
          <p:cNvPr id="260" name="Google Shape;260;g2bae64f86fb_0_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29285" y="2226300"/>
            <a:ext cx="4108564" cy="410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g2bae64f86fb_0_15"/>
          <p:cNvPicPr preferRelativeResize="0"/>
          <p:nvPr/>
        </p:nvPicPr>
        <p:blipFill>
          <a:blip r:embed="rId4">
            <a:alphaModFix/>
          </a:blip>
          <a:srcRect r="65561"/>
          <a:stretch>
            <a:fillRect/>
          </a:stretch>
        </p:blipFill>
        <p:spPr>
          <a:xfrm>
            <a:off x="37014" y="2933800"/>
            <a:ext cx="2686562" cy="268605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g2bae64f86fb_0_15"/>
          <p:cNvSpPr txBox="1"/>
          <p:nvPr/>
        </p:nvSpPr>
        <p:spPr>
          <a:xfrm>
            <a:off x="515950" y="2075400"/>
            <a:ext cx="13806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FF"/>
                </a:solidFill>
                <a:latin typeface="Calibri"/>
                <a:ea typeface="Calibri"/>
                <a:cs typeface="Calibri"/>
                <a:sym typeface="Calibri"/>
              </a:rPr>
              <a:t>Full disk</a:t>
            </a:r>
            <a:endParaRPr sz="2000" b="1">
              <a:solidFill>
                <a:srgbClr val="FF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FF"/>
                </a:solidFill>
                <a:latin typeface="Calibri"/>
                <a:ea typeface="Calibri"/>
                <a:cs typeface="Calibri"/>
                <a:sym typeface="Calibri"/>
              </a:rPr>
              <a:t>Every 3h</a:t>
            </a:r>
            <a:endParaRPr sz="2000" b="1">
              <a:solidFill>
                <a:srgbClr val="F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g2bae64f86fb_0_15"/>
          <p:cNvSpPr txBox="1"/>
          <p:nvPr/>
        </p:nvSpPr>
        <p:spPr>
          <a:xfrm>
            <a:off x="2723575" y="2046075"/>
            <a:ext cx="26709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FF00FF"/>
                </a:solidFill>
                <a:latin typeface="Calibri"/>
                <a:ea typeface="Calibri"/>
                <a:cs typeface="Calibri"/>
                <a:sym typeface="Calibri"/>
              </a:rPr>
              <a:t>Northern Hemisphere</a:t>
            </a:r>
            <a:endParaRPr sz="2000" b="1" dirty="0">
              <a:solidFill>
                <a:srgbClr val="FF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FF00FF"/>
                </a:solidFill>
                <a:latin typeface="Calibri"/>
                <a:ea typeface="Calibri"/>
                <a:cs typeface="Calibri"/>
                <a:sym typeface="Calibri"/>
              </a:rPr>
              <a:t>Every 30 min</a:t>
            </a:r>
            <a:endParaRPr sz="2000" b="1" dirty="0">
              <a:solidFill>
                <a:srgbClr val="F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g2bae64f86fb_0_15"/>
          <p:cNvSpPr txBox="1"/>
          <p:nvPr/>
        </p:nvSpPr>
        <p:spPr>
          <a:xfrm>
            <a:off x="5202725" y="2075400"/>
            <a:ext cx="26709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FF"/>
                </a:solidFill>
                <a:latin typeface="Calibri"/>
                <a:ea typeface="Calibri"/>
                <a:cs typeface="Calibri"/>
                <a:sym typeface="Calibri"/>
              </a:rPr>
              <a:t>Southern Hemisphere</a:t>
            </a:r>
            <a:endParaRPr sz="2000" b="1">
              <a:solidFill>
                <a:srgbClr val="FF00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00FF"/>
                </a:solidFill>
                <a:latin typeface="Calibri"/>
                <a:ea typeface="Calibri"/>
                <a:cs typeface="Calibri"/>
                <a:sym typeface="Calibri"/>
              </a:rPr>
              <a:t>Every 30 min</a:t>
            </a:r>
            <a:endParaRPr sz="2000" b="1">
              <a:solidFill>
                <a:srgbClr val="F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g2bae64f86fb_0_15"/>
          <p:cNvSpPr txBox="1"/>
          <p:nvPr/>
        </p:nvSpPr>
        <p:spPr>
          <a:xfrm>
            <a:off x="7769700" y="1850366"/>
            <a:ext cx="41085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FF00FF"/>
                </a:solidFill>
                <a:latin typeface="Calibri"/>
                <a:ea typeface="Calibri"/>
                <a:cs typeface="Calibri"/>
                <a:sym typeface="Calibri"/>
              </a:rPr>
              <a:t>Stitched full disk every 30 min</a:t>
            </a:r>
            <a:endParaRPr sz="2000" b="1" dirty="0">
              <a:solidFill>
                <a:srgbClr val="FF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5B8E80-FE86-8EC6-6200-80CF21534AF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8036"/>
          <a:stretch>
            <a:fillRect/>
          </a:stretch>
        </p:blipFill>
        <p:spPr>
          <a:xfrm>
            <a:off x="2808728" y="2933700"/>
            <a:ext cx="4835404" cy="268856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Filling gaps with INSAT</a:t>
            </a:r>
          </a:p>
        </p:txBody>
      </p:sp>
      <p:pic>
        <p:nvPicPr>
          <p:cNvPr id="4" name="INSAT1D_I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b="11016"/>
          <a:stretch/>
        </p:blipFill>
        <p:spPr>
          <a:xfrm>
            <a:off x="3725501" y="1931691"/>
            <a:ext cx="4710506" cy="4191606"/>
          </a:xfrm>
          <a:prstGeom prst="rect">
            <a:avLst/>
          </a:prstGeom>
        </p:spPr>
      </p:pic>
      <p:pic>
        <p:nvPicPr>
          <p:cNvPr id="6" name="INSAT1D_VIS_heq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7"/>
          <a:srcRect b="10069"/>
          <a:stretch/>
        </p:blipFill>
        <p:spPr>
          <a:xfrm>
            <a:off x="-297043" y="1931691"/>
            <a:ext cx="4660884" cy="41916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8757" y="798897"/>
            <a:ext cx="111845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00" cap="none" spc="-100" normalizeH="0" baseline="0" noProof="0" dirty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Bahnschrift SemiLight" panose="020B0502040204020203" pitchFamily="34" charset="0"/>
                <a:ea typeface="Roboto" panose="02000000000000000000" pitchFamily="2" charset="0"/>
                <a:cs typeface="+mn-cs"/>
              </a:rPr>
              <a:t>Received a first set of 3 month of INSAT-1D data from IMD, India for the end of 1998 (just the time when Meteosat-5 data IODC started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00" cap="none" spc="-100" normalizeH="0" baseline="0" noProof="0" dirty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Bahnschrift SemiLight" panose="020B0502040204020203" pitchFamily="34" charset="0"/>
                <a:ea typeface="Roboto" panose="02000000000000000000" pitchFamily="2" charset="0"/>
                <a:cs typeface="+mn-cs"/>
              </a:rPr>
              <a:t>Started quality analysis aiming at integration into the GEO-Ring in the end if feasible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38523" y="2238190"/>
            <a:ext cx="13981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00" cap="none" spc="-100" normalizeH="0" baseline="0" noProof="0" dirty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Bahnschrift SemiLight" panose="020B0502040204020203" pitchFamily="34" charset="0"/>
                <a:ea typeface="Roboto" panose="02000000000000000000" pitchFamily="2" charset="0"/>
                <a:cs typeface="+mn-cs"/>
              </a:rPr>
              <a:t>VIS channel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10852" y="2361549"/>
            <a:ext cx="12666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00" cap="none" spc="-100" normalizeH="0" baseline="0" noProof="0" dirty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Bahnschrift SemiLight" panose="020B0502040204020203" pitchFamily="34" charset="0"/>
                <a:ea typeface="Roboto" panose="02000000000000000000" pitchFamily="2" charset="0"/>
                <a:cs typeface="+mn-cs"/>
              </a:rPr>
              <a:t>IR channel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357FAB-4C0E-CE24-9331-FF6CC20B98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61538" y="1629149"/>
            <a:ext cx="3292717" cy="4828679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DAF01A5-C5EC-0CD6-BCED-7C70BDE26743}"/>
              </a:ext>
            </a:extLst>
          </p:cNvPr>
          <p:cNvCxnSpPr>
            <a:cxnSpLocks/>
          </p:cNvCxnSpPr>
          <p:nvPr/>
        </p:nvCxnSpPr>
        <p:spPr bwMode="auto">
          <a:xfrm>
            <a:off x="8733960" y="2864672"/>
            <a:ext cx="2227410" cy="272893"/>
          </a:xfrm>
          <a:prstGeom prst="straightConnector1">
            <a:avLst/>
          </a:prstGeom>
          <a:solidFill>
            <a:schemeClr val="bg2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16C260E-4183-FFEF-E055-410EB8FA8F7E}"/>
              </a:ext>
            </a:extLst>
          </p:cNvPr>
          <p:cNvSpPr txBox="1"/>
          <p:nvPr/>
        </p:nvSpPr>
        <p:spPr>
          <a:xfrm>
            <a:off x="7428795" y="2603574"/>
            <a:ext cx="1305165" cy="40011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100" spc="-100" dirty="0">
                <a:solidFill>
                  <a:srgbClr val="38484E"/>
                </a:solidFill>
                <a:latin typeface="Bahnschrift SemiLight" panose="020B0502040204020203" pitchFamily="34" charset="0"/>
                <a:ea typeface="Roboto" panose="02000000000000000000" pitchFamily="2" charset="0"/>
                <a:cs typeface="+mn-cs"/>
              </a:rPr>
              <a:t>Fill the gap</a:t>
            </a:r>
            <a:endParaRPr kumimoji="0" lang="en-GB" sz="2000" b="0" i="0" u="none" strike="noStrike" kern="100" cap="none" spc="-100" normalizeH="0" baseline="0" noProof="0" dirty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Bahnschrift SemiLight" panose="020B0502040204020203" pitchFamily="34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1588A7F-A44A-30C2-8BEF-8CC5B1697573}"/>
              </a:ext>
            </a:extLst>
          </p:cNvPr>
          <p:cNvSpPr txBox="1"/>
          <p:nvPr/>
        </p:nvSpPr>
        <p:spPr>
          <a:xfrm>
            <a:off x="1712876" y="6519445"/>
            <a:ext cx="101200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kern="100" spc="-100" dirty="0">
                <a:solidFill>
                  <a:schemeClr val="accent4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Thanks to India Meteorological Department for sharing a subset of data – a cooperation agreement is being prepared</a:t>
            </a:r>
          </a:p>
        </p:txBody>
      </p:sp>
    </p:spTree>
    <p:extLst>
      <p:ext uri="{BB962C8B-B14F-4D97-AF65-F5344CB8AC3E}">
        <p14:creationId xmlns:p14="http://schemas.microsoft.com/office/powerpoint/2010/main" val="17881374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ba72c86c83_1_7"/>
          <p:cNvSpPr txBox="1">
            <a:spLocks noGrp="1"/>
          </p:cNvSpPr>
          <p:nvPr>
            <p:ph type="body" idx="1"/>
          </p:nvPr>
        </p:nvSpPr>
        <p:spPr>
          <a:xfrm>
            <a:off x="170149" y="1016304"/>
            <a:ext cx="3466200" cy="514354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4625" indent="-174625">
              <a:lnSpc>
                <a:spcPct val="100000"/>
              </a:lnSpc>
              <a:spcBef>
                <a:spcPts val="0"/>
              </a:spcBef>
              <a:buSzPct val="64285"/>
            </a:pPr>
            <a:r>
              <a:rPr lang="en-US" sz="2200" dirty="0"/>
              <a:t>EUMETSAT developed QC tool to identify radiometric image anomalies in satellite images that are collated into a database</a:t>
            </a:r>
            <a:endParaRPr sz="2200" dirty="0"/>
          </a:p>
          <a:p>
            <a:pPr marL="174625" indent="-174625">
              <a:lnSpc>
                <a:spcPct val="100000"/>
              </a:lnSpc>
              <a:buSzPct val="64285"/>
            </a:pPr>
            <a:r>
              <a:rPr lang="en-US" sz="2200" dirty="0"/>
              <a:t>Complete for all Meteosat, Himawari, and GOES data</a:t>
            </a:r>
            <a:endParaRPr sz="2200" dirty="0"/>
          </a:p>
          <a:p>
            <a:pPr marL="174625" indent="-174625">
              <a:lnSpc>
                <a:spcPct val="100000"/>
              </a:lnSpc>
              <a:spcAft>
                <a:spcPts val="1000"/>
              </a:spcAft>
              <a:buSzPct val="64285"/>
            </a:pPr>
            <a:r>
              <a:rPr lang="en-US" sz="2200" dirty="0"/>
              <a:t>Anomaly images are already available in MVIRI FCDR R2: </a:t>
            </a:r>
            <a:r>
              <a:rPr lang="en-US" sz="1200" dirty="0">
                <a:hlinkClick r:id="rId3"/>
              </a:rPr>
              <a:t>https://doi.org/10.15770/EUM_SEC_CLM</a:t>
            </a:r>
            <a:r>
              <a:rPr lang="en-US" sz="1200">
                <a:hlinkClick r:id="rId3"/>
              </a:rPr>
              <a:t>_0057</a:t>
            </a:r>
            <a:r>
              <a:rPr lang="en-US" sz="1200"/>
              <a:t>  </a:t>
            </a:r>
            <a:endParaRPr lang="en-US" sz="1200" dirty="0"/>
          </a:p>
          <a:p>
            <a:pPr marL="174625" indent="-174625">
              <a:lnSpc>
                <a:spcPct val="100000"/>
              </a:lnSpc>
              <a:spcAft>
                <a:spcPts val="1000"/>
              </a:spcAft>
              <a:buSzPct val="64285"/>
            </a:pPr>
            <a:r>
              <a:rPr lang="en-US" sz="2200" dirty="0"/>
              <a:t>Similar images will be provided for the full GEO-Ring</a:t>
            </a:r>
            <a:endParaRPr sz="2200" dirty="0"/>
          </a:p>
        </p:txBody>
      </p:sp>
      <p:sp>
        <p:nvSpPr>
          <p:cNvPr id="272" name="Google Shape;272;g2ba72c86c83_1_7"/>
          <p:cNvSpPr txBox="1">
            <a:spLocks noGrp="1"/>
          </p:cNvSpPr>
          <p:nvPr>
            <p:ph type="title"/>
          </p:nvPr>
        </p:nvSpPr>
        <p:spPr>
          <a:xfrm>
            <a:off x="515937" y="-4704"/>
            <a:ext cx="11150700" cy="920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Quality Control </a:t>
            </a:r>
            <a:endParaRPr dirty="0"/>
          </a:p>
        </p:txBody>
      </p:sp>
      <p:sp>
        <p:nvSpPr>
          <p:cNvPr id="273" name="Google Shape;273;g2ba72c86c83_1_7"/>
          <p:cNvSpPr txBox="1">
            <a:spLocks noGrp="1"/>
          </p:cNvSpPr>
          <p:nvPr>
            <p:ph type="sldNum" idx="12"/>
          </p:nvPr>
        </p:nvSpPr>
        <p:spPr>
          <a:xfrm>
            <a:off x="11837839" y="6565809"/>
            <a:ext cx="294600" cy="18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pic>
        <p:nvPicPr>
          <p:cNvPr id="274" name="Google Shape;274;g2ba72c86c83_1_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50133" y="3568055"/>
            <a:ext cx="8171718" cy="2663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g2ba72c86c83_1_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55459" y="1047149"/>
            <a:ext cx="8380125" cy="200347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4C584E0-D80D-8246-2841-0732962282D5}"/>
              </a:ext>
            </a:extLst>
          </p:cNvPr>
          <p:cNvSpPr txBox="1"/>
          <p:nvPr/>
        </p:nvSpPr>
        <p:spPr>
          <a:xfrm>
            <a:off x="1636295" y="6269830"/>
            <a:ext cx="10309232" cy="46166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en-IE" sz="1200" b="1" i="0" u="none" strike="noStrike" dirty="0" err="1">
                <a:solidFill>
                  <a:srgbClr val="82433E"/>
                </a:solidFill>
                <a:effectLst/>
                <a:latin typeface="Times New Roman" panose="02020603050405020304" pitchFamily="18" charset="0"/>
              </a:rPr>
              <a:t>Liefhebber</a:t>
            </a:r>
            <a:r>
              <a:rPr lang="en-IE" sz="1200" b="1" i="0" u="none" strike="noStrike" dirty="0">
                <a:solidFill>
                  <a:srgbClr val="82433E"/>
                </a:solidFill>
                <a:effectLst/>
                <a:latin typeface="Times New Roman" panose="02020603050405020304" pitchFamily="18" charset="0"/>
              </a:rPr>
              <a:t>, F., S. </a:t>
            </a:r>
            <a:r>
              <a:rPr lang="en-IE" sz="1200" b="1" i="0" u="none" strike="noStrike" dirty="0" err="1">
                <a:solidFill>
                  <a:srgbClr val="82433E"/>
                </a:solidFill>
                <a:effectLst/>
                <a:latin typeface="Times New Roman" panose="02020603050405020304" pitchFamily="18" charset="0"/>
              </a:rPr>
              <a:t>Lammens</a:t>
            </a:r>
            <a:r>
              <a:rPr lang="en-IE" sz="1200" b="1" i="0" u="none" strike="noStrike" dirty="0">
                <a:solidFill>
                  <a:srgbClr val="82433E"/>
                </a:solidFill>
                <a:effectLst/>
                <a:latin typeface="Times New Roman" panose="02020603050405020304" pitchFamily="18" charset="0"/>
              </a:rPr>
              <a:t>, P. </a:t>
            </a:r>
            <a:r>
              <a:rPr lang="en-IE" sz="1200" b="1" i="0" u="none" strike="noStrike" dirty="0" err="1">
                <a:solidFill>
                  <a:srgbClr val="82433E"/>
                </a:solidFill>
                <a:effectLst/>
                <a:latin typeface="Times New Roman" panose="02020603050405020304" pitchFamily="18" charset="0"/>
              </a:rPr>
              <a:t>Brussee</a:t>
            </a:r>
            <a:r>
              <a:rPr lang="en-IE" sz="1200" b="1" i="0" u="none" strike="noStrike" dirty="0">
                <a:solidFill>
                  <a:srgbClr val="82433E"/>
                </a:solidFill>
                <a:effectLst/>
                <a:latin typeface="Times New Roman" panose="02020603050405020304" pitchFamily="18" charset="0"/>
              </a:rPr>
              <a:t>, A. Bos, V. O. John, F. </a:t>
            </a:r>
            <a:r>
              <a:rPr lang="en-IE" sz="1200" b="1" i="0" u="none" strike="noStrike" dirty="0" err="1">
                <a:solidFill>
                  <a:srgbClr val="82433E"/>
                </a:solidFill>
                <a:effectLst/>
                <a:latin typeface="Times New Roman" panose="02020603050405020304" pitchFamily="18" charset="0"/>
              </a:rPr>
              <a:t>Rüthrich</a:t>
            </a:r>
            <a:r>
              <a:rPr lang="en-IE" sz="1200" b="1" i="0" u="none" strike="noStrike" dirty="0">
                <a:solidFill>
                  <a:srgbClr val="82433E"/>
                </a:solidFill>
                <a:effectLst/>
                <a:latin typeface="Times New Roman" panose="02020603050405020304" pitchFamily="18" charset="0"/>
              </a:rPr>
              <a:t>, J. </a:t>
            </a:r>
            <a:r>
              <a:rPr lang="en-IE" sz="1200" b="1" i="0" u="none" strike="noStrike" dirty="0" err="1">
                <a:solidFill>
                  <a:srgbClr val="82433E"/>
                </a:solidFill>
                <a:effectLst/>
                <a:latin typeface="Times New Roman" panose="02020603050405020304" pitchFamily="18" charset="0"/>
              </a:rPr>
              <a:t>Onderwaater</a:t>
            </a:r>
            <a:r>
              <a:rPr lang="en-IE" sz="1200" b="1" i="0" u="none" strike="noStrike" dirty="0">
                <a:solidFill>
                  <a:srgbClr val="82433E"/>
                </a:solidFill>
                <a:effectLst/>
                <a:latin typeface="Times New Roman" panose="02020603050405020304" pitchFamily="18" charset="0"/>
              </a:rPr>
              <a:t>, M. G. Grant, and J. Schulz (2020) </a:t>
            </a:r>
          </a:p>
          <a:p>
            <a:r>
              <a:rPr lang="en-IE" sz="1200" b="1" i="0" u="none" strike="noStrike" dirty="0">
                <a:solidFill>
                  <a:srgbClr val="82433E"/>
                </a:solidFill>
                <a:effectLst/>
                <a:latin typeface="Times New Roman" panose="02020603050405020304" pitchFamily="18" charset="0"/>
              </a:rPr>
              <a:t>Automatic Quality Control of the </a:t>
            </a:r>
            <a:r>
              <a:rPr lang="en-IE" sz="1200" b="1" i="0" u="none" strike="noStrike" dirty="0" err="1">
                <a:solidFill>
                  <a:srgbClr val="82433E"/>
                </a:solidFill>
                <a:effectLst/>
                <a:latin typeface="Times New Roman" panose="02020603050405020304" pitchFamily="18" charset="0"/>
              </a:rPr>
              <a:t>Meteosat</a:t>
            </a:r>
            <a:r>
              <a:rPr lang="en-IE" sz="1200" b="1" i="0" u="none" strike="noStrike" dirty="0">
                <a:solidFill>
                  <a:srgbClr val="82433E"/>
                </a:solidFill>
                <a:effectLst/>
                <a:latin typeface="Times New Roman" panose="02020603050405020304" pitchFamily="18" charset="0"/>
              </a:rPr>
              <a:t> First Generation Measurements, Atmos. Meas. Tech., 13, 1167–1179. </a:t>
            </a:r>
            <a:r>
              <a:rPr lang="en-IE" sz="1200" b="1" i="0" u="none" strike="noStrike" dirty="0">
                <a:solidFill>
                  <a:srgbClr val="82433E"/>
                </a:solidFill>
                <a:effectLst/>
                <a:latin typeface="Times New Roman" panose="020206030504050203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https://doi.org/10.5194/amt-13-1167-2020</a:t>
            </a:r>
            <a:endParaRPr lang="en-IE" sz="1200" b="1" dirty="0">
              <a:solidFill>
                <a:srgbClr val="82433E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9476918-2FA2-FC9D-E6A5-940EEAD5B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-4704"/>
            <a:ext cx="11150600" cy="604779"/>
          </a:xfrm>
        </p:spPr>
        <p:txBody>
          <a:bodyPr/>
          <a:lstStyle/>
          <a:p>
            <a:r>
              <a:rPr lang="en-GB" dirty="0"/>
              <a:t>Recalibration – Infrared Channels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E89D4C-7B5A-8FFB-23B7-E8B89DA2741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3F1682-89E3-641A-9875-6EB7E0CA85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363" r="3824" b="-1"/>
          <a:stretch>
            <a:fillRect/>
          </a:stretch>
        </p:blipFill>
        <p:spPr>
          <a:xfrm>
            <a:off x="241105" y="741092"/>
            <a:ext cx="10866439" cy="563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2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Bahnschrift SemiLight" panose="020B0502040204020203" pitchFamily="34" charset="0"/>
              </a:rPr>
              <a:t>Recalibration – Meteosat and JMA GEO Satellites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-1281" y="640080"/>
            <a:ext cx="6734173" cy="53911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21447" y="5908808"/>
            <a:ext cx="5161505" cy="67710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950" b="1" kern="1200" dirty="0">
                <a:solidFill>
                  <a:srgbClr val="82433E"/>
                </a:solidFill>
                <a:latin typeface="Tahoma" pitchFamily="34" charset="0"/>
                <a:ea typeface="+mn-ea"/>
                <a:cs typeface="+mn-cs"/>
              </a:rPr>
              <a:t>Tabata, T.; John, V.O.; Roebeling, R.A.; Hewison, T.; Schulz, J., 2019: Recalibration of over 35 Years of Infrared and Water Vapor Channel Radiances of the JMA Geostationary Satellites. Remote Sens., 11, 1189. </a:t>
            </a:r>
            <a:r>
              <a:rPr lang="en-US" sz="950" b="1" kern="1200" dirty="0">
                <a:solidFill>
                  <a:srgbClr val="82433E"/>
                </a:solidFill>
                <a:latin typeface="Tahoma" pitchFamily="34" charset="0"/>
                <a:ea typeface="+mn-ea"/>
                <a:cs typeface="+mn-cs"/>
                <a:hlinkClick r:id="rId3"/>
              </a:rPr>
              <a:t>https://doi.org/10.3390/rs11101189</a:t>
            </a:r>
            <a:r>
              <a:rPr lang="en-US" sz="950" b="1" kern="1200" dirty="0">
                <a:solidFill>
                  <a:srgbClr val="82433E"/>
                </a:solidFill>
                <a:latin typeface="Tahoma" pitchFamily="34" charset="0"/>
                <a:ea typeface="+mn-ea"/>
                <a:cs typeface="+mn-cs"/>
              </a:rPr>
              <a:t> </a:t>
            </a:r>
            <a:endParaRPr lang="en-GB" sz="950" b="1" kern="1200" dirty="0" err="1">
              <a:solidFill>
                <a:srgbClr val="82433E"/>
              </a:solidFill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8728" y="5997777"/>
            <a:ext cx="6323988" cy="53091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950" b="1" kern="1200" dirty="0">
                <a:solidFill>
                  <a:srgbClr val="82433E"/>
                </a:solidFill>
                <a:latin typeface="Tahoma" pitchFamily="34" charset="0"/>
                <a:ea typeface="+mn-ea"/>
                <a:cs typeface="+mn-cs"/>
              </a:rPr>
              <a:t>John, Viju O.; Tabata, </a:t>
            </a:r>
            <a:r>
              <a:rPr lang="en-GB" sz="950" b="1" kern="1200" dirty="0" err="1">
                <a:solidFill>
                  <a:srgbClr val="82433E"/>
                </a:solidFill>
                <a:latin typeface="Tahoma" pitchFamily="34" charset="0"/>
                <a:ea typeface="+mn-ea"/>
                <a:cs typeface="+mn-cs"/>
              </a:rPr>
              <a:t>Tasuku</a:t>
            </a:r>
            <a:r>
              <a:rPr lang="en-GB" sz="950" b="1" kern="1200" dirty="0">
                <a:solidFill>
                  <a:srgbClr val="82433E"/>
                </a:solidFill>
                <a:latin typeface="Tahoma" pitchFamily="34" charset="0"/>
                <a:ea typeface="+mn-ea"/>
                <a:cs typeface="+mn-cs"/>
              </a:rPr>
              <a:t>; </a:t>
            </a:r>
            <a:r>
              <a:rPr lang="en-GB" sz="950" b="1" kern="1200" dirty="0" err="1">
                <a:solidFill>
                  <a:srgbClr val="82433E"/>
                </a:solidFill>
                <a:latin typeface="Tahoma" pitchFamily="34" charset="0"/>
                <a:ea typeface="+mn-ea"/>
                <a:cs typeface="+mn-cs"/>
              </a:rPr>
              <a:t>Rüthrich</a:t>
            </a:r>
            <a:r>
              <a:rPr lang="en-GB" sz="950" b="1" kern="1200" dirty="0">
                <a:solidFill>
                  <a:srgbClr val="82433E"/>
                </a:solidFill>
                <a:latin typeface="Tahoma" pitchFamily="34" charset="0"/>
                <a:ea typeface="+mn-ea"/>
                <a:cs typeface="+mn-cs"/>
              </a:rPr>
              <a:t>, Frank; Roebeling, Rob; Hewison, Tim; </a:t>
            </a:r>
            <a:r>
              <a:rPr lang="en-GB" sz="950" b="1" kern="1200" dirty="0" err="1">
                <a:solidFill>
                  <a:srgbClr val="82433E"/>
                </a:solidFill>
                <a:latin typeface="Tahoma" pitchFamily="34" charset="0"/>
                <a:ea typeface="+mn-ea"/>
                <a:cs typeface="+mn-cs"/>
              </a:rPr>
              <a:t>Stöckli</a:t>
            </a:r>
            <a:r>
              <a:rPr lang="en-GB" sz="950" b="1" kern="1200" dirty="0">
                <a:solidFill>
                  <a:srgbClr val="82433E"/>
                </a:solidFill>
                <a:latin typeface="Tahoma" pitchFamily="34" charset="0"/>
                <a:ea typeface="+mn-ea"/>
                <a:cs typeface="+mn-cs"/>
              </a:rPr>
              <a:t>, </a:t>
            </a:r>
            <a:r>
              <a:rPr lang="en-GB" sz="950" b="1" kern="1200" dirty="0" err="1">
                <a:solidFill>
                  <a:srgbClr val="82433E"/>
                </a:solidFill>
                <a:latin typeface="Tahoma" pitchFamily="34" charset="0"/>
                <a:ea typeface="+mn-ea"/>
                <a:cs typeface="+mn-cs"/>
              </a:rPr>
              <a:t>Reto</a:t>
            </a:r>
            <a:r>
              <a:rPr lang="en-GB" sz="950" b="1" kern="1200" dirty="0">
                <a:solidFill>
                  <a:srgbClr val="82433E"/>
                </a:solidFill>
                <a:latin typeface="Tahoma" pitchFamily="34" charset="0"/>
                <a:ea typeface="+mn-ea"/>
                <a:cs typeface="+mn-cs"/>
              </a:rPr>
              <a:t>; Schulz, Jörg,  2019. "On the Methods for Recalibrating Geostationary Longwave Channels Using Polar Orbiting Infrared Sounders" Remote Sens. 11, no. 10: 1171. </a:t>
            </a:r>
            <a:r>
              <a:rPr lang="en-GB" sz="950" b="1" kern="1200" dirty="0">
                <a:solidFill>
                  <a:srgbClr val="82433E"/>
                </a:solidFill>
                <a:latin typeface="Tahoma" pitchFamily="34" charset="0"/>
                <a:ea typeface="+mn-ea"/>
                <a:cs typeface="+mn-cs"/>
                <a:hlinkClick r:id="rId4"/>
              </a:rPr>
              <a:t>https://doi.org/10.3390/rs11101171</a:t>
            </a:r>
            <a:r>
              <a:rPr lang="en-GB" sz="950" b="1" kern="1200" dirty="0">
                <a:solidFill>
                  <a:srgbClr val="82433E"/>
                </a:solidFill>
                <a:latin typeface="Tahoma" pitchFamily="34" charset="0"/>
                <a:ea typeface="+mn-ea"/>
                <a:cs typeface="+mn-cs"/>
              </a:rPr>
              <a:t>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9588" y="736600"/>
            <a:ext cx="4951412" cy="507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83076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BC1A975-E569-FC75-C0CB-907F060D3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 Evaluation – via Level 2 data</a:t>
            </a:r>
            <a:endParaRPr lang="en-I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3B0D61-111C-4889-5DD2-D534438C8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618" y="912332"/>
            <a:ext cx="11458575" cy="53054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3BFBB1-2E89-6A08-AE4F-67FA3A4839FC}"/>
              </a:ext>
            </a:extLst>
          </p:cNvPr>
          <p:cNvSpPr txBox="1"/>
          <p:nvPr/>
        </p:nvSpPr>
        <p:spPr>
          <a:xfrm>
            <a:off x="7177911" y="4093294"/>
            <a:ext cx="4296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Figure from Anke 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Duguay-Tetzlaff@meteoswiss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endParaRPr kumimoji="0" lang="en-IE" sz="14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21615A-22E1-B642-6525-1D4FC211DC77}"/>
              </a:ext>
            </a:extLst>
          </p:cNvPr>
          <p:cNvSpPr txBox="1"/>
          <p:nvPr/>
        </p:nvSpPr>
        <p:spPr>
          <a:xfrm>
            <a:off x="133814" y="6251210"/>
            <a:ext cx="11458574" cy="46166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kern="1200" dirty="0">
                <a:solidFill>
                  <a:srgbClr val="82433E"/>
                </a:solidFill>
                <a:latin typeface="Tahoma" pitchFamily="34" charset="0"/>
                <a:ea typeface="+mn-ea"/>
                <a:cs typeface="+mn-cs"/>
              </a:rPr>
              <a:t>Cheda A, Tetzlaff A, Blannin J, Good E, Sharma V, Trigo I, Schwaab J, </a:t>
            </a:r>
            <a:r>
              <a:rPr lang="en-US" sz="1200" b="1" kern="1200" dirty="0" err="1">
                <a:solidFill>
                  <a:srgbClr val="82433E"/>
                </a:solidFill>
                <a:latin typeface="Tahoma" pitchFamily="34" charset="0"/>
                <a:ea typeface="+mn-ea"/>
                <a:cs typeface="+mn-cs"/>
              </a:rPr>
              <a:t>Riihelä</a:t>
            </a:r>
            <a:r>
              <a:rPr lang="en-US" sz="1200" b="1" kern="1200" dirty="0">
                <a:solidFill>
                  <a:srgbClr val="82433E"/>
                </a:solidFill>
                <a:latin typeface="Tahoma" pitchFamily="34" charset="0"/>
                <a:ea typeface="+mn-ea"/>
                <a:cs typeface="+mn-cs"/>
              </a:rPr>
              <a:t> A, Grams CM, Schröder M. Heat Indices for Europe Derived from Satellite Data: A Proof of Concept. Remote Sensing. 2026; 18(4):589. </a:t>
            </a:r>
            <a:r>
              <a:rPr lang="en-US" sz="1200" b="1" kern="1200" dirty="0">
                <a:solidFill>
                  <a:srgbClr val="82433E"/>
                </a:solidFill>
                <a:latin typeface="Tahoma" pitchFamily="34" charset="0"/>
                <a:ea typeface="+mn-ea"/>
                <a:cs typeface="+mn-cs"/>
                <a:hlinkClick r:id="rId3"/>
              </a:rPr>
              <a:t>https://doi.org/10.3390/rs18040589</a:t>
            </a:r>
            <a:r>
              <a:rPr lang="en-US" sz="1200" b="1" kern="1200" dirty="0">
                <a:solidFill>
                  <a:srgbClr val="82433E"/>
                </a:solidFill>
                <a:latin typeface="Tahoma" pitchFamily="34" charset="0"/>
                <a:ea typeface="+mn-ea"/>
                <a:cs typeface="+mn-cs"/>
              </a:rPr>
              <a:t> </a:t>
            </a:r>
            <a:endParaRPr lang="en-GB" sz="1200" b="1" kern="1200" dirty="0" err="1">
              <a:solidFill>
                <a:srgbClr val="82433E"/>
              </a:solidFill>
              <a:latin typeface="Tahom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1455898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F971183-DD9D-94F7-1BC7-13AE1B8FC2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13017"/>
            <a:ext cx="12041440" cy="397042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3165A1D-3983-ED1B-A44C-DBBE5994D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 Evaluation – via Simulations</a:t>
            </a:r>
            <a:endParaRPr lang="en-IE" dirty="0">
              <a:solidFill>
                <a:srgbClr val="00B0F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EA9F8E-4088-B476-8E0E-36E323C70ADB}"/>
              </a:ext>
            </a:extLst>
          </p:cNvPr>
          <p:cNvSpPr txBox="1"/>
          <p:nvPr/>
        </p:nvSpPr>
        <p:spPr>
          <a:xfrm>
            <a:off x="515937" y="1011966"/>
            <a:ext cx="107741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One way to validate the FCDRs is through validation of retrieved variables – the usual way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Another way is to compare against simulated radiances </a:t>
            </a:r>
            <a:endParaRPr lang="en-I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EBBA5C-590A-79CB-1E93-97B4F2839DCB}"/>
              </a:ext>
            </a:extLst>
          </p:cNvPr>
          <p:cNvSpPr txBox="1"/>
          <p:nvPr/>
        </p:nvSpPr>
        <p:spPr>
          <a:xfrm>
            <a:off x="6802244" y="3216079"/>
            <a:ext cx="41705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B0F0"/>
                </a:solidFill>
              </a:rPr>
              <a:t>Observation – simulations using ERA5 (11 µm)</a:t>
            </a:r>
            <a:endParaRPr lang="en-IE" b="1" dirty="0">
              <a:solidFill>
                <a:srgbClr val="00B0F0"/>
              </a:solidFill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59F6A32-7DF9-B129-F974-793E2B80F90B}"/>
              </a:ext>
            </a:extLst>
          </p:cNvPr>
          <p:cNvSpPr txBox="1"/>
          <p:nvPr/>
        </p:nvSpPr>
        <p:spPr>
          <a:xfrm>
            <a:off x="240083" y="6062620"/>
            <a:ext cx="11702307" cy="43088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00" b="1" kern="1200">
                <a:solidFill>
                  <a:schemeClr val="bg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900" b="1" kern="1200">
                <a:solidFill>
                  <a:schemeClr val="bg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900" b="1" kern="1200">
                <a:solidFill>
                  <a:schemeClr val="bg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900" b="1" kern="1200">
                <a:solidFill>
                  <a:schemeClr val="bg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900" b="1" kern="1200">
                <a:solidFill>
                  <a:schemeClr val="bg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900" b="1" kern="1200">
                <a:solidFill>
                  <a:schemeClr val="bg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900" b="1" kern="1200">
                <a:solidFill>
                  <a:schemeClr val="bg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900" b="1" kern="1200">
                <a:solidFill>
                  <a:schemeClr val="bg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900" b="1" kern="1200">
                <a:solidFill>
                  <a:schemeClr val="bg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srgbClr val="82433E"/>
                </a:solidFill>
              </a:rPr>
              <a:t>Poli, P., R </a:t>
            </a:r>
            <a:r>
              <a:rPr lang="en-US" sz="1100" dirty="0" err="1">
                <a:solidFill>
                  <a:srgbClr val="82433E"/>
                </a:solidFill>
              </a:rPr>
              <a:t>Roebeling</a:t>
            </a:r>
            <a:r>
              <a:rPr lang="en-US" sz="1100" dirty="0">
                <a:solidFill>
                  <a:srgbClr val="82433E"/>
                </a:solidFill>
              </a:rPr>
              <a:t>, VO John, et al. (2023) Radiance Simulations in Support of Climate Services, Earth and Space Science, 10, e2023EA002868. </a:t>
            </a:r>
            <a:r>
              <a:rPr lang="en-US" sz="1100" dirty="0">
                <a:solidFill>
                  <a:srgbClr val="82433E"/>
                </a:solidFill>
                <a:hlinkClick r:id="rId3"/>
              </a:rPr>
              <a:t>https://doi.org/10.1029/2023EA002868</a:t>
            </a:r>
            <a:r>
              <a:rPr lang="en-US" sz="1100" dirty="0">
                <a:solidFill>
                  <a:srgbClr val="82433E"/>
                </a:solidFill>
              </a:rPr>
              <a:t> </a:t>
            </a:r>
            <a:endParaRPr lang="en-GB" sz="1100" dirty="0">
              <a:solidFill>
                <a:srgbClr val="8243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641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ba72c86c83_1_7"/>
          <p:cNvSpPr txBox="1">
            <a:spLocks noGrp="1"/>
          </p:cNvSpPr>
          <p:nvPr>
            <p:ph type="body" idx="1"/>
          </p:nvPr>
        </p:nvSpPr>
        <p:spPr>
          <a:xfrm>
            <a:off x="170149" y="1016304"/>
            <a:ext cx="11667690" cy="514354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ct val="64285"/>
            </a:pPr>
            <a:r>
              <a:rPr lang="en-GB" sz="24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IR channel calibration is consistently applied to all instruments which are currently under consideration</a:t>
            </a:r>
          </a:p>
          <a:p>
            <a:pPr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ct val="64285"/>
            </a:pPr>
            <a:endParaRPr lang="en-GB" sz="240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ct val="64285"/>
            </a:pPr>
            <a:r>
              <a:rPr lang="en-GB" sz="24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Colleagues (RSP division at EUMETSAT) have developed improved calibration of Meteosat VIS channels (MICMICS) – </a:t>
            </a:r>
            <a:r>
              <a:rPr lang="en-GB" sz="2400" dirty="0">
                <a:solidFill>
                  <a:schemeClr val="accent4"/>
                </a:solidFill>
                <a:latin typeface="Arial"/>
                <a:cs typeface="Arial"/>
                <a:sym typeface="Arial"/>
              </a:rPr>
              <a:t>Can we transfer this to other GEOs via polar orbiting instruments (e.g., VIIRS, MODIS, AVHRR)?</a:t>
            </a:r>
            <a:r>
              <a:rPr lang="en-GB" sz="240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</a:p>
          <a:p>
            <a:pPr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ct val="64285"/>
            </a:pPr>
            <a:endParaRPr lang="en-US" sz="2400" dirty="0">
              <a:solidFill>
                <a:schemeClr val="accent4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72" name="Google Shape;272;g2ba72c86c83_1_7"/>
          <p:cNvSpPr txBox="1">
            <a:spLocks noGrp="1"/>
          </p:cNvSpPr>
          <p:nvPr>
            <p:ph type="title"/>
          </p:nvPr>
        </p:nvSpPr>
        <p:spPr>
          <a:xfrm>
            <a:off x="515937" y="-4704"/>
            <a:ext cx="11150700" cy="920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Recalibration – plans</a:t>
            </a:r>
            <a:endParaRPr dirty="0"/>
          </a:p>
        </p:txBody>
      </p:sp>
      <p:sp>
        <p:nvSpPr>
          <p:cNvPr id="273" name="Google Shape;273;g2ba72c86c83_1_7"/>
          <p:cNvSpPr txBox="1">
            <a:spLocks noGrp="1"/>
          </p:cNvSpPr>
          <p:nvPr>
            <p:ph type="sldNum" idx="12"/>
          </p:nvPr>
        </p:nvSpPr>
        <p:spPr>
          <a:xfrm>
            <a:off x="11837839" y="6565809"/>
            <a:ext cx="294600" cy="18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347421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1025AB-2B63-61A2-F347-E46D3CE04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-4704"/>
            <a:ext cx="11150600" cy="707231"/>
          </a:xfrm>
        </p:spPr>
        <p:txBody>
          <a:bodyPr/>
          <a:lstStyle/>
          <a:p>
            <a:r>
              <a:rPr lang="en-GB" dirty="0"/>
              <a:t>Remapping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82929C2-A2E4-2EF7-1BB7-5B4A3D27C024}"/>
              </a:ext>
            </a:extLst>
          </p:cNvPr>
          <p:cNvGrpSpPr/>
          <p:nvPr/>
        </p:nvGrpSpPr>
        <p:grpSpPr>
          <a:xfrm>
            <a:off x="5718929" y="654605"/>
            <a:ext cx="6181780" cy="3120093"/>
            <a:chOff x="5484758" y="576548"/>
            <a:chExt cx="6181780" cy="312009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70C2E99-A7AE-FD76-1065-06DF217A59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84758" y="576548"/>
              <a:ext cx="6181779" cy="1515329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2191CDE-F3DB-B134-1181-B27E2561E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84758" y="2111569"/>
              <a:ext cx="6181780" cy="1585072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A88845FA-A70F-53A8-1F27-A9D1D291B7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951" y="2810107"/>
            <a:ext cx="5271807" cy="35969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172E3A6-5413-DA28-4859-B5D418FCD503}"/>
              </a:ext>
            </a:extLst>
          </p:cNvPr>
          <p:cNvSpPr txBox="1"/>
          <p:nvPr/>
        </p:nvSpPr>
        <p:spPr>
          <a:xfrm>
            <a:off x="0" y="992219"/>
            <a:ext cx="557212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Temporal sampling: 30 minutes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Grid: HEALPix – Equal Area – 5 km</a:t>
            </a:r>
            <a:r>
              <a:rPr lang="en-GB" sz="2400" baseline="300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Three layers – based </a:t>
            </a:r>
            <a:r>
              <a:rPr lang="en-GB" sz="24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on view angle</a:t>
            </a:r>
            <a:endParaRPr lang="en-GB" sz="2400" b="0" dirty="0">
              <a:solidFill>
                <a:srgbClr val="0070C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GB" sz="2400" b="0" baseline="300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F2F3E3-9897-345B-133E-5518C8B61F77}"/>
              </a:ext>
            </a:extLst>
          </p:cNvPr>
          <p:cNvSpPr txBox="1"/>
          <p:nvPr/>
        </p:nvSpPr>
        <p:spPr>
          <a:xfrm>
            <a:off x="5928968" y="4230975"/>
            <a:ext cx="5572129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All available channels are remapped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The three layers can be used to reconstruct full disk of a satellite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Metadata: Pixel time, satellite and solar angles, sensor flag</a:t>
            </a:r>
            <a:endParaRPr lang="en-GB" sz="2400" b="0" baseline="30000" dirty="0">
              <a:solidFill>
                <a:srgbClr val="0070C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GB" sz="2400" b="0" baseline="300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5632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68925-A1B1-5830-1376-E49DF4807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b="1">
                <a:latin typeface="Arial" panose="020B0604020202020204" pitchFamily="34" charset="0"/>
              </a:rPr>
              <a:t>GEO-Ring: Seamless satellite </a:t>
            </a:r>
            <a:r>
              <a:rPr lang="en-IE"/>
              <a:t>d</a:t>
            </a:r>
            <a:r>
              <a:rPr lang="en-IE" b="1">
                <a:latin typeface="Arial" panose="020B0604020202020204" pitchFamily="34" charset="0"/>
              </a:rPr>
              <a:t>ata </a:t>
            </a:r>
            <a:r>
              <a:rPr lang="en-IE"/>
              <a:t>l</a:t>
            </a:r>
            <a:r>
              <a:rPr lang="en-IE" b="1">
                <a:latin typeface="Arial" panose="020B0604020202020204" pitchFamily="34" charset="0"/>
              </a:rPr>
              <a:t>ike </a:t>
            </a:r>
            <a:r>
              <a:rPr lang="en-IE"/>
              <a:t>m</a:t>
            </a:r>
            <a:r>
              <a:rPr lang="en-IE" b="1">
                <a:latin typeface="Arial" panose="020B0604020202020204" pitchFamily="34" charset="0"/>
              </a:rPr>
              <a:t>odel </a:t>
            </a:r>
            <a:r>
              <a:rPr lang="en-IE"/>
              <a:t>o</a:t>
            </a:r>
            <a:r>
              <a:rPr lang="en-IE" b="1">
                <a:latin typeface="Arial" panose="020B0604020202020204" pitchFamily="34" charset="0"/>
              </a:rPr>
              <a:t>utput</a:t>
            </a:r>
          </a:p>
        </p:txBody>
      </p:sp>
      <p:pic>
        <p:nvPicPr>
          <p:cNvPr id="7" name="Picture 6" descr="A close-up of a map&#10;&#10;AI-generated content may be incorrect.">
            <a:extLst>
              <a:ext uri="{FF2B5EF4-FFF2-40B4-BE49-F238E27FC236}">
                <a16:creationId xmlns:a16="http://schemas.microsoft.com/office/drawing/2014/main" id="{CFA28E18-3034-366C-F8D5-F9ACB08E3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0" t="8905" r="7716" b="7971"/>
          <a:stretch>
            <a:fillRect/>
          </a:stretch>
        </p:blipFill>
        <p:spPr>
          <a:xfrm>
            <a:off x="172278" y="1438900"/>
            <a:ext cx="12019722" cy="40816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74AC9B-9D7C-D75A-3B43-ACC577A6C549}"/>
              </a:ext>
            </a:extLst>
          </p:cNvPr>
          <p:cNvSpPr txBox="1"/>
          <p:nvPr/>
        </p:nvSpPr>
        <p:spPr>
          <a:xfrm>
            <a:off x="417798" y="731014"/>
            <a:ext cx="108122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Cyclone Freddy from GEO-Ring data set on an equal area HEALPix grid with 5 km</a:t>
            </a:r>
            <a:r>
              <a:rPr kumimoji="0" lang="en-GB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spatial sampling and 30-minute temporal sampling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0A0B64-CBA1-955B-74EB-C6BD2C38791E}"/>
              </a:ext>
            </a:extLst>
          </p:cNvPr>
          <p:cNvSpPr txBox="1"/>
          <p:nvPr/>
        </p:nvSpPr>
        <p:spPr>
          <a:xfrm>
            <a:off x="276970" y="5465266"/>
            <a:ext cx="116380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est data set covering 2019-2024 is ready to use in EWC will also go to https://data.eumetsat.int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Feedback workshop at EUM, 23 – 25  June 2026, announcement comes next week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Full record starting in the mid-1970s planned for 2027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Continued production with low latency is being discussed</a:t>
            </a:r>
          </a:p>
        </p:txBody>
      </p:sp>
    </p:spTree>
    <p:extLst>
      <p:ext uri="{BB962C8B-B14F-4D97-AF65-F5344CB8AC3E}">
        <p14:creationId xmlns:p14="http://schemas.microsoft.com/office/powerpoint/2010/main" val="2032762210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5"/>
          <p:cNvSpPr txBox="1">
            <a:spLocks noGrp="1"/>
          </p:cNvSpPr>
          <p:nvPr>
            <p:ph type="title"/>
          </p:nvPr>
        </p:nvSpPr>
        <p:spPr>
          <a:xfrm>
            <a:off x="6486386" y="3082637"/>
            <a:ext cx="5583694" cy="866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Arial"/>
              <a:buNone/>
            </a:pPr>
            <a:r>
              <a:rPr lang="en-US" sz="48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/>
          </a:p>
        </p:txBody>
      </p:sp>
      <p:grpSp>
        <p:nvGrpSpPr>
          <p:cNvPr id="314" name="Google Shape;314;p5"/>
          <p:cNvGrpSpPr/>
          <p:nvPr/>
        </p:nvGrpSpPr>
        <p:grpSpPr>
          <a:xfrm>
            <a:off x="5832088" y="314324"/>
            <a:ext cx="4699029" cy="1376918"/>
            <a:chOff x="6567136" y="406036"/>
            <a:chExt cx="5193307" cy="1530533"/>
          </a:xfrm>
        </p:grpSpPr>
        <p:pic>
          <p:nvPicPr>
            <p:cNvPr id="315" name="Google Shape;315;p5" descr="EUMETSAT | Monitoring the weather and climate from space | EUMETSAT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567136" y="878248"/>
              <a:ext cx="3199196" cy="5861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6" name="Google Shape;316;p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229910" y="406036"/>
              <a:ext cx="1530533" cy="153053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68D73506-7955-016C-6118-B2E4E915391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5"/>
          <a:srcRect l="15082" r="15082"/>
          <a:stretch>
            <a:fillRect/>
          </a:stretch>
        </p:blipFill>
        <p:spPr>
          <a:prstGeom prst="ellipse">
            <a:avLst/>
          </a:prstGeom>
          <a:solidFill>
            <a:srgbClr val="E7E6E6"/>
          </a:solidFill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8A7B29-880E-425E-E25F-45DC8AAA5A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67406" y="314324"/>
            <a:ext cx="1168729" cy="116872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CFDADF7-5265-BE80-00A8-C7826DB5F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Spectral band adjustment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9A9C2C-7F0D-4174-CAC1-D6E67B716D8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3F3DCCE-351F-D0DB-A5B0-3B7348B45C67}"/>
              </a:ext>
            </a:extLst>
          </p:cNvPr>
          <p:cNvGrpSpPr/>
          <p:nvPr/>
        </p:nvGrpSpPr>
        <p:grpSpPr>
          <a:xfrm>
            <a:off x="161239" y="1656690"/>
            <a:ext cx="11676600" cy="4602139"/>
            <a:chOff x="130980" y="1277549"/>
            <a:chExt cx="11676600" cy="460213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418343C-FE26-F963-0BC5-358A69E319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0980" y="1375205"/>
              <a:ext cx="3922860" cy="4504483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C133B1E-AC08-2DCF-3DFD-2C9C18520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68743" y="1277549"/>
              <a:ext cx="7338837" cy="4302901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187F66C-BBA5-2964-802B-945E03AE2CB6}"/>
              </a:ext>
            </a:extLst>
          </p:cNvPr>
          <p:cNvSpPr txBox="1"/>
          <p:nvPr/>
        </p:nvSpPr>
        <p:spPr>
          <a:xfrm>
            <a:off x="515937" y="1134934"/>
            <a:ext cx="10221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rgbClr val="00B0F0"/>
                </a:solidFill>
              </a:rPr>
              <a:t>IASI Spectra are used to derive spectral band adjustment factors (SBAF) for IR channels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59CDB7-D5AE-5845-6397-395C6A2B5B06}"/>
              </a:ext>
            </a:extLst>
          </p:cNvPr>
          <p:cNvSpPr txBox="1"/>
          <p:nvPr/>
        </p:nvSpPr>
        <p:spPr>
          <a:xfrm>
            <a:off x="6916952" y="6165699"/>
            <a:ext cx="32896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rgbClr val="00B0F0"/>
                </a:solidFill>
              </a:rPr>
              <a:t>Will be added as metadata </a:t>
            </a:r>
          </a:p>
        </p:txBody>
      </p:sp>
    </p:spTree>
    <p:extLst>
      <p:ext uri="{BB962C8B-B14F-4D97-AF65-F5344CB8AC3E}">
        <p14:creationId xmlns:p14="http://schemas.microsoft.com/office/powerpoint/2010/main" val="1379802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ntoso v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C567A"/>
      </a:accent1>
      <a:accent2>
        <a:srgbClr val="0072C7"/>
      </a:accent2>
      <a:accent3>
        <a:srgbClr val="0D1D51"/>
      </a:accent3>
      <a:accent4>
        <a:srgbClr val="666666"/>
      </a:accent4>
      <a:accent5>
        <a:srgbClr val="3C76A6"/>
      </a:accent5>
      <a:accent6>
        <a:srgbClr val="1E44BC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perations Template">
  <a:themeElements>
    <a:clrScheme name="Custom 18">
      <a:dk1>
        <a:srgbClr val="FFFFFF"/>
      </a:dk1>
      <a:lt1>
        <a:srgbClr val="00205B"/>
      </a:lt1>
      <a:dk2>
        <a:srgbClr val="38484E"/>
      </a:dk2>
      <a:lt2>
        <a:srgbClr val="5B7F95"/>
      </a:lt2>
      <a:accent1>
        <a:srgbClr val="00B5E2"/>
      </a:accent1>
      <a:accent2>
        <a:srgbClr val="EAAA00"/>
      </a:accent2>
      <a:accent3>
        <a:srgbClr val="00B2A9"/>
      </a:accent3>
      <a:accent4>
        <a:srgbClr val="FE5000"/>
      </a:accent4>
      <a:accent5>
        <a:srgbClr val="7C7FAB"/>
      </a:accent5>
      <a:accent6>
        <a:srgbClr val="D6D2C4"/>
      </a:accent6>
      <a:hlink>
        <a:srgbClr val="2D77FF"/>
      </a:hlink>
      <a:folHlink>
        <a:srgbClr val="968C83"/>
      </a:folHlink>
    </a:clrScheme>
    <a:fontScheme name="EUMETSAT">
      <a:majorFont>
        <a:latin typeface="Bahnschrift SemiLight"/>
        <a:ea typeface=""/>
        <a:cs typeface=""/>
      </a:majorFont>
      <a:minorFont>
        <a:latin typeface="Bahnschrif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600" b="0" kern="100" spc="-100" dirty="0" err="1" smtClean="0">
            <a:solidFill>
              <a:schemeClr val="tx2"/>
            </a:solidFill>
            <a:latin typeface="Bahnschrift Light" panose="020B0502040204020203" pitchFamily="34" charset="0"/>
            <a:ea typeface="Roboto" panose="02000000000000000000" pitchFamily="2" charset="0"/>
          </a:defRPr>
        </a:defPPr>
      </a:lstStyle>
    </a:txDef>
  </a:objectDefaults>
  <a:extraClrSchemeLst>
    <a:extraClrScheme>
      <a:clrScheme name="1_EUM_template_v03 1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F9A00"/>
        </a:accent1>
        <a:accent2>
          <a:srgbClr val="9F2D20"/>
        </a:accent2>
        <a:accent3>
          <a:srgbClr val="FFFFFF"/>
        </a:accent3>
        <a:accent4>
          <a:srgbClr val="001E59"/>
        </a:accent4>
        <a:accent5>
          <a:srgbClr val="FFCAAA"/>
        </a:accent5>
        <a:accent6>
          <a:srgbClr val="90281C"/>
        </a:accent6>
        <a:hlink>
          <a:srgbClr val="7498C0"/>
        </a:hlink>
        <a:folHlink>
          <a:srgbClr val="9294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2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6D0A9"/>
        </a:accent1>
        <a:accent2>
          <a:srgbClr val="EBCAE3"/>
        </a:accent2>
        <a:accent3>
          <a:srgbClr val="FFFFFF"/>
        </a:accent3>
        <a:accent4>
          <a:srgbClr val="001E59"/>
        </a:accent4>
        <a:accent5>
          <a:srgbClr val="FAE4D1"/>
        </a:accent5>
        <a:accent6>
          <a:srgbClr val="D5B7CE"/>
        </a:accent6>
        <a:hlink>
          <a:srgbClr val="4E2029"/>
        </a:hlink>
        <a:folHlink>
          <a:srgbClr val="423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3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5B97B1"/>
        </a:accent1>
        <a:accent2>
          <a:srgbClr val="F39600"/>
        </a:accent2>
        <a:accent3>
          <a:srgbClr val="FFFFFF"/>
        </a:accent3>
        <a:accent4>
          <a:srgbClr val="001E59"/>
        </a:accent4>
        <a:accent5>
          <a:srgbClr val="B5C9D5"/>
        </a:accent5>
        <a:accent6>
          <a:srgbClr val="DC8700"/>
        </a:accent6>
        <a:hlink>
          <a:srgbClr val="FFE4AE"/>
        </a:hlink>
        <a:folHlink>
          <a:srgbClr val="002A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4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003F80"/>
        </a:accent1>
        <a:accent2>
          <a:srgbClr val="BDD7EE"/>
        </a:accent2>
        <a:accent3>
          <a:srgbClr val="FFFFFF"/>
        </a:accent3>
        <a:accent4>
          <a:srgbClr val="001E59"/>
        </a:accent4>
        <a:accent5>
          <a:srgbClr val="AAAFC0"/>
        </a:accent5>
        <a:accent6>
          <a:srgbClr val="ABC3D8"/>
        </a:accent6>
        <a:hlink>
          <a:srgbClr val="FFD350"/>
        </a:hlink>
        <a:folHlink>
          <a:srgbClr val="EB6F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5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C75B12"/>
        </a:accent1>
        <a:accent2>
          <a:srgbClr val="003359"/>
        </a:accent2>
        <a:accent3>
          <a:srgbClr val="FFFFFF"/>
        </a:accent3>
        <a:accent4>
          <a:srgbClr val="001E59"/>
        </a:accent4>
        <a:accent5>
          <a:srgbClr val="E0B5AA"/>
        </a:accent5>
        <a:accent6>
          <a:srgbClr val="002D50"/>
        </a:accent6>
        <a:hlink>
          <a:srgbClr val="92A2BD"/>
        </a:hlink>
        <a:folHlink>
          <a:srgbClr val="C7B3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 Landscape Template (Operations)" id="{8A1C4FBE-0A75-49D6-9E6C-E0DD021373B8}" vid="{503D52EA-F86E-4112-B277-F36D465AF589}"/>
    </a:ext>
  </a:extLst>
</a:theme>
</file>

<file path=ppt/theme/theme3.xml><?xml version="1.0" encoding="utf-8"?>
<a:theme xmlns:a="http://schemas.openxmlformats.org/drawingml/2006/main" name="FIDUCEO-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Corporate Template">
  <a:themeElements>
    <a:clrScheme name="EUMETSAT 2021 Colours">
      <a:dk1>
        <a:srgbClr val="FFFFFF"/>
      </a:dk1>
      <a:lt1>
        <a:srgbClr val="00205B"/>
      </a:lt1>
      <a:dk2>
        <a:srgbClr val="38484E"/>
      </a:dk2>
      <a:lt2>
        <a:srgbClr val="5B7F95"/>
      </a:lt2>
      <a:accent1>
        <a:srgbClr val="00B5E2"/>
      </a:accent1>
      <a:accent2>
        <a:srgbClr val="EAAA00"/>
      </a:accent2>
      <a:accent3>
        <a:srgbClr val="00B2A9"/>
      </a:accent3>
      <a:accent4>
        <a:srgbClr val="FE5000"/>
      </a:accent4>
      <a:accent5>
        <a:srgbClr val="7C7FAB"/>
      </a:accent5>
      <a:accent6>
        <a:srgbClr val="D6D2C4"/>
      </a:accent6>
      <a:hlink>
        <a:srgbClr val="C5B9AC"/>
      </a:hlink>
      <a:folHlink>
        <a:srgbClr val="968C83"/>
      </a:folHlink>
    </a:clrScheme>
    <a:fontScheme name="1_EUM_template_v03">
      <a:majorFont>
        <a:latin typeface="Century Gothic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600" b="0" dirty="0">
            <a:latin typeface="Roboto" panose="02000000000000000000" pitchFamily="2" charset="0"/>
            <a:ea typeface="Roboto" panose="02000000000000000000" pitchFamily="2" charset="0"/>
          </a:defRPr>
        </a:defPPr>
      </a:lstStyle>
    </a:txDef>
  </a:objectDefaults>
  <a:extraClrSchemeLst>
    <a:extraClrScheme>
      <a:clrScheme name="1_EUM_template_v03 1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F9A00"/>
        </a:accent1>
        <a:accent2>
          <a:srgbClr val="9F2D20"/>
        </a:accent2>
        <a:accent3>
          <a:srgbClr val="FFFFFF"/>
        </a:accent3>
        <a:accent4>
          <a:srgbClr val="001E59"/>
        </a:accent4>
        <a:accent5>
          <a:srgbClr val="FFCAAA"/>
        </a:accent5>
        <a:accent6>
          <a:srgbClr val="90281C"/>
        </a:accent6>
        <a:hlink>
          <a:srgbClr val="7498C0"/>
        </a:hlink>
        <a:folHlink>
          <a:srgbClr val="9294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2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6D0A9"/>
        </a:accent1>
        <a:accent2>
          <a:srgbClr val="EBCAE3"/>
        </a:accent2>
        <a:accent3>
          <a:srgbClr val="FFFFFF"/>
        </a:accent3>
        <a:accent4>
          <a:srgbClr val="001E59"/>
        </a:accent4>
        <a:accent5>
          <a:srgbClr val="FAE4D1"/>
        </a:accent5>
        <a:accent6>
          <a:srgbClr val="D5B7CE"/>
        </a:accent6>
        <a:hlink>
          <a:srgbClr val="4E2029"/>
        </a:hlink>
        <a:folHlink>
          <a:srgbClr val="423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3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5B97B1"/>
        </a:accent1>
        <a:accent2>
          <a:srgbClr val="F39600"/>
        </a:accent2>
        <a:accent3>
          <a:srgbClr val="FFFFFF"/>
        </a:accent3>
        <a:accent4>
          <a:srgbClr val="001E59"/>
        </a:accent4>
        <a:accent5>
          <a:srgbClr val="B5C9D5"/>
        </a:accent5>
        <a:accent6>
          <a:srgbClr val="DC8700"/>
        </a:accent6>
        <a:hlink>
          <a:srgbClr val="FFE4AE"/>
        </a:hlink>
        <a:folHlink>
          <a:srgbClr val="002A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4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003F80"/>
        </a:accent1>
        <a:accent2>
          <a:srgbClr val="BDD7EE"/>
        </a:accent2>
        <a:accent3>
          <a:srgbClr val="FFFFFF"/>
        </a:accent3>
        <a:accent4>
          <a:srgbClr val="001E59"/>
        </a:accent4>
        <a:accent5>
          <a:srgbClr val="AAAFC0"/>
        </a:accent5>
        <a:accent6>
          <a:srgbClr val="ABC3D8"/>
        </a:accent6>
        <a:hlink>
          <a:srgbClr val="FFD350"/>
        </a:hlink>
        <a:folHlink>
          <a:srgbClr val="EB6F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5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C75B12"/>
        </a:accent1>
        <a:accent2>
          <a:srgbClr val="003359"/>
        </a:accent2>
        <a:accent3>
          <a:srgbClr val="FFFFFF"/>
        </a:accent3>
        <a:accent4>
          <a:srgbClr val="001E59"/>
        </a:accent4>
        <a:accent5>
          <a:srgbClr val="E0B5AA"/>
        </a:accent5>
        <a:accent6>
          <a:srgbClr val="002D50"/>
        </a:accent6>
        <a:hlink>
          <a:srgbClr val="92A2BD"/>
        </a:hlink>
        <a:folHlink>
          <a:srgbClr val="C7B3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 Landscape Template (Corporate) (1)" id="{AB0C1419-EB78-4AB5-BAB8-AD37CE26EF70}" vid="{73840159-934D-4D4D-8FC3-C32EEAED9423}"/>
    </a:ext>
  </a:extLst>
</a:theme>
</file>

<file path=ppt/theme/theme5.xml><?xml version="1.0" encoding="utf-8"?>
<a:theme xmlns:a="http://schemas.openxmlformats.org/drawingml/2006/main" name="Title &amp; Seperator Slides">
  <a:themeElements>
    <a:clrScheme name="Custom 32">
      <a:dk1>
        <a:srgbClr val="FFFFFF"/>
      </a:dk1>
      <a:lt1>
        <a:srgbClr val="00205B"/>
      </a:lt1>
      <a:dk2>
        <a:srgbClr val="38484E"/>
      </a:dk2>
      <a:lt2>
        <a:srgbClr val="5B7F95"/>
      </a:lt2>
      <a:accent1>
        <a:srgbClr val="00B5E2"/>
      </a:accent1>
      <a:accent2>
        <a:srgbClr val="EAAA00"/>
      </a:accent2>
      <a:accent3>
        <a:srgbClr val="00B2A9"/>
      </a:accent3>
      <a:accent4>
        <a:srgbClr val="FE5000"/>
      </a:accent4>
      <a:accent5>
        <a:srgbClr val="7C7FAB"/>
      </a:accent5>
      <a:accent6>
        <a:srgbClr val="D6D2C4"/>
      </a:accent6>
      <a:hlink>
        <a:srgbClr val="00B0F0"/>
      </a:hlink>
      <a:folHlink>
        <a:srgbClr val="0070C0"/>
      </a:folHlink>
    </a:clrScheme>
    <a:fontScheme name="EUMETSAT Font">
      <a:majorFont>
        <a:latin typeface="Bahnschrift SemiBold"/>
        <a:ea typeface="Bahnschrift SemiBold"/>
        <a:cs typeface="Arial"/>
      </a:majorFont>
      <a:minorFont>
        <a:latin typeface="Bahnschrift Light"/>
        <a:ea typeface="Bahnschrift Ligh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600" b="0" kern="100" spc="-100" dirty="0" err="1" smtClean="0">
            <a:solidFill>
              <a:schemeClr val="tx2"/>
            </a:solidFill>
            <a:latin typeface="Bahnschrift Light" panose="020B0502040204020203" pitchFamily="34" charset="0"/>
            <a:ea typeface="Roboto" panose="02000000000000000000" pitchFamily="2" charset="0"/>
          </a:defRPr>
        </a:defPPr>
      </a:lstStyle>
    </a:txDef>
  </a:objectDefaults>
  <a:extraClrSchemeLst>
    <a:extraClrScheme>
      <a:clrScheme name="1_EUM_template_v03 1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F9A00"/>
        </a:accent1>
        <a:accent2>
          <a:srgbClr val="9F2D20"/>
        </a:accent2>
        <a:accent3>
          <a:srgbClr val="FFFFFF"/>
        </a:accent3>
        <a:accent4>
          <a:srgbClr val="001E59"/>
        </a:accent4>
        <a:accent5>
          <a:srgbClr val="FFCAAA"/>
        </a:accent5>
        <a:accent6>
          <a:srgbClr val="90281C"/>
        </a:accent6>
        <a:hlink>
          <a:srgbClr val="7498C0"/>
        </a:hlink>
        <a:folHlink>
          <a:srgbClr val="9294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2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6D0A9"/>
        </a:accent1>
        <a:accent2>
          <a:srgbClr val="EBCAE3"/>
        </a:accent2>
        <a:accent3>
          <a:srgbClr val="FFFFFF"/>
        </a:accent3>
        <a:accent4>
          <a:srgbClr val="001E59"/>
        </a:accent4>
        <a:accent5>
          <a:srgbClr val="FAE4D1"/>
        </a:accent5>
        <a:accent6>
          <a:srgbClr val="D5B7CE"/>
        </a:accent6>
        <a:hlink>
          <a:srgbClr val="4E2029"/>
        </a:hlink>
        <a:folHlink>
          <a:srgbClr val="423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3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5B97B1"/>
        </a:accent1>
        <a:accent2>
          <a:srgbClr val="F39600"/>
        </a:accent2>
        <a:accent3>
          <a:srgbClr val="FFFFFF"/>
        </a:accent3>
        <a:accent4>
          <a:srgbClr val="001E59"/>
        </a:accent4>
        <a:accent5>
          <a:srgbClr val="B5C9D5"/>
        </a:accent5>
        <a:accent6>
          <a:srgbClr val="DC8700"/>
        </a:accent6>
        <a:hlink>
          <a:srgbClr val="FFE4AE"/>
        </a:hlink>
        <a:folHlink>
          <a:srgbClr val="002A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4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003F80"/>
        </a:accent1>
        <a:accent2>
          <a:srgbClr val="BDD7EE"/>
        </a:accent2>
        <a:accent3>
          <a:srgbClr val="FFFFFF"/>
        </a:accent3>
        <a:accent4>
          <a:srgbClr val="001E59"/>
        </a:accent4>
        <a:accent5>
          <a:srgbClr val="AAAFC0"/>
        </a:accent5>
        <a:accent6>
          <a:srgbClr val="ABC3D8"/>
        </a:accent6>
        <a:hlink>
          <a:srgbClr val="FFD350"/>
        </a:hlink>
        <a:folHlink>
          <a:srgbClr val="EB6F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5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C75B12"/>
        </a:accent1>
        <a:accent2>
          <a:srgbClr val="003359"/>
        </a:accent2>
        <a:accent3>
          <a:srgbClr val="FFFFFF"/>
        </a:accent3>
        <a:accent4>
          <a:srgbClr val="001E59"/>
        </a:accent4>
        <a:accent5>
          <a:srgbClr val="E0B5AA"/>
        </a:accent5>
        <a:accent6>
          <a:srgbClr val="002D50"/>
        </a:accent6>
        <a:hlink>
          <a:srgbClr val="92A2BD"/>
        </a:hlink>
        <a:folHlink>
          <a:srgbClr val="C7B3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 Landscape Template (All Designs).pptx" id="{12443F55-906A-4ACB-9A2F-98B2EB5A6081}" vid="{34CB0787-89DC-4D21-9BBE-BF3E5B2193ED}"/>
    </a:ext>
  </a:extLst>
</a:theme>
</file>

<file path=ppt/theme/theme6.xml><?xml version="1.0" encoding="utf-8"?>
<a:theme xmlns:a="http://schemas.openxmlformats.org/drawingml/2006/main" name="1_Title &amp; Seperator Slides">
  <a:themeElements>
    <a:clrScheme name="Custom 32">
      <a:dk1>
        <a:srgbClr val="FFFFFF"/>
      </a:dk1>
      <a:lt1>
        <a:srgbClr val="00205B"/>
      </a:lt1>
      <a:dk2>
        <a:srgbClr val="38484E"/>
      </a:dk2>
      <a:lt2>
        <a:srgbClr val="5B7F95"/>
      </a:lt2>
      <a:accent1>
        <a:srgbClr val="00B5E2"/>
      </a:accent1>
      <a:accent2>
        <a:srgbClr val="EAAA00"/>
      </a:accent2>
      <a:accent3>
        <a:srgbClr val="00B2A9"/>
      </a:accent3>
      <a:accent4>
        <a:srgbClr val="FE5000"/>
      </a:accent4>
      <a:accent5>
        <a:srgbClr val="7C7FAB"/>
      </a:accent5>
      <a:accent6>
        <a:srgbClr val="D6D2C4"/>
      </a:accent6>
      <a:hlink>
        <a:srgbClr val="00B0F0"/>
      </a:hlink>
      <a:folHlink>
        <a:srgbClr val="0070C0"/>
      </a:folHlink>
    </a:clrScheme>
    <a:fontScheme name="EUMETSAT Font">
      <a:majorFont>
        <a:latin typeface="Bahnschrift SemiBold"/>
        <a:ea typeface="Bahnschrift SemiBold"/>
        <a:cs typeface="Arial"/>
      </a:majorFont>
      <a:minorFont>
        <a:latin typeface="Bahnschrift Light"/>
        <a:ea typeface="Bahnschrift Ligh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600" b="0" kern="100" spc="-100" dirty="0" err="1" smtClean="0">
            <a:solidFill>
              <a:schemeClr val="tx2"/>
            </a:solidFill>
            <a:latin typeface="Bahnschrift Light" panose="020B0502040204020203" pitchFamily="34" charset="0"/>
            <a:ea typeface="Roboto" panose="02000000000000000000" pitchFamily="2" charset="0"/>
          </a:defRPr>
        </a:defPPr>
      </a:lstStyle>
    </a:txDef>
  </a:objectDefaults>
  <a:extraClrSchemeLst>
    <a:extraClrScheme>
      <a:clrScheme name="1_EUM_template_v03 1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F9A00"/>
        </a:accent1>
        <a:accent2>
          <a:srgbClr val="9F2D20"/>
        </a:accent2>
        <a:accent3>
          <a:srgbClr val="FFFFFF"/>
        </a:accent3>
        <a:accent4>
          <a:srgbClr val="001E59"/>
        </a:accent4>
        <a:accent5>
          <a:srgbClr val="FFCAAA"/>
        </a:accent5>
        <a:accent6>
          <a:srgbClr val="90281C"/>
        </a:accent6>
        <a:hlink>
          <a:srgbClr val="7498C0"/>
        </a:hlink>
        <a:folHlink>
          <a:srgbClr val="9294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2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6D0A9"/>
        </a:accent1>
        <a:accent2>
          <a:srgbClr val="EBCAE3"/>
        </a:accent2>
        <a:accent3>
          <a:srgbClr val="FFFFFF"/>
        </a:accent3>
        <a:accent4>
          <a:srgbClr val="001E59"/>
        </a:accent4>
        <a:accent5>
          <a:srgbClr val="FAE4D1"/>
        </a:accent5>
        <a:accent6>
          <a:srgbClr val="D5B7CE"/>
        </a:accent6>
        <a:hlink>
          <a:srgbClr val="4E2029"/>
        </a:hlink>
        <a:folHlink>
          <a:srgbClr val="423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3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5B97B1"/>
        </a:accent1>
        <a:accent2>
          <a:srgbClr val="F39600"/>
        </a:accent2>
        <a:accent3>
          <a:srgbClr val="FFFFFF"/>
        </a:accent3>
        <a:accent4>
          <a:srgbClr val="001E59"/>
        </a:accent4>
        <a:accent5>
          <a:srgbClr val="B5C9D5"/>
        </a:accent5>
        <a:accent6>
          <a:srgbClr val="DC8700"/>
        </a:accent6>
        <a:hlink>
          <a:srgbClr val="FFE4AE"/>
        </a:hlink>
        <a:folHlink>
          <a:srgbClr val="002A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4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003F80"/>
        </a:accent1>
        <a:accent2>
          <a:srgbClr val="BDD7EE"/>
        </a:accent2>
        <a:accent3>
          <a:srgbClr val="FFFFFF"/>
        </a:accent3>
        <a:accent4>
          <a:srgbClr val="001E59"/>
        </a:accent4>
        <a:accent5>
          <a:srgbClr val="AAAFC0"/>
        </a:accent5>
        <a:accent6>
          <a:srgbClr val="ABC3D8"/>
        </a:accent6>
        <a:hlink>
          <a:srgbClr val="FFD350"/>
        </a:hlink>
        <a:folHlink>
          <a:srgbClr val="EB6F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5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C75B12"/>
        </a:accent1>
        <a:accent2>
          <a:srgbClr val="003359"/>
        </a:accent2>
        <a:accent3>
          <a:srgbClr val="FFFFFF"/>
        </a:accent3>
        <a:accent4>
          <a:srgbClr val="001E59"/>
        </a:accent4>
        <a:accent5>
          <a:srgbClr val="E0B5AA"/>
        </a:accent5>
        <a:accent6>
          <a:srgbClr val="002D50"/>
        </a:accent6>
        <a:hlink>
          <a:srgbClr val="92A2BD"/>
        </a:hlink>
        <a:folHlink>
          <a:srgbClr val="C7B3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 Landscape Template (All Designs).pptx" id="{12443F55-906A-4ACB-9A2F-98B2EB5A6081}" vid="{34CB0787-89DC-4D21-9BBE-BF3E5B2193ED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cfab5f87-ed30-4dbb-a820-4234a14babf6">X6PPVAVDZMSZ-613157859-13657</_dlc_DocId>
    <WMOWFApprovalStatus xmlns="715fcdb6-58ff-4d84-993c-bb26a5b54815">Not Submitted</WMOWFApprovalStatus>
    <_dlc_DocIdUrl xmlns="cfab5f87-ed30-4dbb-a820-4234a14babf6">
      <Url>https://wmoomm.sharepoint.com/sites/Collaboration/_layouts/15/DocIdRedir.aspx?ID=X6PPVAVDZMSZ-613157859-13657</Url>
      <Description>X6PPVAVDZMSZ-613157859-13657</Description>
    </_dlc_DocIdUrl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0278667-870B-429B-84A7-CF87D251108F}"/>
</file>

<file path=customXml/itemProps2.xml><?xml version="1.0" encoding="utf-8"?>
<ds:datastoreItem xmlns:ds="http://schemas.openxmlformats.org/officeDocument/2006/customXml" ds:itemID="{23EE78BE-0619-4749-ADC6-F2444C1621E8}"/>
</file>

<file path=customXml/itemProps3.xml><?xml version="1.0" encoding="utf-8"?>
<ds:datastoreItem xmlns:ds="http://schemas.openxmlformats.org/officeDocument/2006/customXml" ds:itemID="{A215AB72-AF8E-4521-A9AC-C6DFD59BC46E}"/>
</file>

<file path=customXml/itemProps4.xml><?xml version="1.0" encoding="utf-8"?>
<ds:datastoreItem xmlns:ds="http://schemas.openxmlformats.org/officeDocument/2006/customXml" ds:itemID="{601EB3EF-9E3B-4233-ABD7-CE77C1314712}"/>
</file>

<file path=customXml/itemProps5.xml><?xml version="1.0" encoding="utf-8"?>
<ds:datastoreItem xmlns:ds="http://schemas.openxmlformats.org/officeDocument/2006/customXml" ds:itemID="{2D4E5BBD-3FBA-4E1A-958A-0E786B9B6E19}"/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1138</Words>
  <Application>Microsoft Office PowerPoint</Application>
  <PresentationFormat>Widescreen</PresentationFormat>
  <Paragraphs>135</Paragraphs>
  <Slides>16</Slides>
  <Notes>8</Notes>
  <HiddenSlides>0</HiddenSlides>
  <MMClips>2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16</vt:i4>
      </vt:variant>
    </vt:vector>
  </HeadingPairs>
  <TitlesOfParts>
    <vt:vector size="35" baseType="lpstr">
      <vt:lpstr>Arial</vt:lpstr>
      <vt:lpstr>Bahnschrift Light</vt:lpstr>
      <vt:lpstr>Bahnschrift SemiLight</vt:lpstr>
      <vt:lpstr>Calibri</vt:lpstr>
      <vt:lpstr>Century Gothic</vt:lpstr>
      <vt:lpstr>Corbel</vt:lpstr>
      <vt:lpstr>Dosis</vt:lpstr>
      <vt:lpstr>Roboto</vt:lpstr>
      <vt:lpstr>Superclarendon Black</vt:lpstr>
      <vt:lpstr>Superclarendon Bold</vt:lpstr>
      <vt:lpstr>Superclarendon Regular</vt:lpstr>
      <vt:lpstr>Tahoma</vt:lpstr>
      <vt:lpstr>Times New Roman</vt:lpstr>
      <vt:lpstr>Office Theme</vt:lpstr>
      <vt:lpstr>2_Operations Template</vt:lpstr>
      <vt:lpstr>FIDUCEO-1</vt:lpstr>
      <vt:lpstr>1_Corporate Template</vt:lpstr>
      <vt:lpstr>Title &amp; Seperator Slides</vt:lpstr>
      <vt:lpstr>1_Title &amp; Seperator Slides</vt:lpstr>
      <vt:lpstr>Geo-Ring Radiance FCDR</vt:lpstr>
      <vt:lpstr>Outline</vt:lpstr>
      <vt:lpstr>Evolution of the imager GEO-Ring</vt:lpstr>
      <vt:lpstr>Joint project to realise GEO-Ring radiance record</vt:lpstr>
      <vt:lpstr>GOES 8-15 - Data Stitching</vt:lpstr>
      <vt:lpstr>Filling gaps with INSAT</vt:lpstr>
      <vt:lpstr>Quality Control </vt:lpstr>
      <vt:lpstr>Recalibration – Infrared Channels</vt:lpstr>
      <vt:lpstr>Recalibration – Meteosat and JMA GEO Satellites</vt:lpstr>
      <vt:lpstr>Quality Evaluation – via Level 2 data</vt:lpstr>
      <vt:lpstr>Quality Evaluation – via Simulations</vt:lpstr>
      <vt:lpstr>Recalibration – plans</vt:lpstr>
      <vt:lpstr>Remapping</vt:lpstr>
      <vt:lpstr>GEO-Ring: Seamless satellite data like model output</vt:lpstr>
      <vt:lpstr>THANK YOU</vt:lpstr>
      <vt:lpstr>Spectral band adjustment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 of the joint project on Geo-Ring Radiances</dc:title>
  <dc:creator>Joerg Schulz</dc:creator>
  <cp:lastModifiedBy>Tim Hewison</cp:lastModifiedBy>
  <cp:revision>6</cp:revision>
  <dcterms:created xsi:type="dcterms:W3CDTF">2023-01-26T03:07:37Z</dcterms:created>
  <dcterms:modified xsi:type="dcterms:W3CDTF">2026-03-27T16:18:38Z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DM_DOCNUM">
    <vt:lpwstr>1401716</vt:lpwstr>
  </property>
  <property fmtid="{D5CDD505-2E9C-101B-9397-08002B2CF9AE}" pid="4" name="DM_DOCNAME">
    <vt:lpwstr>Item 6.6 - Status of Joint Project on GEO-Ring Radiances</vt:lpwstr>
  </property>
  <property fmtid="{D5CDD505-2E9C-101B-9397-08002B2CF9AE}" pid="5" name="DM_AUTHOR">
    <vt:lpwstr>Joerg Schulz</vt:lpwstr>
  </property>
  <property fmtid="{D5CDD505-2E9C-101B-9397-08002B2CF9AE}" pid="6" name="DM_E_DOC_NO">
    <vt:lpwstr>EUM/OPS/VWG/24/1401716</vt:lpwstr>
  </property>
  <property fmtid="{D5CDD505-2E9C-101B-9397-08002B2CF9AE}" pid="7" name="DM_E_VER_NO">
    <vt:lpwstr>1 Draft</vt:lpwstr>
  </property>
  <property fmtid="{D5CDD505-2E9C-101B-9397-08002B2CF9AE}" pid="8" name="DM_E_ISS_DATE">
    <vt:lpwstr>21 February 2024</vt:lpwstr>
  </property>
  <property fmtid="{D5CDD505-2E9C-101B-9397-08002B2CF9AE}" pid="9" name="DM_E_FROM_PERS2">
    <vt:lpwstr/>
  </property>
  <property fmtid="{D5CDD505-2E9C-101B-9397-08002B2CF9AE}" pid="10" name="DM_E_CONFID">
    <vt:lpwstr/>
  </property>
  <property fmtid="{D5CDD505-2E9C-101B-9397-08002B2CF9AE}" pid="11" name="DM_E_WBS_CODE">
    <vt:lpwstr/>
  </property>
  <property fmtid="{D5CDD505-2E9C-101B-9397-08002B2CF9AE}" pid="12" name="DM_E_DISTRIB">
    <vt:lpwstr/>
  </property>
  <property fmtid="{D5CDD505-2E9C-101B-9397-08002B2CF9AE}" pid="13" name="DIGITAL_SIGNATURE">
    <vt:lpwstr/>
  </property>
  <property fmtid="{D5CDD505-2E9C-101B-9397-08002B2CF9AE}" pid="14" name="_dlc_DocIdItemGuid">
    <vt:lpwstr>29a57bbb-e80d-48fa-ae86-cc1682d2163a</vt:lpwstr>
  </property>
</Properties>
</file>