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4" autoAdjust="0"/>
    <p:restoredTop sz="94660"/>
  </p:normalViewPr>
  <p:slideViewPr>
    <p:cSldViewPr snapToGrid="0">
      <p:cViewPr varScale="1">
        <p:scale>
          <a:sx n="105" d="100"/>
          <a:sy n="105" d="100"/>
        </p:scale>
        <p:origin x="132"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customXml" Target="../customXml/item5.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3BB5-E330-4FA5-9211-7EBC2553FB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AA26EE-D99F-4AA8-A1D5-89DC0A4291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039E58-504E-4A96-9207-62981EDD5FD7}"/>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D797A7C6-1AE7-483F-864C-1A094C03BD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D68B36-A3F3-4055-8DFC-A6D1F4C5B2E5}"/>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2617461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C245-6320-4986-B5F1-0340BE2D30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571C3D-D0C1-41A1-B60D-434BAA3ABB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F4D09-779A-4A59-BEF8-03A6BA0FD631}"/>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08038318-5321-4A79-BBDB-D7545DF4F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D5456-EFA1-43FD-B235-AC27B5EF52C1}"/>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3076708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BC56-B37B-4CE7-B406-77AD3E347D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34B44D-65B1-4866-875A-D9A9A4611F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5E6AD9-21E6-4B66-8AD6-A35EAB906273}"/>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825A0524-6158-4BB1-85B1-5B8885E1DD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1C56E-A00A-4602-899F-52816BF24480}"/>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1133326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2B22-B509-41A9-BFD9-1895340350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D0ED77-D561-483B-87D4-61E594B00F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C2019D-EA9F-4285-8C5C-63DE3F58DA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0FF914-5465-4B7E-9F27-C82934F10ABF}"/>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6" name="Footer Placeholder 5">
            <a:extLst>
              <a:ext uri="{FF2B5EF4-FFF2-40B4-BE49-F238E27FC236}">
                <a16:creationId xmlns:a16="http://schemas.microsoft.com/office/drawing/2014/main" id="{C5D2EC5A-A55C-4FFF-AB8F-F988486B0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1EC6E0-6B62-4914-BB0B-B31CC0DFD6B9}"/>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1535300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8A52-61B0-4B3B-85B7-2669C736BD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FC6F67-8671-483D-ACB3-11010DC07B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53422B-C668-486B-88E8-7EC8383BAB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10DD4A-89E9-41BA-80CF-38CC2C20E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03933B-6D3A-445F-A795-409DFED7F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33171E-F469-4E50-8B4B-9205C10751CE}"/>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8" name="Footer Placeholder 7">
            <a:extLst>
              <a:ext uri="{FF2B5EF4-FFF2-40B4-BE49-F238E27FC236}">
                <a16:creationId xmlns:a16="http://schemas.microsoft.com/office/drawing/2014/main" id="{69C85763-E96E-4AEB-9D45-F3A749B3A6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BBFA88-E96F-461D-A84E-7454357EAC18}"/>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3569334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29BF-845A-40BC-B959-04DED1E6DE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6838E8-4B72-4668-BE5E-580D70E64799}"/>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4" name="Footer Placeholder 3">
            <a:extLst>
              <a:ext uri="{FF2B5EF4-FFF2-40B4-BE49-F238E27FC236}">
                <a16:creationId xmlns:a16="http://schemas.microsoft.com/office/drawing/2014/main" id="{67360521-27DF-42AB-B81C-4FB894767A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85F481-420D-46E8-9579-0B6362692C34}"/>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1150742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3BDEA7-5031-4B79-AB1C-FBED7C989E32}"/>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3" name="Footer Placeholder 2">
            <a:extLst>
              <a:ext uri="{FF2B5EF4-FFF2-40B4-BE49-F238E27FC236}">
                <a16:creationId xmlns:a16="http://schemas.microsoft.com/office/drawing/2014/main" id="{D3037246-A355-4109-BC31-E9639EDA14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09DC4E-9A3A-4D10-ADF5-CDF30A0269E0}"/>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50123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8A91-6FC3-4B17-8C36-773A9E191D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4C88DD-5C26-4E25-9844-F8344AAE16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2DED75-B72C-4A2A-9BFB-CE4792A33A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297D4F-458D-4AF6-A7B5-5013CB60F86C}"/>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6" name="Footer Placeholder 5">
            <a:extLst>
              <a:ext uri="{FF2B5EF4-FFF2-40B4-BE49-F238E27FC236}">
                <a16:creationId xmlns:a16="http://schemas.microsoft.com/office/drawing/2014/main" id="{B92D2FCB-FC96-421A-AF8E-E287F69DE5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CE5F57-F873-42B6-A302-A052B17C4A81}"/>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393012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F862-F998-4D06-BDD1-303A104001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F1D46B-7FDC-430C-97CF-414B2E6A89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5A2511-28DE-497C-B074-512687D6D6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9108D5-3549-4EC2-A2E2-1F144F2E2D87}"/>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6" name="Footer Placeholder 5">
            <a:extLst>
              <a:ext uri="{FF2B5EF4-FFF2-40B4-BE49-F238E27FC236}">
                <a16:creationId xmlns:a16="http://schemas.microsoft.com/office/drawing/2014/main" id="{6A92D218-CA73-4C72-A307-1944B84637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0C7114-EC04-4CFC-BFD1-3068A5236D79}"/>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2932597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CCEA-4EC7-4950-A45B-92B5160FC3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AEBF7E-EA6C-416C-9D25-29D28AEB12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2B402E-82D4-4374-998F-C390F84B5A58}"/>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3A656F22-F8B3-4D4B-9E5A-4A416184B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3E566-7016-4E03-B538-F509AA91D41D}"/>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936021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40D4D8-8891-4EE9-8E6E-BFD0756DC2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16A933-FD39-4D86-814E-983FB336EB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671BE8-A063-442F-A21B-70BE0A4A624C}"/>
              </a:ext>
            </a:extLst>
          </p:cNvPr>
          <p:cNvSpPr>
            <a:spLocks noGrp="1"/>
          </p:cNvSpPr>
          <p:nvPr>
            <p:ph type="dt" sz="half" idx="10"/>
          </p:nvPr>
        </p:nvSpPr>
        <p:spPr/>
        <p:txBody>
          <a:body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4DBB796F-83B3-4E2D-A92A-ADF07E4C54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EF8AA-FC2F-4320-AA42-BDB142D07C96}"/>
              </a:ext>
            </a:extLst>
          </p:cNvPr>
          <p:cNvSpPr>
            <a:spLocks noGrp="1"/>
          </p:cNvSpPr>
          <p:nvPr>
            <p:ph type="sldNum" sz="quarter" idx="12"/>
          </p:nvPr>
        </p:nvSpPr>
        <p:spPr/>
        <p:txBody>
          <a:bodyPr/>
          <a:lstStyle/>
          <a:p>
            <a:fld id="{92DBF83A-5B88-4617-A285-67C5076C1625}" type="slidenum">
              <a:rPr lang="en-US" smtClean="0"/>
              <a:t>‹#›</a:t>
            </a:fld>
            <a:endParaRPr lang="en-US"/>
          </a:p>
        </p:txBody>
      </p:sp>
    </p:spTree>
    <p:extLst>
      <p:ext uri="{BB962C8B-B14F-4D97-AF65-F5344CB8AC3E}">
        <p14:creationId xmlns:p14="http://schemas.microsoft.com/office/powerpoint/2010/main" val="263979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AF2FD-812E-4944-9722-07A5B192FB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2B7B64-6BF6-4FD2-A9C3-9B4E13962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09CF7-974D-49B2-A6DC-8E4AFA9797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5FAA06-9E87-4764-8A04-CCC6A670EFA3}" type="datetimeFigureOut">
              <a:rPr lang="en-US" smtClean="0"/>
              <a:t>3/26/2026</a:t>
            </a:fld>
            <a:endParaRPr lang="en-US"/>
          </a:p>
        </p:txBody>
      </p:sp>
      <p:sp>
        <p:nvSpPr>
          <p:cNvPr id="5" name="Footer Placeholder 4">
            <a:extLst>
              <a:ext uri="{FF2B5EF4-FFF2-40B4-BE49-F238E27FC236}">
                <a16:creationId xmlns:a16="http://schemas.microsoft.com/office/drawing/2014/main" id="{F8F64854-9BBC-45F8-B8EA-637AACB4B6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5BC128-663C-47AB-863A-8C596A73AE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DBF83A-5B88-4617-A285-67C5076C1625}" type="slidenum">
              <a:rPr lang="en-US" smtClean="0"/>
              <a:t>‹#›</a:t>
            </a:fld>
            <a:endParaRPr lang="en-US"/>
          </a:p>
        </p:txBody>
      </p:sp>
    </p:spTree>
    <p:extLst>
      <p:ext uri="{BB962C8B-B14F-4D97-AF65-F5344CB8AC3E}">
        <p14:creationId xmlns:p14="http://schemas.microsoft.com/office/powerpoint/2010/main" val="926076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mo.int/gsics" TargetMode="External"/><Relationship Id="rId2" Type="http://schemas.openxmlformats.org/officeDocument/2006/relationships/hyperlink" Target="https://www.google.com/search?q=GSICS+Procedure+for+Product+Acceptance&amp;rlz=1C1GCEA_enUS1175US1175&amp;oq=gppa+gsics&amp;gs_lcrp=EgZjaHJvbWUyBggAEEUYOdIBCDI4MTdqMGo3qAIAsAIA&amp;sourceid=chrome&amp;ie=UTF-8&amp;ved=2ahUKEwjD94bYp76TAxXIEFkFHV2GIAEQgK4QegQIARAB"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gsics.atmos.umd.edu/bin/view/Main/RobertIacovazzi" TargetMode="External"/><Relationship Id="rId13" Type="http://schemas.openxmlformats.org/officeDocument/2006/relationships/hyperlink" Target="https://gsics.atmos.umd.edu/bin/attach/Development/GppaWorkflow?filename=GSICS_GCC_GPERF_V01.0.doc;revInfo=1" TargetMode="External"/><Relationship Id="rId3" Type="http://schemas.openxmlformats.org/officeDocument/2006/relationships/hyperlink" Target="https://web.archive.org/web/20250424154833/https:/gsics.atmos.umd.edu/bin/view/Development/GppaWorkflow" TargetMode="External"/><Relationship Id="rId7" Type="http://schemas.openxmlformats.org/officeDocument/2006/relationships/hyperlink" Target="https://gsics.atmos.umd.edu/bin/attach/Development/GppaWorkflow?filename=GSICS_GCC_GPAF_V01.2.doc;revInfo=1" TargetMode="External"/><Relationship Id="rId12" Type="http://schemas.openxmlformats.org/officeDocument/2006/relationships/hyperlink" Target="https://www-dev.star.nesdis.noaa.gov/gsics-wiki/pub/Development/GppaWorkflow/GSICS_GCC_GPERF_V01.0.doc" TargetMode="External"/><Relationship Id="rId17" Type="http://schemas.openxmlformats.org/officeDocument/2006/relationships/hyperlink" Target="https://gsics.atmos.umd.edu/bin/attach/Development/GppaWorkflow?filename=GSICS_GCC_GPRF_V01.1.doc;revInfo=1" TargetMode="External"/><Relationship Id="rId2" Type="http://schemas.openxmlformats.org/officeDocument/2006/relationships/hyperlink" Target="https://www-dev.star.nesdis.noaa.gov/gsics-wiki/bin/view/Development/GppaWorkflow.html" TargetMode="External"/><Relationship Id="rId16" Type="http://schemas.openxmlformats.org/officeDocument/2006/relationships/hyperlink" Target="https://www-dev.star.nesdis.noaa.gov/gsics-wiki/pub/Development/GppaWorkflow/GSICS_GCC_GPRF_V01.1.doc" TargetMode="External"/><Relationship Id="rId1" Type="http://schemas.openxmlformats.org/officeDocument/2006/relationships/slideLayout" Target="../slideLayouts/slideLayout2.xml"/><Relationship Id="rId6" Type="http://schemas.openxmlformats.org/officeDocument/2006/relationships/hyperlink" Target="https://www-dev.star.nesdis.noaa.gov/gsics-wiki/pub/Development/GppaWorkflow/GSICS_GCC_GPAF_V01.2.doc" TargetMode="External"/><Relationship Id="rId11" Type="http://schemas.openxmlformats.org/officeDocument/2006/relationships/hyperlink" Target="https://www-dev.star.nesdis.noaa.gov/gsics-wiki/bin/view/Main/ManikBali.html" TargetMode="External"/><Relationship Id="rId5" Type="http://schemas.openxmlformats.org/officeDocument/2006/relationships/image" Target="../media/image2.png"/><Relationship Id="rId15" Type="http://schemas.openxmlformats.org/officeDocument/2006/relationships/hyperlink" Target="https://gsics.atmos.umd.edu/bin/attach/Development/GppaWorkflow?filename=GSICS_GCC_GPPA_V02.1.pdf;revInfo=1" TargetMode="External"/><Relationship Id="rId10" Type="http://schemas.openxmlformats.org/officeDocument/2006/relationships/hyperlink" Target="https://gsics.atmos.umd.edu/bin/attach/Development/GppaWorkflow?filename=GSICS_GCC_GPAF_V01.3.doc;revInfo=1" TargetMode="External"/><Relationship Id="rId4" Type="http://schemas.openxmlformats.org/officeDocument/2006/relationships/image" Target="../media/image1.png"/><Relationship Id="rId9" Type="http://schemas.openxmlformats.org/officeDocument/2006/relationships/hyperlink" Target="https://www-dev.star.nesdis.noaa.gov/gsics-wiki/pub/Development/GppaWorkflow/GSICS_GCC_GPAF_V01.3.doc" TargetMode="External"/><Relationship Id="rId14" Type="http://schemas.openxmlformats.org/officeDocument/2006/relationships/hyperlink" Target="https://www-dev.star.nesdis.noaa.gov/gsics-wiki/pub/Development/GppaWorkflow/GSICS_GCC_GPPA_V02.1.pdf"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eb.archive.org/web/20250424154833/https:/gsics.atmos.umd.edu/bin/view/Development/GppaWorkflo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eb.archive.org/web/20250424154925/https:/gsics.atmos.umd.edu/bin/view/Development/ProductReviewEumetsatSeviri2n3Ias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FB79-A19D-45B2-9E44-ECB8B13A27AC}"/>
              </a:ext>
            </a:extLst>
          </p:cNvPr>
          <p:cNvSpPr>
            <a:spLocks noGrp="1"/>
          </p:cNvSpPr>
          <p:nvPr>
            <p:ph type="ctrTitle"/>
          </p:nvPr>
        </p:nvSpPr>
        <p:spPr>
          <a:xfrm>
            <a:off x="1024128" y="1122363"/>
            <a:ext cx="9747504" cy="2387600"/>
          </a:xfrm>
        </p:spPr>
        <p:txBody>
          <a:bodyPr>
            <a:normAutofit/>
          </a:bodyPr>
          <a:lstStyle/>
          <a:p>
            <a:r>
              <a:rPr lang="en-US" sz="6600" dirty="0"/>
              <a:t>GSICS Procedure for </a:t>
            </a:r>
            <a:br>
              <a:rPr lang="en-US" sz="6600" dirty="0"/>
            </a:br>
            <a:r>
              <a:rPr lang="en-US" sz="6600" dirty="0"/>
              <a:t>Product Acceptance (GPPA)</a:t>
            </a:r>
          </a:p>
        </p:txBody>
      </p:sp>
      <p:sp>
        <p:nvSpPr>
          <p:cNvPr id="3" name="Subtitle 2">
            <a:extLst>
              <a:ext uri="{FF2B5EF4-FFF2-40B4-BE49-F238E27FC236}">
                <a16:creationId xmlns:a16="http://schemas.microsoft.com/office/drawing/2014/main" id="{CCF6E347-9EB6-4A90-AB44-7E401245929B}"/>
              </a:ext>
            </a:extLst>
          </p:cNvPr>
          <p:cNvSpPr>
            <a:spLocks noGrp="1"/>
          </p:cNvSpPr>
          <p:nvPr>
            <p:ph type="subTitle" idx="1"/>
          </p:nvPr>
        </p:nvSpPr>
        <p:spPr/>
        <p:txBody>
          <a:bodyPr/>
          <a:lstStyle/>
          <a:p>
            <a:r>
              <a:rPr lang="en-US" dirty="0"/>
              <a:t>Discussion</a:t>
            </a:r>
          </a:p>
        </p:txBody>
      </p:sp>
    </p:spTree>
    <p:extLst>
      <p:ext uri="{BB962C8B-B14F-4D97-AF65-F5344CB8AC3E}">
        <p14:creationId xmlns:p14="http://schemas.microsoft.com/office/powerpoint/2010/main" val="345352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044D0-988F-46D8-95F6-15397C792279}"/>
              </a:ext>
            </a:extLst>
          </p:cNvPr>
          <p:cNvSpPr>
            <a:spLocks noGrp="1"/>
          </p:cNvSpPr>
          <p:nvPr>
            <p:ph type="title"/>
          </p:nvPr>
        </p:nvSpPr>
        <p:spPr>
          <a:xfrm>
            <a:off x="774192" y="214058"/>
            <a:ext cx="10515600" cy="466979"/>
          </a:xfrm>
        </p:spPr>
        <p:txBody>
          <a:bodyPr>
            <a:normAutofit fontScale="90000"/>
          </a:bodyPr>
          <a:lstStyle/>
          <a:p>
            <a:r>
              <a:rPr lang="en-US" dirty="0"/>
              <a:t>Background</a:t>
            </a:r>
          </a:p>
        </p:txBody>
      </p:sp>
      <p:sp>
        <p:nvSpPr>
          <p:cNvPr id="3" name="Content Placeholder 2">
            <a:extLst>
              <a:ext uri="{FF2B5EF4-FFF2-40B4-BE49-F238E27FC236}">
                <a16:creationId xmlns:a16="http://schemas.microsoft.com/office/drawing/2014/main" id="{5C4A11D0-EE44-4AA0-930F-35E7802EAC7B}"/>
              </a:ext>
            </a:extLst>
          </p:cNvPr>
          <p:cNvSpPr>
            <a:spLocks noGrp="1"/>
          </p:cNvSpPr>
          <p:nvPr>
            <p:ph idx="1"/>
          </p:nvPr>
        </p:nvSpPr>
        <p:spPr>
          <a:xfrm>
            <a:off x="246888" y="841248"/>
            <a:ext cx="11704320" cy="5335715"/>
          </a:xfrm>
        </p:spPr>
        <p:txBody>
          <a:bodyPr>
            <a:normAutofit fontScale="92500"/>
          </a:bodyPr>
          <a:lstStyle/>
          <a:p>
            <a:pPr marL="0" indent="0">
              <a:buNone/>
            </a:pPr>
            <a:r>
              <a:rPr lang="en-US" dirty="0"/>
              <a:t>* The </a:t>
            </a:r>
            <a:r>
              <a:rPr lang="en-US" b="0" i="0" dirty="0">
                <a:solidFill>
                  <a:srgbClr val="0A0A0A"/>
                </a:solidFill>
                <a:effectLst/>
                <a:latin typeface="Google Sans"/>
                <a:hlinkClick r:id="rId2"/>
              </a:rPr>
              <a:t>GSICS Procedure for Product Acceptance</a:t>
            </a:r>
            <a:r>
              <a:rPr lang="en-US" b="0" i="0" dirty="0">
                <a:solidFill>
                  <a:srgbClr val="0A0A0A"/>
                </a:solidFill>
                <a:effectLst/>
                <a:latin typeface="Google Sans"/>
              </a:rPr>
              <a:t> (GPPA) is a structured framework used by the </a:t>
            </a:r>
            <a:r>
              <a:rPr lang="en-US" b="0" i="0" dirty="0">
                <a:solidFill>
                  <a:srgbClr val="1A0DAB"/>
                </a:solidFill>
                <a:effectLst/>
                <a:latin typeface="Google Sans"/>
                <a:hlinkClick r:id="rId3"/>
              </a:rPr>
              <a:t>Global Space-based Inter-Calibration System (GSICS)</a:t>
            </a:r>
            <a:r>
              <a:rPr lang="en-US" b="0" i="0" dirty="0">
                <a:solidFill>
                  <a:srgbClr val="0A0A0A"/>
                </a:solidFill>
                <a:effectLst/>
                <a:latin typeface="Google Sans"/>
              </a:rPr>
              <a:t> to validate and certify satellite calibration products. It ensures that products—which improve the accuracy of weather and environmental monitoring—meet high-quality standards through four phases: submission, demonstration, pre-operational, and operational, resulting in a "stamp of approval".</a:t>
            </a:r>
          </a:p>
          <a:p>
            <a:pPr marL="0" indent="0">
              <a:buNone/>
            </a:pPr>
            <a:r>
              <a:rPr lang="en-US" dirty="0">
                <a:solidFill>
                  <a:srgbClr val="0A0A0A"/>
                </a:solidFill>
                <a:latin typeface="Google Sans"/>
              </a:rPr>
              <a:t>* Many of the recent reviews have been under </a:t>
            </a:r>
            <a:r>
              <a:rPr lang="en-US" dirty="0">
                <a:solidFill>
                  <a:srgbClr val="0A0A0A"/>
                </a:solidFill>
                <a:highlight>
                  <a:srgbClr val="FFFF00"/>
                </a:highlight>
                <a:latin typeface="Google Sans"/>
              </a:rPr>
              <a:t>“Family” </a:t>
            </a:r>
            <a:r>
              <a:rPr lang="en-US" dirty="0">
                <a:solidFill>
                  <a:srgbClr val="0A0A0A"/>
                </a:solidFill>
                <a:latin typeface="Google Sans"/>
              </a:rPr>
              <a:t>relationships.</a:t>
            </a:r>
          </a:p>
          <a:p>
            <a:pPr marL="0" indent="0">
              <a:buNone/>
            </a:pPr>
            <a:r>
              <a:rPr lang="en-US" sz="3200" b="0" i="0" dirty="0">
                <a:solidFill>
                  <a:srgbClr val="0A0A0A"/>
                </a:solidFill>
                <a:effectLst/>
                <a:latin typeface="Google Sans"/>
              </a:rPr>
              <a:t>* Nominal members of the GSICS Product Acceptance Team:</a:t>
            </a:r>
          </a:p>
          <a:p>
            <a:pPr marL="0" indent="0">
              <a:buNone/>
            </a:pPr>
            <a:r>
              <a:rPr lang="en-US" sz="3200" dirty="0">
                <a:solidFill>
                  <a:srgbClr val="0A0A0A"/>
                </a:solidFill>
                <a:latin typeface="Google Sans"/>
              </a:rPr>
              <a:t>   GRWG Chair, GDWG Chair, GCC Director, GRWG Subgroup Experts, Users</a:t>
            </a:r>
          </a:p>
          <a:p>
            <a:pPr marL="0" indent="0">
              <a:buNone/>
            </a:pPr>
            <a:r>
              <a:rPr lang="en-US" sz="3200" b="0" i="0" dirty="0">
                <a:solidFill>
                  <a:srgbClr val="0A0A0A"/>
                </a:solidFill>
                <a:effectLst/>
                <a:latin typeface="Google Sans"/>
              </a:rPr>
              <a:t>Past Expertise: </a:t>
            </a:r>
          </a:p>
          <a:p>
            <a:pPr marL="0" indent="0">
              <a:buNone/>
            </a:pPr>
            <a:r>
              <a:rPr lang="en-US" sz="3200" b="0" i="0" dirty="0">
                <a:solidFill>
                  <a:srgbClr val="0A0A0A"/>
                </a:solidFill>
                <a:effectLst/>
                <a:latin typeface="Google Sans"/>
              </a:rPr>
              <a:t>    Fangfang Yu, Tim Hewison, Masaya Takahashi, Siena </a:t>
            </a:r>
            <a:r>
              <a:rPr lang="en-US" sz="3200" b="0" i="0" dirty="0" err="1">
                <a:solidFill>
                  <a:srgbClr val="0A0A0A"/>
                </a:solidFill>
                <a:effectLst/>
                <a:latin typeface="Google Sans"/>
              </a:rPr>
              <a:t>Iacovazzi</a:t>
            </a:r>
            <a:r>
              <a:rPr lang="en-US" sz="3200" b="0" i="0" dirty="0">
                <a:solidFill>
                  <a:srgbClr val="0A0A0A"/>
                </a:solidFill>
                <a:effectLst/>
                <a:latin typeface="Google Sans"/>
              </a:rPr>
              <a:t>, Manik Bali, Larry Flynn, </a:t>
            </a:r>
          </a:p>
          <a:p>
            <a:pPr marL="0" indent="0">
              <a:buNone/>
            </a:pPr>
            <a:endParaRPr lang="en-US" sz="3200" b="0" i="0" dirty="0">
              <a:solidFill>
                <a:srgbClr val="0A0A0A"/>
              </a:solidFill>
              <a:effectLst/>
              <a:latin typeface="Google Sans"/>
            </a:endParaRPr>
          </a:p>
          <a:p>
            <a:pPr marL="0" indent="0">
              <a:buNone/>
            </a:pPr>
            <a:endParaRPr lang="en-US" dirty="0"/>
          </a:p>
        </p:txBody>
      </p:sp>
    </p:spTree>
    <p:extLst>
      <p:ext uri="{BB962C8B-B14F-4D97-AF65-F5344CB8AC3E}">
        <p14:creationId xmlns:p14="http://schemas.microsoft.com/office/powerpoint/2010/main" val="1540677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5478-1018-44EA-90BB-16FCDCEA5654}"/>
              </a:ext>
            </a:extLst>
          </p:cNvPr>
          <p:cNvSpPr>
            <a:spLocks noGrp="1"/>
          </p:cNvSpPr>
          <p:nvPr>
            <p:ph type="title"/>
          </p:nvPr>
        </p:nvSpPr>
        <p:spPr>
          <a:xfrm>
            <a:off x="292607" y="82296"/>
            <a:ext cx="11173969" cy="6629400"/>
          </a:xfrm>
        </p:spPr>
        <p:txBody>
          <a:bodyPr>
            <a:normAutofit/>
          </a:bodyPr>
          <a:lstStyle/>
          <a:p>
            <a:r>
              <a:rPr lang="en-US" dirty="0"/>
              <a:t>Attachments for NOAA Static Wiki</a:t>
            </a:r>
            <a:br>
              <a:rPr lang="en-US" dirty="0"/>
            </a:br>
            <a:r>
              <a:rPr lang="en-US" dirty="0">
                <a:hlinkClick r:id="rId2"/>
              </a:rPr>
              <a:t>https://www-dev.star.nesdis.noaa.gov/gsics-wiki/bin/view/Development/GppaWorkflow.html</a:t>
            </a:r>
            <a:r>
              <a:rPr lang="en-US" dirty="0"/>
              <a:t> </a:t>
            </a:r>
            <a:br>
              <a:rPr lang="en-US" dirty="0"/>
            </a:br>
            <a:br>
              <a:rPr lang="en-US" dirty="0"/>
            </a:br>
            <a:br>
              <a:rPr lang="en-US" dirty="0"/>
            </a:br>
            <a:br>
              <a:rPr lang="en-US" dirty="0"/>
            </a:br>
            <a:br>
              <a:rPr lang="en-US" dirty="0"/>
            </a:br>
            <a:r>
              <a:rPr lang="en-US" dirty="0"/>
              <a:t>Some are missing from </a:t>
            </a:r>
            <a:br>
              <a:rPr lang="en-US" dirty="0"/>
            </a:br>
            <a:r>
              <a:rPr lang="en-US" sz="3600" dirty="0">
                <a:hlinkClick r:id="rId3"/>
              </a:rPr>
              <a:t>https://web.archive.org/web/20250424154833/https://gsics.atmos.umd.edu/bin/view/Development/GppaWorkflow</a:t>
            </a:r>
            <a:r>
              <a:rPr lang="en-US" sz="3600" dirty="0"/>
              <a:t> </a:t>
            </a:r>
            <a:endParaRPr lang="en-US" dirty="0"/>
          </a:p>
        </p:txBody>
      </p:sp>
      <p:pic>
        <p:nvPicPr>
          <p:cNvPr id="1030" name="Picture 6" descr="GSICS_GCC_GPAF_V01.2.doc">
            <a:extLst>
              <a:ext uri="{FF2B5EF4-FFF2-40B4-BE49-F238E27FC236}">
                <a16:creationId xmlns:a16="http://schemas.microsoft.com/office/drawing/2014/main" id="{5E3C51DB-3A54-4000-A124-4E15AC9B5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93" y="2292350"/>
            <a:ext cx="160307"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GSICS_GCC_GPAF_V01.3.doc">
            <a:extLst>
              <a:ext uri="{FF2B5EF4-FFF2-40B4-BE49-F238E27FC236}">
                <a16:creationId xmlns:a16="http://schemas.microsoft.com/office/drawing/2014/main" id="{89CA0FA8-620D-45D8-AA77-F6727996ED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93" y="2292350"/>
            <a:ext cx="160307"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SICS_GCC_GPERF_V01.0.doc">
            <a:extLst>
              <a:ext uri="{FF2B5EF4-FFF2-40B4-BE49-F238E27FC236}">
                <a16:creationId xmlns:a16="http://schemas.microsoft.com/office/drawing/2014/main" id="{1A9B695B-4CE5-4FEC-9E51-5D74C3D47D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93" y="2292350"/>
            <a:ext cx="160307"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GSICS_GCC_GPPA_V02.1.pdf">
            <a:extLst>
              <a:ext uri="{FF2B5EF4-FFF2-40B4-BE49-F238E27FC236}">
                <a16:creationId xmlns:a16="http://schemas.microsoft.com/office/drawing/2014/main" id="{40FA4904-C8ED-4929-85BC-472F5462D4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293" y="2292350"/>
            <a:ext cx="160307"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SICS_GCC_GPRF_V01.1.doc">
            <a:extLst>
              <a:ext uri="{FF2B5EF4-FFF2-40B4-BE49-F238E27FC236}">
                <a16:creationId xmlns:a16="http://schemas.microsoft.com/office/drawing/2014/main" id="{8E4F5A0C-8D18-486D-801B-E6B434F639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93" y="2292350"/>
            <a:ext cx="160307" cy="152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a:extLst>
              <a:ext uri="{FF2B5EF4-FFF2-40B4-BE49-F238E27FC236}">
                <a16:creationId xmlns:a16="http://schemas.microsoft.com/office/drawing/2014/main" id="{5A098218-F508-4E4C-878C-2FDB6CD078FB}"/>
              </a:ext>
            </a:extLst>
          </p:cNvPr>
          <p:cNvGraphicFramePr>
            <a:graphicFrameLocks noGrp="1"/>
          </p:cNvGraphicFramePr>
          <p:nvPr>
            <p:extLst>
              <p:ext uri="{D42A27DB-BD31-4B8C-83A1-F6EECF244321}">
                <p14:modId xmlns:p14="http://schemas.microsoft.com/office/powerpoint/2010/main" val="179470259"/>
              </p:ext>
            </p:extLst>
          </p:nvPr>
        </p:nvGraphicFramePr>
        <p:xfrm>
          <a:off x="292607" y="2466349"/>
          <a:ext cx="10515598" cy="2188455"/>
        </p:xfrm>
        <a:graphic>
          <a:graphicData uri="http://schemas.openxmlformats.org/drawingml/2006/table">
            <a:tbl>
              <a:tblPr/>
              <a:tblGrid>
                <a:gridCol w="178930">
                  <a:extLst>
                    <a:ext uri="{9D8B030D-6E8A-4147-A177-3AD203B41FA5}">
                      <a16:colId xmlns:a16="http://schemas.microsoft.com/office/drawing/2014/main" val="346413408"/>
                    </a:ext>
                  </a:extLst>
                </a:gridCol>
                <a:gridCol w="1722778">
                  <a:extLst>
                    <a:ext uri="{9D8B030D-6E8A-4147-A177-3AD203B41FA5}">
                      <a16:colId xmlns:a16="http://schemas.microsoft.com/office/drawing/2014/main" val="854757476"/>
                    </a:ext>
                  </a:extLst>
                </a:gridCol>
                <a:gridCol w="1722778">
                  <a:extLst>
                    <a:ext uri="{9D8B030D-6E8A-4147-A177-3AD203B41FA5}">
                      <a16:colId xmlns:a16="http://schemas.microsoft.com/office/drawing/2014/main" val="2965788254"/>
                    </a:ext>
                  </a:extLst>
                </a:gridCol>
                <a:gridCol w="1722778">
                  <a:extLst>
                    <a:ext uri="{9D8B030D-6E8A-4147-A177-3AD203B41FA5}">
                      <a16:colId xmlns:a16="http://schemas.microsoft.com/office/drawing/2014/main" val="1723209123"/>
                    </a:ext>
                  </a:extLst>
                </a:gridCol>
                <a:gridCol w="1722778">
                  <a:extLst>
                    <a:ext uri="{9D8B030D-6E8A-4147-A177-3AD203B41FA5}">
                      <a16:colId xmlns:a16="http://schemas.microsoft.com/office/drawing/2014/main" val="2510192943"/>
                    </a:ext>
                  </a:extLst>
                </a:gridCol>
                <a:gridCol w="1722778">
                  <a:extLst>
                    <a:ext uri="{9D8B030D-6E8A-4147-A177-3AD203B41FA5}">
                      <a16:colId xmlns:a16="http://schemas.microsoft.com/office/drawing/2014/main" val="1605465488"/>
                    </a:ext>
                  </a:extLst>
                </a:gridCol>
                <a:gridCol w="1722778">
                  <a:extLst>
                    <a:ext uri="{9D8B030D-6E8A-4147-A177-3AD203B41FA5}">
                      <a16:colId xmlns:a16="http://schemas.microsoft.com/office/drawing/2014/main" val="3675522804"/>
                    </a:ext>
                  </a:extLst>
                </a:gridCol>
              </a:tblGrid>
              <a:tr h="437691">
                <a:tc>
                  <a:txBody>
                    <a:bodyPr/>
                    <a:lstStyle/>
                    <a:p>
                      <a:pPr algn="l" fontAlgn="t"/>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6"/>
                        </a:rPr>
                        <a:t>GSICS_GCC_GPAF_V01.2.doc</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7" tooltip="change, update, previous revisions, move, delete..."/>
                        </a:rPr>
                        <a:t>manage</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r" fontAlgn="t"/>
                      <a:r>
                        <a:rPr lang="en-US" sz="1300">
                          <a:effectLst/>
                        </a:rPr>
                        <a:t>348 K</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21 Jul 2011 - 13:14</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8"/>
                        </a:rPr>
                        <a:t>RobertIacovazzi</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GSICS Product Acceptance Form</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extLst>
                  <a:ext uri="{0D108BD9-81ED-4DB2-BD59-A6C34878D82A}">
                    <a16:rowId xmlns:a16="http://schemas.microsoft.com/office/drawing/2014/main" val="1172679249"/>
                  </a:ext>
                </a:extLst>
              </a:tr>
              <a:tr h="437691">
                <a:tc>
                  <a:txBody>
                    <a:bodyPr/>
                    <a:lstStyle/>
                    <a:p>
                      <a:pPr algn="l" fontAlgn="t"/>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9"/>
                        </a:rPr>
                        <a:t>GSICS_GCC_GPAF_V01.3.doc</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0" tooltip="change, update, previous revisions, move, delete..."/>
                        </a:rPr>
                        <a:t>manage</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r" fontAlgn="t"/>
                      <a:r>
                        <a:rPr lang="en-US" sz="1300">
                          <a:effectLst/>
                        </a:rPr>
                        <a:t>349 K</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17 Apr 2016 - 19:10</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1"/>
                        </a:rPr>
                        <a:t>ManikBali</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New Contacts</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extLst>
                  <a:ext uri="{0D108BD9-81ED-4DB2-BD59-A6C34878D82A}">
                    <a16:rowId xmlns:a16="http://schemas.microsoft.com/office/drawing/2014/main" val="2012868149"/>
                  </a:ext>
                </a:extLst>
              </a:tr>
              <a:tr h="437691">
                <a:tc>
                  <a:txBody>
                    <a:bodyPr/>
                    <a:lstStyle/>
                    <a:p>
                      <a:pPr algn="l" fontAlgn="t"/>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2"/>
                        </a:rPr>
                        <a:t>GSICS_GCC_GPERF_V01.0.doc</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dirty="0">
                          <a:solidFill>
                            <a:srgbClr val="4571D0"/>
                          </a:solidFill>
                          <a:effectLst/>
                          <a:hlinkClick r:id="rId13" tooltip="change, update, previous revisions, move, delete..."/>
                        </a:rPr>
                        <a:t>manage</a:t>
                      </a:r>
                      <a:endParaRPr lang="en-US" sz="1300" dirty="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r" fontAlgn="t"/>
                      <a:r>
                        <a:rPr lang="en-US" sz="1300">
                          <a:effectLst/>
                        </a:rPr>
                        <a:t>148 K</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05 Jan 2011 - 13:49</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8"/>
                        </a:rPr>
                        <a:t>RobertIacovazzi</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GSICS Product External Review Form</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extLst>
                  <a:ext uri="{0D108BD9-81ED-4DB2-BD59-A6C34878D82A}">
                    <a16:rowId xmlns:a16="http://schemas.microsoft.com/office/drawing/2014/main" val="3233928407"/>
                  </a:ext>
                </a:extLst>
              </a:tr>
              <a:tr h="437691">
                <a:tc>
                  <a:txBody>
                    <a:bodyPr/>
                    <a:lstStyle/>
                    <a:p>
                      <a:pPr algn="l" fontAlgn="t"/>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4"/>
                        </a:rPr>
                        <a:t>GSICS_GCC_GPPA_V02.1.pdf</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5" tooltip="change, update, previous revisions, move, delete..."/>
                        </a:rPr>
                        <a:t>manage</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r" fontAlgn="t"/>
                      <a:r>
                        <a:rPr lang="en-US" sz="1300">
                          <a:effectLst/>
                        </a:rPr>
                        <a:t>226 K</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21 Jul 2011 - 13:21</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8"/>
                        </a:rPr>
                        <a:t>RobertIacovazzi</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GSICS Procedure for Product Acceptance</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extLst>
                  <a:ext uri="{0D108BD9-81ED-4DB2-BD59-A6C34878D82A}">
                    <a16:rowId xmlns:a16="http://schemas.microsoft.com/office/drawing/2014/main" val="1166545692"/>
                  </a:ext>
                </a:extLst>
              </a:tr>
              <a:tr h="437691">
                <a:tc>
                  <a:txBody>
                    <a:bodyPr/>
                    <a:lstStyle/>
                    <a:p>
                      <a:pPr algn="l" fontAlgn="t"/>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6"/>
                        </a:rPr>
                        <a:t>GSICS_GCC_GPRF_V01.1.doc</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7" tooltip="change, update, previous revisions, move, delete..."/>
                        </a:rPr>
                        <a:t>manage</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r" fontAlgn="t"/>
                      <a:r>
                        <a:rPr lang="en-US" sz="1300">
                          <a:effectLst/>
                        </a:rPr>
                        <a:t>148 K</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a:effectLst/>
                        </a:rPr>
                        <a:t>17 Apr 2016 - 19:28</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u="sng">
                          <a:solidFill>
                            <a:srgbClr val="4571D0"/>
                          </a:solidFill>
                          <a:effectLst/>
                          <a:hlinkClick r:id="rId11"/>
                        </a:rPr>
                        <a:t>ManikBali</a:t>
                      </a:r>
                      <a:endParaRPr lang="en-US" sz="1300">
                        <a:effectLst/>
                      </a:endParaRP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pPr algn="l" fontAlgn="t"/>
                      <a:r>
                        <a:rPr lang="en-US" sz="1300" dirty="0">
                          <a:effectLst/>
                        </a:rPr>
                        <a:t>Review Form</a:t>
                      </a:r>
                    </a:p>
                  </a:txBody>
                  <a:tcPr marL="66067" marR="66067" marT="20646" marB="20646">
                    <a:lnL>
                      <a:noFill/>
                    </a:lnL>
                    <a:lnR>
                      <a:noFill/>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extLst>
                  <a:ext uri="{0D108BD9-81ED-4DB2-BD59-A6C34878D82A}">
                    <a16:rowId xmlns:a16="http://schemas.microsoft.com/office/drawing/2014/main" val="1649444956"/>
                  </a:ext>
                </a:extLst>
              </a:tr>
            </a:tbl>
          </a:graphicData>
        </a:graphic>
      </p:graphicFrame>
      <p:pic>
        <p:nvPicPr>
          <p:cNvPr id="1035" name="Picture 11" descr="GSICS_GCC_GPAF_V01.2.doc">
            <a:extLst>
              <a:ext uri="{FF2B5EF4-FFF2-40B4-BE49-F238E27FC236}">
                <a16:creationId xmlns:a16="http://schemas.microsoft.com/office/drawing/2014/main" id="{63F53F22-EE8B-469F-83A5-7A8D4D6832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07" y="3674809"/>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GSICS_GCC_GPAF_V01.3.doc">
            <a:extLst>
              <a:ext uri="{FF2B5EF4-FFF2-40B4-BE49-F238E27FC236}">
                <a16:creationId xmlns:a16="http://schemas.microsoft.com/office/drawing/2014/main" id="{B6E4B643-23C3-4A8F-8B43-6026E05B79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07" y="3674809"/>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GSICS_GCC_GPERF_V01.0.doc">
            <a:extLst>
              <a:ext uri="{FF2B5EF4-FFF2-40B4-BE49-F238E27FC236}">
                <a16:creationId xmlns:a16="http://schemas.microsoft.com/office/drawing/2014/main" id="{B62E785B-4F7E-4873-B9F3-3465EF9E5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07" y="3674809"/>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GSICS_GCC_GPPA_V02.1.pdf">
            <a:extLst>
              <a:ext uri="{FF2B5EF4-FFF2-40B4-BE49-F238E27FC236}">
                <a16:creationId xmlns:a16="http://schemas.microsoft.com/office/drawing/2014/main" id="{4AACEB7B-0390-4E6C-BF6B-DCD469D325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607" y="3674809"/>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GSICS_GCC_GPRF_V01.1.doc">
            <a:extLst>
              <a:ext uri="{FF2B5EF4-FFF2-40B4-BE49-F238E27FC236}">
                <a16:creationId xmlns:a16="http://schemas.microsoft.com/office/drawing/2014/main" id="{4882B801-4472-4D75-9F50-49CFB9E13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607" y="3674809"/>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675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39EC5-A552-4F9D-8D27-6D8D46480789}"/>
              </a:ext>
            </a:extLst>
          </p:cNvPr>
          <p:cNvSpPr>
            <a:spLocks noGrp="1"/>
          </p:cNvSpPr>
          <p:nvPr>
            <p:ph idx="1"/>
          </p:nvPr>
        </p:nvSpPr>
        <p:spPr>
          <a:xfrm>
            <a:off x="265176" y="0"/>
            <a:ext cx="11088624" cy="6793992"/>
          </a:xfrm>
        </p:spPr>
        <p:txBody>
          <a:bodyPr>
            <a:normAutofit fontScale="25000" lnSpcReduction="20000"/>
          </a:bodyPr>
          <a:lstStyle/>
          <a:p>
            <a:r>
              <a:rPr lang="en-US" sz="5600" b="0" i="0" dirty="0">
                <a:solidFill>
                  <a:srgbClr val="D1400E"/>
                </a:solidFill>
                <a:effectLst/>
                <a:latin typeface="arial" panose="020B0604020202020204" pitchFamily="34" charset="0"/>
              </a:rPr>
              <a:t>Pre-operational Phase workflow </a:t>
            </a:r>
            <a:r>
              <a:rPr lang="en-US" sz="6000" dirty="0">
                <a:hlinkClick r:id="rId2"/>
              </a:rPr>
              <a:t>https://web.archive.org/web/20250424154833/https://gsics.atmos.umd.edu/bin/view/Development/GppaWorkflow</a:t>
            </a:r>
            <a:r>
              <a:rPr lang="en-US" sz="6000" dirty="0"/>
              <a:t> </a:t>
            </a:r>
            <a:endParaRPr lang="en-US" sz="5600" b="0" i="0" dirty="0">
              <a:solidFill>
                <a:srgbClr val="D1400E"/>
              </a:solidFill>
              <a:effectLst/>
              <a:latin typeface="arial" panose="020B0604020202020204" pitchFamily="34" charset="0"/>
            </a:endParaRPr>
          </a:p>
          <a:p>
            <a:pPr algn="l">
              <a:buFont typeface="+mj-lt"/>
              <a:buAutoNum type="arabicPeriod"/>
            </a:pPr>
            <a:r>
              <a:rPr lang="en-US" sz="5600" b="0" i="0" dirty="0">
                <a:solidFill>
                  <a:srgbClr val="000000"/>
                </a:solidFill>
                <a:effectLst/>
                <a:latin typeface="arial" panose="020B0604020202020204" pitchFamily="34" charset="0"/>
              </a:rPr>
              <a:t>Send notification and GPAT Product recommendations to the Executive Panel regarding the Product.</a:t>
            </a:r>
          </a:p>
          <a:p>
            <a:pPr marL="742950" lvl="1" indent="-285750" algn="l">
              <a:buFont typeface="+mj-lt"/>
              <a:buAutoNum type="arabicPeriod"/>
            </a:pPr>
            <a:r>
              <a:rPr lang="en-US" sz="5600" b="0" i="0" dirty="0">
                <a:solidFill>
                  <a:srgbClr val="000000"/>
                </a:solidFill>
                <a:effectLst/>
                <a:latin typeface="arial" panose="020B0604020202020204" pitchFamily="34" charset="0"/>
              </a:rPr>
              <a:t>Who: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Due: Two weeks after the Product enters the Pre-operational Phase.</a:t>
            </a:r>
          </a:p>
          <a:p>
            <a:pPr algn="l">
              <a:buFont typeface="+mj-lt"/>
              <a:buAutoNum type="arabicPeriod"/>
            </a:pPr>
            <a:r>
              <a:rPr lang="en-US" sz="5600" b="0" i="0" dirty="0">
                <a:solidFill>
                  <a:srgbClr val="000000"/>
                </a:solidFill>
                <a:effectLst/>
                <a:latin typeface="arial" panose="020B0604020202020204" pitchFamily="34" charset="0"/>
              </a:rPr>
              <a:t>Executive Panel review of the GPAT recommendations. Executive Panel feedback regarding the product sent to the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Who: GSICS Executive Panel</a:t>
            </a:r>
          </a:p>
          <a:p>
            <a:pPr marL="742950" lvl="1" indent="-285750" algn="l">
              <a:buFont typeface="+mj-lt"/>
              <a:buAutoNum type="arabicPeriod"/>
            </a:pPr>
            <a:r>
              <a:rPr lang="en-US" sz="5600" b="0" i="0" dirty="0">
                <a:solidFill>
                  <a:srgbClr val="000000"/>
                </a:solidFill>
                <a:effectLst/>
                <a:latin typeface="arial" panose="020B0604020202020204" pitchFamily="34" charset="0"/>
              </a:rPr>
              <a:t>Due: Six weeks after being notified</a:t>
            </a:r>
          </a:p>
          <a:p>
            <a:pPr algn="l">
              <a:buFont typeface="+mj-lt"/>
              <a:buAutoNum type="arabicPeriod"/>
            </a:pPr>
            <a:r>
              <a:rPr lang="en-US" sz="5600" b="0" i="0" dirty="0">
                <a:solidFill>
                  <a:srgbClr val="000000"/>
                </a:solidFill>
                <a:effectLst/>
                <a:latin typeface="arial" panose="020B0604020202020204" pitchFamily="34" charset="0"/>
              </a:rPr>
              <a:t>GCC Director notifies the Product provider about the Executive Panel feedback.</a:t>
            </a:r>
          </a:p>
          <a:p>
            <a:pPr marL="742950" lvl="1" indent="-285750" algn="l">
              <a:buFont typeface="+mj-lt"/>
              <a:buAutoNum type="arabicPeriod"/>
            </a:pPr>
            <a:r>
              <a:rPr lang="en-US" sz="5600" b="0" i="0" dirty="0">
                <a:solidFill>
                  <a:srgbClr val="000000"/>
                </a:solidFill>
                <a:effectLst/>
                <a:latin typeface="arial" panose="020B0604020202020204" pitchFamily="34" charset="0"/>
              </a:rPr>
              <a:t>Who: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Due: Two weeks after receiving feedback from the Executive Panel</a:t>
            </a:r>
          </a:p>
          <a:p>
            <a:pPr algn="l">
              <a:buFont typeface="+mj-lt"/>
              <a:buAutoNum type="arabicPeriod"/>
            </a:pPr>
            <a:r>
              <a:rPr lang="en-US" sz="5600" b="0" i="0" dirty="0">
                <a:solidFill>
                  <a:srgbClr val="000000"/>
                </a:solidFill>
                <a:effectLst/>
                <a:latin typeface="arial" panose="020B0604020202020204" pitchFamily="34" charset="0"/>
              </a:rPr>
              <a:t>Complete documents associated with GPAF Sections III.2.C (Analysis software documentation), III.2.D (Product version control plan), III.3.B (operations and distribution plan), and III.3.C (data user's guide) and submit the documents to the GCC.</a:t>
            </a:r>
          </a:p>
          <a:p>
            <a:pPr marL="742950" lvl="1" indent="-285750" algn="l">
              <a:buFont typeface="+mj-lt"/>
              <a:buAutoNum type="arabicPeriod"/>
            </a:pPr>
            <a:r>
              <a:rPr lang="en-US" sz="5600" b="0" i="0" dirty="0">
                <a:solidFill>
                  <a:srgbClr val="000000"/>
                </a:solidFill>
                <a:effectLst/>
                <a:latin typeface="arial" panose="020B0604020202020204" pitchFamily="34" charset="0"/>
              </a:rPr>
              <a:t>Who: Product provider</a:t>
            </a:r>
          </a:p>
          <a:p>
            <a:pPr marL="742950" lvl="1" indent="-285750" algn="l">
              <a:buFont typeface="+mj-lt"/>
              <a:buAutoNum type="arabicPeriod"/>
            </a:pPr>
            <a:r>
              <a:rPr lang="en-US" sz="5600" b="0" i="0" dirty="0">
                <a:solidFill>
                  <a:srgbClr val="000000"/>
                </a:solidFill>
                <a:effectLst/>
                <a:latin typeface="arial" panose="020B0604020202020204" pitchFamily="34" charset="0"/>
              </a:rPr>
              <a:t>Due: Three months after entering the Pre-operational phase</a:t>
            </a:r>
          </a:p>
          <a:p>
            <a:pPr algn="l">
              <a:buFont typeface="+mj-lt"/>
              <a:buAutoNum type="arabicPeriod"/>
            </a:pPr>
            <a:r>
              <a:rPr lang="en-US" sz="5600" b="0" i="0" dirty="0">
                <a:solidFill>
                  <a:srgbClr val="000000"/>
                </a:solidFill>
                <a:effectLst/>
                <a:latin typeface="arial" panose="020B0604020202020204" pitchFamily="34" charset="0"/>
              </a:rPr>
              <a:t>Examine the submitted documents (product version control plan, operations and distribution plan, and data user's guide).</a:t>
            </a:r>
          </a:p>
          <a:p>
            <a:pPr marL="742950" lvl="1" indent="-285750" algn="l">
              <a:buFont typeface="+mj-lt"/>
              <a:buAutoNum type="arabicPeriod"/>
            </a:pPr>
            <a:r>
              <a:rPr lang="en-US" sz="5600" b="0" i="0" dirty="0">
                <a:solidFill>
                  <a:srgbClr val="000000"/>
                </a:solidFill>
                <a:effectLst/>
                <a:latin typeface="arial" panose="020B0604020202020204" pitchFamily="34" charset="0"/>
              </a:rPr>
              <a:t>Who: GPAT</a:t>
            </a:r>
          </a:p>
          <a:p>
            <a:pPr marL="742950" lvl="1" indent="-285750" algn="l">
              <a:buFont typeface="+mj-lt"/>
              <a:buAutoNum type="arabicPeriod"/>
            </a:pPr>
            <a:r>
              <a:rPr lang="en-US" sz="5600" b="0" i="0" dirty="0">
                <a:solidFill>
                  <a:srgbClr val="000000"/>
                </a:solidFill>
                <a:effectLst/>
                <a:latin typeface="arial" panose="020B0604020202020204" pitchFamily="34" charset="0"/>
              </a:rPr>
              <a:t>Due: One month after GCC received the documents</a:t>
            </a:r>
          </a:p>
          <a:p>
            <a:pPr algn="l">
              <a:buFont typeface="+mj-lt"/>
              <a:buAutoNum type="arabicPeriod"/>
            </a:pPr>
            <a:r>
              <a:rPr lang="en-US" sz="5600" b="0" i="0" dirty="0">
                <a:solidFill>
                  <a:srgbClr val="000000"/>
                </a:solidFill>
                <a:effectLst/>
                <a:latin typeface="arial" panose="020B0604020202020204" pitchFamily="34" charset="0"/>
              </a:rPr>
              <a:t>Remediate any documentation and overall product issues following the Executive Panel and GPAT feedback.</a:t>
            </a:r>
          </a:p>
          <a:p>
            <a:pPr marL="742950" lvl="1" indent="-285750" algn="l">
              <a:buFont typeface="+mj-lt"/>
              <a:buAutoNum type="arabicPeriod"/>
            </a:pPr>
            <a:r>
              <a:rPr lang="en-US" sz="5600" b="0" i="0" dirty="0">
                <a:solidFill>
                  <a:srgbClr val="000000"/>
                </a:solidFill>
                <a:effectLst/>
                <a:latin typeface="arial" panose="020B0604020202020204" pitchFamily="34" charset="0"/>
              </a:rPr>
              <a:t>Who: Product provider,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Due: One month after receiving feedback</a:t>
            </a:r>
          </a:p>
          <a:p>
            <a:pPr algn="l">
              <a:buFont typeface="+mj-lt"/>
              <a:buAutoNum type="arabicPeriod"/>
            </a:pPr>
            <a:r>
              <a:rPr lang="en-US" sz="5600" b="0" i="0" dirty="0">
                <a:solidFill>
                  <a:srgbClr val="000000"/>
                </a:solidFill>
                <a:effectLst/>
                <a:latin typeface="arial" panose="020B0604020202020204" pitchFamily="34" charset="0"/>
              </a:rPr>
              <a:t>GPAT reviews the remediation material and decides if the requirements are now satisfied. Sends final recommendation to the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Who: GPAT and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Due: Thee weeks following conclusion of the document remediation period.</a:t>
            </a:r>
          </a:p>
          <a:p>
            <a:pPr algn="l">
              <a:buFont typeface="+mj-lt"/>
              <a:buAutoNum type="arabicPeriod"/>
            </a:pPr>
            <a:r>
              <a:rPr lang="en-US" sz="5600" b="0" i="0" dirty="0">
                <a:solidFill>
                  <a:srgbClr val="000000"/>
                </a:solidFill>
                <a:effectLst/>
                <a:latin typeface="arial" panose="020B0604020202020204" pitchFamily="34" charset="0"/>
              </a:rPr>
              <a:t>GCC Director notifies the Executive Panel that the product has satisfied all the requirements for entering the </a:t>
            </a:r>
            <a:r>
              <a:rPr lang="en-US" sz="5600" b="1" i="0" dirty="0">
                <a:solidFill>
                  <a:srgbClr val="000000"/>
                </a:solidFill>
                <a:effectLst/>
                <a:latin typeface="arial" panose="020B0604020202020204" pitchFamily="34" charset="0"/>
              </a:rPr>
              <a:t>Operational Phase</a:t>
            </a:r>
            <a:r>
              <a:rPr lang="en-US" sz="5600" b="0" i="0" dirty="0">
                <a:solidFill>
                  <a:srgbClr val="000000"/>
                </a:solidFill>
                <a:effectLst/>
                <a:latin typeface="arial" panose="020B0604020202020204" pitchFamily="34" charset="0"/>
              </a:rPr>
              <a:t>.</a:t>
            </a:r>
          </a:p>
          <a:p>
            <a:pPr marL="742950" lvl="1" indent="-285750" algn="l">
              <a:buFont typeface="+mj-lt"/>
              <a:buAutoNum type="arabicPeriod"/>
            </a:pPr>
            <a:r>
              <a:rPr lang="en-US" sz="5600" b="0" i="0" dirty="0">
                <a:solidFill>
                  <a:srgbClr val="000000"/>
                </a:solidFill>
                <a:effectLst/>
                <a:latin typeface="arial" panose="020B0604020202020204" pitchFamily="34" charset="0"/>
              </a:rPr>
              <a:t>Who: GCC Director</a:t>
            </a:r>
          </a:p>
          <a:p>
            <a:pPr marL="742950" lvl="1" indent="-285750" algn="l">
              <a:buFont typeface="+mj-lt"/>
              <a:buAutoNum type="arabicPeriod"/>
            </a:pPr>
            <a:r>
              <a:rPr lang="en-US" sz="5600" b="0" i="0" dirty="0">
                <a:solidFill>
                  <a:srgbClr val="000000"/>
                </a:solidFill>
                <a:effectLst/>
                <a:latin typeface="arial" panose="020B0604020202020204" pitchFamily="34" charset="0"/>
              </a:rPr>
              <a:t>Due: One week following the GPAT review.</a:t>
            </a:r>
          </a:p>
          <a:p>
            <a:endParaRPr lang="en-US" dirty="0"/>
          </a:p>
        </p:txBody>
      </p:sp>
    </p:spTree>
    <p:extLst>
      <p:ext uri="{BB962C8B-B14F-4D97-AF65-F5344CB8AC3E}">
        <p14:creationId xmlns:p14="http://schemas.microsoft.com/office/powerpoint/2010/main" val="309367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E4224-1EDE-4996-97DA-33AF000C4DFC}"/>
              </a:ext>
            </a:extLst>
          </p:cNvPr>
          <p:cNvSpPr>
            <a:spLocks noGrp="1"/>
          </p:cNvSpPr>
          <p:nvPr>
            <p:ph type="title"/>
          </p:nvPr>
        </p:nvSpPr>
        <p:spPr/>
        <p:txBody>
          <a:bodyPr/>
          <a:lstStyle/>
          <a:p>
            <a:r>
              <a:rPr lang="en-US" dirty="0"/>
              <a:t>Sample Review Pages</a:t>
            </a:r>
          </a:p>
        </p:txBody>
      </p:sp>
      <p:sp>
        <p:nvSpPr>
          <p:cNvPr id="3" name="Content Placeholder 2">
            <a:extLst>
              <a:ext uri="{FF2B5EF4-FFF2-40B4-BE49-F238E27FC236}">
                <a16:creationId xmlns:a16="http://schemas.microsoft.com/office/drawing/2014/main" id="{FFEF1082-F187-4A10-8D8A-69BAA3501F35}"/>
              </a:ext>
            </a:extLst>
          </p:cNvPr>
          <p:cNvSpPr>
            <a:spLocks noGrp="1"/>
          </p:cNvSpPr>
          <p:nvPr>
            <p:ph idx="1"/>
          </p:nvPr>
        </p:nvSpPr>
        <p:spPr/>
        <p:txBody>
          <a:bodyPr/>
          <a:lstStyle/>
          <a:p>
            <a:r>
              <a:rPr lang="en-US" dirty="0">
                <a:hlinkClick r:id="rId2"/>
              </a:rPr>
              <a:t>https://web.archive.org/web/20250424165404/https://gsics.atmos.umd.edu/bin/view/Development/HimawarIASIProduct</a:t>
            </a:r>
          </a:p>
          <a:p>
            <a:r>
              <a:rPr lang="en-US" dirty="0">
                <a:hlinkClick r:id="rId2"/>
              </a:rPr>
              <a:t>https://web.archive.org/web/20250424154925/https://gsics.atmos.umd.edu/bin/view/Development/ProductReviewEumetsatSeviri2n3Iasi</a:t>
            </a:r>
            <a:endParaRPr lang="en-US" dirty="0"/>
          </a:p>
          <a:p>
            <a:endParaRPr lang="en-US" dirty="0"/>
          </a:p>
        </p:txBody>
      </p:sp>
    </p:spTree>
    <p:extLst>
      <p:ext uri="{BB962C8B-B14F-4D97-AF65-F5344CB8AC3E}">
        <p14:creationId xmlns:p14="http://schemas.microsoft.com/office/powerpoint/2010/main" val="1550780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X6PPVAVDZMSZ-613157859-13658</_dlc_DocId>
    <_dlc_DocIdUrl xmlns="cfab5f87-ed30-4dbb-a820-4234a14babf6">
      <Url>https://wmoomm.sharepoint.com/sites/Collaboration/_layouts/15/DocIdRedir.aspx?ID=X6PPVAVDZMSZ-613157859-13658</Url>
      <Description>X6PPVAVDZMSZ-613157859-13658</Description>
    </_dlc_DocIdUrl>
  </documentManagement>
</p:properties>
</file>

<file path=customXml/itemProps1.xml><?xml version="1.0" encoding="utf-8"?>
<ds:datastoreItem xmlns:ds="http://schemas.openxmlformats.org/officeDocument/2006/customXml" ds:itemID="{F2156518-D0F9-4E1F-AD0D-F71E9754F1A0}"/>
</file>

<file path=customXml/itemProps2.xml><?xml version="1.0" encoding="utf-8"?>
<ds:datastoreItem xmlns:ds="http://schemas.openxmlformats.org/officeDocument/2006/customXml" ds:itemID="{49706050-6B49-4E0A-AC65-8877C23C2C18}"/>
</file>

<file path=customXml/itemProps3.xml><?xml version="1.0" encoding="utf-8"?>
<ds:datastoreItem xmlns:ds="http://schemas.openxmlformats.org/officeDocument/2006/customXml" ds:itemID="{CF3D55FA-F24F-4D98-AD14-7040CF568FEB}"/>
</file>

<file path=customXml/itemProps4.xml><?xml version="1.0" encoding="utf-8"?>
<ds:datastoreItem xmlns:ds="http://schemas.openxmlformats.org/officeDocument/2006/customXml" ds:itemID="{EA278D5E-09E2-4A43-8EF2-226291AB622D}"/>
</file>

<file path=customXml/itemProps5.xml><?xml version="1.0" encoding="utf-8"?>
<ds:datastoreItem xmlns:ds="http://schemas.openxmlformats.org/officeDocument/2006/customXml" ds:itemID="{AC5002C3-1DA8-4C9D-AF52-5AF67B44DB4A}"/>
</file>

<file path=docProps/app.xml><?xml version="1.0" encoding="utf-8"?>
<Properties xmlns="http://schemas.openxmlformats.org/officeDocument/2006/extended-properties" xmlns:vt="http://schemas.openxmlformats.org/officeDocument/2006/docPropsVTypes">
  <TotalTime>1430</TotalTime>
  <Words>705</Words>
  <Application>Microsoft Office PowerPoint</Application>
  <PresentationFormat>Widescreen</PresentationFormat>
  <Paragraphs>68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vt:lpstr>
      <vt:lpstr>Calibri</vt:lpstr>
      <vt:lpstr>Calibri Light</vt:lpstr>
      <vt:lpstr>Google Sans</vt:lpstr>
      <vt:lpstr>Office Theme</vt:lpstr>
      <vt:lpstr>GSICS Procedure for  Product Acceptance (GPPA)</vt:lpstr>
      <vt:lpstr>Background</vt:lpstr>
      <vt:lpstr>Attachments for NOAA Static Wiki https://www-dev.star.nesdis.noaa.gov/gsics-wiki/bin/view/Development/GppaWorkflow.html      Some are missing from  https://web.archive.org/web/20250424154833/https://gsics.atmos.umd.edu/bin/view/Development/GppaWorkflow </vt:lpstr>
      <vt:lpstr>PowerPoint Presentation</vt:lpstr>
      <vt:lpstr>Sample Review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GSICS Procedure for  Product Acceptance (GPPA)</dc:title>
  <dc:creator>Lawrence Flynn</dc:creator>
  <cp:lastModifiedBy>Lawrence Flynn</cp:lastModifiedBy>
  <cp:revision>10</cp:revision>
  <dcterms:created xsi:type="dcterms:W3CDTF">2026-03-26T19:35:22Z</dcterms:created>
  <dcterms:modified xsi:type="dcterms:W3CDTF">2026-03-27T19:25:23Z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cc828a28-9eb9-41ce-bf81-62d59c93dcdb</vt:lpwstr>
  </property>
</Properties>
</file>