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4"/>
  </p:notesMasterIdLst>
  <p:handoutMasterIdLst>
    <p:handoutMasterId r:id="rId25"/>
  </p:handoutMasterIdLst>
  <p:sldIdLst>
    <p:sldId id="38605" r:id="rId6"/>
    <p:sldId id="38672" r:id="rId7"/>
    <p:sldId id="38673" r:id="rId8"/>
    <p:sldId id="38674" r:id="rId9"/>
    <p:sldId id="38688" r:id="rId10"/>
    <p:sldId id="38535" r:id="rId11"/>
    <p:sldId id="38675" r:id="rId12"/>
    <p:sldId id="38676" r:id="rId13"/>
    <p:sldId id="38681" r:id="rId14"/>
    <p:sldId id="38687" r:id="rId15"/>
    <p:sldId id="38546" r:id="rId16"/>
    <p:sldId id="38678" r:id="rId17"/>
    <p:sldId id="38679" r:id="rId18"/>
    <p:sldId id="38680" r:id="rId19"/>
    <p:sldId id="38689" r:id="rId20"/>
    <p:sldId id="38684" r:id="rId21"/>
    <p:sldId id="38685" r:id="rId22"/>
    <p:sldId id="38690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1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bermeyer, Martin" initials="HM" lastIdx="3" clrIdx="0">
    <p:extLst>
      <p:ext uri="{19B8F6BF-5375-455C-9EA6-DF929625EA0E}">
        <p15:presenceInfo xmlns:p15="http://schemas.microsoft.com/office/powerpoint/2012/main" userId="S-1-5-21-1156737867-681972312-1097073633-313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4B333"/>
    <a:srgbClr val="FFFF00"/>
    <a:srgbClr val="D9117E"/>
    <a:srgbClr val="5DC1FF"/>
    <a:srgbClr val="37B0FB"/>
    <a:srgbClr val="009AD0"/>
    <a:srgbClr val="BE9600"/>
    <a:srgbClr val="BB9301"/>
    <a:srgbClr val="E8C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178" autoAdjust="0"/>
  </p:normalViewPr>
  <p:slideViewPr>
    <p:cSldViewPr snapToGrid="0" showGuides="1">
      <p:cViewPr>
        <p:scale>
          <a:sx n="124" d="100"/>
          <a:sy n="124" d="100"/>
        </p:scale>
        <p:origin x="1488" y="760"/>
      </p:cViewPr>
      <p:guideLst>
        <p:guide orient="horz" pos="2160"/>
        <p:guide pos="4112"/>
      </p:guideLst>
    </p:cSldViewPr>
  </p:slideViewPr>
  <p:outlineViewPr>
    <p:cViewPr>
      <p:scale>
        <a:sx n="33" d="100"/>
        <a:sy n="33" d="100"/>
      </p:scale>
      <p:origin x="0" y="-489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93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ustomXml" Target="../customXml/item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3CC217A-F9D7-47C3-B542-AAA915BA41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E7CD6EC-38D3-4F9F-824F-27FD60C73D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980D6-5DF0-463D-BFB7-BC7EA5530348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3B72A2-2A97-46A2-B0E6-3DFA689BB9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749A1E-B8C3-415F-AC4C-200E5AD788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9C69D-BBB7-4804-A517-DD8710202B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558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35C94-B646-4D4D-A5E3-882C7E78FF5D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8433A-3D12-444A-8A1F-2969B3EF30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615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8433A-3D12-444A-8A1F-2969B3EF30A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247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8433A-3D12-444A-8A1F-2969B3EF30A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4520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8433A-3D12-444A-8A1F-2969B3EF30A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738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8433A-3D12-444A-8A1F-2969B3EF30A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435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1895BC-06EC-475A-97CA-BF53472F2E03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5735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292B943-63E8-4E1E-B31E-5FE3860900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CF0C306-39D7-4EAE-89DF-69763743BA67}"/>
              </a:ext>
            </a:extLst>
          </p:cNvPr>
          <p:cNvSpPr/>
          <p:nvPr userDrawn="1"/>
        </p:nvSpPr>
        <p:spPr>
          <a:xfrm>
            <a:off x="0" y="0"/>
            <a:ext cx="695325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5C513F-BDE5-4EEA-A208-17CFB8B9C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809454"/>
            <a:ext cx="9697665" cy="1141439"/>
          </a:xfr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txBody>
          <a:bodyPr lIns="288000" tIns="144000" rIns="432000" bIns="144000" anchor="ctr">
            <a:normAutofit/>
          </a:bodyPr>
          <a:lstStyle>
            <a:lvl1pPr marL="71755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2A8061A-9228-4DB0-8D9D-1B65E6A7D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23750"/>
            <a:ext cx="9541821" cy="3221856"/>
          </a:xfrm>
        </p:spPr>
        <p:txBody>
          <a:bodyPr lIns="216000" tIns="0" rIns="0" bIns="108000" anchor="b">
            <a:noAutofit/>
          </a:bodyPr>
          <a:lstStyle>
            <a:lvl1pPr>
              <a:defRPr sz="4800" b="1" cap="all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5B16576-B954-4493-9E58-E9C5386E81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991" y="5268397"/>
            <a:ext cx="1532709" cy="1265853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E58F85F-E39F-6DF2-648B-F85C48FB19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DCFDAAC4-8AED-4D3A-A98A-A7646C99E2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175" y="5494523"/>
            <a:ext cx="2375189" cy="8136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8F48BA9-C0C7-40BB-84DE-2F04CC9A4B5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58C2968-9506-48A3-A5C1-D5D64CA7B99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5452" y="5526923"/>
            <a:ext cx="2601095" cy="7488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916C19F-C60D-4213-B9CC-CD6058FF801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90633" y="317713"/>
            <a:ext cx="1204541" cy="99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98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titel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2F87A75-3F72-6661-3C8C-5F55ECF6EF1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7338" y="0"/>
            <a:ext cx="11904662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CCAB873-861B-47E3-BAE9-07181DA521FB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04937E-4444-4817-AF16-D7E7EA0FEA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5342399"/>
            <a:ext cx="288000" cy="1440000"/>
          </a:xfrm>
        </p:spPr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A0C9CC46-BAE5-4171-9813-A78515AF7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999" y="5101588"/>
            <a:ext cx="10693822" cy="1141438"/>
          </a:xfrm>
          <a:solidFill>
            <a:schemeClr val="accent1">
              <a:lumMod val="50000"/>
              <a:alpha val="80000"/>
            </a:schemeClr>
          </a:solidFill>
        </p:spPr>
        <p:txBody>
          <a:bodyPr lIns="396000" tIns="0" rIns="72000" bIns="0"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2C564B2-3B65-9088-DFD7-AB7EDE92BA4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5D98CF66-3E2C-4C6D-8F47-8B6E90E58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8BB1FB0-3187-4E64-9FCD-F95B55F9DE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5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1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7200"/>
            <a:ext cx="10801349" cy="489585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91817E-6423-D72F-7A29-7C696C78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6544945"/>
            <a:ext cx="4114800" cy="257774"/>
          </a:xfrm>
        </p:spPr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57F9D3E-78B1-4CD2-B77F-CD765DFB9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B2C50F9-EEFF-412E-BD38-0ABE5861B4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7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10801349" cy="442899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E99B02-7125-B0DB-A965-82CB442B297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4831D57-3883-4458-A948-24ACE1D8F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1E62D15-C6C3-4E16-988C-7A6623F050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94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3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1A67A15-EB3D-B357-6153-033E99D34267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95325" y="4673892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3">
            <a:extLst>
              <a:ext uri="{FF2B5EF4-FFF2-40B4-BE49-F238E27FC236}">
                <a16:creationId xmlns:a16="http://schemas.microsoft.com/office/drawing/2014/main" id="{7951DB75-C581-BF8A-0FC7-DF33D2FBE04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4066055"/>
            <a:ext cx="3482038" cy="439824"/>
          </a:xfr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2C0EA8B-EF64-0432-2FB0-872635D2E4F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487788"/>
            <a:ext cx="5156200" cy="5036837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BECCF2-24E5-51A8-E7D9-E053B81C2C0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B0C7CD42-6F57-4378-AF06-142CF2CDFF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48ACB705-7728-44C1-A5FD-3E156E9C21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0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4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10801349" cy="33790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Textplatzhalter 20">
            <a:extLst>
              <a:ext uri="{FF2B5EF4-FFF2-40B4-BE49-F238E27FC236}">
                <a16:creationId xmlns:a16="http://schemas.microsoft.com/office/drawing/2014/main" id="{783FE90B-8144-4EE7-83DD-1BF890852B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chemeClr val="accent1">
              <a:lumMod val="50000"/>
            </a:schemeClr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3E07709-F5D6-04F5-13BA-175ED852645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D19CB34-1FEB-43B6-BF56-D82BF13D6E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13EDF7D-C272-4AD8-AA96-884BAEB434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1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5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1B6BF6A4-FC91-4167-8F07-41431B226865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7D4156-B9EE-48B3-B002-FF1BD1B4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33375"/>
            <a:ext cx="10054800" cy="9864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605818-BCB5-4851-918D-4380EE7BB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BAA6193-522B-4DE7-B07C-2474178A8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235C822F-CC3C-4AC6-8713-E8BC4920D33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01463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8A8ACBD-7378-4E9B-B8F5-8AA7E85F464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354981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13B05B4-8F80-42F2-99E5-82EFE1078C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>
              <a:defRPr sz="1600"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7" name="Bildplatzhalter 15">
            <a:extLst>
              <a:ext uri="{FF2B5EF4-FFF2-40B4-BE49-F238E27FC236}">
                <a16:creationId xmlns:a16="http://schemas.microsoft.com/office/drawing/2014/main" id="{0DDDB17B-0986-46FF-939D-242CCFD35E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981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>
              <a:defRPr sz="1600"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8" name="Bildplatzhalter 15">
            <a:extLst>
              <a:ext uri="{FF2B5EF4-FFF2-40B4-BE49-F238E27FC236}">
                <a16:creationId xmlns:a16="http://schemas.microsoft.com/office/drawing/2014/main" id="{D46DB007-86EC-4631-9973-7E69665C066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4637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>
              <a:defRPr sz="1600"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B1415D85-ECEE-44AA-B226-4998B44E25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chemeClr val="accent1">
              <a:lumMod val="50000"/>
            </a:schemeClr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C2C85D4D-1A11-4D5D-986E-8754B4B26D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424654-2778-EA1B-0192-6D8875E1171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1245102D-B1D3-4CEC-AAC5-BC44DE5D6C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95D95A0E-DDD2-40C3-A147-290C1DE69A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2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6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800" y="1628775"/>
            <a:ext cx="5400000" cy="489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91817E-6423-D72F-7A29-7C696C78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4E12AEFA-037C-13A6-D9D9-349DFD23D7F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628625"/>
            <a:ext cx="5156200" cy="4896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32E4D27-0253-4B79-BB13-64C3D78B21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DD71142-0A5B-4F2B-8AD8-BAB45FE4FB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95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bla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9C186D-B875-45B9-9C0A-1830A52B4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33375"/>
            <a:ext cx="10056093" cy="9852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Tabellenplatzhalter 4">
            <a:extLst>
              <a:ext uri="{FF2B5EF4-FFF2-40B4-BE49-F238E27FC236}">
                <a16:creationId xmlns:a16="http://schemas.microsoft.com/office/drawing/2014/main" id="{E454AC21-5CA9-4DCD-9E64-33EE941B0352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5325" y="1628776"/>
            <a:ext cx="10801350" cy="4895850"/>
          </a:xfrm>
        </p:spPr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AA41E4-A17D-03A8-9521-4B67C9D842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5" y="6544945"/>
            <a:ext cx="4114800" cy="2577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Name des Vortragenden, Institut, Datum</a:t>
            </a:r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8370AA0-0B65-40E0-9F3D-CBAA0C45C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299390"/>
            <a:ext cx="943879" cy="77954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4E621D1-E405-4709-AE41-7ABE4161CF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0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blau Mu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587CB49A-7333-4834-9571-B6F064D4F6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299390"/>
            <a:ext cx="943879" cy="779542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graphicFrame>
        <p:nvGraphicFramePr>
          <p:cNvPr id="10" name="Tabellenplatzhalter 7">
            <a:extLst>
              <a:ext uri="{FF2B5EF4-FFF2-40B4-BE49-F238E27FC236}">
                <a16:creationId xmlns:a16="http://schemas.microsoft.com/office/drawing/2014/main" id="{1C20BEF9-F6A4-4E18-813E-7C7A4A89EFB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136610939"/>
              </p:ext>
            </p:extLst>
          </p:nvPr>
        </p:nvGraphicFramePr>
        <p:xfrm>
          <a:off x="695325" y="1628775"/>
          <a:ext cx="10801350" cy="2941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341477331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43605508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20567793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51638767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1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9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31053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DFA15C25-778F-45D2-A70E-06F46D1BF03A}"/>
              </a:ext>
            </a:extLst>
          </p:cNvPr>
          <p:cNvSpPr txBox="1"/>
          <p:nvPr userDrawn="1"/>
        </p:nvSpPr>
        <p:spPr>
          <a:xfrm>
            <a:off x="695325" y="333375"/>
            <a:ext cx="10056092" cy="98528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de-DE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Mustertabelle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9CAA27B-59B5-D915-6398-75A94668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6544945"/>
            <a:ext cx="4114800" cy="2577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Name des Vortragenden, Institut, Datum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361683B-3CE8-418E-93E7-46D5B10E57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43B56E86-EFEB-4205-AA4A-9F3E82413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CF0C306-39D7-4EAE-89DF-69763743BA67}"/>
              </a:ext>
            </a:extLst>
          </p:cNvPr>
          <p:cNvSpPr/>
          <p:nvPr userDrawn="1"/>
        </p:nvSpPr>
        <p:spPr>
          <a:xfrm>
            <a:off x="0" y="0"/>
            <a:ext cx="695325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5C513F-BDE5-4EEA-A208-17CFB8B9C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803209"/>
            <a:ext cx="9697665" cy="1141438"/>
          </a:xfrm>
          <a:solidFill>
            <a:schemeClr val="accent4">
              <a:lumMod val="50000"/>
              <a:alpha val="80000"/>
            </a:schemeClr>
          </a:solidFill>
        </p:spPr>
        <p:txBody>
          <a:bodyPr lIns="288000" tIns="144000" rIns="432000" bIns="144000" anchor="ctr">
            <a:normAutofit/>
          </a:bodyPr>
          <a:lstStyle>
            <a:lvl1pPr marL="717550" indent="0" algn="l">
              <a:lnSpc>
                <a:spcPct val="100000"/>
              </a:lnSpc>
              <a:spcBef>
                <a:spcPts val="1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2A8061A-9228-4DB0-8D9D-1B65E6A7D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33374"/>
            <a:ext cx="9541821" cy="3205985"/>
          </a:xfrm>
        </p:spPr>
        <p:txBody>
          <a:bodyPr lIns="216000" tIns="0" rIns="0" bIns="108000" anchor="b">
            <a:noAutofit/>
          </a:bodyPr>
          <a:lstStyle>
            <a:lvl1pPr>
              <a:defRPr sz="4800" b="1" cap="all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34066C5-F371-4079-BEC5-D83B78D0CF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991" y="5268397"/>
            <a:ext cx="1532709" cy="1265853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C05F074-4978-BB63-F797-D5FCF99615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425600" y="6544800"/>
            <a:ext cx="4114800" cy="257774"/>
          </a:xfrm>
        </p:spPr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09CECA-60EA-35F9-5F27-CF64A7C897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4685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titel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2">
            <a:extLst>
              <a:ext uri="{FF2B5EF4-FFF2-40B4-BE49-F238E27FC236}">
                <a16:creationId xmlns:a16="http://schemas.microsoft.com/office/drawing/2014/main" id="{AF35D6C1-0699-3B81-DD6A-0016F7A8D7E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7338" y="0"/>
            <a:ext cx="11904662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CCAB873-861B-47E3-BAE9-07181DA521FB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04937E-4444-4817-AF16-D7E7EA0FEA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A0C9CC46-BAE5-4171-9813-A78515AF7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999" y="5101588"/>
            <a:ext cx="10693822" cy="1141438"/>
          </a:xfrm>
          <a:solidFill>
            <a:schemeClr val="accent4">
              <a:lumMod val="50000"/>
              <a:alpha val="80000"/>
            </a:schemeClr>
          </a:solidFill>
        </p:spPr>
        <p:txBody>
          <a:bodyPr lIns="396000" tIns="0" rIns="72000" bIns="0"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5FBA6571-CE1B-47EB-8C1E-D5A1391EAE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83600" y="302400"/>
            <a:ext cx="943200" cy="781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32C7237-52B1-CB5D-D118-2836DC556EC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4226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1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8896D9-06D8-F605-C9DB-A9519477D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300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10801349" cy="442899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4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6263446-0FBB-7B9F-7376-C85F4725E6D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9630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3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4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BB571AC-F556-C50A-DAD2-4638503AA73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95325" y="4673892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3">
            <a:extLst>
              <a:ext uri="{FF2B5EF4-FFF2-40B4-BE49-F238E27FC236}">
                <a16:creationId xmlns:a16="http://schemas.microsoft.com/office/drawing/2014/main" id="{43C99AA0-30B9-CB68-5447-173C21DF9A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4066055"/>
            <a:ext cx="3482038" cy="439824"/>
          </a:xfrm>
          <a:solidFill>
            <a:schemeClr val="accent4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E5E99BBD-0EE1-272A-B9CD-BB38CD6536A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487788"/>
            <a:ext cx="5156200" cy="5036837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160246-4126-D54D-D8F2-4EA413129C1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5126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4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10801349" cy="33790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1" name="Textplatzhalter 20">
            <a:extLst>
              <a:ext uri="{FF2B5EF4-FFF2-40B4-BE49-F238E27FC236}">
                <a16:creationId xmlns:a16="http://schemas.microsoft.com/office/drawing/2014/main" id="{B0949BCE-540C-4310-9432-ECBCD4F9E8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chemeClr val="accent4">
              <a:lumMod val="50000"/>
            </a:schemeClr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C8D3D5-3F24-32BA-B9E4-6239FD09AAD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4738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5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1B6BF6A4-FC91-4167-8F07-41431B226865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7D4156-B9EE-48B3-B002-FF1BD1B4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33375"/>
            <a:ext cx="10054800" cy="9864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605818-BCB5-4851-918D-4380EE7BB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BAA6193-522B-4DE7-B07C-2474178A8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235C822F-CC3C-4AC6-8713-E8BC4920D33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01463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8A8ACBD-7378-4E9B-B8F5-8AA7E85F464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354981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13B05B4-8F80-42F2-99E5-82EFE1078C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7" name="Bildplatzhalter 15">
            <a:extLst>
              <a:ext uri="{FF2B5EF4-FFF2-40B4-BE49-F238E27FC236}">
                <a16:creationId xmlns:a16="http://schemas.microsoft.com/office/drawing/2014/main" id="{0DDDB17B-0986-46FF-939D-242CCFD35E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981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8" name="Bildplatzhalter 15">
            <a:extLst>
              <a:ext uri="{FF2B5EF4-FFF2-40B4-BE49-F238E27FC236}">
                <a16:creationId xmlns:a16="http://schemas.microsoft.com/office/drawing/2014/main" id="{D46DB007-86EC-4631-9973-7E69665C066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4637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C2C85D4D-1A11-4D5D-986E-8754B4B26D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4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4570C8F3-09F4-4F6C-BDF3-B1F82DC969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5" name="Textplatzhalter 20">
            <a:extLst>
              <a:ext uri="{FF2B5EF4-FFF2-40B4-BE49-F238E27FC236}">
                <a16:creationId xmlns:a16="http://schemas.microsoft.com/office/drawing/2014/main" id="{A1BCFDDC-E704-4456-842B-CA12D08661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chemeClr val="accent4">
              <a:lumMod val="50000"/>
            </a:schemeClr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B38C3D2-DF70-153A-B8DF-4CECDC07280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00490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6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8896D9-06D8-F605-C9DB-A9519477D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96FFF96C-003A-2C95-0C20-6A5ECF67A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800" y="1628775"/>
            <a:ext cx="5400000" cy="489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82C0F5C3-8222-0817-ECCA-D675DF1CE7E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628625"/>
            <a:ext cx="5156200" cy="4896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</p:spTree>
    <p:extLst>
      <p:ext uri="{BB962C8B-B14F-4D97-AF65-F5344CB8AC3E}">
        <p14:creationId xmlns:p14="http://schemas.microsoft.com/office/powerpoint/2010/main" val="743913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grü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9C186D-B875-45B9-9C0A-1830A52B4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sp>
        <p:nvSpPr>
          <p:cNvPr id="11" name="Tabellenplatzhalter 4">
            <a:extLst>
              <a:ext uri="{FF2B5EF4-FFF2-40B4-BE49-F238E27FC236}">
                <a16:creationId xmlns:a16="http://schemas.microsoft.com/office/drawing/2014/main" id="{57BDB932-A261-4963-8CCA-D819AAB058CA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5325" y="1628776"/>
            <a:ext cx="10801350" cy="48958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51EFB8F-681F-B958-6016-DE1F84F28FC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95776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grün Mu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graphicFrame>
        <p:nvGraphicFramePr>
          <p:cNvPr id="10" name="Tabellenplatzhalter 7">
            <a:extLst>
              <a:ext uri="{FF2B5EF4-FFF2-40B4-BE49-F238E27FC236}">
                <a16:creationId xmlns:a16="http://schemas.microsoft.com/office/drawing/2014/main" id="{0D3ABB45-EB62-4087-B3EF-39BEE25E7081}"/>
              </a:ext>
            </a:extLst>
          </p:cNvPr>
          <p:cNvGraphicFramePr>
            <a:graphicFrameLocks/>
          </p:cNvGraphicFramePr>
          <p:nvPr userDrawn="1"/>
        </p:nvGraphicFramePr>
        <p:xfrm>
          <a:off x="695325" y="1628775"/>
          <a:ext cx="10801350" cy="2941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341477331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43605508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20567793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51638767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1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9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31053"/>
                  </a:ext>
                </a:extLst>
              </a:tr>
            </a:tbl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3D336417-AA09-48C9-BDF2-558668A9C82D}"/>
              </a:ext>
            </a:extLst>
          </p:cNvPr>
          <p:cNvSpPr txBox="1"/>
          <p:nvPr userDrawn="1"/>
        </p:nvSpPr>
        <p:spPr>
          <a:xfrm>
            <a:off x="695325" y="333375"/>
            <a:ext cx="10056092" cy="98528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de-DE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Mustertabelle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407347F-35E4-52BE-8323-09918044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0633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A1DD6DF-B176-485D-B01F-0D026F51E4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CF0C306-39D7-4EAE-89DF-69763743BA67}"/>
              </a:ext>
            </a:extLst>
          </p:cNvPr>
          <p:cNvSpPr/>
          <p:nvPr userDrawn="1"/>
        </p:nvSpPr>
        <p:spPr>
          <a:xfrm>
            <a:off x="0" y="0"/>
            <a:ext cx="695326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5C513F-BDE5-4EEA-A208-17CFB8B9C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803208"/>
            <a:ext cx="9697665" cy="1141439"/>
          </a:xfrm>
          <a:solidFill>
            <a:srgbClr val="BE9600">
              <a:alpha val="80000"/>
            </a:srgbClr>
          </a:solidFill>
        </p:spPr>
        <p:txBody>
          <a:bodyPr lIns="288000" tIns="144000" rIns="432000" bIns="144000" anchor="ctr">
            <a:normAutofit/>
          </a:bodyPr>
          <a:lstStyle>
            <a:lvl1pPr marL="71755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2A8061A-9228-4DB0-8D9D-1B65E6A7D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33374"/>
            <a:ext cx="9541821" cy="3205985"/>
          </a:xfrm>
        </p:spPr>
        <p:txBody>
          <a:bodyPr lIns="216000" tIns="0" rIns="0" bIns="108000" anchor="b">
            <a:noAutofit/>
          </a:bodyPr>
          <a:lstStyle>
            <a:lvl1pPr>
              <a:defRPr sz="4800" b="1" cap="all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379A18D-BDEC-4A1A-B4E8-0BBF0FB0AB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991" y="5268397"/>
            <a:ext cx="1532709" cy="1265853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338560D-8EC4-B53A-7006-5B5A972DC7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425600" y="6544945"/>
            <a:ext cx="4114800" cy="257774"/>
          </a:xfrm>
        </p:spPr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02EDA2-8AA2-0466-B051-008CD77640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3366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titel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>
            <a:extLst>
              <a:ext uri="{FF2B5EF4-FFF2-40B4-BE49-F238E27FC236}">
                <a16:creationId xmlns:a16="http://schemas.microsoft.com/office/drawing/2014/main" id="{A29A4717-2733-B1CC-C548-EE7EB957DA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7338" y="0"/>
            <a:ext cx="11904662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CCAB873-861B-47E3-BAE9-07181DA521FB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04937E-4444-4817-AF16-D7E7EA0FEA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A0C9CC46-BAE5-4171-9813-A78515AF7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999" y="5101588"/>
            <a:ext cx="10693822" cy="1141438"/>
          </a:xfrm>
          <a:solidFill>
            <a:srgbClr val="BE9600">
              <a:alpha val="80000"/>
            </a:srgbClr>
          </a:solidFill>
        </p:spPr>
        <p:txBody>
          <a:bodyPr lIns="396000" tIns="0" rIns="72000" bIns="0"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E24BD797-BDE4-4F8B-BD63-88445F3046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83600" y="302400"/>
            <a:ext cx="943200" cy="781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C9E1831-352F-2D39-ACE5-21BCE2855BB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528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1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EBC151-FC60-E584-26BE-7134EAB82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33920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10801349" cy="442899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2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07BD53-6A79-8877-2BE1-B0C49A39BD9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62905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3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095625"/>
            <a:ext cx="5400675" cy="1850733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2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68187CB7-2C33-1C03-52A8-8996E6753E49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95325" y="4673892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3">
            <a:extLst>
              <a:ext uri="{FF2B5EF4-FFF2-40B4-BE49-F238E27FC236}">
                <a16:creationId xmlns:a16="http://schemas.microsoft.com/office/drawing/2014/main" id="{756228A2-CAF9-B1A1-1C97-DA91AB6BED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4066055"/>
            <a:ext cx="3482038" cy="439824"/>
          </a:xfrm>
          <a:solidFill>
            <a:schemeClr val="accent2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CA1CEBC5-E31D-F865-99F9-F5B2C3A4B1C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487788"/>
            <a:ext cx="5156200" cy="5036837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B1A145E-844F-C173-0E1A-4D5807A9AB0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33508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4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10801349" cy="33790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1" name="Textplatzhalter 20">
            <a:extLst>
              <a:ext uri="{FF2B5EF4-FFF2-40B4-BE49-F238E27FC236}">
                <a16:creationId xmlns:a16="http://schemas.microsoft.com/office/drawing/2014/main" id="{59E7F815-FED3-4D8F-9D9B-35CCAF3B26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rgbClr val="BE9600"/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093030-8FCB-CEE5-FAC4-DF786DEBF90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30136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5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1B6BF6A4-FC91-4167-8F07-41431B226865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7D4156-B9EE-48B3-B002-FF1BD1B4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33375"/>
            <a:ext cx="10054800" cy="9864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605818-BCB5-4851-918D-4380EE7BB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BAA6193-522B-4DE7-B07C-2474178A8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235C822F-CC3C-4AC6-8713-E8BC4920D33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01463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8A8ACBD-7378-4E9B-B8F5-8AA7E85F464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354981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13B05B4-8F80-42F2-99E5-82EFE1078C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7" name="Bildplatzhalter 15">
            <a:extLst>
              <a:ext uri="{FF2B5EF4-FFF2-40B4-BE49-F238E27FC236}">
                <a16:creationId xmlns:a16="http://schemas.microsoft.com/office/drawing/2014/main" id="{0DDDB17B-0986-46FF-939D-242CCFD35E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981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8" name="Bildplatzhalter 15">
            <a:extLst>
              <a:ext uri="{FF2B5EF4-FFF2-40B4-BE49-F238E27FC236}">
                <a16:creationId xmlns:a16="http://schemas.microsoft.com/office/drawing/2014/main" id="{D46DB007-86EC-4631-9973-7E69665C066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4637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C2C85D4D-1A11-4D5D-986E-8754B4B26D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2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4570C8F3-09F4-4F6C-BDF3-B1F82DC969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5" name="Textplatzhalter 20">
            <a:extLst>
              <a:ext uri="{FF2B5EF4-FFF2-40B4-BE49-F238E27FC236}">
                <a16:creationId xmlns:a16="http://schemas.microsoft.com/office/drawing/2014/main" id="{9D0FAF78-2A5F-4E8E-B1EE-D7C4255495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rgbClr val="BE9600"/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09EDA4-178A-19BE-891D-96E3D2B19D2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84789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6 ge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EBC151-FC60-E584-26BE-7134EAB82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705F4847-2276-AAFB-108E-DBA5E7360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800" y="1628775"/>
            <a:ext cx="5400000" cy="489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7BE329DB-A001-C66F-6040-0E345285523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628625"/>
            <a:ext cx="5156200" cy="4896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</p:spTree>
    <p:extLst>
      <p:ext uri="{BB962C8B-B14F-4D97-AF65-F5344CB8AC3E}">
        <p14:creationId xmlns:p14="http://schemas.microsoft.com/office/powerpoint/2010/main" val="3761654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gel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9C186D-B875-45B9-9C0A-1830A52B4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A8D24D7-34CD-4ED1-8141-89BC9C1FC26A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5325" y="1628776"/>
            <a:ext cx="10801350" cy="4895850"/>
          </a:xfrm>
        </p:spPr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60E2FA4-B336-450E-D6C0-FA99C883B4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73541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gelb Mu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graphicFrame>
        <p:nvGraphicFramePr>
          <p:cNvPr id="7" name="Tabellenplatzhalter 7">
            <a:extLst>
              <a:ext uri="{FF2B5EF4-FFF2-40B4-BE49-F238E27FC236}">
                <a16:creationId xmlns:a16="http://schemas.microsoft.com/office/drawing/2014/main" id="{215C28A5-80CD-4F42-9C77-C690E11449E6}"/>
              </a:ext>
            </a:extLst>
          </p:cNvPr>
          <p:cNvGraphicFramePr>
            <a:graphicFrameLocks/>
          </p:cNvGraphicFramePr>
          <p:nvPr userDrawn="1"/>
        </p:nvGraphicFramePr>
        <p:xfrm>
          <a:off x="695325" y="1628775"/>
          <a:ext cx="10801350" cy="2941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341477331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43605508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20567793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51638767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1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9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31053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598141AE-B519-4BF8-86A2-54973B0ADDE5}"/>
              </a:ext>
            </a:extLst>
          </p:cNvPr>
          <p:cNvSpPr txBox="1"/>
          <p:nvPr userDrawn="1"/>
        </p:nvSpPr>
        <p:spPr>
          <a:xfrm>
            <a:off x="695325" y="333375"/>
            <a:ext cx="10056092" cy="98528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de-DE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Mustertabelle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75B4983-3911-6B34-D420-98DD812B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41664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2">
            <a:extLst>
              <a:ext uri="{FF2B5EF4-FFF2-40B4-BE49-F238E27FC236}">
                <a16:creationId xmlns:a16="http://schemas.microsoft.com/office/drawing/2014/main" id="{C2226DF2-778A-4612-9F78-6765D18406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12192001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87F97911-DA70-4C70-822A-1814FBD79C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83600" y="302400"/>
            <a:ext cx="943200" cy="781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7EBD16-097C-4A05-9018-8E3005584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342399"/>
            <a:ext cx="288000" cy="1440000"/>
          </a:xfrm>
          <a:prstGeom prst="rect">
            <a:avLst/>
          </a:prstGeom>
        </p:spPr>
        <p:txBody>
          <a:bodyPr vert="horz" wrap="none" lIns="36000" tIns="90000" rIns="36000" bIns="90000" rtlCol="0" anchor="b">
            <a:normAutofit/>
          </a:bodyPr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ADABB7-F9A6-4A4D-9415-296AC5E687F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D7813AC-780E-0FEE-8DD2-961C8464CAC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20577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BEAA6D-48D8-4BB3-9A71-DA5E96D85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A972CE-64EB-42F7-AF0E-DE2B56B6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des Vortragenden, Institut, Datum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7CB31-AFEB-400D-9002-99E6F2EFF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1EE2-1434-4B0D-8A76-9DA8A9B2E97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578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 Inhalt/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</a:t>
            </a:r>
            <a:r>
              <a:rPr lang="de-DE" dirty="0" err="1"/>
              <a:t>master</a:t>
            </a:r>
            <a:r>
              <a:rPr lang="de-DE" dirty="0"/>
              <a:t> title </a:t>
            </a:r>
            <a:r>
              <a:rPr lang="de-DE" dirty="0" err="1"/>
              <a:t>format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628775"/>
            <a:ext cx="10801349" cy="3379007"/>
          </a:xfrm>
        </p:spPr>
        <p:txBody>
          <a:bodyPr/>
          <a:lstStyle/>
          <a:p>
            <a:pPr lvl="0"/>
            <a:r>
              <a:rPr lang="de-DE" dirty="0"/>
              <a:t>Edit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format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2" name="Textplatzhalter 20">
            <a:extLst>
              <a:ext uri="{FF2B5EF4-FFF2-40B4-BE49-F238E27FC236}">
                <a16:creationId xmlns:a16="http://schemas.microsoft.com/office/drawing/2014/main" id="{783FE90B-8144-4EE7-83DD-1BF890852B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999" y="5245768"/>
            <a:ext cx="11208676" cy="1278857"/>
          </a:xfrm>
          <a:solidFill>
            <a:schemeClr val="accent1">
              <a:lumMod val="50000"/>
            </a:schemeClr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Edit </a:t>
            </a:r>
            <a:r>
              <a:rPr lang="de-DE" dirty="0" err="1"/>
              <a:t>master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format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3E07709-F5D6-04F5-13BA-175ED852645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&gt; FLEX - Fluorescence 2026 Workshop &gt; E. Carmona et al.  &gt; 05.03.2026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246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CA21C0A-576F-4448-A405-945F7FEA5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33375"/>
            <a:ext cx="10056093" cy="9852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DA8A30-87AB-49C6-AE8C-F7B24CECF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628775"/>
            <a:ext cx="10801349" cy="4895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096809-C3E5-439C-AF0A-E75CD81D7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342399"/>
            <a:ext cx="288000" cy="1440000"/>
          </a:xfrm>
          <a:prstGeom prst="rect">
            <a:avLst/>
          </a:prstGeom>
        </p:spPr>
        <p:txBody>
          <a:bodyPr vert="horz" wrap="none" lIns="36000" tIns="90000" rIns="36000" bIns="90000" rtlCol="0" anchor="b">
            <a:normAutofit/>
          </a:bodyPr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ADABB7-F9A6-4A4D-9415-296AC5E687F8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8822AB-459F-739F-855B-F69C7435C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544945"/>
            <a:ext cx="4114800" cy="2577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Name des Vortragenden, Institut,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438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50" r:id="rId3"/>
    <p:sldLayoutId id="2147483672" r:id="rId4"/>
    <p:sldLayoutId id="2147483674" r:id="rId5"/>
    <p:sldLayoutId id="2147483656" r:id="rId6"/>
    <p:sldLayoutId id="2147483653" r:id="rId7"/>
    <p:sldLayoutId id="2147483680" r:id="rId8"/>
    <p:sldLayoutId id="2147483654" r:id="rId9"/>
    <p:sldLayoutId id="2147483679" r:id="rId10"/>
    <p:sldLayoutId id="2147483662" r:id="rId11"/>
    <p:sldLayoutId id="2147483658" r:id="rId12"/>
    <p:sldLayoutId id="2147483663" r:id="rId13"/>
    <p:sldLayoutId id="2147483671" r:id="rId14"/>
    <p:sldLayoutId id="2147483675" r:id="rId15"/>
    <p:sldLayoutId id="2147483664" r:id="rId16"/>
    <p:sldLayoutId id="2147483665" r:id="rId17"/>
    <p:sldLayoutId id="2147483681" r:id="rId18"/>
    <p:sldLayoutId id="2147483670" r:id="rId19"/>
    <p:sldLayoutId id="2147483678" r:id="rId20"/>
    <p:sldLayoutId id="2147483661" r:id="rId21"/>
    <p:sldLayoutId id="2147483659" r:id="rId22"/>
    <p:sldLayoutId id="2147483667" r:id="rId23"/>
    <p:sldLayoutId id="2147483673" r:id="rId24"/>
    <p:sldLayoutId id="2147483676" r:id="rId25"/>
    <p:sldLayoutId id="2147483668" r:id="rId26"/>
    <p:sldLayoutId id="2147483669" r:id="rId27"/>
    <p:sldLayoutId id="2147483682" r:id="rId28"/>
    <p:sldLayoutId id="2147483666" r:id="rId29"/>
    <p:sldLayoutId id="2147483677" r:id="rId30"/>
    <p:sldLayoutId id="2147483655" r:id="rId31"/>
    <p:sldLayoutId id="2147483683" r:id="rId32"/>
    <p:sldLayoutId id="2147483723" r:id="rId3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 userDrawn="1">
          <p15:clr>
            <a:srgbClr val="F26B43"/>
          </p15:clr>
        </p15:guide>
        <p15:guide id="2" orient="horz" pos="210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orient="horz" pos="1026" userDrawn="1">
          <p15:clr>
            <a:srgbClr val="F26B43"/>
          </p15:clr>
        </p15:guide>
        <p15:guide id="5" orient="horz" pos="4110" userDrawn="1">
          <p15:clr>
            <a:srgbClr val="F26B43"/>
          </p15:clr>
        </p15:guide>
        <p15:guide id="6" orient="horz" pos="93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11" Type="http://schemas.openxmlformats.org/officeDocument/2006/relationships/image" Target="../media/image18.png"/><Relationship Id="rId5" Type="http://schemas.openxmlformats.org/officeDocument/2006/relationships/image" Target="../media/image7.png"/><Relationship Id="rId1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hyperlink" Target="https://www.enmap.org/mission/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mailto:desis-scientific@dlr.de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DDD345D3-88C9-4A03-A901-9864FAAA8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615" y="3690844"/>
            <a:ext cx="9677009" cy="158493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u="sng" dirty="0"/>
              <a:t>M. Bachmann</a:t>
            </a:r>
            <a:r>
              <a:rPr lang="en-US" baseline="30000" dirty="0"/>
              <a:t> (1)</a:t>
            </a:r>
            <a:r>
              <a:rPr lang="en-US" dirty="0"/>
              <a:t>, M. Pato </a:t>
            </a:r>
            <a:r>
              <a:rPr lang="en-US" baseline="30000" dirty="0"/>
              <a:t>(1)</a:t>
            </a:r>
            <a:r>
              <a:rPr lang="en-US" dirty="0"/>
              <a:t>, U. Heiden </a:t>
            </a:r>
            <a:r>
              <a:rPr lang="en-US" baseline="30000" dirty="0"/>
              <a:t>(1)</a:t>
            </a:r>
            <a:r>
              <a:rPr lang="en-US" dirty="0"/>
              <a:t>, E. Carmona</a:t>
            </a:r>
            <a:r>
              <a:rPr lang="en-US" baseline="30000" dirty="0"/>
              <a:t> (1)    </a:t>
            </a:r>
            <a:r>
              <a:rPr lang="en-US" dirty="0"/>
              <a:t>on behalf of the DESIS &amp;  EnMAP PCV Ground Segments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B. Murphy </a:t>
            </a:r>
            <a:r>
              <a:rPr lang="en-US" baseline="30000" dirty="0"/>
              <a:t>(2)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500" dirty="0"/>
              <a:t>(</a:t>
            </a:r>
            <a:r>
              <a:rPr lang="nb-NO" sz="1500" dirty="0"/>
              <a:t>1) DLR German Aerospace Center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nb-NO" sz="1500" dirty="0"/>
              <a:t>(2) Teledyne Brown Engineering, Huntsville, USA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GSICS Annual Meeting 2026</a:t>
            </a: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1B8693D-055A-4947-8ECB-C2AC9E077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23750"/>
            <a:ext cx="9977862" cy="3221856"/>
          </a:xfrm>
        </p:spPr>
        <p:txBody>
          <a:bodyPr/>
          <a:lstStyle/>
          <a:p>
            <a:r>
              <a:rPr lang="en-US" sz="3200" cap="none" dirty="0">
                <a:solidFill>
                  <a:srgbClr val="000000"/>
                </a:solidFill>
              </a:rPr>
              <a:t>The hyperspectral </a:t>
            </a:r>
            <a:br>
              <a:rPr lang="en-US" sz="3200" cap="none" dirty="0">
                <a:solidFill>
                  <a:srgbClr val="000000"/>
                </a:solidFill>
              </a:rPr>
            </a:br>
            <a:r>
              <a:rPr lang="en-US" sz="3200" cap="none" dirty="0">
                <a:solidFill>
                  <a:srgbClr val="000000"/>
                </a:solidFill>
              </a:rPr>
              <a:t>EnMAP and DESIS missions: </a:t>
            </a:r>
            <a:br>
              <a:rPr lang="en-US" sz="3200" cap="none" dirty="0">
                <a:solidFill>
                  <a:srgbClr val="000000"/>
                </a:solidFill>
              </a:rPr>
            </a:br>
            <a:r>
              <a:rPr lang="en-US" sz="3200" cap="none" dirty="0">
                <a:solidFill>
                  <a:srgbClr val="000000"/>
                </a:solidFill>
              </a:rPr>
              <a:t>status, processors, calibration and quality control</a:t>
            </a:r>
            <a:br>
              <a:rPr lang="en-US" sz="3000" cap="none" dirty="0">
                <a:solidFill>
                  <a:srgbClr val="000000"/>
                </a:solidFill>
              </a:rPr>
            </a:br>
            <a:br>
              <a:rPr lang="en-US" sz="3000" cap="none" dirty="0">
                <a:solidFill>
                  <a:srgbClr val="000000"/>
                </a:solidFill>
              </a:rPr>
            </a:br>
            <a:r>
              <a:rPr lang="de-DE" sz="2000" cap="none" dirty="0">
                <a:solidFill>
                  <a:srgbClr val="000000"/>
                </a:solidFill>
              </a:rPr>
              <a:t>EnMAP &amp; DESIS Ground Segments,</a:t>
            </a:r>
            <a:br>
              <a:rPr lang="de-DE" sz="2000" cap="none" dirty="0">
                <a:solidFill>
                  <a:srgbClr val="000000"/>
                </a:solidFill>
              </a:rPr>
            </a:br>
            <a:r>
              <a:rPr lang="de-DE" sz="2000" cap="none" dirty="0" err="1">
                <a:solidFill>
                  <a:srgbClr val="000000"/>
                </a:solidFill>
              </a:rPr>
              <a:t>Processor</a:t>
            </a:r>
            <a:r>
              <a:rPr lang="de-DE" sz="2000" cap="none" dirty="0">
                <a:solidFill>
                  <a:srgbClr val="000000"/>
                </a:solidFill>
              </a:rPr>
              <a:t> and </a:t>
            </a:r>
            <a:r>
              <a:rPr lang="de-DE" sz="2000" cap="none" dirty="0" err="1">
                <a:solidFill>
                  <a:srgbClr val="000000"/>
                </a:solidFill>
              </a:rPr>
              <a:t>Calibration</a:t>
            </a:r>
            <a:r>
              <a:rPr lang="de-DE" sz="2000" cap="none" dirty="0">
                <a:solidFill>
                  <a:srgbClr val="000000"/>
                </a:solidFill>
              </a:rPr>
              <a:t> Segment</a:t>
            </a:r>
            <a:br>
              <a:rPr lang="de-DE" sz="2000" cap="none" dirty="0">
                <a:solidFill>
                  <a:srgbClr val="000000"/>
                </a:solidFill>
              </a:rPr>
            </a:br>
            <a:endParaRPr lang="de-DE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4AA138-D5B7-49C0-80BE-2986B64013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D295D91-1CDA-5B41-5E79-4B0504BF5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69" y="5363018"/>
            <a:ext cx="1655002" cy="117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60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7964B2F2-9BCA-169C-F3F8-A025EF733ACA}"/>
              </a:ext>
            </a:extLst>
          </p:cNvPr>
          <p:cNvSpPr/>
          <p:nvPr/>
        </p:nvSpPr>
        <p:spPr>
          <a:xfrm>
            <a:off x="399209" y="1102352"/>
            <a:ext cx="5591020" cy="41185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5A1CBEC-1DDE-251C-0F3B-4A02438AB028}"/>
              </a:ext>
            </a:extLst>
          </p:cNvPr>
          <p:cNvSpPr/>
          <p:nvPr/>
        </p:nvSpPr>
        <p:spPr>
          <a:xfrm>
            <a:off x="6280321" y="1102352"/>
            <a:ext cx="5591020" cy="41185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CA4722-7468-08D0-EAE6-3EFC01EB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Overview</a:t>
            </a:r>
            <a:r>
              <a:rPr lang="de-DE" dirty="0"/>
              <a:t> – Teaming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4710454-D49B-1E2D-C553-4A88A99F13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-51207" y="4966760"/>
            <a:ext cx="288000" cy="1440000"/>
          </a:xfrm>
        </p:spPr>
        <p:txBody>
          <a:bodyPr/>
          <a:lstStyle/>
          <a:p>
            <a:fld id="{30ADABB7-F9A6-4A4D-9415-296AC5E687F8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84351F-263A-20C1-D915-876350004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17" y="2291007"/>
            <a:ext cx="1506208" cy="1065932"/>
          </a:xfrm>
          <a:prstGeom prst="rect">
            <a:avLst/>
          </a:prstGeom>
          <a:noFill/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07D58E7F-9D4E-90F5-B07E-F0BB1B1119D3}"/>
              </a:ext>
            </a:extLst>
          </p:cNvPr>
          <p:cNvSpPr txBox="1"/>
          <p:nvPr/>
        </p:nvSpPr>
        <p:spPr>
          <a:xfrm>
            <a:off x="6602276" y="1295982"/>
            <a:ext cx="2398285" cy="1215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EnMAP</a:t>
            </a:r>
          </a:p>
          <a:p>
            <a:endParaRPr lang="de-DE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/>
              <a:t>Launched</a:t>
            </a:r>
            <a:r>
              <a:rPr lang="de-DE" sz="1600" dirty="0"/>
              <a:t>: April 2022</a:t>
            </a:r>
            <a:br>
              <a:rPr lang="de-DE" sz="1600" dirty="0"/>
            </a:br>
            <a:endParaRPr lang="de-DE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Teaming: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BA4B11B-7F39-92A5-4CA4-5EA89301128F}"/>
              </a:ext>
            </a:extLst>
          </p:cNvPr>
          <p:cNvSpPr txBox="1"/>
          <p:nvPr/>
        </p:nvSpPr>
        <p:spPr>
          <a:xfrm>
            <a:off x="856588" y="1295982"/>
            <a:ext cx="3367910" cy="28161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DESIS</a:t>
            </a:r>
          </a:p>
          <a:p>
            <a:endParaRPr lang="de-DE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/>
              <a:t>Launched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ISS: June 2018</a:t>
            </a:r>
            <a:br>
              <a:rPr lang="de-DE" sz="1600" dirty="0"/>
            </a:br>
            <a:endParaRPr lang="de-DE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Teaming:</a:t>
            </a:r>
          </a:p>
          <a:p>
            <a:pPr lvl="1"/>
            <a:r>
              <a:rPr lang="de-DE" sz="1600" dirty="0" err="1"/>
              <a:t>Teledyne</a:t>
            </a:r>
            <a:r>
              <a:rPr lang="de-DE" sz="1600" dirty="0"/>
              <a:t> Brown Engineering: </a:t>
            </a:r>
            <a:br>
              <a:rPr lang="de-DE" sz="1600" dirty="0"/>
            </a:br>
            <a:r>
              <a:rPr lang="de-DE" sz="1600" dirty="0"/>
              <a:t>- MUSES </a:t>
            </a:r>
            <a:r>
              <a:rPr lang="de-DE" sz="1600" dirty="0" err="1"/>
              <a:t>platform</a:t>
            </a:r>
            <a:br>
              <a:rPr lang="de-DE" sz="1600" dirty="0"/>
            </a:br>
            <a:r>
              <a:rPr lang="de-DE" sz="1600" dirty="0"/>
              <a:t>- Commercial </a:t>
            </a:r>
            <a:r>
              <a:rPr lang="de-DE" sz="1600" dirty="0" err="1"/>
              <a:t>distribution</a:t>
            </a:r>
            <a:endParaRPr lang="de-DE" sz="1600" dirty="0"/>
          </a:p>
          <a:p>
            <a:pPr lvl="1"/>
            <a:endParaRPr lang="de-DE" sz="800" dirty="0"/>
          </a:p>
          <a:p>
            <a:pPr lvl="1"/>
            <a:r>
              <a:rPr lang="de-DE" sz="1600" dirty="0"/>
              <a:t>DLR: </a:t>
            </a:r>
            <a:br>
              <a:rPr lang="de-DE" sz="1600" dirty="0"/>
            </a:br>
            <a:r>
              <a:rPr lang="de-DE" sz="1600" dirty="0"/>
              <a:t>- Instrument, </a:t>
            </a:r>
            <a:r>
              <a:rPr lang="de-DE" sz="1600" dirty="0" err="1"/>
              <a:t>calibration</a:t>
            </a:r>
            <a:br>
              <a:rPr lang="de-DE" sz="1600" dirty="0"/>
            </a:br>
            <a:r>
              <a:rPr lang="de-DE" sz="1600" dirty="0"/>
              <a:t>- Scientific </a:t>
            </a:r>
            <a:r>
              <a:rPr lang="de-DE" sz="1600" dirty="0" err="1"/>
              <a:t>access</a:t>
            </a:r>
            <a:endParaRPr lang="de-DE" sz="16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C5FD05B-469A-2EC0-778A-C6D4F0AFF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48" y="3572421"/>
            <a:ext cx="943879" cy="77954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2EB9A7C-5F07-5DC4-01AC-E778F7C3C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9575" y="1426636"/>
            <a:ext cx="1286854" cy="105976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825F113-6327-B5AC-5666-7769D4C685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754" y="4701008"/>
            <a:ext cx="3664132" cy="21177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A64D103-27C4-0546-50A7-AC00C0A0F2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734" y="4701994"/>
            <a:ext cx="3003873" cy="21177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00ACA86-5C34-EF82-41DF-947680A33A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8283" y="4701008"/>
            <a:ext cx="2164962" cy="21234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515FBBA-E9B9-DC8D-45F2-E2F2B9E224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2470" y="4701008"/>
            <a:ext cx="2111397" cy="21177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" name="Gruppieren 5">
            <a:extLst>
              <a:ext uri="{FF2B5EF4-FFF2-40B4-BE49-F238E27FC236}">
                <a16:creationId xmlns:a16="http://schemas.microsoft.com/office/drawing/2014/main" id="{3BD53E37-9CFD-BEC3-0E31-70E7E2178BFA}"/>
              </a:ext>
            </a:extLst>
          </p:cNvPr>
          <p:cNvGrpSpPr>
            <a:grpSpLocks noChangeAspect="1"/>
          </p:cNvGrpSpPr>
          <p:nvPr/>
        </p:nvGrpSpPr>
        <p:grpSpPr>
          <a:xfrm>
            <a:off x="7009000" y="2511699"/>
            <a:ext cx="3369925" cy="1858795"/>
            <a:chOff x="2055220" y="2116186"/>
            <a:chExt cx="5347073" cy="3074131"/>
          </a:xfrm>
        </p:grpSpPr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E24A8DBA-FBD2-99E1-C3CA-6B551FF25DFF}"/>
                </a:ext>
              </a:extLst>
            </p:cNvPr>
            <p:cNvSpPr/>
            <p:nvPr/>
          </p:nvSpPr>
          <p:spPr>
            <a:xfrm>
              <a:off x="2055220" y="2116186"/>
              <a:ext cx="2629988" cy="1497875"/>
            </a:xfrm>
            <a:prstGeom prst="roundRec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8" name="Rechteck: abgerundete Ecken 7">
              <a:extLst>
                <a:ext uri="{FF2B5EF4-FFF2-40B4-BE49-F238E27FC236}">
                  <a16:creationId xmlns:a16="http://schemas.microsoft.com/office/drawing/2014/main" id="{C3EE8A4C-BA09-DFC6-DFF4-AF0217C80304}"/>
                </a:ext>
              </a:extLst>
            </p:cNvPr>
            <p:cNvSpPr/>
            <p:nvPr/>
          </p:nvSpPr>
          <p:spPr>
            <a:xfrm>
              <a:off x="4750525" y="2129244"/>
              <a:ext cx="2629988" cy="1497875"/>
            </a:xfrm>
            <a:prstGeom prst="roundRect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Rechteck: abgerundete Ecken 8">
              <a:extLst>
                <a:ext uri="{FF2B5EF4-FFF2-40B4-BE49-F238E27FC236}">
                  <a16:creationId xmlns:a16="http://schemas.microsoft.com/office/drawing/2014/main" id="{72B1719E-C6A2-58CB-5066-602B13F140B4}"/>
                </a:ext>
              </a:extLst>
            </p:cNvPr>
            <p:cNvSpPr/>
            <p:nvPr/>
          </p:nvSpPr>
          <p:spPr>
            <a:xfrm>
              <a:off x="4772305" y="3692442"/>
              <a:ext cx="2629988" cy="1497875"/>
            </a:xfrm>
            <a:prstGeom prst="roundRect">
              <a:avLst/>
            </a:prstGeom>
            <a:solidFill>
              <a:srgbClr val="99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: abgerundete Ecken 9">
              <a:extLst>
                <a:ext uri="{FF2B5EF4-FFF2-40B4-BE49-F238E27FC236}">
                  <a16:creationId xmlns:a16="http://schemas.microsoft.com/office/drawing/2014/main" id="{77B69BB1-8F27-8565-7BDA-A27CF072325F}"/>
                </a:ext>
              </a:extLst>
            </p:cNvPr>
            <p:cNvSpPr/>
            <p:nvPr/>
          </p:nvSpPr>
          <p:spPr>
            <a:xfrm>
              <a:off x="2076992" y="3679370"/>
              <a:ext cx="2629988" cy="1497875"/>
            </a:xfrm>
            <a:prstGeom prst="roundRect">
              <a:avLst/>
            </a:prstGeom>
            <a:solidFill>
              <a:srgbClr val="A7D3E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1" name="Grafik 10">
              <a:extLst>
                <a:ext uri="{FF2B5EF4-FFF2-40B4-BE49-F238E27FC236}">
                  <a16:creationId xmlns:a16="http://schemas.microsoft.com/office/drawing/2014/main" id="{A135F7DF-C648-1076-4B49-445BFF083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8112" y="2181496"/>
              <a:ext cx="2223134" cy="753293"/>
            </a:xfrm>
            <a:prstGeom prst="rect">
              <a:avLst/>
            </a:prstGeom>
          </p:spPr>
        </p:pic>
        <p:pic>
          <p:nvPicPr>
            <p:cNvPr id="22" name="Grafik 11">
              <a:extLst>
                <a:ext uri="{FF2B5EF4-FFF2-40B4-BE49-F238E27FC236}">
                  <a16:creationId xmlns:a16="http://schemas.microsoft.com/office/drawing/2014/main" id="{E19EA9EB-ECDD-0809-E7A7-D72912DF1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33258" y="2258300"/>
              <a:ext cx="2421539" cy="625532"/>
            </a:xfrm>
            <a:prstGeom prst="rect">
              <a:avLst/>
            </a:prstGeom>
          </p:spPr>
        </p:pic>
        <p:pic>
          <p:nvPicPr>
            <p:cNvPr id="23" name="Grafik 12">
              <a:extLst>
                <a:ext uri="{FF2B5EF4-FFF2-40B4-BE49-F238E27FC236}">
                  <a16:creationId xmlns:a16="http://schemas.microsoft.com/office/drawing/2014/main" id="{E77991DE-0192-BAAB-57DD-A079FCD0D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56868" y="3772237"/>
              <a:ext cx="1040314" cy="808472"/>
            </a:xfrm>
            <a:prstGeom prst="rect">
              <a:avLst/>
            </a:prstGeom>
          </p:spPr>
        </p:pic>
        <p:pic>
          <p:nvPicPr>
            <p:cNvPr id="24" name="Grafik 13">
              <a:extLst>
                <a:ext uri="{FF2B5EF4-FFF2-40B4-BE49-F238E27FC236}">
                  <a16:creationId xmlns:a16="http://schemas.microsoft.com/office/drawing/2014/main" id="{76E9D9F7-B194-64CE-15EF-A70A52EB9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187770" y="3810608"/>
              <a:ext cx="1452414" cy="631632"/>
            </a:xfrm>
            <a:prstGeom prst="rect">
              <a:avLst/>
            </a:prstGeom>
          </p:spPr>
        </p:pic>
        <p:sp>
          <p:nvSpPr>
            <p:cNvPr id="25" name="Textfeld 14">
              <a:extLst>
                <a:ext uri="{FF2B5EF4-FFF2-40B4-BE49-F238E27FC236}">
                  <a16:creationId xmlns:a16="http://schemas.microsoft.com/office/drawing/2014/main" id="{12BDE895-7124-BBC2-C55A-963529E8F4AF}"/>
                </a:ext>
              </a:extLst>
            </p:cNvPr>
            <p:cNvSpPr txBox="1"/>
            <p:nvPr/>
          </p:nvSpPr>
          <p:spPr>
            <a:xfrm>
              <a:off x="2154365" y="3108960"/>
              <a:ext cx="1682910" cy="3337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Mission Management</a:t>
              </a:r>
            </a:p>
          </p:txBody>
        </p:sp>
        <p:sp>
          <p:nvSpPr>
            <p:cNvPr id="26" name="Textfeld 15">
              <a:extLst>
                <a:ext uri="{FF2B5EF4-FFF2-40B4-BE49-F238E27FC236}">
                  <a16:creationId xmlns:a16="http://schemas.microsoft.com/office/drawing/2014/main" id="{3A84FBAD-D96F-E263-2079-B8A07E4BD11B}"/>
                </a:ext>
              </a:extLst>
            </p:cNvPr>
            <p:cNvSpPr txBox="1"/>
            <p:nvPr/>
          </p:nvSpPr>
          <p:spPr>
            <a:xfrm>
              <a:off x="5390607" y="3048006"/>
              <a:ext cx="941851" cy="3337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Science PI</a:t>
              </a:r>
            </a:p>
          </p:txBody>
        </p:sp>
        <p:sp>
          <p:nvSpPr>
            <p:cNvPr id="27" name="Textfeld 16">
              <a:extLst>
                <a:ext uri="{FF2B5EF4-FFF2-40B4-BE49-F238E27FC236}">
                  <a16:creationId xmlns:a16="http://schemas.microsoft.com/office/drawing/2014/main" id="{A0A05991-301D-36D0-E90C-6352D3C7A3E1}"/>
                </a:ext>
              </a:extLst>
            </p:cNvPr>
            <p:cNvSpPr txBox="1"/>
            <p:nvPr/>
          </p:nvSpPr>
          <p:spPr>
            <a:xfrm>
              <a:off x="2161951" y="4650388"/>
              <a:ext cx="1694412" cy="3337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err="1"/>
                <a:t>Platform</a:t>
              </a:r>
              <a:r>
                <a:rPr lang="de-DE" sz="1200" dirty="0"/>
                <a:t> | Instrument </a:t>
              </a:r>
            </a:p>
          </p:txBody>
        </p:sp>
        <p:sp>
          <p:nvSpPr>
            <p:cNvPr id="28" name="Textfeld 17">
              <a:extLst>
                <a:ext uri="{FF2B5EF4-FFF2-40B4-BE49-F238E27FC236}">
                  <a16:creationId xmlns:a16="http://schemas.microsoft.com/office/drawing/2014/main" id="{5A43F63D-341B-6143-AF01-BE5ECF0C324D}"/>
                </a:ext>
              </a:extLst>
            </p:cNvPr>
            <p:cNvSpPr txBox="1"/>
            <p:nvPr/>
          </p:nvSpPr>
          <p:spPr>
            <a:xfrm>
              <a:off x="4990013" y="4650382"/>
              <a:ext cx="1466015" cy="3337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MOS | PGS | PCV</a:t>
              </a:r>
            </a:p>
          </p:txBody>
        </p:sp>
      </p:grpSp>
      <p:pic>
        <p:nvPicPr>
          <p:cNvPr id="29" name="Grafik 28">
            <a:extLst>
              <a:ext uri="{FF2B5EF4-FFF2-40B4-BE49-F238E27FC236}">
                <a16:creationId xmlns:a16="http://schemas.microsoft.com/office/drawing/2014/main" id="{8FFDB0FA-8D3F-4B04-FC25-999CBA05349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03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A9F1C-38A2-4777-C860-93B393C2C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Overview</a:t>
            </a:r>
            <a:r>
              <a:rPr lang="de-DE" dirty="0"/>
              <a:t> – Instrument and </a:t>
            </a:r>
            <a:r>
              <a:rPr lang="de-DE" dirty="0" err="1"/>
              <a:t>Missions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57B829-C7B9-A4DC-ACCE-2B56378AF7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3</a:t>
            </a:fld>
            <a:endParaRPr lang="de-DE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097548C2-FAA9-B063-3799-095F8BF1E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03831"/>
              </p:ext>
            </p:extLst>
          </p:nvPr>
        </p:nvGraphicFramePr>
        <p:xfrm>
          <a:off x="397094" y="1347699"/>
          <a:ext cx="11716684" cy="296478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396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9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Mission Instrument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ISS/MUSES DESIS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EnMAP HSI (2 instruments)</a:t>
                      </a:r>
                      <a:endParaRPr lang="de-DE" sz="16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Off-nadir tilting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(across-track, along-track)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-45° (backboard) to +5° (starboard), -40° to +40° (by MUSES and DESIS)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-30° to +30°,</a:t>
                      </a:r>
                      <a:endParaRPr lang="de-DE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0° (by EnMAP)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Spectral range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400 nm to 1000 nm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420 nm to 2450 nm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7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Spectral </a:t>
                      </a:r>
                      <a:r>
                        <a:rPr lang="en-US" sz="1600" baseline="0" dirty="0">
                          <a:effectLst/>
                        </a:rPr>
                        <a:t>(res.</a:t>
                      </a:r>
                      <a:r>
                        <a:rPr lang="en-US" sz="1600" dirty="0">
                          <a:effectLst/>
                        </a:rPr>
                        <a:t>, acc.)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2.55 nm, (*)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6.5 nm, 0.5 nm (VNIR),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10.0 nm, 1.0 nm (SWIR) 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600" kern="1200" dirty="0" err="1">
                          <a:effectLst/>
                        </a:rPr>
                        <a:t>Radiometry</a:t>
                      </a:r>
                      <a:r>
                        <a:rPr lang="de-DE" sz="1600" kern="1200" dirty="0">
                          <a:effectLst/>
                        </a:rPr>
                        <a:t> (</a:t>
                      </a:r>
                      <a:r>
                        <a:rPr lang="de-DE" sz="1600" kern="1200" dirty="0" err="1">
                          <a:effectLst/>
                        </a:rPr>
                        <a:t>res</a:t>
                      </a:r>
                      <a:r>
                        <a:rPr lang="de-DE" sz="1600" kern="1200" dirty="0">
                          <a:effectLst/>
                        </a:rPr>
                        <a:t>., </a:t>
                      </a:r>
                      <a:r>
                        <a:rPr lang="de-DE" sz="1600" kern="1200" dirty="0" err="1">
                          <a:effectLst/>
                        </a:rPr>
                        <a:t>acc</a:t>
                      </a:r>
                      <a:r>
                        <a:rPr lang="de-DE" sz="1600" kern="1200" dirty="0">
                          <a:effectLst/>
                        </a:rPr>
                        <a:t>.)</a:t>
                      </a:r>
                      <a:endParaRPr lang="de-DE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600" kern="1200" dirty="0">
                          <a:effectLst/>
                        </a:rPr>
                        <a:t>13 </a:t>
                      </a:r>
                      <a:r>
                        <a:rPr lang="de-DE" sz="1600" kern="1200" dirty="0" err="1">
                          <a:effectLst/>
                        </a:rPr>
                        <a:t>bits</a:t>
                      </a:r>
                      <a:r>
                        <a:rPr lang="de-DE" sz="1600" kern="1200" dirty="0">
                          <a:effectLst/>
                        </a:rPr>
                        <a:t>, </a:t>
                      </a:r>
                      <a:r>
                        <a:rPr lang="en-US" sz="1600" dirty="0">
                          <a:effectLst/>
                        </a:rPr>
                        <a:t>(*)</a:t>
                      </a:r>
                      <a:endParaRPr lang="de-DE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600" kern="1200" dirty="0">
                          <a:effectLst/>
                        </a:rPr>
                        <a:t>14 </a:t>
                      </a:r>
                      <a:r>
                        <a:rPr lang="de-DE" sz="1600" kern="1200" dirty="0" err="1">
                          <a:effectLst/>
                        </a:rPr>
                        <a:t>bits</a:t>
                      </a:r>
                      <a:r>
                        <a:rPr lang="de-DE" sz="1600" kern="1200" dirty="0">
                          <a:effectLst/>
                        </a:rPr>
                        <a:t>, 5%</a:t>
                      </a:r>
                      <a:endParaRPr lang="de-DE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Spatial (res., swath)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 m, 30</a:t>
                      </a:r>
                      <a:r>
                        <a:rPr lang="en-US" sz="1600" baseline="0" dirty="0">
                          <a:effectLst/>
                        </a:rPr>
                        <a:t> km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(@ 400 km)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 m, 30 km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SNR (signal-to-noise)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205 (no bin.)/406 (4 bin.)</a:t>
                      </a:r>
                      <a:r>
                        <a:rPr lang="en-US" sz="1600" baseline="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@ 550 nm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500 </a:t>
                      </a:r>
                      <a:r>
                        <a:rPr lang="en-US" sz="1200" dirty="0">
                          <a:effectLst/>
                        </a:rPr>
                        <a:t>@ 495 nm</a:t>
                      </a:r>
                      <a:r>
                        <a:rPr lang="en-US" sz="1600" dirty="0">
                          <a:effectLst/>
                        </a:rPr>
                        <a:t>, 150 </a:t>
                      </a:r>
                      <a:r>
                        <a:rPr lang="en-US" sz="1200" dirty="0">
                          <a:effectLst/>
                        </a:rPr>
                        <a:t>@ 2200</a:t>
                      </a:r>
                      <a:r>
                        <a:rPr lang="en-US" sz="1200" baseline="0" dirty="0">
                          <a:effectLst/>
                        </a:rPr>
                        <a:t> nm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Instrument (mass)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93 kg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350 kg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0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Capacity (km, storage)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2360 km per day, 225 </a:t>
                      </a:r>
                      <a:r>
                        <a:rPr lang="en-US" sz="1600" dirty="0" err="1">
                          <a:effectLst/>
                        </a:rPr>
                        <a:t>GBit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5000 km per day, 512 </a:t>
                      </a:r>
                      <a:r>
                        <a:rPr lang="en-US" sz="1600" dirty="0" err="1">
                          <a:effectLst/>
                        </a:rPr>
                        <a:t>GBit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FE210B25-0EE8-AE12-88B3-BA26242B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0" y="4413563"/>
            <a:ext cx="2791758" cy="183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0AB6D6D-F471-BA2E-2F50-7674325A9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6930" y="4448597"/>
            <a:ext cx="3364317" cy="226158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CF83925-543B-BB9E-AAFB-5A0670501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972" y="4480950"/>
            <a:ext cx="3610196" cy="2377050"/>
          </a:xfrm>
          <a:prstGeom prst="rect">
            <a:avLst/>
          </a:prstGeom>
        </p:spPr>
      </p:pic>
      <p:pic>
        <p:nvPicPr>
          <p:cNvPr id="15" name="Picture 24">
            <a:extLst>
              <a:ext uri="{FF2B5EF4-FFF2-40B4-BE49-F238E27FC236}">
                <a16:creationId xmlns:a16="http://schemas.microsoft.com/office/drawing/2014/main" id="{36F1E119-67B5-937D-38AC-72ED860CC9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2576" y="4367389"/>
            <a:ext cx="1531202" cy="1927566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Gekrümmte Verbindung 7">
            <a:extLst>
              <a:ext uri="{FF2B5EF4-FFF2-40B4-BE49-F238E27FC236}">
                <a16:creationId xmlns:a16="http://schemas.microsoft.com/office/drawing/2014/main" id="{4F3CF8DE-6C9F-C11E-63BF-FD8E4D1B3E22}"/>
              </a:ext>
            </a:extLst>
          </p:cNvPr>
          <p:cNvCxnSpPr/>
          <p:nvPr/>
        </p:nvCxnSpPr>
        <p:spPr>
          <a:xfrm>
            <a:off x="2098449" y="5924754"/>
            <a:ext cx="2784309" cy="648053"/>
          </a:xfrm>
          <a:prstGeom prst="curvedConnector3">
            <a:avLst>
              <a:gd name="adj1" fmla="val 50000"/>
            </a:avLst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36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A9F1C-38A2-4777-C860-93B393C2C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Overview</a:t>
            </a:r>
            <a:r>
              <a:rPr lang="de-DE" dirty="0"/>
              <a:t> – Instrument and </a:t>
            </a:r>
            <a:r>
              <a:rPr lang="de-DE" dirty="0" err="1"/>
              <a:t>Missions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57B829-C7B9-A4DC-ACCE-2B56378AF7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4</a:t>
            </a:fld>
            <a:endParaRPr lang="de-DE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097548C2-FAA9-B063-3799-095F8BF1E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03318"/>
              </p:ext>
            </p:extLst>
          </p:nvPr>
        </p:nvGraphicFramePr>
        <p:xfrm>
          <a:off x="397094" y="1347699"/>
          <a:ext cx="11716684" cy="296478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396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9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Mission Instrument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ISS/MUSES DESIS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EnMAP HSI (2 instruments)</a:t>
                      </a:r>
                      <a:endParaRPr lang="de-DE" sz="16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Off-nadir tilting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(across-track, along-track)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-45° (backboard) to +5° (starboard), -40° to +40° (by MUSES and DESIS)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-30° to +30°,</a:t>
                      </a:r>
                      <a:endParaRPr lang="de-DE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0° (by EnMAP)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Spectral range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400 nm to 1000 nm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420 nm to 2450 nm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7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Spectral </a:t>
                      </a:r>
                      <a:r>
                        <a:rPr lang="en-US" sz="1600" baseline="0" dirty="0">
                          <a:effectLst/>
                        </a:rPr>
                        <a:t>(res.</a:t>
                      </a:r>
                      <a:r>
                        <a:rPr lang="en-US" sz="1600" dirty="0">
                          <a:effectLst/>
                        </a:rPr>
                        <a:t>, acc.)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2.55 nm, (*)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6.5 nm, 0.5 nm (VNIR),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10.0 nm, 1.0 nm (SWIR) 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600" kern="1200" dirty="0" err="1">
                          <a:effectLst/>
                        </a:rPr>
                        <a:t>Radiometry</a:t>
                      </a:r>
                      <a:r>
                        <a:rPr lang="de-DE" sz="1600" kern="1200" dirty="0">
                          <a:effectLst/>
                        </a:rPr>
                        <a:t> (</a:t>
                      </a:r>
                      <a:r>
                        <a:rPr lang="de-DE" sz="1600" kern="1200" dirty="0" err="1">
                          <a:effectLst/>
                        </a:rPr>
                        <a:t>res</a:t>
                      </a:r>
                      <a:r>
                        <a:rPr lang="de-DE" sz="1600" kern="1200" dirty="0">
                          <a:effectLst/>
                        </a:rPr>
                        <a:t>., </a:t>
                      </a:r>
                      <a:r>
                        <a:rPr lang="de-DE" sz="1600" kern="1200" dirty="0" err="1">
                          <a:effectLst/>
                        </a:rPr>
                        <a:t>acc</a:t>
                      </a:r>
                      <a:r>
                        <a:rPr lang="de-DE" sz="1600" kern="1200" dirty="0">
                          <a:effectLst/>
                        </a:rPr>
                        <a:t>.)</a:t>
                      </a:r>
                      <a:endParaRPr lang="de-DE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600" kern="1200" dirty="0">
                          <a:effectLst/>
                        </a:rPr>
                        <a:t>13 </a:t>
                      </a:r>
                      <a:r>
                        <a:rPr lang="de-DE" sz="1600" kern="1200" dirty="0" err="1">
                          <a:effectLst/>
                        </a:rPr>
                        <a:t>bits</a:t>
                      </a:r>
                      <a:r>
                        <a:rPr lang="de-DE" sz="1600" kern="1200" dirty="0">
                          <a:effectLst/>
                        </a:rPr>
                        <a:t>, </a:t>
                      </a:r>
                      <a:r>
                        <a:rPr lang="en-US" sz="1600" dirty="0">
                          <a:effectLst/>
                        </a:rPr>
                        <a:t>(*)</a:t>
                      </a:r>
                      <a:endParaRPr lang="de-DE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600" kern="1200" dirty="0">
                          <a:effectLst/>
                        </a:rPr>
                        <a:t>14 </a:t>
                      </a:r>
                      <a:r>
                        <a:rPr lang="de-DE" sz="1600" kern="1200" dirty="0" err="1">
                          <a:effectLst/>
                        </a:rPr>
                        <a:t>bits</a:t>
                      </a:r>
                      <a:r>
                        <a:rPr lang="de-DE" sz="1600" kern="1200" dirty="0">
                          <a:effectLst/>
                        </a:rPr>
                        <a:t>, 5%</a:t>
                      </a:r>
                      <a:endParaRPr lang="de-DE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Spatial (res., swath)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 m, 30</a:t>
                      </a:r>
                      <a:r>
                        <a:rPr lang="en-US" sz="1600" baseline="0" dirty="0">
                          <a:effectLst/>
                        </a:rPr>
                        <a:t> km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(@ 400 km)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 m, 30 km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SNR (signal-to-noise)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205 (no bin.)/406 (4 bin.)</a:t>
                      </a:r>
                      <a:r>
                        <a:rPr lang="en-US" sz="1600" baseline="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@ 550 nm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500 </a:t>
                      </a:r>
                      <a:r>
                        <a:rPr lang="en-US" sz="1200" dirty="0">
                          <a:effectLst/>
                        </a:rPr>
                        <a:t>@ 495 nm</a:t>
                      </a:r>
                      <a:r>
                        <a:rPr lang="en-US" sz="1600" dirty="0">
                          <a:effectLst/>
                        </a:rPr>
                        <a:t>, 150 </a:t>
                      </a:r>
                      <a:r>
                        <a:rPr lang="en-US" sz="1200" dirty="0">
                          <a:effectLst/>
                        </a:rPr>
                        <a:t>@ 2200</a:t>
                      </a:r>
                      <a:r>
                        <a:rPr lang="en-US" sz="1200" baseline="0" dirty="0">
                          <a:effectLst/>
                        </a:rPr>
                        <a:t> nm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Instrument (mass)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93 kg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350 kg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0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Capacity (km, storage)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2360 km per day, 225 </a:t>
                      </a:r>
                      <a:r>
                        <a:rPr lang="en-US" sz="1600" dirty="0" err="1">
                          <a:effectLst/>
                        </a:rPr>
                        <a:t>GBit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5000 km per day, 512 </a:t>
                      </a:r>
                      <a:r>
                        <a:rPr lang="en-US" sz="1600" dirty="0" err="1">
                          <a:effectLst/>
                        </a:rPr>
                        <a:t>GBit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FE210B25-0EE8-AE12-88B3-BA26242B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0" y="4413563"/>
            <a:ext cx="2791758" cy="183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0AB6D6D-F471-BA2E-2F50-7674325A9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6930" y="4448597"/>
            <a:ext cx="3364317" cy="226158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CF83925-543B-BB9E-AAFB-5A0670501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972" y="4480950"/>
            <a:ext cx="3610196" cy="2377050"/>
          </a:xfrm>
          <a:prstGeom prst="rect">
            <a:avLst/>
          </a:prstGeom>
        </p:spPr>
      </p:pic>
      <p:pic>
        <p:nvPicPr>
          <p:cNvPr id="15" name="Picture 24">
            <a:extLst>
              <a:ext uri="{FF2B5EF4-FFF2-40B4-BE49-F238E27FC236}">
                <a16:creationId xmlns:a16="http://schemas.microsoft.com/office/drawing/2014/main" id="{36F1E119-67B5-937D-38AC-72ED860CC9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2576" y="4367389"/>
            <a:ext cx="1531202" cy="1927566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Gekrümmte Verbindung 7">
            <a:extLst>
              <a:ext uri="{FF2B5EF4-FFF2-40B4-BE49-F238E27FC236}">
                <a16:creationId xmlns:a16="http://schemas.microsoft.com/office/drawing/2014/main" id="{4F3CF8DE-6C9F-C11E-63BF-FD8E4D1B3E22}"/>
              </a:ext>
            </a:extLst>
          </p:cNvPr>
          <p:cNvCxnSpPr/>
          <p:nvPr/>
        </p:nvCxnSpPr>
        <p:spPr>
          <a:xfrm>
            <a:off x="2098449" y="5924754"/>
            <a:ext cx="2784309" cy="648053"/>
          </a:xfrm>
          <a:prstGeom prst="curvedConnector3">
            <a:avLst>
              <a:gd name="adj1" fmla="val 50000"/>
            </a:avLst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E8C12F4F-F2C2-6000-CF5A-34D235A93D67}"/>
              </a:ext>
            </a:extLst>
          </p:cNvPr>
          <p:cNvSpPr/>
          <p:nvPr/>
        </p:nvSpPr>
        <p:spPr>
          <a:xfrm>
            <a:off x="7499358" y="2160824"/>
            <a:ext cx="2876559" cy="519035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de-DE" sz="1799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ADBDAC2-7193-B904-C568-07C00104AF91}"/>
              </a:ext>
            </a:extLst>
          </p:cNvPr>
          <p:cNvSpPr/>
          <p:nvPr/>
        </p:nvSpPr>
        <p:spPr>
          <a:xfrm>
            <a:off x="7665344" y="3398631"/>
            <a:ext cx="3239516" cy="519035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de-DE" sz="1799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5AF065D-69DA-BD72-21B1-373529FD604F}"/>
              </a:ext>
            </a:extLst>
          </p:cNvPr>
          <p:cNvSpPr/>
          <p:nvPr/>
        </p:nvSpPr>
        <p:spPr>
          <a:xfrm>
            <a:off x="9033139" y="1227610"/>
            <a:ext cx="1871721" cy="519035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de-DE" sz="1799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38113A61-3A93-55D7-A44A-2FC8F7CCE3B5}"/>
              </a:ext>
            </a:extLst>
          </p:cNvPr>
          <p:cNvSpPr/>
          <p:nvPr/>
        </p:nvSpPr>
        <p:spPr>
          <a:xfrm>
            <a:off x="3311236" y="2549236"/>
            <a:ext cx="2235516" cy="387929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de-DE" sz="1799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339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A9F1C-38A2-4777-C860-93B393C2C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Overview</a:t>
            </a:r>
            <a:r>
              <a:rPr lang="de-DE" dirty="0"/>
              <a:t> – Instrument and </a:t>
            </a:r>
            <a:r>
              <a:rPr lang="de-DE" dirty="0" err="1"/>
              <a:t>Missions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57B829-C7B9-A4DC-ACCE-2B56378AF7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5</a:t>
            </a:fld>
            <a:endParaRPr lang="de-DE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097548C2-FAA9-B063-3799-095F8BF1EB42}"/>
              </a:ext>
            </a:extLst>
          </p:cNvPr>
          <p:cNvGraphicFramePr>
            <a:graphicFrameLocks noGrp="1"/>
          </p:cNvGraphicFramePr>
          <p:nvPr/>
        </p:nvGraphicFramePr>
        <p:xfrm>
          <a:off x="397094" y="1347699"/>
          <a:ext cx="11716684" cy="296478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396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9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Mission Instrument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ISS/MUSES DESIS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EnMAP HSI (2 instruments)</a:t>
                      </a:r>
                      <a:endParaRPr lang="de-DE" sz="16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Off-nadir tilting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(across-track, along-track)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-45° (backboard) to +5° (starboard), -40° to +40° (by MUSES and DESIS)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-30° to +30°,</a:t>
                      </a:r>
                      <a:endParaRPr lang="de-DE" sz="1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0° (by EnMAP)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Spectral range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400 nm to 1000 nm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420 nm to 2450 nm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7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Spectral </a:t>
                      </a:r>
                      <a:r>
                        <a:rPr lang="en-US" sz="1600" baseline="0" dirty="0">
                          <a:effectLst/>
                        </a:rPr>
                        <a:t>(res.</a:t>
                      </a:r>
                      <a:r>
                        <a:rPr lang="en-US" sz="1600" dirty="0">
                          <a:effectLst/>
                        </a:rPr>
                        <a:t>, acc.)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2.55 nm, (*)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6.5 nm, 0.5 nm (VNIR),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10.0 nm, 1.0 nm (SWIR) 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600" kern="1200" dirty="0" err="1">
                          <a:effectLst/>
                        </a:rPr>
                        <a:t>Radiometry</a:t>
                      </a:r>
                      <a:r>
                        <a:rPr lang="de-DE" sz="1600" kern="1200" dirty="0">
                          <a:effectLst/>
                        </a:rPr>
                        <a:t> (</a:t>
                      </a:r>
                      <a:r>
                        <a:rPr lang="de-DE" sz="1600" kern="1200" dirty="0" err="1">
                          <a:effectLst/>
                        </a:rPr>
                        <a:t>res</a:t>
                      </a:r>
                      <a:r>
                        <a:rPr lang="de-DE" sz="1600" kern="1200" dirty="0">
                          <a:effectLst/>
                        </a:rPr>
                        <a:t>., </a:t>
                      </a:r>
                      <a:r>
                        <a:rPr lang="de-DE" sz="1600" kern="1200" dirty="0" err="1">
                          <a:effectLst/>
                        </a:rPr>
                        <a:t>acc</a:t>
                      </a:r>
                      <a:r>
                        <a:rPr lang="de-DE" sz="1600" kern="1200" dirty="0">
                          <a:effectLst/>
                        </a:rPr>
                        <a:t>.)</a:t>
                      </a:r>
                      <a:endParaRPr lang="de-DE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600" kern="1200" dirty="0">
                          <a:effectLst/>
                        </a:rPr>
                        <a:t>13 </a:t>
                      </a:r>
                      <a:r>
                        <a:rPr lang="de-DE" sz="1600" kern="1200" dirty="0" err="1">
                          <a:effectLst/>
                        </a:rPr>
                        <a:t>bits</a:t>
                      </a:r>
                      <a:r>
                        <a:rPr lang="de-DE" sz="1600" kern="1200" dirty="0">
                          <a:effectLst/>
                        </a:rPr>
                        <a:t>, </a:t>
                      </a:r>
                      <a:r>
                        <a:rPr lang="en-US" sz="1600" dirty="0">
                          <a:effectLst/>
                        </a:rPr>
                        <a:t>(*)</a:t>
                      </a:r>
                      <a:endParaRPr lang="de-DE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de-DE" sz="1600" kern="1200" dirty="0">
                          <a:effectLst/>
                        </a:rPr>
                        <a:t>14 </a:t>
                      </a:r>
                      <a:r>
                        <a:rPr lang="de-DE" sz="1600" kern="1200" dirty="0" err="1">
                          <a:effectLst/>
                        </a:rPr>
                        <a:t>bits</a:t>
                      </a:r>
                      <a:r>
                        <a:rPr lang="de-DE" sz="1600" kern="1200" dirty="0">
                          <a:effectLst/>
                        </a:rPr>
                        <a:t>, 5%</a:t>
                      </a:r>
                      <a:endParaRPr lang="de-DE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Spatial (res., swath)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 m, 30</a:t>
                      </a:r>
                      <a:r>
                        <a:rPr lang="en-US" sz="1600" baseline="0" dirty="0">
                          <a:effectLst/>
                        </a:rPr>
                        <a:t> km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(@ 400 km)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30 m, 30 km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SNR (signal-to-noise)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205 (no bin.)/406 (4 bin.)</a:t>
                      </a:r>
                      <a:r>
                        <a:rPr lang="en-US" sz="1600" baseline="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@ 550 nm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500 </a:t>
                      </a:r>
                      <a:r>
                        <a:rPr lang="en-US" sz="1200" dirty="0">
                          <a:effectLst/>
                        </a:rPr>
                        <a:t>@ 495 nm</a:t>
                      </a:r>
                      <a:r>
                        <a:rPr lang="en-US" sz="1600" dirty="0">
                          <a:effectLst/>
                        </a:rPr>
                        <a:t>, 150 </a:t>
                      </a:r>
                      <a:r>
                        <a:rPr lang="en-US" sz="1200" dirty="0">
                          <a:effectLst/>
                        </a:rPr>
                        <a:t>@ 2200</a:t>
                      </a:r>
                      <a:r>
                        <a:rPr lang="en-US" sz="1200" baseline="0" dirty="0">
                          <a:effectLst/>
                        </a:rPr>
                        <a:t> nm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Instrument (mass)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93 kg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350 kg</a:t>
                      </a:r>
                      <a:endParaRPr lang="de-DE" sz="16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0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Capacity (km, storage)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2360 km per day, 225 </a:t>
                      </a:r>
                      <a:r>
                        <a:rPr lang="en-US" sz="1600" dirty="0" err="1">
                          <a:effectLst/>
                        </a:rPr>
                        <a:t>GBit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5000 km per day, 512 </a:t>
                      </a:r>
                      <a:r>
                        <a:rPr lang="en-US" sz="1600" dirty="0" err="1">
                          <a:effectLst/>
                        </a:rPr>
                        <a:t>GBit</a:t>
                      </a:r>
                      <a:endParaRPr lang="de-DE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37" marR="4383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FE210B25-0EE8-AE12-88B3-BA26242B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0" y="4413563"/>
            <a:ext cx="2791758" cy="183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0AB6D6D-F471-BA2E-2F50-7674325A9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6930" y="4448597"/>
            <a:ext cx="3364317" cy="226158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CF83925-543B-BB9E-AAFB-5A0670501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972" y="4480950"/>
            <a:ext cx="3610196" cy="2377050"/>
          </a:xfrm>
          <a:prstGeom prst="rect">
            <a:avLst/>
          </a:prstGeom>
        </p:spPr>
      </p:pic>
      <p:pic>
        <p:nvPicPr>
          <p:cNvPr id="15" name="Picture 24">
            <a:extLst>
              <a:ext uri="{FF2B5EF4-FFF2-40B4-BE49-F238E27FC236}">
                <a16:creationId xmlns:a16="http://schemas.microsoft.com/office/drawing/2014/main" id="{36F1E119-67B5-937D-38AC-72ED860CC9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2576" y="4367389"/>
            <a:ext cx="1531202" cy="1927566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Gekrümmte Verbindung 7">
            <a:extLst>
              <a:ext uri="{FF2B5EF4-FFF2-40B4-BE49-F238E27FC236}">
                <a16:creationId xmlns:a16="http://schemas.microsoft.com/office/drawing/2014/main" id="{4F3CF8DE-6C9F-C11E-63BF-FD8E4D1B3E22}"/>
              </a:ext>
            </a:extLst>
          </p:cNvPr>
          <p:cNvCxnSpPr/>
          <p:nvPr/>
        </p:nvCxnSpPr>
        <p:spPr>
          <a:xfrm>
            <a:off x="2098449" y="5924754"/>
            <a:ext cx="2784309" cy="648053"/>
          </a:xfrm>
          <a:prstGeom prst="curvedConnector3">
            <a:avLst>
              <a:gd name="adj1" fmla="val 50000"/>
            </a:avLst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DC1A7521-449D-C406-EDAA-B49240484215}"/>
              </a:ext>
            </a:extLst>
          </p:cNvPr>
          <p:cNvSpPr/>
          <p:nvPr/>
        </p:nvSpPr>
        <p:spPr>
          <a:xfrm>
            <a:off x="3263000" y="3169481"/>
            <a:ext cx="3239516" cy="519035"/>
          </a:xfrm>
          <a:prstGeom prst="ellipse">
            <a:avLst/>
          </a:prstGeom>
          <a:noFill/>
          <a:ln w="25400">
            <a:solidFill>
              <a:srgbClr val="FFCC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de-DE" sz="1799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AD10F73-9874-1947-F089-B7D368134EAB}"/>
              </a:ext>
            </a:extLst>
          </p:cNvPr>
          <p:cNvSpPr/>
          <p:nvPr/>
        </p:nvSpPr>
        <p:spPr>
          <a:xfrm>
            <a:off x="6975262" y="3169481"/>
            <a:ext cx="3239516" cy="519035"/>
          </a:xfrm>
          <a:prstGeom prst="ellipse">
            <a:avLst/>
          </a:prstGeom>
          <a:noFill/>
          <a:ln w="25400">
            <a:solidFill>
              <a:srgbClr val="FFCC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de-DE" sz="1799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80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ußzeilenplatzhalter 1">
            <a:extLst>
              <a:ext uri="{FF2B5EF4-FFF2-40B4-BE49-F238E27FC236}">
                <a16:creationId xmlns:a16="http://schemas.microsoft.com/office/drawing/2014/main" id="{E83C6A5E-A962-4187-B73A-B342ED88E433}"/>
              </a:ext>
            </a:extLst>
          </p:cNvPr>
          <p:cNvSpPr txBox="1">
            <a:spLocks/>
          </p:cNvSpPr>
          <p:nvPr/>
        </p:nvSpPr>
        <p:spPr>
          <a:xfrm>
            <a:off x="1530131" y="126096"/>
            <a:ext cx="10176906" cy="143996"/>
          </a:xfrm>
          <a:prstGeom prst="rect">
            <a:avLst/>
          </a:prstGeom>
        </p:spPr>
        <p:txBody>
          <a:bodyPr vert="horz" wrap="none" lIns="35999" tIns="89998" rIns="35999" bIns="89998" rtlCol="0" anchor="b">
            <a:normAutofit fontScale="25000" lnSpcReduction="20000"/>
          </a:bodyPr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&gt; Lecture &gt; Author  •  Document &gt; Date</a:t>
            </a:r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7B4EA774-811D-49A6-B74B-5FDAE494A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37" tIns="45719" rIns="91437" bIns="45719" numCol="1" rtlCol="0" anchor="t" anchorCtr="0" compatLnSpc="1">
            <a:prstTxWarp prst="textNoShape">
              <a:avLst/>
            </a:prstTxWarp>
            <a:normAutofit/>
          </a:bodyPr>
          <a:lstStyle/>
          <a:p>
            <a:pPr defTabSz="914309"/>
            <a:r>
              <a:rPr lang="en-GB" dirty="0"/>
              <a:t>DESIS – Orbit Details</a:t>
            </a:r>
            <a:endParaRPr lang="de-DE" dirty="0"/>
          </a:p>
        </p:txBody>
      </p:sp>
      <p:pic>
        <p:nvPicPr>
          <p:cNvPr id="10" name="iss_enmap.wmv">
            <a:hlinkClick r:id="" action="ppaction://media"/>
            <a:extLst>
              <a:ext uri="{FF2B5EF4-FFF2-40B4-BE49-F238E27FC236}">
                <a16:creationId xmlns:a16="http://schemas.microsoft.com/office/drawing/2014/main" id="{E055CD05-B5A2-40B9-B5F7-66C181D19D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5"/>
          <a:stretch>
            <a:fillRect/>
          </a:stretch>
        </p:blipFill>
        <p:spPr bwMode="auto">
          <a:xfrm>
            <a:off x="553132" y="1320803"/>
            <a:ext cx="10978508" cy="53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elle 8">
            <a:extLst>
              <a:ext uri="{FF2B5EF4-FFF2-40B4-BE49-F238E27FC236}">
                <a16:creationId xmlns:a16="http://schemas.microsoft.com/office/drawing/2014/main" id="{7BFA195D-2D2C-4B61-AA56-A35937AEE9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903240"/>
              </p:ext>
            </p:extLst>
          </p:nvPr>
        </p:nvGraphicFramePr>
        <p:xfrm>
          <a:off x="4495800" y="4558678"/>
          <a:ext cx="7000875" cy="1937987"/>
        </p:xfrm>
        <a:graphic>
          <a:graphicData uri="http://schemas.openxmlformats.org/drawingml/2006/table">
            <a:tbl>
              <a:tblPr firstRow="1" firstCol="1" bandRow="1"/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833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Mission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Instrument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ISS/MUSES DESIS</a:t>
                      </a:r>
                      <a:endParaRPr lang="de-DE" sz="1400" kern="1200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33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Target lifetime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2018-2023 (nominal), 2026 in operation*</a:t>
                      </a:r>
                      <a:endParaRPr lang="de-DE" sz="1400" kern="1200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66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Orbit type, altitude and inclination </a:t>
                      </a: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not Sun-synchronous, 51.6°, 400-420 km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no repeat cycle</a:t>
                      </a:r>
                      <a:endParaRPr lang="de-DE" sz="14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102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Orbit period and repeat cycle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~93 minutes, no repeat cycle</a:t>
                      </a:r>
                      <a:endParaRPr lang="de-DE" sz="14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50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err="1">
                          <a:solidFill>
                            <a:schemeClr val="bg1"/>
                          </a:solidFill>
                          <a:effectLst/>
                        </a:rPr>
                        <a:t>Revisit</a:t>
                      </a:r>
                      <a:r>
                        <a:rPr lang="de-DE" sz="1400" dirty="0">
                          <a:solidFill>
                            <a:schemeClr val="bg1"/>
                          </a:solidFill>
                          <a:effectLst/>
                        </a:rPr>
                        <a:t> time</a:t>
                      </a:r>
                      <a:endParaRPr lang="de-DE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3 – 5 days but depends on latitude and can </a:t>
                      </a:r>
                      <a:br>
                        <a:rPr lang="en-US" sz="14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</a:br>
                      <a:r>
                        <a:rPr lang="en-US" sz="14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be 10-12 days</a:t>
                      </a:r>
                      <a:endParaRPr lang="de-DE" sz="1400" b="1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538869"/>
                  </a:ext>
                </a:extLst>
              </a:tr>
              <a:tr h="243833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Coverage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55° N to 52° S</a:t>
                      </a:r>
                      <a:endParaRPr lang="de-DE" sz="1400" dirty="0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57F94D-70AB-CA0D-B630-DBC7EBCCEC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3967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ußzeilenplatzhalter 1">
            <a:extLst>
              <a:ext uri="{FF2B5EF4-FFF2-40B4-BE49-F238E27FC236}">
                <a16:creationId xmlns:a16="http://schemas.microsoft.com/office/drawing/2014/main" id="{E83C6A5E-A962-4187-B73A-B342ED88E433}"/>
              </a:ext>
            </a:extLst>
          </p:cNvPr>
          <p:cNvSpPr txBox="1">
            <a:spLocks/>
          </p:cNvSpPr>
          <p:nvPr/>
        </p:nvSpPr>
        <p:spPr>
          <a:xfrm>
            <a:off x="1530131" y="126096"/>
            <a:ext cx="10176906" cy="143996"/>
          </a:xfrm>
          <a:prstGeom prst="rect">
            <a:avLst/>
          </a:prstGeom>
        </p:spPr>
        <p:txBody>
          <a:bodyPr vert="horz" wrap="none" lIns="35999" tIns="89998" rIns="35999" bIns="89998" rtlCol="0" anchor="b">
            <a:normAutofit fontScale="25000" lnSpcReduction="20000"/>
          </a:bodyPr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&gt; Lecture &gt; Author  •  Document &gt; Date</a:t>
            </a:r>
            <a:endParaRPr lang="en-GB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7B4EA774-811D-49A6-B74B-5FDAE494A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37" tIns="45719" rIns="91437" bIns="45719" numCol="1" rtlCol="0" anchor="t" anchorCtr="0" compatLnSpc="1">
            <a:prstTxWarp prst="textNoShape">
              <a:avLst/>
            </a:prstTxWarp>
            <a:normAutofit/>
          </a:bodyPr>
          <a:lstStyle/>
          <a:p>
            <a:pPr defTabSz="914309"/>
            <a:r>
              <a:rPr lang="en-GB" dirty="0"/>
              <a:t>EnMAP – Orbit Details</a:t>
            </a:r>
            <a:endParaRPr lang="de-DE" dirty="0"/>
          </a:p>
        </p:txBody>
      </p:sp>
      <p:pic>
        <p:nvPicPr>
          <p:cNvPr id="10" name="iss_enmap.wmv">
            <a:hlinkClick r:id="" action="ppaction://media"/>
            <a:extLst>
              <a:ext uri="{FF2B5EF4-FFF2-40B4-BE49-F238E27FC236}">
                <a16:creationId xmlns:a16="http://schemas.microsoft.com/office/drawing/2014/main" id="{E055CD05-B5A2-40B9-B5F7-66C181D19D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5"/>
          <a:stretch>
            <a:fillRect/>
          </a:stretch>
        </p:blipFill>
        <p:spPr bwMode="auto">
          <a:xfrm>
            <a:off x="553132" y="1320803"/>
            <a:ext cx="10978508" cy="53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57F94D-70AB-CA0D-B630-DBC7EBCCEC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7</a:t>
            </a:fld>
            <a:endParaRPr lang="de-DE"/>
          </a:p>
        </p:txBody>
      </p:sp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F9B5F58D-794D-E69B-5462-4BF50619B2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07299" y="4527576"/>
          <a:ext cx="6989376" cy="1949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2600">
                  <a:extLst>
                    <a:ext uri="{9D8B030D-6E8A-4147-A177-3AD203B41FA5}">
                      <a16:colId xmlns:a16="http://schemas.microsoft.com/office/drawing/2014/main" val="1375311674"/>
                    </a:ext>
                  </a:extLst>
                </a:gridCol>
                <a:gridCol w="4676776">
                  <a:extLst>
                    <a:ext uri="{9D8B030D-6E8A-4147-A177-3AD203B41FA5}">
                      <a16:colId xmlns:a16="http://schemas.microsoft.com/office/drawing/2014/main" val="3227760287"/>
                    </a:ext>
                  </a:extLst>
                </a:gridCol>
              </a:tblGrid>
              <a:tr h="254235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Mission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Instrument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20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EnMAP</a:t>
                      </a:r>
                      <a:endParaRPr lang="de-DE" sz="1400" kern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3826" marR="43826" marT="0" marB="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797568"/>
                  </a:ext>
                </a:extLst>
              </a:tr>
              <a:tr h="254235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Target lifetime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26" marR="43826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2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5" algn="l" defTabSz="914309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04.2022-09.2027 (nominal), extension under consideration</a:t>
                      </a:r>
                      <a:endParaRPr lang="de-DE" sz="1400" kern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43826" marR="43826" marT="0" marB="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133566"/>
                  </a:ext>
                </a:extLst>
              </a:tr>
              <a:tr h="2364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200" dirty="0">
                          <a:solidFill>
                            <a:schemeClr val="bg1"/>
                          </a:solidFill>
                          <a:effectLst/>
                        </a:rPr>
                        <a:t>Orbit type, </a:t>
                      </a:r>
                      <a:r>
                        <a:rPr lang="de-DE" sz="1200" dirty="0" err="1">
                          <a:solidFill>
                            <a:schemeClr val="bg1"/>
                          </a:solidFill>
                          <a:effectLst/>
                        </a:rPr>
                        <a:t>altitude</a:t>
                      </a:r>
                      <a:r>
                        <a:rPr lang="de-DE" sz="1200" dirty="0">
                          <a:solidFill>
                            <a:schemeClr val="bg1"/>
                          </a:solidFill>
                          <a:effectLst/>
                        </a:rPr>
                        <a:t> and </a:t>
                      </a:r>
                      <a:r>
                        <a:rPr lang="de-DE" sz="1200" dirty="0" err="1">
                          <a:solidFill>
                            <a:schemeClr val="bg1"/>
                          </a:solidFill>
                          <a:effectLst/>
                        </a:rPr>
                        <a:t>inclination</a:t>
                      </a:r>
                      <a:endParaRPr lang="de-DE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Sun-</a:t>
                      </a:r>
                      <a:r>
                        <a:rPr lang="de-DE" sz="1400" kern="120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synchronous</a:t>
                      </a:r>
                      <a:r>
                        <a:rPr lang="de-DE" sz="1400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, 653 km, 97.96°</a:t>
                      </a: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761508"/>
                  </a:ext>
                </a:extLst>
              </a:tr>
              <a:tr h="2364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Orbit </a:t>
                      </a:r>
                      <a:r>
                        <a:rPr lang="de-DE" sz="1200" err="1">
                          <a:effectLst/>
                        </a:rPr>
                        <a:t>period</a:t>
                      </a:r>
                      <a:r>
                        <a:rPr lang="de-DE" sz="1200">
                          <a:effectLst/>
                        </a:rPr>
                        <a:t> and repeat </a:t>
                      </a:r>
                      <a:r>
                        <a:rPr lang="de-DE" sz="1200" dirty="0" err="1">
                          <a:effectLst/>
                        </a:rPr>
                        <a:t>cycle</a:t>
                      </a:r>
                      <a:endParaRPr lang="de-DE" sz="1200" dirty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1.6 h, 398 </a:t>
                      </a:r>
                      <a:r>
                        <a:rPr lang="de-DE" sz="120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revolutions</a:t>
                      </a:r>
                      <a:r>
                        <a:rPr lang="de-DE" sz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in 27 </a:t>
                      </a:r>
                      <a:r>
                        <a:rPr lang="de-DE" sz="1200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days</a:t>
                      </a:r>
                      <a:endParaRPr lang="de-DE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994160"/>
                  </a:ext>
                </a:extLst>
              </a:tr>
              <a:tr h="2364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200" dirty="0" err="1">
                          <a:effectLst/>
                        </a:rPr>
                        <a:t>Local</a:t>
                      </a:r>
                      <a:r>
                        <a:rPr lang="de-DE" sz="1200" dirty="0">
                          <a:effectLst/>
                        </a:rPr>
                        <a:t> time </a:t>
                      </a:r>
                      <a:r>
                        <a:rPr lang="de-DE" sz="1200" dirty="0" err="1">
                          <a:effectLst/>
                        </a:rPr>
                        <a:t>descending</a:t>
                      </a:r>
                      <a:r>
                        <a:rPr lang="de-DE" sz="1200" dirty="0">
                          <a:effectLst/>
                        </a:rPr>
                        <a:t> </a:t>
                      </a:r>
                      <a:r>
                        <a:rPr lang="de-DE" sz="1200" dirty="0" err="1">
                          <a:effectLst/>
                        </a:rPr>
                        <a:t>node</a:t>
                      </a:r>
                      <a:endParaRPr lang="de-DE" sz="1200" dirty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11:00 h ± 18 min</a:t>
                      </a:r>
                      <a:endParaRPr lang="de-DE" sz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088196"/>
                  </a:ext>
                </a:extLst>
              </a:tr>
              <a:tr h="2364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200" dirty="0" err="1">
                          <a:effectLst/>
                        </a:rPr>
                        <a:t>Revisit</a:t>
                      </a:r>
                      <a:r>
                        <a:rPr lang="de-DE" sz="1200" dirty="0">
                          <a:effectLst/>
                        </a:rPr>
                        <a:t> time</a:t>
                      </a:r>
                      <a:endParaRPr lang="de-DE" sz="1200" dirty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days (±30° off-nadir tilt)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days (±5° off-nadir tilt)</a:t>
                      </a:r>
                      <a:endParaRPr lang="de-DE" sz="1200" kern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446490"/>
                  </a:ext>
                </a:extLst>
              </a:tr>
              <a:tr h="2364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Coverage</a:t>
                      </a:r>
                      <a:endParaRPr lang="de-DE" sz="1200" dirty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84° N to 84° S</a:t>
                      </a:r>
                      <a:endParaRPr lang="de-DE" sz="1200" kern="1200" dirty="0"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2" marR="68562" marT="0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577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852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AFB5CC67-016E-4A61-BD67-77B603321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10" y="3605518"/>
            <a:ext cx="4289995" cy="29188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6F4BE5-B9C4-4564-92B6-3405A04D3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DESIS – Calibration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E0228-2212-4197-BAC0-C230D9B9B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047" y="1044313"/>
            <a:ext cx="7408229" cy="4895850"/>
          </a:xfrm>
        </p:spPr>
        <p:txBody>
          <a:bodyPr>
            <a:normAutofit/>
          </a:bodyPr>
          <a:lstStyle/>
          <a:p>
            <a:r>
              <a:rPr lang="en-US" sz="1800" dirty="0"/>
              <a:t>Calibration unit equipped with 9 different LEDs. </a:t>
            </a:r>
            <a:br>
              <a:rPr lang="en-US" sz="1800" dirty="0"/>
            </a:br>
            <a:r>
              <a:rPr lang="en-US" sz="1800" dirty="0"/>
              <a:t>Weekly measurements. Used for spectral calibration.</a:t>
            </a:r>
          </a:p>
          <a:p>
            <a:r>
              <a:rPr lang="en-US" sz="1800" dirty="0"/>
              <a:t>Spectral calibration after corrections better than ~0.5 nm. </a:t>
            </a:r>
            <a:br>
              <a:rPr lang="en-US" sz="1800" dirty="0"/>
            </a:br>
            <a:r>
              <a:rPr lang="en-US" sz="1800" dirty="0"/>
              <a:t>RMS ~0.1 nm</a:t>
            </a:r>
          </a:p>
          <a:p>
            <a:r>
              <a:rPr lang="en-US" sz="1800" b="1" dirty="0"/>
              <a:t>Vicarious radiometric calibration </a:t>
            </a:r>
            <a:r>
              <a:rPr lang="en-US" sz="1800" dirty="0"/>
              <a:t>with </a:t>
            </a:r>
            <a:r>
              <a:rPr lang="en-US" sz="1800" dirty="0" err="1"/>
              <a:t>RadCalNet</a:t>
            </a:r>
            <a:r>
              <a:rPr lang="en-US" sz="1800" dirty="0"/>
              <a:t> sites</a:t>
            </a:r>
            <a:br>
              <a:rPr lang="en-US" sz="1800" dirty="0"/>
            </a:br>
            <a:r>
              <a:rPr lang="en-US" sz="1800" dirty="0"/>
              <a:t>used as reference. High variability for wavelengths below </a:t>
            </a:r>
            <a:br>
              <a:rPr lang="en-US" sz="1800" dirty="0"/>
            </a:br>
            <a:r>
              <a:rPr lang="en-US" sz="1800" dirty="0"/>
              <a:t>480 nm. More stable above 500 nm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C1E591-AD0E-45F9-B7A6-AA4792A92D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7775" y="906199"/>
            <a:ext cx="2101592" cy="13462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3DB43-6908-D9EA-64BF-B4C22D56CE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49F064F-A9AE-4E98-AC77-3044EC251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434" y="3619767"/>
            <a:ext cx="4409784" cy="30000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956C6E-F74F-11A7-6798-41DB27BB50C8}"/>
              </a:ext>
            </a:extLst>
          </p:cNvPr>
          <p:cNvSpPr txBox="1"/>
          <p:nvPr/>
        </p:nvSpPr>
        <p:spPr>
          <a:xfrm>
            <a:off x="6387326" y="3716246"/>
            <a:ext cx="1701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On-board calibration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F2E483E-0F32-8D18-911E-3DF6D3ADC1E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667"/>
          <a:stretch/>
        </p:blipFill>
        <p:spPr>
          <a:xfrm>
            <a:off x="8501053" y="2640172"/>
            <a:ext cx="3602759" cy="42178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A409D2-F8CB-4CF0-4420-4EB769873CF4}"/>
              </a:ext>
            </a:extLst>
          </p:cNvPr>
          <p:cNvSpPr txBox="1"/>
          <p:nvPr/>
        </p:nvSpPr>
        <p:spPr>
          <a:xfrm>
            <a:off x="9454060" y="2640172"/>
            <a:ext cx="1696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2060"/>
                </a:solidFill>
              </a:rPr>
              <a:t>Vicarious calibration</a:t>
            </a:r>
          </a:p>
        </p:txBody>
      </p:sp>
    </p:spTree>
    <p:extLst>
      <p:ext uri="{BB962C8B-B14F-4D97-AF65-F5344CB8AC3E}">
        <p14:creationId xmlns:p14="http://schemas.microsoft.com/office/powerpoint/2010/main" val="843840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F671-4C10-28D0-20A8-AEF0A4D80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EnMAP –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C7803-9567-CA42-18ED-17634724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43" y="1038095"/>
            <a:ext cx="10801349" cy="4895850"/>
          </a:xfrm>
        </p:spPr>
        <p:txBody>
          <a:bodyPr>
            <a:normAutofit/>
          </a:bodyPr>
          <a:lstStyle/>
          <a:p>
            <a:r>
              <a:rPr lang="en-US" sz="1800" dirty="0"/>
              <a:t>EnMAP equipped with 5 on-board calibration/monitoring methods </a:t>
            </a:r>
            <a:br>
              <a:rPr lang="en-US" sz="1800" dirty="0"/>
            </a:br>
            <a:r>
              <a:rPr lang="en-US" sz="1800" dirty="0"/>
              <a:t>(spectral, radiometric, lamp, linearity, deep-space calibrations)</a:t>
            </a:r>
          </a:p>
          <a:p>
            <a:r>
              <a:rPr lang="en-US" sz="1800" dirty="0"/>
              <a:t>Absolute radiometric cal.: solar diffuser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3A158-7ECF-BF2A-5C7E-D92037F35D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5114056"/>
            <a:ext cx="288000" cy="1440000"/>
          </a:xfrm>
        </p:spPr>
        <p:txBody>
          <a:bodyPr/>
          <a:lstStyle/>
          <a:p>
            <a:fld id="{30ADABB7-F9A6-4A4D-9415-296AC5E687F8}" type="slidenum">
              <a:rPr lang="de-DE" smtClean="0"/>
              <a:pPr/>
              <a:t>9</a:t>
            </a:fld>
            <a:endParaRPr lang="de-DE"/>
          </a:p>
        </p:txBody>
      </p:sp>
      <p:pic>
        <p:nvPicPr>
          <p:cNvPr id="8" name="Grafik 31">
            <a:extLst>
              <a:ext uri="{FF2B5EF4-FFF2-40B4-BE49-F238E27FC236}">
                <a16:creationId xmlns:a16="http://schemas.microsoft.com/office/drawing/2014/main" id="{1B2CC673-43FB-2ECF-DC98-3363FE2B4D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4" y="2752692"/>
            <a:ext cx="2611755" cy="1829361"/>
          </a:xfrm>
          <a:prstGeom prst="rect">
            <a:avLst/>
          </a:prstGeom>
        </p:spPr>
      </p:pic>
      <p:pic>
        <p:nvPicPr>
          <p:cNvPr id="9" name="Grafik 32">
            <a:extLst>
              <a:ext uri="{FF2B5EF4-FFF2-40B4-BE49-F238E27FC236}">
                <a16:creationId xmlns:a16="http://schemas.microsoft.com/office/drawing/2014/main" id="{002F8C08-AAA0-1D3D-69BE-4E3025B5CB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4" y="4618986"/>
            <a:ext cx="2611755" cy="18293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3B6202-0E16-26F9-111B-F145E89C233F}"/>
              </a:ext>
            </a:extLst>
          </p:cNvPr>
          <p:cNvSpPr txBox="1"/>
          <p:nvPr/>
        </p:nvSpPr>
        <p:spPr>
          <a:xfrm>
            <a:off x="1165860" y="2491791"/>
            <a:ext cx="1369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2060"/>
                </a:solidFill>
              </a:rPr>
              <a:t>Spectral calibration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28E61C-DBFA-78BB-D09F-05F5141CB994}"/>
              </a:ext>
            </a:extLst>
          </p:cNvPr>
          <p:cNvSpPr txBox="1"/>
          <p:nvPr/>
        </p:nvSpPr>
        <p:spPr>
          <a:xfrm>
            <a:off x="5300984" y="2491791"/>
            <a:ext cx="16049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2060"/>
                </a:solidFill>
              </a:rPr>
              <a:t>Radiometric calibration</a:t>
            </a:r>
          </a:p>
        </p:txBody>
      </p:sp>
      <p:pic>
        <p:nvPicPr>
          <p:cNvPr id="15" name="Grafik 29">
            <a:extLst>
              <a:ext uri="{FF2B5EF4-FFF2-40B4-BE49-F238E27FC236}">
                <a16:creationId xmlns:a16="http://schemas.microsoft.com/office/drawing/2014/main" id="{CD6E485C-01F5-6504-3AE5-A52596E80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6911" y="2699751"/>
            <a:ext cx="4847097" cy="1900282"/>
          </a:xfrm>
          <a:prstGeom prst="rect">
            <a:avLst/>
          </a:prstGeom>
        </p:spPr>
      </p:pic>
      <p:pic>
        <p:nvPicPr>
          <p:cNvPr id="16" name="Grafik 29">
            <a:extLst>
              <a:ext uri="{FF2B5EF4-FFF2-40B4-BE49-F238E27FC236}">
                <a16:creationId xmlns:a16="http://schemas.microsoft.com/office/drawing/2014/main" id="{1656002D-9E78-29CE-F6EB-45F396107A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16911" y="4573841"/>
            <a:ext cx="4860908" cy="18745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E467889-E96C-B723-5681-1F849B8587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88945" y="4615841"/>
            <a:ext cx="2077060" cy="199120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3BFBDBB-38BE-9E34-5671-C15A96242D25}"/>
              </a:ext>
            </a:extLst>
          </p:cNvPr>
          <p:cNvSpPr txBox="1"/>
          <p:nvPr/>
        </p:nvSpPr>
        <p:spPr>
          <a:xfrm>
            <a:off x="9639300" y="4685951"/>
            <a:ext cx="5533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SWIR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2DD4F0-15E7-C198-A729-89C11A1DBD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88945" y="2678796"/>
            <a:ext cx="2077060" cy="199136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CE3B9F1-AF68-0AD5-D6BA-3840B4326ECB}"/>
              </a:ext>
            </a:extLst>
          </p:cNvPr>
          <p:cNvSpPr txBox="1"/>
          <p:nvPr/>
        </p:nvSpPr>
        <p:spPr>
          <a:xfrm>
            <a:off x="9362911" y="2493853"/>
            <a:ext cx="1502334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 err="1">
                <a:solidFill>
                  <a:srgbClr val="002060"/>
                </a:solidFill>
              </a:rPr>
              <a:t>Instument</a:t>
            </a:r>
            <a:r>
              <a:rPr lang="en-US" sz="1000" b="1" dirty="0">
                <a:solidFill>
                  <a:srgbClr val="002060"/>
                </a:solidFill>
              </a:rPr>
              <a:t> monitoring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EAA86B-D30F-3BA2-F32F-3854A7668A86}"/>
              </a:ext>
            </a:extLst>
          </p:cNvPr>
          <p:cNvSpPr txBox="1"/>
          <p:nvPr/>
        </p:nvSpPr>
        <p:spPr>
          <a:xfrm>
            <a:off x="9639300" y="2752692"/>
            <a:ext cx="5229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VNIR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CE869E10-C410-5371-7585-68475982A4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8728" y="1086242"/>
            <a:ext cx="1162914" cy="1379069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A828B800-0BBA-A03F-B01F-71283532FB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8945" y="1340890"/>
            <a:ext cx="1368399" cy="112442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D6FA58F-BBC9-267E-BFCD-B6F70C3F5F6B}"/>
              </a:ext>
            </a:extLst>
          </p:cNvPr>
          <p:cNvSpPr txBox="1"/>
          <p:nvPr/>
        </p:nvSpPr>
        <p:spPr>
          <a:xfrm>
            <a:off x="644023" y="6554674"/>
            <a:ext cx="6410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updates</a:t>
            </a:r>
            <a:r>
              <a:rPr lang="de-DE" sz="1400" dirty="0"/>
              <a:t>, </a:t>
            </a:r>
            <a:r>
              <a:rPr lang="de-DE" sz="1400" dirty="0" err="1"/>
              <a:t>see</a:t>
            </a:r>
            <a:r>
              <a:rPr lang="de-DE" sz="1400" dirty="0"/>
              <a:t> </a:t>
            </a:r>
            <a:r>
              <a:rPr lang="de-DE" sz="1400" dirty="0" err="1"/>
              <a:t>mission</a:t>
            </a:r>
            <a:r>
              <a:rPr lang="de-DE" sz="1400" dirty="0"/>
              <a:t> </a:t>
            </a:r>
            <a:r>
              <a:rPr lang="de-DE" sz="1400" dirty="0" err="1"/>
              <a:t>quarterly</a:t>
            </a:r>
            <a:r>
              <a:rPr lang="de-DE" sz="1400" dirty="0"/>
              <a:t> </a:t>
            </a:r>
            <a:r>
              <a:rPr lang="de-DE" sz="1400" dirty="0" err="1"/>
              <a:t>reports</a:t>
            </a:r>
            <a:r>
              <a:rPr lang="de-DE" sz="1400" dirty="0"/>
              <a:t> at: </a:t>
            </a:r>
            <a:r>
              <a:rPr lang="de-DE" sz="1400" dirty="0">
                <a:hlinkClick r:id="rId10"/>
              </a:rPr>
              <a:t>https://www.enmap.org/mission/</a:t>
            </a:r>
            <a:r>
              <a:rPr lang="de-DE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305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56DC6-3FD1-4F20-B859-DAF8E0CE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EnMAP – Moon </a:t>
            </a:r>
            <a:r>
              <a:rPr lang="de-DE" dirty="0" err="1"/>
              <a:t>observations</a:t>
            </a:r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DD657-F6C6-4AF1-8F70-2C815BF66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74A6BA8-D838-172D-11BB-905243522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494" y="1040505"/>
            <a:ext cx="7204074" cy="4895850"/>
          </a:xfrm>
        </p:spPr>
        <p:txBody>
          <a:bodyPr>
            <a:noAutofit/>
          </a:bodyPr>
          <a:lstStyle/>
          <a:p>
            <a:r>
              <a:rPr lang="de-DE" sz="1800" dirty="0"/>
              <a:t>Moon </a:t>
            </a:r>
            <a:r>
              <a:rPr lang="de-DE" sz="1800" dirty="0" err="1"/>
              <a:t>observations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not </a:t>
            </a:r>
            <a:r>
              <a:rPr lang="de-DE" sz="1800" dirty="0" err="1"/>
              <a:t>part</a:t>
            </a:r>
            <a:r>
              <a:rPr lang="de-DE" sz="1800" dirty="0"/>
              <a:t> of EnMAP </a:t>
            </a:r>
            <a:r>
              <a:rPr lang="de-DE" sz="1800" dirty="0" err="1"/>
              <a:t>routine</a:t>
            </a:r>
            <a:r>
              <a:rPr lang="de-DE" sz="1800" dirty="0"/>
              <a:t> </a:t>
            </a:r>
            <a:r>
              <a:rPr lang="de-DE" sz="1800" dirty="0" err="1"/>
              <a:t>operations</a:t>
            </a:r>
            <a:r>
              <a:rPr lang="de-DE" sz="1800" dirty="0"/>
              <a:t>, </a:t>
            </a:r>
            <a:br>
              <a:rPr lang="de-DE" sz="1800" dirty="0"/>
            </a:br>
            <a:r>
              <a:rPr lang="de-DE" sz="1800" dirty="0"/>
              <a:t>but </a:t>
            </a:r>
            <a:r>
              <a:rPr lang="de-DE" sz="1800" dirty="0" err="1"/>
              <a:t>useful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calibration</a:t>
            </a:r>
            <a:r>
              <a:rPr lang="de-DE" sz="1800" dirty="0"/>
              <a:t> and </a:t>
            </a:r>
            <a:r>
              <a:rPr lang="de-DE" sz="1800" dirty="0" err="1"/>
              <a:t>dedicated</a:t>
            </a:r>
            <a:r>
              <a:rPr lang="de-DE" sz="1800" dirty="0"/>
              <a:t> Cal/Val </a:t>
            </a:r>
            <a:r>
              <a:rPr lang="de-DE" sz="1800" dirty="0" err="1"/>
              <a:t>studies</a:t>
            </a:r>
            <a:r>
              <a:rPr lang="de-DE" sz="1800" dirty="0"/>
              <a:t>.</a:t>
            </a:r>
          </a:p>
          <a:p>
            <a:r>
              <a:rPr lang="de-DE" sz="1800" dirty="0"/>
              <a:t>12 Moon </a:t>
            </a:r>
            <a:r>
              <a:rPr lang="de-DE" sz="1800" dirty="0" err="1"/>
              <a:t>observations</a:t>
            </a:r>
            <a:r>
              <a:rPr lang="de-DE" sz="1800" dirty="0"/>
              <a:t> </a:t>
            </a:r>
            <a:r>
              <a:rPr lang="de-DE" sz="1800" dirty="0" err="1"/>
              <a:t>acquired</a:t>
            </a:r>
            <a:r>
              <a:rPr lang="de-DE" sz="1800" dirty="0"/>
              <a:t> </a:t>
            </a:r>
            <a:r>
              <a:rPr lang="de-DE" sz="1800" dirty="0" err="1"/>
              <a:t>since</a:t>
            </a:r>
            <a:r>
              <a:rPr lang="de-DE" sz="1800" dirty="0"/>
              <a:t> 2022 and </a:t>
            </a:r>
            <a:r>
              <a:rPr lang="de-DE" sz="1800" dirty="0" err="1"/>
              <a:t>commitment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observe</a:t>
            </a:r>
            <a:r>
              <a:rPr lang="de-DE" sz="1800" dirty="0"/>
              <a:t> </a:t>
            </a:r>
            <a:r>
              <a:rPr lang="de-DE" sz="1800" dirty="0" err="1"/>
              <a:t>every</a:t>
            </a:r>
            <a:r>
              <a:rPr lang="de-DE" sz="1800" dirty="0"/>
              <a:t> </a:t>
            </a:r>
            <a:r>
              <a:rPr lang="de-DE" sz="1800" dirty="0" err="1"/>
              <a:t>two</a:t>
            </a:r>
            <a:r>
              <a:rPr lang="de-DE" sz="1800" dirty="0"/>
              <a:t> </a:t>
            </a:r>
            <a:r>
              <a:rPr lang="de-DE" sz="1800" dirty="0" err="1"/>
              <a:t>months</a:t>
            </a:r>
            <a:r>
              <a:rPr lang="de-DE" sz="1800" dirty="0"/>
              <a:t>. Next: </a:t>
            </a:r>
            <a:r>
              <a:rPr lang="de-DE" sz="1800" dirty="0" err="1"/>
              <a:t>early</a:t>
            </a:r>
            <a:r>
              <a:rPr lang="de-DE" sz="1800" dirty="0"/>
              <a:t> Apr 2026.</a:t>
            </a:r>
          </a:p>
          <a:p>
            <a:r>
              <a:rPr lang="de-DE" sz="1800" dirty="0"/>
              <a:t>Imaging </a:t>
            </a:r>
            <a:r>
              <a:rPr lang="de-DE" sz="1800" dirty="0" err="1"/>
              <a:t>strategy</a:t>
            </a:r>
            <a:r>
              <a:rPr lang="de-DE" sz="1800" dirty="0"/>
              <a:t>: </a:t>
            </a:r>
            <a:r>
              <a:rPr lang="de-DE" sz="1800" dirty="0" err="1"/>
              <a:t>along</a:t>
            </a:r>
            <a:r>
              <a:rPr lang="de-DE" sz="1800" dirty="0"/>
              <a:t>-track </a:t>
            </a:r>
            <a:r>
              <a:rPr lang="de-DE" sz="1800" dirty="0" err="1"/>
              <a:t>scan</a:t>
            </a:r>
            <a:r>
              <a:rPr lang="de-DE" sz="1800" dirty="0"/>
              <a:t> of Moon </a:t>
            </a:r>
            <a:r>
              <a:rPr lang="de-DE" sz="1800" dirty="0" err="1"/>
              <a:t>with</a:t>
            </a:r>
            <a:r>
              <a:rPr lang="de-DE" sz="1800" dirty="0"/>
              <a:t> 10x </a:t>
            </a:r>
            <a:r>
              <a:rPr lang="de-DE" sz="1800" dirty="0" err="1"/>
              <a:t>oversampling</a:t>
            </a:r>
            <a:r>
              <a:rPr lang="de-DE" sz="1800" dirty="0"/>
              <a:t>, Earth </a:t>
            </a:r>
            <a:r>
              <a:rPr lang="de-DE" sz="1800" dirty="0" err="1"/>
              <a:t>observation</a:t>
            </a:r>
            <a:r>
              <a:rPr lang="de-DE" sz="1800" dirty="0"/>
              <a:t> </a:t>
            </a:r>
            <a:r>
              <a:rPr lang="de-DE" sz="1800" dirty="0" err="1"/>
              <a:t>mode</a:t>
            </a:r>
            <a:r>
              <a:rPr lang="de-DE" sz="1800" dirty="0"/>
              <a:t> </a:t>
            </a:r>
            <a:r>
              <a:rPr lang="de-DE" sz="1800" dirty="0" err="1"/>
              <a:t>used</a:t>
            </a:r>
            <a:r>
              <a:rPr lang="de-DE" sz="1800" dirty="0"/>
              <a:t> (not all SWIR bands </a:t>
            </a:r>
            <a:r>
              <a:rPr lang="de-DE" sz="1800" dirty="0" err="1"/>
              <a:t>transmitted</a:t>
            </a:r>
            <a:r>
              <a:rPr lang="de-DE" sz="1800" dirty="0"/>
              <a:t>).</a:t>
            </a:r>
          </a:p>
          <a:p>
            <a:r>
              <a:rPr lang="de-DE" sz="1800" dirty="0" err="1"/>
              <a:t>Spectral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:</a:t>
            </a:r>
          </a:p>
          <a:p>
            <a:pPr lvl="1"/>
            <a:r>
              <a:rPr lang="de-DE" sz="1800" dirty="0"/>
              <a:t>418–2445 </a:t>
            </a:r>
            <a:r>
              <a:rPr lang="de-DE" sz="1800" dirty="0" err="1"/>
              <a:t>nm</a:t>
            </a:r>
            <a:r>
              <a:rPr lang="de-DE" sz="1800" dirty="0"/>
              <a:t>, 91+133 VNIR+SWIR </a:t>
            </a:r>
            <a:r>
              <a:rPr lang="de-DE" sz="1800" dirty="0" err="1"/>
              <a:t>spectral</a:t>
            </a:r>
            <a:r>
              <a:rPr lang="de-DE" sz="1800" dirty="0"/>
              <a:t> bands</a:t>
            </a:r>
          </a:p>
          <a:p>
            <a:pPr lvl="1"/>
            <a:r>
              <a:rPr lang="de-DE" sz="1800" dirty="0"/>
              <a:t>SSD 5–12 </a:t>
            </a:r>
            <a:r>
              <a:rPr lang="de-DE" sz="1800" dirty="0" err="1"/>
              <a:t>nm</a:t>
            </a:r>
            <a:r>
              <a:rPr lang="de-DE" sz="1800" dirty="0"/>
              <a:t>, FWHM 6–11 </a:t>
            </a:r>
            <a:r>
              <a:rPr lang="de-DE" sz="1800" dirty="0" err="1"/>
              <a:t>nm</a:t>
            </a:r>
            <a:endParaRPr lang="de-DE" sz="1800" dirty="0"/>
          </a:p>
          <a:p>
            <a:pPr lvl="1"/>
            <a:r>
              <a:rPr lang="de-DE" sz="1800" dirty="0" err="1"/>
              <a:t>spectral</a:t>
            </a:r>
            <a:r>
              <a:rPr lang="de-DE" sz="1800" dirty="0"/>
              <a:t> </a:t>
            </a:r>
            <a:r>
              <a:rPr lang="de-DE" sz="1800" dirty="0" err="1"/>
              <a:t>gaps</a:t>
            </a:r>
            <a:r>
              <a:rPr lang="de-DE" sz="1800" dirty="0"/>
              <a:t>: 1391–1461 </a:t>
            </a:r>
            <a:r>
              <a:rPr lang="de-DE" sz="1800" dirty="0" err="1"/>
              <a:t>nm</a:t>
            </a:r>
            <a:r>
              <a:rPr lang="de-DE" sz="1800" dirty="0"/>
              <a:t>, 1760–1939 </a:t>
            </a:r>
            <a:r>
              <a:rPr lang="de-DE" sz="1800" dirty="0" err="1"/>
              <a:t>nm</a:t>
            </a:r>
            <a:r>
              <a:rPr lang="de-DE" sz="1800" dirty="0"/>
              <a:t> (&lt;05.07.2023)</a:t>
            </a:r>
          </a:p>
          <a:p>
            <a:pPr marL="457200" lvl="1" indent="0">
              <a:buNone/>
            </a:pPr>
            <a:r>
              <a:rPr lang="de-DE" sz="1800" dirty="0"/>
              <a:t>	                    1391–1449 </a:t>
            </a:r>
            <a:r>
              <a:rPr lang="de-DE" sz="1800" dirty="0" err="1"/>
              <a:t>nm</a:t>
            </a:r>
            <a:r>
              <a:rPr lang="de-DE" sz="1800" dirty="0"/>
              <a:t>, 1780–1968 </a:t>
            </a:r>
            <a:r>
              <a:rPr lang="de-DE" sz="1800" dirty="0" err="1"/>
              <a:t>nm</a:t>
            </a:r>
            <a:r>
              <a:rPr lang="de-DE" sz="1800" dirty="0"/>
              <a:t> (&gt;=05.07.2023)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9E6B13E-61E3-D5ED-7BA9-937F99261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9400" y="1442045"/>
            <a:ext cx="4207933" cy="3973909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08D176F6-6C89-EE0D-339C-230A59A47D63}"/>
              </a:ext>
            </a:extLst>
          </p:cNvPr>
          <p:cNvSpPr txBox="1"/>
          <p:nvPr/>
        </p:nvSpPr>
        <p:spPr>
          <a:xfrm>
            <a:off x="8017166" y="5818640"/>
            <a:ext cx="3326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See also </a:t>
            </a:r>
            <a:r>
              <a:rPr lang="de-DE" sz="1600" dirty="0" err="1"/>
              <a:t>dedicated</a:t>
            </a:r>
            <a:r>
              <a:rPr lang="de-DE" sz="1600" dirty="0"/>
              <a:t> </a:t>
            </a:r>
            <a:br>
              <a:rPr lang="de-DE" sz="1600" dirty="0"/>
            </a:br>
            <a:r>
              <a:rPr lang="de-DE" sz="1600" dirty="0" err="1"/>
              <a:t>presentation</a:t>
            </a:r>
            <a:r>
              <a:rPr lang="de-DE" sz="1600" dirty="0"/>
              <a:t> @ GSICS Lunar WG </a:t>
            </a:r>
            <a:br>
              <a:rPr lang="de-DE" sz="1600" dirty="0"/>
            </a:br>
            <a:r>
              <a:rPr lang="de-DE" sz="1600" dirty="0" err="1"/>
              <a:t>by</a:t>
            </a:r>
            <a:r>
              <a:rPr lang="de-DE" sz="1600" dirty="0"/>
              <a:t> M. Pato, Nov. 13, 2025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58ADA28-10DA-7E28-EFD1-2F8BA974B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92" y="5342399"/>
            <a:ext cx="7424958" cy="125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36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983BC79-B4B8-4EC5-82DF-A9CA276FC5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0666" y="1031116"/>
            <a:ext cx="10227733" cy="4863400"/>
          </a:xfrm>
          <a:prstGeom prst="rect">
            <a:avLst/>
          </a:prstGeom>
        </p:spPr>
      </p:pic>
      <p:sp>
        <p:nvSpPr>
          <p:cNvPr id="3" name="Titel 9">
            <a:extLst>
              <a:ext uri="{FF2B5EF4-FFF2-40B4-BE49-F238E27FC236}">
                <a16:creationId xmlns:a16="http://schemas.microsoft.com/office/drawing/2014/main" id="{8297B437-E13B-4F58-8D96-563C19BA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DESIS </a:t>
            </a:r>
            <a:r>
              <a:rPr lang="en-US" dirty="0"/>
              <a:t>– </a:t>
            </a:r>
            <a:r>
              <a:rPr lang="en-GB" dirty="0"/>
              <a:t>6 years of  acquisitions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77D458-3844-6A84-CDF8-41C15B3C11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11</a:t>
            </a:fld>
            <a:endParaRPr lang="de-DE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48BAF0BE-F7E8-4D2B-A0B6-25A4D1B12D26}"/>
              </a:ext>
            </a:extLst>
          </p:cNvPr>
          <p:cNvGrpSpPr/>
          <p:nvPr/>
        </p:nvGrpSpPr>
        <p:grpSpPr>
          <a:xfrm>
            <a:off x="10170814" y="1230980"/>
            <a:ext cx="1027110" cy="3046195"/>
            <a:chOff x="11052048" y="1463435"/>
            <a:chExt cx="1027377" cy="3046988"/>
          </a:xfrm>
        </p:grpSpPr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0DC31234-2C51-4328-9EFA-B1E373E84C66}"/>
                </a:ext>
              </a:extLst>
            </p:cNvPr>
            <p:cNvSpPr txBox="1"/>
            <p:nvPr/>
          </p:nvSpPr>
          <p:spPr>
            <a:xfrm>
              <a:off x="11052048" y="1463435"/>
              <a:ext cx="1027377" cy="3046988"/>
            </a:xfrm>
            <a:prstGeom prst="rect">
              <a:avLst/>
            </a:prstGeom>
            <a:solidFill>
              <a:srgbClr val="FFFFFF">
                <a:alpha val="70980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600" dirty="0">
                  <a:latin typeface="Arial" pitchFamily="34" charset="0"/>
                  <a:cs typeface="Arial" pitchFamily="34" charset="0"/>
                </a:rPr>
                <a:t>N° </a:t>
              </a:r>
              <a:r>
                <a:rPr lang="de-DE" sz="1600" dirty="0" err="1">
                  <a:latin typeface="Arial" pitchFamily="34" charset="0"/>
                  <a:cs typeface="Arial" pitchFamily="34" charset="0"/>
                </a:rPr>
                <a:t>of</a:t>
              </a:r>
              <a:r>
                <a:rPr lang="de-DE" sz="16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1600" dirty="0" err="1">
                  <a:latin typeface="Arial" pitchFamily="34" charset="0"/>
                  <a:cs typeface="Arial" pitchFamily="34" charset="0"/>
                </a:rPr>
                <a:t>available</a:t>
              </a:r>
              <a:r>
                <a:rPr lang="de-DE" sz="16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1600" dirty="0" err="1">
                  <a:latin typeface="Arial" pitchFamily="34" charset="0"/>
                  <a:cs typeface="Arial" pitchFamily="34" charset="0"/>
                </a:rPr>
                <a:t>scenes</a:t>
              </a:r>
              <a:endParaRPr lang="de-DE" sz="1600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0A563E84-F77A-402D-8688-1D1061BDAA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49754" y="2335652"/>
              <a:ext cx="483394" cy="1999333"/>
            </a:xfrm>
            <a:prstGeom prst="rect">
              <a:avLst/>
            </a:prstGeom>
          </p:spPr>
        </p:pic>
      </p:grp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44EFBA4-4D96-64B3-7EC7-2EAB55D618E5}"/>
              </a:ext>
            </a:extLst>
          </p:cNvPr>
          <p:cNvSpPr txBox="1">
            <a:spLocks/>
          </p:cNvSpPr>
          <p:nvPr/>
        </p:nvSpPr>
        <p:spPr>
          <a:xfrm>
            <a:off x="290055" y="5664412"/>
            <a:ext cx="11208676" cy="8519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54864" rIns="91440" bIns="45720" rtlCol="0" anchor="ctr" anchorCtr="0">
            <a:normAutofit/>
          </a:bodyPr>
          <a:lstStyle>
            <a:lvl1pPr marL="539750" indent="-231775" algn="l" defTabSz="53975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750" indent="-231775" algn="l" defTabSz="53975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9750" indent="-231775" algn="l" defTabSz="53975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39750" indent="-231775" algn="l" defTabSz="53975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39750" indent="-231775" algn="l" defTabSz="53975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800" dirty="0"/>
              <a:t>Data </a:t>
            </a:r>
            <a:r>
              <a:rPr lang="de-DE" sz="1800" dirty="0" err="1"/>
              <a:t>since</a:t>
            </a:r>
            <a:r>
              <a:rPr lang="de-DE" sz="1800" dirty="0"/>
              <a:t> 2018. </a:t>
            </a:r>
            <a:r>
              <a:rPr lang="de-DE" sz="1800" dirty="0" err="1"/>
              <a:t>Certain</a:t>
            </a:r>
            <a:r>
              <a:rPr lang="de-DE" sz="1800" dirty="0"/>
              <a:t> </a:t>
            </a:r>
            <a:r>
              <a:rPr lang="de-DE" sz="1800" dirty="0" err="1"/>
              <a:t>areas</a:t>
            </a:r>
            <a:r>
              <a:rPr lang="de-DE" sz="1800" dirty="0"/>
              <a:t> </a:t>
            </a:r>
            <a:r>
              <a:rPr lang="de-DE" sz="1800" dirty="0" err="1"/>
              <a:t>imaged</a:t>
            </a:r>
            <a:r>
              <a:rPr lang="de-DE" sz="1800" dirty="0"/>
              <a:t> </a:t>
            </a:r>
            <a:r>
              <a:rPr lang="de-DE" sz="1800" dirty="0" err="1"/>
              <a:t>as</a:t>
            </a:r>
            <a:r>
              <a:rPr lang="de-DE" sz="1800" dirty="0"/>
              <a:t> </a:t>
            </a:r>
            <a:r>
              <a:rPr lang="de-DE" sz="1800" dirty="0" err="1"/>
              <a:t>much</a:t>
            </a:r>
            <a:r>
              <a:rPr lang="de-DE" sz="1800" dirty="0"/>
              <a:t> </a:t>
            </a:r>
            <a:r>
              <a:rPr lang="de-DE" sz="1800" dirty="0" err="1"/>
              <a:t>as</a:t>
            </a:r>
            <a:r>
              <a:rPr lang="de-DE" sz="1800" dirty="0"/>
              <a:t> 120 </a:t>
            </a:r>
            <a:r>
              <a:rPr lang="de-DE" sz="1800" dirty="0" err="1"/>
              <a:t>times</a:t>
            </a:r>
            <a:endParaRPr lang="de-DE" sz="1800" dirty="0"/>
          </a:p>
          <a:p>
            <a:pPr>
              <a:spcBef>
                <a:spcPts val="600"/>
              </a:spcBef>
            </a:pPr>
            <a:r>
              <a:rPr lang="de-DE" sz="1800" dirty="0"/>
              <a:t>&gt;240.000 </a:t>
            </a:r>
            <a:r>
              <a:rPr lang="de-DE" sz="1800" dirty="0" err="1"/>
              <a:t>products</a:t>
            </a:r>
            <a:r>
              <a:rPr lang="de-DE" sz="1800" dirty="0"/>
              <a:t> </a:t>
            </a:r>
            <a:r>
              <a:rPr lang="de-DE" sz="1800" dirty="0" err="1"/>
              <a:t>until</a:t>
            </a:r>
            <a:r>
              <a:rPr lang="de-DE" sz="1800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896886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F7E5E6-C574-44EB-B041-3EC0B2982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683" y="981944"/>
            <a:ext cx="10348291" cy="48221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A0EEDC-0C2E-43C8-ACAD-9C3D162D4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EnMAP – 4 years of acquisitions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DCAC4-0784-5A94-ADFD-F0894D20D0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8C21BA-D811-4259-B04B-754563AF5296}"/>
              </a:ext>
            </a:extLst>
          </p:cNvPr>
          <p:cNvSpPr txBox="1"/>
          <p:nvPr/>
        </p:nvSpPr>
        <p:spPr>
          <a:xfrm rot="5400000">
            <a:off x="10405201" y="4639156"/>
            <a:ext cx="10302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</a:rPr>
              <a:t>Source: DLR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53698F1-74CA-75A4-A082-52F90B0ABD93}"/>
              </a:ext>
            </a:extLst>
          </p:cNvPr>
          <p:cNvGrpSpPr/>
          <p:nvPr/>
        </p:nvGrpSpPr>
        <p:grpSpPr>
          <a:xfrm>
            <a:off x="1006022" y="2368698"/>
            <a:ext cx="1027110" cy="3046195"/>
            <a:chOff x="1006022" y="2368698"/>
            <a:chExt cx="1027110" cy="3046195"/>
          </a:xfrm>
        </p:grpSpPr>
        <p:sp>
          <p:nvSpPr>
            <p:cNvPr id="14" name="Textfeld 5">
              <a:extLst>
                <a:ext uri="{FF2B5EF4-FFF2-40B4-BE49-F238E27FC236}">
                  <a16:creationId xmlns:a16="http://schemas.microsoft.com/office/drawing/2014/main" id="{61BE3927-AA5D-A505-A97C-4320E34C2C1C}"/>
                </a:ext>
              </a:extLst>
            </p:cNvPr>
            <p:cNvSpPr txBox="1"/>
            <p:nvPr/>
          </p:nvSpPr>
          <p:spPr>
            <a:xfrm>
              <a:off x="1006022" y="2368698"/>
              <a:ext cx="1027110" cy="3046195"/>
            </a:xfrm>
            <a:prstGeom prst="rect">
              <a:avLst/>
            </a:prstGeom>
            <a:solidFill>
              <a:srgbClr val="FFFFFF">
                <a:alpha val="70980"/>
              </a:srgb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sz="1600" dirty="0">
                  <a:latin typeface="Arial" pitchFamily="34" charset="0"/>
                  <a:cs typeface="Arial" pitchFamily="34" charset="0"/>
                </a:rPr>
                <a:t>N° </a:t>
              </a:r>
              <a:r>
                <a:rPr lang="de-DE" sz="1600" dirty="0" err="1">
                  <a:latin typeface="Arial" pitchFamily="34" charset="0"/>
                  <a:cs typeface="Arial" pitchFamily="34" charset="0"/>
                </a:rPr>
                <a:t>of</a:t>
              </a:r>
              <a:r>
                <a:rPr lang="de-DE" sz="16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1600" dirty="0" err="1">
                  <a:latin typeface="Arial" pitchFamily="34" charset="0"/>
                  <a:cs typeface="Arial" pitchFamily="34" charset="0"/>
                </a:rPr>
                <a:t>available</a:t>
              </a:r>
              <a:r>
                <a:rPr lang="de-DE" sz="16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1600" dirty="0" err="1">
                  <a:latin typeface="Arial" pitchFamily="34" charset="0"/>
                  <a:cs typeface="Arial" pitchFamily="34" charset="0"/>
                </a:rPr>
                <a:t>scenes</a:t>
              </a:r>
              <a:endParaRPr lang="de-DE" sz="1600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de-DE" sz="1799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234EEA2-1B4D-F9B4-9A4F-A01A52615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22813" r="22352"/>
            <a:stretch/>
          </p:blipFill>
          <p:spPr>
            <a:xfrm>
              <a:off x="1220333" y="3167895"/>
              <a:ext cx="585788" cy="2104171"/>
            </a:xfrm>
            <a:prstGeom prst="rect">
              <a:avLst/>
            </a:prstGeom>
          </p:spPr>
        </p:pic>
      </p:grp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5BDDF37-215E-8D3E-DC35-7420520F033E}"/>
              </a:ext>
            </a:extLst>
          </p:cNvPr>
          <p:cNvSpPr txBox="1">
            <a:spLocks/>
          </p:cNvSpPr>
          <p:nvPr/>
        </p:nvSpPr>
        <p:spPr>
          <a:xfrm>
            <a:off x="289565" y="5664412"/>
            <a:ext cx="11208676" cy="8519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54864" rIns="91440" bIns="45720" rtlCol="0" anchor="ctr" anchorCtr="0">
            <a:normAutofit/>
          </a:bodyPr>
          <a:lstStyle>
            <a:lvl1pPr marL="539750" indent="-231775" algn="l" defTabSz="53975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9750" indent="-231775" algn="l" defTabSz="53975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39750" indent="-231775" algn="l" defTabSz="53975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39750" indent="-231775" algn="l" defTabSz="53975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39750" indent="-231775" algn="l" defTabSz="53975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800" dirty="0"/>
              <a:t>More </a:t>
            </a:r>
            <a:r>
              <a:rPr lang="de-DE" sz="1800" dirty="0" err="1"/>
              <a:t>than</a:t>
            </a:r>
            <a:r>
              <a:rPr lang="de-DE" sz="1800" dirty="0"/>
              <a:t> 22.200 Earth </a:t>
            </a:r>
            <a:r>
              <a:rPr lang="de-DE" sz="1800" dirty="0" err="1"/>
              <a:t>datatakes</a:t>
            </a:r>
            <a:r>
              <a:rPr lang="de-DE" sz="1800" dirty="0"/>
              <a:t> (DTs)  </a:t>
            </a:r>
            <a:r>
              <a:rPr lang="de-DE" sz="1800" dirty="0" err="1"/>
              <a:t>since</a:t>
            </a:r>
            <a:r>
              <a:rPr lang="de-DE" sz="1800" dirty="0"/>
              <a:t> April 2022</a:t>
            </a:r>
          </a:p>
          <a:p>
            <a:pPr>
              <a:spcBef>
                <a:spcPts val="600"/>
              </a:spcBef>
            </a:pPr>
            <a:r>
              <a:rPr lang="de-DE" sz="1800" dirty="0"/>
              <a:t>More </a:t>
            </a:r>
            <a:r>
              <a:rPr lang="de-DE" sz="1800" dirty="0" err="1"/>
              <a:t>than</a:t>
            </a:r>
            <a:r>
              <a:rPr lang="de-DE" sz="1800" dirty="0"/>
              <a:t> 202.500 Earth </a:t>
            </a:r>
            <a:r>
              <a:rPr lang="de-DE" sz="1800" dirty="0" err="1"/>
              <a:t>products</a:t>
            </a:r>
            <a:r>
              <a:rPr lang="de-DE" sz="1800" dirty="0"/>
              <a:t> </a:t>
            </a:r>
            <a:r>
              <a:rPr lang="de-DE" sz="1800" dirty="0" err="1"/>
              <a:t>archived</a:t>
            </a:r>
            <a:r>
              <a:rPr lang="de-DE" sz="1800" dirty="0"/>
              <a:t> and </a:t>
            </a:r>
            <a:r>
              <a:rPr lang="de-DE" sz="1800" dirty="0" err="1"/>
              <a:t>available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ordering</a:t>
            </a:r>
            <a:r>
              <a:rPr lang="de-DE" sz="1800" dirty="0"/>
              <a:t>. </a:t>
            </a:r>
            <a:r>
              <a:rPr lang="de-DE" sz="1800" dirty="0" err="1"/>
              <a:t>Some</a:t>
            </a:r>
            <a:r>
              <a:rPr lang="de-DE" sz="1800" dirty="0"/>
              <a:t> </a:t>
            </a:r>
            <a:r>
              <a:rPr lang="de-DE" sz="1800" dirty="0" err="1"/>
              <a:t>areas</a:t>
            </a:r>
            <a:r>
              <a:rPr lang="de-DE" sz="1800" dirty="0"/>
              <a:t> </a:t>
            </a:r>
            <a:r>
              <a:rPr lang="de-DE" sz="1800" dirty="0" err="1"/>
              <a:t>imaged</a:t>
            </a:r>
            <a:r>
              <a:rPr lang="de-DE" sz="1800" dirty="0"/>
              <a:t> &gt; 70 </a:t>
            </a:r>
            <a:r>
              <a:rPr lang="de-DE" sz="1800" dirty="0" err="1"/>
              <a:t>times</a:t>
            </a:r>
            <a:endParaRPr lang="de-DE" sz="18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3B004E-A642-9F9E-4DE4-88C66CE63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568" y="187945"/>
            <a:ext cx="1310754" cy="102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49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DAF0FC39-4537-4D2D-8F73-0A265F59EDC9}"/>
              </a:ext>
            </a:extLst>
          </p:cNvPr>
          <p:cNvSpPr txBox="1"/>
          <p:nvPr/>
        </p:nvSpPr>
        <p:spPr>
          <a:xfrm>
            <a:off x="6387278" y="3445578"/>
            <a:ext cx="495814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L1B Top-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Of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-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Atmosphere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(TOA)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Radiance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Arial" pitchFamily="34" charset="0"/>
            </a:endParaRPr>
          </a:p>
          <a:p>
            <a:pPr defTabSz="914126">
              <a:defRPr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Arial" pitchFamily="34" charset="0"/>
            </a:endParaRPr>
          </a:p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L1C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Geocoded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&amp;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Orthorectified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(TOA)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Radiance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Arial" pitchFamily="34" charset="0"/>
            </a:endParaRPr>
          </a:p>
          <a:p>
            <a:pPr defTabSz="914126">
              <a:defRPr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Arial" pitchFamily="34" charset="0"/>
            </a:endParaRPr>
          </a:p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L2A Bottom-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of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-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Atmosphere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(BOA)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Reflectance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AB6B68D-A002-4EDB-B674-28C3472E3610}"/>
              </a:ext>
            </a:extLst>
          </p:cNvPr>
          <p:cNvSpPr/>
          <p:nvPr/>
        </p:nvSpPr>
        <p:spPr>
          <a:xfrm>
            <a:off x="5893940" y="2556785"/>
            <a:ext cx="5857854" cy="25772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>
              <a:defRPr/>
            </a:pPr>
            <a:endParaRPr lang="de-DE" sz="1799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994AD7C-3A41-49BF-8BA2-0FE58A7298CF}"/>
              </a:ext>
            </a:extLst>
          </p:cNvPr>
          <p:cNvSpPr/>
          <p:nvPr/>
        </p:nvSpPr>
        <p:spPr>
          <a:xfrm>
            <a:off x="6246148" y="3038499"/>
            <a:ext cx="5250527" cy="1944216"/>
          </a:xfrm>
          <a:prstGeom prst="rect">
            <a:avLst/>
          </a:prstGeom>
          <a:noFill/>
          <a:ln w="444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>
              <a:defRPr/>
            </a:pPr>
            <a:endParaRPr lang="de-DE" sz="1799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7ED23F4-BC70-43F2-BBC8-C4D83544A1DD}"/>
              </a:ext>
            </a:extLst>
          </p:cNvPr>
          <p:cNvSpPr txBox="1"/>
          <p:nvPr/>
        </p:nvSpPr>
        <p:spPr>
          <a:xfrm>
            <a:off x="7056206" y="2820582"/>
            <a:ext cx="3011900" cy="36923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defTabSz="914126">
              <a:defRPr/>
            </a:pPr>
            <a:r>
              <a:rPr lang="de-DE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Analysis Ready Data 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4A5CA9AC-A6DB-46FB-88CF-12C291AD3DDD}"/>
              </a:ext>
            </a:extLst>
          </p:cNvPr>
          <p:cNvSpPr/>
          <p:nvPr/>
        </p:nvSpPr>
        <p:spPr>
          <a:xfrm>
            <a:off x="6246148" y="1552844"/>
            <a:ext cx="5243778" cy="841758"/>
          </a:xfrm>
          <a:prstGeom prst="rect">
            <a:avLst/>
          </a:prstGeom>
          <a:noFill/>
          <a:ln w="444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>
              <a:defRPr/>
            </a:pPr>
            <a:endParaRPr lang="de-DE" sz="1799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C0746965-835E-46F8-9B06-79C826CD3321}"/>
              </a:ext>
            </a:extLst>
          </p:cNvPr>
          <p:cNvSpPr txBox="1"/>
          <p:nvPr/>
        </p:nvSpPr>
        <p:spPr>
          <a:xfrm>
            <a:off x="7056206" y="1317610"/>
            <a:ext cx="1095208" cy="36923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defTabSz="914126">
              <a:defRPr/>
            </a:pPr>
            <a:r>
              <a:rPr lang="de-DE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Archive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00F48B5-8858-42AB-96A1-383DFDB46280}"/>
              </a:ext>
            </a:extLst>
          </p:cNvPr>
          <p:cNvSpPr/>
          <p:nvPr/>
        </p:nvSpPr>
        <p:spPr>
          <a:xfrm>
            <a:off x="6280953" y="1671100"/>
            <a:ext cx="4999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L1A  Raw Data </a:t>
            </a:r>
          </a:p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(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prepared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for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selection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&amp;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ordering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&amp;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processing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)</a:t>
            </a:r>
          </a:p>
        </p:txBody>
      </p:sp>
      <p:sp>
        <p:nvSpPr>
          <p:cNvPr id="40" name="Legende: mit Linie mit Rahmen und Akzentuierungsbalken 39">
            <a:extLst>
              <a:ext uri="{FF2B5EF4-FFF2-40B4-BE49-F238E27FC236}">
                <a16:creationId xmlns:a16="http://schemas.microsoft.com/office/drawing/2014/main" id="{0EF7F565-7768-4D9D-941B-88E31E195A7A}"/>
              </a:ext>
            </a:extLst>
          </p:cNvPr>
          <p:cNvSpPr/>
          <p:nvPr/>
        </p:nvSpPr>
        <p:spPr>
          <a:xfrm>
            <a:off x="501133" y="1511802"/>
            <a:ext cx="4786608" cy="907710"/>
          </a:xfrm>
          <a:prstGeom prst="accentBorderCallout1">
            <a:avLst>
              <a:gd name="adj1" fmla="val 49642"/>
              <a:gd name="adj2" fmla="val 102152"/>
              <a:gd name="adj3" fmla="val 230766"/>
              <a:gd name="adj4" fmla="val 120184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Autofit/>
          </a:bodyPr>
          <a:lstStyle/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Absolute radiometric calibration is well</a:t>
            </a:r>
          </a:p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within ~5% at the Top-of-Atmosphere (TOA)</a:t>
            </a:r>
          </a:p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radiance and TOA reflectance level </a:t>
            </a:r>
          </a:p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when validated against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RadCalNet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Legende: mit Linie mit Rahmen und Akzentuierungsbalken 40">
            <a:extLst>
              <a:ext uri="{FF2B5EF4-FFF2-40B4-BE49-F238E27FC236}">
                <a16:creationId xmlns:a16="http://schemas.microsoft.com/office/drawing/2014/main" id="{3E34CA42-940D-4CEA-8BEF-2ED42EB1619E}"/>
              </a:ext>
            </a:extLst>
          </p:cNvPr>
          <p:cNvSpPr/>
          <p:nvPr/>
        </p:nvSpPr>
        <p:spPr>
          <a:xfrm>
            <a:off x="501133" y="2725955"/>
            <a:ext cx="4786608" cy="696176"/>
          </a:xfrm>
          <a:prstGeom prst="accentBorderCallout1">
            <a:avLst>
              <a:gd name="adj1" fmla="val 49642"/>
              <a:gd name="adj2" fmla="val 102152"/>
              <a:gd name="adj3" fmla="val 206512"/>
              <a:gd name="adj4" fmla="val 120044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Geometric accuracy with respect to </a:t>
            </a:r>
          </a:p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Landsat-8 reference is ~20 m (~0.7 pixel) </a:t>
            </a:r>
          </a:p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linear RMSE</a:t>
            </a:r>
          </a:p>
        </p:txBody>
      </p:sp>
      <p:sp>
        <p:nvSpPr>
          <p:cNvPr id="42" name="Legende: mit Linie mit Rahmen und Akzentuierungsbalken 41">
            <a:extLst>
              <a:ext uri="{FF2B5EF4-FFF2-40B4-BE49-F238E27FC236}">
                <a16:creationId xmlns:a16="http://schemas.microsoft.com/office/drawing/2014/main" id="{D5659B9D-0779-443E-9FBA-B4995CAB68F0}"/>
              </a:ext>
            </a:extLst>
          </p:cNvPr>
          <p:cNvSpPr/>
          <p:nvPr/>
        </p:nvSpPr>
        <p:spPr>
          <a:xfrm>
            <a:off x="501133" y="3733172"/>
            <a:ext cx="4786608" cy="968814"/>
          </a:xfrm>
          <a:prstGeom prst="accentBorderCallout1">
            <a:avLst>
              <a:gd name="adj1" fmla="val 49642"/>
              <a:gd name="adj2" fmla="val 102152"/>
              <a:gd name="adj3" fmla="val 98023"/>
              <a:gd name="adj4" fmla="val 120184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Agreement of Bottom-Of-Atmosphere (BOA) reflectance within ~ 5% to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RadCalNet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sites, significant agreement within uncertainties with other sensors processed with DESIS L2A processor (PACO) </a:t>
            </a:r>
          </a:p>
        </p:txBody>
      </p:sp>
      <p:sp>
        <p:nvSpPr>
          <p:cNvPr id="15" name="Titel 11">
            <a:extLst>
              <a:ext uri="{FF2B5EF4-FFF2-40B4-BE49-F238E27FC236}">
                <a16:creationId xmlns:a16="http://schemas.microsoft.com/office/drawing/2014/main" id="{F2C771FE-86D9-42C7-B741-3284A3D53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33375"/>
            <a:ext cx="10760074" cy="4788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de-DE" dirty="0"/>
              <a:t>DESIS </a:t>
            </a:r>
            <a:r>
              <a:rPr lang="en-US" dirty="0"/>
              <a:t>– </a:t>
            </a:r>
            <a:r>
              <a:rPr lang="de-DE" dirty="0"/>
              <a:t>Data </a:t>
            </a:r>
            <a:r>
              <a:rPr lang="de-DE" dirty="0" err="1"/>
              <a:t>products</a:t>
            </a:r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26C45CEA-271C-47AF-AFB9-287153748AD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133" y="5294349"/>
            <a:ext cx="1327798" cy="1327798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081D39D3-D7DE-4B35-AB26-82F255E589FB}"/>
              </a:ext>
            </a:extLst>
          </p:cNvPr>
          <p:cNvSpPr/>
          <p:nvPr/>
        </p:nvSpPr>
        <p:spPr>
          <a:xfrm>
            <a:off x="1873577" y="5292523"/>
            <a:ext cx="53022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/>
              <a:t>Alonso et al.,</a:t>
            </a:r>
            <a:r>
              <a:rPr lang="en-US" sz="1600" dirty="0"/>
              <a:t> Data Products, Quality and Validation of the DLR Earth Sensing Imaging Spectrometer (DESIS).</a:t>
            </a:r>
            <a:r>
              <a:rPr lang="de-DE" sz="1600" dirty="0"/>
              <a:t> Sensors, 2019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E1630E-D289-4A39-6FC0-CBAD3510AB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13</a:t>
            </a:fld>
            <a:endParaRPr lang="de-DE"/>
          </a:p>
        </p:txBody>
      </p:sp>
      <p:pic>
        <p:nvPicPr>
          <p:cNvPr id="11" name="Grafik 42">
            <a:extLst>
              <a:ext uri="{FF2B5EF4-FFF2-40B4-BE49-F238E27FC236}">
                <a16:creationId xmlns:a16="http://schemas.microsoft.com/office/drawing/2014/main" id="{10E84715-4906-BA63-BB76-13A5E5A381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2570" y="5056904"/>
            <a:ext cx="1788160" cy="14466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DBF8D90-7A4D-7226-47B7-090F1B94B6A3}"/>
              </a:ext>
            </a:extLst>
          </p:cNvPr>
          <p:cNvSpPr txBox="1"/>
          <p:nvPr/>
        </p:nvSpPr>
        <p:spPr>
          <a:xfrm>
            <a:off x="7544431" y="5415459"/>
            <a:ext cx="2939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eaLnBrk="1" hangingPunct="1">
              <a:defRPr/>
            </a:pPr>
            <a:r>
              <a:rPr lang="en-US" altLang="de-DE" sz="1600" kern="0" dirty="0">
                <a:latin typeface="Arial" panose="020B0604020202020204" pitchFamily="34" charset="0"/>
                <a:cs typeface="Arial" panose="020B0604020202020204" pitchFamily="34" charset="0"/>
              </a:rPr>
              <a:t>L2A data is CEOS-ARD </a:t>
            </a:r>
            <a:br>
              <a:rPr lang="en-US" altLang="de-DE" sz="1600" kern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de-DE" sz="1600" kern="0" dirty="0">
                <a:latin typeface="Arial" panose="020B0604020202020204" pitchFamily="34" charset="0"/>
                <a:cs typeface="Arial" panose="020B0604020202020204" pitchFamily="34" charset="0"/>
              </a:rPr>
              <a:t>at threshold specification</a:t>
            </a:r>
          </a:p>
        </p:txBody>
      </p:sp>
    </p:spTree>
    <p:extLst>
      <p:ext uri="{BB962C8B-B14F-4D97-AF65-F5344CB8AC3E}">
        <p14:creationId xmlns:p14="http://schemas.microsoft.com/office/powerpoint/2010/main" val="3149442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26C45CEA-271C-47AF-AFB9-287153748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51" y="5292523"/>
            <a:ext cx="1254354" cy="1254354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DAF0FC39-4537-4D2D-8F73-0A265F59EDC9}"/>
              </a:ext>
            </a:extLst>
          </p:cNvPr>
          <p:cNvSpPr txBox="1"/>
          <p:nvPr/>
        </p:nvSpPr>
        <p:spPr>
          <a:xfrm>
            <a:off x="6387278" y="3346518"/>
            <a:ext cx="4958145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L1B Top-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Of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-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Atmosphere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(TOA)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Radiance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Arial" pitchFamily="34" charset="0"/>
            </a:endParaRPr>
          </a:p>
          <a:p>
            <a:pPr defTabSz="914126">
              <a:defRPr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Arial" pitchFamily="34" charset="0"/>
            </a:endParaRPr>
          </a:p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L1C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Geocoded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&amp;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Orthorectified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(TOA)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Radiance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Arial" pitchFamily="34" charset="0"/>
            </a:endParaRPr>
          </a:p>
          <a:p>
            <a:pPr defTabSz="914126">
              <a:defRPr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Arial" pitchFamily="34" charset="0"/>
            </a:endParaRPr>
          </a:p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L2A Bottom-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of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-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Atmosphere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(BOA)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Reflectance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      (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dedicated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Land and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water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processors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AB6B68D-A002-4EDB-B674-28C3472E3610}"/>
              </a:ext>
            </a:extLst>
          </p:cNvPr>
          <p:cNvSpPr/>
          <p:nvPr/>
        </p:nvSpPr>
        <p:spPr>
          <a:xfrm>
            <a:off x="5893940" y="2556785"/>
            <a:ext cx="5857854" cy="257724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>
              <a:defRPr/>
            </a:pPr>
            <a:endParaRPr lang="de-DE" sz="1799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994AD7C-3A41-49BF-8BA2-0FE58A7298CF}"/>
              </a:ext>
            </a:extLst>
          </p:cNvPr>
          <p:cNvSpPr/>
          <p:nvPr/>
        </p:nvSpPr>
        <p:spPr>
          <a:xfrm>
            <a:off x="6246148" y="3038498"/>
            <a:ext cx="5250527" cy="2018405"/>
          </a:xfrm>
          <a:prstGeom prst="rect">
            <a:avLst/>
          </a:prstGeom>
          <a:noFill/>
          <a:ln w="444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>
              <a:defRPr/>
            </a:pPr>
            <a:endParaRPr lang="de-DE" sz="1799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7ED23F4-BC70-43F2-BBC8-C4D83544A1DD}"/>
              </a:ext>
            </a:extLst>
          </p:cNvPr>
          <p:cNvSpPr txBox="1"/>
          <p:nvPr/>
        </p:nvSpPr>
        <p:spPr>
          <a:xfrm>
            <a:off x="7056206" y="2820582"/>
            <a:ext cx="3011900" cy="36923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defTabSz="914126">
              <a:defRPr/>
            </a:pPr>
            <a:r>
              <a:rPr lang="de-DE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Analysis Ready Data 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4A5CA9AC-A6DB-46FB-88CF-12C291AD3DDD}"/>
              </a:ext>
            </a:extLst>
          </p:cNvPr>
          <p:cNvSpPr/>
          <p:nvPr/>
        </p:nvSpPr>
        <p:spPr>
          <a:xfrm>
            <a:off x="6246148" y="1552844"/>
            <a:ext cx="5243778" cy="841758"/>
          </a:xfrm>
          <a:prstGeom prst="rect">
            <a:avLst/>
          </a:prstGeom>
          <a:noFill/>
          <a:ln w="444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>
              <a:defRPr/>
            </a:pPr>
            <a:endParaRPr lang="de-DE" sz="1799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C0746965-835E-46F8-9B06-79C826CD3321}"/>
              </a:ext>
            </a:extLst>
          </p:cNvPr>
          <p:cNvSpPr txBox="1"/>
          <p:nvPr/>
        </p:nvSpPr>
        <p:spPr>
          <a:xfrm>
            <a:off x="7056206" y="1317610"/>
            <a:ext cx="1095208" cy="36923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defTabSz="914126">
              <a:defRPr/>
            </a:pPr>
            <a:r>
              <a:rPr lang="de-DE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Archive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00F48B5-8858-42AB-96A1-383DFDB46280}"/>
              </a:ext>
            </a:extLst>
          </p:cNvPr>
          <p:cNvSpPr/>
          <p:nvPr/>
        </p:nvSpPr>
        <p:spPr>
          <a:xfrm>
            <a:off x="6280953" y="1671100"/>
            <a:ext cx="4999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L0  Raw Data </a:t>
            </a:r>
          </a:p>
          <a:p>
            <a:pPr defTabSz="914126">
              <a:defRPr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(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prepared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for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selection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&amp;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ordering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 &amp;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processing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 pitchFamily="34" charset="0"/>
              </a:rPr>
              <a:t>)</a:t>
            </a:r>
          </a:p>
        </p:txBody>
      </p:sp>
      <p:sp>
        <p:nvSpPr>
          <p:cNvPr id="40" name="Legende: mit Linie mit Rahmen und Akzentuierungsbalken 39">
            <a:extLst>
              <a:ext uri="{FF2B5EF4-FFF2-40B4-BE49-F238E27FC236}">
                <a16:creationId xmlns:a16="http://schemas.microsoft.com/office/drawing/2014/main" id="{0EF7F565-7768-4D9D-941B-88E31E195A7A}"/>
              </a:ext>
            </a:extLst>
          </p:cNvPr>
          <p:cNvSpPr/>
          <p:nvPr/>
        </p:nvSpPr>
        <p:spPr>
          <a:xfrm>
            <a:off x="501133" y="1511802"/>
            <a:ext cx="4786608" cy="907710"/>
          </a:xfrm>
          <a:prstGeom prst="accentBorderCallout1">
            <a:avLst>
              <a:gd name="adj1" fmla="val 49642"/>
              <a:gd name="adj2" fmla="val 102152"/>
              <a:gd name="adj3" fmla="val 230766"/>
              <a:gd name="adj4" fmla="val 120184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>
            <a:noAutofit/>
          </a:bodyPr>
          <a:lstStyle/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Absolute radiometric calibration is well</a:t>
            </a:r>
          </a:p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within &lt;5% at the Top-of-Atmosphere (TOA, validated)</a:t>
            </a:r>
          </a:p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Radiance requirement. Additionally &lt;&lt;2% difference between consecutive calibrations (~1 or ~2 months)</a:t>
            </a:r>
          </a:p>
        </p:txBody>
      </p:sp>
      <p:sp>
        <p:nvSpPr>
          <p:cNvPr id="41" name="Legende: mit Linie mit Rahmen und Akzentuierungsbalken 40">
            <a:extLst>
              <a:ext uri="{FF2B5EF4-FFF2-40B4-BE49-F238E27FC236}">
                <a16:creationId xmlns:a16="http://schemas.microsoft.com/office/drawing/2014/main" id="{3E34CA42-940D-4CEA-8BEF-2ED42EB1619E}"/>
              </a:ext>
            </a:extLst>
          </p:cNvPr>
          <p:cNvSpPr/>
          <p:nvPr/>
        </p:nvSpPr>
        <p:spPr>
          <a:xfrm>
            <a:off x="501133" y="2587404"/>
            <a:ext cx="4786608" cy="907709"/>
          </a:xfrm>
          <a:prstGeom prst="accentBorderCallout1">
            <a:avLst>
              <a:gd name="adj1" fmla="val 49642"/>
              <a:gd name="adj2" fmla="val 102152"/>
              <a:gd name="adj3" fmla="val 168116"/>
              <a:gd name="adj4" fmla="val 119999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Geometric accuracy with respect to Sentinel 2 reference</a:t>
            </a:r>
          </a:p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&lt;0.5 pixel RMSE</a:t>
            </a:r>
          </a:p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VNIR-SWIR Co-registration &lt;0.1 pixel (mean)</a:t>
            </a:r>
          </a:p>
        </p:txBody>
      </p:sp>
      <p:sp>
        <p:nvSpPr>
          <p:cNvPr id="42" name="Legende: mit Linie mit Rahmen und Akzentuierungsbalken 41">
            <a:extLst>
              <a:ext uri="{FF2B5EF4-FFF2-40B4-BE49-F238E27FC236}">
                <a16:creationId xmlns:a16="http://schemas.microsoft.com/office/drawing/2014/main" id="{D5659B9D-0779-443E-9FBA-B4995CAB68F0}"/>
              </a:ext>
            </a:extLst>
          </p:cNvPr>
          <p:cNvSpPr/>
          <p:nvPr/>
        </p:nvSpPr>
        <p:spPr>
          <a:xfrm>
            <a:off x="501133" y="3733171"/>
            <a:ext cx="4786608" cy="1414703"/>
          </a:xfrm>
          <a:prstGeom prst="accentBorderCallout1">
            <a:avLst>
              <a:gd name="adj1" fmla="val 49642"/>
              <a:gd name="adj2" fmla="val 102152"/>
              <a:gd name="adj3" fmla="val 66715"/>
              <a:gd name="adj4" fmla="val 119886"/>
            </a:avLst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defTabSz="914126"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Agreement of Bottom-Of-Atmosphere (BOA) reflectance within Mission requirements:</a:t>
            </a:r>
          </a:p>
          <a:p>
            <a:pPr defTabSz="914126">
              <a:defRPr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itel 11">
            <a:extLst>
              <a:ext uri="{FF2B5EF4-FFF2-40B4-BE49-F238E27FC236}">
                <a16:creationId xmlns:a16="http://schemas.microsoft.com/office/drawing/2014/main" id="{F2C771FE-86D9-42C7-B741-3284A3D53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33375"/>
            <a:ext cx="10760074" cy="4788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de-DE" dirty="0"/>
              <a:t>EnMAP </a:t>
            </a:r>
            <a:r>
              <a:rPr lang="en-US" dirty="0"/>
              <a:t>– </a:t>
            </a:r>
            <a:r>
              <a:rPr lang="de-DE" dirty="0"/>
              <a:t>Data </a:t>
            </a:r>
            <a:r>
              <a:rPr lang="de-DE" dirty="0" err="1"/>
              <a:t>products</a:t>
            </a:r>
            <a:endParaRPr lang="de-D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4FCE5-2A0C-4983-85F2-BC5ABCDE530E}"/>
              </a:ext>
            </a:extLst>
          </p:cNvPr>
          <p:cNvSpPr/>
          <p:nvPr/>
        </p:nvSpPr>
        <p:spPr>
          <a:xfrm>
            <a:off x="695325" y="4286100"/>
            <a:ext cx="20927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u="sng" dirty="0">
                <a:solidFill>
                  <a:srgbClr val="00B050"/>
                </a:solidFill>
              </a:rPr>
              <a:t>Land </a:t>
            </a:r>
            <a:r>
              <a:rPr lang="en-GB" sz="1400" b="1" u="sng" dirty="0">
                <a:solidFill>
                  <a:srgbClr val="00B050"/>
                </a:solidFill>
                <a:latin typeface="Symbol" panose="05050102010706020507" pitchFamily="18" charset="2"/>
              </a:rPr>
              <a:t>r</a:t>
            </a:r>
            <a:r>
              <a:rPr lang="en-GB" sz="1400" b="1" u="sng" dirty="0">
                <a:solidFill>
                  <a:srgbClr val="00B050"/>
                </a:solidFill>
              </a:rPr>
              <a:t> Uncertainty</a:t>
            </a:r>
            <a:endParaRPr lang="en-GB" sz="1200" b="1" u="sng" dirty="0">
              <a:solidFill>
                <a:srgbClr val="00B050"/>
              </a:solidFill>
            </a:endParaRPr>
          </a:p>
          <a:p>
            <a:r>
              <a:rPr lang="en-GB" sz="1200" dirty="0">
                <a:solidFill>
                  <a:srgbClr val="00B050"/>
                </a:solidFill>
              </a:rPr>
              <a:t>&lt; 0.01 for ρ &lt; 0.1 and</a:t>
            </a:r>
          </a:p>
          <a:p>
            <a:r>
              <a:rPr lang="en-GB" sz="1200" dirty="0">
                <a:solidFill>
                  <a:srgbClr val="00B050"/>
                </a:solidFill>
              </a:rPr>
              <a:t>&lt; 0.02 for 0.1 ≤ ρ &lt; 0.3 and</a:t>
            </a:r>
          </a:p>
          <a:p>
            <a:r>
              <a:rPr lang="en-GB" sz="1200" dirty="0">
                <a:solidFill>
                  <a:srgbClr val="00B050"/>
                </a:solidFill>
              </a:rPr>
              <a:t>&lt; 0.05 for 0.3 ≤ </a:t>
            </a:r>
            <a:r>
              <a:rPr lang="el-GR" sz="1200" dirty="0">
                <a:solidFill>
                  <a:srgbClr val="00B050"/>
                </a:solidFill>
              </a:rPr>
              <a:t>ρ ≤ 0.6</a:t>
            </a:r>
            <a:endParaRPr lang="de-DE" sz="1200" dirty="0">
              <a:solidFill>
                <a:srgbClr val="00B050"/>
              </a:solidFill>
              <a:ea typeface="Cambria Math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71F206-EB31-4C8E-BB86-ACA5BF20BBA5}"/>
              </a:ext>
            </a:extLst>
          </p:cNvPr>
          <p:cNvSpPr/>
          <p:nvPr/>
        </p:nvSpPr>
        <p:spPr>
          <a:xfrm>
            <a:off x="3036515" y="4286100"/>
            <a:ext cx="20927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u="sng" dirty="0">
                <a:solidFill>
                  <a:srgbClr val="004D95"/>
                </a:solidFill>
              </a:rPr>
              <a:t>Water </a:t>
            </a:r>
            <a:r>
              <a:rPr lang="en-GB" sz="1400" b="1" u="sng" dirty="0" err="1">
                <a:solidFill>
                  <a:srgbClr val="004D95"/>
                </a:solidFill>
              </a:rPr>
              <a:t>Rrs</a:t>
            </a:r>
            <a:r>
              <a:rPr lang="en-GB" sz="1400" b="1" u="sng" dirty="0">
                <a:solidFill>
                  <a:srgbClr val="004D95"/>
                </a:solidFill>
              </a:rPr>
              <a:t> Uncertainty</a:t>
            </a:r>
            <a:endParaRPr lang="en-GB" sz="1200" b="1" u="sng" dirty="0">
              <a:solidFill>
                <a:srgbClr val="004D95"/>
              </a:solidFill>
            </a:endParaRPr>
          </a:p>
          <a:p>
            <a:r>
              <a:rPr lang="en-GB" sz="1200" dirty="0">
                <a:solidFill>
                  <a:srgbClr val="004D95"/>
                </a:solidFill>
              </a:rPr>
              <a:t>&lt; 0.01 for ρ &lt; 0.1 and</a:t>
            </a:r>
          </a:p>
          <a:p>
            <a:r>
              <a:rPr lang="en-GB" sz="1200" dirty="0">
                <a:solidFill>
                  <a:srgbClr val="004D95"/>
                </a:solidFill>
              </a:rPr>
              <a:t>&lt; 0.02 for 0.1 ≤ ρ &lt; 0.3 and</a:t>
            </a:r>
          </a:p>
          <a:p>
            <a:r>
              <a:rPr lang="en-GB" sz="1200" dirty="0">
                <a:solidFill>
                  <a:srgbClr val="004D95"/>
                </a:solidFill>
              </a:rPr>
              <a:t>&lt; 0.05 for 0.3 ≤ </a:t>
            </a:r>
            <a:r>
              <a:rPr lang="el-GR" sz="1200" dirty="0">
                <a:solidFill>
                  <a:srgbClr val="004D95"/>
                </a:solidFill>
              </a:rPr>
              <a:t>ρ ≤ 0.6</a:t>
            </a:r>
            <a:endParaRPr lang="de-DE" sz="1200" dirty="0">
              <a:solidFill>
                <a:srgbClr val="004D95"/>
              </a:solidFill>
              <a:ea typeface="Cambria Math" panose="020405030504060302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A308B-AC05-414B-A37B-6AFB0A461A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81D39D3-D7DE-4B35-AB26-82F255E589FB}"/>
              </a:ext>
            </a:extLst>
          </p:cNvPr>
          <p:cNvSpPr/>
          <p:nvPr/>
        </p:nvSpPr>
        <p:spPr>
          <a:xfrm>
            <a:off x="1885366" y="5304679"/>
            <a:ext cx="52447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/>
              <a:t>Storch et al., </a:t>
            </a:r>
            <a:r>
              <a:rPr lang="en-US" sz="1600" dirty="0"/>
              <a:t>The EnMAP imaging spectroscopy mission towards operations. Remote Sensing of Environment, 294, 113632. </a:t>
            </a:r>
            <a:endParaRPr lang="de-DE" sz="1600" dirty="0"/>
          </a:p>
        </p:txBody>
      </p:sp>
      <p:pic>
        <p:nvPicPr>
          <p:cNvPr id="13" name="Grafik 42">
            <a:extLst>
              <a:ext uri="{FF2B5EF4-FFF2-40B4-BE49-F238E27FC236}">
                <a16:creationId xmlns:a16="http://schemas.microsoft.com/office/drawing/2014/main" id="{DC11CCBB-2007-9E62-EB13-9FAE9310CF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2570" y="5056904"/>
            <a:ext cx="1788160" cy="1446602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F617D004-43C5-1D02-D96A-51C3A0526509}"/>
              </a:ext>
            </a:extLst>
          </p:cNvPr>
          <p:cNvSpPr txBox="1"/>
          <p:nvPr/>
        </p:nvSpPr>
        <p:spPr>
          <a:xfrm>
            <a:off x="7544431" y="5415459"/>
            <a:ext cx="2939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eaLnBrk="1" hangingPunct="1">
              <a:defRPr/>
            </a:pPr>
            <a:r>
              <a:rPr lang="en-US" altLang="de-DE" sz="1600" kern="0" dirty="0">
                <a:latin typeface="Arial" panose="020B0604020202020204" pitchFamily="34" charset="0"/>
                <a:cs typeface="Arial" panose="020B0604020202020204" pitchFamily="34" charset="0"/>
              </a:rPr>
              <a:t>L2A data is CEOS-ARD </a:t>
            </a:r>
            <a:br>
              <a:rPr lang="en-US" altLang="de-DE" sz="1600" kern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de-DE" sz="1600" kern="0" dirty="0">
                <a:latin typeface="Arial" panose="020B0604020202020204" pitchFamily="34" charset="0"/>
                <a:cs typeface="Arial" panose="020B0604020202020204" pitchFamily="34" charset="0"/>
              </a:rPr>
              <a:t>at threshold specification</a:t>
            </a:r>
          </a:p>
        </p:txBody>
      </p:sp>
    </p:spTree>
    <p:extLst>
      <p:ext uri="{BB962C8B-B14F-4D97-AF65-F5344CB8AC3E}">
        <p14:creationId xmlns:p14="http://schemas.microsoft.com/office/powerpoint/2010/main" val="217283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BAEA55-5EFA-DC45-6738-53DC4F5D9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EnMAP &amp; DESIS – Access </a:t>
            </a:r>
            <a:r>
              <a:rPr lang="de-DE" dirty="0" err="1"/>
              <a:t>to</a:t>
            </a:r>
            <a:r>
              <a:rPr lang="de-DE" dirty="0"/>
              <a:t> Data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7CD206-7E45-B33B-0CFE-1297AEE51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37472"/>
            <a:ext cx="10801349" cy="4895850"/>
          </a:xfrm>
        </p:spPr>
        <p:txBody>
          <a:bodyPr>
            <a:normAutofit/>
          </a:bodyPr>
          <a:lstStyle/>
          <a:p>
            <a:r>
              <a:rPr lang="de-DE" dirty="0">
                <a:latin typeface="+mn-lt"/>
              </a:rPr>
              <a:t>On-</a:t>
            </a:r>
            <a:r>
              <a:rPr lang="de-DE" dirty="0" err="1">
                <a:latin typeface="+mn-lt"/>
              </a:rPr>
              <a:t>demand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processing</a:t>
            </a:r>
            <a:r>
              <a:rPr lang="de-DE" dirty="0">
                <a:latin typeface="+mn-lt"/>
              </a:rPr>
              <a:t> (L1B, L1C, L2A):               </a:t>
            </a:r>
            <a:r>
              <a:rPr lang="de-D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DLR EOWEB</a:t>
            </a:r>
          </a:p>
          <a:p>
            <a:pPr marL="0" indent="0">
              <a:buNone/>
            </a:pPr>
            <a:br>
              <a:rPr lang="de-DE" sz="1900" dirty="0">
                <a:latin typeface="+mn-lt"/>
              </a:rPr>
            </a:br>
            <a:endParaRPr lang="de-DE" sz="1900" dirty="0">
              <a:latin typeface="+mn-lt"/>
            </a:endParaRPr>
          </a:p>
          <a:p>
            <a:r>
              <a:rPr lang="de-DE" dirty="0">
                <a:latin typeface="+mn-lt"/>
              </a:rPr>
              <a:t>L2A </a:t>
            </a:r>
            <a:r>
              <a:rPr lang="de-DE" dirty="0" err="1">
                <a:latin typeface="+mn-lt"/>
              </a:rPr>
              <a:t>access</a:t>
            </a:r>
            <a:r>
              <a:rPr lang="de-DE" dirty="0">
                <a:latin typeface="+mn-lt"/>
              </a:rPr>
              <a:t> via web </a:t>
            </a:r>
            <a:r>
              <a:rPr lang="de-DE" dirty="0" err="1">
                <a:latin typeface="+mn-lt"/>
              </a:rPr>
              <a:t>services</a:t>
            </a:r>
            <a:r>
              <a:rPr lang="de-DE" dirty="0">
                <a:latin typeface="+mn-lt"/>
              </a:rPr>
              <a:t> (WCS, WMS etc.) </a:t>
            </a:r>
            <a:br>
              <a:rPr lang="de-DE" dirty="0">
                <a:latin typeface="+mn-lt"/>
              </a:rPr>
            </a:br>
            <a:r>
              <a:rPr lang="de-DE" dirty="0">
                <a:latin typeface="+mn-lt"/>
              </a:rPr>
              <a:t>incl. STAC </a:t>
            </a:r>
            <a:r>
              <a:rPr lang="de-DE" dirty="0" err="1">
                <a:latin typeface="+mn-lt"/>
              </a:rPr>
              <a:t>metadata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catalogue</a:t>
            </a:r>
            <a:r>
              <a:rPr lang="de-DE" dirty="0">
                <a:latin typeface="+mn-lt"/>
              </a:rPr>
              <a:t>:                              </a:t>
            </a:r>
            <a:r>
              <a:rPr lang="de-D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DLR GEOSERVICE</a:t>
            </a:r>
          </a:p>
          <a:p>
            <a:pPr marL="0" indent="0">
              <a:buNone/>
            </a:pPr>
            <a:endParaRPr lang="de-DE" dirty="0">
              <a:latin typeface="+mn-lt"/>
            </a:endParaRPr>
          </a:p>
          <a:p>
            <a:r>
              <a:rPr lang="de-DE" dirty="0">
                <a:latin typeface="+mn-lt"/>
              </a:rPr>
              <a:t>EnMAP: </a:t>
            </a:r>
            <a:r>
              <a:rPr lang="en-US" dirty="0">
                <a:latin typeface="+mn-lt"/>
              </a:rPr>
              <a:t>registration, proposal submission, FAQ,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ATBDs, </a:t>
            </a:r>
            <a:r>
              <a:rPr lang="en-US" dirty="0" err="1">
                <a:latin typeface="+mn-lt"/>
              </a:rPr>
              <a:t>CalVal</a:t>
            </a:r>
            <a:r>
              <a:rPr lang="en-US" dirty="0">
                <a:latin typeface="+mn-lt"/>
              </a:rPr>
              <a:t> reports, and tasking of EnMAP:</a:t>
            </a:r>
            <a:r>
              <a:rPr lang="de-DE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WWW.ENMAP.ORG 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DESIS: contact via </a:t>
            </a:r>
            <a:r>
              <a:rPr lang="de-DE" b="0" i="0" dirty="0">
                <a:solidFill>
                  <a:srgbClr val="000000"/>
                </a:solidFill>
                <a:effectLst/>
                <a:latin typeface="+mn-lt"/>
                <a:hlinkClick r:id="rId2"/>
              </a:rPr>
              <a:t>desis-scientific@dlr.de</a:t>
            </a:r>
            <a:r>
              <a:rPr lang="de-DE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br>
              <a:rPr lang="de-DE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de-DE" b="0" i="0" dirty="0">
                <a:solidFill>
                  <a:srgbClr val="000000"/>
                </a:solidFill>
                <a:effectLst/>
                <a:latin typeface="+mn-lt"/>
              </a:rPr>
              <a:t>                                                        and ATBDs etc. at DESIS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+mn-lt"/>
              </a:rPr>
              <a:t>webpage</a:t>
            </a:r>
            <a:r>
              <a:rPr lang="de-DE" b="0" i="0" dirty="0">
                <a:solidFill>
                  <a:srgbClr val="000000"/>
                </a:solidFill>
                <a:effectLst/>
                <a:latin typeface="+mn-lt"/>
              </a:rPr>
              <a:t>:</a:t>
            </a:r>
            <a:endParaRPr lang="de-DE" dirty="0">
              <a:latin typeface="+mn-lt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91DF79-7381-95C2-D986-7DE4B4291D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15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544491D-9894-9527-4934-079F3061C95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1279" y="2742400"/>
            <a:ext cx="1192720" cy="11927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CB8CCBD-E436-0C34-12D2-5706BDD9E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1279" y="1441949"/>
            <a:ext cx="1192720" cy="11872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D3AB60F-E3CE-5022-2CF4-4F3C9A098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1279" y="4156234"/>
            <a:ext cx="1192720" cy="11642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1AF5F2B-5D8B-A5A0-2171-674687F0BE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1279" y="5453618"/>
            <a:ext cx="1192720" cy="118584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6744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39C12A-4C29-673B-68A5-0E1D5D037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Applications</a:t>
            </a:r>
            <a:r>
              <a:rPr lang="de-DE" dirty="0"/>
              <a:t> – </a:t>
            </a:r>
            <a:r>
              <a:rPr lang="de-DE" dirty="0" err="1"/>
              <a:t>Examples</a:t>
            </a:r>
            <a:r>
              <a:rPr lang="de-DE" dirty="0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852C2A-B53D-BEA6-749D-1A15C81FB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16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5C90715-CB38-1026-E4F9-78766AA4C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59" y="4588181"/>
            <a:ext cx="5210213" cy="31527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E09AB29-0DC5-E4B9-9EC9-E250B826C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36" y="3512380"/>
            <a:ext cx="4525352" cy="12987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37984A7-2D6F-3F7C-72E5-F43637DD9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80" y="821866"/>
            <a:ext cx="3824199" cy="13891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2EA9B502-14A4-F993-A7AD-37C392592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8802" y="3398127"/>
            <a:ext cx="4184783" cy="17805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D276004-44A3-7E12-B9F6-8BBE52C15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9827" y="5606208"/>
            <a:ext cx="4059064" cy="125179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8C3A7D4-AE14-F23B-0392-E541B080B4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78" y="2313404"/>
            <a:ext cx="4323902" cy="11431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3E239C9-9D5D-A8B9-CB8F-F0D3F57DF3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2158" y="4641800"/>
            <a:ext cx="4420082" cy="10268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4045B9F-B5F7-256F-1679-17A7FC3C47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8944" y="1677678"/>
            <a:ext cx="5100175" cy="17570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A9A0D740-0101-C581-8E13-2B0E7F9CA3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8866" y="777188"/>
            <a:ext cx="3448663" cy="19298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7993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39C12A-4C29-673B-68A5-0E1D5D037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… also </a:t>
            </a:r>
            <a:r>
              <a:rPr lang="de-DE" dirty="0" err="1"/>
              <a:t>some</a:t>
            </a:r>
            <a:r>
              <a:rPr lang="de-DE" dirty="0"/>
              <a:t> Cal/Val </a:t>
            </a:r>
            <a:r>
              <a:rPr lang="de-DE" dirty="0" err="1"/>
              <a:t>focused</a:t>
            </a:r>
            <a:r>
              <a:rPr lang="de-DE" dirty="0"/>
              <a:t> </a:t>
            </a:r>
            <a:r>
              <a:rPr lang="de-DE" dirty="0" err="1"/>
              <a:t>publications</a:t>
            </a:r>
            <a:r>
              <a:rPr lang="de-DE" dirty="0"/>
              <a:t>: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852C2A-B53D-BEA6-749D-1A15C81FB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17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EF08537-CF50-2A08-DA0C-85D0957F0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327" y="5316587"/>
            <a:ext cx="6206689" cy="11470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8ABB5DF-7F3A-4D8C-2B1C-583EFF350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473" y="3230941"/>
            <a:ext cx="5936526" cy="17797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0575C02-4217-ECAB-B68E-F4DC39B58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003" y="1314764"/>
            <a:ext cx="4832200" cy="17619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1035F9A-68DE-4158-A311-2FB65C10B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49" y="2930156"/>
            <a:ext cx="4931227" cy="200529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B59043AF-F4C9-D928-BE21-4CA2E04BAF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594" y="952007"/>
            <a:ext cx="4668982" cy="18238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18EBB051-DC4D-D056-2C4E-1C488CF292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006" y="5089717"/>
            <a:ext cx="5054570" cy="16007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8361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D43B4-454C-860D-24FF-D9C17E2FD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547E5-1B5C-8221-C265-87F30232B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531018"/>
            <a:ext cx="10801349" cy="4895850"/>
          </a:xfrm>
        </p:spPr>
        <p:txBody>
          <a:bodyPr>
            <a:normAutofit/>
          </a:bodyPr>
          <a:lstStyle/>
          <a:p>
            <a:r>
              <a:rPr lang="en-US" dirty="0"/>
              <a:t>DESIS and </a:t>
            </a:r>
            <a:r>
              <a:rPr lang="en-US" dirty="0" err="1"/>
              <a:t>EnMAP</a:t>
            </a:r>
            <a:r>
              <a:rPr lang="en-US" dirty="0"/>
              <a:t> offer common characteristics:</a:t>
            </a:r>
          </a:p>
          <a:p>
            <a:pPr lvl="1"/>
            <a:r>
              <a:rPr lang="en-US" dirty="0"/>
              <a:t>Possibility of matchups or close-in-time observations with other missions</a:t>
            </a:r>
          </a:p>
          <a:p>
            <a:pPr lvl="1"/>
            <a:r>
              <a:rPr lang="en-US" dirty="0"/>
              <a:t>Large volume of hyperspectral historic data (from 2018 DESIS, from 2022 </a:t>
            </a:r>
            <a:r>
              <a:rPr lang="en-US" dirty="0" err="1"/>
              <a:t>EnMAP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Very similar processing chains (in particular L2A)</a:t>
            </a:r>
          </a:p>
          <a:p>
            <a:pPr lvl="1"/>
            <a:r>
              <a:rPr lang="en-US" dirty="0"/>
              <a:t>Free access (scientific use) through DLR’s multi-mission platforms (EOWEB, EOC-</a:t>
            </a:r>
            <a:r>
              <a:rPr lang="en-US" dirty="0" err="1"/>
              <a:t>Geoservice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But also complementary characteristics:</a:t>
            </a:r>
          </a:p>
          <a:p>
            <a:pPr lvl="1"/>
            <a:r>
              <a:rPr lang="en-US" dirty="0"/>
              <a:t>EnMAP: high SNR, very stable, SWIR range</a:t>
            </a:r>
          </a:p>
          <a:p>
            <a:pPr lvl="1"/>
            <a:r>
              <a:rPr lang="en-US" dirty="0"/>
              <a:t>DESIS: high spectral sampling distance</a:t>
            </a:r>
          </a:p>
          <a:p>
            <a:pPr lvl="1"/>
            <a:r>
              <a:rPr lang="en-US" dirty="0"/>
              <a:t>Passage local time fix (EnMAP) and variable (DESIS)</a:t>
            </a:r>
          </a:p>
          <a:p>
            <a:pPr marL="914400" lvl="2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36D9C4-4D78-F100-5855-63C6583D10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E38F2BA-E675-EAAB-B42E-E930C7730AED}"/>
              </a:ext>
            </a:extLst>
          </p:cNvPr>
          <p:cNvSpPr txBox="1"/>
          <p:nvPr/>
        </p:nvSpPr>
        <p:spPr>
          <a:xfrm>
            <a:off x="462335" y="6396335"/>
            <a:ext cx="11267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This research was supported by the DLR Space Agency with funds of the German Federal Ministry of Economic Affairs and Climate Action </a:t>
            </a:r>
          </a:p>
          <a:p>
            <a:pPr algn="ctr"/>
            <a:r>
              <a:rPr lang="en-US" sz="1200" dirty="0"/>
              <a:t>on the basis of a decision by the German Bundestag (50 EE 0850, 50 EE 1923 and 50 EE 2108).</a:t>
            </a:r>
            <a:endParaRPr lang="de-DE" sz="1200" dirty="0"/>
          </a:p>
        </p:txBody>
      </p:sp>
      <p:pic>
        <p:nvPicPr>
          <p:cNvPr id="7" name="Grafik 4" descr="image005">
            <a:extLst>
              <a:ext uri="{FF2B5EF4-FFF2-40B4-BE49-F238E27FC236}">
                <a16:creationId xmlns:a16="http://schemas.microsoft.com/office/drawing/2014/main" id="{3A2AD975-C488-465A-DA1C-E9F23C092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423" y="6257514"/>
            <a:ext cx="1232575" cy="60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0A6E993-4A93-D9AA-0779-CE0F441A9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1808" y="121018"/>
            <a:ext cx="1655002" cy="1171232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466337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LR">
      <a:dk1>
        <a:srgbClr val="000000"/>
      </a:dk1>
      <a:lt1>
        <a:srgbClr val="FFFFFF"/>
      </a:lt1>
      <a:dk2>
        <a:srgbClr val="464646"/>
      </a:dk2>
      <a:lt2>
        <a:srgbClr val="FFFFFF"/>
      </a:lt2>
      <a:accent1>
        <a:srgbClr val="00658B"/>
      </a:accent1>
      <a:accent2>
        <a:srgbClr val="F8DE53"/>
      </a:accent2>
      <a:accent3>
        <a:srgbClr val="0094A8"/>
      </a:accent3>
      <a:accent4>
        <a:srgbClr val="B7D260"/>
      </a:accent4>
      <a:accent5>
        <a:srgbClr val="5F98CB"/>
      </a:accent5>
      <a:accent6>
        <a:srgbClr val="B1B1B1"/>
      </a:accent6>
      <a:hlink>
        <a:srgbClr val="00B0F0"/>
      </a:hlink>
      <a:folHlink>
        <a:srgbClr val="00658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Blau 1">
      <a:srgbClr val="00658B"/>
    </a:custClr>
    <a:custClr name="Blau 2">
      <a:srgbClr val="3B98CB"/>
    </a:custClr>
    <a:custClr name="Blau 3">
      <a:srgbClr val="6CB9DC"/>
    </a:custClr>
    <a:custClr name="Blau 4">
      <a:srgbClr val="A7D3EC"/>
    </a:custClr>
    <a:custClr name="Blau 5">
      <a:srgbClr val="D1E8FA"/>
    </a:custClr>
    <a:custClr name="Gelb 1">
      <a:srgbClr val="D2AE3D"/>
    </a:custClr>
    <a:custClr name="Gelb 2">
      <a:srgbClr val="F2CD51"/>
    </a:custClr>
    <a:custClr name="Gelb 3">
      <a:srgbClr val="F8DE53"/>
    </a:custClr>
    <a:custClr name="Gelb 4">
      <a:srgbClr val="FCEA7A"/>
    </a:custClr>
    <a:custClr name="Gelb 5">
      <a:srgbClr val="FFF8BE"/>
    </a:custClr>
    <a:custClr name="Grün 1">
      <a:srgbClr val="82A043"/>
    </a:custClr>
    <a:custClr name="Grün 2">
      <a:srgbClr val="A6BF51"/>
    </a:custClr>
    <a:custClr name="Grün 3">
      <a:srgbClr val="CAD55C"/>
    </a:custClr>
    <a:custClr name="Grün 4">
      <a:srgbClr val="D9DF78"/>
    </a:custClr>
    <a:custClr name="Grün 5">
      <a:srgbClr val="E6EAAF"/>
    </a:custClr>
    <a:custClr name="Grau 1">
      <a:srgbClr val="666666"/>
    </a:custClr>
    <a:custClr name="Grau 2">
      <a:srgbClr val="868585"/>
    </a:custClr>
    <a:custClr name="Grau 3">
      <a:srgbClr val="B1B1B1"/>
    </a:custClr>
    <a:custClr name="Grau 4">
      <a:srgbClr val="CFCFCF"/>
    </a:custClr>
    <a:custClr name="Grau 5">
      <a:srgbClr val="EBEBEB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X6PPVAVDZMSZ-613157859-13522</_dlc_DocId>
    <_dlc_DocIdUrl xmlns="cfab5f87-ed30-4dbb-a820-4234a14babf6">
      <Url>https://wmoomm.sharepoint.com/sites/Collaboration/_layouts/15/DocIdRedir.aspx?ID=X6PPVAVDZMSZ-613157859-13522</Url>
      <Description>X6PPVAVDZMSZ-613157859-13522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4BE0EBE0-5274-47F8-B11C-1F6DFD1CED98}"/>
</file>

<file path=customXml/itemProps2.xml><?xml version="1.0" encoding="utf-8"?>
<ds:datastoreItem xmlns:ds="http://schemas.openxmlformats.org/officeDocument/2006/customXml" ds:itemID="{DAA763CE-CF63-4071-B298-40CACB2885D4}"/>
</file>

<file path=customXml/itemProps3.xml><?xml version="1.0" encoding="utf-8"?>
<ds:datastoreItem xmlns:ds="http://schemas.openxmlformats.org/officeDocument/2006/customXml" ds:itemID="{F66D7757-6EF8-42C2-BE38-7A8DD329CC8D}">
  <ds:schemaRefs>
    <ds:schemaRef ds:uri="http://purl.org/dc/dcmitype/"/>
    <ds:schemaRef ds:uri="2acd48d8-921c-4259-8a3d-b0781ba679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metadata/properties"/>
    <ds:schemaRef ds:uri="http://purl.org/dc/terms/"/>
    <ds:schemaRef ds:uri="36f0f8da-5e55-4693-9447-297e5595088e"/>
  </ds:schemaRefs>
</ds:datastoreItem>
</file>

<file path=customXml/itemProps4.xml><?xml version="1.0" encoding="utf-8"?>
<ds:datastoreItem xmlns:ds="http://schemas.openxmlformats.org/officeDocument/2006/customXml" ds:itemID="{C81228C8-762E-40A3-BA05-9DFB7F2A981F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7810EBB4-B33F-4CF0-B7D6-D4F4ED6C38C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1799</Words>
  <Application>Microsoft Office PowerPoint</Application>
  <PresentationFormat>Breitbild</PresentationFormat>
  <Paragraphs>288</Paragraphs>
  <Slides>18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Symbol</vt:lpstr>
      <vt:lpstr>Times New Roman</vt:lpstr>
      <vt:lpstr>Wingdings</vt:lpstr>
      <vt:lpstr>Office</vt:lpstr>
      <vt:lpstr>The hyperspectral  EnMAP and DESIS missions:  status, processors, calibration and quality control  EnMAP &amp; DESIS Ground Segments, Processor and Calibration Segment </vt:lpstr>
      <vt:lpstr>Overview – Teaming </vt:lpstr>
      <vt:lpstr>Overview – Instrument and Missions</vt:lpstr>
      <vt:lpstr>Overview – Instrument and Missions</vt:lpstr>
      <vt:lpstr>Overview – Instrument and Missions</vt:lpstr>
      <vt:lpstr>DESIS – Orbit Details</vt:lpstr>
      <vt:lpstr>EnMAP – Orbit Details</vt:lpstr>
      <vt:lpstr>DESIS – Calibration</vt:lpstr>
      <vt:lpstr>EnMAP – Calibration</vt:lpstr>
      <vt:lpstr>EnMAP – Moon observations</vt:lpstr>
      <vt:lpstr>DESIS – 6 years of  acquisitions</vt:lpstr>
      <vt:lpstr>EnMAP – 4 years of acquisitions</vt:lpstr>
      <vt:lpstr>DESIS – Data products</vt:lpstr>
      <vt:lpstr>EnMAP – Data products</vt:lpstr>
      <vt:lpstr>EnMAP &amp; DESIS – Access to Data</vt:lpstr>
      <vt:lpstr>Applications – Examples </vt:lpstr>
      <vt:lpstr>… also some Cal/Val focused publications: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Martin.Bachmann@dlr.de</dc:creator>
  <cp:lastModifiedBy>Bachmann, Martin</cp:lastModifiedBy>
  <cp:revision>507</cp:revision>
  <dcterms:created xsi:type="dcterms:W3CDTF">2022-03-24T21:12:41Z</dcterms:created>
  <dcterms:modified xsi:type="dcterms:W3CDTF">2026-03-23T13:44:22Z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cc5e287d-fd23-432b-9bfd-a4352c78ab0e</vt:lpwstr>
  </property>
</Properties>
</file>