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706" r:id="rId5"/>
  </p:sldMasterIdLst>
  <p:notesMasterIdLst>
    <p:notesMasterId r:id="rId25"/>
  </p:notesMasterIdLst>
  <p:handoutMasterIdLst>
    <p:handoutMasterId r:id="rId26"/>
  </p:handoutMasterIdLst>
  <p:sldIdLst>
    <p:sldId id="733" r:id="rId6"/>
    <p:sldId id="2147482059" r:id="rId7"/>
    <p:sldId id="2147482060" r:id="rId8"/>
    <p:sldId id="2147482061" r:id="rId9"/>
    <p:sldId id="2147482068" r:id="rId10"/>
    <p:sldId id="2147482072" r:id="rId11"/>
    <p:sldId id="2147482070" r:id="rId12"/>
    <p:sldId id="2147482069" r:id="rId13"/>
    <p:sldId id="2147482071" r:id="rId14"/>
    <p:sldId id="2147482067" r:id="rId15"/>
    <p:sldId id="2147482073" r:id="rId16"/>
    <p:sldId id="2147482074" r:id="rId17"/>
    <p:sldId id="2147482075" r:id="rId18"/>
    <p:sldId id="2147482065" r:id="rId19"/>
    <p:sldId id="2147482077" r:id="rId20"/>
    <p:sldId id="2147482078" r:id="rId21"/>
    <p:sldId id="2147482079" r:id="rId22"/>
    <p:sldId id="2147482080" r:id="rId23"/>
    <p:sldId id="2147482066" r:id="rId24"/>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4879557E-F8CF-49F3-AC4B-95CC9C2FACCF}">
          <p14:sldIdLst>
            <p14:sldId id="733"/>
            <p14:sldId id="2147482059"/>
            <p14:sldId id="2147482060"/>
            <p14:sldId id="2147482061"/>
            <p14:sldId id="2147482068"/>
            <p14:sldId id="2147482072"/>
            <p14:sldId id="2147482070"/>
            <p14:sldId id="2147482069"/>
            <p14:sldId id="2147482071"/>
            <p14:sldId id="2147482067"/>
            <p14:sldId id="2147482073"/>
            <p14:sldId id="2147482074"/>
            <p14:sldId id="2147482075"/>
            <p14:sldId id="2147482065"/>
            <p14:sldId id="2147482077"/>
            <p14:sldId id="2147482078"/>
            <p14:sldId id="2147482079"/>
            <p14:sldId id="2147482080"/>
            <p14:sldId id="2147482066"/>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0000FF"/>
    <a:srgbClr val="FF3300"/>
    <a:srgbClr val="333399"/>
    <a:srgbClr val="000000"/>
    <a:srgbClr val="0C45E4"/>
    <a:srgbClr val="5F5F5F"/>
    <a:srgbClr val="333333"/>
    <a:srgbClr val="CC33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8AAB90-10BF-410A-813A-C91E0A20CE46}" v="9" dt="2026-03-24T10:26:55.424"/>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3" autoAdjust="0"/>
    <p:restoredTop sz="93099" autoAdjust="0"/>
  </p:normalViewPr>
  <p:slideViewPr>
    <p:cSldViewPr snapToGrid="0">
      <p:cViewPr varScale="1">
        <p:scale>
          <a:sx n="56" d="100"/>
          <a:sy n="56" d="100"/>
        </p:scale>
        <p:origin x="976" y="4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5" d="100"/>
          <a:sy n="85" d="100"/>
        </p:scale>
        <p:origin x="4277" y="48"/>
      </p:cViewPr>
      <p:guideLst>
        <p:guide orient="horz" pos="3126"/>
        <p:guide pos="2142"/>
      </p:guideLst>
    </p:cSldViewPr>
  </p:notesViewPr>
  <p:gridSpacing cx="114300" cy="1143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customXml" Target="../customXml/item5.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ifoni, Silvia" userId="dbba4502-5be2-45de-902f-3154056dbe28" providerId="ADAL" clId="{ACC0E996-D9D2-40D9-906A-2B69F031B738}"/>
    <pc:docChg chg="undo custSel modSld">
      <pc:chgData name="Scifoni, Silvia" userId="dbba4502-5be2-45de-902f-3154056dbe28" providerId="ADAL" clId="{ACC0E996-D9D2-40D9-906A-2B69F031B738}" dt="2026-03-24T12:07:23.087" v="662" actId="1076"/>
      <pc:docMkLst>
        <pc:docMk/>
      </pc:docMkLst>
      <pc:sldChg chg="modSp mod">
        <pc:chgData name="Scifoni, Silvia" userId="dbba4502-5be2-45de-902f-3154056dbe28" providerId="ADAL" clId="{ACC0E996-D9D2-40D9-906A-2B69F031B738}" dt="2026-03-16T10:56:33.430" v="1" actId="1076"/>
        <pc:sldMkLst>
          <pc:docMk/>
          <pc:sldMk cId="238456059" sldId="733"/>
        </pc:sldMkLst>
        <pc:spChg chg="mod">
          <ac:chgData name="Scifoni, Silvia" userId="dbba4502-5be2-45de-902f-3154056dbe28" providerId="ADAL" clId="{ACC0E996-D9D2-40D9-906A-2B69F031B738}" dt="2026-03-16T10:56:33.430" v="1" actId="1076"/>
          <ac:spMkLst>
            <pc:docMk/>
            <pc:sldMk cId="238456059" sldId="733"/>
            <ac:spMk id="2051" creationId="{00000000-0000-0000-0000-000000000000}"/>
          </ac:spMkLst>
        </pc:spChg>
      </pc:sldChg>
      <pc:sldChg chg="modSp mod">
        <pc:chgData name="Scifoni, Silvia" userId="dbba4502-5be2-45de-902f-3154056dbe28" providerId="ADAL" clId="{ACC0E996-D9D2-40D9-906A-2B69F031B738}" dt="2026-03-24T08:06:06.338" v="158" actId="6549"/>
        <pc:sldMkLst>
          <pc:docMk/>
          <pc:sldMk cId="1328455235" sldId="2147482059"/>
        </pc:sldMkLst>
        <pc:spChg chg="mod">
          <ac:chgData name="Scifoni, Silvia" userId="dbba4502-5be2-45de-902f-3154056dbe28" providerId="ADAL" clId="{ACC0E996-D9D2-40D9-906A-2B69F031B738}" dt="2026-03-24T08:06:06.338" v="158" actId="6549"/>
          <ac:spMkLst>
            <pc:docMk/>
            <pc:sldMk cId="1328455235" sldId="2147482059"/>
            <ac:spMk id="3" creationId="{0ECF02E1-5634-816A-4AC1-FE50BD7B4D8F}"/>
          </ac:spMkLst>
        </pc:spChg>
      </pc:sldChg>
      <pc:sldChg chg="modSp mod">
        <pc:chgData name="Scifoni, Silvia" userId="dbba4502-5be2-45de-902f-3154056dbe28" providerId="ADAL" clId="{ACC0E996-D9D2-40D9-906A-2B69F031B738}" dt="2026-03-24T09:42:23.675" v="421" actId="14100"/>
        <pc:sldMkLst>
          <pc:docMk/>
          <pc:sldMk cId="2246299039" sldId="2147482060"/>
        </pc:sldMkLst>
        <pc:spChg chg="mod">
          <ac:chgData name="Scifoni, Silvia" userId="dbba4502-5be2-45de-902f-3154056dbe28" providerId="ADAL" clId="{ACC0E996-D9D2-40D9-906A-2B69F031B738}" dt="2026-03-24T09:42:23.675" v="421" actId="14100"/>
          <ac:spMkLst>
            <pc:docMk/>
            <pc:sldMk cId="2246299039" sldId="2147482060"/>
            <ac:spMk id="6" creationId="{6B4EAD98-F854-BF87-5DA9-2DF651168515}"/>
          </ac:spMkLst>
        </pc:spChg>
      </pc:sldChg>
      <pc:sldChg chg="modSp mod">
        <pc:chgData name="Scifoni, Silvia" userId="dbba4502-5be2-45de-902f-3154056dbe28" providerId="ADAL" clId="{ACC0E996-D9D2-40D9-906A-2B69F031B738}" dt="2026-03-24T08:15:10.819" v="216" actId="20577"/>
        <pc:sldMkLst>
          <pc:docMk/>
          <pc:sldMk cId="1220775519" sldId="2147482061"/>
        </pc:sldMkLst>
        <pc:spChg chg="mod">
          <ac:chgData name="Scifoni, Silvia" userId="dbba4502-5be2-45de-902f-3154056dbe28" providerId="ADAL" clId="{ACC0E996-D9D2-40D9-906A-2B69F031B738}" dt="2026-03-24T08:15:10.819" v="216" actId="20577"/>
          <ac:spMkLst>
            <pc:docMk/>
            <pc:sldMk cId="1220775519" sldId="2147482061"/>
            <ac:spMk id="7" creationId="{A131CEA7-7CDC-4579-3E32-1556995B6AA5}"/>
          </ac:spMkLst>
        </pc:spChg>
      </pc:sldChg>
      <pc:sldChg chg="modSp mod">
        <pc:chgData name="Scifoni, Silvia" userId="dbba4502-5be2-45de-902f-3154056dbe28" providerId="ADAL" clId="{ACC0E996-D9D2-40D9-906A-2B69F031B738}" dt="2026-03-24T10:48:22.888" v="563" actId="20577"/>
        <pc:sldMkLst>
          <pc:docMk/>
          <pc:sldMk cId="3251352254" sldId="2147482066"/>
        </pc:sldMkLst>
        <pc:spChg chg="mod">
          <ac:chgData name="Scifoni, Silvia" userId="dbba4502-5be2-45de-902f-3154056dbe28" providerId="ADAL" clId="{ACC0E996-D9D2-40D9-906A-2B69F031B738}" dt="2026-03-24T10:48:22.888" v="563" actId="20577"/>
          <ac:spMkLst>
            <pc:docMk/>
            <pc:sldMk cId="3251352254" sldId="2147482066"/>
            <ac:spMk id="5" creationId="{9715B96E-DE64-9C7D-7A54-4F6D2E97E104}"/>
          </ac:spMkLst>
        </pc:spChg>
      </pc:sldChg>
      <pc:sldChg chg="modSp mod">
        <pc:chgData name="Scifoni, Silvia" userId="dbba4502-5be2-45de-902f-3154056dbe28" providerId="ADAL" clId="{ACC0E996-D9D2-40D9-906A-2B69F031B738}" dt="2026-03-24T08:30:35.623" v="260" actId="20577"/>
        <pc:sldMkLst>
          <pc:docMk/>
          <pc:sldMk cId="517005041" sldId="2147482067"/>
        </pc:sldMkLst>
        <pc:spChg chg="mod">
          <ac:chgData name="Scifoni, Silvia" userId="dbba4502-5be2-45de-902f-3154056dbe28" providerId="ADAL" clId="{ACC0E996-D9D2-40D9-906A-2B69F031B738}" dt="2026-03-24T08:30:35.623" v="260" actId="20577"/>
          <ac:spMkLst>
            <pc:docMk/>
            <pc:sldMk cId="517005041" sldId="2147482067"/>
            <ac:spMk id="8" creationId="{5CAC1079-379D-C7E9-B4D8-373C278CEEA6}"/>
          </ac:spMkLst>
        </pc:spChg>
      </pc:sldChg>
      <pc:sldChg chg="modSp mod">
        <pc:chgData name="Scifoni, Silvia" userId="dbba4502-5be2-45de-902f-3154056dbe28" providerId="ADAL" clId="{ACC0E996-D9D2-40D9-906A-2B69F031B738}" dt="2026-03-24T10:01:01.867" v="438" actId="20577"/>
        <pc:sldMkLst>
          <pc:docMk/>
          <pc:sldMk cId="2378764980" sldId="2147482068"/>
        </pc:sldMkLst>
        <pc:spChg chg="mod">
          <ac:chgData name="Scifoni, Silvia" userId="dbba4502-5be2-45de-902f-3154056dbe28" providerId="ADAL" clId="{ACC0E996-D9D2-40D9-906A-2B69F031B738}" dt="2026-03-24T10:01:01.867" v="438" actId="20577"/>
          <ac:spMkLst>
            <pc:docMk/>
            <pc:sldMk cId="2378764980" sldId="2147482068"/>
            <ac:spMk id="16" creationId="{18891789-1458-6F03-C091-5684EDF93F0F}"/>
          </ac:spMkLst>
        </pc:spChg>
        <pc:graphicFrameChg chg="mod modGraphic">
          <ac:chgData name="Scifoni, Silvia" userId="dbba4502-5be2-45de-902f-3154056dbe28" providerId="ADAL" clId="{ACC0E996-D9D2-40D9-906A-2B69F031B738}" dt="2026-03-24T10:00:44.711" v="437" actId="6549"/>
          <ac:graphicFrameMkLst>
            <pc:docMk/>
            <pc:sldMk cId="2378764980" sldId="2147482068"/>
            <ac:graphicFrameMk id="5" creationId="{35B04584-D4F2-23FB-3C10-49264C3E5DCE}"/>
          </ac:graphicFrameMkLst>
        </pc:graphicFrameChg>
      </pc:sldChg>
      <pc:sldChg chg="addSp modSp mod">
        <pc:chgData name="Scifoni, Silvia" userId="dbba4502-5be2-45de-902f-3154056dbe28" providerId="ADAL" clId="{ACC0E996-D9D2-40D9-906A-2B69F031B738}" dt="2026-03-24T12:07:23.087" v="662" actId="1076"/>
        <pc:sldMkLst>
          <pc:docMk/>
          <pc:sldMk cId="4150099470" sldId="2147482070"/>
        </pc:sldMkLst>
        <pc:spChg chg="add mod">
          <ac:chgData name="Scifoni, Silvia" userId="dbba4502-5be2-45de-902f-3154056dbe28" providerId="ADAL" clId="{ACC0E996-D9D2-40D9-906A-2B69F031B738}" dt="2026-03-24T12:06:45.778" v="656" actId="1076"/>
          <ac:spMkLst>
            <pc:docMk/>
            <pc:sldMk cId="4150099470" sldId="2147482070"/>
            <ac:spMk id="5" creationId="{817F51FF-0D72-362A-A51E-2CAE5E91100D}"/>
          </ac:spMkLst>
        </pc:spChg>
        <pc:spChg chg="add mod">
          <ac:chgData name="Scifoni, Silvia" userId="dbba4502-5be2-45de-902f-3154056dbe28" providerId="ADAL" clId="{ACC0E996-D9D2-40D9-906A-2B69F031B738}" dt="2026-03-24T12:07:23.087" v="662" actId="1076"/>
          <ac:spMkLst>
            <pc:docMk/>
            <pc:sldMk cId="4150099470" sldId="2147482070"/>
            <ac:spMk id="7" creationId="{8E3FAEFB-4A12-7043-648F-670DEB8F5299}"/>
          </ac:spMkLst>
        </pc:spChg>
      </pc:sldChg>
      <pc:sldChg chg="modSp mod">
        <pc:chgData name="Scifoni, Silvia" userId="dbba4502-5be2-45de-902f-3154056dbe28" providerId="ADAL" clId="{ACC0E996-D9D2-40D9-906A-2B69F031B738}" dt="2026-03-24T08:35:40.159" v="267" actId="20577"/>
        <pc:sldMkLst>
          <pc:docMk/>
          <pc:sldMk cId="2622769519" sldId="2147482072"/>
        </pc:sldMkLst>
        <pc:spChg chg="mod">
          <ac:chgData name="Scifoni, Silvia" userId="dbba4502-5be2-45de-902f-3154056dbe28" providerId="ADAL" clId="{ACC0E996-D9D2-40D9-906A-2B69F031B738}" dt="2026-03-24T08:35:40.159" v="267" actId="20577"/>
          <ac:spMkLst>
            <pc:docMk/>
            <pc:sldMk cId="2622769519" sldId="2147482072"/>
            <ac:spMk id="18" creationId="{21210E1B-119C-8D87-920D-8CD270BB3FEF}"/>
          </ac:spMkLst>
        </pc:spChg>
      </pc:sldChg>
      <pc:sldChg chg="modSp mod">
        <pc:chgData name="Scifoni, Silvia" userId="dbba4502-5be2-45de-902f-3154056dbe28" providerId="ADAL" clId="{ACC0E996-D9D2-40D9-906A-2B69F031B738}" dt="2026-03-18T07:48:18.195" v="68" actId="6549"/>
        <pc:sldMkLst>
          <pc:docMk/>
          <pc:sldMk cId="2174691237" sldId="2147482077"/>
        </pc:sldMkLst>
        <pc:spChg chg="mod">
          <ac:chgData name="Scifoni, Silvia" userId="dbba4502-5be2-45de-902f-3154056dbe28" providerId="ADAL" clId="{ACC0E996-D9D2-40D9-906A-2B69F031B738}" dt="2026-03-18T07:48:18.195" v="68" actId="6549"/>
          <ac:spMkLst>
            <pc:docMk/>
            <pc:sldMk cId="2174691237" sldId="2147482077"/>
            <ac:spMk id="7" creationId="{963C1D3B-F165-FEC6-3D52-6E7E111F73D2}"/>
          </ac:spMkLst>
        </pc:spChg>
      </pc:sldChg>
      <pc:sldChg chg="modSp mod">
        <pc:chgData name="Scifoni, Silvia" userId="dbba4502-5be2-45de-902f-3154056dbe28" providerId="ADAL" clId="{ACC0E996-D9D2-40D9-906A-2B69F031B738}" dt="2026-03-24T09:27:43.584" v="379" actId="20577"/>
        <pc:sldMkLst>
          <pc:docMk/>
          <pc:sldMk cId="1472031991" sldId="2147482078"/>
        </pc:sldMkLst>
        <pc:spChg chg="mod">
          <ac:chgData name="Scifoni, Silvia" userId="dbba4502-5be2-45de-902f-3154056dbe28" providerId="ADAL" clId="{ACC0E996-D9D2-40D9-906A-2B69F031B738}" dt="2026-03-24T09:27:43.584" v="379" actId="20577"/>
          <ac:spMkLst>
            <pc:docMk/>
            <pc:sldMk cId="1472031991" sldId="2147482078"/>
            <ac:spMk id="3" creationId="{8F324F47-EFFF-AEE1-904E-08800BB09D77}"/>
          </ac:spMkLst>
        </pc:spChg>
        <pc:picChg chg="mod modCrop">
          <ac:chgData name="Scifoni, Silvia" userId="dbba4502-5be2-45de-902f-3154056dbe28" providerId="ADAL" clId="{ACC0E996-D9D2-40D9-906A-2B69F031B738}" dt="2026-03-24T09:27:18.448" v="369" actId="732"/>
          <ac:picMkLst>
            <pc:docMk/>
            <pc:sldMk cId="1472031991" sldId="2147482078"/>
            <ac:picMk id="5" creationId="{AFD716CF-E94F-5BEC-7F95-CE64841CFD75}"/>
          </ac:picMkLst>
        </pc:picChg>
      </pc:sldChg>
      <pc:sldChg chg="addSp modSp mod">
        <pc:chgData name="Scifoni, Silvia" userId="dbba4502-5be2-45de-902f-3154056dbe28" providerId="ADAL" clId="{ACC0E996-D9D2-40D9-906A-2B69F031B738}" dt="2026-03-24T09:28:36.674" v="389" actId="1076"/>
        <pc:sldMkLst>
          <pc:docMk/>
          <pc:sldMk cId="3940591502" sldId="2147482079"/>
        </pc:sldMkLst>
        <pc:spChg chg="add mod">
          <ac:chgData name="Scifoni, Silvia" userId="dbba4502-5be2-45de-902f-3154056dbe28" providerId="ADAL" clId="{ACC0E996-D9D2-40D9-906A-2B69F031B738}" dt="2026-03-24T09:28:36.674" v="389" actId="1076"/>
          <ac:spMkLst>
            <pc:docMk/>
            <pc:sldMk cId="3940591502" sldId="2147482079"/>
            <ac:spMk id="5" creationId="{445AB565-87C8-3A45-A286-5F3701C6D8DF}"/>
          </ac:spMkLst>
        </pc:spChg>
        <pc:picChg chg="mod modCrop">
          <ac:chgData name="Scifoni, Silvia" userId="dbba4502-5be2-45de-902f-3154056dbe28" providerId="ADAL" clId="{ACC0E996-D9D2-40D9-906A-2B69F031B738}" dt="2026-03-24T09:28:06.434" v="383" actId="1076"/>
          <ac:picMkLst>
            <pc:docMk/>
            <pc:sldMk cId="3940591502" sldId="2147482079"/>
            <ac:picMk id="7" creationId="{057BA7C9-FE03-AD17-F5E0-A47C7378CB21}"/>
          </ac:picMkLst>
        </pc:picChg>
      </pc:sldChg>
      <pc:sldChg chg="addSp modSp mod">
        <pc:chgData name="Scifoni, Silvia" userId="dbba4502-5be2-45de-902f-3154056dbe28" providerId="ADAL" clId="{ACC0E996-D9D2-40D9-906A-2B69F031B738}" dt="2026-03-24T11:52:56.576" v="648" actId="2711"/>
        <pc:sldMkLst>
          <pc:docMk/>
          <pc:sldMk cId="3482688623" sldId="2147482080"/>
        </pc:sldMkLst>
        <pc:spChg chg="add mod">
          <ac:chgData name="Scifoni, Silvia" userId="dbba4502-5be2-45de-902f-3154056dbe28" providerId="ADAL" clId="{ACC0E996-D9D2-40D9-906A-2B69F031B738}" dt="2026-03-24T11:52:56.576" v="648" actId="2711"/>
          <ac:spMkLst>
            <pc:docMk/>
            <pc:sldMk cId="3482688623" sldId="2147482080"/>
            <ac:spMk id="6" creationId="{F1333749-F909-D88F-2BAB-677C99CD4226}"/>
          </ac:spMkLst>
        </pc:spChg>
        <pc:picChg chg="mod modCrop">
          <ac:chgData name="Scifoni, Silvia" userId="dbba4502-5be2-45de-902f-3154056dbe28" providerId="ADAL" clId="{ACC0E996-D9D2-40D9-906A-2B69F031B738}" dt="2026-03-24T09:29:50.006" v="390" actId="1076"/>
          <ac:picMkLst>
            <pc:docMk/>
            <pc:sldMk cId="3482688623" sldId="2147482080"/>
            <ac:picMk id="5" creationId="{DE6DBE4A-6CE1-4919-B7CB-4C4DF44703A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03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p>
        </p:txBody>
      </p:sp>
      <p:sp>
        <p:nvSpPr>
          <p:cNvPr id="270339" name="Rectangle 3"/>
          <p:cNvSpPr>
            <a:spLocks noGrp="1" noChangeArrowheads="1"/>
          </p:cNvSpPr>
          <p:nvPr>
            <p:ph type="dt" sz="quarter" idx="1"/>
          </p:nvPr>
        </p:nvSpPr>
        <p:spPr bwMode="auto">
          <a:xfrm>
            <a:off x="3849688"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p>
        </p:txBody>
      </p:sp>
      <p:sp>
        <p:nvSpPr>
          <p:cNvPr id="270340" name="Rectangle 4"/>
          <p:cNvSpPr>
            <a:spLocks noGrp="1" noChangeArrowheads="1"/>
          </p:cNvSpPr>
          <p:nvPr>
            <p:ph type="ftr" sz="quarter" idx="2"/>
          </p:nvPr>
        </p:nvSpPr>
        <p:spPr bwMode="auto">
          <a:xfrm>
            <a:off x="0"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endParaRPr lang="en-US"/>
          </a:p>
        </p:txBody>
      </p:sp>
      <p:sp>
        <p:nvSpPr>
          <p:cNvPr id="270341" name="Rectangle 5"/>
          <p:cNvSpPr>
            <a:spLocks noGrp="1" noChangeArrowheads="1"/>
          </p:cNvSpPr>
          <p:nvPr>
            <p:ph type="sldNum" sz="quarter" idx="3"/>
          </p:nvPr>
        </p:nvSpPr>
        <p:spPr bwMode="auto">
          <a:xfrm>
            <a:off x="3849688"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fld id="{5D828D66-AEB5-4DE2-AE3C-788B6F5E35E5}" type="slidenum">
              <a:rPr lang="en-US"/>
              <a:pPr>
                <a:defRPr/>
              </a:pPr>
              <a:t>‹#›</a:t>
            </a:fld>
            <a:endParaRPr lang="en-US"/>
          </a:p>
        </p:txBody>
      </p:sp>
    </p:spTree>
    <p:extLst>
      <p:ext uri="{BB962C8B-B14F-4D97-AF65-F5344CB8AC3E}">
        <p14:creationId xmlns:p14="http://schemas.microsoft.com/office/powerpoint/2010/main" val="935727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defTabSz="922338">
              <a:defRPr sz="1200"/>
            </a:lvl1pPr>
          </a:lstStyle>
          <a:p>
            <a:pPr>
              <a:defRPr/>
            </a:pPr>
            <a:endParaRPr lang="en-US"/>
          </a:p>
        </p:txBody>
      </p:sp>
      <p:sp>
        <p:nvSpPr>
          <p:cNvPr id="39939" name="Rectangle 3"/>
          <p:cNvSpPr>
            <a:spLocks noGrp="1" noChangeArrowheads="1"/>
          </p:cNvSpPr>
          <p:nvPr>
            <p:ph type="dt" idx="1"/>
          </p:nvPr>
        </p:nvSpPr>
        <p:spPr bwMode="auto">
          <a:xfrm>
            <a:off x="3849688" y="0"/>
            <a:ext cx="2946400" cy="49530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lvl1pPr algn="r" defTabSz="922338">
              <a:defRPr sz="1200"/>
            </a:lvl1pPr>
          </a:lstStyle>
          <a:p>
            <a:pPr>
              <a:defRPr/>
            </a:pPr>
            <a:endParaRPr lang="en-US"/>
          </a:p>
        </p:txBody>
      </p:sp>
      <p:sp>
        <p:nvSpPr>
          <p:cNvPr id="7172" name="Rectangle 4"/>
          <p:cNvSpPr>
            <a:spLocks noGrp="1" noRot="1" noChangeAspect="1" noChangeArrowheads="1" noTextEdit="1"/>
          </p:cNvSpPr>
          <p:nvPr>
            <p:ph type="sldImg" idx="2"/>
          </p:nvPr>
        </p:nvSpPr>
        <p:spPr bwMode="auto">
          <a:xfrm>
            <a:off x="90488" y="746125"/>
            <a:ext cx="6616700" cy="3722688"/>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679450" y="4716463"/>
            <a:ext cx="5438775" cy="4464050"/>
          </a:xfrm>
          <a:prstGeom prst="rect">
            <a:avLst/>
          </a:prstGeom>
          <a:noFill/>
          <a:ln w="9525">
            <a:noFill/>
            <a:miter lim="800000"/>
            <a:headEnd/>
            <a:tailEnd/>
          </a:ln>
          <a:effectLst/>
        </p:spPr>
        <p:txBody>
          <a:bodyPr vert="horz" wrap="square" lIns="92309" tIns="46154" rIns="92309" bIns="4615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9942" name="Rectangle 6"/>
          <p:cNvSpPr>
            <a:spLocks noGrp="1" noChangeArrowheads="1"/>
          </p:cNvSpPr>
          <p:nvPr>
            <p:ph type="ftr" sz="quarter" idx="4"/>
          </p:nvPr>
        </p:nvSpPr>
        <p:spPr bwMode="auto">
          <a:xfrm>
            <a:off x="0"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defTabSz="922338">
              <a:defRPr sz="1200"/>
            </a:lvl1pPr>
          </a:lstStyle>
          <a:p>
            <a:pPr>
              <a:defRPr/>
            </a:pPr>
            <a:endParaRPr lang="en-US"/>
          </a:p>
        </p:txBody>
      </p:sp>
      <p:sp>
        <p:nvSpPr>
          <p:cNvPr id="39943" name="Rectangle 7"/>
          <p:cNvSpPr>
            <a:spLocks noGrp="1" noChangeArrowheads="1"/>
          </p:cNvSpPr>
          <p:nvPr>
            <p:ph type="sldNum" sz="quarter" idx="5"/>
          </p:nvPr>
        </p:nvSpPr>
        <p:spPr bwMode="auto">
          <a:xfrm>
            <a:off x="3849688" y="9429750"/>
            <a:ext cx="2946400" cy="495300"/>
          </a:xfrm>
          <a:prstGeom prst="rect">
            <a:avLst/>
          </a:prstGeom>
          <a:noFill/>
          <a:ln w="9525">
            <a:noFill/>
            <a:miter lim="800000"/>
            <a:headEnd/>
            <a:tailEnd/>
          </a:ln>
          <a:effectLst/>
        </p:spPr>
        <p:txBody>
          <a:bodyPr vert="horz" wrap="square" lIns="92309" tIns="46154" rIns="92309" bIns="46154" numCol="1" anchor="b" anchorCtr="0" compatLnSpc="1">
            <a:prstTxWarp prst="textNoShape">
              <a:avLst/>
            </a:prstTxWarp>
          </a:bodyPr>
          <a:lstStyle>
            <a:lvl1pPr algn="r" defTabSz="922338">
              <a:defRPr sz="1200"/>
            </a:lvl1pPr>
          </a:lstStyle>
          <a:p>
            <a:pPr>
              <a:defRPr/>
            </a:pPr>
            <a:fld id="{D2E840EC-3661-47EA-B292-7ED791E1B58E}" type="slidenum">
              <a:rPr lang="en-US"/>
              <a:pPr>
                <a:defRPr/>
              </a:pPr>
              <a:t>‹#›</a:t>
            </a:fld>
            <a:endParaRPr lang="en-US"/>
          </a:p>
        </p:txBody>
      </p:sp>
    </p:spTree>
    <p:extLst>
      <p:ext uri="{BB962C8B-B14F-4D97-AF65-F5344CB8AC3E}">
        <p14:creationId xmlns:p14="http://schemas.microsoft.com/office/powerpoint/2010/main" val="9059140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p>
            <a:fld id="{79AD4F94-4851-4065-BA9C-947A644B85B9}" type="slidenum">
              <a:rPr lang="en-US" smtClean="0"/>
              <a:pPr/>
              <a:t>1</a:t>
            </a:fld>
            <a:endParaRPr lang="en-US"/>
          </a:p>
        </p:txBody>
      </p:sp>
      <p:sp>
        <p:nvSpPr>
          <p:cNvPr id="8195" name="Rectangle 2"/>
          <p:cNvSpPr>
            <a:spLocks noGrp="1" noRot="1" noChangeAspect="1" noChangeArrowheads="1" noTextEdit="1"/>
          </p:cNvSpPr>
          <p:nvPr>
            <p:ph type="sldImg"/>
          </p:nvPr>
        </p:nvSpPr>
        <p:spPr>
          <a:xfrm>
            <a:off x="90488" y="746125"/>
            <a:ext cx="6616700" cy="3722688"/>
          </a:xfrm>
          <a:ln/>
        </p:spPr>
      </p:sp>
      <p:sp>
        <p:nvSpPr>
          <p:cNvPr id="8196" name="Rectangle 3"/>
          <p:cNvSpPr>
            <a:spLocks noGrp="1" noChangeArrowheads="1"/>
          </p:cNvSpPr>
          <p:nvPr>
            <p:ph type="body" idx="1"/>
          </p:nvPr>
        </p:nvSpPr>
        <p:spPr>
          <a:noFill/>
          <a:ln/>
        </p:spPr>
        <p:txBody>
          <a:bodyPr/>
          <a:lstStyle/>
          <a:p>
            <a:pPr eaLnBrk="1" hangingPunct="1"/>
            <a:endParaRPr lang="en-GB" dirty="0"/>
          </a:p>
        </p:txBody>
      </p:sp>
    </p:spTree>
    <p:extLst>
      <p:ext uri="{BB962C8B-B14F-4D97-AF65-F5344CB8AC3E}">
        <p14:creationId xmlns:p14="http://schemas.microsoft.com/office/powerpoint/2010/main" val="2118725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3</a:t>
            </a:fld>
            <a:endParaRPr lang="en-US"/>
          </a:p>
        </p:txBody>
      </p:sp>
    </p:spTree>
    <p:extLst>
      <p:ext uri="{BB962C8B-B14F-4D97-AF65-F5344CB8AC3E}">
        <p14:creationId xmlns:p14="http://schemas.microsoft.com/office/powerpoint/2010/main" val="2007560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4</a:t>
            </a:fld>
            <a:endParaRPr lang="en-US"/>
          </a:p>
        </p:txBody>
      </p:sp>
    </p:spTree>
    <p:extLst>
      <p:ext uri="{BB962C8B-B14F-4D97-AF65-F5344CB8AC3E}">
        <p14:creationId xmlns:p14="http://schemas.microsoft.com/office/powerpoint/2010/main" val="18842743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5</a:t>
            </a:fld>
            <a:endParaRPr lang="en-US"/>
          </a:p>
        </p:txBody>
      </p:sp>
    </p:spTree>
    <p:extLst>
      <p:ext uri="{BB962C8B-B14F-4D97-AF65-F5344CB8AC3E}">
        <p14:creationId xmlns:p14="http://schemas.microsoft.com/office/powerpoint/2010/main" val="951952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8</a:t>
            </a:fld>
            <a:endParaRPr lang="en-US"/>
          </a:p>
        </p:txBody>
      </p:sp>
    </p:spTree>
    <p:extLst>
      <p:ext uri="{BB962C8B-B14F-4D97-AF65-F5344CB8AC3E}">
        <p14:creationId xmlns:p14="http://schemas.microsoft.com/office/powerpoint/2010/main" val="2449327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E06DE-86E8-3DBB-DBFD-641EFBE28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D09-72B6-6306-3F72-B387D66A83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24AA8D-5C00-8857-6AE3-2A032E4B550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0F98FD-32BA-C83A-F937-F91D678B1F36}"/>
              </a:ext>
            </a:extLst>
          </p:cNvPr>
          <p:cNvSpPr>
            <a:spLocks noGrp="1"/>
          </p:cNvSpPr>
          <p:nvPr>
            <p:ph type="sldNum" sz="quarter" idx="5"/>
          </p:nvPr>
        </p:nvSpPr>
        <p:spPr/>
        <p:txBody>
          <a:bodyPr/>
          <a:lstStyle/>
          <a:p>
            <a:pPr>
              <a:defRPr/>
            </a:pPr>
            <a:fld id="{D2E840EC-3661-47EA-B292-7ED791E1B58E}" type="slidenum">
              <a:rPr lang="en-US" smtClean="0"/>
              <a:pPr>
                <a:defRPr/>
              </a:pPr>
              <a:t>9</a:t>
            </a:fld>
            <a:endParaRPr lang="en-US"/>
          </a:p>
        </p:txBody>
      </p:sp>
    </p:spTree>
    <p:extLst>
      <p:ext uri="{BB962C8B-B14F-4D97-AF65-F5344CB8AC3E}">
        <p14:creationId xmlns:p14="http://schemas.microsoft.com/office/powerpoint/2010/main" val="2888716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D2E840EC-3661-47EA-B292-7ED791E1B58E}" type="slidenum">
              <a:rPr lang="en-US" smtClean="0"/>
              <a:pPr>
                <a:defRPr/>
              </a:pPr>
              <a:t>12</a:t>
            </a:fld>
            <a:endParaRPr lang="en-US"/>
          </a:p>
        </p:txBody>
      </p:sp>
    </p:spTree>
    <p:extLst>
      <p:ext uri="{BB962C8B-B14F-4D97-AF65-F5344CB8AC3E}">
        <p14:creationId xmlns:p14="http://schemas.microsoft.com/office/powerpoint/2010/main" val="3467150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41C17-EF31-9227-787A-5B82A6CCB5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AB268-B6BF-48E9-B842-19A97F6E8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B91A4B-746E-9D5A-D8B1-79A466C64B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5C313F8-3AFF-3F11-3D96-FEE3F9BED1AE}"/>
              </a:ext>
            </a:extLst>
          </p:cNvPr>
          <p:cNvSpPr>
            <a:spLocks noGrp="1"/>
          </p:cNvSpPr>
          <p:nvPr>
            <p:ph type="sldNum" sz="quarter" idx="5"/>
          </p:nvPr>
        </p:nvSpPr>
        <p:spPr/>
        <p:txBody>
          <a:bodyPr/>
          <a:lstStyle/>
          <a:p>
            <a:pPr>
              <a:defRPr/>
            </a:pPr>
            <a:fld id="{D2E840EC-3661-47EA-B292-7ED791E1B58E}" type="slidenum">
              <a:rPr lang="en-US" smtClean="0"/>
              <a:pPr>
                <a:defRPr/>
              </a:pPr>
              <a:t>14</a:t>
            </a:fld>
            <a:endParaRPr lang="en-US"/>
          </a:p>
        </p:txBody>
      </p:sp>
    </p:spTree>
    <p:extLst>
      <p:ext uri="{BB962C8B-B14F-4D97-AF65-F5344CB8AC3E}">
        <p14:creationId xmlns:p14="http://schemas.microsoft.com/office/powerpoint/2010/main" val="731888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74696-0150-5705-2726-7BA45E177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74309B-40E8-D762-840E-07299CA7BE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BECD9A-CF0A-2884-75A1-AEE1EB52F6C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FBE6505-7216-C081-5A95-C02607C1F437}"/>
              </a:ext>
            </a:extLst>
          </p:cNvPr>
          <p:cNvSpPr>
            <a:spLocks noGrp="1"/>
          </p:cNvSpPr>
          <p:nvPr>
            <p:ph type="sldNum" sz="quarter" idx="5"/>
          </p:nvPr>
        </p:nvSpPr>
        <p:spPr/>
        <p:txBody>
          <a:bodyPr/>
          <a:lstStyle/>
          <a:p>
            <a:pPr>
              <a:defRPr/>
            </a:pPr>
            <a:fld id="{D2E840EC-3661-47EA-B292-7ED791E1B58E}" type="slidenum">
              <a:rPr lang="en-US" smtClean="0"/>
              <a:pPr>
                <a:defRPr/>
              </a:pPr>
              <a:t>19</a:t>
            </a:fld>
            <a:endParaRPr lang="en-US"/>
          </a:p>
        </p:txBody>
      </p:sp>
    </p:spTree>
    <p:extLst>
      <p:ext uri="{BB962C8B-B14F-4D97-AF65-F5344CB8AC3E}">
        <p14:creationId xmlns:p14="http://schemas.microsoft.com/office/powerpoint/2010/main" val="1571383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80654" y="2130426"/>
            <a:ext cx="10041775" cy="1470025"/>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989513" y="3886200"/>
            <a:ext cx="822405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6"/>
          <p:cNvSpPr>
            <a:spLocks noGrp="1" noChangeArrowheads="1"/>
          </p:cNvSpPr>
          <p:nvPr>
            <p:ph type="sldNum" sz="quarter" idx="10"/>
          </p:nvPr>
        </p:nvSpPr>
        <p:spPr>
          <a:ln/>
        </p:spPr>
        <p:txBody>
          <a:bodyPr/>
          <a:lstStyle>
            <a:lvl1pPr>
              <a:defRPr/>
            </a:lvl1pPr>
          </a:lstStyle>
          <a:p>
            <a:pPr>
              <a:defRPr/>
            </a:pPr>
            <a:fld id="{CAF0C06C-A120-4CEF-A9AD-F4118C12BC7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352800" y="132628"/>
            <a:ext cx="7772400" cy="667472"/>
          </a:xfrm>
          <a:prstGeom prst="rect">
            <a:avLst/>
          </a:prstGeom>
        </p:spPr>
        <p:txBody>
          <a:bodyPr/>
          <a:lstStyle>
            <a:lvl1pPr>
              <a:defRPr sz="4000">
                <a:latin typeface="Times New Roman" panose="02020603050405020304" pitchFamily="18" charset="0"/>
                <a:cs typeface="Times New Roman" panose="02020603050405020304" pitchFamily="18" charset="0"/>
              </a:defRPr>
            </a:lvl1p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Rectangle 6"/>
          <p:cNvSpPr>
            <a:spLocks noGrp="1" noChangeArrowheads="1"/>
          </p:cNvSpPr>
          <p:nvPr>
            <p:ph type="sldNum" sz="quarter" idx="10"/>
          </p:nvPr>
        </p:nvSpPr>
        <p:spPr>
          <a:ln/>
        </p:spPr>
        <p:txBody>
          <a:bodyPr/>
          <a:lstStyle>
            <a:lvl1pPr>
              <a:defRPr/>
            </a:lvl1pPr>
          </a:lstStyle>
          <a:p>
            <a:pPr>
              <a:defRPr/>
            </a:pPr>
            <a:fld id="{DA28AC38-E0E8-49D7-B2FE-71FD7C42C09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dirty="0"/>
              <a:t>Click to edit Master title style</a:t>
            </a:r>
            <a:endParaRPr lang="en-GB"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62C94469-C24B-4485-9554-864CA5BFE27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pPr>
              <a:defRPr/>
            </a:pPr>
            <a:fld id="{D4866AD1-022E-4E0E-AE7E-C7A6C4DD8D0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p:cNvSpPr>
            <a:spLocks noGrp="1" noChangeArrowheads="1"/>
          </p:cNvSpPr>
          <p:nvPr>
            <p:ph type="sldNum" sz="quarter" idx="10"/>
          </p:nvPr>
        </p:nvSpPr>
        <p:spPr>
          <a:ln/>
        </p:spPr>
        <p:txBody>
          <a:bodyPr/>
          <a:lstStyle>
            <a:lvl1pPr>
              <a:defRPr/>
            </a:lvl1pPr>
          </a:lstStyle>
          <a:p>
            <a:pPr>
              <a:defRPr/>
            </a:pPr>
            <a:fld id="{0D0EA962-5ACB-4E0A-B99B-F2A901C1578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6"/>
          <p:cNvSpPr>
            <a:spLocks noGrp="1" noChangeArrowheads="1"/>
          </p:cNvSpPr>
          <p:nvPr>
            <p:ph type="sldNum" sz="quarter" idx="10"/>
          </p:nvPr>
        </p:nvSpPr>
        <p:spPr>
          <a:ln/>
        </p:spPr>
        <p:txBody>
          <a:bodyPr/>
          <a:lstStyle>
            <a:lvl1pPr>
              <a:defRPr/>
            </a:lvl1pPr>
          </a:lstStyle>
          <a:p>
            <a:pPr>
              <a:defRPr/>
            </a:pPr>
            <a:fld id="{D24831DE-8CB6-4B98-B2F1-D4EBA8FF1804}" type="slidenum">
              <a:rPr lang="en-US"/>
              <a:pPr>
                <a:defRPr/>
              </a:pPr>
              <a:t>‹#›</a:t>
            </a:fld>
            <a:endParaRPr lang="en-US"/>
          </a:p>
        </p:txBody>
      </p:sp>
      <p:sp>
        <p:nvSpPr>
          <p:cNvPr id="4" name="Title 1"/>
          <p:cNvSpPr txBox="1">
            <a:spLocks/>
          </p:cNvSpPr>
          <p:nvPr userDrawn="1"/>
        </p:nvSpPr>
        <p:spPr>
          <a:xfrm>
            <a:off x="3352800" y="132628"/>
            <a:ext cx="7772400" cy="667472"/>
          </a:xfrm>
          <a:prstGeom prst="rect">
            <a:avLst/>
          </a:prstGeom>
        </p:spPr>
        <p:txBody>
          <a:bodyPr/>
          <a:lstStyle>
            <a:lvl1pPr algn="ctr" rtl="0" eaLnBrk="0" fontAlgn="base" hangingPunct="0">
              <a:spcBef>
                <a:spcPct val="0"/>
              </a:spcBef>
              <a:spcAft>
                <a:spcPct val="0"/>
              </a:spcAft>
              <a:defRPr sz="4000">
                <a:solidFill>
                  <a:schemeClr val="tx2"/>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dirty="0"/>
              <a:t>Click to edit Master title style</a:t>
            </a:r>
            <a:endParaRPr lang="en-GB" kern="0"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cap="all" baseline="0"/>
            </a:lvl1pPr>
          </a:lstStyle>
          <a:p>
            <a:r>
              <a:rPr lang="en-US" dirty="0"/>
              <a:t>Click to edit Master title style</a:t>
            </a:r>
            <a:endParaRPr lang="en-GB" dirty="0"/>
          </a:p>
        </p:txBody>
      </p:sp>
      <p:sp>
        <p:nvSpPr>
          <p:cNvPr id="4" name="Text Placeholder 3"/>
          <p:cNvSpPr>
            <a:spLocks noGrp="1"/>
          </p:cNvSpPr>
          <p:nvPr>
            <p:ph type="body" sz="quarter" idx="10"/>
          </p:nvPr>
        </p:nvSpPr>
        <p:spPr>
          <a:xfrm>
            <a:off x="674152" y="1754252"/>
            <a:ext cx="10515600" cy="3938587"/>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Edit Master text styles</a:t>
            </a:r>
          </a:p>
        </p:txBody>
      </p:sp>
      <p:sp>
        <p:nvSpPr>
          <p:cNvPr id="6" name="Slide Number Placeholder 3"/>
          <p:cNvSpPr txBox="1">
            <a:spLocks/>
          </p:cNvSpPr>
          <p:nvPr userDrawn="1"/>
        </p:nvSpPr>
        <p:spPr bwMode="auto">
          <a:xfrm>
            <a:off x="11700933" y="6515101"/>
            <a:ext cx="372534"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marL="228600" indent="-228600" algn="l" defTabSz="914400" rtl="0" eaLnBrk="1" latinLnBrk="0" hangingPunct="1">
              <a:lnSpc>
                <a:spcPct val="90000"/>
              </a:lnSpc>
              <a:spcBef>
                <a:spcPct val="20000"/>
              </a:spcBef>
              <a:buClr>
                <a:srgbClr val="D0A300"/>
              </a:buClr>
              <a:buFont typeface="Wingdings" panose="05000000000000000000" pitchFamily="2" charset="2"/>
              <a:buChar char="«"/>
              <a:defRPr sz="1900" kern="1200">
                <a:solidFill>
                  <a:srgbClr val="231F89"/>
                </a:solidFill>
                <a:latin typeface="Verdana" panose="020B0604030504040204" pitchFamily="34" charset="0"/>
                <a:ea typeface="+mn-ea"/>
                <a:cs typeface="Arial" panose="020B0604020202020204" pitchFamily="34" charset="0"/>
              </a:defRPr>
            </a:lvl1pPr>
            <a:lvl2pPr marL="742950" indent="-285750" algn="l" defTabSz="914400" rtl="0" eaLnBrk="1" latinLnBrk="0" hangingPunct="1">
              <a:lnSpc>
                <a:spcPct val="90000"/>
              </a:lnSpc>
              <a:spcBef>
                <a:spcPct val="20000"/>
              </a:spcBef>
              <a:buClr>
                <a:srgbClr val="D0A300"/>
              </a:buClr>
              <a:buFont typeface="Wingdings" panose="05000000000000000000" pitchFamily="2" charset="2"/>
              <a:buChar char="«"/>
              <a:defRPr sz="2400" kern="1200">
                <a:solidFill>
                  <a:srgbClr val="231F89"/>
                </a:solidFill>
                <a:latin typeface="Verdana" panose="020B0604030504040204" pitchFamily="34" charset="0"/>
                <a:ea typeface="+mn-ea"/>
                <a:cs typeface="Arial" panose="020B0604020202020204" pitchFamily="34" charset="0"/>
              </a:defRPr>
            </a:lvl2pPr>
            <a:lvl3pPr marL="1143000" indent="-228600" algn="l" defTabSz="914400" rtl="0" eaLnBrk="1" latinLnBrk="0" hangingPunct="1">
              <a:lnSpc>
                <a:spcPct val="90000"/>
              </a:lnSpc>
              <a:spcBef>
                <a:spcPct val="20000"/>
              </a:spcBef>
              <a:buClr>
                <a:srgbClr val="D0A300"/>
              </a:buClr>
              <a:buFont typeface="Wingdings" panose="05000000000000000000" pitchFamily="2" charset="2"/>
              <a:buChar char="«"/>
              <a:defRPr sz="1700" kern="1200">
                <a:solidFill>
                  <a:srgbClr val="231F89"/>
                </a:solidFill>
                <a:latin typeface="Verdana" panose="020B0604030504040204" pitchFamily="34" charset="0"/>
                <a:ea typeface="+mn-ea"/>
                <a:cs typeface="Arial" panose="020B0604020202020204" pitchFamily="34" charset="0"/>
              </a:defRPr>
            </a:lvl3pPr>
            <a:lvl4pPr marL="1600200" indent="-228600" algn="l" defTabSz="914400" rtl="0" eaLnBrk="1" latinLnBrk="0" hangingPunct="1">
              <a:lnSpc>
                <a:spcPct val="90000"/>
              </a:lnSpc>
              <a:spcBef>
                <a:spcPct val="20000"/>
              </a:spcBef>
              <a:buClr>
                <a:srgbClr val="D0A300"/>
              </a:buClr>
              <a:buFont typeface="Wingdings" panose="05000000000000000000" pitchFamily="2" charset="2"/>
              <a:buChar char="«"/>
              <a:defRPr sz="1600" kern="1200">
                <a:solidFill>
                  <a:srgbClr val="231F89"/>
                </a:solidFill>
                <a:latin typeface="Verdana" panose="020B0604030504040204" pitchFamily="34" charset="0"/>
                <a:ea typeface="+mn-ea"/>
                <a:cs typeface="Arial" panose="020B0604020202020204" pitchFamily="34" charset="0"/>
              </a:defRPr>
            </a:lvl4pPr>
            <a:lvl5pPr marL="2057400" indent="-228600" algn="l" defTabSz="914400" rtl="0" eaLnBrk="1" latinLnBrk="0" hangingPunct="1">
              <a:lnSpc>
                <a:spcPct val="90000"/>
              </a:lnSpc>
              <a:spcBef>
                <a:spcPct val="20000"/>
              </a:spcBef>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Arial" panose="020B0604020202020204" pitchFamily="34" charset="0"/>
              </a:defRPr>
            </a:lvl5pPr>
            <a:lvl6pPr marL="25146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6pPr>
            <a:lvl7pPr marL="29718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7pPr>
            <a:lvl8pPr marL="34290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8pPr>
            <a:lvl9pPr marL="3886200" indent="-228600" algn="l" defTabSz="914400" rtl="0" eaLnBrk="0" fontAlgn="base" latinLnBrk="0" hangingPunct="0">
              <a:lnSpc>
                <a:spcPct val="90000"/>
              </a:lnSpc>
              <a:spcBef>
                <a:spcPct val="20000"/>
              </a:spcBef>
              <a:spcAft>
                <a:spcPct val="0"/>
              </a:spcAft>
              <a:buClr>
                <a:srgbClr val="D0A300"/>
              </a:buClr>
              <a:buFont typeface="Wingdings" panose="05000000000000000000" pitchFamily="2" charset="2"/>
              <a:buChar char="«"/>
              <a:defRPr sz="1500" kern="1200">
                <a:solidFill>
                  <a:srgbClr val="231F89"/>
                </a:solidFill>
                <a:latin typeface="Verdana" panose="020B0604030504040204" pitchFamily="34" charset="0"/>
                <a:ea typeface="+mn-ea"/>
                <a:cs typeface="+mn-cs"/>
              </a:defRPr>
            </a:lvl9pPr>
          </a:lstStyle>
          <a:p>
            <a:pPr algn="r" fontAlgn="auto">
              <a:spcBef>
                <a:spcPct val="0"/>
              </a:spcBef>
              <a:spcAft>
                <a:spcPts val="0"/>
              </a:spcAft>
              <a:buClrTx/>
              <a:buFontTx/>
              <a:buNone/>
            </a:pPr>
            <a:fld id="{DCD7B2D0-2211-4376-81CC-D507AB4F09EF}" type="slidenum">
              <a:rPr lang="en-GB" altLang="en-US" sz="1000" b="0" smtClean="0">
                <a:solidFill>
                  <a:schemeClr val="accent1"/>
                </a:solidFill>
                <a:latin typeface="Arial" panose="020B0604020202020204" pitchFamily="34" charset="0"/>
              </a:rPr>
              <a:pPr algn="r" fontAlgn="auto">
                <a:spcBef>
                  <a:spcPct val="0"/>
                </a:spcBef>
                <a:spcAft>
                  <a:spcPts val="0"/>
                </a:spcAft>
                <a:buClrTx/>
                <a:buFontTx/>
                <a:buNone/>
              </a:pPr>
              <a:t>‹#›</a:t>
            </a:fld>
            <a:endParaRPr lang="en-GB" altLang="en-US" sz="1000" b="0" dirty="0">
              <a:solidFill>
                <a:schemeClr val="accent1"/>
              </a:solidFill>
              <a:latin typeface="Arial" panose="020B0604020202020204" pitchFamily="34" charset="0"/>
            </a:endParaRPr>
          </a:p>
        </p:txBody>
      </p:sp>
    </p:spTree>
    <p:extLst>
      <p:ext uri="{BB962C8B-B14F-4D97-AF65-F5344CB8AC3E}">
        <p14:creationId xmlns:p14="http://schemas.microsoft.com/office/powerpoint/2010/main" val="1520012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609600" y="914400"/>
            <a:ext cx="10972800" cy="52577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30" name="Rectangle 6"/>
          <p:cNvSpPr>
            <a:spLocks noGrp="1" noChangeArrowheads="1"/>
          </p:cNvSpPr>
          <p:nvPr>
            <p:ph type="sldNum" sz="quarter" idx="4"/>
          </p:nvPr>
        </p:nvSpPr>
        <p:spPr bwMode="auto">
          <a:xfrm>
            <a:off x="9759142" y="6400800"/>
            <a:ext cx="1823258" cy="23275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Times New Roman" panose="02020603050405020304" pitchFamily="18" charset="0"/>
                <a:cs typeface="Times New Roman" panose="02020603050405020304" pitchFamily="18" charset="0"/>
              </a:defRPr>
            </a:lvl1pPr>
          </a:lstStyle>
          <a:p>
            <a:pPr>
              <a:defRPr/>
            </a:pPr>
            <a:fld id="{47E33C82-C2A6-478E-8FB2-E20C8DB41475}" type="slidenum">
              <a:rPr lang="en-US" smtClean="0"/>
              <a:pPr>
                <a:defRPr/>
              </a:pPr>
              <a:t>‹#›</a:t>
            </a:fld>
            <a:endParaRPr lang="en-US" dirty="0"/>
          </a:p>
        </p:txBody>
      </p:sp>
      <p:sp>
        <p:nvSpPr>
          <p:cNvPr id="1031" name="Rectangle 7"/>
          <p:cNvSpPr>
            <a:spLocks noChangeArrowheads="1"/>
          </p:cNvSpPr>
          <p:nvPr/>
        </p:nvSpPr>
        <p:spPr bwMode="auto">
          <a:xfrm>
            <a:off x="609600" y="1147156"/>
            <a:ext cx="10972800" cy="5177444"/>
          </a:xfrm>
          <a:prstGeom prst="rect">
            <a:avLst/>
          </a:prstGeom>
          <a:noFill/>
          <a:ln w="9525">
            <a:noFill/>
            <a:miter lim="800000"/>
            <a:headEnd/>
            <a:tailEnd/>
          </a:ln>
          <a:effectLst/>
        </p:spPr>
        <p:txBody>
          <a:bodyPr/>
          <a:lstStyle/>
          <a:p>
            <a:pPr marL="342900" indent="-342900">
              <a:spcBef>
                <a:spcPct val="20000"/>
              </a:spcBef>
              <a:buClr>
                <a:srgbClr val="FF0000"/>
              </a:buClr>
              <a:buFont typeface="Wingdings" pitchFamily="2" charset="2"/>
              <a:buChar char="v"/>
              <a:defRPr/>
            </a:pPr>
            <a:endParaRPr lang="en-GB" sz="3200"/>
          </a:p>
        </p:txBody>
      </p:sp>
      <p:sp>
        <p:nvSpPr>
          <p:cNvPr id="1035" name="Line 11"/>
          <p:cNvSpPr>
            <a:spLocks noChangeShapeType="1"/>
          </p:cNvSpPr>
          <p:nvPr/>
        </p:nvSpPr>
        <p:spPr bwMode="auto">
          <a:xfrm flipV="1">
            <a:off x="609600" y="6324600"/>
            <a:ext cx="10972800" cy="0"/>
          </a:xfrm>
          <a:prstGeom prst="line">
            <a:avLst/>
          </a:prstGeom>
          <a:noFill/>
          <a:ln w="38100">
            <a:solidFill>
              <a:srgbClr val="0000FF"/>
            </a:solidFill>
            <a:round/>
            <a:headEnd/>
            <a:tailEnd/>
          </a:ln>
          <a:effectLst/>
        </p:spPr>
        <p:txBody>
          <a:bodyPr/>
          <a:lstStyle/>
          <a:p>
            <a:pPr>
              <a:defRPr/>
            </a:pPr>
            <a:endParaRPr lang="en-GB"/>
          </a:p>
        </p:txBody>
      </p:sp>
      <p:sp>
        <p:nvSpPr>
          <p:cNvPr id="1037" name="Rectangle 13"/>
          <p:cNvSpPr>
            <a:spLocks noChangeArrowheads="1"/>
          </p:cNvSpPr>
          <p:nvPr/>
        </p:nvSpPr>
        <p:spPr bwMode="auto">
          <a:xfrm>
            <a:off x="8737600" y="6477001"/>
            <a:ext cx="2844800" cy="244475"/>
          </a:xfrm>
          <a:prstGeom prst="rect">
            <a:avLst/>
          </a:prstGeom>
          <a:noFill/>
          <a:ln w="9525">
            <a:noFill/>
            <a:miter lim="800000"/>
            <a:headEnd/>
            <a:tailEnd/>
          </a:ln>
          <a:effectLst/>
        </p:spPr>
        <p:txBody>
          <a:bodyPr/>
          <a:lstStyle/>
          <a:p>
            <a:pPr algn="r">
              <a:defRPr/>
            </a:pPr>
            <a:endParaRPr lang="en-GB" sz="1400"/>
          </a:p>
        </p:txBody>
      </p:sp>
      <p:pic>
        <p:nvPicPr>
          <p:cNvPr id="11" name="Picture 4" descr="http://gsics.atmos.umd.edu/pub/Development/Logos/GSICS180px.png">
            <a:extLst>
              <a:ext uri="{FF2B5EF4-FFF2-40B4-BE49-F238E27FC236}">
                <a16:creationId xmlns:a16="http://schemas.microsoft.com/office/drawing/2014/main" id="{016C2398-F037-4637-B010-5FD37A6C6176}"/>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68233" y="102700"/>
            <a:ext cx="1714500" cy="6953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brand.esa.int/files/2020/05/ESA_logo_2020_Deep-1024x643.jpg">
            <a:extLst>
              <a:ext uri="{FF2B5EF4-FFF2-40B4-BE49-F238E27FC236}">
                <a16:creationId xmlns:a16="http://schemas.microsoft.com/office/drawing/2014/main" id="{64EBE92B-EA87-A28A-80E1-D1EB564A7322}"/>
              </a:ext>
            </a:extLst>
          </p:cNvPr>
          <p:cNvPicPr>
            <a:picLocks noChangeAspect="1" noChangeArrowheads="1"/>
          </p:cNvPicPr>
          <p:nvPr userDrawn="1"/>
        </p:nvPicPr>
        <p:blipFill rotWithShape="1">
          <a:blip r:embed="rId9" cstate="print">
            <a:extLst>
              <a:ext uri="{28A0092B-C50C-407E-A947-70E740481C1C}">
                <a14:useLocalDpi xmlns:a14="http://schemas.microsoft.com/office/drawing/2010/main" val="0"/>
              </a:ext>
            </a:extLst>
          </a:blip>
          <a:srcRect l="9467" t="17532" r="5401" b="17262"/>
          <a:stretch/>
        </p:blipFill>
        <p:spPr bwMode="auto">
          <a:xfrm>
            <a:off x="10327022" y="42589"/>
            <a:ext cx="1810279" cy="88142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rgbClr val="FF0000"/>
        </a:buClr>
        <a:buFont typeface="Wingdings" pitchFamily="2" charset="2"/>
        <a:buChar char="v"/>
        <a:defRPr sz="3200">
          <a:solidFill>
            <a:schemeClr val="tx1"/>
          </a:solidFill>
          <a:latin typeface="Times New Roman" panose="02020603050405020304" pitchFamily="18" charset="0"/>
          <a:ea typeface="+mn-ea"/>
          <a:cs typeface="Times New Roman" panose="02020603050405020304" pitchFamily="18" charset="0"/>
        </a:defRPr>
      </a:lvl1pPr>
      <a:lvl2pPr marL="742950" indent="-285750" algn="l" rtl="0" eaLnBrk="0" fontAlgn="base" hangingPunct="0">
        <a:spcBef>
          <a:spcPct val="20000"/>
        </a:spcBef>
        <a:spcAft>
          <a:spcPct val="0"/>
        </a:spcAft>
        <a:buClr>
          <a:srgbClr val="006600"/>
        </a:buClr>
        <a:buFont typeface="Wingdings" pitchFamily="2" charset="2"/>
        <a:buChar char="§"/>
        <a:defRPr sz="2800">
          <a:solidFill>
            <a:schemeClr val="tx1"/>
          </a:solidFill>
          <a:latin typeface="Times New Roman" panose="02020603050405020304" pitchFamily="18" charset="0"/>
          <a:cs typeface="Times New Roman" panose="02020603050405020304" pitchFamily="18" charset="0"/>
        </a:defRPr>
      </a:lvl2pPr>
      <a:lvl3pPr marL="1143000" indent="-228600" algn="l" rtl="0" eaLnBrk="0" fontAlgn="base" hangingPunct="0">
        <a:spcBef>
          <a:spcPct val="20000"/>
        </a:spcBef>
        <a:spcAft>
          <a:spcPct val="0"/>
        </a:spcAft>
        <a:buChar char="•"/>
        <a:defRPr sz="2400">
          <a:solidFill>
            <a:schemeClr val="tx1"/>
          </a:solidFill>
          <a:latin typeface="Times New Roman" panose="02020603050405020304" pitchFamily="18" charset="0"/>
          <a:cs typeface="Times New Roman" panose="02020603050405020304" pitchFamily="18" charset="0"/>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4">
            <a:extLst>
              <a:ext uri="{28A0092B-C50C-407E-A947-70E740481C1C}">
                <a14:useLocalDpi xmlns:a14="http://schemas.microsoft.com/office/drawing/2010/main" val="0"/>
              </a:ext>
            </a:extLst>
          </a:blip>
          <a:srcRect t="5772" b="6844"/>
          <a:stretch/>
        </p:blipFill>
        <p:spPr>
          <a:xfrm>
            <a:off x="600979" y="6314816"/>
            <a:ext cx="3428410" cy="543183"/>
          </a:xfrm>
          <a:prstGeom prst="rect">
            <a:avLst/>
          </a:prstGeom>
        </p:spPr>
      </p:pic>
      <p:grpSp>
        <p:nvGrpSpPr>
          <p:cNvPr id="10" name="Group 9"/>
          <p:cNvGrpSpPr/>
          <p:nvPr userDrawn="1"/>
        </p:nvGrpSpPr>
        <p:grpSpPr>
          <a:xfrm>
            <a:off x="9441582" y="6438195"/>
            <a:ext cx="2073828" cy="306146"/>
            <a:chOff x="8581215" y="6434950"/>
            <a:chExt cx="2450420" cy="361740"/>
          </a:xfrm>
        </p:grpSpPr>
        <p:pic>
          <p:nvPicPr>
            <p:cNvPr id="11" name="Picture 10"/>
            <p:cNvPicPr>
              <a:picLocks noChangeAspect="1"/>
            </p:cNvPicPr>
            <p:nvPr userDrawn="1"/>
          </p:nvPicPr>
          <p:blipFill rotWithShape="1">
            <a:blip r:embed="rId5" cstate="print">
              <a:extLst>
                <a:ext uri="{28A0092B-C50C-407E-A947-70E740481C1C}">
                  <a14:useLocalDpi xmlns:a14="http://schemas.microsoft.com/office/drawing/2010/main" val="0"/>
                </a:ext>
              </a:extLst>
            </a:blip>
            <a:srcRect l="76179" t="24320" b="24177"/>
            <a:stretch/>
          </p:blipFill>
          <p:spPr>
            <a:xfrm>
              <a:off x="8581215" y="6434950"/>
              <a:ext cx="1680831" cy="361740"/>
            </a:xfrm>
            <a:prstGeom prst="rect">
              <a:avLst/>
            </a:prstGeom>
          </p:spPr>
        </p:pic>
        <p:pic>
          <p:nvPicPr>
            <p:cNvPr id="12" name="Picture 11"/>
            <p:cNvPicPr>
              <a:picLocks noChangeAspect="1"/>
            </p:cNvPicPr>
            <p:nvPr userDrawn="1"/>
          </p:nvPicPr>
          <p:blipFill rotWithShape="1">
            <a:blip r:embed="rId6" cstate="print">
              <a:extLst>
                <a:ext uri="{28A0092B-C50C-407E-A947-70E740481C1C}">
                  <a14:useLocalDpi xmlns:a14="http://schemas.microsoft.com/office/drawing/2010/main" val="0"/>
                </a:ext>
              </a:extLst>
            </a:blip>
            <a:srcRect l="19965" t="31080" r="19264" b="31479"/>
            <a:stretch/>
          </p:blipFill>
          <p:spPr>
            <a:xfrm>
              <a:off x="10262046" y="6467475"/>
              <a:ext cx="769589" cy="297671"/>
            </a:xfrm>
            <a:prstGeom prst="rect">
              <a:avLst/>
            </a:prstGeom>
          </p:spPr>
        </p:pic>
      </p:grpSp>
      <p:sp>
        <p:nvSpPr>
          <p:cNvPr id="16" name="Title Placeholder 15"/>
          <p:cNvSpPr>
            <a:spLocks noGrp="1"/>
          </p:cNvSpPr>
          <p:nvPr>
            <p:ph type="title"/>
          </p:nvPr>
        </p:nvSpPr>
        <p:spPr>
          <a:xfrm>
            <a:off x="674152" y="76588"/>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7" name="Text Placeholder 16"/>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Slide Number Placeholder 1"/>
          <p:cNvSpPr>
            <a:spLocks noGrp="1"/>
          </p:cNvSpPr>
          <p:nvPr>
            <p:ph type="sldNum" sz="quarter" idx="4"/>
          </p:nvPr>
        </p:nvSpPr>
        <p:spPr>
          <a:xfrm>
            <a:off x="11550517" y="6442075"/>
            <a:ext cx="568068" cy="365125"/>
          </a:xfrm>
          <a:prstGeom prst="rect">
            <a:avLst/>
          </a:prstGeom>
        </p:spPr>
        <p:txBody>
          <a:bodyPr vert="horz" lIns="91440" tIns="45720" rIns="91440" bIns="45720" rtlCol="0" anchor="ctr"/>
          <a:lstStyle>
            <a:lvl1pPr algn="r">
              <a:defRPr sz="1000">
                <a:solidFill>
                  <a:schemeClr val="accent1"/>
                </a:solidFill>
                <a:latin typeface="Arial" panose="020B0604020202020204" pitchFamily="34" charset="0"/>
                <a:cs typeface="Arial" panose="020B0604020202020204" pitchFamily="34" charset="0"/>
              </a:defRPr>
            </a:lvl1pPr>
          </a:lstStyle>
          <a:p>
            <a:fld id="{4C591713-7901-41C2-9B55-2B0F5F07D766}" type="slidenum">
              <a:rPr lang="en-GB" smtClean="0"/>
              <a:pPr/>
              <a:t>‹#›</a:t>
            </a:fld>
            <a:endParaRPr lang="en-GB"/>
          </a:p>
        </p:txBody>
      </p:sp>
    </p:spTree>
    <p:extLst>
      <p:ext uri="{BB962C8B-B14F-4D97-AF65-F5344CB8AC3E}">
        <p14:creationId xmlns:p14="http://schemas.microsoft.com/office/powerpoint/2010/main" val="4132573094"/>
      </p:ext>
    </p:extLst>
  </p:cSld>
  <p:clrMap bg1="lt1" tx1="dk1" bg2="lt2" tx2="dk2" accent1="accent1" accent2="accent2" accent3="accent3" accent4="accent4" accent5="accent5" accent6="accent6" hlink="hlink" folHlink="folHlink"/>
  <p:sldLayoutIdLst>
    <p:sldLayoutId id="2147483707" r:id="rId1"/>
  </p:sldLayoutIdLst>
  <p:txStyles>
    <p:titleStyle>
      <a:lvl1pPr algn="l" defTabSz="914400" rtl="0" eaLnBrk="1" latinLnBrk="0" hangingPunct="1">
        <a:lnSpc>
          <a:spcPct val="90000"/>
        </a:lnSpc>
        <a:spcBef>
          <a:spcPct val="0"/>
        </a:spcBef>
        <a:buNone/>
        <a:defRPr sz="2800" kern="1200" cap="all" baseline="0">
          <a:solidFill>
            <a:srgbClr val="002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205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205B"/>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205B"/>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205B"/>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205B"/>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hyperlink" Target="https://dimitri.argans.co.uk/" TargetMode="External"/><Relationship Id="rId3" Type="http://schemas.openxmlformats.org/officeDocument/2006/relationships/image" Target="../media/image7.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entiwiki.copernicus.eu/web/document-library#DocumentLibrary-OpticalAnnualPerformanceReports(APRs)Library-S3-Performance-DQR-Optical-APR"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ctrTitle"/>
          </p:nvPr>
        </p:nvSpPr>
        <p:spPr bwMode="auto">
          <a:xfrm>
            <a:off x="906263" y="1077232"/>
            <a:ext cx="10041775" cy="14700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r>
              <a:rPr lang="en-GB" dirty="0">
                <a:solidFill>
                  <a:srgbClr val="FF0000"/>
                </a:solidFill>
              </a:rPr>
            </a:br>
            <a:r>
              <a:rPr lang="en-US" b="1" dirty="0"/>
              <a:t>Overview of Sentinel-3 vicarious and lunar calibration results</a:t>
            </a:r>
            <a:br>
              <a:rPr lang="en-IE" sz="4000" b="1" dirty="0"/>
            </a:br>
            <a:r>
              <a:rPr lang="en-US" sz="3200" dirty="0">
                <a:solidFill>
                  <a:schemeClr val="tx1"/>
                </a:solidFill>
              </a:rPr>
              <a:t>GSICS Annual and Executive Panel meeting  </a:t>
            </a:r>
            <a:br>
              <a:rPr lang="en-US" sz="3200" dirty="0">
                <a:solidFill>
                  <a:schemeClr val="tx1"/>
                </a:solidFill>
              </a:rPr>
            </a:br>
            <a:r>
              <a:rPr lang="en-US" sz="3200" dirty="0">
                <a:solidFill>
                  <a:schemeClr val="tx1"/>
                </a:solidFill>
              </a:rPr>
              <a:t>23-27 March 2026 </a:t>
            </a:r>
            <a:br>
              <a:rPr lang="en-IE" sz="4000" dirty="0">
                <a:solidFill>
                  <a:srgbClr val="0000FF"/>
                </a:solidFill>
              </a:rPr>
            </a:br>
            <a:endParaRPr lang="en-US" sz="4000" i="1" dirty="0">
              <a:solidFill>
                <a:srgbClr val="0C45E4"/>
              </a:solidFill>
            </a:endParaRPr>
          </a:p>
        </p:txBody>
      </p:sp>
      <p:sp>
        <p:nvSpPr>
          <p:cNvPr id="2052" name="Rectangle 3"/>
          <p:cNvSpPr>
            <a:spLocks noGrp="1" noChangeArrowheads="1"/>
          </p:cNvSpPr>
          <p:nvPr>
            <p:ph type="subTitle" idx="1"/>
          </p:nvPr>
        </p:nvSpPr>
        <p:spPr>
          <a:xfrm>
            <a:off x="1946012" y="3886200"/>
            <a:ext cx="8224058" cy="1752600"/>
          </a:xfrm>
        </p:spPr>
        <p:txBody>
          <a:bodyPr/>
          <a:lstStyle/>
          <a:p>
            <a:pPr eaLnBrk="1" hangingPunct="1">
              <a:lnSpc>
                <a:spcPct val="80000"/>
              </a:lnSpc>
            </a:pPr>
            <a:endParaRPr lang="en-US" altLang="zh-CN" sz="2000" b="1" dirty="0">
              <a:ea typeface="宋体" pitchFamily="2" charset="-122"/>
            </a:endParaRPr>
          </a:p>
          <a:p>
            <a:pPr eaLnBrk="1" hangingPunct="1">
              <a:lnSpc>
                <a:spcPct val="80000"/>
              </a:lnSpc>
            </a:pPr>
            <a:r>
              <a:rPr lang="en-US" altLang="zh-CN" sz="2000" dirty="0">
                <a:ea typeface="宋体" pitchFamily="2" charset="-122"/>
              </a:rPr>
              <a:t>Steffen Dransfeld*, </a:t>
            </a:r>
            <a:r>
              <a:rPr lang="en-US" altLang="zh-CN" sz="2000" u="sng" dirty="0">
                <a:ea typeface="宋体" pitchFamily="2" charset="-122"/>
              </a:rPr>
              <a:t>Silvia Scifoni**</a:t>
            </a:r>
          </a:p>
          <a:p>
            <a:pPr eaLnBrk="1" hangingPunct="1">
              <a:lnSpc>
                <a:spcPct val="80000"/>
              </a:lnSpc>
            </a:pPr>
            <a:endParaRPr lang="en-US" altLang="zh-CN" sz="2000" dirty="0">
              <a:ea typeface="宋体" pitchFamily="2" charset="-122"/>
            </a:endParaRPr>
          </a:p>
          <a:p>
            <a:pPr eaLnBrk="1" hangingPunct="1">
              <a:lnSpc>
                <a:spcPct val="80000"/>
              </a:lnSpc>
            </a:pPr>
            <a:endParaRPr lang="en-US" altLang="zh-CN" sz="2000" dirty="0">
              <a:ea typeface="宋体" pitchFamily="2" charset="-122"/>
            </a:endParaRPr>
          </a:p>
          <a:p>
            <a:pPr eaLnBrk="1" hangingPunct="1">
              <a:lnSpc>
                <a:spcPct val="80000"/>
              </a:lnSpc>
            </a:pPr>
            <a:endParaRPr lang="en-US" altLang="en-US" sz="1200" dirty="0">
              <a:latin typeface="Arial" panose="020B0604020202020204" pitchFamily="34" charset="0"/>
            </a:endParaRPr>
          </a:p>
        </p:txBody>
      </p:sp>
      <p:sp>
        <p:nvSpPr>
          <p:cNvPr id="4" name="Rectangle 3">
            <a:extLst>
              <a:ext uri="{FF2B5EF4-FFF2-40B4-BE49-F238E27FC236}">
                <a16:creationId xmlns:a16="http://schemas.microsoft.com/office/drawing/2014/main" id="{F26D605D-C31B-4A74-9F82-60E6B61F5241}"/>
              </a:ext>
            </a:extLst>
          </p:cNvPr>
          <p:cNvSpPr txBox="1">
            <a:spLocks noChangeArrowheads="1"/>
          </p:cNvSpPr>
          <p:nvPr/>
        </p:nvSpPr>
        <p:spPr bwMode="auto">
          <a:xfrm>
            <a:off x="1560638" y="4513482"/>
            <a:ext cx="9387400" cy="112531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Clr>
                <a:srgbClr val="FF0000"/>
              </a:buClr>
              <a:buFont typeface="Wingdings" pitchFamily="2" charset="2"/>
              <a:buNone/>
              <a:defRPr sz="3200">
                <a:solidFill>
                  <a:schemeClr val="tx1"/>
                </a:solidFill>
                <a:latin typeface="Times New Roman" panose="02020603050405020304" pitchFamily="18" charset="0"/>
                <a:ea typeface="+mn-ea"/>
                <a:cs typeface="Times New Roman" panose="02020603050405020304" pitchFamily="18" charset="0"/>
              </a:defRPr>
            </a:lvl1pPr>
            <a:lvl2pPr marL="457200" indent="0" algn="ctr" rtl="0" eaLnBrk="0" fontAlgn="base" hangingPunct="0">
              <a:spcBef>
                <a:spcPct val="20000"/>
              </a:spcBef>
              <a:spcAft>
                <a:spcPct val="0"/>
              </a:spcAft>
              <a:buClr>
                <a:srgbClr val="006600"/>
              </a:buClr>
              <a:buFont typeface="Wingdings" pitchFamily="2" charset="2"/>
              <a:buNone/>
              <a:defRPr sz="2800">
                <a:solidFill>
                  <a:schemeClr val="tx1"/>
                </a:solidFill>
                <a:latin typeface="Times New Roman" panose="02020603050405020304" pitchFamily="18" charset="0"/>
                <a:cs typeface="Times New Roman" panose="02020603050405020304" pitchFamily="18" charset="0"/>
              </a:defRPr>
            </a:lvl2pPr>
            <a:lvl3pPr marL="914400" indent="0" algn="ctr" rtl="0" eaLnBrk="0" fontAlgn="base" hangingPunct="0">
              <a:spcBef>
                <a:spcPct val="20000"/>
              </a:spcBef>
              <a:spcAft>
                <a:spcPct val="0"/>
              </a:spcAft>
              <a:buNone/>
              <a:defRPr sz="2400">
                <a:solidFill>
                  <a:schemeClr val="tx1"/>
                </a:solidFill>
                <a:latin typeface="Times New Roman" panose="02020603050405020304" pitchFamily="18" charset="0"/>
                <a:cs typeface="Times New Roman" panose="02020603050405020304" pitchFamily="18" charset="0"/>
              </a:defRPr>
            </a:lvl3pPr>
            <a:lvl4pPr marL="1371600" indent="0" algn="ctr" rtl="0" eaLnBrk="0" fontAlgn="base" hangingPunct="0">
              <a:spcBef>
                <a:spcPct val="20000"/>
              </a:spcBef>
              <a:spcAft>
                <a:spcPct val="0"/>
              </a:spcAft>
              <a:buNone/>
              <a:defRPr sz="2000">
                <a:solidFill>
                  <a:schemeClr val="tx1"/>
                </a:solidFill>
                <a:latin typeface="Times New Roman" panose="02020603050405020304" pitchFamily="18" charset="0"/>
                <a:cs typeface="Times New Roman" panose="02020603050405020304" pitchFamily="18" charset="0"/>
              </a:defRPr>
            </a:lvl4pPr>
            <a:lvl5pPr marL="1828800" indent="0" algn="ctr" rtl="0" eaLnBrk="0" fontAlgn="base" hangingPunct="0">
              <a:spcBef>
                <a:spcPct val="20000"/>
              </a:spcBef>
              <a:spcAft>
                <a:spcPct val="0"/>
              </a:spcAft>
              <a:buNone/>
              <a:defRPr sz="2000">
                <a:solidFill>
                  <a:schemeClr val="tx1"/>
                </a:solidFill>
                <a:latin typeface="Times New Roman" panose="02020603050405020304" pitchFamily="18" charset="0"/>
                <a:cs typeface="Times New Roman" panose="02020603050405020304" pitchFamily="18" charset="0"/>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eaLnBrk="1" hangingPunct="1">
              <a:lnSpc>
                <a:spcPct val="80000"/>
              </a:lnSpc>
            </a:pPr>
            <a:endParaRPr lang="en-US" altLang="zh-CN" sz="2000" b="1" kern="0" dirty="0">
              <a:ea typeface="宋体" pitchFamily="2" charset="-122"/>
            </a:endParaRPr>
          </a:p>
          <a:p>
            <a:pPr eaLnBrk="1" hangingPunct="1">
              <a:lnSpc>
                <a:spcPct val="80000"/>
              </a:lnSpc>
            </a:pPr>
            <a:r>
              <a:rPr lang="en-US" altLang="zh-CN" sz="2000" b="1" kern="0" dirty="0">
                <a:ea typeface="宋体" pitchFamily="2" charset="-122"/>
              </a:rPr>
              <a:t>*ESA/ESRIN</a:t>
            </a:r>
          </a:p>
          <a:p>
            <a:pPr eaLnBrk="1" hangingPunct="1">
              <a:lnSpc>
                <a:spcPct val="80000"/>
              </a:lnSpc>
            </a:pPr>
            <a:r>
              <a:rPr lang="en-US" altLang="zh-CN" sz="2000" b="1" kern="0" dirty="0">
                <a:ea typeface="宋体" pitchFamily="2" charset="-122"/>
              </a:rPr>
              <a:t>**Serco for ESA</a:t>
            </a:r>
          </a:p>
          <a:p>
            <a:pPr eaLnBrk="1" hangingPunct="1">
              <a:lnSpc>
                <a:spcPct val="80000"/>
              </a:lnSpc>
            </a:pPr>
            <a:endParaRPr lang="en-US" altLang="zh-CN" sz="2000" b="1" kern="0" dirty="0">
              <a:ea typeface="宋体" pitchFamily="2" charset="-122"/>
            </a:endParaRPr>
          </a:p>
          <a:p>
            <a:pPr eaLnBrk="1" hangingPunct="1">
              <a:lnSpc>
                <a:spcPct val="80000"/>
              </a:lnSpc>
            </a:pPr>
            <a:endParaRPr lang="en-US" altLang="en-US" sz="2000" kern="0" dirty="0">
              <a:latin typeface="Arial" panose="020B0604020202020204" pitchFamily="34" charset="0"/>
            </a:endParaRPr>
          </a:p>
        </p:txBody>
      </p:sp>
    </p:spTree>
    <p:extLst>
      <p:ext uri="{BB962C8B-B14F-4D97-AF65-F5344CB8AC3E}">
        <p14:creationId xmlns:p14="http://schemas.microsoft.com/office/powerpoint/2010/main" val="23845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E1DD2-43E7-8CA8-5DB3-AA2B2DDC5E15}"/>
              </a:ext>
            </a:extLst>
          </p:cNvPr>
          <p:cNvSpPr>
            <a:spLocks noGrp="1"/>
          </p:cNvSpPr>
          <p:nvPr>
            <p:ph type="title"/>
          </p:nvPr>
        </p:nvSpPr>
        <p:spPr>
          <a:xfrm>
            <a:off x="2209800" y="132628"/>
            <a:ext cx="7772400" cy="667472"/>
          </a:xfrm>
        </p:spPr>
        <p:txBody>
          <a:bodyPr/>
          <a:lstStyle/>
          <a:p>
            <a:r>
              <a:rPr lang="en-IE" dirty="0"/>
              <a:t>Summary</a:t>
            </a:r>
            <a:endParaRPr lang="en-IT" dirty="0"/>
          </a:p>
        </p:txBody>
      </p:sp>
      <p:sp>
        <p:nvSpPr>
          <p:cNvPr id="3" name="Content Placeholder 2">
            <a:extLst>
              <a:ext uri="{FF2B5EF4-FFF2-40B4-BE49-F238E27FC236}">
                <a16:creationId xmlns:a16="http://schemas.microsoft.com/office/drawing/2014/main" id="{0ECF02E1-5634-816A-4AC1-FE50BD7B4D8F}"/>
              </a:ext>
            </a:extLst>
          </p:cNvPr>
          <p:cNvSpPr>
            <a:spLocks noGrp="1"/>
          </p:cNvSpPr>
          <p:nvPr>
            <p:ph idx="1"/>
          </p:nvPr>
        </p:nvSpPr>
        <p:spPr>
          <a:xfrm>
            <a:off x="609600" y="1259379"/>
            <a:ext cx="11460480" cy="5257799"/>
          </a:xfrm>
        </p:spPr>
        <p:txBody>
          <a:bodyPr/>
          <a:lstStyle/>
          <a:p>
            <a:r>
              <a:rPr lang="en-IE" dirty="0"/>
              <a:t> Sentinel-3 OLCI/SLSTR L1 main news</a:t>
            </a:r>
          </a:p>
          <a:p>
            <a:pPr marL="0" indent="0">
              <a:buNone/>
            </a:pPr>
            <a:endParaRPr lang="en-IE" dirty="0"/>
          </a:p>
          <a:p>
            <a:r>
              <a:rPr lang="en-IE" dirty="0"/>
              <a:t> Vicarious calibration on Sentinel-3 OLCI and SLSTR </a:t>
            </a:r>
          </a:p>
          <a:p>
            <a:pPr lvl="1"/>
            <a:r>
              <a:rPr lang="en-IE" b="1" dirty="0"/>
              <a:t>DIMITRI tool: </a:t>
            </a:r>
            <a:r>
              <a:rPr lang="en-IE" dirty="0"/>
              <a:t>Rayleigh, Sun Glint, PICS methods (analysis performed at ACRI-ST as ESA/OPT-MPC)</a:t>
            </a:r>
          </a:p>
          <a:p>
            <a:pPr lvl="1"/>
            <a:r>
              <a:rPr lang="en-IE" b="1" dirty="0"/>
              <a:t>Lunar Calibration </a:t>
            </a:r>
            <a:r>
              <a:rPr lang="en-IE" dirty="0"/>
              <a:t>(analysis performed at VITO as ESA/OPT-MPC)</a:t>
            </a:r>
          </a:p>
          <a:p>
            <a:pPr marL="457200" lvl="1" indent="0">
              <a:buNone/>
            </a:pPr>
            <a:endParaRPr lang="en-IE" dirty="0"/>
          </a:p>
          <a:p>
            <a:r>
              <a:rPr lang="en-IE" dirty="0"/>
              <a:t> Conclusive remarks</a:t>
            </a:r>
          </a:p>
          <a:p>
            <a:pPr marL="0" indent="0">
              <a:buNone/>
            </a:pPr>
            <a:endParaRPr lang="en-IE" dirty="0"/>
          </a:p>
          <a:p>
            <a:pPr lvl="1"/>
            <a:endParaRPr lang="en-IT" dirty="0"/>
          </a:p>
        </p:txBody>
      </p:sp>
      <p:sp>
        <p:nvSpPr>
          <p:cNvPr id="4" name="Slide Number Placeholder 3">
            <a:extLst>
              <a:ext uri="{FF2B5EF4-FFF2-40B4-BE49-F238E27FC236}">
                <a16:creationId xmlns:a16="http://schemas.microsoft.com/office/drawing/2014/main" id="{C76D54CB-44B9-E118-317A-70F75FD4BA56}"/>
              </a:ext>
            </a:extLst>
          </p:cNvPr>
          <p:cNvSpPr>
            <a:spLocks noGrp="1"/>
          </p:cNvSpPr>
          <p:nvPr>
            <p:ph type="sldNum" sz="quarter" idx="10"/>
          </p:nvPr>
        </p:nvSpPr>
        <p:spPr/>
        <p:txBody>
          <a:bodyPr/>
          <a:lstStyle/>
          <a:p>
            <a:pPr>
              <a:defRPr/>
            </a:pPr>
            <a:fld id="{DA28AC38-E0E8-49D7-B2FE-71FD7C42C09E}" type="slidenum">
              <a:rPr lang="en-US" smtClean="0"/>
              <a:pPr>
                <a:defRPr/>
              </a:pPr>
              <a:t>2</a:t>
            </a:fld>
            <a:endParaRPr lang="en-US"/>
          </a:p>
        </p:txBody>
      </p:sp>
    </p:spTree>
    <p:extLst>
      <p:ext uri="{BB962C8B-B14F-4D97-AF65-F5344CB8AC3E}">
        <p14:creationId xmlns:p14="http://schemas.microsoft.com/office/powerpoint/2010/main" val="13284552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54E8A-9956-479C-2E72-BFA99058A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517BA-ED5D-0168-1AAA-B88E4689132C}"/>
              </a:ext>
            </a:extLst>
          </p:cNvPr>
          <p:cNvSpPr>
            <a:spLocks noGrp="1"/>
          </p:cNvSpPr>
          <p:nvPr>
            <p:ph type="title"/>
          </p:nvPr>
        </p:nvSpPr>
        <p:spPr>
          <a:xfrm>
            <a:off x="1787326" y="132628"/>
            <a:ext cx="8883445" cy="667472"/>
          </a:xfrm>
        </p:spPr>
        <p:txBody>
          <a:bodyPr/>
          <a:lstStyle/>
          <a:p>
            <a:r>
              <a:rPr lang="en-IE" dirty="0"/>
              <a:t>Sentinel-3 OLCI L1 main news</a:t>
            </a:r>
            <a:endParaRPr lang="en-IT" dirty="0"/>
          </a:p>
        </p:txBody>
      </p:sp>
      <p:sp>
        <p:nvSpPr>
          <p:cNvPr id="4" name="Slide Number Placeholder 3">
            <a:extLst>
              <a:ext uri="{FF2B5EF4-FFF2-40B4-BE49-F238E27FC236}">
                <a16:creationId xmlns:a16="http://schemas.microsoft.com/office/drawing/2014/main" id="{9107B412-A064-B860-646D-9FDA731E0493}"/>
              </a:ext>
            </a:extLst>
          </p:cNvPr>
          <p:cNvSpPr>
            <a:spLocks noGrp="1"/>
          </p:cNvSpPr>
          <p:nvPr>
            <p:ph type="sldNum" sz="quarter" idx="10"/>
          </p:nvPr>
        </p:nvSpPr>
        <p:spPr/>
        <p:txBody>
          <a:bodyPr/>
          <a:lstStyle/>
          <a:p>
            <a:pPr>
              <a:defRPr/>
            </a:pPr>
            <a:fld id="{DA28AC38-E0E8-49D7-B2FE-71FD7C42C09E}" type="slidenum">
              <a:rPr lang="en-US" smtClean="0"/>
              <a:pPr>
                <a:defRPr/>
              </a:pPr>
              <a:t>3</a:t>
            </a:fld>
            <a:endParaRPr lang="en-US"/>
          </a:p>
        </p:txBody>
      </p:sp>
      <p:sp>
        <p:nvSpPr>
          <p:cNvPr id="6" name="Content Placeholder 5">
            <a:extLst>
              <a:ext uri="{FF2B5EF4-FFF2-40B4-BE49-F238E27FC236}">
                <a16:creationId xmlns:a16="http://schemas.microsoft.com/office/drawing/2014/main" id="{6B4EAD98-F854-BF87-5DA9-2DF651168515}"/>
              </a:ext>
            </a:extLst>
          </p:cNvPr>
          <p:cNvSpPr>
            <a:spLocks noGrp="1"/>
          </p:cNvSpPr>
          <p:nvPr>
            <p:ph idx="1"/>
          </p:nvPr>
        </p:nvSpPr>
        <p:spPr>
          <a:xfrm>
            <a:off x="376083" y="1110737"/>
            <a:ext cx="11549617" cy="3849329"/>
          </a:xfrm>
        </p:spPr>
        <p:txBody>
          <a:bodyPr/>
          <a:lstStyle/>
          <a:p>
            <a:r>
              <a:rPr lang="en-IE" sz="4000" dirty="0"/>
              <a:t> OLCI L1</a:t>
            </a:r>
          </a:p>
          <a:p>
            <a:pPr marL="457200" lvl="1" indent="0">
              <a:buNone/>
            </a:pPr>
            <a:r>
              <a:rPr lang="en-IE" dirty="0"/>
              <a:t>OLCI-A and B </a:t>
            </a:r>
            <a:r>
              <a:rPr lang="pl-PL" dirty="0"/>
              <a:t>L1 </a:t>
            </a:r>
            <a:r>
              <a:rPr lang="en-IE" dirty="0"/>
              <a:t>full mission </a:t>
            </a:r>
            <a:r>
              <a:rPr lang="pl-PL" dirty="0"/>
              <a:t>re</a:t>
            </a:r>
            <a:r>
              <a:rPr lang="en-IE" dirty="0"/>
              <a:t>-</a:t>
            </a:r>
            <a:r>
              <a:rPr lang="pl-PL" dirty="0"/>
              <a:t>processing</a:t>
            </a:r>
            <a:r>
              <a:rPr lang="en-GB" dirty="0"/>
              <a:t> performed at EUMETSAT based on ESA processing baseline:</a:t>
            </a:r>
          </a:p>
          <a:p>
            <a:pPr marL="457200" lvl="1" indent="0">
              <a:buNone/>
            </a:pPr>
            <a:endParaRPr lang="en-GB" sz="1800" dirty="0"/>
          </a:p>
          <a:p>
            <a:pPr marL="1714500" lvl="3" indent="-342900">
              <a:buFont typeface="Wingdings" panose="05000000000000000000" pitchFamily="2" charset="2"/>
              <a:buChar char="Ø"/>
            </a:pPr>
            <a:r>
              <a:rPr lang="en-US" sz="2400" b="1" dirty="0"/>
              <a:t>TSIS-1 solar irradiance spectrum to replace Thuillier as recommended by GSICS/CEOS</a:t>
            </a:r>
          </a:p>
          <a:p>
            <a:pPr marL="1714500" lvl="3" indent="-342900">
              <a:buFont typeface="Wingdings" panose="05000000000000000000" pitchFamily="2" charset="2"/>
              <a:buChar char="Ø"/>
            </a:pPr>
            <a:r>
              <a:rPr lang="en-US" sz="2400" dirty="0"/>
              <a:t>Consistent radiometric calibration for each OLCI-A and OLCI-B mission</a:t>
            </a:r>
          </a:p>
          <a:p>
            <a:pPr marL="1714500" lvl="3" indent="-342900">
              <a:buFont typeface="Wingdings" panose="05000000000000000000" pitchFamily="2" charset="2"/>
              <a:buChar char="Ø"/>
            </a:pPr>
            <a:r>
              <a:rPr lang="en-US" sz="2400" dirty="0"/>
              <a:t>Geometric calibration improvement for early mission of OLCI-A and OLCI-B</a:t>
            </a:r>
          </a:p>
          <a:p>
            <a:pPr marL="1714500" lvl="3" indent="-342900">
              <a:buFont typeface="Wingdings" panose="05000000000000000000" pitchFamily="2" charset="2"/>
              <a:buChar char="Ø"/>
            </a:pPr>
            <a:r>
              <a:rPr lang="en-US" sz="2400" dirty="0"/>
              <a:t>Radiometric uncertainties provided in L1 B products for entire mission</a:t>
            </a:r>
          </a:p>
          <a:p>
            <a:pPr marL="1714500" lvl="3" indent="-342900">
              <a:buFont typeface="Wingdings" panose="05000000000000000000" pitchFamily="2" charset="2"/>
              <a:buChar char="Ø"/>
            </a:pPr>
            <a:r>
              <a:rPr lang="en-GB" sz="2400" dirty="0"/>
              <a:t>New Spectral temporal model based on in-flight spectral calibrations and accounts for OLCI spectral evolution over time  </a:t>
            </a:r>
          </a:p>
          <a:p>
            <a:pPr marL="1371600" lvl="3" indent="0">
              <a:buNone/>
            </a:pPr>
            <a:endParaRPr lang="en-IE" sz="4000" dirty="0">
              <a:ea typeface="+mn-ea"/>
            </a:endParaRPr>
          </a:p>
          <a:p>
            <a:pPr marL="914400" lvl="2" indent="0">
              <a:buNone/>
            </a:pPr>
            <a:endParaRPr lang="en-IE" sz="3200" dirty="0"/>
          </a:p>
        </p:txBody>
      </p:sp>
    </p:spTree>
    <p:extLst>
      <p:ext uri="{BB962C8B-B14F-4D97-AF65-F5344CB8AC3E}">
        <p14:creationId xmlns:p14="http://schemas.microsoft.com/office/powerpoint/2010/main" val="2246299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06602-1F72-CCF7-2335-07330AE21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4D5027-89A1-F2D7-AAA3-94DE7CDCFBE1}"/>
              </a:ext>
            </a:extLst>
          </p:cNvPr>
          <p:cNvSpPr>
            <a:spLocks noGrp="1"/>
          </p:cNvSpPr>
          <p:nvPr>
            <p:ph type="title"/>
          </p:nvPr>
        </p:nvSpPr>
        <p:spPr>
          <a:xfrm>
            <a:off x="1787326" y="132628"/>
            <a:ext cx="8883445" cy="667472"/>
          </a:xfrm>
        </p:spPr>
        <p:txBody>
          <a:bodyPr/>
          <a:lstStyle/>
          <a:p>
            <a:r>
              <a:rPr lang="en-IE" dirty="0"/>
              <a:t>Sentinel-3 SLSTR L1 main news</a:t>
            </a:r>
            <a:endParaRPr lang="en-IT" dirty="0"/>
          </a:p>
        </p:txBody>
      </p:sp>
      <p:sp>
        <p:nvSpPr>
          <p:cNvPr id="4" name="Slide Number Placeholder 3">
            <a:extLst>
              <a:ext uri="{FF2B5EF4-FFF2-40B4-BE49-F238E27FC236}">
                <a16:creationId xmlns:a16="http://schemas.microsoft.com/office/drawing/2014/main" id="{7405EF01-6C10-8348-E9A5-DA355D4C7218}"/>
              </a:ext>
            </a:extLst>
          </p:cNvPr>
          <p:cNvSpPr>
            <a:spLocks noGrp="1"/>
          </p:cNvSpPr>
          <p:nvPr>
            <p:ph type="sldNum" sz="quarter" idx="10"/>
          </p:nvPr>
        </p:nvSpPr>
        <p:spPr/>
        <p:txBody>
          <a:bodyPr/>
          <a:lstStyle/>
          <a:p>
            <a:pPr>
              <a:defRPr/>
            </a:pPr>
            <a:fld id="{DA28AC38-E0E8-49D7-B2FE-71FD7C42C09E}" type="slidenum">
              <a:rPr lang="en-US" smtClean="0"/>
              <a:pPr>
                <a:defRPr/>
              </a:pPr>
              <a:t>4</a:t>
            </a:fld>
            <a:endParaRPr lang="en-US"/>
          </a:p>
        </p:txBody>
      </p:sp>
      <p:sp>
        <p:nvSpPr>
          <p:cNvPr id="7" name="Content Placeholder 5">
            <a:extLst>
              <a:ext uri="{FF2B5EF4-FFF2-40B4-BE49-F238E27FC236}">
                <a16:creationId xmlns:a16="http://schemas.microsoft.com/office/drawing/2014/main" id="{A131CEA7-7CDC-4579-3E32-1556995B6AA5}"/>
              </a:ext>
            </a:extLst>
          </p:cNvPr>
          <p:cNvSpPr>
            <a:spLocks noGrp="1"/>
          </p:cNvSpPr>
          <p:nvPr>
            <p:ph idx="1"/>
          </p:nvPr>
        </p:nvSpPr>
        <p:spPr>
          <a:xfrm>
            <a:off x="376084" y="1253612"/>
            <a:ext cx="11206316" cy="3849329"/>
          </a:xfrm>
        </p:spPr>
        <p:txBody>
          <a:bodyPr/>
          <a:lstStyle/>
          <a:p>
            <a:r>
              <a:rPr lang="en-IE" sz="4000" dirty="0"/>
              <a:t> SLSTR L1</a:t>
            </a:r>
          </a:p>
          <a:p>
            <a:pPr marL="457200" lvl="1" indent="0">
              <a:buNone/>
            </a:pPr>
            <a:r>
              <a:rPr lang="en-IE" sz="3600" dirty="0"/>
              <a:t>New processing baseline will be deployed soon </a:t>
            </a:r>
          </a:p>
          <a:p>
            <a:pPr marL="457200" lvl="1" indent="0">
              <a:buNone/>
            </a:pPr>
            <a:endParaRPr lang="en-IE" sz="1800" dirty="0"/>
          </a:p>
          <a:p>
            <a:pPr marL="1255713" lvl="2" indent="-452438">
              <a:buFont typeface="Wingdings" panose="05000000000000000000" pitchFamily="2" charset="2"/>
              <a:buChar char="Ø"/>
              <a:tabLst>
                <a:tab pos="989013" algn="l"/>
                <a:tab pos="1881188" algn="l"/>
              </a:tabLst>
            </a:pPr>
            <a:r>
              <a:rPr lang="en-GB" b="1" dirty="0"/>
              <a:t>Transition from the Thuillier solar spectral model to the TSIS </a:t>
            </a:r>
            <a:r>
              <a:rPr lang="en-US" b="1" dirty="0"/>
              <a:t>as recommended by GSICS/CEOS</a:t>
            </a:r>
            <a:endParaRPr lang="en-GB" b="1" dirty="0"/>
          </a:p>
          <a:p>
            <a:pPr marL="1255713" lvl="2" indent="-452438">
              <a:buFont typeface="Wingdings" panose="05000000000000000000" pitchFamily="2" charset="2"/>
              <a:buChar char="Ø"/>
              <a:tabLst>
                <a:tab pos="989013" algn="l"/>
                <a:tab pos="1881188" algn="l"/>
              </a:tabLst>
            </a:pPr>
            <a:r>
              <a:rPr lang="en-GB" dirty="0"/>
              <a:t>Application of vicarious adjustment factors on Visible and SWIR radiances </a:t>
            </a:r>
          </a:p>
          <a:p>
            <a:pPr marL="1255713" lvl="2" indent="-452438">
              <a:buFont typeface="Wingdings" panose="05000000000000000000" pitchFamily="2" charset="2"/>
              <a:buChar char="Ø"/>
              <a:tabLst>
                <a:tab pos="989013" algn="l"/>
                <a:tab pos="1881188" algn="l"/>
              </a:tabLst>
            </a:pPr>
            <a:r>
              <a:rPr lang="en-GB" dirty="0"/>
              <a:t>Removal of the obsolete parameters associated with the Bayesian cloud 	mask – now only performed at Level 2 module</a:t>
            </a:r>
          </a:p>
          <a:p>
            <a:pPr marL="1431925" lvl="3" indent="808038">
              <a:buNone/>
            </a:pPr>
            <a:endParaRPr lang="en-IE" sz="4000" dirty="0">
              <a:ea typeface="+mn-ea"/>
            </a:endParaRPr>
          </a:p>
          <a:p>
            <a:pPr marL="914400" lvl="2" indent="0">
              <a:buNone/>
            </a:pPr>
            <a:endParaRPr lang="en-IE" sz="3200" dirty="0"/>
          </a:p>
        </p:txBody>
      </p:sp>
    </p:spTree>
    <p:extLst>
      <p:ext uri="{BB962C8B-B14F-4D97-AF65-F5344CB8AC3E}">
        <p14:creationId xmlns:p14="http://schemas.microsoft.com/office/powerpoint/2010/main" val="1220775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097B5-4532-90E4-F6F3-7500C6225B54}"/>
              </a:ext>
            </a:extLst>
          </p:cNvPr>
          <p:cNvSpPr>
            <a:spLocks noGrp="1"/>
          </p:cNvSpPr>
          <p:nvPr>
            <p:ph type="title"/>
          </p:nvPr>
        </p:nvSpPr>
        <p:spPr>
          <a:xfrm>
            <a:off x="2499676" y="151671"/>
            <a:ext cx="7772400" cy="667472"/>
          </a:xfrm>
        </p:spPr>
        <p:txBody>
          <a:bodyPr/>
          <a:lstStyle/>
          <a:p>
            <a:r>
              <a:rPr lang="en-IE" sz="3600" dirty="0"/>
              <a:t>DIMITRI Tool for Vicarious calibration</a:t>
            </a:r>
            <a:endParaRPr lang="en-GB" sz="3600" dirty="0"/>
          </a:p>
        </p:txBody>
      </p:sp>
      <p:graphicFrame>
        <p:nvGraphicFramePr>
          <p:cNvPr id="5" name="Tableau 13">
            <a:extLst>
              <a:ext uri="{FF2B5EF4-FFF2-40B4-BE49-F238E27FC236}">
                <a16:creationId xmlns:a16="http://schemas.microsoft.com/office/drawing/2014/main" id="{35B04584-D4F2-23FB-3C10-49264C3E5DCE}"/>
              </a:ext>
            </a:extLst>
          </p:cNvPr>
          <p:cNvGraphicFramePr>
            <a:graphicFrameLocks noGrp="1"/>
          </p:cNvGraphicFramePr>
          <p:nvPr>
            <p:extLst>
              <p:ext uri="{D42A27DB-BD31-4B8C-83A1-F6EECF244321}">
                <p14:modId xmlns:p14="http://schemas.microsoft.com/office/powerpoint/2010/main" val="2177205784"/>
              </p:ext>
            </p:extLst>
          </p:nvPr>
        </p:nvGraphicFramePr>
        <p:xfrm>
          <a:off x="364273" y="1246503"/>
          <a:ext cx="11470887" cy="4878587"/>
        </p:xfrm>
        <a:graphic>
          <a:graphicData uri="http://schemas.openxmlformats.org/drawingml/2006/table">
            <a:tbl>
              <a:tblPr firstRow="1" bandRow="1">
                <a:tableStyleId>{5C22544A-7EE6-4342-B048-85BDC9FD1C3A}</a:tableStyleId>
              </a:tblPr>
              <a:tblGrid>
                <a:gridCol w="3876257">
                  <a:extLst>
                    <a:ext uri="{9D8B030D-6E8A-4147-A177-3AD203B41FA5}">
                      <a16:colId xmlns:a16="http://schemas.microsoft.com/office/drawing/2014/main" val="20000"/>
                    </a:ext>
                  </a:extLst>
                </a:gridCol>
                <a:gridCol w="3799761">
                  <a:extLst>
                    <a:ext uri="{9D8B030D-6E8A-4147-A177-3AD203B41FA5}">
                      <a16:colId xmlns:a16="http://schemas.microsoft.com/office/drawing/2014/main" val="20001"/>
                    </a:ext>
                  </a:extLst>
                </a:gridCol>
                <a:gridCol w="3794869">
                  <a:extLst>
                    <a:ext uri="{9D8B030D-6E8A-4147-A177-3AD203B41FA5}">
                      <a16:colId xmlns:a16="http://schemas.microsoft.com/office/drawing/2014/main" val="20002"/>
                    </a:ext>
                  </a:extLst>
                </a:gridCol>
              </a:tblGrid>
              <a:tr h="609140">
                <a:tc>
                  <a:txBody>
                    <a:bodyPr/>
                    <a:lstStyle/>
                    <a:p>
                      <a:pPr algn="ct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Rayleigh scattering calibration</a:t>
                      </a:r>
                    </a:p>
                  </a:txBody>
                  <a:tcPr anchor="ctr"/>
                </a:tc>
                <a:tc>
                  <a:txBody>
                    <a:bodyPr/>
                    <a:lstStyle/>
                    <a:p>
                      <a:pPr algn="ct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Sun-Glint inter-band calibration </a:t>
                      </a:r>
                    </a:p>
                  </a:txBody>
                  <a:tcPr anchor="ctr"/>
                </a:tc>
                <a:tc>
                  <a:txBody>
                    <a:bodyPr/>
                    <a:lstStyle/>
                    <a:p>
                      <a:pPr algn="ctr"/>
                      <a:r>
                        <a:rPr lang="en-GB" sz="1800" dirty="0">
                          <a:solidFill>
                            <a:schemeClr val="tx1">
                              <a:lumMod val="95000"/>
                              <a:lumOff val="5000"/>
                            </a:schemeClr>
                          </a:solidFill>
                          <a:latin typeface="Times New Roman" panose="02020603050405020304" pitchFamily="18" charset="0"/>
                          <a:cs typeface="Times New Roman" panose="02020603050405020304" pitchFamily="18" charset="0"/>
                        </a:rPr>
                        <a:t>Desert (PICS) calibration</a:t>
                      </a:r>
                    </a:p>
                  </a:txBody>
                  <a:tcPr anchor="ctr"/>
                </a:tc>
                <a:extLst>
                  <a:ext uri="{0D108BD9-81ED-4DB2-BD59-A6C34878D82A}">
                    <a16:rowId xmlns:a16="http://schemas.microsoft.com/office/drawing/2014/main" val="10000"/>
                  </a:ext>
                </a:extLst>
              </a:tr>
              <a:tr h="1211840">
                <a:tc>
                  <a:txBody>
                    <a:bodyPr/>
                    <a:lstStyle/>
                    <a:p>
                      <a:endParaRPr lang="en-GB" dirty="0">
                        <a:latin typeface="Times New Roman" panose="02020603050405020304" pitchFamily="18" charset="0"/>
                        <a:cs typeface="Times New Roman" panose="02020603050405020304" pitchFamily="18" charset="0"/>
                      </a:endParaRPr>
                    </a:p>
                  </a:txBody>
                  <a:tcPr/>
                </a:tc>
                <a:tc>
                  <a:txBody>
                    <a:bodyPr/>
                    <a:lstStyle/>
                    <a:p>
                      <a:endParaRPr lang="en-GB" dirty="0">
                        <a:latin typeface="Times New Roman" panose="02020603050405020304" pitchFamily="18" charset="0"/>
                        <a:cs typeface="Times New Roman" panose="02020603050405020304" pitchFamily="18" charset="0"/>
                      </a:endParaRPr>
                    </a:p>
                  </a:txBody>
                  <a:tcPr/>
                </a:tc>
                <a:tc>
                  <a:txBody>
                    <a:bodyPr/>
                    <a:lstStyle/>
                    <a:p>
                      <a:endParaRPr lang="en-GB"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1"/>
                  </a:ext>
                </a:extLst>
              </a:tr>
              <a:tr h="1263885">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400" dirty="0">
                          <a:latin typeface="Times New Roman" panose="02020603050405020304" pitchFamily="18" charset="0"/>
                          <a:cs typeface="Times New Roman" panose="02020603050405020304" pitchFamily="18" charset="0"/>
                        </a:rPr>
                        <a:t>Measurement of the Rayleigh atmospheric backscattering over open ocean sites in clear sky off-glint conditions with low aerosol load to provide absolute calibration in the blue-to-red spectral domain. </a:t>
                      </a:r>
                      <a:endParaRPr lang="en-GB" sz="2400" dirty="0">
                        <a:latin typeface="Times New Roman" panose="02020603050405020304" pitchFamily="18" charset="0"/>
                        <a:cs typeface="Times New Roman" panose="02020603050405020304" pitchFamily="18" charset="0"/>
                      </a:endParaRPr>
                    </a:p>
                  </a:txBody>
                  <a:tcPr/>
                </a:tc>
                <a:tc>
                  <a:txBody>
                    <a:bodyPr/>
                    <a:lstStyle/>
                    <a:p>
                      <a:pPr algn="just"/>
                      <a:r>
                        <a:rPr lang="en-US" sz="1400" dirty="0">
                          <a:latin typeface="Times New Roman" panose="02020603050405020304" pitchFamily="18" charset="0"/>
                          <a:cs typeface="Times New Roman" panose="02020603050405020304" pitchFamily="18" charset="0"/>
                        </a:rPr>
                        <a:t>Using the specular reflection of the sun on the open ocean surface and its known spectral dependency to assess inter-band calibration in the red-to-NIR spectral range. </a:t>
                      </a:r>
                    </a:p>
                    <a:p>
                      <a:pPr algn="just"/>
                      <a:endParaRPr lang="en-GB" sz="1400" dirty="0">
                        <a:latin typeface="Times New Roman" panose="02020603050405020304" pitchFamily="18" charset="0"/>
                        <a:cs typeface="Times New Roman" panose="02020603050405020304" pitchFamily="18" charset="0"/>
                      </a:endParaRPr>
                    </a:p>
                  </a:txBody>
                  <a:tcPr/>
                </a:tc>
                <a:tc>
                  <a:txBody>
                    <a:bodyPr/>
                    <a:lstStyle/>
                    <a:p>
                      <a:pPr algn="just"/>
                      <a:r>
                        <a:rPr lang="en-US" sz="1400" dirty="0">
                          <a:latin typeface="Times New Roman" panose="02020603050405020304" pitchFamily="18" charset="0"/>
                          <a:cs typeface="Times New Roman" panose="02020603050405020304" pitchFamily="18" charset="0"/>
                        </a:rPr>
                        <a:t>Measurement over well characterized, temporally stable desert areas to provide absolute calibration over the whole spectral domain.</a:t>
                      </a:r>
                      <a:endParaRPr lang="en-GB"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99931072"/>
                  </a:ext>
                </a:extLst>
              </a:tr>
              <a:tr h="801500">
                <a:tc>
                  <a:txBody>
                    <a:bodyPr/>
                    <a:lstStyle/>
                    <a:p>
                      <a:pPr algn="ctr"/>
                      <a:r>
                        <a:rPr lang="en-GB" sz="1400" b="1" dirty="0">
                          <a:solidFill>
                            <a:schemeClr val="tx1"/>
                          </a:solidFill>
                          <a:latin typeface="Times New Roman" panose="02020603050405020304" pitchFamily="18" charset="0"/>
                          <a:cs typeface="Times New Roman" panose="02020603050405020304" pitchFamily="18" charset="0"/>
                        </a:rPr>
                        <a:t>Absolute calibration coefficient: as </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obs</a:t>
                      </a:r>
                      <a:r>
                        <a:rPr lang="en-GB" sz="1400" b="1" dirty="0">
                          <a:solidFill>
                            <a:schemeClr val="tx1"/>
                          </a:solidFill>
                          <a:latin typeface="Times New Roman" panose="02020603050405020304" pitchFamily="18" charset="0"/>
                          <a:cs typeface="Times New Roman" panose="02020603050405020304" pitchFamily="18" charset="0"/>
                        </a:rPr>
                        <a:t>/</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sim</a:t>
                      </a:r>
                      <a:r>
                        <a:rPr lang="en-GB" sz="1400" b="1" baseline="30000" dirty="0">
                          <a:solidFill>
                            <a:schemeClr val="tx1"/>
                          </a:solidFill>
                          <a:latin typeface="Times New Roman" panose="02020603050405020304" pitchFamily="18" charset="0"/>
                          <a:cs typeface="Times New Roman" panose="02020603050405020304" pitchFamily="18" charset="0"/>
                        </a:rPr>
                        <a:t> </a:t>
                      </a:r>
                    </a:p>
                    <a:p>
                      <a:pPr algn="ctr"/>
                      <a:endParaRPr lang="en-GB" sz="1400" b="1" baseline="30000" dirty="0">
                        <a:solidFill>
                          <a:schemeClr val="tx1"/>
                        </a:solidFill>
                        <a:latin typeface="Times New Roman" panose="02020603050405020304" pitchFamily="18" charset="0"/>
                        <a:cs typeface="Times New Roman" panose="02020603050405020304" pitchFamily="18" charset="0"/>
                      </a:endParaRPr>
                    </a:p>
                    <a:p>
                      <a:pPr algn="ctr"/>
                      <a:endParaRPr lang="en-GB" sz="1400" dirty="0">
                        <a:latin typeface="Times New Roman" panose="02020603050405020304" pitchFamily="18" charset="0"/>
                        <a:cs typeface="Times New Roman" panose="02020603050405020304" pitchFamily="18" charset="0"/>
                      </a:endParaRPr>
                    </a:p>
                  </a:txBody>
                  <a:tcPr/>
                </a:tc>
                <a:tc>
                  <a:txBody>
                    <a:bodyPr/>
                    <a:lstStyle/>
                    <a:p>
                      <a:pPr algn="ctr"/>
                      <a:r>
                        <a:rPr lang="en-GB" sz="1400" b="1" dirty="0">
                          <a:solidFill>
                            <a:schemeClr val="tx1"/>
                          </a:solidFill>
                          <a:latin typeface="Times New Roman" panose="02020603050405020304" pitchFamily="18" charset="0"/>
                          <a:cs typeface="Times New Roman" panose="02020603050405020304" pitchFamily="18" charset="0"/>
                        </a:rPr>
                        <a:t>Absolute Inter-band calibration coefficient: as </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B</a:t>
                      </a:r>
                      <a:r>
                        <a:rPr lang="en-GB" sz="1400" b="1" baseline="30000" dirty="0">
                          <a:solidFill>
                            <a:schemeClr val="tx1"/>
                          </a:solidFill>
                          <a:latin typeface="Times New Roman" panose="02020603050405020304" pitchFamily="18" charset="0"/>
                          <a:cs typeface="Times New Roman" panose="02020603050405020304" pitchFamily="18" charset="0"/>
                        </a:rPr>
                        <a:t>(</a:t>
                      </a:r>
                      <a:r>
                        <a:rPr lang="en-GB" sz="1400" b="1" baseline="30000" dirty="0" err="1">
                          <a:solidFill>
                            <a:schemeClr val="tx1"/>
                          </a:solidFill>
                          <a:latin typeface="Times New Roman" panose="02020603050405020304" pitchFamily="18" charset="0"/>
                          <a:cs typeface="Times New Roman" panose="02020603050405020304" pitchFamily="18" charset="0"/>
                        </a:rPr>
                        <a:t>i</a:t>
                      </a:r>
                      <a:r>
                        <a:rPr lang="en-GB" sz="1400" b="1" baseline="30000" dirty="0">
                          <a:solidFill>
                            <a:schemeClr val="tx1"/>
                          </a:solidFill>
                          <a:latin typeface="Times New Roman" panose="02020603050405020304" pitchFamily="18" charset="0"/>
                          <a:cs typeface="Times New Roman" panose="02020603050405020304" pitchFamily="18" charset="0"/>
                        </a:rPr>
                        <a:t>)</a:t>
                      </a:r>
                      <a:r>
                        <a:rPr lang="en-GB" sz="1400" b="1" dirty="0">
                          <a:solidFill>
                            <a:schemeClr val="tx1"/>
                          </a:solidFill>
                          <a:latin typeface="Times New Roman" panose="02020603050405020304" pitchFamily="18" charset="0"/>
                          <a:cs typeface="Times New Roman" panose="02020603050405020304" pitchFamily="18" charset="0"/>
                        </a:rPr>
                        <a:t>/</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B</a:t>
                      </a:r>
                      <a:r>
                        <a:rPr lang="en-GB" sz="1400" b="1" baseline="30000" dirty="0">
                          <a:solidFill>
                            <a:schemeClr val="tx1"/>
                          </a:solidFill>
                          <a:latin typeface="Times New Roman" panose="02020603050405020304" pitchFamily="18" charset="0"/>
                          <a:cs typeface="Times New Roman" panose="02020603050405020304" pitchFamily="18" charset="0"/>
                        </a:rPr>
                        <a:t>(ref) </a:t>
                      </a:r>
                    </a:p>
                    <a:p>
                      <a:pPr algn="ctr"/>
                      <a:endParaRPr lang="en-GB" sz="1400" b="1" baseline="30000" dirty="0">
                        <a:solidFill>
                          <a:schemeClr val="tx1"/>
                        </a:solidFill>
                        <a:latin typeface="Times New Roman" panose="02020603050405020304" pitchFamily="18" charset="0"/>
                        <a:cs typeface="Times New Roman" panose="02020603050405020304" pitchFamily="18" charset="0"/>
                      </a:endParaRPr>
                    </a:p>
                    <a:p>
                      <a:pPr algn="just"/>
                      <a:r>
                        <a:rPr lang="en-US" sz="1050" b="1" kern="1200" dirty="0">
                          <a:solidFill>
                            <a:schemeClr val="tx1"/>
                          </a:solidFill>
                          <a:latin typeface="Times New Roman" panose="02020603050405020304" pitchFamily="18" charset="0"/>
                          <a:ea typeface="+mn-ea"/>
                          <a:cs typeface="Times New Roman" panose="02020603050405020304" pitchFamily="18" charset="0"/>
                        </a:rPr>
                        <a:t>Reference band for SLSTR: S02 (659 nm)</a:t>
                      </a:r>
                    </a:p>
                    <a:p>
                      <a:pPr algn="just"/>
                      <a:r>
                        <a:rPr lang="en-US" sz="1050" b="1" kern="1200" dirty="0">
                          <a:solidFill>
                            <a:schemeClr val="tx1"/>
                          </a:solidFill>
                          <a:latin typeface="Times New Roman" panose="02020603050405020304" pitchFamily="18" charset="0"/>
                          <a:ea typeface="+mn-ea"/>
                          <a:cs typeface="Times New Roman" panose="02020603050405020304" pitchFamily="18" charset="0"/>
                        </a:rPr>
                        <a:t>Reference band for OLCI: Oa08 (665 nm)</a:t>
                      </a:r>
                      <a:endParaRPr lang="en-GB" sz="1050" b="1" kern="1200" dirty="0">
                        <a:solidFill>
                          <a:schemeClr val="tx1"/>
                        </a:solidFill>
                        <a:latin typeface="Times New Roman" panose="02020603050405020304" pitchFamily="18" charset="0"/>
                        <a:ea typeface="+mn-ea"/>
                        <a:cs typeface="Times New Roman" panose="02020603050405020304" pitchFamily="18" charset="0"/>
                      </a:endParaRPr>
                    </a:p>
                  </a:txBody>
                  <a:tcPr/>
                </a:tc>
                <a:tc>
                  <a:txBody>
                    <a:bodyPr/>
                    <a:lstStyle/>
                    <a:p>
                      <a:pPr algn="ctr"/>
                      <a:r>
                        <a:rPr lang="en-GB" sz="1400" b="1" dirty="0">
                          <a:solidFill>
                            <a:schemeClr val="tx1"/>
                          </a:solidFill>
                          <a:latin typeface="Times New Roman" panose="02020603050405020304" pitchFamily="18" charset="0"/>
                          <a:cs typeface="Times New Roman" panose="02020603050405020304" pitchFamily="18" charset="0"/>
                        </a:rPr>
                        <a:t>Relative calibration coefficient: as </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obs</a:t>
                      </a:r>
                      <a:r>
                        <a:rPr lang="en-GB" sz="1400" b="1" dirty="0">
                          <a:solidFill>
                            <a:schemeClr val="tx1"/>
                          </a:solidFill>
                          <a:latin typeface="Times New Roman" panose="02020603050405020304" pitchFamily="18" charset="0"/>
                          <a:cs typeface="Times New Roman" panose="02020603050405020304" pitchFamily="18" charset="0"/>
                        </a:rPr>
                        <a:t>/</a:t>
                      </a:r>
                      <a:r>
                        <a:rPr lang="en-GB" sz="1400" b="1" dirty="0" err="1">
                          <a:solidFill>
                            <a:schemeClr val="tx1"/>
                          </a:solidFill>
                          <a:latin typeface="Times New Roman" panose="02020603050405020304" pitchFamily="18" charset="0"/>
                          <a:cs typeface="Times New Roman" panose="02020603050405020304" pitchFamily="18" charset="0"/>
                        </a:rPr>
                        <a:t>ρ</a:t>
                      </a:r>
                      <a:r>
                        <a:rPr lang="en-GB" sz="1400" b="1" baseline="30000" dirty="0" err="1">
                          <a:solidFill>
                            <a:schemeClr val="tx1"/>
                          </a:solidFill>
                          <a:latin typeface="Times New Roman" panose="02020603050405020304" pitchFamily="18" charset="0"/>
                          <a:cs typeface="Times New Roman" panose="02020603050405020304" pitchFamily="18" charset="0"/>
                        </a:rPr>
                        <a:t>sim</a:t>
                      </a:r>
                      <a:r>
                        <a:rPr lang="en-GB" sz="1400" b="1" baseline="30000" dirty="0">
                          <a:solidFill>
                            <a:schemeClr val="tx1"/>
                          </a:solidFill>
                          <a:latin typeface="Times New Roman" panose="02020603050405020304" pitchFamily="18" charset="0"/>
                          <a:cs typeface="Times New Roman" panose="02020603050405020304" pitchFamily="18" charset="0"/>
                        </a:rPr>
                        <a:t> </a:t>
                      </a:r>
                      <a:r>
                        <a:rPr lang="en-GB" sz="1400" b="1" baseline="0" dirty="0">
                          <a:solidFill>
                            <a:schemeClr val="tx1"/>
                          </a:solidFill>
                          <a:latin typeface="Times New Roman" panose="02020603050405020304" pitchFamily="18" charset="0"/>
                          <a:cs typeface="Times New Roman" panose="02020603050405020304" pitchFamily="18" charset="0"/>
                        </a:rPr>
                        <a:t>(MERIS 3rdR as REF)</a:t>
                      </a:r>
                      <a:endParaRPr lang="en-GB"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2"/>
                  </a:ext>
                </a:extLst>
              </a:tr>
              <a:tr h="813282">
                <a:tc>
                  <a:txBody>
                    <a:bodyPr/>
                    <a:lstStyle/>
                    <a:p>
                      <a:pPr marL="285750" indent="-285750">
                        <a:buFontTx/>
                        <a:buChar char="-"/>
                      </a:pPr>
                      <a:r>
                        <a:rPr lang="en-GB" sz="1400" b="1" dirty="0">
                          <a:solidFill>
                            <a:schemeClr val="tx1"/>
                          </a:solidFill>
                          <a:latin typeface="Times New Roman" panose="02020603050405020304" pitchFamily="18" charset="0"/>
                          <a:cs typeface="Times New Roman" panose="02020603050405020304" pitchFamily="18" charset="0"/>
                        </a:rPr>
                        <a:t>Over VIS bands</a:t>
                      </a:r>
                    </a:p>
                    <a:p>
                      <a:pPr marL="285750" indent="-285750">
                        <a:buFontTx/>
                        <a:buChar char="-"/>
                      </a:pPr>
                      <a:r>
                        <a:rPr lang="en-GB" sz="1400" b="1" dirty="0">
                          <a:solidFill>
                            <a:schemeClr val="tx1"/>
                          </a:solidFill>
                          <a:latin typeface="Times New Roman" panose="02020603050405020304" pitchFamily="18" charset="0"/>
                          <a:cs typeface="Times New Roman" panose="02020603050405020304" pitchFamily="18" charset="0"/>
                        </a:rPr>
                        <a:t>Uncertainty &lt;5%</a:t>
                      </a:r>
                    </a:p>
                  </a:txBody>
                  <a:tcPr/>
                </a:tc>
                <a:tc>
                  <a:txBody>
                    <a:bodyPr/>
                    <a:lstStyle/>
                    <a:p>
                      <a:pPr marL="285750" marR="0" indent="-285750" algn="l" defTabSz="914400" rtl="0" eaLnBrk="1" fontAlgn="auto" latinLnBrk="0" hangingPunct="1">
                        <a:lnSpc>
                          <a:spcPct val="100000"/>
                        </a:lnSpc>
                        <a:spcBef>
                          <a:spcPts val="0"/>
                        </a:spcBef>
                        <a:spcAft>
                          <a:spcPts val="0"/>
                        </a:spcAft>
                        <a:buClrTx/>
                        <a:buSzTx/>
                        <a:buFontTx/>
                        <a:buChar char="-"/>
                        <a:tabLst/>
                        <a:defRPr/>
                      </a:pPr>
                      <a:r>
                        <a:rPr lang="en-GB" sz="1400" b="1" dirty="0">
                          <a:solidFill>
                            <a:schemeClr val="tx1"/>
                          </a:solidFill>
                          <a:latin typeface="Times New Roman" panose="02020603050405020304" pitchFamily="18" charset="0"/>
                          <a:cs typeface="Times New Roman" panose="02020603050405020304" pitchFamily="18" charset="0"/>
                        </a:rPr>
                        <a:t>Over VNIR bands</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GB" sz="1400" b="1" dirty="0">
                          <a:solidFill>
                            <a:schemeClr val="tx1"/>
                          </a:solidFill>
                          <a:latin typeface="Times New Roman" panose="02020603050405020304" pitchFamily="18" charset="0"/>
                          <a:cs typeface="Times New Roman" panose="02020603050405020304" pitchFamily="18" charset="0"/>
                        </a:rPr>
                        <a:t>Uncertainty &lt;2%</a:t>
                      </a:r>
                      <a:endParaRPr lang="en-GB" sz="1400" b="0" dirty="0">
                        <a:solidFill>
                          <a:schemeClr val="dk1"/>
                        </a:solidFill>
                        <a:latin typeface="Times New Roman" panose="02020603050405020304" pitchFamily="18" charset="0"/>
                        <a:cs typeface="Times New Roman" panose="02020603050405020304" pitchFamily="18" charset="0"/>
                      </a:endParaRPr>
                    </a:p>
                  </a:txBody>
                  <a:tcPr/>
                </a:tc>
                <a:tc>
                  <a:txBody>
                    <a:bodyPr/>
                    <a:lstStyle/>
                    <a:p>
                      <a:pPr marL="285750" marR="0" indent="-285750" algn="l" defTabSz="914400" rtl="0" eaLnBrk="1" fontAlgn="auto" latinLnBrk="0" hangingPunct="1">
                        <a:lnSpc>
                          <a:spcPct val="100000"/>
                        </a:lnSpc>
                        <a:spcBef>
                          <a:spcPts val="0"/>
                        </a:spcBef>
                        <a:spcAft>
                          <a:spcPts val="0"/>
                        </a:spcAft>
                        <a:buClrTx/>
                        <a:buSzTx/>
                        <a:buFontTx/>
                        <a:buChar char="-"/>
                        <a:tabLst/>
                        <a:defRPr/>
                      </a:pPr>
                      <a:r>
                        <a:rPr lang="en-GB" sz="1400" b="1" dirty="0">
                          <a:solidFill>
                            <a:schemeClr val="tx1"/>
                          </a:solidFill>
                          <a:latin typeface="Times New Roman" panose="02020603050405020304" pitchFamily="18" charset="0"/>
                          <a:cs typeface="Times New Roman" panose="02020603050405020304" pitchFamily="18" charset="0"/>
                        </a:rPr>
                        <a:t>Over VNIR bands</a:t>
                      </a: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GB" sz="1400" b="1" dirty="0">
                          <a:solidFill>
                            <a:schemeClr val="tx1"/>
                          </a:solidFill>
                          <a:latin typeface="Times New Roman" panose="02020603050405020304" pitchFamily="18" charset="0"/>
                          <a:cs typeface="Times New Roman" panose="02020603050405020304" pitchFamily="18" charset="0"/>
                        </a:rPr>
                        <a:t>Uncertainty &lt;5%</a:t>
                      </a:r>
                      <a:endParaRPr lang="en-GB" sz="1400" b="0" dirty="0">
                        <a:solidFill>
                          <a:schemeClr val="dk1"/>
                        </a:solidFill>
                        <a:latin typeface="Times New Roman" panose="02020603050405020304" pitchFamily="18" charset="0"/>
                        <a:cs typeface="Times New Roman" panose="02020603050405020304" pitchFamily="18" charset="0"/>
                      </a:endParaRPr>
                    </a:p>
                    <a:p>
                      <a:pPr marL="285750" marR="0" indent="-285750" algn="l" defTabSz="914400" rtl="0" eaLnBrk="1" fontAlgn="auto" latinLnBrk="0" hangingPunct="1">
                        <a:lnSpc>
                          <a:spcPct val="100000"/>
                        </a:lnSpc>
                        <a:spcBef>
                          <a:spcPts val="0"/>
                        </a:spcBef>
                        <a:spcAft>
                          <a:spcPts val="0"/>
                        </a:spcAft>
                        <a:buClrTx/>
                        <a:buSzTx/>
                        <a:buFontTx/>
                        <a:buChar char="-"/>
                        <a:tabLst/>
                        <a:defRPr/>
                      </a:pPr>
                      <a:r>
                        <a:rPr lang="en-GB" sz="1400" b="1" dirty="0">
                          <a:latin typeface="Times New Roman" panose="02020603050405020304" pitchFamily="18" charset="0"/>
                          <a:cs typeface="Times New Roman" panose="02020603050405020304" pitchFamily="18" charset="0"/>
                        </a:rPr>
                        <a:t>Uses  surface BRDF</a:t>
                      </a:r>
                      <a:endParaRPr lang="en-GB"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p:pic>
        <p:nvPicPr>
          <p:cNvPr id="8" name="Image 18" descr="Screen Shot 2016-11-26 at 10.36.33.png">
            <a:extLst>
              <a:ext uri="{FF2B5EF4-FFF2-40B4-BE49-F238E27FC236}">
                <a16:creationId xmlns:a16="http://schemas.microsoft.com/office/drawing/2014/main" id="{9B220F4B-E5CA-DC37-A71B-A6D5A18B12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5585" y="1880580"/>
            <a:ext cx="2506224" cy="1159200"/>
          </a:xfrm>
          <a:prstGeom prst="rect">
            <a:avLst/>
          </a:prstGeom>
          <a:ln>
            <a:solidFill>
              <a:srgbClr val="5B9BD5"/>
            </a:solidFill>
          </a:ln>
        </p:spPr>
      </p:pic>
      <p:pic>
        <p:nvPicPr>
          <p:cNvPr id="9" name="Picture 8" descr="A picture containing water, outdoor, wave&#10;&#10;Description automatically generated">
            <a:extLst>
              <a:ext uri="{FF2B5EF4-FFF2-40B4-BE49-F238E27FC236}">
                <a16:creationId xmlns:a16="http://schemas.microsoft.com/office/drawing/2014/main" id="{4A28F135-DCD2-B866-09BF-EFA87A3F445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9000"/>
                    </a14:imgEffect>
                  </a14:imgLayer>
                </a14:imgProps>
              </a:ext>
              <a:ext uri="{28A0092B-C50C-407E-A947-70E740481C1C}">
                <a14:useLocalDpi xmlns:a14="http://schemas.microsoft.com/office/drawing/2010/main" val="0"/>
              </a:ext>
            </a:extLst>
          </a:blip>
          <a:stretch>
            <a:fillRect/>
          </a:stretch>
        </p:blipFill>
        <p:spPr>
          <a:xfrm>
            <a:off x="661639" y="1880580"/>
            <a:ext cx="2588981" cy="1159987"/>
          </a:xfrm>
          <a:prstGeom prst="rect">
            <a:avLst/>
          </a:prstGeom>
        </p:spPr>
      </p:pic>
      <p:pic>
        <p:nvPicPr>
          <p:cNvPr id="10" name="Picture 9" descr="A picture containing water, outdoor&#10;&#10;Description automatically generated">
            <a:extLst>
              <a:ext uri="{FF2B5EF4-FFF2-40B4-BE49-F238E27FC236}">
                <a16:creationId xmlns:a16="http://schemas.microsoft.com/office/drawing/2014/main" id="{7E374203-7058-2DDB-A236-98EDC387AEF1}"/>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7000"/>
                    </a14:imgEffect>
                  </a14:imgLayer>
                </a14:imgProps>
              </a:ext>
              <a:ext uri="{28A0092B-C50C-407E-A947-70E740481C1C}">
                <a14:useLocalDpi xmlns:a14="http://schemas.microsoft.com/office/drawing/2010/main" val="0"/>
              </a:ext>
            </a:extLst>
          </a:blip>
          <a:stretch>
            <a:fillRect/>
          </a:stretch>
        </p:blipFill>
        <p:spPr>
          <a:xfrm>
            <a:off x="4559352" y="1880580"/>
            <a:ext cx="2599583" cy="1159200"/>
          </a:xfrm>
          <a:prstGeom prst="rect">
            <a:avLst/>
          </a:prstGeom>
        </p:spPr>
      </p:pic>
      <p:sp>
        <p:nvSpPr>
          <p:cNvPr id="16" name="TextBox 15">
            <a:extLst>
              <a:ext uri="{FF2B5EF4-FFF2-40B4-BE49-F238E27FC236}">
                <a16:creationId xmlns:a16="http://schemas.microsoft.com/office/drawing/2014/main" id="{18891789-1458-6F03-C091-5684EDF93F0F}"/>
              </a:ext>
            </a:extLst>
          </p:cNvPr>
          <p:cNvSpPr txBox="1"/>
          <p:nvPr/>
        </p:nvSpPr>
        <p:spPr>
          <a:xfrm>
            <a:off x="4740389" y="799288"/>
            <a:ext cx="2941831" cy="369332"/>
          </a:xfrm>
          <a:prstGeom prst="rect">
            <a:avLst/>
          </a:prstGeom>
          <a:noFill/>
        </p:spPr>
        <p:txBody>
          <a:bodyPr wrap="none" rtlCol="0">
            <a:spAutoFit/>
          </a:bodyPr>
          <a:lstStyle/>
          <a:p>
            <a:r>
              <a:rPr lang="en-US" dirty="0">
                <a:hlinkClick r:id="rId8"/>
              </a:rPr>
              <a:t>https://dimitri.argans.co.uk</a:t>
            </a:r>
            <a:r>
              <a:rPr lang="en-US" dirty="0"/>
              <a:t> </a:t>
            </a:r>
          </a:p>
        </p:txBody>
      </p:sp>
    </p:spTree>
    <p:extLst>
      <p:ext uri="{BB962C8B-B14F-4D97-AF65-F5344CB8AC3E}">
        <p14:creationId xmlns:p14="http://schemas.microsoft.com/office/powerpoint/2010/main" val="2378764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9F9BA-F655-BEA9-C19F-76025CF2C977}"/>
              </a:ext>
            </a:extLst>
          </p:cNvPr>
          <p:cNvSpPr>
            <a:spLocks noGrp="1"/>
          </p:cNvSpPr>
          <p:nvPr>
            <p:ph type="title"/>
          </p:nvPr>
        </p:nvSpPr>
        <p:spPr>
          <a:xfrm>
            <a:off x="2273425" y="103852"/>
            <a:ext cx="7772400" cy="667472"/>
          </a:xfrm>
        </p:spPr>
        <p:txBody>
          <a:bodyPr/>
          <a:lstStyle/>
          <a:p>
            <a:r>
              <a:rPr lang="en-IE" dirty="0"/>
              <a:t>Selected sites</a:t>
            </a:r>
            <a:endParaRPr lang="en-GB" dirty="0"/>
          </a:p>
        </p:txBody>
      </p:sp>
      <p:sp>
        <p:nvSpPr>
          <p:cNvPr id="4" name="Slide Number Placeholder 3">
            <a:extLst>
              <a:ext uri="{FF2B5EF4-FFF2-40B4-BE49-F238E27FC236}">
                <a16:creationId xmlns:a16="http://schemas.microsoft.com/office/drawing/2014/main" id="{3B18BAAB-94C5-DA4B-A74F-BA23169F71D8}"/>
              </a:ext>
            </a:extLst>
          </p:cNvPr>
          <p:cNvSpPr>
            <a:spLocks noGrp="1"/>
          </p:cNvSpPr>
          <p:nvPr>
            <p:ph type="sldNum" sz="quarter" idx="10"/>
          </p:nvPr>
        </p:nvSpPr>
        <p:spPr/>
        <p:txBody>
          <a:bodyPr/>
          <a:lstStyle/>
          <a:p>
            <a:pPr>
              <a:defRPr/>
            </a:pPr>
            <a:fld id="{DA28AC38-E0E8-49D7-B2FE-71FD7C42C09E}" type="slidenum">
              <a:rPr lang="en-US" smtClean="0"/>
              <a:pPr>
                <a:defRPr/>
              </a:pPr>
              <a:t>6</a:t>
            </a:fld>
            <a:endParaRPr lang="en-US"/>
          </a:p>
        </p:txBody>
      </p:sp>
      <p:pic>
        <p:nvPicPr>
          <p:cNvPr id="5" name="Picture 17">
            <a:extLst>
              <a:ext uri="{FF2B5EF4-FFF2-40B4-BE49-F238E27FC236}">
                <a16:creationId xmlns:a16="http://schemas.microsoft.com/office/drawing/2014/main" id="{7C7F9525-D838-8E38-CE38-146A7B9884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8934" y="1738030"/>
            <a:ext cx="5482863" cy="2741715"/>
          </a:xfrm>
          <a:prstGeom prst="rect">
            <a:avLst/>
          </a:prstGeom>
          <a:ln w="28575">
            <a:solidFill>
              <a:schemeClr val="accent5">
                <a:lumMod val="50000"/>
              </a:schemeClr>
            </a:solidFill>
          </a:ln>
        </p:spPr>
      </p:pic>
      <p:sp>
        <p:nvSpPr>
          <p:cNvPr id="6" name="TextBox 18">
            <a:extLst>
              <a:ext uri="{FF2B5EF4-FFF2-40B4-BE49-F238E27FC236}">
                <a16:creationId xmlns:a16="http://schemas.microsoft.com/office/drawing/2014/main" id="{F4B6C996-A534-3144-ED2C-C005A0F72207}"/>
              </a:ext>
            </a:extLst>
          </p:cNvPr>
          <p:cNvSpPr txBox="1"/>
          <p:nvPr/>
        </p:nvSpPr>
        <p:spPr>
          <a:xfrm>
            <a:off x="277573" y="4600337"/>
            <a:ext cx="5766488" cy="861774"/>
          </a:xfrm>
          <a:prstGeom prst="rect">
            <a:avLst/>
          </a:prstGeom>
          <a:noFill/>
        </p:spPr>
        <p:txBody>
          <a:bodyPr wrap="square" rtlCol="0">
            <a:spAutoFit/>
          </a:bodyPr>
          <a:lstStyle/>
          <a:p>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The yearly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Chl</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-a climatology derived from the full period 1998-2012 from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GlobColour</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-GSM and the optimum regions of interest</a:t>
            </a:r>
            <a:endParaRPr lang="en-GB" sz="1600" dirty="0">
              <a:effectLst/>
              <a:latin typeface="Times New Roman" panose="02020603050405020304" pitchFamily="18" charset="0"/>
              <a:cs typeface="Times New Roman" panose="02020603050405020304" pitchFamily="18" charset="0"/>
            </a:endParaRPr>
          </a:p>
          <a:p>
            <a:r>
              <a:rPr lang="en-GB" sz="1600" dirty="0">
                <a:latin typeface="Times New Roman" panose="02020603050405020304" pitchFamily="18" charset="0"/>
                <a:cs typeface="Times New Roman" panose="02020603050405020304" pitchFamily="18" charset="0"/>
              </a:rPr>
              <a:t>(Bouvet, 2013)</a:t>
            </a:r>
          </a:p>
        </p:txBody>
      </p:sp>
      <p:grpSp>
        <p:nvGrpSpPr>
          <p:cNvPr id="7" name="Group 2">
            <a:extLst>
              <a:ext uri="{FF2B5EF4-FFF2-40B4-BE49-F238E27FC236}">
                <a16:creationId xmlns:a16="http://schemas.microsoft.com/office/drawing/2014/main" id="{CBC4815E-1661-D780-03D9-AD0D1C542EC7}"/>
              </a:ext>
            </a:extLst>
          </p:cNvPr>
          <p:cNvGrpSpPr/>
          <p:nvPr/>
        </p:nvGrpSpPr>
        <p:grpSpPr>
          <a:xfrm>
            <a:off x="6031704" y="1750387"/>
            <a:ext cx="5905338" cy="2692287"/>
            <a:chOff x="343009" y="2635040"/>
            <a:chExt cx="6243695" cy="2692287"/>
          </a:xfrm>
        </p:grpSpPr>
        <p:pic>
          <p:nvPicPr>
            <p:cNvPr id="8" name="Image 28" descr="dimis_PICS_sites_calval_s2mpc.PNG">
              <a:extLst>
                <a:ext uri="{FF2B5EF4-FFF2-40B4-BE49-F238E27FC236}">
                  <a16:creationId xmlns:a16="http://schemas.microsoft.com/office/drawing/2014/main" id="{9197AC10-6746-9C78-83E3-86EC9561DE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3009" y="2635040"/>
              <a:ext cx="6243695" cy="2692287"/>
            </a:xfrm>
            <a:prstGeom prst="rect">
              <a:avLst/>
            </a:prstGeom>
            <a:ln w="38100">
              <a:solidFill>
                <a:schemeClr val="tx1"/>
              </a:solidFill>
            </a:ln>
          </p:spPr>
        </p:pic>
        <p:grpSp>
          <p:nvGrpSpPr>
            <p:cNvPr id="9" name="Grouper 33">
              <a:extLst>
                <a:ext uri="{FF2B5EF4-FFF2-40B4-BE49-F238E27FC236}">
                  <a16:creationId xmlns:a16="http://schemas.microsoft.com/office/drawing/2014/main" id="{D9090404-0331-15D9-43DE-D6CC8AB7A37E}"/>
                </a:ext>
              </a:extLst>
            </p:cNvPr>
            <p:cNvGrpSpPr/>
            <p:nvPr/>
          </p:nvGrpSpPr>
          <p:grpSpPr>
            <a:xfrm>
              <a:off x="706447" y="3311497"/>
              <a:ext cx="5745782" cy="1934935"/>
              <a:chOff x="971600" y="3501008"/>
              <a:chExt cx="7160644" cy="2327640"/>
            </a:xfrm>
          </p:grpSpPr>
          <p:sp>
            <p:nvSpPr>
              <p:cNvPr id="10" name="ZoneTexte 16">
                <a:extLst>
                  <a:ext uri="{FF2B5EF4-FFF2-40B4-BE49-F238E27FC236}">
                    <a16:creationId xmlns:a16="http://schemas.microsoft.com/office/drawing/2014/main" id="{BBBE4312-003B-E6CB-4622-ED982606F24F}"/>
                  </a:ext>
                </a:extLst>
              </p:cNvPr>
              <p:cNvSpPr txBox="1"/>
              <p:nvPr/>
            </p:nvSpPr>
            <p:spPr>
              <a:xfrm>
                <a:off x="2771801" y="3501008"/>
                <a:ext cx="946906" cy="383424"/>
              </a:xfrm>
              <a:prstGeom prst="rect">
                <a:avLst/>
              </a:prstGeom>
              <a:noFill/>
            </p:spPr>
            <p:txBody>
              <a:bodyPr wrap="none" rtlCol="0">
                <a:spAutoFit/>
              </a:bodyPr>
              <a:lstStyle/>
              <a:p>
                <a:r>
                  <a:rPr lang="en-GB" sz="1100" dirty="0">
                    <a:solidFill>
                      <a:srgbClr val="376092"/>
                    </a:solidFill>
                  </a:rPr>
                  <a:t>Algeria-5</a:t>
                </a:r>
              </a:p>
            </p:txBody>
          </p:sp>
          <p:sp>
            <p:nvSpPr>
              <p:cNvPr id="11" name="ZoneTexte 17">
                <a:extLst>
                  <a:ext uri="{FF2B5EF4-FFF2-40B4-BE49-F238E27FC236}">
                    <a16:creationId xmlns:a16="http://schemas.microsoft.com/office/drawing/2014/main" id="{428FFCC8-20F4-4DBC-058B-9C34C1521C1E}"/>
                  </a:ext>
                </a:extLst>
              </p:cNvPr>
              <p:cNvSpPr txBox="1"/>
              <p:nvPr/>
            </p:nvSpPr>
            <p:spPr>
              <a:xfrm>
                <a:off x="4067944" y="3707740"/>
                <a:ext cx="961064" cy="405979"/>
              </a:xfrm>
              <a:prstGeom prst="rect">
                <a:avLst/>
              </a:prstGeom>
              <a:noFill/>
            </p:spPr>
            <p:txBody>
              <a:bodyPr wrap="none" rtlCol="0">
                <a:spAutoFit/>
              </a:bodyPr>
              <a:lstStyle/>
              <a:p>
                <a:r>
                  <a:rPr lang="en-GB" sz="1100" dirty="0">
                    <a:solidFill>
                      <a:srgbClr val="376092"/>
                    </a:solidFill>
                  </a:rPr>
                  <a:t>Algeria</a:t>
                </a:r>
                <a:r>
                  <a:rPr lang="en-GB" sz="1200" dirty="0">
                    <a:solidFill>
                      <a:srgbClr val="376092"/>
                    </a:solidFill>
                  </a:rPr>
                  <a:t>-3</a:t>
                </a:r>
              </a:p>
            </p:txBody>
          </p:sp>
          <p:sp>
            <p:nvSpPr>
              <p:cNvPr id="12" name="ZoneTexte 18">
                <a:extLst>
                  <a:ext uri="{FF2B5EF4-FFF2-40B4-BE49-F238E27FC236}">
                    <a16:creationId xmlns:a16="http://schemas.microsoft.com/office/drawing/2014/main" id="{E41E2F76-E64C-0832-7B7E-3931B6FF3372}"/>
                  </a:ext>
                </a:extLst>
              </p:cNvPr>
              <p:cNvSpPr txBox="1"/>
              <p:nvPr/>
            </p:nvSpPr>
            <p:spPr>
              <a:xfrm>
                <a:off x="5399136" y="5034662"/>
                <a:ext cx="817471" cy="383424"/>
              </a:xfrm>
              <a:prstGeom prst="rect">
                <a:avLst/>
              </a:prstGeom>
              <a:noFill/>
            </p:spPr>
            <p:txBody>
              <a:bodyPr wrap="none" rtlCol="0">
                <a:spAutoFit/>
              </a:bodyPr>
              <a:lstStyle/>
              <a:p>
                <a:r>
                  <a:rPr lang="en-GB" sz="1100" dirty="0">
                    <a:solidFill>
                      <a:srgbClr val="376092"/>
                    </a:solidFill>
                  </a:rPr>
                  <a:t>Libya-1</a:t>
                </a:r>
              </a:p>
            </p:txBody>
          </p:sp>
          <p:sp>
            <p:nvSpPr>
              <p:cNvPr id="13" name="ZoneTexte 19">
                <a:extLst>
                  <a:ext uri="{FF2B5EF4-FFF2-40B4-BE49-F238E27FC236}">
                    <a16:creationId xmlns:a16="http://schemas.microsoft.com/office/drawing/2014/main" id="{2A5DD3C1-9111-DC31-4F3D-3A579E1EB36D}"/>
                  </a:ext>
                </a:extLst>
              </p:cNvPr>
              <p:cNvSpPr txBox="1"/>
              <p:nvPr/>
            </p:nvSpPr>
            <p:spPr>
              <a:xfrm>
                <a:off x="7314773" y="4089310"/>
                <a:ext cx="817471" cy="383424"/>
              </a:xfrm>
              <a:prstGeom prst="rect">
                <a:avLst/>
              </a:prstGeom>
              <a:noFill/>
            </p:spPr>
            <p:txBody>
              <a:bodyPr wrap="none" rtlCol="0">
                <a:spAutoFit/>
              </a:bodyPr>
              <a:lstStyle/>
              <a:p>
                <a:r>
                  <a:rPr lang="en-GB" sz="1100" dirty="0">
                    <a:solidFill>
                      <a:srgbClr val="376092"/>
                    </a:solidFill>
                  </a:rPr>
                  <a:t>Libya-4</a:t>
                </a:r>
              </a:p>
            </p:txBody>
          </p:sp>
          <p:sp>
            <p:nvSpPr>
              <p:cNvPr id="14" name="ZoneTexte 20">
                <a:extLst>
                  <a:ext uri="{FF2B5EF4-FFF2-40B4-BE49-F238E27FC236}">
                    <a16:creationId xmlns:a16="http://schemas.microsoft.com/office/drawing/2014/main" id="{E2DB2DB2-A14F-33F4-1345-77BCBFA3DE1D}"/>
                  </a:ext>
                </a:extLst>
              </p:cNvPr>
              <p:cNvSpPr txBox="1"/>
              <p:nvPr/>
            </p:nvSpPr>
            <p:spPr>
              <a:xfrm>
                <a:off x="971600" y="5445224"/>
                <a:ext cx="1221959" cy="383424"/>
              </a:xfrm>
              <a:prstGeom prst="rect">
                <a:avLst/>
              </a:prstGeom>
              <a:noFill/>
            </p:spPr>
            <p:txBody>
              <a:bodyPr wrap="none" rtlCol="0">
                <a:spAutoFit/>
              </a:bodyPr>
              <a:lstStyle/>
              <a:p>
                <a:r>
                  <a:rPr lang="en-GB" sz="1100" dirty="0">
                    <a:solidFill>
                      <a:srgbClr val="376092"/>
                    </a:solidFill>
                  </a:rPr>
                  <a:t>Mauritania-1</a:t>
                </a:r>
              </a:p>
            </p:txBody>
          </p:sp>
          <p:sp>
            <p:nvSpPr>
              <p:cNvPr id="15" name="ZoneTexte 21">
                <a:extLst>
                  <a:ext uri="{FF2B5EF4-FFF2-40B4-BE49-F238E27FC236}">
                    <a16:creationId xmlns:a16="http://schemas.microsoft.com/office/drawing/2014/main" id="{8B8BA76F-4294-F090-E681-9467343B6DA3}"/>
                  </a:ext>
                </a:extLst>
              </p:cNvPr>
              <p:cNvSpPr txBox="1"/>
              <p:nvPr/>
            </p:nvSpPr>
            <p:spPr>
              <a:xfrm>
                <a:off x="1115616" y="5085183"/>
                <a:ext cx="1221959" cy="383424"/>
              </a:xfrm>
              <a:prstGeom prst="rect">
                <a:avLst/>
              </a:prstGeom>
              <a:noFill/>
            </p:spPr>
            <p:txBody>
              <a:bodyPr wrap="none" rtlCol="0">
                <a:spAutoFit/>
              </a:bodyPr>
              <a:lstStyle/>
              <a:p>
                <a:r>
                  <a:rPr lang="en-GB" sz="1100" dirty="0">
                    <a:solidFill>
                      <a:srgbClr val="376092"/>
                    </a:solidFill>
                  </a:rPr>
                  <a:t>Mauritania-2</a:t>
                </a:r>
              </a:p>
            </p:txBody>
          </p:sp>
        </p:grpSp>
      </p:grpSp>
      <p:sp>
        <p:nvSpPr>
          <p:cNvPr id="17" name="Title 1">
            <a:extLst>
              <a:ext uri="{FF2B5EF4-FFF2-40B4-BE49-F238E27FC236}">
                <a16:creationId xmlns:a16="http://schemas.microsoft.com/office/drawing/2014/main" id="{FE6CC2BE-5D21-9C2D-466D-9B139DBB5B04}"/>
              </a:ext>
            </a:extLst>
          </p:cNvPr>
          <p:cNvSpPr txBox="1">
            <a:spLocks/>
          </p:cNvSpPr>
          <p:nvPr/>
        </p:nvSpPr>
        <p:spPr>
          <a:xfrm>
            <a:off x="-658708" y="1218796"/>
            <a:ext cx="7772400" cy="667472"/>
          </a:xfrm>
          <a:prstGeom prst="rect">
            <a:avLst/>
          </a:prstGeom>
        </p:spPr>
        <p:txBody>
          <a:bodyPr/>
          <a:lstStyle>
            <a:lvl1pPr algn="ctr" rtl="0" eaLnBrk="0" fontAlgn="base" hangingPunct="0">
              <a:spcBef>
                <a:spcPct val="0"/>
              </a:spcBef>
              <a:spcAft>
                <a:spcPct val="0"/>
              </a:spcAft>
              <a:defRPr sz="4000">
                <a:solidFill>
                  <a:schemeClr val="tx2"/>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IE" sz="2400" kern="0" dirty="0"/>
              <a:t>Rayleigh/Sun-Glint calibration sites</a:t>
            </a:r>
            <a:endParaRPr lang="en-GB" sz="2400" kern="0" dirty="0"/>
          </a:p>
        </p:txBody>
      </p:sp>
      <p:sp>
        <p:nvSpPr>
          <p:cNvPr id="18" name="Title 1">
            <a:extLst>
              <a:ext uri="{FF2B5EF4-FFF2-40B4-BE49-F238E27FC236}">
                <a16:creationId xmlns:a16="http://schemas.microsoft.com/office/drawing/2014/main" id="{21210E1B-119C-8D87-920D-8CD270BB3FEF}"/>
              </a:ext>
            </a:extLst>
          </p:cNvPr>
          <p:cNvSpPr txBox="1">
            <a:spLocks/>
          </p:cNvSpPr>
          <p:nvPr/>
        </p:nvSpPr>
        <p:spPr>
          <a:xfrm>
            <a:off x="4905822" y="1218796"/>
            <a:ext cx="7772400" cy="667472"/>
          </a:xfrm>
          <a:prstGeom prst="rect">
            <a:avLst/>
          </a:prstGeom>
        </p:spPr>
        <p:txBody>
          <a:bodyPr/>
          <a:lstStyle>
            <a:lvl1pPr algn="ctr" rtl="0" eaLnBrk="0" fontAlgn="base" hangingPunct="0">
              <a:spcBef>
                <a:spcPct val="0"/>
              </a:spcBef>
              <a:spcAft>
                <a:spcPct val="0"/>
              </a:spcAft>
              <a:defRPr sz="4000">
                <a:solidFill>
                  <a:schemeClr val="tx2"/>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IE" sz="2400" kern="0" dirty="0"/>
              <a:t>CEOS-Desert PICS calibration sites</a:t>
            </a:r>
            <a:endParaRPr lang="en-GB" sz="2400" kern="0" dirty="0"/>
          </a:p>
        </p:txBody>
      </p:sp>
    </p:spTree>
    <p:extLst>
      <p:ext uri="{BB962C8B-B14F-4D97-AF65-F5344CB8AC3E}">
        <p14:creationId xmlns:p14="http://schemas.microsoft.com/office/powerpoint/2010/main" val="262276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AB455-FD92-0CE2-81EC-4B7A65D81F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994793-70AB-C4B0-4176-2FD5049D3DB7}"/>
              </a:ext>
            </a:extLst>
          </p:cNvPr>
          <p:cNvSpPr>
            <a:spLocks noGrp="1"/>
          </p:cNvSpPr>
          <p:nvPr>
            <p:ph type="title"/>
          </p:nvPr>
        </p:nvSpPr>
        <p:spPr>
          <a:xfrm>
            <a:off x="1986742" y="85246"/>
            <a:ext cx="7772400" cy="667472"/>
          </a:xfrm>
        </p:spPr>
        <p:txBody>
          <a:bodyPr/>
          <a:lstStyle/>
          <a:p>
            <a:r>
              <a:rPr lang="en-GB" dirty="0"/>
              <a:t>OLCI - PICS results</a:t>
            </a:r>
          </a:p>
        </p:txBody>
      </p:sp>
      <p:sp>
        <p:nvSpPr>
          <p:cNvPr id="4" name="Slide Number Placeholder 3">
            <a:extLst>
              <a:ext uri="{FF2B5EF4-FFF2-40B4-BE49-F238E27FC236}">
                <a16:creationId xmlns:a16="http://schemas.microsoft.com/office/drawing/2014/main" id="{A4EA58E8-CC56-FC0A-2873-648181FB814B}"/>
              </a:ext>
            </a:extLst>
          </p:cNvPr>
          <p:cNvSpPr>
            <a:spLocks noGrp="1"/>
          </p:cNvSpPr>
          <p:nvPr>
            <p:ph type="sldNum" sz="quarter" idx="10"/>
          </p:nvPr>
        </p:nvSpPr>
        <p:spPr/>
        <p:txBody>
          <a:bodyPr/>
          <a:lstStyle/>
          <a:p>
            <a:pPr>
              <a:defRPr/>
            </a:pPr>
            <a:fld id="{DA28AC38-E0E8-49D7-B2FE-71FD7C42C09E}" type="slidenum">
              <a:rPr lang="en-US" smtClean="0"/>
              <a:pPr>
                <a:defRPr/>
              </a:pPr>
              <a:t>7</a:t>
            </a:fld>
            <a:endParaRPr lang="en-US"/>
          </a:p>
        </p:txBody>
      </p:sp>
      <p:sp>
        <p:nvSpPr>
          <p:cNvPr id="17" name="Espace réservé du contenu 2">
            <a:extLst>
              <a:ext uri="{FF2B5EF4-FFF2-40B4-BE49-F238E27FC236}">
                <a16:creationId xmlns:a16="http://schemas.microsoft.com/office/drawing/2014/main" id="{78CE9B49-5E46-2559-2BCF-40BB9A44B526}"/>
              </a:ext>
            </a:extLst>
          </p:cNvPr>
          <p:cNvSpPr txBox="1">
            <a:spLocks/>
          </p:cNvSpPr>
          <p:nvPr/>
        </p:nvSpPr>
        <p:spPr>
          <a:xfrm>
            <a:off x="959005" y="805949"/>
            <a:ext cx="10881440" cy="867822"/>
          </a:xfrm>
          <a:prstGeom prst="rect">
            <a:avLst/>
          </a:prstGeom>
        </p:spPr>
        <p:txBody>
          <a:bodyPr>
            <a:normAutofit/>
          </a:bodyPr>
          <a:lstStyle>
            <a:lvl1pPr marL="342900" indent="-342900" algn="l" defTabSz="914400" rtl="0" eaLnBrk="1" latinLnBrk="0" hangingPunct="1">
              <a:spcBef>
                <a:spcPct val="20000"/>
              </a:spcBef>
              <a:buClr>
                <a:srgbClr val="076889"/>
              </a:buClr>
              <a:buFont typeface="Arial" panose="020B0604020202020204" pitchFamily="34" charset="0"/>
              <a:buChar char="›"/>
              <a:defRPr sz="20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Wingdings" panose="05000000000000000000" pitchFamily="2"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GB" sz="3200" dirty="0">
                <a:solidFill>
                  <a:schemeClr val="tx2"/>
                </a:solidFill>
                <a:latin typeface="Times New Roman" panose="02020603050405020304" pitchFamily="18" charset="0"/>
                <a:ea typeface="+mj-ea"/>
                <a:cs typeface="Times New Roman" panose="02020603050405020304" pitchFamily="18" charset="0"/>
              </a:rPr>
              <a:t>Performed over 6 </a:t>
            </a:r>
            <a:r>
              <a:rPr lang="en-GB" sz="3200" dirty="0" err="1">
                <a:solidFill>
                  <a:schemeClr val="tx2"/>
                </a:solidFill>
                <a:latin typeface="Times New Roman" panose="02020603050405020304" pitchFamily="18" charset="0"/>
                <a:ea typeface="+mj-ea"/>
                <a:cs typeface="Times New Roman" panose="02020603050405020304" pitchFamily="18" charset="0"/>
              </a:rPr>
              <a:t>CalVal</a:t>
            </a:r>
            <a:r>
              <a:rPr lang="en-GB" sz="3200" dirty="0">
                <a:solidFill>
                  <a:schemeClr val="tx2"/>
                </a:solidFill>
                <a:latin typeface="Times New Roman" panose="02020603050405020304" pitchFamily="18" charset="0"/>
                <a:ea typeface="+mj-ea"/>
                <a:cs typeface="Times New Roman" panose="02020603050405020304" pitchFamily="18" charset="0"/>
              </a:rPr>
              <a:t>-Sites from  Jan. 2020 – Jan. 2026 </a:t>
            </a:r>
          </a:p>
        </p:txBody>
      </p:sp>
      <p:grpSp>
        <p:nvGrpSpPr>
          <p:cNvPr id="18" name="Group 17">
            <a:extLst>
              <a:ext uri="{FF2B5EF4-FFF2-40B4-BE49-F238E27FC236}">
                <a16:creationId xmlns:a16="http://schemas.microsoft.com/office/drawing/2014/main" id="{4A9FCD6A-3DBB-F654-FCD5-52C25F5B6DA6}"/>
              </a:ext>
            </a:extLst>
          </p:cNvPr>
          <p:cNvGrpSpPr/>
          <p:nvPr/>
        </p:nvGrpSpPr>
        <p:grpSpPr>
          <a:xfrm>
            <a:off x="10739001" y="5085509"/>
            <a:ext cx="929031" cy="738664"/>
            <a:chOff x="1162474" y="4394930"/>
            <a:chExt cx="778595" cy="738664"/>
          </a:xfrm>
        </p:grpSpPr>
        <p:pic>
          <p:nvPicPr>
            <p:cNvPr id="19" name="Picture 2" descr="Speaking of errors: estimating uncertainties in integrated data  (corrigendum to “Everything SAXS”) – Looking At Nothing">
              <a:extLst>
                <a:ext uri="{FF2B5EF4-FFF2-40B4-BE49-F238E27FC236}">
                  <a16:creationId xmlns:a16="http://schemas.microsoft.com/office/drawing/2014/main" id="{1CBB56CF-B4B9-5D7E-5719-9D26600A9259}"/>
                </a:ext>
              </a:extLst>
            </p:cNvPr>
            <p:cNvPicPr>
              <a:picLocks noChangeAspect="1" noChangeArrowheads="1"/>
            </p:cNvPicPr>
            <p:nvPr/>
          </p:nvPicPr>
          <p:blipFill rotWithShape="1">
            <a:blip r:embed="rId2" cstate="print">
              <a:alphaModFix/>
              <a:extLst>
                <a:ext uri="{28A0092B-C50C-407E-A947-70E740481C1C}">
                  <a14:useLocalDpi xmlns:a14="http://schemas.microsoft.com/office/drawing/2010/main" val="0"/>
                </a:ext>
              </a:extLst>
            </a:blip>
            <a:srcRect l="32701" r="35048"/>
            <a:stretch/>
          </p:blipFill>
          <p:spPr bwMode="auto">
            <a:xfrm>
              <a:off x="1162474" y="4479208"/>
              <a:ext cx="194162" cy="654386"/>
            </a:xfrm>
            <a:prstGeom prst="rect">
              <a:avLst/>
            </a:prstGeom>
            <a:solidFill>
              <a:srgbClr val="000000">
                <a:alpha val="10980"/>
              </a:srgbClr>
            </a:solidFill>
          </p:spPr>
        </p:pic>
        <p:sp>
          <p:nvSpPr>
            <p:cNvPr id="20" name="TextBox 19">
              <a:extLst>
                <a:ext uri="{FF2B5EF4-FFF2-40B4-BE49-F238E27FC236}">
                  <a16:creationId xmlns:a16="http://schemas.microsoft.com/office/drawing/2014/main" id="{0F35B0F4-CC8D-0CF2-9BD7-B77EC32DCF11}"/>
                </a:ext>
              </a:extLst>
            </p:cNvPr>
            <p:cNvSpPr txBox="1"/>
            <p:nvPr/>
          </p:nvSpPr>
          <p:spPr>
            <a:xfrm>
              <a:off x="1302131" y="4394930"/>
              <a:ext cx="638938" cy="738664"/>
            </a:xfrm>
            <a:prstGeom prst="rect">
              <a:avLst/>
            </a:prstGeom>
            <a:noFill/>
          </p:spPr>
          <p:txBody>
            <a:bodyPr wrap="square" rtlCol="0">
              <a:spAutoFit/>
            </a:bodyPr>
            <a:lstStyle/>
            <a:p>
              <a:r>
                <a:rPr lang="en-GB" sz="1400" dirty="0">
                  <a:solidFill>
                    <a:srgbClr val="7D7D7D"/>
                  </a:solidFill>
                </a:rPr>
                <a:t>Total </a:t>
              </a:r>
              <a:r>
                <a:rPr lang="en-GB" sz="1400" dirty="0" err="1">
                  <a:solidFill>
                    <a:srgbClr val="7D7D7D"/>
                  </a:solidFill>
                </a:rPr>
                <a:t>Uncert</a:t>
              </a:r>
              <a:r>
                <a:rPr lang="en-GB" sz="1400" dirty="0">
                  <a:solidFill>
                    <a:srgbClr val="7D7D7D"/>
                  </a:solidFill>
                </a:rPr>
                <a:t>. </a:t>
              </a:r>
              <a:r>
                <a:rPr lang="en-GB" sz="1400" b="1" dirty="0">
                  <a:solidFill>
                    <a:srgbClr val="7D7D7D"/>
                  </a:solidFill>
                </a:rPr>
                <a:t>5%</a:t>
              </a:r>
            </a:p>
          </p:txBody>
        </p:sp>
      </p:grpSp>
      <p:pic>
        <p:nvPicPr>
          <p:cNvPr id="21" name="Image 5" descr="Une image contenant texte, capture d’écran, Police, Caractère coloré&#10;&#10;Le contenu généré par l’IA peut être incorrect.">
            <a:extLst>
              <a:ext uri="{FF2B5EF4-FFF2-40B4-BE49-F238E27FC236}">
                <a16:creationId xmlns:a16="http://schemas.microsoft.com/office/drawing/2014/main" id="{3A3BBFD4-5D78-90B5-8DF5-853FE14C9F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205" y="1673771"/>
            <a:ext cx="4937351" cy="2377243"/>
          </a:xfrm>
          <a:prstGeom prst="rect">
            <a:avLst/>
          </a:prstGeom>
        </p:spPr>
      </p:pic>
      <p:pic>
        <p:nvPicPr>
          <p:cNvPr id="22" name="Image 9" descr="Une image contenant texte, capture d’écran, Police, ligne&#10;&#10;Le contenu généré par l’IA peut être incorrect.">
            <a:extLst>
              <a:ext uri="{FF2B5EF4-FFF2-40B4-BE49-F238E27FC236}">
                <a16:creationId xmlns:a16="http://schemas.microsoft.com/office/drawing/2014/main" id="{00D5AB56-9B9D-DABA-4A17-A92054C00A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1556" y="1673770"/>
            <a:ext cx="4937351" cy="2377243"/>
          </a:xfrm>
          <a:prstGeom prst="rect">
            <a:avLst/>
          </a:prstGeom>
        </p:spPr>
      </p:pic>
      <p:pic>
        <p:nvPicPr>
          <p:cNvPr id="23" name="Image 11" descr="Une image contenant texte, capture d’écran, Police, ligne&#10;&#10;Le contenu généré par l’IA peut être incorrect.">
            <a:extLst>
              <a:ext uri="{FF2B5EF4-FFF2-40B4-BE49-F238E27FC236}">
                <a16:creationId xmlns:a16="http://schemas.microsoft.com/office/drawing/2014/main" id="{30F05F99-8817-F8CB-3869-6D91E5F9A2E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3661" y="3745968"/>
            <a:ext cx="4937351" cy="2377243"/>
          </a:xfrm>
          <a:prstGeom prst="rect">
            <a:avLst/>
          </a:prstGeom>
        </p:spPr>
      </p:pic>
      <p:pic>
        <p:nvPicPr>
          <p:cNvPr id="24" name="Image 14" descr="Une image contenant texte, capture d’écran, Police, ligne&#10;&#10;Le contenu généré par l’IA peut être incorrect.">
            <a:extLst>
              <a:ext uri="{FF2B5EF4-FFF2-40B4-BE49-F238E27FC236}">
                <a16:creationId xmlns:a16="http://schemas.microsoft.com/office/drawing/2014/main" id="{105E66CD-5433-95C3-2D50-B493259AD9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11012" y="3745968"/>
            <a:ext cx="4937351" cy="2377243"/>
          </a:xfrm>
          <a:prstGeom prst="rect">
            <a:avLst/>
          </a:prstGeom>
        </p:spPr>
      </p:pic>
      <p:sp>
        <p:nvSpPr>
          <p:cNvPr id="5" name="TextBox 4">
            <a:extLst>
              <a:ext uri="{FF2B5EF4-FFF2-40B4-BE49-F238E27FC236}">
                <a16:creationId xmlns:a16="http://schemas.microsoft.com/office/drawing/2014/main" id="{817F51FF-0D72-362A-A51E-2CAE5E91100D}"/>
              </a:ext>
            </a:extLst>
          </p:cNvPr>
          <p:cNvSpPr txBox="1"/>
          <p:nvPr/>
        </p:nvSpPr>
        <p:spPr>
          <a:xfrm>
            <a:off x="10548363" y="2329219"/>
            <a:ext cx="1526339" cy="954107"/>
          </a:xfrm>
          <a:prstGeom prst="rect">
            <a:avLst/>
          </a:prstGeom>
          <a:noFill/>
        </p:spPr>
        <p:txBody>
          <a:bodyPr wrap="square">
            <a:spAutoFit/>
          </a:bodyPr>
          <a:lstStyle/>
          <a:p>
            <a:r>
              <a:rPr lang="en-US" sz="1400" dirty="0"/>
              <a:t>Results are consistent over all the six used PICS sites</a:t>
            </a:r>
            <a:endParaRPr lang="en-GB" sz="1400" dirty="0"/>
          </a:p>
        </p:txBody>
      </p:sp>
      <p:sp>
        <p:nvSpPr>
          <p:cNvPr id="7" name="TextBox 6">
            <a:extLst>
              <a:ext uri="{FF2B5EF4-FFF2-40B4-BE49-F238E27FC236}">
                <a16:creationId xmlns:a16="http://schemas.microsoft.com/office/drawing/2014/main" id="{8E3FAEFB-4A12-7043-648F-670DEB8F5299}"/>
              </a:ext>
            </a:extLst>
          </p:cNvPr>
          <p:cNvSpPr txBox="1"/>
          <p:nvPr/>
        </p:nvSpPr>
        <p:spPr>
          <a:xfrm>
            <a:off x="10528907" y="3681681"/>
            <a:ext cx="1526339" cy="738664"/>
          </a:xfrm>
          <a:prstGeom prst="rect">
            <a:avLst/>
          </a:prstGeom>
          <a:noFill/>
        </p:spPr>
        <p:txBody>
          <a:bodyPr wrap="square">
            <a:spAutoFit/>
          </a:bodyPr>
          <a:lstStyle/>
          <a:p>
            <a:r>
              <a:rPr lang="en-US" sz="1400" dirty="0"/>
              <a:t>Both sensors show a good stability</a:t>
            </a:r>
            <a:endParaRPr lang="en-GB" sz="1400" dirty="0"/>
          </a:p>
        </p:txBody>
      </p:sp>
    </p:spTree>
    <p:extLst>
      <p:ext uri="{BB962C8B-B14F-4D97-AF65-F5344CB8AC3E}">
        <p14:creationId xmlns:p14="http://schemas.microsoft.com/office/powerpoint/2010/main" val="4150099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0B877-5760-9789-FC85-A4F7A2E1D115}"/>
              </a:ext>
            </a:extLst>
          </p:cNvPr>
          <p:cNvSpPr>
            <a:spLocks noGrp="1"/>
          </p:cNvSpPr>
          <p:nvPr>
            <p:ph type="title"/>
          </p:nvPr>
        </p:nvSpPr>
        <p:spPr>
          <a:xfrm>
            <a:off x="2209800" y="91119"/>
            <a:ext cx="7772400" cy="667472"/>
          </a:xfrm>
        </p:spPr>
        <p:txBody>
          <a:bodyPr/>
          <a:lstStyle/>
          <a:p>
            <a:r>
              <a:rPr lang="en-GB" dirty="0"/>
              <a:t>OLCI - Rayleigh results</a:t>
            </a:r>
          </a:p>
        </p:txBody>
      </p:sp>
      <p:sp>
        <p:nvSpPr>
          <p:cNvPr id="25" name="Espace réservé du contenu 2">
            <a:extLst>
              <a:ext uri="{FF2B5EF4-FFF2-40B4-BE49-F238E27FC236}">
                <a16:creationId xmlns:a16="http://schemas.microsoft.com/office/drawing/2014/main" id="{0D35E23C-D436-33FC-AE75-008F840D9B04}"/>
              </a:ext>
            </a:extLst>
          </p:cNvPr>
          <p:cNvSpPr txBox="1">
            <a:spLocks/>
          </p:cNvSpPr>
          <p:nvPr/>
        </p:nvSpPr>
        <p:spPr>
          <a:xfrm>
            <a:off x="655280" y="926866"/>
            <a:ext cx="10881440" cy="867822"/>
          </a:xfrm>
          <a:prstGeom prst="rect">
            <a:avLst/>
          </a:prstGeom>
        </p:spPr>
        <p:txBody>
          <a:bodyPr>
            <a:normAutofit/>
          </a:bodyPr>
          <a:lstStyle>
            <a:lvl1pPr marL="342900" indent="-342900" algn="l" defTabSz="914400" rtl="0" eaLnBrk="1" latinLnBrk="0" hangingPunct="1">
              <a:spcBef>
                <a:spcPct val="20000"/>
              </a:spcBef>
              <a:buClr>
                <a:srgbClr val="076889"/>
              </a:buClr>
              <a:buFont typeface="Arial" panose="020B0604020202020204" pitchFamily="34" charset="0"/>
              <a:buChar char="›"/>
              <a:defRPr sz="20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Wingdings" panose="05000000000000000000" pitchFamily="2"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GB" sz="3200" dirty="0">
                <a:solidFill>
                  <a:schemeClr val="tx2"/>
                </a:solidFill>
                <a:latin typeface="Times New Roman" panose="02020603050405020304" pitchFamily="18" charset="0"/>
                <a:ea typeface="+mj-ea"/>
                <a:cs typeface="Times New Roman" panose="02020603050405020304" pitchFamily="18" charset="0"/>
              </a:rPr>
              <a:t>Performed over 6 </a:t>
            </a:r>
            <a:r>
              <a:rPr lang="en-GB" sz="3200" dirty="0" err="1">
                <a:solidFill>
                  <a:schemeClr val="tx2"/>
                </a:solidFill>
                <a:latin typeface="Times New Roman" panose="02020603050405020304" pitchFamily="18" charset="0"/>
                <a:ea typeface="+mj-ea"/>
                <a:cs typeface="Times New Roman" panose="02020603050405020304" pitchFamily="18" charset="0"/>
              </a:rPr>
              <a:t>CalVal</a:t>
            </a:r>
            <a:r>
              <a:rPr lang="en-GB" sz="3200" dirty="0">
                <a:solidFill>
                  <a:schemeClr val="tx2"/>
                </a:solidFill>
                <a:latin typeface="Times New Roman" panose="02020603050405020304" pitchFamily="18" charset="0"/>
                <a:ea typeface="+mj-ea"/>
                <a:cs typeface="Times New Roman" panose="02020603050405020304" pitchFamily="18" charset="0"/>
              </a:rPr>
              <a:t>-Sites from Jan. 2020 – Jan. 2026 </a:t>
            </a:r>
          </a:p>
        </p:txBody>
      </p:sp>
      <p:grpSp>
        <p:nvGrpSpPr>
          <p:cNvPr id="26" name="Group 25">
            <a:extLst>
              <a:ext uri="{FF2B5EF4-FFF2-40B4-BE49-F238E27FC236}">
                <a16:creationId xmlns:a16="http://schemas.microsoft.com/office/drawing/2014/main" id="{348F56E5-0583-E362-CDF4-3CEBCA347319}"/>
              </a:ext>
            </a:extLst>
          </p:cNvPr>
          <p:cNvGrpSpPr/>
          <p:nvPr/>
        </p:nvGrpSpPr>
        <p:grpSpPr>
          <a:xfrm>
            <a:off x="10676187" y="5063313"/>
            <a:ext cx="929031" cy="738664"/>
            <a:chOff x="1162474" y="4394930"/>
            <a:chExt cx="778595" cy="738664"/>
          </a:xfrm>
        </p:grpSpPr>
        <p:pic>
          <p:nvPicPr>
            <p:cNvPr id="27" name="Picture 2" descr="Speaking of errors: estimating uncertainties in integrated data  (corrigendum to “Everything SAXS”) – Looking At Nothing">
              <a:extLst>
                <a:ext uri="{FF2B5EF4-FFF2-40B4-BE49-F238E27FC236}">
                  <a16:creationId xmlns:a16="http://schemas.microsoft.com/office/drawing/2014/main" id="{B15CB973-66BD-E2AD-0FAF-D96867DBED93}"/>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l="32701" r="35048"/>
            <a:stretch/>
          </p:blipFill>
          <p:spPr bwMode="auto">
            <a:xfrm>
              <a:off x="1162474" y="4479208"/>
              <a:ext cx="194162" cy="654386"/>
            </a:xfrm>
            <a:prstGeom prst="rect">
              <a:avLst/>
            </a:prstGeom>
            <a:solidFill>
              <a:srgbClr val="000000">
                <a:alpha val="10980"/>
              </a:srgbClr>
            </a:solidFill>
          </p:spPr>
        </p:pic>
        <p:sp>
          <p:nvSpPr>
            <p:cNvPr id="28" name="TextBox 27">
              <a:extLst>
                <a:ext uri="{FF2B5EF4-FFF2-40B4-BE49-F238E27FC236}">
                  <a16:creationId xmlns:a16="http://schemas.microsoft.com/office/drawing/2014/main" id="{96202BF1-4007-E4B5-ABB9-28E49F1644DC}"/>
                </a:ext>
              </a:extLst>
            </p:cNvPr>
            <p:cNvSpPr txBox="1"/>
            <p:nvPr/>
          </p:nvSpPr>
          <p:spPr>
            <a:xfrm>
              <a:off x="1302131" y="4394930"/>
              <a:ext cx="638938" cy="738664"/>
            </a:xfrm>
            <a:prstGeom prst="rect">
              <a:avLst/>
            </a:prstGeom>
            <a:noFill/>
          </p:spPr>
          <p:txBody>
            <a:bodyPr wrap="square" rtlCol="0">
              <a:spAutoFit/>
            </a:bodyPr>
            <a:lstStyle/>
            <a:p>
              <a:r>
                <a:rPr lang="en-GB" sz="1400" dirty="0">
                  <a:solidFill>
                    <a:srgbClr val="7D7D7D"/>
                  </a:solidFill>
                </a:rPr>
                <a:t>Total Uncert.</a:t>
              </a:r>
              <a:r>
                <a:rPr lang="en-GB" sz="1400" b="1" dirty="0">
                  <a:solidFill>
                    <a:srgbClr val="7D7D7D"/>
                  </a:solidFill>
                </a:rPr>
                <a:t>4%</a:t>
              </a:r>
            </a:p>
          </p:txBody>
        </p:sp>
      </p:grpSp>
      <p:pic>
        <p:nvPicPr>
          <p:cNvPr id="29" name="Image 5" descr="Une image contenant texte, capture d’écran, Police, ligne&#10;&#10;Le contenu généré par l’IA peut être incorrect.">
            <a:extLst>
              <a:ext uri="{FF2B5EF4-FFF2-40B4-BE49-F238E27FC236}">
                <a16:creationId xmlns:a16="http://schemas.microsoft.com/office/drawing/2014/main" id="{E7A1A55C-0805-B020-0070-426791F1BA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74239" y="1699666"/>
            <a:ext cx="4937351" cy="2377243"/>
          </a:xfrm>
          <a:prstGeom prst="rect">
            <a:avLst/>
          </a:prstGeom>
        </p:spPr>
      </p:pic>
      <p:pic>
        <p:nvPicPr>
          <p:cNvPr id="30" name="Image 9" descr="Une image contenant texte, capture d’écran, Police, ligne&#10;&#10;Le contenu généré par l’IA peut être incorrect.">
            <a:extLst>
              <a:ext uri="{FF2B5EF4-FFF2-40B4-BE49-F238E27FC236}">
                <a16:creationId xmlns:a16="http://schemas.microsoft.com/office/drawing/2014/main" id="{B8F130A5-4B15-7E67-1B89-1E4A4CA920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6895" y="1699667"/>
            <a:ext cx="4937351" cy="2377243"/>
          </a:xfrm>
          <a:prstGeom prst="rect">
            <a:avLst/>
          </a:prstGeom>
        </p:spPr>
      </p:pic>
      <p:pic>
        <p:nvPicPr>
          <p:cNvPr id="31" name="Image 12" descr="Une image contenant texte, capture d’écran, Police, diagramme&#10;&#10;Le contenu généré par l’IA peut être incorrect.">
            <a:extLst>
              <a:ext uri="{FF2B5EF4-FFF2-40B4-BE49-F238E27FC236}">
                <a16:creationId xmlns:a16="http://schemas.microsoft.com/office/drawing/2014/main" id="{953CA581-B852-C9A6-5903-4CB147B63E6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54246" y="3771862"/>
            <a:ext cx="4937351" cy="2377243"/>
          </a:xfrm>
          <a:prstGeom prst="rect">
            <a:avLst/>
          </a:prstGeom>
        </p:spPr>
      </p:pic>
      <p:pic>
        <p:nvPicPr>
          <p:cNvPr id="32" name="Image 15" descr="Une image contenant texte, capture d’écran, Police, diagramme&#10;&#10;Le contenu généré par l’IA peut être incorrect.">
            <a:extLst>
              <a:ext uri="{FF2B5EF4-FFF2-40B4-BE49-F238E27FC236}">
                <a16:creationId xmlns:a16="http://schemas.microsoft.com/office/drawing/2014/main" id="{D6F7A6B2-F647-FA7D-2198-D89491F2DED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6891" y="3771863"/>
            <a:ext cx="4937351" cy="2377243"/>
          </a:xfrm>
          <a:prstGeom prst="rect">
            <a:avLst/>
          </a:prstGeom>
        </p:spPr>
      </p:pic>
    </p:spTree>
    <p:extLst>
      <p:ext uri="{BB962C8B-B14F-4D97-AF65-F5344CB8AC3E}">
        <p14:creationId xmlns:p14="http://schemas.microsoft.com/office/powerpoint/2010/main" val="503241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2B395-3B52-A4C7-A1D9-1E0678640D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26AA62-4603-5499-1607-C84F674E8E47}"/>
              </a:ext>
            </a:extLst>
          </p:cNvPr>
          <p:cNvSpPr>
            <a:spLocks noGrp="1"/>
          </p:cNvSpPr>
          <p:nvPr>
            <p:ph type="title"/>
          </p:nvPr>
        </p:nvSpPr>
        <p:spPr>
          <a:xfrm>
            <a:off x="2209800" y="91119"/>
            <a:ext cx="7772400" cy="667472"/>
          </a:xfrm>
        </p:spPr>
        <p:txBody>
          <a:bodyPr/>
          <a:lstStyle/>
          <a:p>
            <a:r>
              <a:rPr lang="en-GB" dirty="0"/>
              <a:t>OLCI - </a:t>
            </a:r>
            <a:r>
              <a:rPr lang="en-GB" dirty="0" err="1"/>
              <a:t>SunGlint</a:t>
            </a:r>
            <a:r>
              <a:rPr lang="en-GB" dirty="0"/>
              <a:t> results</a:t>
            </a:r>
          </a:p>
        </p:txBody>
      </p:sp>
      <p:sp>
        <p:nvSpPr>
          <p:cNvPr id="3" name="Espace réservé du contenu 2">
            <a:extLst>
              <a:ext uri="{FF2B5EF4-FFF2-40B4-BE49-F238E27FC236}">
                <a16:creationId xmlns:a16="http://schemas.microsoft.com/office/drawing/2014/main" id="{1EC5EB36-6E30-41F4-0B75-08221CAA8517}"/>
              </a:ext>
            </a:extLst>
          </p:cNvPr>
          <p:cNvSpPr txBox="1">
            <a:spLocks/>
          </p:cNvSpPr>
          <p:nvPr/>
        </p:nvSpPr>
        <p:spPr>
          <a:xfrm>
            <a:off x="1165407" y="995683"/>
            <a:ext cx="10881440" cy="867822"/>
          </a:xfrm>
          <a:prstGeom prst="rect">
            <a:avLst/>
          </a:prstGeom>
        </p:spPr>
        <p:txBody>
          <a:bodyPr>
            <a:normAutofit/>
          </a:bodyPr>
          <a:lstStyle>
            <a:lvl1pPr marL="342900" indent="-342900" algn="l" defTabSz="914400" rtl="0" eaLnBrk="1" latinLnBrk="0" hangingPunct="1">
              <a:spcBef>
                <a:spcPct val="20000"/>
              </a:spcBef>
              <a:buClr>
                <a:srgbClr val="076889"/>
              </a:buClr>
              <a:buFont typeface="Arial" panose="020B0604020202020204" pitchFamily="34" charset="0"/>
              <a:buChar char="›"/>
              <a:defRPr sz="20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Wingdings" panose="05000000000000000000" pitchFamily="2"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GB" sz="3200" dirty="0">
                <a:solidFill>
                  <a:schemeClr val="tx2"/>
                </a:solidFill>
                <a:latin typeface="Times New Roman" panose="02020603050405020304" pitchFamily="18" charset="0"/>
                <a:ea typeface="+mj-ea"/>
                <a:cs typeface="Times New Roman" panose="02020603050405020304" pitchFamily="18" charset="0"/>
              </a:rPr>
              <a:t>Performed over 6 </a:t>
            </a:r>
            <a:r>
              <a:rPr lang="en-GB" sz="3200" dirty="0" err="1">
                <a:solidFill>
                  <a:schemeClr val="tx2"/>
                </a:solidFill>
                <a:latin typeface="Times New Roman" panose="02020603050405020304" pitchFamily="18" charset="0"/>
                <a:ea typeface="+mj-ea"/>
                <a:cs typeface="Times New Roman" panose="02020603050405020304" pitchFamily="18" charset="0"/>
              </a:rPr>
              <a:t>CalVal</a:t>
            </a:r>
            <a:r>
              <a:rPr lang="en-GB" sz="3200" dirty="0">
                <a:solidFill>
                  <a:schemeClr val="tx2"/>
                </a:solidFill>
                <a:latin typeface="Times New Roman" panose="02020603050405020304" pitchFamily="18" charset="0"/>
                <a:ea typeface="+mj-ea"/>
                <a:cs typeface="Times New Roman" panose="02020603050405020304" pitchFamily="18" charset="0"/>
              </a:rPr>
              <a:t>-Sites from Jan. 2020 – Jan. 2026 </a:t>
            </a:r>
          </a:p>
        </p:txBody>
      </p:sp>
      <p:grpSp>
        <p:nvGrpSpPr>
          <p:cNvPr id="4" name="Group 3">
            <a:extLst>
              <a:ext uri="{FF2B5EF4-FFF2-40B4-BE49-F238E27FC236}">
                <a16:creationId xmlns:a16="http://schemas.microsoft.com/office/drawing/2014/main" id="{55B7EA98-7081-FCF1-2F5A-6BAC41163E69}"/>
              </a:ext>
            </a:extLst>
          </p:cNvPr>
          <p:cNvGrpSpPr/>
          <p:nvPr/>
        </p:nvGrpSpPr>
        <p:grpSpPr>
          <a:xfrm>
            <a:off x="10781806" y="5185809"/>
            <a:ext cx="929031" cy="738664"/>
            <a:chOff x="1162474" y="4394930"/>
            <a:chExt cx="778595" cy="738664"/>
          </a:xfrm>
        </p:grpSpPr>
        <p:pic>
          <p:nvPicPr>
            <p:cNvPr id="5" name="Picture 2" descr="Speaking of errors: estimating uncertainties in integrated data  (corrigendum to “Everything SAXS”) – Looking At Nothing">
              <a:extLst>
                <a:ext uri="{FF2B5EF4-FFF2-40B4-BE49-F238E27FC236}">
                  <a16:creationId xmlns:a16="http://schemas.microsoft.com/office/drawing/2014/main" id="{C0D955BD-729E-4C31-88AE-F0D303E8EBA5}"/>
                </a:ext>
              </a:extLst>
            </p:cNvPr>
            <p:cNvPicPr>
              <a:picLocks noChangeAspect="1" noChangeArrowheads="1"/>
            </p:cNvPicPr>
            <p:nvPr/>
          </p:nvPicPr>
          <p:blipFill rotWithShape="1">
            <a:blip r:embed="rId3" cstate="print">
              <a:alphaModFix/>
              <a:extLst>
                <a:ext uri="{28A0092B-C50C-407E-A947-70E740481C1C}">
                  <a14:useLocalDpi xmlns:a14="http://schemas.microsoft.com/office/drawing/2010/main" val="0"/>
                </a:ext>
              </a:extLst>
            </a:blip>
            <a:srcRect l="32701" r="35048"/>
            <a:stretch/>
          </p:blipFill>
          <p:spPr bwMode="auto">
            <a:xfrm>
              <a:off x="1162474" y="4479208"/>
              <a:ext cx="194162" cy="654386"/>
            </a:xfrm>
            <a:prstGeom prst="rect">
              <a:avLst/>
            </a:prstGeom>
            <a:solidFill>
              <a:srgbClr val="000000">
                <a:alpha val="10980"/>
              </a:srgbClr>
            </a:solidFill>
          </p:spPr>
        </p:pic>
        <p:sp>
          <p:nvSpPr>
            <p:cNvPr id="6" name="TextBox 5">
              <a:extLst>
                <a:ext uri="{FF2B5EF4-FFF2-40B4-BE49-F238E27FC236}">
                  <a16:creationId xmlns:a16="http://schemas.microsoft.com/office/drawing/2014/main" id="{F559E299-AE16-ED77-C7A0-3F9FC46F481A}"/>
                </a:ext>
              </a:extLst>
            </p:cNvPr>
            <p:cNvSpPr txBox="1"/>
            <p:nvPr/>
          </p:nvSpPr>
          <p:spPr>
            <a:xfrm>
              <a:off x="1302131" y="4394930"/>
              <a:ext cx="638938" cy="738664"/>
            </a:xfrm>
            <a:prstGeom prst="rect">
              <a:avLst/>
            </a:prstGeom>
            <a:noFill/>
          </p:spPr>
          <p:txBody>
            <a:bodyPr wrap="square" rtlCol="0">
              <a:spAutoFit/>
            </a:bodyPr>
            <a:lstStyle/>
            <a:p>
              <a:r>
                <a:rPr lang="en-GB" sz="1400" dirty="0">
                  <a:solidFill>
                    <a:srgbClr val="7D7D7D"/>
                  </a:solidFill>
                </a:rPr>
                <a:t>Total </a:t>
              </a:r>
              <a:r>
                <a:rPr lang="en-GB" sz="1400" dirty="0" err="1">
                  <a:solidFill>
                    <a:srgbClr val="7D7D7D"/>
                  </a:solidFill>
                </a:rPr>
                <a:t>Uncert</a:t>
              </a:r>
              <a:r>
                <a:rPr lang="en-GB" sz="1400" dirty="0">
                  <a:solidFill>
                    <a:srgbClr val="7D7D7D"/>
                  </a:solidFill>
                </a:rPr>
                <a:t>. </a:t>
              </a:r>
              <a:r>
                <a:rPr lang="en-GB" sz="1400" b="1" dirty="0">
                  <a:solidFill>
                    <a:srgbClr val="7D7D7D"/>
                  </a:solidFill>
                </a:rPr>
                <a:t>5%</a:t>
              </a:r>
            </a:p>
          </p:txBody>
        </p:sp>
      </p:grpSp>
      <p:pic>
        <p:nvPicPr>
          <p:cNvPr id="7" name="Image 15" descr="Une image contenant texte, capture d’écran, ligne, Police&#10;&#10;Le contenu généré par l’IA peut être incorrect.">
            <a:extLst>
              <a:ext uri="{FF2B5EF4-FFF2-40B4-BE49-F238E27FC236}">
                <a16:creationId xmlns:a16="http://schemas.microsoft.com/office/drawing/2014/main" id="{B9A42EAB-87E5-628D-06DA-2F3246A221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719" y="1766574"/>
            <a:ext cx="4937351" cy="2377243"/>
          </a:xfrm>
          <a:prstGeom prst="rect">
            <a:avLst/>
          </a:prstGeom>
        </p:spPr>
      </p:pic>
      <p:pic>
        <p:nvPicPr>
          <p:cNvPr id="8" name="Image 18" descr="Une image contenant texte, capture d’écran, ligne, Police&#10;&#10;Le contenu généré par l’IA peut être incorrect.">
            <a:extLst>
              <a:ext uri="{FF2B5EF4-FFF2-40B4-BE49-F238E27FC236}">
                <a16:creationId xmlns:a16="http://schemas.microsoft.com/office/drawing/2014/main" id="{DCE19602-5ED6-D8E0-23C4-52FFCACB8C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24461" y="1766573"/>
            <a:ext cx="4937351" cy="2377243"/>
          </a:xfrm>
          <a:prstGeom prst="rect">
            <a:avLst/>
          </a:prstGeom>
        </p:spPr>
      </p:pic>
      <p:pic>
        <p:nvPicPr>
          <p:cNvPr id="9" name="Image 5" descr="Une image contenant texte, capture d’écran, Police, nombre&#10;&#10;Le contenu généré par l’IA peut être incorrect.">
            <a:extLst>
              <a:ext uri="{FF2B5EF4-FFF2-40B4-BE49-F238E27FC236}">
                <a16:creationId xmlns:a16="http://schemas.microsoft.com/office/drawing/2014/main" id="{7CBA6F3E-9E16-CC93-4F4C-51720CA8C8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8719" y="3838772"/>
            <a:ext cx="4937351" cy="2377243"/>
          </a:xfrm>
          <a:prstGeom prst="rect">
            <a:avLst/>
          </a:prstGeom>
        </p:spPr>
      </p:pic>
      <p:pic>
        <p:nvPicPr>
          <p:cNvPr id="10" name="Image 12" descr="Une image contenant texte, capture d’écran, Police, ligne&#10;&#10;Le contenu généré par l’IA peut être incorrect.">
            <a:extLst>
              <a:ext uri="{FF2B5EF4-FFF2-40B4-BE49-F238E27FC236}">
                <a16:creationId xmlns:a16="http://schemas.microsoft.com/office/drawing/2014/main" id="{577C566E-72D9-F4BA-690F-EBC6C999158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24460" y="3838772"/>
            <a:ext cx="4937351" cy="2377243"/>
          </a:xfrm>
          <a:prstGeom prst="rect">
            <a:avLst/>
          </a:prstGeom>
        </p:spPr>
      </p:pic>
    </p:spTree>
    <p:extLst>
      <p:ext uri="{BB962C8B-B14F-4D97-AF65-F5344CB8AC3E}">
        <p14:creationId xmlns:p14="http://schemas.microsoft.com/office/powerpoint/2010/main" val="37969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A5217-0B84-5F18-F80E-7C1FF026A1A7}"/>
              </a:ext>
            </a:extLst>
          </p:cNvPr>
          <p:cNvSpPr>
            <a:spLocks noGrp="1"/>
          </p:cNvSpPr>
          <p:nvPr>
            <p:ph type="title"/>
          </p:nvPr>
        </p:nvSpPr>
        <p:spPr>
          <a:xfrm>
            <a:off x="2676292" y="169799"/>
            <a:ext cx="7772400" cy="667472"/>
          </a:xfrm>
        </p:spPr>
        <p:txBody>
          <a:bodyPr/>
          <a:lstStyle/>
          <a:p>
            <a:r>
              <a:rPr lang="en-IE" dirty="0"/>
              <a:t>OLCI - Summary</a:t>
            </a:r>
            <a:endParaRPr lang="en-GB" dirty="0"/>
          </a:p>
        </p:txBody>
      </p:sp>
      <p:sp>
        <p:nvSpPr>
          <p:cNvPr id="4" name="Slide Number Placeholder 3">
            <a:extLst>
              <a:ext uri="{FF2B5EF4-FFF2-40B4-BE49-F238E27FC236}">
                <a16:creationId xmlns:a16="http://schemas.microsoft.com/office/drawing/2014/main" id="{BC0A4C5E-8409-1EE5-34E8-43A2B2CEE2A4}"/>
              </a:ext>
            </a:extLst>
          </p:cNvPr>
          <p:cNvSpPr>
            <a:spLocks noGrp="1"/>
          </p:cNvSpPr>
          <p:nvPr>
            <p:ph type="sldNum" sz="quarter" idx="10"/>
          </p:nvPr>
        </p:nvSpPr>
        <p:spPr/>
        <p:txBody>
          <a:bodyPr/>
          <a:lstStyle/>
          <a:p>
            <a:pPr>
              <a:defRPr/>
            </a:pPr>
            <a:fld id="{DA28AC38-E0E8-49D7-B2FE-71FD7C42C09E}" type="slidenum">
              <a:rPr lang="en-US" smtClean="0"/>
              <a:pPr>
                <a:defRPr/>
              </a:pPr>
              <a:t>10</a:t>
            </a:fld>
            <a:endParaRPr lang="en-US"/>
          </a:p>
        </p:txBody>
      </p:sp>
      <p:pic>
        <p:nvPicPr>
          <p:cNvPr id="6" name="Image 3" descr="Une image contenant texte, capture d’écran, Police, ligne&#10;&#10;Le contenu généré par l’IA peut être incorrect.">
            <a:extLst>
              <a:ext uri="{FF2B5EF4-FFF2-40B4-BE49-F238E27FC236}">
                <a16:creationId xmlns:a16="http://schemas.microsoft.com/office/drawing/2014/main" id="{D93207DD-D1D3-6131-E6E1-67A3C11CF231}"/>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79737" y="1031651"/>
            <a:ext cx="6112263" cy="2941200"/>
          </a:xfrm>
          <a:prstGeom prst="rect">
            <a:avLst/>
          </a:prstGeom>
          <a:noFill/>
          <a:ln>
            <a:noFill/>
          </a:ln>
        </p:spPr>
      </p:pic>
      <p:pic>
        <p:nvPicPr>
          <p:cNvPr id="5" name="Image 2" descr="Une image contenant texte, capture d’écran, Police, ligne&#10;&#10;Le contenu généré par l’IA peut être incorrect.">
            <a:extLst>
              <a:ext uri="{FF2B5EF4-FFF2-40B4-BE49-F238E27FC236}">
                <a16:creationId xmlns:a16="http://schemas.microsoft.com/office/drawing/2014/main" id="{E14983C3-2B3C-0DC9-1F8C-74C7A6FC4EF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05325" y="1031651"/>
            <a:ext cx="6106263" cy="2940052"/>
          </a:xfrm>
          <a:prstGeom prst="rect">
            <a:avLst/>
          </a:prstGeom>
          <a:noFill/>
          <a:ln>
            <a:noFill/>
          </a:ln>
        </p:spPr>
      </p:pic>
      <p:sp>
        <p:nvSpPr>
          <p:cNvPr id="8" name="TextBox 7">
            <a:extLst>
              <a:ext uri="{FF2B5EF4-FFF2-40B4-BE49-F238E27FC236}">
                <a16:creationId xmlns:a16="http://schemas.microsoft.com/office/drawing/2014/main" id="{5CAC1079-379D-C7E9-B4D8-373C278CEEA6}"/>
              </a:ext>
            </a:extLst>
          </p:cNvPr>
          <p:cNvSpPr txBox="1"/>
          <p:nvPr/>
        </p:nvSpPr>
        <p:spPr>
          <a:xfrm>
            <a:off x="221630" y="3958704"/>
            <a:ext cx="11478322" cy="2339102"/>
          </a:xfrm>
          <a:prstGeom prst="rect">
            <a:avLst/>
          </a:prstGeom>
          <a:noFill/>
        </p:spPr>
        <p:txBody>
          <a:bodyPr wrap="square">
            <a:spAutoFit/>
          </a:bodyPr>
          <a:lstStyle/>
          <a:p>
            <a:pPr marL="285750" indent="-285750">
              <a:spcBef>
                <a:spcPts val="600"/>
              </a:spcBef>
              <a:spcAft>
                <a:spcPts val="600"/>
              </a:spcAft>
              <a:buFont typeface="Wingdings" panose="05000000000000000000" pitchFamily="2" charset="2"/>
              <a:buChar char="Ø"/>
            </a:pPr>
            <a:r>
              <a:rPr lang="en-US" dirty="0">
                <a:solidFill>
                  <a:schemeClr val="tx2"/>
                </a:solidFill>
                <a:latin typeface="Times New Roman" panose="02020603050405020304" pitchFamily="18" charset="0"/>
                <a:ea typeface="+mj-ea"/>
                <a:cs typeface="Times New Roman" panose="02020603050405020304" pitchFamily="18" charset="0"/>
              </a:rPr>
              <a:t>All methods point out an excess of brightness for OLCI-A radiances. </a:t>
            </a:r>
          </a:p>
          <a:p>
            <a:pPr marL="285750" indent="-285750">
              <a:spcBef>
                <a:spcPts val="600"/>
              </a:spcBef>
              <a:spcAft>
                <a:spcPts val="600"/>
              </a:spcAft>
              <a:buFont typeface="Wingdings" panose="05000000000000000000" pitchFamily="2" charset="2"/>
              <a:buChar char="Ø"/>
            </a:pPr>
            <a:r>
              <a:rPr lang="en-US" dirty="0">
                <a:solidFill>
                  <a:schemeClr val="tx2"/>
                </a:solidFill>
                <a:latin typeface="Times New Roman" panose="02020603050405020304" pitchFamily="18" charset="0"/>
                <a:ea typeface="+mj-ea"/>
                <a:cs typeface="Times New Roman" panose="02020603050405020304" pitchFamily="18" charset="0"/>
              </a:rPr>
              <a:t>Results are in pretty close agreement around 1-3% between 560 and 900 nm (Oa06 to Oa19). Rayleigh gives higher biases in the blue-green (up to 6 % while PICS remains around 2%) but this method is suspected to overestimate the simulated signal at those wavelengths, so PICS are considered more reliable. </a:t>
            </a:r>
          </a:p>
          <a:p>
            <a:pPr marL="285750" indent="-285750">
              <a:spcBef>
                <a:spcPts val="600"/>
              </a:spcBef>
              <a:spcAft>
                <a:spcPts val="600"/>
              </a:spcAft>
              <a:buFont typeface="Wingdings" panose="05000000000000000000" pitchFamily="2" charset="2"/>
              <a:buChar char="Ø"/>
            </a:pPr>
            <a:r>
              <a:rPr lang="en-US" dirty="0">
                <a:solidFill>
                  <a:schemeClr val="tx2"/>
                </a:solidFill>
                <a:latin typeface="Times New Roman" panose="02020603050405020304" pitchFamily="18" charset="0"/>
                <a:ea typeface="+mj-ea"/>
                <a:cs typeface="Times New Roman" panose="02020603050405020304" pitchFamily="18" charset="0"/>
              </a:rPr>
              <a:t>Radiometric validation for OLCI-B indicates performance within the 2% requirement for all bands from 560 nm (Oa05) to 940 nm (Oa20). As for OLCI-A, the PICS method shows compliance also in the blue region (Oa1 to Oa4, 400 to 510 nm) while the Rayleigh method shows biases of about 4 to 5%. </a:t>
            </a:r>
          </a:p>
        </p:txBody>
      </p:sp>
    </p:spTree>
    <p:extLst>
      <p:ext uri="{BB962C8B-B14F-4D97-AF65-F5344CB8AC3E}">
        <p14:creationId xmlns:p14="http://schemas.microsoft.com/office/powerpoint/2010/main" val="517005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2C6EB-8865-8D0B-7D6F-09EB7541A175}"/>
              </a:ext>
            </a:extLst>
          </p:cNvPr>
          <p:cNvSpPr>
            <a:spLocks noGrp="1"/>
          </p:cNvSpPr>
          <p:nvPr>
            <p:ph type="title"/>
          </p:nvPr>
        </p:nvSpPr>
        <p:spPr>
          <a:xfrm>
            <a:off x="2616819" y="69515"/>
            <a:ext cx="7772400" cy="667472"/>
          </a:xfrm>
        </p:spPr>
        <p:txBody>
          <a:bodyPr/>
          <a:lstStyle/>
          <a:p>
            <a:r>
              <a:rPr lang="en-GB" dirty="0"/>
              <a:t>SLSTR (Nadir) - PICS results</a:t>
            </a:r>
          </a:p>
        </p:txBody>
      </p:sp>
      <p:sp>
        <p:nvSpPr>
          <p:cNvPr id="4" name="Slide Number Placeholder 3">
            <a:extLst>
              <a:ext uri="{FF2B5EF4-FFF2-40B4-BE49-F238E27FC236}">
                <a16:creationId xmlns:a16="http://schemas.microsoft.com/office/drawing/2014/main" id="{1C0C2B85-D147-A882-687C-A1F5CE8B93F4}"/>
              </a:ext>
            </a:extLst>
          </p:cNvPr>
          <p:cNvSpPr>
            <a:spLocks noGrp="1"/>
          </p:cNvSpPr>
          <p:nvPr>
            <p:ph type="sldNum" sz="quarter" idx="10"/>
          </p:nvPr>
        </p:nvSpPr>
        <p:spPr/>
        <p:txBody>
          <a:bodyPr/>
          <a:lstStyle/>
          <a:p>
            <a:pPr>
              <a:defRPr/>
            </a:pPr>
            <a:fld id="{DA28AC38-E0E8-49D7-B2FE-71FD7C42C09E}" type="slidenum">
              <a:rPr lang="en-US" smtClean="0"/>
              <a:pPr>
                <a:defRPr/>
              </a:pPr>
              <a:t>11</a:t>
            </a:fld>
            <a:endParaRPr lang="en-US"/>
          </a:p>
        </p:txBody>
      </p:sp>
      <p:sp>
        <p:nvSpPr>
          <p:cNvPr id="5" name="Titre 1">
            <a:extLst>
              <a:ext uri="{FF2B5EF4-FFF2-40B4-BE49-F238E27FC236}">
                <a16:creationId xmlns:a16="http://schemas.microsoft.com/office/drawing/2014/main" id="{883E02F9-B07C-3C56-371E-8ADEE8EDCB3D}"/>
              </a:ext>
            </a:extLst>
          </p:cNvPr>
          <p:cNvSpPr txBox="1">
            <a:spLocks/>
          </p:cNvSpPr>
          <p:nvPr/>
        </p:nvSpPr>
        <p:spPr>
          <a:xfrm>
            <a:off x="3692105" y="245873"/>
            <a:ext cx="8260547" cy="461665"/>
          </a:xfrm>
          <a:prstGeom prst="rect">
            <a:avLst/>
          </a:prstGeom>
        </p:spPr>
        <p:txBody>
          <a:bodyPr/>
          <a:lstStyle>
            <a:lvl1pPr algn="ctr" rtl="0" eaLnBrk="0" fontAlgn="base" hangingPunct="0">
              <a:spcBef>
                <a:spcPct val="0"/>
              </a:spcBef>
              <a:spcAft>
                <a:spcPct val="0"/>
              </a:spcAft>
              <a:defRPr sz="4000">
                <a:solidFill>
                  <a:schemeClr val="tx2"/>
                </a:solidFill>
                <a:latin typeface="Times New Roman" panose="02020603050405020304" pitchFamily="18" charset="0"/>
                <a:ea typeface="+mj-ea"/>
                <a:cs typeface="Times New Roman" panose="02020603050405020304" pitchFamily="18" charset="0"/>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marL="0" lvl="2" algn="r"/>
            <a:endParaRPr lang="cy-GB" kern="0" dirty="0"/>
          </a:p>
        </p:txBody>
      </p:sp>
      <p:sp>
        <p:nvSpPr>
          <p:cNvPr id="6" name="Espace réservé du contenu 2">
            <a:extLst>
              <a:ext uri="{FF2B5EF4-FFF2-40B4-BE49-F238E27FC236}">
                <a16:creationId xmlns:a16="http://schemas.microsoft.com/office/drawing/2014/main" id="{7CFCA6F3-06E7-1567-44F6-433C348385DD}"/>
              </a:ext>
            </a:extLst>
          </p:cNvPr>
          <p:cNvSpPr txBox="1"/>
          <p:nvPr/>
        </p:nvSpPr>
        <p:spPr>
          <a:xfrm>
            <a:off x="-66907" y="5101888"/>
            <a:ext cx="11515547" cy="1439133"/>
          </a:xfrm>
          <a:prstGeom prst="rect">
            <a:avLst/>
          </a:prstGeom>
        </p:spPr>
        <p:txBody>
          <a:bodyPr>
            <a:normAutofit/>
          </a:bodyPr>
          <a:lstStyle>
            <a:lvl1pPr marL="342900" indent="-342900" algn="l" defTabSz="914400" rtl="0" eaLnBrk="1" latinLnBrk="0" hangingPunct="1">
              <a:spcBef>
                <a:spcPct val="20000"/>
              </a:spcBef>
              <a:buClr>
                <a:srgbClr val="076889"/>
              </a:buClr>
              <a:buFont typeface="Arial" pitchFamily="34" charset="0"/>
              <a:buChar char="›"/>
              <a:defRPr sz="2000" kern="1200" baseline="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18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028700" marR="0" lvl="3" indent="-5715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2000" dirty="0">
                <a:solidFill>
                  <a:schemeClr val="tx1"/>
                </a:solidFill>
                <a:latin typeface="Times New Roman" panose="02020603050405020304" pitchFamily="18" charset="0"/>
                <a:ea typeface="+mj-ea"/>
                <a:cs typeface="Times New Roman" panose="02020603050405020304" pitchFamily="18" charset="0"/>
              </a:rPr>
              <a:t>S3A/SLSTR (N); Positive trend</a:t>
            </a:r>
          </a:p>
          <a:p>
            <a:pPr marL="1028700" marR="0" lvl="3" indent="-5715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2000" dirty="0">
                <a:solidFill>
                  <a:schemeClr val="tx1"/>
                </a:solidFill>
                <a:latin typeface="Times New Roman" panose="02020603050405020304" pitchFamily="18" charset="0"/>
                <a:ea typeface="+mj-ea"/>
                <a:cs typeface="Times New Roman" panose="02020603050405020304" pitchFamily="18" charset="0"/>
              </a:rPr>
              <a:t>S3B/SLSTR (N); Positive trend  </a:t>
            </a:r>
          </a:p>
          <a:p>
            <a:pPr marL="1028700" marR="0" lvl="3" indent="-5715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2000" dirty="0">
                <a:solidFill>
                  <a:schemeClr val="tx1"/>
                </a:solidFill>
                <a:latin typeface="Times New Roman" panose="02020603050405020304" pitchFamily="18" charset="0"/>
                <a:ea typeface="+mj-ea"/>
                <a:cs typeface="Times New Roman" panose="02020603050405020304" pitchFamily="18" charset="0"/>
              </a:rPr>
              <a:t>VNIR discrepancy of about 3-6% </a:t>
            </a:r>
          </a:p>
          <a:p>
            <a:pPr marL="457200" marR="0" lvl="3" indent="0" algn="l" defTabSz="914400" rtl="0" eaLnBrk="1" fontAlgn="base" latinLnBrk="0" hangingPunct="1">
              <a:lnSpc>
                <a:spcPct val="120000"/>
              </a:lnSpc>
              <a:spcBef>
                <a:spcPct val="20000"/>
              </a:spcBef>
              <a:spcAft>
                <a:spcPct val="0"/>
              </a:spcAft>
              <a:buClr>
                <a:srgbClr val="076889"/>
              </a:buClr>
              <a:buSzTx/>
              <a:buFont typeface="Arial" pitchFamily="34" charset="0"/>
              <a:buNone/>
              <a:defRPr/>
            </a:pPr>
            <a:endParaRPr kumimoji="0" lang="en-GB" sz="2000" b="0" i="0" u="none" strike="noStrike" kern="1200" cap="none" spc="0" normalizeH="0" baseline="0" noProof="0" dirty="0">
              <a:ln>
                <a:noFill/>
              </a:ln>
              <a:solidFill>
                <a:schemeClr val="tx1"/>
              </a:solidFill>
              <a:effectLst/>
              <a:uLnTx/>
              <a:uFillTx/>
              <a:latin typeface="Calibri" pitchFamily="34" charset="0"/>
              <a:ea typeface="Ebrima" pitchFamily="2" charset="0"/>
              <a:cs typeface="Ebrima" pitchFamily="2" charset="0"/>
            </a:endParaRPr>
          </a:p>
          <a:p>
            <a:pPr marL="342900" marR="0" lvl="0" indent="-342900" algn="l" defTabSz="914400" rtl="0" eaLnBrk="1" fontAlgn="base" latinLnBrk="0" hangingPunct="1">
              <a:lnSpc>
                <a:spcPct val="100000"/>
              </a:lnSpc>
              <a:spcBef>
                <a:spcPct val="20000"/>
              </a:spcBef>
              <a:spcAft>
                <a:spcPct val="0"/>
              </a:spcAft>
              <a:buClr>
                <a:srgbClr val="076889"/>
              </a:buClr>
              <a:buSzTx/>
              <a:buFont typeface="Arial" pitchFamily="34" charset="0"/>
              <a:buChar char="›"/>
              <a:defRPr/>
            </a:pPr>
            <a:endParaRPr kumimoji="0" lang="fr-FR"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pic>
        <p:nvPicPr>
          <p:cNvPr id="7" name="Image 9" descr="Une image contenant texte, capture d’écran, Police, ligne&#10;&#10;Le contenu généré par l’IA peut être incorrect.">
            <a:extLst>
              <a:ext uri="{FF2B5EF4-FFF2-40B4-BE49-F238E27FC236}">
                <a16:creationId xmlns:a16="http://schemas.microsoft.com/office/drawing/2014/main" id="{F5307CB1-9439-11A1-77C9-B84A592CA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9386" y="1122519"/>
            <a:ext cx="4114460" cy="1981036"/>
          </a:xfrm>
          <a:prstGeom prst="rect">
            <a:avLst/>
          </a:prstGeom>
        </p:spPr>
      </p:pic>
      <p:pic>
        <p:nvPicPr>
          <p:cNvPr id="8" name="Image 15" descr="Une image contenant texte, capture d’écran, Police, ligne&#10;&#10;Le contenu généré par l’IA peut être incorrect.">
            <a:extLst>
              <a:ext uri="{FF2B5EF4-FFF2-40B4-BE49-F238E27FC236}">
                <a16:creationId xmlns:a16="http://schemas.microsoft.com/office/drawing/2014/main" id="{9B9E93F0-2D57-6DDD-20DF-4884E0FF24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01912" y="3121180"/>
            <a:ext cx="4114460" cy="1981036"/>
          </a:xfrm>
          <a:prstGeom prst="rect">
            <a:avLst/>
          </a:prstGeom>
        </p:spPr>
      </p:pic>
      <p:pic>
        <p:nvPicPr>
          <p:cNvPr id="9" name="Image 18" descr="Une image contenant texte, capture d’écran, Police, ligne&#10;&#10;Le contenu généré par l’IA peut être incorrect.">
            <a:extLst>
              <a:ext uri="{FF2B5EF4-FFF2-40B4-BE49-F238E27FC236}">
                <a16:creationId xmlns:a16="http://schemas.microsoft.com/office/drawing/2014/main" id="{E4D1D726-0105-8798-F526-85F8AC964B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1567" y="1122355"/>
            <a:ext cx="4114460" cy="1981036"/>
          </a:xfrm>
          <a:prstGeom prst="rect">
            <a:avLst/>
          </a:prstGeom>
        </p:spPr>
      </p:pic>
      <p:pic>
        <p:nvPicPr>
          <p:cNvPr id="10" name="Image 21" descr="Une image contenant texte, capture d’écran, Police, ligne&#10;&#10;Le contenu généré par l’IA peut être incorrect.">
            <a:extLst>
              <a:ext uri="{FF2B5EF4-FFF2-40B4-BE49-F238E27FC236}">
                <a16:creationId xmlns:a16="http://schemas.microsoft.com/office/drawing/2014/main" id="{EB9A056A-CC27-71AD-291B-FD2D168878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1567" y="3103227"/>
            <a:ext cx="4114460" cy="1981036"/>
          </a:xfrm>
          <a:prstGeom prst="rect">
            <a:avLst/>
          </a:prstGeom>
        </p:spPr>
      </p:pic>
      <p:pic>
        <p:nvPicPr>
          <p:cNvPr id="11" name="Image 12" descr="Une image contenant texte, capture d’écran, Police, diagramme&#10;&#10;Le contenu généré par l’IA peut être incorrect.">
            <a:extLst>
              <a:ext uri="{FF2B5EF4-FFF2-40B4-BE49-F238E27FC236}">
                <a16:creationId xmlns:a16="http://schemas.microsoft.com/office/drawing/2014/main" id="{2F0923AA-F09A-2373-E8BB-07246D0006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89" y="3103555"/>
            <a:ext cx="4114460" cy="1981036"/>
          </a:xfrm>
          <a:prstGeom prst="rect">
            <a:avLst/>
          </a:prstGeom>
        </p:spPr>
      </p:pic>
      <p:pic>
        <p:nvPicPr>
          <p:cNvPr id="12" name="Image 5" descr="Une image contenant texte, capture d’écran, Police, diagramme&#10;&#10;Le contenu généré par l’IA peut être incorrect.">
            <a:extLst>
              <a:ext uri="{FF2B5EF4-FFF2-40B4-BE49-F238E27FC236}">
                <a16:creationId xmlns:a16="http://schemas.microsoft.com/office/drawing/2014/main" id="{608CE633-7B3E-C417-132B-716BAB8069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89" y="1140144"/>
            <a:ext cx="4114460" cy="1981036"/>
          </a:xfrm>
          <a:prstGeom prst="rect">
            <a:avLst/>
          </a:prstGeom>
        </p:spPr>
      </p:pic>
      <p:sp>
        <p:nvSpPr>
          <p:cNvPr id="13" name="Espace réservé du contenu 2">
            <a:extLst>
              <a:ext uri="{FF2B5EF4-FFF2-40B4-BE49-F238E27FC236}">
                <a16:creationId xmlns:a16="http://schemas.microsoft.com/office/drawing/2014/main" id="{CEA84978-82E7-E298-556E-B1439680EA25}"/>
              </a:ext>
            </a:extLst>
          </p:cNvPr>
          <p:cNvSpPr txBox="1">
            <a:spLocks/>
          </p:cNvSpPr>
          <p:nvPr/>
        </p:nvSpPr>
        <p:spPr>
          <a:xfrm>
            <a:off x="2381658" y="588567"/>
            <a:ext cx="10881440" cy="867822"/>
          </a:xfrm>
          <a:prstGeom prst="rect">
            <a:avLst/>
          </a:prstGeom>
        </p:spPr>
        <p:txBody>
          <a:bodyPr>
            <a:normAutofit/>
          </a:bodyPr>
          <a:lstStyle>
            <a:lvl1pPr marL="342900" indent="-342900" algn="l" defTabSz="914400" rtl="0" eaLnBrk="1" latinLnBrk="0" hangingPunct="1">
              <a:spcBef>
                <a:spcPct val="20000"/>
              </a:spcBef>
              <a:buClr>
                <a:srgbClr val="076889"/>
              </a:buClr>
              <a:buFont typeface="Arial" panose="020B0604020202020204" pitchFamily="34" charset="0"/>
              <a:buChar char="›"/>
              <a:defRPr sz="20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Wingdings" panose="05000000000000000000" pitchFamily="2"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GB" sz="2400" dirty="0">
                <a:solidFill>
                  <a:schemeClr val="tx2"/>
                </a:solidFill>
                <a:latin typeface="Times New Roman" panose="02020603050405020304" pitchFamily="18" charset="0"/>
                <a:ea typeface="+mj-ea"/>
                <a:cs typeface="Times New Roman" panose="02020603050405020304" pitchFamily="18" charset="0"/>
              </a:rPr>
              <a:t>Performed over 6 </a:t>
            </a:r>
            <a:r>
              <a:rPr lang="en-GB" sz="2400" dirty="0" err="1">
                <a:solidFill>
                  <a:schemeClr val="tx2"/>
                </a:solidFill>
                <a:latin typeface="Times New Roman" panose="02020603050405020304" pitchFamily="18" charset="0"/>
                <a:ea typeface="+mj-ea"/>
                <a:cs typeface="Times New Roman" panose="02020603050405020304" pitchFamily="18" charset="0"/>
              </a:rPr>
              <a:t>CalVal</a:t>
            </a:r>
            <a:r>
              <a:rPr lang="en-GB" sz="2400" dirty="0">
                <a:solidFill>
                  <a:schemeClr val="tx2"/>
                </a:solidFill>
                <a:latin typeface="Times New Roman" panose="02020603050405020304" pitchFamily="18" charset="0"/>
                <a:ea typeface="+mj-ea"/>
                <a:cs typeface="Times New Roman" panose="02020603050405020304" pitchFamily="18" charset="0"/>
              </a:rPr>
              <a:t>-Sites from Jan. 2019 – Jan. 2026 </a:t>
            </a:r>
          </a:p>
        </p:txBody>
      </p:sp>
    </p:spTree>
    <p:extLst>
      <p:ext uri="{BB962C8B-B14F-4D97-AF65-F5344CB8AC3E}">
        <p14:creationId xmlns:p14="http://schemas.microsoft.com/office/powerpoint/2010/main" val="26519654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22E6A-9699-5FA8-97B4-F255E31AABA6}"/>
              </a:ext>
            </a:extLst>
          </p:cNvPr>
          <p:cNvSpPr>
            <a:spLocks noGrp="1"/>
          </p:cNvSpPr>
          <p:nvPr>
            <p:ph type="title"/>
          </p:nvPr>
        </p:nvSpPr>
        <p:spPr>
          <a:xfrm>
            <a:off x="2209800" y="125112"/>
            <a:ext cx="7772400" cy="667472"/>
          </a:xfrm>
        </p:spPr>
        <p:txBody>
          <a:bodyPr/>
          <a:lstStyle/>
          <a:p>
            <a:r>
              <a:rPr lang="en-GB" sz="3200" dirty="0"/>
              <a:t>SLSTR (Nadir) – Rayleigh/Glint methods</a:t>
            </a:r>
            <a:br>
              <a:rPr lang="en-GB" sz="3200" dirty="0"/>
            </a:br>
            <a:endParaRPr lang="en-GB" sz="3200" dirty="0"/>
          </a:p>
        </p:txBody>
      </p:sp>
      <p:sp>
        <p:nvSpPr>
          <p:cNvPr id="4" name="Slide Number Placeholder 3">
            <a:extLst>
              <a:ext uri="{FF2B5EF4-FFF2-40B4-BE49-F238E27FC236}">
                <a16:creationId xmlns:a16="http://schemas.microsoft.com/office/drawing/2014/main" id="{995A8070-DDA5-B2BF-1C24-875AA7788696}"/>
              </a:ext>
            </a:extLst>
          </p:cNvPr>
          <p:cNvSpPr>
            <a:spLocks noGrp="1"/>
          </p:cNvSpPr>
          <p:nvPr>
            <p:ph type="sldNum" sz="quarter" idx="10"/>
          </p:nvPr>
        </p:nvSpPr>
        <p:spPr/>
        <p:txBody>
          <a:bodyPr/>
          <a:lstStyle/>
          <a:p>
            <a:pPr>
              <a:defRPr/>
            </a:pPr>
            <a:fld id="{DA28AC38-E0E8-49D7-B2FE-71FD7C42C09E}" type="slidenum">
              <a:rPr lang="en-US" smtClean="0"/>
              <a:pPr>
                <a:defRPr/>
              </a:pPr>
              <a:t>12</a:t>
            </a:fld>
            <a:endParaRPr lang="en-US"/>
          </a:p>
        </p:txBody>
      </p:sp>
      <p:sp>
        <p:nvSpPr>
          <p:cNvPr id="5" name="Espace réservé du contenu 2">
            <a:extLst>
              <a:ext uri="{FF2B5EF4-FFF2-40B4-BE49-F238E27FC236}">
                <a16:creationId xmlns:a16="http://schemas.microsoft.com/office/drawing/2014/main" id="{33710E0B-E7AF-7A95-DFFE-DB02CAB84151}"/>
              </a:ext>
            </a:extLst>
          </p:cNvPr>
          <p:cNvSpPr txBox="1"/>
          <p:nvPr/>
        </p:nvSpPr>
        <p:spPr>
          <a:xfrm>
            <a:off x="66853" y="5257830"/>
            <a:ext cx="11515547" cy="1439133"/>
          </a:xfrm>
          <a:prstGeom prst="rect">
            <a:avLst/>
          </a:prstGeom>
        </p:spPr>
        <p:txBody>
          <a:bodyPr>
            <a:normAutofit/>
          </a:bodyPr>
          <a:lstStyle>
            <a:lvl1pPr marL="342900" indent="-342900" algn="l" defTabSz="914400" rtl="0" eaLnBrk="1" latinLnBrk="0" hangingPunct="1">
              <a:spcBef>
                <a:spcPct val="20000"/>
              </a:spcBef>
              <a:buClr>
                <a:srgbClr val="076889"/>
              </a:buClr>
              <a:buFont typeface="Arial" pitchFamily="34" charset="0"/>
              <a:buChar char="›"/>
              <a:defRPr sz="2000" kern="1200" baseline="0">
                <a:solidFill>
                  <a:schemeClr val="tx1">
                    <a:lumMod val="65000"/>
                    <a:lumOff val="35000"/>
                  </a:schemeClr>
                </a:solidFill>
                <a:latin typeface="Arial" pitchFamily="34" charset="0"/>
                <a:ea typeface="+mn-ea"/>
                <a:cs typeface="Arial" pitchFamily="34" charset="0"/>
              </a:defRPr>
            </a:lvl1pPr>
            <a:lvl2pPr marL="742950" indent="-285750" algn="l" defTabSz="914400" rtl="0" eaLnBrk="1" latinLnBrk="0" hangingPunct="1">
              <a:spcBef>
                <a:spcPct val="20000"/>
              </a:spcBef>
              <a:buFont typeface="Wingdings" pitchFamily="2" charset="2"/>
              <a:buChar char="§"/>
              <a:defRPr sz="1800" kern="1200">
                <a:solidFill>
                  <a:schemeClr val="tx1">
                    <a:lumMod val="65000"/>
                    <a:lumOff val="35000"/>
                  </a:schemeClr>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lumMod val="65000"/>
                    <a:lumOff val="35000"/>
                  </a:schemeClr>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800100" marR="0" lvl="3" indent="-3429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1800" dirty="0">
                <a:solidFill>
                  <a:schemeClr val="tx2"/>
                </a:solidFill>
                <a:latin typeface="Times New Roman" panose="02020603050405020304" pitchFamily="18" charset="0"/>
                <a:ea typeface="+mj-ea"/>
                <a:cs typeface="Times New Roman" panose="02020603050405020304" pitchFamily="18" charset="0"/>
              </a:rPr>
              <a:t>S3A/SLSTR (N); Positive trend</a:t>
            </a:r>
          </a:p>
          <a:p>
            <a:pPr marL="800100" marR="0" lvl="3" indent="-3429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1800" dirty="0">
                <a:solidFill>
                  <a:schemeClr val="tx2"/>
                </a:solidFill>
                <a:latin typeface="Times New Roman" panose="02020603050405020304" pitchFamily="18" charset="0"/>
                <a:ea typeface="+mj-ea"/>
                <a:cs typeface="Times New Roman" panose="02020603050405020304" pitchFamily="18" charset="0"/>
              </a:rPr>
              <a:t>S3B/SLSTR (N); Positive trend </a:t>
            </a:r>
          </a:p>
          <a:p>
            <a:pPr marL="800100" marR="0" lvl="3" indent="-342900" algn="l" defTabSz="914400" rtl="0" eaLnBrk="1" fontAlgn="base" latinLnBrk="0" hangingPunct="1">
              <a:lnSpc>
                <a:spcPct val="100000"/>
              </a:lnSpc>
              <a:spcBef>
                <a:spcPct val="20000"/>
              </a:spcBef>
              <a:spcAft>
                <a:spcPct val="0"/>
              </a:spcAft>
              <a:buClr>
                <a:srgbClr val="076889"/>
              </a:buClr>
              <a:buSzTx/>
              <a:buFont typeface="Wingdings" panose="05000000000000000000" pitchFamily="2" charset="2"/>
              <a:buChar char="Ø"/>
              <a:defRPr/>
            </a:pPr>
            <a:r>
              <a:rPr lang="en-GB" sz="1800" dirty="0">
                <a:solidFill>
                  <a:schemeClr val="tx2"/>
                </a:solidFill>
                <a:latin typeface="Times New Roman" panose="02020603050405020304" pitchFamily="18" charset="0"/>
                <a:ea typeface="+mj-ea"/>
                <a:cs typeface="Times New Roman" panose="02020603050405020304" pitchFamily="18" charset="0"/>
              </a:rPr>
              <a:t>VNIR discrepancy of about 3-6% </a:t>
            </a:r>
          </a:p>
          <a:p>
            <a:pPr marL="457200" marR="0" lvl="3" indent="0" algn="l" defTabSz="914400" rtl="0" eaLnBrk="1" fontAlgn="base" latinLnBrk="0" hangingPunct="1">
              <a:lnSpc>
                <a:spcPct val="120000"/>
              </a:lnSpc>
              <a:spcBef>
                <a:spcPct val="20000"/>
              </a:spcBef>
              <a:spcAft>
                <a:spcPct val="0"/>
              </a:spcAft>
              <a:buClr>
                <a:srgbClr val="076889"/>
              </a:buClr>
              <a:buSzTx/>
              <a:buFont typeface="Arial" pitchFamily="34" charset="0"/>
              <a:buNone/>
              <a:defRPr/>
            </a:pPr>
            <a:endParaRPr kumimoji="0" lang="en-GB" sz="2000" b="0" i="0" u="none" strike="noStrike" kern="1200" cap="none" spc="0" normalizeH="0" baseline="0" noProof="0" dirty="0">
              <a:ln>
                <a:noFill/>
              </a:ln>
              <a:solidFill>
                <a:srgbClr val="00759E"/>
              </a:solidFill>
              <a:effectLst/>
              <a:uLnTx/>
              <a:uFillTx/>
              <a:latin typeface="Calibri" pitchFamily="34" charset="0"/>
              <a:ea typeface="Ebrima" pitchFamily="2" charset="0"/>
              <a:cs typeface="Ebrima" pitchFamily="2" charset="0"/>
            </a:endParaRPr>
          </a:p>
          <a:p>
            <a:pPr marL="342900" marR="0" lvl="0" indent="-342900" algn="l" defTabSz="914400" rtl="0" eaLnBrk="1" fontAlgn="base" latinLnBrk="0" hangingPunct="1">
              <a:lnSpc>
                <a:spcPct val="100000"/>
              </a:lnSpc>
              <a:spcBef>
                <a:spcPct val="20000"/>
              </a:spcBef>
              <a:spcAft>
                <a:spcPct val="0"/>
              </a:spcAft>
              <a:buClr>
                <a:srgbClr val="076889"/>
              </a:buClr>
              <a:buSzTx/>
              <a:buFont typeface="Arial" pitchFamily="34" charset="0"/>
              <a:buChar char="›"/>
              <a:defRPr/>
            </a:pPr>
            <a:endParaRPr kumimoji="0" lang="fr-FR" sz="1800" b="0" i="0" u="none" strike="noStrike" kern="120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endParaRPr>
          </a:p>
        </p:txBody>
      </p:sp>
      <p:pic>
        <p:nvPicPr>
          <p:cNvPr id="6" name="Image 15" descr="Une image contenant texte, capture d’écran, ligne, Tracé&#10;&#10;Le contenu généré par l’IA peut être incorrect.">
            <a:extLst>
              <a:ext uri="{FF2B5EF4-FFF2-40B4-BE49-F238E27FC236}">
                <a16:creationId xmlns:a16="http://schemas.microsoft.com/office/drawing/2014/main" id="{BB84370C-B423-748A-3630-5B28FB34C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362" y="1309762"/>
            <a:ext cx="4114460" cy="1981036"/>
          </a:xfrm>
          <a:prstGeom prst="rect">
            <a:avLst/>
          </a:prstGeom>
        </p:spPr>
      </p:pic>
      <p:pic>
        <p:nvPicPr>
          <p:cNvPr id="7" name="Image 21" descr="Une image contenant texte, capture d’écran, ligne, Caractère coloré&#10;&#10;Le contenu généré par l’IA peut être incorrect.">
            <a:extLst>
              <a:ext uri="{FF2B5EF4-FFF2-40B4-BE49-F238E27FC236}">
                <a16:creationId xmlns:a16="http://schemas.microsoft.com/office/drawing/2014/main" id="{9C7FD5E2-EA14-C36F-5630-9945B646A4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54447" y="3211941"/>
            <a:ext cx="4114460" cy="1981036"/>
          </a:xfrm>
          <a:prstGeom prst="rect">
            <a:avLst/>
          </a:prstGeom>
        </p:spPr>
      </p:pic>
      <p:pic>
        <p:nvPicPr>
          <p:cNvPr id="8" name="Image 5" descr="Une image contenant texte, capture d’écran, ligne, Police&#10;&#10;Le contenu généré par l’IA peut être incorrect.">
            <a:extLst>
              <a:ext uri="{FF2B5EF4-FFF2-40B4-BE49-F238E27FC236}">
                <a16:creationId xmlns:a16="http://schemas.microsoft.com/office/drawing/2014/main" id="{F4AD5AB1-C470-6C99-43A0-5515654677E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70839" y="1309762"/>
            <a:ext cx="4114460" cy="1981036"/>
          </a:xfrm>
          <a:prstGeom prst="rect">
            <a:avLst/>
          </a:prstGeom>
        </p:spPr>
      </p:pic>
      <p:pic>
        <p:nvPicPr>
          <p:cNvPr id="9" name="Image 9" descr="Une image contenant texte, capture d’écran, ligne, Police&#10;&#10;Le contenu généré par l’IA peut être incorrect.">
            <a:extLst>
              <a:ext uri="{FF2B5EF4-FFF2-40B4-BE49-F238E27FC236}">
                <a16:creationId xmlns:a16="http://schemas.microsoft.com/office/drawing/2014/main" id="{589D5631-AE7D-8AAA-5DC2-9CC3A87AD4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70839" y="3211941"/>
            <a:ext cx="4114460" cy="1981036"/>
          </a:xfrm>
          <a:prstGeom prst="rect">
            <a:avLst/>
          </a:prstGeom>
        </p:spPr>
      </p:pic>
      <p:pic>
        <p:nvPicPr>
          <p:cNvPr id="10" name="Image 12" descr="Une image contenant texte, capture d’écran, ligne, Police&#10;&#10;Le contenu généré par l’IA peut être incorrect.">
            <a:extLst>
              <a:ext uri="{FF2B5EF4-FFF2-40B4-BE49-F238E27FC236}">
                <a16:creationId xmlns:a16="http://schemas.microsoft.com/office/drawing/2014/main" id="{9237E912-D43A-1E3F-6D35-3B6E3B218C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1220" y="1309762"/>
            <a:ext cx="4114460" cy="1981036"/>
          </a:xfrm>
          <a:prstGeom prst="rect">
            <a:avLst/>
          </a:prstGeom>
        </p:spPr>
      </p:pic>
      <p:pic>
        <p:nvPicPr>
          <p:cNvPr id="11" name="Image 26" descr="Une image contenant texte, capture d’écran, Police, ligne&#10;&#10;Le contenu généré par l’IA peut être incorrect.">
            <a:extLst>
              <a:ext uri="{FF2B5EF4-FFF2-40B4-BE49-F238E27FC236}">
                <a16:creationId xmlns:a16="http://schemas.microsoft.com/office/drawing/2014/main" id="{5CB501CF-F16F-F75B-9821-3CC05BB389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1220" y="3211941"/>
            <a:ext cx="4114460" cy="1981036"/>
          </a:xfrm>
          <a:prstGeom prst="rect">
            <a:avLst/>
          </a:prstGeom>
        </p:spPr>
      </p:pic>
      <p:sp>
        <p:nvSpPr>
          <p:cNvPr id="12" name="Espace réservé du contenu 2">
            <a:extLst>
              <a:ext uri="{FF2B5EF4-FFF2-40B4-BE49-F238E27FC236}">
                <a16:creationId xmlns:a16="http://schemas.microsoft.com/office/drawing/2014/main" id="{EA386667-C7AA-B27E-03B6-2ADA261DD19C}"/>
              </a:ext>
            </a:extLst>
          </p:cNvPr>
          <p:cNvSpPr txBox="1">
            <a:spLocks/>
          </p:cNvSpPr>
          <p:nvPr/>
        </p:nvSpPr>
        <p:spPr>
          <a:xfrm>
            <a:off x="2331642" y="617262"/>
            <a:ext cx="10881440" cy="867822"/>
          </a:xfrm>
          <a:prstGeom prst="rect">
            <a:avLst/>
          </a:prstGeom>
        </p:spPr>
        <p:txBody>
          <a:bodyPr>
            <a:normAutofit/>
          </a:bodyPr>
          <a:lstStyle>
            <a:lvl1pPr marL="342900" indent="-342900" algn="l" defTabSz="914400" rtl="0" eaLnBrk="1" latinLnBrk="0" hangingPunct="1">
              <a:spcBef>
                <a:spcPct val="20000"/>
              </a:spcBef>
              <a:buClr>
                <a:srgbClr val="076889"/>
              </a:buClr>
              <a:buFont typeface="Arial" panose="020B0604020202020204" pitchFamily="34" charset="0"/>
              <a:buChar char="›"/>
              <a:defRPr sz="2000" kern="1200" baseline="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Wingdings" panose="05000000000000000000" pitchFamily="2"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en-GB" sz="2400" dirty="0">
                <a:solidFill>
                  <a:schemeClr val="tx2"/>
                </a:solidFill>
                <a:latin typeface="Times New Roman" panose="02020603050405020304" pitchFamily="18" charset="0"/>
                <a:ea typeface="+mj-ea"/>
                <a:cs typeface="Times New Roman" panose="02020603050405020304" pitchFamily="18" charset="0"/>
              </a:rPr>
              <a:t>Performed over 6 </a:t>
            </a:r>
            <a:r>
              <a:rPr lang="en-GB" sz="2400" dirty="0" err="1">
                <a:solidFill>
                  <a:schemeClr val="tx2"/>
                </a:solidFill>
                <a:latin typeface="Times New Roman" panose="02020603050405020304" pitchFamily="18" charset="0"/>
                <a:ea typeface="+mj-ea"/>
                <a:cs typeface="Times New Roman" panose="02020603050405020304" pitchFamily="18" charset="0"/>
              </a:rPr>
              <a:t>CalVal</a:t>
            </a:r>
            <a:r>
              <a:rPr lang="en-GB" sz="2400" dirty="0">
                <a:solidFill>
                  <a:schemeClr val="tx2"/>
                </a:solidFill>
                <a:latin typeface="Times New Roman" panose="02020603050405020304" pitchFamily="18" charset="0"/>
                <a:ea typeface="+mj-ea"/>
                <a:cs typeface="Times New Roman" panose="02020603050405020304" pitchFamily="18" charset="0"/>
              </a:rPr>
              <a:t>-Sites from Jan. 2019 – Jan. 2026 </a:t>
            </a:r>
          </a:p>
        </p:txBody>
      </p:sp>
    </p:spTree>
    <p:extLst>
      <p:ext uri="{BB962C8B-B14F-4D97-AF65-F5344CB8AC3E}">
        <p14:creationId xmlns:p14="http://schemas.microsoft.com/office/powerpoint/2010/main" val="25729475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250E9-365F-F889-96F2-C9BCACE1726D}"/>
              </a:ext>
            </a:extLst>
          </p:cNvPr>
          <p:cNvSpPr>
            <a:spLocks noGrp="1"/>
          </p:cNvSpPr>
          <p:nvPr>
            <p:ph type="title"/>
          </p:nvPr>
        </p:nvSpPr>
        <p:spPr>
          <a:xfrm>
            <a:off x="1986742" y="123464"/>
            <a:ext cx="7772400" cy="667472"/>
          </a:xfrm>
        </p:spPr>
        <p:txBody>
          <a:bodyPr/>
          <a:lstStyle/>
          <a:p>
            <a:r>
              <a:rPr lang="en-IE" dirty="0"/>
              <a:t>SLSTR - Summary</a:t>
            </a:r>
            <a:endParaRPr lang="en-GB" dirty="0"/>
          </a:p>
        </p:txBody>
      </p:sp>
      <p:sp>
        <p:nvSpPr>
          <p:cNvPr id="3" name="Content Placeholder 2">
            <a:extLst>
              <a:ext uri="{FF2B5EF4-FFF2-40B4-BE49-F238E27FC236}">
                <a16:creationId xmlns:a16="http://schemas.microsoft.com/office/drawing/2014/main" id="{130FADEE-C7FC-1EC5-8D3D-EBE1CBA2D5CB}"/>
              </a:ext>
            </a:extLst>
          </p:cNvPr>
          <p:cNvSpPr>
            <a:spLocks noGrp="1"/>
          </p:cNvSpPr>
          <p:nvPr>
            <p:ph idx="1"/>
          </p:nvPr>
        </p:nvSpPr>
        <p:spPr>
          <a:xfrm>
            <a:off x="468318" y="3860621"/>
            <a:ext cx="10972800" cy="4497659"/>
          </a:xfrm>
        </p:spPr>
        <p:txBody>
          <a:bodyPr/>
          <a:lstStyle/>
          <a:p>
            <a:pPr>
              <a:buFont typeface="Wingdings" panose="05000000000000000000" pitchFamily="2" charset="2"/>
              <a:buChar char="Ø"/>
            </a:pPr>
            <a:r>
              <a:rPr lang="en-US" sz="1800" dirty="0"/>
              <a:t>Good consistency over the three methods Glint, PICS and Rayleigh over VNIR bands.</a:t>
            </a:r>
          </a:p>
          <a:p>
            <a:pPr>
              <a:buFont typeface="Wingdings" panose="05000000000000000000" pitchFamily="2" charset="2"/>
              <a:buChar char="Ø"/>
            </a:pPr>
            <a:endParaRPr lang="en-US" sz="1800" dirty="0"/>
          </a:p>
          <a:p>
            <a:pPr>
              <a:buFont typeface="Wingdings" panose="05000000000000000000" pitchFamily="2" charset="2"/>
              <a:buChar char="Ø"/>
            </a:pPr>
            <a:r>
              <a:rPr lang="en-US" sz="1800" dirty="0"/>
              <a:t>VNIR bands discrepancy is within 6% (NADIR) up to 8% (OBLIQUE, results not presented) </a:t>
            </a:r>
          </a:p>
          <a:p>
            <a:pPr>
              <a:buFont typeface="Wingdings" panose="05000000000000000000" pitchFamily="2" charset="2"/>
              <a:buChar char="Ø"/>
            </a:pPr>
            <a:endParaRPr lang="en-US" sz="1800" dirty="0"/>
          </a:p>
          <a:p>
            <a:pPr>
              <a:buFont typeface="Wingdings" panose="05000000000000000000" pitchFamily="2" charset="2"/>
              <a:buChar char="Ø"/>
            </a:pPr>
            <a:r>
              <a:rPr lang="en-US" sz="1800" dirty="0"/>
              <a:t>Positive trend detectable (PICS &amp; Rayleigh)</a:t>
            </a:r>
          </a:p>
          <a:p>
            <a:pPr>
              <a:buFont typeface="Wingdings" panose="05000000000000000000" pitchFamily="2" charset="2"/>
              <a:buChar char="Ø"/>
            </a:pPr>
            <a:endParaRPr lang="en-US" sz="1800" dirty="0"/>
          </a:p>
          <a:p>
            <a:pPr>
              <a:buFont typeface="Wingdings" panose="05000000000000000000" pitchFamily="2" charset="2"/>
              <a:buChar char="Ø"/>
            </a:pPr>
            <a:r>
              <a:rPr lang="en-US" sz="1800" dirty="0"/>
              <a:t>Good agreement between  SLSTR-A &amp; B to better 1% over the </a:t>
            </a:r>
            <a:r>
              <a:rPr lang="en-US" sz="1800" dirty="0" err="1"/>
              <a:t>analysed</a:t>
            </a:r>
            <a:r>
              <a:rPr lang="en-US" sz="1800" dirty="0"/>
              <a:t> period.</a:t>
            </a:r>
          </a:p>
          <a:p>
            <a:pPr marL="0" indent="0">
              <a:buNone/>
            </a:pPr>
            <a:endParaRPr lang="en-US" sz="1800" dirty="0"/>
          </a:p>
          <a:p>
            <a:pPr>
              <a:buFont typeface="Wingdings" panose="05000000000000000000" pitchFamily="2" charset="2"/>
              <a:buChar char="Ø"/>
            </a:pPr>
            <a:endParaRPr lang="en-GB" sz="1800" dirty="0"/>
          </a:p>
        </p:txBody>
      </p:sp>
      <p:sp>
        <p:nvSpPr>
          <p:cNvPr id="4" name="Slide Number Placeholder 3">
            <a:extLst>
              <a:ext uri="{FF2B5EF4-FFF2-40B4-BE49-F238E27FC236}">
                <a16:creationId xmlns:a16="http://schemas.microsoft.com/office/drawing/2014/main" id="{81B2E298-0DE9-EBC8-60C5-F3F05FAA43CD}"/>
              </a:ext>
            </a:extLst>
          </p:cNvPr>
          <p:cNvSpPr>
            <a:spLocks noGrp="1"/>
          </p:cNvSpPr>
          <p:nvPr>
            <p:ph type="sldNum" sz="quarter" idx="10"/>
          </p:nvPr>
        </p:nvSpPr>
        <p:spPr/>
        <p:txBody>
          <a:bodyPr/>
          <a:lstStyle/>
          <a:p>
            <a:pPr>
              <a:defRPr/>
            </a:pPr>
            <a:fld id="{DA28AC38-E0E8-49D7-B2FE-71FD7C42C09E}" type="slidenum">
              <a:rPr lang="en-US" smtClean="0"/>
              <a:pPr>
                <a:defRPr/>
              </a:pPr>
              <a:t>13</a:t>
            </a:fld>
            <a:endParaRPr lang="en-US"/>
          </a:p>
        </p:txBody>
      </p:sp>
      <p:pic>
        <p:nvPicPr>
          <p:cNvPr id="7" name="Image 14">
            <a:extLst>
              <a:ext uri="{FF2B5EF4-FFF2-40B4-BE49-F238E27FC236}">
                <a16:creationId xmlns:a16="http://schemas.microsoft.com/office/drawing/2014/main" id="{F2150E6F-B537-5C0A-0836-D71E07542A0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1130" y="1005026"/>
            <a:ext cx="5939790" cy="2855595"/>
          </a:xfrm>
          <a:prstGeom prst="rect">
            <a:avLst/>
          </a:prstGeom>
          <a:noFill/>
          <a:ln>
            <a:noFill/>
          </a:ln>
        </p:spPr>
      </p:pic>
      <p:pic>
        <p:nvPicPr>
          <p:cNvPr id="8" name="Image 15">
            <a:extLst>
              <a:ext uri="{FF2B5EF4-FFF2-40B4-BE49-F238E27FC236}">
                <a16:creationId xmlns:a16="http://schemas.microsoft.com/office/drawing/2014/main" id="{78A7EC78-CD97-B440-518C-8988AFEAE79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539" y="1005026"/>
            <a:ext cx="5939790" cy="2855595"/>
          </a:xfrm>
          <a:prstGeom prst="rect">
            <a:avLst/>
          </a:prstGeom>
          <a:noFill/>
          <a:ln>
            <a:noFill/>
          </a:ln>
        </p:spPr>
      </p:pic>
    </p:spTree>
    <p:extLst>
      <p:ext uri="{BB962C8B-B14F-4D97-AF65-F5344CB8AC3E}">
        <p14:creationId xmlns:p14="http://schemas.microsoft.com/office/powerpoint/2010/main" val="21075382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32E82-0C80-5878-911D-F57E4E2C98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CAE292-5166-2AB0-2FB4-DDF53AE9B504}"/>
              </a:ext>
            </a:extLst>
          </p:cNvPr>
          <p:cNvSpPr>
            <a:spLocks noGrp="1"/>
          </p:cNvSpPr>
          <p:nvPr>
            <p:ph type="title"/>
          </p:nvPr>
        </p:nvSpPr>
        <p:spPr>
          <a:xfrm>
            <a:off x="1787326" y="132628"/>
            <a:ext cx="8883445" cy="667472"/>
          </a:xfrm>
        </p:spPr>
        <p:txBody>
          <a:bodyPr/>
          <a:lstStyle/>
          <a:p>
            <a:pPr lvl="0"/>
            <a:r>
              <a:rPr lang="en-GB" dirty="0"/>
              <a:t>The “Lunar” method</a:t>
            </a:r>
            <a:br>
              <a:rPr lang="en-GB" dirty="0"/>
            </a:br>
            <a:endParaRPr lang="en-GB" dirty="0"/>
          </a:p>
        </p:txBody>
      </p:sp>
      <p:sp>
        <p:nvSpPr>
          <p:cNvPr id="4" name="Slide Number Placeholder 3">
            <a:extLst>
              <a:ext uri="{FF2B5EF4-FFF2-40B4-BE49-F238E27FC236}">
                <a16:creationId xmlns:a16="http://schemas.microsoft.com/office/drawing/2014/main" id="{DEE9B00A-E50E-A1F1-3E86-65F3D343B54B}"/>
              </a:ext>
            </a:extLst>
          </p:cNvPr>
          <p:cNvSpPr>
            <a:spLocks noGrp="1"/>
          </p:cNvSpPr>
          <p:nvPr>
            <p:ph type="sldNum" sz="quarter" idx="10"/>
          </p:nvPr>
        </p:nvSpPr>
        <p:spPr/>
        <p:txBody>
          <a:bodyPr/>
          <a:lstStyle/>
          <a:p>
            <a:pPr>
              <a:defRPr/>
            </a:pPr>
            <a:fld id="{DA28AC38-E0E8-49D7-B2FE-71FD7C42C09E}" type="slidenum">
              <a:rPr lang="en-US" smtClean="0"/>
              <a:pPr>
                <a:defRPr/>
              </a:pPr>
              <a:t>14</a:t>
            </a:fld>
            <a:endParaRPr lang="en-US"/>
          </a:p>
        </p:txBody>
      </p:sp>
      <p:sp>
        <p:nvSpPr>
          <p:cNvPr id="5" name="Content Placeholder 4">
            <a:extLst>
              <a:ext uri="{FF2B5EF4-FFF2-40B4-BE49-F238E27FC236}">
                <a16:creationId xmlns:a16="http://schemas.microsoft.com/office/drawing/2014/main" id="{4B36C982-69F9-CCCB-FDE5-A626E88666EF}"/>
              </a:ext>
            </a:extLst>
          </p:cNvPr>
          <p:cNvSpPr>
            <a:spLocks noGrp="1"/>
          </p:cNvSpPr>
          <p:nvPr>
            <p:ph idx="1"/>
          </p:nvPr>
        </p:nvSpPr>
        <p:spPr>
          <a:xfrm>
            <a:off x="498088" y="1629498"/>
            <a:ext cx="10972800" cy="4212115"/>
          </a:xfrm>
        </p:spPr>
        <p:txBody>
          <a:bodyPr/>
          <a:lstStyle/>
          <a:p>
            <a:pPr algn="just"/>
            <a:r>
              <a:rPr lang="en-US" sz="2400" dirty="0"/>
              <a:t>Sentinel-3 started to systematically acquire Lunar observation since September 2022</a:t>
            </a:r>
          </a:p>
          <a:p>
            <a:pPr marL="0" indent="0" algn="just">
              <a:buNone/>
            </a:pPr>
            <a:endParaRPr lang="en-US" sz="2400" dirty="0"/>
          </a:p>
          <a:p>
            <a:pPr lvl="0" algn="just"/>
            <a:r>
              <a:rPr lang="en-US" sz="2400" dirty="0"/>
              <a:t>Using regular observations of the Moon at almost constant phase angle and at the same place in the OLCI field of view (</a:t>
            </a:r>
            <a:r>
              <a:rPr lang="en-US" sz="2400" dirty="0" err="1"/>
              <a:t>centre</a:t>
            </a:r>
            <a:r>
              <a:rPr lang="en-US" sz="2400" dirty="0"/>
              <a:t> of camera 4)</a:t>
            </a:r>
          </a:p>
          <a:p>
            <a:pPr marL="0" lvl="0" indent="0" algn="just">
              <a:buNone/>
            </a:pPr>
            <a:endParaRPr lang="en-US" sz="2400" dirty="0"/>
          </a:p>
          <a:p>
            <a:pPr lvl="0" algn="just"/>
            <a:r>
              <a:rPr lang="en-GB" sz="2400" dirty="0"/>
              <a:t>The ‘lunar dataset’ was re-processed with the TSIS solar irradiance model</a:t>
            </a:r>
          </a:p>
          <a:p>
            <a:pPr marL="0" lvl="0" indent="0" algn="just">
              <a:buNone/>
            </a:pPr>
            <a:endParaRPr lang="en-US" sz="2400" dirty="0"/>
          </a:p>
          <a:p>
            <a:pPr lvl="0" algn="just"/>
            <a:r>
              <a:rPr lang="en-US" sz="2400" dirty="0"/>
              <a:t>Comparison between OLCI-A &amp; B and the Lunar Irradiance Model of ESA (LIME) </a:t>
            </a:r>
          </a:p>
          <a:p>
            <a:pPr marL="0" lvl="0" indent="0" algn="just">
              <a:buNone/>
            </a:pPr>
            <a:endParaRPr lang="en-US" sz="2400" dirty="0"/>
          </a:p>
          <a:p>
            <a:pPr marL="0" lvl="0" indent="0" algn="just">
              <a:buNone/>
            </a:pPr>
            <a:endParaRPr lang="en-GB" sz="2400" dirty="0"/>
          </a:p>
        </p:txBody>
      </p:sp>
    </p:spTree>
    <p:extLst>
      <p:ext uri="{BB962C8B-B14F-4D97-AF65-F5344CB8AC3E}">
        <p14:creationId xmlns:p14="http://schemas.microsoft.com/office/powerpoint/2010/main" val="3561270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DE44F-BB03-27A8-9DEC-8710B3F364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1F584-F19E-80A2-84FA-CD41AF86D5C2}"/>
              </a:ext>
            </a:extLst>
          </p:cNvPr>
          <p:cNvSpPr>
            <a:spLocks noGrp="1"/>
          </p:cNvSpPr>
          <p:nvPr>
            <p:ph type="title"/>
          </p:nvPr>
        </p:nvSpPr>
        <p:spPr>
          <a:xfrm>
            <a:off x="2289717" y="224443"/>
            <a:ext cx="7772400" cy="667472"/>
          </a:xfrm>
        </p:spPr>
        <p:txBody>
          <a:bodyPr/>
          <a:lstStyle/>
          <a:p>
            <a:r>
              <a:rPr lang="en-US" sz="2800" dirty="0"/>
              <a:t>Comparison between datasets TSIS and Thuillier</a:t>
            </a:r>
            <a:endParaRPr lang="en-GB" sz="2800" dirty="0"/>
          </a:p>
        </p:txBody>
      </p:sp>
      <p:sp>
        <p:nvSpPr>
          <p:cNvPr id="4" name="Slide Number Placeholder 3">
            <a:extLst>
              <a:ext uri="{FF2B5EF4-FFF2-40B4-BE49-F238E27FC236}">
                <a16:creationId xmlns:a16="http://schemas.microsoft.com/office/drawing/2014/main" id="{055E53A4-29B5-B9BD-47FF-EF1EF35C98A4}"/>
              </a:ext>
            </a:extLst>
          </p:cNvPr>
          <p:cNvSpPr>
            <a:spLocks noGrp="1"/>
          </p:cNvSpPr>
          <p:nvPr>
            <p:ph type="sldNum" sz="quarter" idx="10"/>
          </p:nvPr>
        </p:nvSpPr>
        <p:spPr/>
        <p:txBody>
          <a:bodyPr/>
          <a:lstStyle/>
          <a:p>
            <a:pPr>
              <a:defRPr/>
            </a:pPr>
            <a:fld id="{DA28AC38-E0E8-49D7-B2FE-71FD7C42C09E}" type="slidenum">
              <a:rPr lang="en-US" smtClean="0"/>
              <a:pPr>
                <a:defRPr/>
              </a:pPr>
              <a:t>15</a:t>
            </a:fld>
            <a:endParaRPr lang="en-US"/>
          </a:p>
        </p:txBody>
      </p:sp>
      <p:pic>
        <p:nvPicPr>
          <p:cNvPr id="5" name="Content Placeholder 4">
            <a:extLst>
              <a:ext uri="{FF2B5EF4-FFF2-40B4-BE49-F238E27FC236}">
                <a16:creationId xmlns:a16="http://schemas.microsoft.com/office/drawing/2014/main" id="{EC264A7C-7F12-D9E3-0292-0C1A5BA6974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3873" y="1045239"/>
            <a:ext cx="10244254" cy="3762131"/>
          </a:xfrm>
          <a:prstGeom prst="rect">
            <a:avLst/>
          </a:prstGeom>
          <a:noFill/>
        </p:spPr>
      </p:pic>
      <p:sp>
        <p:nvSpPr>
          <p:cNvPr id="7" name="TextBox 6">
            <a:extLst>
              <a:ext uri="{FF2B5EF4-FFF2-40B4-BE49-F238E27FC236}">
                <a16:creationId xmlns:a16="http://schemas.microsoft.com/office/drawing/2014/main" id="{963C1D3B-F165-FEC6-3D52-6E7E111F73D2}"/>
              </a:ext>
            </a:extLst>
          </p:cNvPr>
          <p:cNvSpPr txBox="1"/>
          <p:nvPr/>
        </p:nvSpPr>
        <p:spPr>
          <a:xfrm>
            <a:off x="568712" y="4960694"/>
            <a:ext cx="11054575" cy="1200329"/>
          </a:xfrm>
          <a:prstGeom prst="rect">
            <a:avLst/>
          </a:prstGeom>
          <a:noFill/>
        </p:spPr>
        <p:txBody>
          <a:bodyPr wrap="square">
            <a:spAutoFit/>
          </a:bodyPr>
          <a:lstStyle/>
          <a:p>
            <a:pPr marL="285750" indent="-285750" algn="just">
              <a:buFont typeface="Wingdings" panose="05000000000000000000" pitchFamily="2" charset="2"/>
              <a:buChar char="Ø"/>
            </a:pPr>
            <a:r>
              <a:rPr lang="en-GB" sz="1800" kern="100" dirty="0">
                <a:effectLst/>
                <a:latin typeface="Times New Roman" panose="02020603050405020304" pitchFamily="18" charset="0"/>
                <a:ea typeface="Calibri" panose="020F0502020204030204" pitchFamily="34" charset="0"/>
                <a:cs typeface="Times New Roman" panose="02020603050405020304" pitchFamily="18" charset="0"/>
              </a:rPr>
              <a:t>Comparison between Lunar dataset processed using Thuillier and TSIS. Calibration processing was done identically on both datasets, revealing an important improvement in the obtained result, compared to the (same) LIME output.</a:t>
            </a:r>
          </a:p>
          <a:p>
            <a:pPr marL="285750" indent="-285750" algn="just">
              <a:buFont typeface="Wingdings" panose="05000000000000000000" pitchFamily="2" charset="2"/>
              <a:buChar char="Ø"/>
            </a:pP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Clear improvement </a:t>
            </a:r>
            <a:r>
              <a:rPr lang="en-US" kern="100" dirty="0">
                <a:latin typeface="Times New Roman" panose="02020603050405020304" pitchFamily="18" charset="0"/>
                <a:ea typeface="Calibri" panose="020F0502020204030204" pitchFamily="34" charset="0"/>
                <a:cs typeface="Times New Roman" panose="02020603050405020304" pitchFamily="18" charset="0"/>
              </a:rPr>
              <a:t>in </a:t>
            </a:r>
            <a:r>
              <a:rPr lang="en-US" sz="1800" kern="100" dirty="0">
                <a:effectLst/>
                <a:latin typeface="Times New Roman" panose="02020603050405020304" pitchFamily="18" charset="0"/>
                <a:ea typeface="Calibri" panose="020F0502020204030204" pitchFamily="34" charset="0"/>
                <a:cs typeface="Times New Roman" panose="02020603050405020304" pitchFamily="18" charset="0"/>
              </a:rPr>
              <a:t>spectral inter-band variation. </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46912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7642D-FBFC-85BC-CA10-C2B35A09348B}"/>
              </a:ext>
            </a:extLst>
          </p:cNvPr>
          <p:cNvSpPr>
            <a:spLocks noGrp="1"/>
          </p:cNvSpPr>
          <p:nvPr>
            <p:ph type="title"/>
          </p:nvPr>
        </p:nvSpPr>
        <p:spPr>
          <a:xfrm>
            <a:off x="2334322" y="132628"/>
            <a:ext cx="7772400" cy="667472"/>
          </a:xfrm>
        </p:spPr>
        <p:txBody>
          <a:bodyPr/>
          <a:lstStyle/>
          <a:p>
            <a:r>
              <a:rPr lang="en-IE" dirty="0"/>
              <a:t>OLCI-A vs LIME</a:t>
            </a:r>
            <a:endParaRPr lang="en-GB" dirty="0"/>
          </a:p>
        </p:txBody>
      </p:sp>
      <p:sp>
        <p:nvSpPr>
          <p:cNvPr id="3" name="Content Placeholder 2">
            <a:extLst>
              <a:ext uri="{FF2B5EF4-FFF2-40B4-BE49-F238E27FC236}">
                <a16:creationId xmlns:a16="http://schemas.microsoft.com/office/drawing/2014/main" id="{8F324F47-EFFF-AEE1-904E-08800BB09D77}"/>
              </a:ext>
            </a:extLst>
          </p:cNvPr>
          <p:cNvSpPr>
            <a:spLocks noGrp="1"/>
          </p:cNvSpPr>
          <p:nvPr>
            <p:ph idx="1"/>
          </p:nvPr>
        </p:nvSpPr>
        <p:spPr>
          <a:xfrm>
            <a:off x="609600" y="5332395"/>
            <a:ext cx="10449827" cy="839803"/>
          </a:xfrm>
        </p:spPr>
        <p:txBody>
          <a:bodyPr/>
          <a:lstStyle/>
          <a:p>
            <a:pPr marL="0" indent="0">
              <a:buNone/>
            </a:pPr>
            <a:r>
              <a:rPr lang="en-GB" sz="2000" dirty="0"/>
              <a:t>The profile of the results over the wavelengths shows a very good agreement. The average absolute level for all bands varies around 8% for OLCI-A.</a:t>
            </a:r>
          </a:p>
        </p:txBody>
      </p:sp>
      <p:sp>
        <p:nvSpPr>
          <p:cNvPr id="4" name="Slide Number Placeholder 3">
            <a:extLst>
              <a:ext uri="{FF2B5EF4-FFF2-40B4-BE49-F238E27FC236}">
                <a16:creationId xmlns:a16="http://schemas.microsoft.com/office/drawing/2014/main" id="{13205515-4B4F-F9B4-E3A4-03D1283FD426}"/>
              </a:ext>
            </a:extLst>
          </p:cNvPr>
          <p:cNvSpPr>
            <a:spLocks noGrp="1"/>
          </p:cNvSpPr>
          <p:nvPr>
            <p:ph type="sldNum" sz="quarter" idx="10"/>
          </p:nvPr>
        </p:nvSpPr>
        <p:spPr/>
        <p:txBody>
          <a:bodyPr/>
          <a:lstStyle/>
          <a:p>
            <a:pPr>
              <a:defRPr/>
            </a:pPr>
            <a:fld id="{DA28AC38-E0E8-49D7-B2FE-71FD7C42C09E}" type="slidenum">
              <a:rPr lang="en-US" smtClean="0"/>
              <a:pPr>
                <a:defRPr/>
              </a:pPr>
              <a:t>16</a:t>
            </a:fld>
            <a:endParaRPr lang="en-US"/>
          </a:p>
        </p:txBody>
      </p:sp>
      <p:pic>
        <p:nvPicPr>
          <p:cNvPr id="5" name="Picture 4">
            <a:extLst>
              <a:ext uri="{FF2B5EF4-FFF2-40B4-BE49-F238E27FC236}">
                <a16:creationId xmlns:a16="http://schemas.microsoft.com/office/drawing/2014/main" id="{AFD716CF-E94F-5BEC-7F95-CE64841CFD75}"/>
              </a:ext>
            </a:extLst>
          </p:cNvPr>
          <p:cNvPicPr>
            <a:picLocks noChangeAspect="1"/>
          </p:cNvPicPr>
          <p:nvPr/>
        </p:nvPicPr>
        <p:blipFill>
          <a:blip r:embed="rId2">
            <a:extLst>
              <a:ext uri="{28A0092B-C50C-407E-A947-70E740481C1C}">
                <a14:useLocalDpi xmlns:a14="http://schemas.microsoft.com/office/drawing/2010/main" val="0"/>
              </a:ext>
            </a:extLst>
          </a:blip>
          <a:srcRect l="9124" t="6843" r="8447" b="7268"/>
          <a:stretch>
            <a:fillRect/>
          </a:stretch>
        </p:blipFill>
        <p:spPr>
          <a:xfrm>
            <a:off x="1905802" y="1028701"/>
            <a:ext cx="8200920" cy="4303695"/>
          </a:xfrm>
          <a:prstGeom prst="rect">
            <a:avLst/>
          </a:prstGeom>
        </p:spPr>
      </p:pic>
    </p:spTree>
    <p:extLst>
      <p:ext uri="{BB962C8B-B14F-4D97-AF65-F5344CB8AC3E}">
        <p14:creationId xmlns:p14="http://schemas.microsoft.com/office/powerpoint/2010/main" val="14720319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46E99-5F02-B243-8DB2-33B20F468D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7C7598-7887-3AA8-5B16-0EDAE5B9652D}"/>
              </a:ext>
            </a:extLst>
          </p:cNvPr>
          <p:cNvSpPr>
            <a:spLocks noGrp="1"/>
          </p:cNvSpPr>
          <p:nvPr>
            <p:ph type="title"/>
          </p:nvPr>
        </p:nvSpPr>
        <p:spPr>
          <a:xfrm>
            <a:off x="2334322" y="132628"/>
            <a:ext cx="7772400" cy="667472"/>
          </a:xfrm>
        </p:spPr>
        <p:txBody>
          <a:bodyPr/>
          <a:lstStyle/>
          <a:p>
            <a:r>
              <a:rPr lang="en-IE" dirty="0"/>
              <a:t>OLCI-B vs LIME</a:t>
            </a:r>
            <a:endParaRPr lang="en-GB" dirty="0"/>
          </a:p>
        </p:txBody>
      </p:sp>
      <p:sp>
        <p:nvSpPr>
          <p:cNvPr id="4" name="Slide Number Placeholder 3">
            <a:extLst>
              <a:ext uri="{FF2B5EF4-FFF2-40B4-BE49-F238E27FC236}">
                <a16:creationId xmlns:a16="http://schemas.microsoft.com/office/drawing/2014/main" id="{E589A241-8B09-F5C4-6F44-0A0E4398F24D}"/>
              </a:ext>
            </a:extLst>
          </p:cNvPr>
          <p:cNvSpPr>
            <a:spLocks noGrp="1"/>
          </p:cNvSpPr>
          <p:nvPr>
            <p:ph type="sldNum" sz="quarter" idx="10"/>
          </p:nvPr>
        </p:nvSpPr>
        <p:spPr/>
        <p:txBody>
          <a:bodyPr/>
          <a:lstStyle/>
          <a:p>
            <a:pPr>
              <a:defRPr/>
            </a:pPr>
            <a:fld id="{DA28AC38-E0E8-49D7-B2FE-71FD7C42C09E}" type="slidenum">
              <a:rPr lang="en-US" smtClean="0"/>
              <a:pPr>
                <a:defRPr/>
              </a:pPr>
              <a:t>17</a:t>
            </a:fld>
            <a:endParaRPr lang="en-US"/>
          </a:p>
        </p:txBody>
      </p:sp>
      <p:pic>
        <p:nvPicPr>
          <p:cNvPr id="7" name="Picture 6">
            <a:extLst>
              <a:ext uri="{FF2B5EF4-FFF2-40B4-BE49-F238E27FC236}">
                <a16:creationId xmlns:a16="http://schemas.microsoft.com/office/drawing/2014/main" id="{057BA7C9-FE03-AD17-F5E0-A47C7378CB21}"/>
              </a:ext>
            </a:extLst>
          </p:cNvPr>
          <p:cNvPicPr>
            <a:picLocks noChangeAspect="1"/>
          </p:cNvPicPr>
          <p:nvPr/>
        </p:nvPicPr>
        <p:blipFill>
          <a:blip r:embed="rId2">
            <a:extLst>
              <a:ext uri="{28A0092B-C50C-407E-A947-70E740481C1C}">
                <a14:useLocalDpi xmlns:a14="http://schemas.microsoft.com/office/drawing/2010/main" val="0"/>
              </a:ext>
            </a:extLst>
          </a:blip>
          <a:srcRect l="7774" t="7998" r="8128" b="6087"/>
          <a:stretch>
            <a:fillRect/>
          </a:stretch>
        </p:blipFill>
        <p:spPr>
          <a:xfrm>
            <a:off x="1434165" y="800100"/>
            <a:ext cx="9018872" cy="4639377"/>
          </a:xfrm>
          <a:prstGeom prst="rect">
            <a:avLst/>
          </a:prstGeom>
        </p:spPr>
      </p:pic>
      <p:sp>
        <p:nvSpPr>
          <p:cNvPr id="5" name="TextBox 4">
            <a:extLst>
              <a:ext uri="{FF2B5EF4-FFF2-40B4-BE49-F238E27FC236}">
                <a16:creationId xmlns:a16="http://schemas.microsoft.com/office/drawing/2014/main" id="{445AB565-87C8-3A45-A286-5F3701C6D8DF}"/>
              </a:ext>
            </a:extLst>
          </p:cNvPr>
          <p:cNvSpPr txBox="1"/>
          <p:nvPr/>
        </p:nvSpPr>
        <p:spPr>
          <a:xfrm>
            <a:off x="3171720" y="5688568"/>
            <a:ext cx="6097604" cy="369332"/>
          </a:xfrm>
          <a:prstGeom prst="rect">
            <a:avLst/>
          </a:prstGeom>
          <a:noFill/>
        </p:spPr>
        <p:txBody>
          <a:bodyPr wrap="square">
            <a:spAutoFit/>
          </a:bodyPr>
          <a:lstStyle/>
          <a:p>
            <a:r>
              <a:rPr lang="en-GB" sz="1800" dirty="0"/>
              <a:t>The average absolute level for all bands varies around 7%</a:t>
            </a:r>
            <a:endParaRPr lang="en-GB" dirty="0"/>
          </a:p>
        </p:txBody>
      </p:sp>
    </p:spTree>
    <p:extLst>
      <p:ext uri="{BB962C8B-B14F-4D97-AF65-F5344CB8AC3E}">
        <p14:creationId xmlns:p14="http://schemas.microsoft.com/office/powerpoint/2010/main" val="39405915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CC1D5-4039-5F5A-6BDA-729633C35B93}"/>
              </a:ext>
            </a:extLst>
          </p:cNvPr>
          <p:cNvSpPr>
            <a:spLocks noGrp="1"/>
          </p:cNvSpPr>
          <p:nvPr>
            <p:ph type="title"/>
          </p:nvPr>
        </p:nvSpPr>
        <p:spPr>
          <a:xfrm>
            <a:off x="2326887" y="206787"/>
            <a:ext cx="7772400" cy="667472"/>
          </a:xfrm>
        </p:spPr>
        <p:txBody>
          <a:bodyPr/>
          <a:lstStyle/>
          <a:p>
            <a:r>
              <a:rPr lang="en-US" sz="2800" dirty="0"/>
              <a:t>Mean and standard deviation for both OLCI-A&amp;B</a:t>
            </a:r>
            <a:endParaRPr lang="en-GB" sz="2800" dirty="0"/>
          </a:p>
        </p:txBody>
      </p:sp>
      <p:sp>
        <p:nvSpPr>
          <p:cNvPr id="4" name="Slide Number Placeholder 3">
            <a:extLst>
              <a:ext uri="{FF2B5EF4-FFF2-40B4-BE49-F238E27FC236}">
                <a16:creationId xmlns:a16="http://schemas.microsoft.com/office/drawing/2014/main" id="{15199FDC-4909-0925-851D-E296A6B4B252}"/>
              </a:ext>
            </a:extLst>
          </p:cNvPr>
          <p:cNvSpPr>
            <a:spLocks noGrp="1"/>
          </p:cNvSpPr>
          <p:nvPr>
            <p:ph type="sldNum" sz="quarter" idx="10"/>
          </p:nvPr>
        </p:nvSpPr>
        <p:spPr/>
        <p:txBody>
          <a:bodyPr/>
          <a:lstStyle/>
          <a:p>
            <a:pPr>
              <a:defRPr/>
            </a:pPr>
            <a:fld id="{DA28AC38-E0E8-49D7-B2FE-71FD7C42C09E}" type="slidenum">
              <a:rPr lang="en-US" smtClean="0"/>
              <a:pPr>
                <a:defRPr/>
              </a:pPr>
              <a:t>18</a:t>
            </a:fld>
            <a:endParaRPr lang="en-US"/>
          </a:p>
        </p:txBody>
      </p:sp>
      <p:pic>
        <p:nvPicPr>
          <p:cNvPr id="5" name="Picture 4">
            <a:extLst>
              <a:ext uri="{FF2B5EF4-FFF2-40B4-BE49-F238E27FC236}">
                <a16:creationId xmlns:a16="http://schemas.microsoft.com/office/drawing/2014/main" id="{DE6DBE4A-6CE1-4919-B7CB-4C4DF44703AC}"/>
              </a:ext>
            </a:extLst>
          </p:cNvPr>
          <p:cNvPicPr>
            <a:picLocks noChangeAspect="1"/>
          </p:cNvPicPr>
          <p:nvPr/>
        </p:nvPicPr>
        <p:blipFill>
          <a:blip r:embed="rId2">
            <a:extLst>
              <a:ext uri="{28A0092B-C50C-407E-A947-70E740481C1C}">
                <a14:useLocalDpi xmlns:a14="http://schemas.microsoft.com/office/drawing/2010/main" val="0"/>
              </a:ext>
            </a:extLst>
          </a:blip>
          <a:srcRect l="8667" t="6642" r="8744"/>
          <a:stretch>
            <a:fillRect/>
          </a:stretch>
        </p:blipFill>
        <p:spPr>
          <a:xfrm>
            <a:off x="1424538" y="750770"/>
            <a:ext cx="8855243" cy="5041345"/>
          </a:xfrm>
          <a:prstGeom prst="rect">
            <a:avLst/>
          </a:prstGeom>
        </p:spPr>
      </p:pic>
      <p:sp>
        <p:nvSpPr>
          <p:cNvPr id="6" name="TextBox 5">
            <a:extLst>
              <a:ext uri="{FF2B5EF4-FFF2-40B4-BE49-F238E27FC236}">
                <a16:creationId xmlns:a16="http://schemas.microsoft.com/office/drawing/2014/main" id="{F1333749-F909-D88F-2BAB-677C99CD4226}"/>
              </a:ext>
            </a:extLst>
          </p:cNvPr>
          <p:cNvSpPr txBox="1"/>
          <p:nvPr/>
        </p:nvSpPr>
        <p:spPr>
          <a:xfrm>
            <a:off x="2326887" y="5737898"/>
            <a:ext cx="9579543" cy="369332"/>
          </a:xfrm>
          <a:prstGeom prst="rect">
            <a:avLst/>
          </a:prstGeom>
          <a:noFill/>
        </p:spPr>
        <p:txBody>
          <a:bodyPr wrap="square">
            <a:spAutoFit/>
          </a:bodyPr>
          <a:lstStyle/>
          <a:p>
            <a:r>
              <a:rPr lang="en-GB" kern="100" dirty="0">
                <a:latin typeface="Times New Roman" panose="02020603050405020304" pitchFamily="18" charset="0"/>
                <a:ea typeface="Calibri" panose="020F0502020204030204" pitchFamily="34" charset="0"/>
                <a:cs typeface="Times New Roman" panose="02020603050405020304" pitchFamily="18" charset="0"/>
              </a:rPr>
              <a:t>Th</a:t>
            </a:r>
            <a:r>
              <a:rPr lang="en-GB" sz="1800" kern="100" dirty="0">
                <a:effectLst/>
                <a:latin typeface="Times New Roman" panose="02020603050405020304" pitchFamily="18" charset="0"/>
                <a:ea typeface="Calibri" panose="020F0502020204030204" pitchFamily="34" charset="0"/>
                <a:cs typeface="Times New Roman" panose="02020603050405020304" pitchFamily="18" charset="0"/>
              </a:rPr>
              <a:t>e </a:t>
            </a:r>
            <a:r>
              <a:rPr lang="en-GB" kern="100" dirty="0">
                <a:latin typeface="Times New Roman" panose="02020603050405020304" pitchFamily="18" charset="0"/>
                <a:ea typeface="Calibri" panose="020F0502020204030204" pitchFamily="34" charset="0"/>
                <a:cs typeface="Times New Roman" panose="02020603050405020304" pitchFamily="18" charset="0"/>
              </a:rPr>
              <a:t>bias between OLCI-A and OLCI-B is also confirmed by lunar observation</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26886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348CC-1E50-A00A-F3D5-B34E20F62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E1D67-AFB4-0042-FEF6-6180DCA6484E}"/>
              </a:ext>
            </a:extLst>
          </p:cNvPr>
          <p:cNvSpPr>
            <a:spLocks noGrp="1"/>
          </p:cNvSpPr>
          <p:nvPr>
            <p:ph type="title"/>
          </p:nvPr>
        </p:nvSpPr>
        <p:spPr>
          <a:xfrm>
            <a:off x="1587369" y="117759"/>
            <a:ext cx="8883445" cy="667472"/>
          </a:xfrm>
        </p:spPr>
        <p:txBody>
          <a:bodyPr/>
          <a:lstStyle/>
          <a:p>
            <a:r>
              <a:rPr lang="en-IE" dirty="0"/>
              <a:t>Conclusive remarks </a:t>
            </a:r>
            <a:endParaRPr lang="en-IT" dirty="0"/>
          </a:p>
        </p:txBody>
      </p:sp>
      <p:sp>
        <p:nvSpPr>
          <p:cNvPr id="4" name="Slide Number Placeholder 3">
            <a:extLst>
              <a:ext uri="{FF2B5EF4-FFF2-40B4-BE49-F238E27FC236}">
                <a16:creationId xmlns:a16="http://schemas.microsoft.com/office/drawing/2014/main" id="{5C46071A-3D7E-C7FB-0F8C-6E8C8D465B2E}"/>
              </a:ext>
            </a:extLst>
          </p:cNvPr>
          <p:cNvSpPr>
            <a:spLocks noGrp="1"/>
          </p:cNvSpPr>
          <p:nvPr>
            <p:ph type="sldNum" sz="quarter" idx="10"/>
          </p:nvPr>
        </p:nvSpPr>
        <p:spPr/>
        <p:txBody>
          <a:bodyPr/>
          <a:lstStyle/>
          <a:p>
            <a:pPr>
              <a:defRPr/>
            </a:pPr>
            <a:fld id="{DA28AC38-E0E8-49D7-B2FE-71FD7C42C09E}" type="slidenum">
              <a:rPr lang="en-US" smtClean="0"/>
              <a:pPr>
                <a:defRPr/>
              </a:pPr>
              <a:t>19</a:t>
            </a:fld>
            <a:endParaRPr lang="en-US"/>
          </a:p>
        </p:txBody>
      </p:sp>
      <p:sp>
        <p:nvSpPr>
          <p:cNvPr id="5" name="Content Placeholder 4">
            <a:extLst>
              <a:ext uri="{FF2B5EF4-FFF2-40B4-BE49-F238E27FC236}">
                <a16:creationId xmlns:a16="http://schemas.microsoft.com/office/drawing/2014/main" id="{9715B96E-DE64-9C7D-7A54-4F6D2E97E104}"/>
              </a:ext>
            </a:extLst>
          </p:cNvPr>
          <p:cNvSpPr>
            <a:spLocks noGrp="1"/>
          </p:cNvSpPr>
          <p:nvPr>
            <p:ph idx="1"/>
          </p:nvPr>
        </p:nvSpPr>
        <p:spPr>
          <a:xfrm>
            <a:off x="196423" y="800100"/>
            <a:ext cx="11902533" cy="5257799"/>
          </a:xfrm>
        </p:spPr>
        <p:txBody>
          <a:bodyPr/>
          <a:lstStyle/>
          <a:p>
            <a:pPr lvl="0"/>
            <a:r>
              <a:rPr lang="en-GB" sz="1800" dirty="0"/>
              <a:t>In general results from PICS, Rayleigh and </a:t>
            </a:r>
            <a:r>
              <a:rPr lang="en-GB" sz="1800" dirty="0" err="1"/>
              <a:t>SunGlint</a:t>
            </a:r>
            <a:r>
              <a:rPr lang="en-GB" sz="1800" dirty="0"/>
              <a:t> methods are in pretty close agreement for both OLCI and SLSTR. </a:t>
            </a:r>
          </a:p>
          <a:p>
            <a:pPr lvl="0"/>
            <a:endParaRPr lang="en-GB" sz="1800" dirty="0"/>
          </a:p>
          <a:p>
            <a:pPr lvl="0"/>
            <a:r>
              <a:rPr lang="en-US" sz="1800" dirty="0"/>
              <a:t>S3 SLSTR the VIS/SWIR channels have shown a consistent bias, with regard to reference sites, particularly in the SWIR channels. A first recommendation has been issued by SLSTR experts to apply correction factors before any L2 process. From the next processing baseline bias and drift corrections will be directly applied in the L1 processing.</a:t>
            </a:r>
          </a:p>
          <a:p>
            <a:endParaRPr lang="en-GB" sz="1800" dirty="0"/>
          </a:p>
          <a:p>
            <a:r>
              <a:rPr lang="en-GB" sz="1800" dirty="0"/>
              <a:t>All methods confirm </a:t>
            </a:r>
            <a:r>
              <a:rPr lang="en-US" sz="1800" dirty="0"/>
              <a:t>1–2% discrepancy between the two units OLCI-A and OLCI-B</a:t>
            </a:r>
            <a:r>
              <a:rPr lang="en-GB" sz="1800" dirty="0"/>
              <a:t>. Study is ongoing to provide recommendation to users </a:t>
            </a:r>
            <a:r>
              <a:rPr lang="en-US" sz="1800" dirty="0"/>
              <a:t>to correct the OLCI-A/OLCI-B bias.</a:t>
            </a:r>
            <a:endParaRPr lang="en-GB" sz="1800" dirty="0"/>
          </a:p>
          <a:p>
            <a:pPr marL="0" lvl="0" indent="0">
              <a:buNone/>
            </a:pPr>
            <a:endParaRPr lang="en-GB" sz="1800" dirty="0"/>
          </a:p>
          <a:p>
            <a:pPr lvl="0"/>
            <a:r>
              <a:rPr lang="en-US" sz="1800" dirty="0"/>
              <a:t>Contrary to the other methods lunar calibration for OLCI band Oa21 shows absolute levels that are lower than overall average band levels. The reason is unknown but could possibly be attributed to the LIME interpolation for the SWIR bands. Currently an update to the model is being established to mitigate the model levels in the SWIR due to the interpolation and coefficient regression. Upon release of the update, the data will be re-processed, and results adjusted in the report if needed.</a:t>
            </a:r>
          </a:p>
          <a:p>
            <a:pPr lvl="0"/>
            <a:endParaRPr lang="en-US" sz="1800" dirty="0"/>
          </a:p>
          <a:p>
            <a:pPr lvl="0"/>
            <a:r>
              <a:rPr lang="en-US" sz="1800" dirty="0"/>
              <a:t>More results are available in the Annual Performance Report: </a:t>
            </a:r>
            <a:r>
              <a:rPr lang="en-US" sz="1800" dirty="0">
                <a:solidFill>
                  <a:srgbClr val="FF0000"/>
                </a:solidFill>
                <a:hlinkClick r:id="rId3"/>
              </a:rPr>
              <a:t>https://sentiwiki.copernicus.eu/web/document-library#DocumentLibrary-OpticalAnnualPerformanceReports(APRs)Library-S3-Performance-DQR-Optical-APR</a:t>
            </a:r>
            <a:r>
              <a:rPr lang="en-US" sz="1800" dirty="0">
                <a:solidFill>
                  <a:srgbClr val="FF0000"/>
                </a:solidFill>
              </a:rPr>
              <a:t> </a:t>
            </a:r>
            <a:endParaRPr lang="en-GB" sz="1800" dirty="0">
              <a:solidFill>
                <a:srgbClr val="FF0000"/>
              </a:solidFill>
            </a:endParaRPr>
          </a:p>
        </p:txBody>
      </p:sp>
    </p:spTree>
    <p:extLst>
      <p:ext uri="{BB962C8B-B14F-4D97-AF65-F5344CB8AC3E}">
        <p14:creationId xmlns:p14="http://schemas.microsoft.com/office/powerpoint/2010/main" val="3251352254"/>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pernicus EUM-ESA Joint Presentation Template" id="{17266F97-BA4F-4116-9ADF-AFB2529039E1}" vid="{12B15154-AE0C-4906-8E1C-B17922B74D8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872a7c1-ed7f-4c06-9e7d-9181e1c04fc6">
      <Terms xmlns="http://schemas.microsoft.com/office/infopath/2007/PartnerControls"/>
    </lcf76f155ced4ddcb4097134ff3c332f>
    <TaxCatchAll xmlns="cfab5f87-ed30-4dbb-a820-4234a14babf6" xsi:nil="true"/>
    <WMOWFApprovalStatus xmlns="715fcdb6-58ff-4d84-993c-bb26a5b54815">Not Submitted</WMOWFApprovalStatus>
    <_dlc_DocId xmlns="cfab5f87-ed30-4dbb-a820-4234a14babf6">X6PPVAVDZMSZ-613157859-13588</_dlc_DocId>
    <_dlc_DocIdUrl xmlns="cfab5f87-ed30-4dbb-a820-4234a14babf6">
      <Url>https://wmoomm.sharepoint.com/sites/Collaboration/_layouts/15/DocIdRedir.aspx?ID=X6PPVAVDZMSZ-613157859-13588</Url>
      <Description>X6PPVAVDZMSZ-613157859-13588</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5.xml><?xml version="1.0" encoding="utf-8"?>
<?mso-contentType ?>
<SharedContentType xmlns="Microsoft.SharePoint.Taxonomy.ContentTypeSync" SourceId="92a3b380-abf6-46f2-87bb-c2c114de1c9e" ContentTypeId="0x01" PreviousValue="false"/>
</file>

<file path=customXml/itemProps1.xml><?xml version="1.0" encoding="utf-8"?>
<ds:datastoreItem xmlns:ds="http://schemas.openxmlformats.org/officeDocument/2006/customXml" ds:itemID="{EE823787-99C7-47AE-AFAA-B391A46D899E}"/>
</file>

<file path=customXml/itemProps2.xml><?xml version="1.0" encoding="utf-8"?>
<ds:datastoreItem xmlns:ds="http://schemas.openxmlformats.org/officeDocument/2006/customXml" ds:itemID="{08DB49B9-6BC8-4D44-9D71-AA2E4B9F110A}">
  <ds:schemaRefs>
    <ds:schemaRef ds:uri="http://www.w3.org/XML/1998/namespace"/>
    <ds:schemaRef ds:uri="9993d7eb-c486-418c-8403-9e907d092d4a"/>
    <ds:schemaRef ds:uri="7e3c5bb8-c937-4fb2-960a-041ba9464d69"/>
    <ds:schemaRef ds:uri="http://purl.org/dc/dcmitype/"/>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7C9349F4-C150-408F-8D48-C29DC54736B6}">
  <ds:schemaRefs>
    <ds:schemaRef ds:uri="http://schemas.microsoft.com/sharepoint/v3/contenttype/forms"/>
  </ds:schemaRefs>
</ds:datastoreItem>
</file>

<file path=customXml/itemProps4.xml><?xml version="1.0" encoding="utf-8"?>
<ds:datastoreItem xmlns:ds="http://schemas.openxmlformats.org/officeDocument/2006/customXml" ds:itemID="{4C856B71-5D04-44C3-B35C-4FC7BA3C6756}"/>
</file>

<file path=customXml/itemProps5.xml><?xml version="1.0" encoding="utf-8"?>
<ds:datastoreItem xmlns:ds="http://schemas.openxmlformats.org/officeDocument/2006/customXml" ds:itemID="{9DC5E52D-06A0-4A42-8C05-598AF4721480}"/>
</file>

<file path=docMetadata/LabelInfo.xml><?xml version="1.0" encoding="utf-8"?>
<clbl:labelList xmlns:clbl="http://schemas.microsoft.com/office/2020/mipLabelMetadata">
  <clbl:label id="{3976fa30-1907-4356-8241-62ea5e1c0256}" enabled="1" method="Standard" siteId="{9a5cacd0-2bef-4dd7-ac5c-7ebe1f54f495}" removed="0"/>
</clbl:labelList>
</file>

<file path=docProps/app.xml><?xml version="1.0" encoding="utf-8"?>
<Properties xmlns="http://schemas.openxmlformats.org/officeDocument/2006/extended-properties" xmlns:vt="http://schemas.openxmlformats.org/officeDocument/2006/docPropsVTypes">
  <TotalTime>46384</TotalTime>
  <Words>1254</Words>
  <Application>Microsoft Office PowerPoint</Application>
  <PresentationFormat>Widescreen</PresentationFormat>
  <Paragraphs>147</Paragraphs>
  <Slides>19</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宋体</vt:lpstr>
      <vt:lpstr>Arial</vt:lpstr>
      <vt:lpstr>Calibri</vt:lpstr>
      <vt:lpstr>Times New Roman</vt:lpstr>
      <vt:lpstr>Wingdings</vt:lpstr>
      <vt:lpstr>Default Design</vt:lpstr>
      <vt:lpstr>Custom Design</vt:lpstr>
      <vt:lpstr> Overview of Sentinel-3 vicarious and lunar calibration results GSICS Annual and Executive Panel meeting   23-27 March 2026  </vt:lpstr>
      <vt:lpstr>Summary</vt:lpstr>
      <vt:lpstr>Sentinel-3 OLCI L1 main news</vt:lpstr>
      <vt:lpstr>Sentinel-3 SLSTR L1 main news</vt:lpstr>
      <vt:lpstr>DIMITRI Tool for Vicarious calibration</vt:lpstr>
      <vt:lpstr>Selected sites</vt:lpstr>
      <vt:lpstr>OLCI - PICS results</vt:lpstr>
      <vt:lpstr>OLCI - Rayleigh results</vt:lpstr>
      <vt:lpstr>OLCI - SunGlint results</vt:lpstr>
      <vt:lpstr>OLCI - Summary</vt:lpstr>
      <vt:lpstr>SLSTR (Nadir) - PICS results</vt:lpstr>
      <vt:lpstr>SLSTR (Nadir) – Rayleigh/Glint methods </vt:lpstr>
      <vt:lpstr>SLSTR - Summary</vt:lpstr>
      <vt:lpstr>The “Lunar” method </vt:lpstr>
      <vt:lpstr>Comparison between datasets TSIS and Thuillier</vt:lpstr>
      <vt:lpstr>OLCI-A vs LIME</vt:lpstr>
      <vt:lpstr>OLCI-B vs LIME</vt:lpstr>
      <vt:lpstr>Mean and standard deviation for both OLCI-A&amp;B</vt:lpstr>
      <vt:lpstr>Conclusive remarks </vt:lpstr>
    </vt:vector>
  </TitlesOfParts>
  <Company>NOAA / NESDIS / ORA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GSICS GEO-LEO ATBD</dc:title>
  <dc:subject>GSICS GEO-LEO ATBD</dc:subject>
  <dc:creator>Fred Wu</dc:creator>
  <cp:lastModifiedBy>Scifoni, Silvia</cp:lastModifiedBy>
  <cp:revision>1361</cp:revision>
  <dcterms:created xsi:type="dcterms:W3CDTF">2004-06-10T15:46:18Z</dcterms:created>
  <dcterms:modified xsi:type="dcterms:W3CDTF">2026-03-24T12:07:25Z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MediaServiceImageTags">
    <vt:lpwstr/>
  </property>
  <property fmtid="{D5CDD505-2E9C-101B-9397-08002B2CF9AE}" pid="4" name="Image Tags">
    <vt:lpwstr/>
  </property>
  <property fmtid="{D5CDD505-2E9C-101B-9397-08002B2CF9AE}" pid="5" name="MSIP_Label_dda18db4-4881-470a-a192-6fae2c1afcd6_Enabled">
    <vt:lpwstr>true</vt:lpwstr>
  </property>
  <property fmtid="{D5CDD505-2E9C-101B-9397-08002B2CF9AE}" pid="6" name="MSIP_Label_dda18db4-4881-470a-a192-6fae2c1afcd6_SetDate">
    <vt:lpwstr>2026-03-13T08:54:39Z</vt:lpwstr>
  </property>
  <property fmtid="{D5CDD505-2E9C-101B-9397-08002B2CF9AE}" pid="7" name="MSIP_Label_dda18db4-4881-470a-a192-6fae2c1afcd6_Method">
    <vt:lpwstr>Privileged</vt:lpwstr>
  </property>
  <property fmtid="{D5CDD505-2E9C-101B-9397-08002B2CF9AE}" pid="8" name="MSIP_Label_dda18db4-4881-470a-a192-6fae2c1afcd6_Name">
    <vt:lpwstr>dda18db4-4881-470a-a192-6fae2c1afcd6</vt:lpwstr>
  </property>
  <property fmtid="{D5CDD505-2E9C-101B-9397-08002B2CF9AE}" pid="9" name="MSIP_Label_dda18db4-4881-470a-a192-6fae2c1afcd6_SiteId">
    <vt:lpwstr>f93616dd-45a6-40c8-9e29-adab2fb5f25c</vt:lpwstr>
  </property>
  <property fmtid="{D5CDD505-2E9C-101B-9397-08002B2CF9AE}" pid="10" name="MSIP_Label_dda18db4-4881-470a-a192-6fae2c1afcd6_ActionId">
    <vt:lpwstr>a38fa67d-c106-4f3c-b218-a611434a22fc</vt:lpwstr>
  </property>
  <property fmtid="{D5CDD505-2E9C-101B-9397-08002B2CF9AE}" pid="11" name="MSIP_Label_dda18db4-4881-470a-a192-6fae2c1afcd6_ContentBits">
    <vt:lpwstr>0</vt:lpwstr>
  </property>
  <property fmtid="{D5CDD505-2E9C-101B-9397-08002B2CF9AE}" pid="12" name="MSIP_Label_dda18db4-4881-470a-a192-6fae2c1afcd6_Tag">
    <vt:lpwstr>10, 0, 1, 1</vt:lpwstr>
  </property>
  <property fmtid="{D5CDD505-2E9C-101B-9397-08002B2CF9AE}" pid="13" name="_dlc_DocIdItemGuid">
    <vt:lpwstr>8092e650-da57-4602-9907-251575fae3e6</vt:lpwstr>
  </property>
</Properties>
</file>