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3.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charts/colors1.xml" ContentType="application/vnd.ms-office.chartcolorstyle+xml"/>
  <Override PartName="/ppt/charts/chart1.xml" ContentType="application/vnd.openxmlformats-officedocument.drawingml.chart+xml"/>
  <Override PartName="/ppt/charts/style1.xml" ContentType="application/vnd.ms-office.chart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60" r:id="rId2"/>
    <p:sldId id="259" r:id="rId3"/>
    <p:sldId id="5630" r:id="rId4"/>
    <p:sldId id="5614" r:id="rId5"/>
    <p:sldId id="5636" r:id="rId6"/>
    <p:sldId id="5608" r:id="rId7"/>
    <p:sldId id="5609" r:id="rId8"/>
    <p:sldId id="5610" r:id="rId9"/>
    <p:sldId id="5611" r:id="rId10"/>
    <p:sldId id="5615" r:id="rId11"/>
    <p:sldId id="5595" r:id="rId12"/>
    <p:sldId id="5623" r:id="rId13"/>
    <p:sldId id="1279" r:id="rId14"/>
    <p:sldId id="5625" r:id="rId15"/>
    <p:sldId id="5626" r:id="rId16"/>
    <p:sldId id="5627" r:id="rId17"/>
    <p:sldId id="273" r:id="rId18"/>
    <p:sldId id="275" r:id="rId19"/>
    <p:sldId id="276" r:id="rId20"/>
    <p:sldId id="281" r:id="rId21"/>
    <p:sldId id="5639" r:id="rId22"/>
    <p:sldId id="5602" r:id="rId23"/>
  </p:sldIdLst>
  <p:sldSz cx="12192000" cy="6858000"/>
  <p:notesSz cx="6858000" cy="9144000"/>
  <p:defaultTex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6082"/>
    <a:srgbClr val="008000"/>
    <a:srgbClr val="008CBF"/>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6323" autoAdjust="0"/>
  </p:normalViewPr>
  <p:slideViewPr>
    <p:cSldViewPr snapToGrid="0">
      <p:cViewPr varScale="1">
        <p:scale>
          <a:sx n="105" d="100"/>
          <a:sy n="105" d="100"/>
        </p:scale>
        <p:origin x="714" y="108"/>
      </p:cViewPr>
      <p:guideLst/>
    </p:cSldViewPr>
  </p:slideViewPr>
  <p:notesTextViewPr>
    <p:cViewPr>
      <p:scale>
        <a:sx n="3" d="2"/>
        <a:sy n="3" d="2"/>
      </p:scale>
      <p:origin x="0" y="0"/>
    </p:cViewPr>
  </p:notesTextViewPr>
  <p:gridSpacing cx="38100" cy="381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33" Type="http://schemas.openxmlformats.org/officeDocument/2006/relationships/customXml" Target="../customXml/item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customXml" Target="../customXml/item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openxmlformats.org/officeDocument/2006/relationships/customXml" Target="../customXml/item2.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C:\Users\xiangqian.wu\Downloads\G16%20ABI%20Lunar%20Rad%20Cal.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Model!$C$12</c:f>
              <c:strCache>
                <c:ptCount val="1"/>
                <c:pt idx="0">
                  <c:v>G16 Rad</c:v>
                </c:pt>
              </c:strCache>
            </c:strRef>
          </c:tx>
          <c:spPr>
            <a:solidFill>
              <a:srgbClr val="FF0000"/>
            </a:solidFill>
            <a:ln>
              <a:solidFill>
                <a:srgbClr val="FF0000"/>
              </a:solidFill>
            </a:ln>
            <a:effectLst/>
          </c:spPr>
          <c:invertIfNegative val="0"/>
          <c:cat>
            <c:strRef>
              <c:f>(Model!$B$13:$B$15,Model!$B$17:$B$18)</c:f>
              <c:strCache>
                <c:ptCount val="5"/>
                <c:pt idx="0">
                  <c:v>B01</c:v>
                </c:pt>
                <c:pt idx="1">
                  <c:v>B02</c:v>
                </c:pt>
                <c:pt idx="2">
                  <c:v>B03</c:v>
                </c:pt>
                <c:pt idx="3">
                  <c:v>B05</c:v>
                </c:pt>
                <c:pt idx="4">
                  <c:v>B06</c:v>
                </c:pt>
              </c:strCache>
              <c:extLst/>
            </c:strRef>
          </c:cat>
          <c:val>
            <c:numRef>
              <c:f>(Model!$C$13:$C$15,Model!$C$17:$C$18)</c:f>
              <c:numCache>
                <c:formatCode>_(* #,##0.000_);_(* \(#,##0.000\);_(* "-"??_);_(@_)</c:formatCode>
                <c:ptCount val="5"/>
                <c:pt idx="0">
                  <c:v>1.0580000000000001</c:v>
                </c:pt>
                <c:pt idx="1">
                  <c:v>0.92900000000000005</c:v>
                </c:pt>
                <c:pt idx="2">
                  <c:v>0.83899999999999997</c:v>
                </c:pt>
                <c:pt idx="3">
                  <c:v>0.77</c:v>
                </c:pt>
                <c:pt idx="4">
                  <c:v>0.67</c:v>
                </c:pt>
              </c:numCache>
              <c:extLst/>
            </c:numRef>
          </c:val>
          <c:extLst>
            <c:ext xmlns:c16="http://schemas.microsoft.com/office/drawing/2014/chart" uri="{C3380CC4-5D6E-409C-BE32-E72D297353CC}">
              <c16:uniqueId val="{00000000-95FF-4D61-A223-4748CA1C9DB4}"/>
            </c:ext>
          </c:extLst>
        </c:ser>
        <c:ser>
          <c:idx val="1"/>
          <c:order val="1"/>
          <c:tx>
            <c:strRef>
              <c:f>Model!$D$12</c:f>
              <c:strCache>
                <c:ptCount val="1"/>
                <c:pt idx="0">
                  <c:v>G16 LSICS</c:v>
                </c:pt>
              </c:strCache>
            </c:strRef>
          </c:tx>
          <c:spPr>
            <a:solidFill>
              <a:srgbClr val="0070C0"/>
            </a:solidFill>
            <a:ln>
              <a:solidFill>
                <a:srgbClr val="009900"/>
              </a:solidFill>
            </a:ln>
            <a:effectLst/>
          </c:spPr>
          <c:invertIfNegative val="0"/>
          <c:cat>
            <c:strRef>
              <c:f>(Model!$B$13:$B$15,Model!$B$17:$B$18)</c:f>
              <c:strCache>
                <c:ptCount val="5"/>
                <c:pt idx="0">
                  <c:v>B01</c:v>
                </c:pt>
                <c:pt idx="1">
                  <c:v>B02</c:v>
                </c:pt>
                <c:pt idx="2">
                  <c:v>B03</c:v>
                </c:pt>
                <c:pt idx="3">
                  <c:v>B05</c:v>
                </c:pt>
                <c:pt idx="4">
                  <c:v>B06</c:v>
                </c:pt>
              </c:strCache>
              <c:extLst/>
            </c:strRef>
          </c:cat>
          <c:val>
            <c:numRef>
              <c:f>(Model!$D$13:$D$15,Model!$D$17:$D$18)</c:f>
              <c:numCache>
                <c:formatCode>_(* #,##0.000_);_(* \(#,##0.000\);_(* "-"??_);_(@_)</c:formatCode>
                <c:ptCount val="5"/>
                <c:pt idx="0">
                  <c:v>1.327</c:v>
                </c:pt>
                <c:pt idx="1">
                  <c:v>0.89200000000000002</c:v>
                </c:pt>
                <c:pt idx="2">
                  <c:v>0.48</c:v>
                </c:pt>
                <c:pt idx="3">
                  <c:v>0.70099999999999996</c:v>
                </c:pt>
                <c:pt idx="4">
                  <c:v>0.97699999999999998</c:v>
                </c:pt>
              </c:numCache>
              <c:extLst/>
            </c:numRef>
          </c:val>
          <c:extLst>
            <c:ext xmlns:c16="http://schemas.microsoft.com/office/drawing/2014/chart" uri="{C3380CC4-5D6E-409C-BE32-E72D297353CC}">
              <c16:uniqueId val="{00000001-95FF-4D61-A223-4748CA1C9DB4}"/>
            </c:ext>
          </c:extLst>
        </c:ser>
        <c:ser>
          <c:idx val="2"/>
          <c:order val="2"/>
          <c:tx>
            <c:strRef>
              <c:f>Model!$E$12</c:f>
              <c:strCache>
                <c:ptCount val="1"/>
                <c:pt idx="0">
                  <c:v>G18 Rad</c:v>
                </c:pt>
              </c:strCache>
            </c:strRef>
          </c:tx>
          <c:spPr>
            <a:noFill/>
            <a:ln w="38100">
              <a:solidFill>
                <a:srgbClr val="FF0000"/>
              </a:solidFill>
            </a:ln>
            <a:effectLst/>
          </c:spPr>
          <c:invertIfNegative val="0"/>
          <c:cat>
            <c:strRef>
              <c:f>(Model!$B$13:$B$15,Model!$B$17:$B$18)</c:f>
              <c:strCache>
                <c:ptCount val="5"/>
                <c:pt idx="0">
                  <c:v>B01</c:v>
                </c:pt>
                <c:pt idx="1">
                  <c:v>B02</c:v>
                </c:pt>
                <c:pt idx="2">
                  <c:v>B03</c:v>
                </c:pt>
                <c:pt idx="3">
                  <c:v>B05</c:v>
                </c:pt>
                <c:pt idx="4">
                  <c:v>B06</c:v>
                </c:pt>
              </c:strCache>
              <c:extLst/>
            </c:strRef>
          </c:cat>
          <c:val>
            <c:numRef>
              <c:f>(Model!$E$13:$E$15,Model!$E$17:$E$18)</c:f>
              <c:numCache>
                <c:formatCode>_(* #,##0.000_);_(* \(#,##0.000\);_(* "-"??_);_(@_)</c:formatCode>
                <c:ptCount val="5"/>
                <c:pt idx="0">
                  <c:v>0.81799999999999995</c:v>
                </c:pt>
                <c:pt idx="1">
                  <c:v>0.72099999999999997</c:v>
                </c:pt>
                <c:pt idx="2">
                  <c:v>0.67400000000000004</c:v>
                </c:pt>
                <c:pt idx="3">
                  <c:v>0.66900000000000004</c:v>
                </c:pt>
                <c:pt idx="4">
                  <c:v>0.83</c:v>
                </c:pt>
              </c:numCache>
              <c:extLst/>
            </c:numRef>
          </c:val>
          <c:extLst>
            <c:ext xmlns:c16="http://schemas.microsoft.com/office/drawing/2014/chart" uri="{C3380CC4-5D6E-409C-BE32-E72D297353CC}">
              <c16:uniqueId val="{00000002-95FF-4D61-A223-4748CA1C9DB4}"/>
            </c:ext>
          </c:extLst>
        </c:ser>
        <c:ser>
          <c:idx val="3"/>
          <c:order val="3"/>
          <c:tx>
            <c:strRef>
              <c:f>Model!$F$12</c:f>
              <c:strCache>
                <c:ptCount val="1"/>
                <c:pt idx="0">
                  <c:v>G18 LSICS</c:v>
                </c:pt>
              </c:strCache>
            </c:strRef>
          </c:tx>
          <c:spPr>
            <a:noFill/>
            <a:ln w="38100">
              <a:solidFill>
                <a:srgbClr val="0070C0"/>
              </a:solidFill>
            </a:ln>
            <a:effectLst/>
          </c:spPr>
          <c:invertIfNegative val="0"/>
          <c:cat>
            <c:strRef>
              <c:f>(Model!$B$13:$B$15,Model!$B$17:$B$18)</c:f>
              <c:strCache>
                <c:ptCount val="5"/>
                <c:pt idx="0">
                  <c:v>B01</c:v>
                </c:pt>
                <c:pt idx="1">
                  <c:v>B02</c:v>
                </c:pt>
                <c:pt idx="2">
                  <c:v>B03</c:v>
                </c:pt>
                <c:pt idx="3">
                  <c:v>B05</c:v>
                </c:pt>
                <c:pt idx="4">
                  <c:v>B06</c:v>
                </c:pt>
              </c:strCache>
              <c:extLst/>
            </c:strRef>
          </c:cat>
          <c:val>
            <c:numRef>
              <c:f>(Model!$F$13:$F$15,Model!$F$17:$F$18)</c:f>
              <c:numCache>
                <c:formatCode>_(* #,##0.000_);_(* \(#,##0.000\);_(* "-"??_);_(@_)</c:formatCode>
                <c:ptCount val="5"/>
                <c:pt idx="0">
                  <c:v>1.214</c:v>
                </c:pt>
                <c:pt idx="1">
                  <c:v>0.749</c:v>
                </c:pt>
                <c:pt idx="2">
                  <c:v>0.51100000000000001</c:v>
                </c:pt>
                <c:pt idx="3">
                  <c:v>0.68799999999999994</c:v>
                </c:pt>
                <c:pt idx="4">
                  <c:v>0.89500000000000002</c:v>
                </c:pt>
              </c:numCache>
              <c:extLst/>
            </c:numRef>
          </c:val>
          <c:extLst>
            <c:ext xmlns:c16="http://schemas.microsoft.com/office/drawing/2014/chart" uri="{C3380CC4-5D6E-409C-BE32-E72D297353CC}">
              <c16:uniqueId val="{00000003-95FF-4D61-A223-4748CA1C9DB4}"/>
            </c:ext>
          </c:extLst>
        </c:ser>
        <c:ser>
          <c:idx val="4"/>
          <c:order val="4"/>
          <c:tx>
            <c:strRef>
              <c:f>Model!$G$12</c:f>
              <c:strCache>
                <c:ptCount val="1"/>
                <c:pt idx="0">
                  <c:v>G18 by G16</c:v>
                </c:pt>
              </c:strCache>
            </c:strRef>
          </c:tx>
          <c:spPr>
            <a:solidFill>
              <a:srgbClr val="33CC33"/>
            </a:solidFill>
            <a:ln>
              <a:solidFill>
                <a:srgbClr val="33CC33"/>
              </a:solidFill>
            </a:ln>
            <a:effectLst/>
          </c:spPr>
          <c:invertIfNegative val="0"/>
          <c:cat>
            <c:strRef>
              <c:f>(Model!$B$13:$B$15,Model!$B$17:$B$18)</c:f>
              <c:strCache>
                <c:ptCount val="5"/>
                <c:pt idx="0">
                  <c:v>B01</c:v>
                </c:pt>
                <c:pt idx="1">
                  <c:v>B02</c:v>
                </c:pt>
                <c:pt idx="2">
                  <c:v>B03</c:v>
                </c:pt>
                <c:pt idx="3">
                  <c:v>B05</c:v>
                </c:pt>
                <c:pt idx="4">
                  <c:v>B06</c:v>
                </c:pt>
              </c:strCache>
              <c:extLst/>
            </c:strRef>
          </c:cat>
          <c:val>
            <c:numRef>
              <c:f>(Model!$G$13:$G$15,Model!$G$17:$G$18)</c:f>
              <c:numCache>
                <c:formatCode>_(* #,##0.000_);_(* \(#,##0.000\);_(* "-"??_);_(@_)</c:formatCode>
                <c:ptCount val="5"/>
                <c:pt idx="0">
                  <c:v>1.1559999999999999</c:v>
                </c:pt>
                <c:pt idx="1">
                  <c:v>0.86899999999999999</c:v>
                </c:pt>
                <c:pt idx="2">
                  <c:v>0.89200000000000002</c:v>
                </c:pt>
                <c:pt idx="3">
                  <c:v>0.77100000000000002</c:v>
                </c:pt>
                <c:pt idx="4">
                  <c:v>1.0920000000000001</c:v>
                </c:pt>
              </c:numCache>
              <c:extLst/>
            </c:numRef>
          </c:val>
          <c:extLst>
            <c:ext xmlns:c16="http://schemas.microsoft.com/office/drawing/2014/chart" uri="{C3380CC4-5D6E-409C-BE32-E72D297353CC}">
              <c16:uniqueId val="{00000004-95FF-4D61-A223-4748CA1C9DB4}"/>
            </c:ext>
          </c:extLst>
        </c:ser>
        <c:dLbls>
          <c:showLegendKey val="0"/>
          <c:showVal val="0"/>
          <c:showCatName val="0"/>
          <c:showSerName val="0"/>
          <c:showPercent val="0"/>
          <c:showBubbleSize val="0"/>
        </c:dLbls>
        <c:gapWidth val="219"/>
        <c:overlap val="-27"/>
        <c:axId val="1472616815"/>
        <c:axId val="1472618895"/>
      </c:barChart>
      <c:catAx>
        <c:axId val="1472616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72618895"/>
        <c:crosses val="autoZero"/>
        <c:auto val="1"/>
        <c:lblAlgn val="ctr"/>
        <c:lblOffset val="100"/>
        <c:noMultiLvlLbl val="0"/>
      </c:catAx>
      <c:valAx>
        <c:axId val="1472618895"/>
        <c:scaling>
          <c:orientation val="minMax"/>
          <c:max val="1.5"/>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a:t>Standard Deviation</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72616815"/>
        <c:crosses val="autoZero"/>
        <c:crossBetween val="between"/>
        <c:majorUnit val="0.30000000000000004"/>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4787D8-4D62-8349-AE5D-D34D921716E2}" type="datetimeFigureOut">
              <a:rPr lang="en-GB" smtClean="0"/>
              <a:t>22/03/2026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30CBED-D393-0444-AF9C-46764C521B5A}" type="slidenum">
              <a:rPr lang="en-GB" smtClean="0"/>
              <a:t>‹#›</a:t>
            </a:fld>
            <a:endParaRPr lang="en-GB" dirty="0"/>
          </a:p>
        </p:txBody>
      </p:sp>
    </p:spTree>
    <p:extLst>
      <p:ext uri="{BB962C8B-B14F-4D97-AF65-F5344CB8AC3E}">
        <p14:creationId xmlns:p14="http://schemas.microsoft.com/office/powerpoint/2010/main" val="2868554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 name="Google Shape;248;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Play"/>
              <a:buNone/>
            </a:pPr>
            <a:endParaRPr dirty="0"/>
          </a:p>
        </p:txBody>
      </p:sp>
      <p:sp>
        <p:nvSpPr>
          <p:cNvPr id="249" name="Google Shape;249;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63" name="Google Shape;263;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69" name="Google Shape;269;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A6237-3787-C6F0-6A5D-46E556671C6F}"/>
              </a:ext>
            </a:extLst>
          </p:cNvPr>
          <p:cNvSpPr>
            <a:spLocks noGrp="1"/>
          </p:cNvSpPr>
          <p:nvPr>
            <p:ph type="ctrTitle"/>
          </p:nvPr>
        </p:nvSpPr>
        <p:spPr>
          <a:xfrm>
            <a:off x="1524000" y="1518603"/>
            <a:ext cx="9144000" cy="2387600"/>
          </a:xfrm>
        </p:spPr>
        <p:txBody>
          <a:bodyPr anchor="ctr">
            <a:normAutofit/>
          </a:bodyPr>
          <a:lstStyle>
            <a:lvl1pPr algn="ctr">
              <a:defRPr sz="4000"/>
            </a:lvl1pPr>
          </a:lstStyle>
          <a:p>
            <a:r>
              <a:rPr lang="en-US" noProof="0" dirty="0"/>
              <a:t>Click to edit Master title style</a:t>
            </a:r>
          </a:p>
        </p:txBody>
      </p:sp>
      <p:sp>
        <p:nvSpPr>
          <p:cNvPr id="3" name="Subtitle 2">
            <a:extLst>
              <a:ext uri="{FF2B5EF4-FFF2-40B4-BE49-F238E27FC236}">
                <a16:creationId xmlns:a16="http://schemas.microsoft.com/office/drawing/2014/main" id="{13590FA9-3C4A-C8C2-2C95-41413F5B2F0D}"/>
              </a:ext>
            </a:extLst>
          </p:cNvPr>
          <p:cNvSpPr>
            <a:spLocks noGrp="1"/>
          </p:cNvSpPr>
          <p:nvPr>
            <p:ph type="subTitle" idx="1"/>
          </p:nvPr>
        </p:nvSpPr>
        <p:spPr>
          <a:xfrm>
            <a:off x="1524000" y="3998278"/>
            <a:ext cx="9144000" cy="1655762"/>
          </a:xfrm>
        </p:spPr>
        <p:txBody>
          <a:bodyPr/>
          <a:lstStyle>
            <a:lvl1pPr marL="0" indent="0" algn="ctr">
              <a:buNone/>
              <a:defRPr sz="2400">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Click to edit Master subtitle style</a:t>
            </a:r>
          </a:p>
        </p:txBody>
      </p:sp>
    </p:spTree>
    <p:extLst>
      <p:ext uri="{BB962C8B-B14F-4D97-AF65-F5344CB8AC3E}">
        <p14:creationId xmlns:p14="http://schemas.microsoft.com/office/powerpoint/2010/main" val="909815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69BE4-9CE0-6E41-B9E6-83C4EFE7D316}"/>
              </a:ext>
            </a:extLst>
          </p:cNvPr>
          <p:cNvSpPr>
            <a:spLocks noGrp="1"/>
          </p:cNvSpPr>
          <p:nvPr>
            <p:ph type="title"/>
          </p:nvPr>
        </p:nvSpPr>
        <p:spPr/>
        <p:txBody>
          <a:bodyPr/>
          <a:lstStyle/>
          <a:p>
            <a:r>
              <a:rPr lang="en-US" dirty="0"/>
              <a:t>Click to edit Master title style</a:t>
            </a:r>
            <a:endParaRPr lang="en-GB" dirty="0"/>
          </a:p>
        </p:txBody>
      </p:sp>
      <p:sp>
        <p:nvSpPr>
          <p:cNvPr id="4" name="Text Placeholder 2">
            <a:extLst>
              <a:ext uri="{FF2B5EF4-FFF2-40B4-BE49-F238E27FC236}">
                <a16:creationId xmlns:a16="http://schemas.microsoft.com/office/drawing/2014/main" id="{BC3F3B5B-94B6-4B14-A4CB-0E34FEA04698}"/>
              </a:ext>
            </a:extLst>
          </p:cNvPr>
          <p:cNvSpPr>
            <a:spLocks noGrp="1"/>
          </p:cNvSpPr>
          <p:nvPr>
            <p:ph idx="1"/>
          </p:nvPr>
        </p:nvSpPr>
        <p:spPr>
          <a:xfrm>
            <a:off x="560438" y="1140542"/>
            <a:ext cx="10958911" cy="5296329"/>
          </a:xfrm>
          <a:prstGeom prst="rect">
            <a:avLst/>
          </a:prstGeom>
        </p:spPr>
        <p:txBody>
          <a:bodyPr vert="horz" lIns="91440" tIns="45720" rIns="91440" bIns="4572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1003603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3ABB5-B373-46E0-6884-E28C6986A51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269E5C9-FBDE-54AD-AE45-C1F6CDC10691}"/>
              </a:ext>
            </a:extLst>
          </p:cNvPr>
          <p:cNvSpPr>
            <a:spLocks noGrp="1"/>
          </p:cNvSpPr>
          <p:nvPr>
            <p:ph sz="half" idx="1"/>
          </p:nvPr>
        </p:nvSpPr>
        <p:spPr>
          <a:xfrm>
            <a:off x="426720" y="1626919"/>
            <a:ext cx="5486400" cy="4621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a:extLst>
              <a:ext uri="{FF2B5EF4-FFF2-40B4-BE49-F238E27FC236}">
                <a16:creationId xmlns:a16="http://schemas.microsoft.com/office/drawing/2014/main" id="{6F245247-E552-7812-4638-ADFEA761460B}"/>
              </a:ext>
            </a:extLst>
          </p:cNvPr>
          <p:cNvSpPr>
            <a:spLocks noGrp="1"/>
          </p:cNvSpPr>
          <p:nvPr>
            <p:ph sz="half" idx="2"/>
          </p:nvPr>
        </p:nvSpPr>
        <p:spPr>
          <a:xfrm>
            <a:off x="6278880" y="1626919"/>
            <a:ext cx="5486400" cy="4621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010390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37142-F46B-B42E-97B5-E0CFF6D60683}"/>
              </a:ext>
            </a:extLst>
          </p:cNvPr>
          <p:cNvSpPr>
            <a:spLocks noGrp="1"/>
          </p:cNvSpPr>
          <p:nvPr>
            <p:ph type="title"/>
          </p:nvPr>
        </p:nvSpPr>
        <p:spPr/>
        <p:txBody>
          <a:bodyPr/>
          <a:lstStyle/>
          <a:p>
            <a:r>
              <a:rPr lang="en-US" dirty="0"/>
              <a:t>Click to edit Master title style</a:t>
            </a:r>
            <a:endParaRPr lang="en-GB" dirty="0"/>
          </a:p>
        </p:txBody>
      </p:sp>
    </p:spTree>
    <p:extLst>
      <p:ext uri="{BB962C8B-B14F-4D97-AF65-F5344CB8AC3E}">
        <p14:creationId xmlns:p14="http://schemas.microsoft.com/office/powerpoint/2010/main" val="2179232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000"/>
            </a:lvl1pPr>
          </a:lstStyle>
          <a:p>
            <a:r>
              <a:rPr lang="en-US" dirty="0"/>
              <a:t>Click to edit Master title style</a:t>
            </a:r>
          </a:p>
        </p:txBody>
      </p:sp>
      <p:sp>
        <p:nvSpPr>
          <p:cNvPr id="3" name="Content Placeholder 2"/>
          <p:cNvSpPr>
            <a:spLocks noGrp="1"/>
          </p:cNvSpPr>
          <p:nvPr>
            <p:ph idx="1" hasCustomPrompt="1"/>
          </p:nvPr>
        </p:nvSpPr>
        <p:spPr/>
        <p:txBody>
          <a:bodyPr/>
          <a:lstStyle>
            <a:lvl2pPr>
              <a:defRPr b="0">
                <a:solidFill>
                  <a:srgbClr val="002060"/>
                </a:solidFill>
              </a:defRPr>
            </a:lvl2pPr>
            <a:lvl3pPr>
              <a:defRPr>
                <a:solidFill>
                  <a:srgbClr val="7030A0"/>
                </a:solidFill>
              </a:defRPr>
            </a:lvl3pPr>
          </a:lstStyle>
          <a:p>
            <a:pPr lvl="0"/>
            <a:r>
              <a:rPr lang="en-US" dirty="0"/>
              <a:t>Click to edit Master text styles</a:t>
            </a:r>
          </a:p>
          <a:p>
            <a:pPr lvl="1"/>
            <a:r>
              <a:rPr lang="en-US" dirty="0"/>
              <a:t>Second level</a:t>
            </a:r>
          </a:p>
          <a:p>
            <a:pPr lvl="2"/>
            <a:r>
              <a:rPr lang="en-US" dirty="0"/>
              <a:t>Third level</a:t>
            </a:r>
          </a:p>
        </p:txBody>
      </p:sp>
      <p:sp>
        <p:nvSpPr>
          <p:cNvPr id="6" name="Slide Number Placeholder 5"/>
          <p:cNvSpPr>
            <a:spLocks noGrp="1"/>
          </p:cNvSpPr>
          <p:nvPr>
            <p:ph type="sldNum" sz="quarter" idx="12"/>
          </p:nvPr>
        </p:nvSpPr>
        <p:spPr/>
        <p:txBody>
          <a:bodyPr/>
          <a:lstStyle/>
          <a:p>
            <a:fld id="{ACC92CFC-D429-494E-860C-EBB75C38C3B4}"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94575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00401A-04A9-8A79-02C3-D41322897A1D}"/>
              </a:ext>
            </a:extLst>
          </p:cNvPr>
          <p:cNvSpPr>
            <a:spLocks noGrp="1"/>
          </p:cNvSpPr>
          <p:nvPr>
            <p:ph type="title"/>
          </p:nvPr>
        </p:nvSpPr>
        <p:spPr>
          <a:xfrm>
            <a:off x="1042220" y="123633"/>
            <a:ext cx="10107561" cy="908754"/>
          </a:xfrm>
          <a:prstGeom prst="rect">
            <a:avLst/>
          </a:prstGeom>
        </p:spPr>
        <p:txBody>
          <a:bodyPr vert="horz" lIns="91440" tIns="45720" rIns="91440" bIns="45720" rtlCol="0" anchor="ctr">
            <a:normAutofit/>
          </a:bodyPr>
          <a:lstStyle/>
          <a:p>
            <a:r>
              <a:rPr lang="en-US" noProof="0" dirty="0"/>
              <a:t>Click to edit Master title style</a:t>
            </a:r>
          </a:p>
        </p:txBody>
      </p:sp>
      <p:sp>
        <p:nvSpPr>
          <p:cNvPr id="3" name="Text Placeholder 2">
            <a:extLst>
              <a:ext uri="{FF2B5EF4-FFF2-40B4-BE49-F238E27FC236}">
                <a16:creationId xmlns:a16="http://schemas.microsoft.com/office/drawing/2014/main" id="{F5F27801-BFB5-5E55-1E77-FCD19B8199DB}"/>
              </a:ext>
            </a:extLst>
          </p:cNvPr>
          <p:cNvSpPr>
            <a:spLocks noGrp="1"/>
          </p:cNvSpPr>
          <p:nvPr>
            <p:ph type="body" idx="1"/>
          </p:nvPr>
        </p:nvSpPr>
        <p:spPr>
          <a:xfrm>
            <a:off x="560438" y="1140542"/>
            <a:ext cx="10958911" cy="5296329"/>
          </a:xfrm>
          <a:prstGeom prst="rect">
            <a:avLst/>
          </a:prstGeom>
        </p:spPr>
        <p:txBody>
          <a:bodyPr vert="horz" lIns="91440" tIns="45720" rIns="91440" bIns="4572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pic>
        <p:nvPicPr>
          <p:cNvPr id="1026" name="Picture 2" descr="A logo of a planet with a satellite&#10;&#10;Description automatically generated">
            <a:extLst>
              <a:ext uri="{FF2B5EF4-FFF2-40B4-BE49-F238E27FC236}">
                <a16:creationId xmlns:a16="http://schemas.microsoft.com/office/drawing/2014/main" id="{C422C2AB-163E-E4ED-CD90-2E4946B167FD}"/>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69544" y="123632"/>
            <a:ext cx="972676" cy="7620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61" title="[DM_E_DOC_NO], v[DM_E_VER_NO], [DM_E_ISS_DATE]">
            <a:extLst>
              <a:ext uri="{FF2B5EF4-FFF2-40B4-BE49-F238E27FC236}">
                <a16:creationId xmlns:a16="http://schemas.microsoft.com/office/drawing/2014/main" id="{6C02ADD0-2B2A-8260-A94D-DBC46E369858}"/>
              </a:ext>
            </a:extLst>
          </p:cNvPr>
          <p:cNvSpPr>
            <a:spLocks noChangeArrowheads="1"/>
          </p:cNvSpPr>
          <p:nvPr userDrawn="1"/>
        </p:nvSpPr>
        <p:spPr bwMode="auto">
          <a:xfrm>
            <a:off x="161047" y="6583626"/>
            <a:ext cx="6148799" cy="248402"/>
          </a:xfrm>
          <a:prstGeom prst="rect">
            <a:avLst/>
          </a:prstGeom>
          <a:noFill/>
          <a:ln w="9525">
            <a:noFill/>
            <a:miter lim="800000"/>
            <a:headEnd/>
            <a:tailEnd/>
          </a:ln>
        </p:spPr>
        <p:txBody>
          <a:bodyPr wrap="square" lIns="0" tIns="46800" rIns="0" bIns="46800" anchor="ctr">
            <a:spAutoFit/>
          </a:bodyPr>
          <a:lstStyle/>
          <a:p>
            <a:pPr eaLnBrk="0" hangingPunct="0">
              <a:defRPr/>
            </a:pPr>
            <a:r>
              <a:rPr lang="en-GB" sz="1000" b="0" baseline="0" noProof="0" dirty="0">
                <a:solidFill>
                  <a:srgbClr val="008CBF"/>
                </a:solidFill>
                <a:latin typeface="Arial" panose="020B0604020202020204" pitchFamily="34" charset="0"/>
                <a:ea typeface="Roboto" panose="02000000000000000000" pitchFamily="2" charset="0"/>
                <a:cs typeface="Arial" panose="020B0604020202020204" pitchFamily="34" charset="0"/>
              </a:rPr>
              <a:t>GSICS Annual Meeting 2026, Ottawa (ON), Canada, 23-27 March 2026</a:t>
            </a:r>
          </a:p>
        </p:txBody>
      </p:sp>
      <p:sp>
        <p:nvSpPr>
          <p:cNvPr id="13" name="Rectangle 12">
            <a:extLst>
              <a:ext uri="{FF2B5EF4-FFF2-40B4-BE49-F238E27FC236}">
                <a16:creationId xmlns:a16="http://schemas.microsoft.com/office/drawing/2014/main" id="{F05B312D-3723-FBA7-4F0E-979514103FAA}"/>
              </a:ext>
            </a:extLst>
          </p:cNvPr>
          <p:cNvSpPr/>
          <p:nvPr userDrawn="1"/>
        </p:nvSpPr>
        <p:spPr>
          <a:xfrm>
            <a:off x="11519350" y="6593586"/>
            <a:ext cx="609135" cy="246221"/>
          </a:xfrm>
          <a:prstGeom prst="rect">
            <a:avLst/>
          </a:prstGeom>
        </p:spPr>
        <p:txBody>
          <a:bodyPr wrap="square">
            <a:spAutoFit/>
          </a:bodyPr>
          <a:lstStyle/>
          <a:p>
            <a:pPr algn="r"/>
            <a:fld id="{FF9CC606-8418-49EA-9DB7-3FFD72983DD3}" type="slidenum">
              <a:rPr lang="de-DE" sz="1000" b="0" smtClean="0">
                <a:solidFill>
                  <a:srgbClr val="008CBF"/>
                </a:solidFill>
                <a:latin typeface="Arial" panose="020B0604020202020204" pitchFamily="34" charset="0"/>
                <a:ea typeface="Roboto" panose="02000000000000000000" pitchFamily="2" charset="0"/>
                <a:cs typeface="Arial" panose="020B0604020202020204" pitchFamily="34" charset="0"/>
              </a:rPr>
              <a:pPr algn="r"/>
              <a:t>‹#›</a:t>
            </a:fld>
            <a:endParaRPr lang="en-GB" sz="1000" dirty="0">
              <a:solidFill>
                <a:srgbClr val="008CBF"/>
              </a:solidFill>
              <a:latin typeface="Arial" panose="020B0604020202020204" pitchFamily="34" charset="0"/>
              <a:ea typeface="Roboto" panose="02000000000000000000" pitchFamily="2" charset="0"/>
              <a:cs typeface="Arial" panose="020B0604020202020204" pitchFamily="34" charset="0"/>
            </a:endParaRPr>
          </a:p>
        </p:txBody>
      </p:sp>
      <p:pic>
        <p:nvPicPr>
          <p:cNvPr id="8" name="Picture 4" descr="Image result for noaa logo">
            <a:extLst>
              <a:ext uri="{FF2B5EF4-FFF2-40B4-BE49-F238E27FC236}">
                <a16:creationId xmlns:a16="http://schemas.microsoft.com/office/drawing/2014/main" id="{D9EFC4AF-DB78-40E6-83AF-21CAEF494603}"/>
              </a:ext>
            </a:extLst>
          </p:cNvPr>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11253378" y="123632"/>
            <a:ext cx="869079"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10590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Lst>
  <p:hf sldNum="0" hdr="0" ftr="0" dt="0"/>
  <p:txStyles>
    <p:titleStyle>
      <a:lvl1pPr algn="ctr" defTabSz="914400" rtl="0" eaLnBrk="1" latinLnBrk="0" hangingPunct="1">
        <a:lnSpc>
          <a:spcPct val="90000"/>
        </a:lnSpc>
        <a:spcBef>
          <a:spcPct val="0"/>
        </a:spcBef>
        <a:buNone/>
        <a:defRPr sz="4000" b="0" kern="1200">
          <a:solidFill>
            <a:schemeClr val="tx1"/>
          </a:solidFill>
          <a:latin typeface="Times New Roman" panose="02020603050405020304" pitchFamily="18" charset="0"/>
          <a:ea typeface="+mj-ea"/>
          <a:cs typeface="Times New Roman" panose="02020603050405020304" pitchFamily="18" charset="0"/>
        </a:defRPr>
      </a:lvl1pPr>
    </p:titleStyle>
    <p:bodyStyle>
      <a:lvl1pPr marL="461963" indent="-461963" algn="l" defTabSz="914400" rtl="0" eaLnBrk="1" latinLnBrk="0" hangingPunct="1">
        <a:lnSpc>
          <a:spcPct val="90000"/>
        </a:lnSpc>
        <a:spcBef>
          <a:spcPts val="1000"/>
        </a:spcBef>
        <a:buClr>
          <a:srgbClr val="0189BA"/>
        </a:buClr>
        <a:buFont typeface="Wingdings" panose="05000000000000000000" pitchFamily="2" charset="2"/>
        <a:buChar char="v"/>
        <a:defRPr sz="2800" kern="1200">
          <a:solidFill>
            <a:schemeClr val="tx2"/>
          </a:solidFill>
          <a:latin typeface="Times New Roman" panose="02020603050405020304" pitchFamily="18" charset="0"/>
          <a:ea typeface="+mn-ea"/>
          <a:cs typeface="Times New Roman" panose="02020603050405020304" pitchFamily="18" charset="0"/>
        </a:defRPr>
      </a:lvl1pPr>
      <a:lvl2pPr marL="796925" indent="-339725" algn="l" defTabSz="914400" rtl="0" eaLnBrk="1" latinLnBrk="0" hangingPunct="1">
        <a:lnSpc>
          <a:spcPct val="90000"/>
        </a:lnSpc>
        <a:spcBef>
          <a:spcPts val="500"/>
        </a:spcBef>
        <a:buClr>
          <a:srgbClr val="0189BA"/>
        </a:buClr>
        <a:buFont typeface="Wingdings" panose="05000000000000000000" pitchFamily="2" charset="2"/>
        <a:buChar char="Ø"/>
        <a:defRPr sz="2400" kern="1200">
          <a:solidFill>
            <a:schemeClr val="tx2"/>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Clr>
          <a:srgbClr val="0189BA"/>
        </a:buClr>
        <a:buFont typeface="Wingdings" panose="05000000000000000000" pitchFamily="2" charset="2"/>
        <a:buChar char="§"/>
        <a:defRPr sz="2000" kern="1200">
          <a:solidFill>
            <a:schemeClr val="tx2"/>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Clr>
          <a:srgbClr val="0189BA"/>
        </a:buClr>
        <a:buFont typeface="Courier New" panose="02070309020205020404" pitchFamily="49" charset="0"/>
        <a:buChar char="o"/>
        <a:defRPr sz="1800" kern="1200">
          <a:solidFill>
            <a:schemeClr val="tx2"/>
          </a:solidFill>
          <a:latin typeface="Times New Roman" panose="02020603050405020304" pitchFamily="18" charset="0"/>
          <a:ea typeface="+mn-ea"/>
          <a:cs typeface="Times New Roman" panose="02020603050405020304" pitchFamily="18" charset="0"/>
        </a:defRPr>
      </a:lvl4pPr>
      <a:lvl5pPr marL="2054225" indent="-225425" algn="l" defTabSz="914400" rtl="0" eaLnBrk="1" latinLnBrk="0" hangingPunct="1">
        <a:lnSpc>
          <a:spcPct val="90000"/>
        </a:lnSpc>
        <a:spcBef>
          <a:spcPts val="500"/>
        </a:spcBef>
        <a:buFont typeface="Arial" panose="020B0604020202020204" pitchFamily="34" charset="0"/>
        <a:buChar char="•"/>
        <a:defRPr sz="1600" kern="1200">
          <a:solidFill>
            <a:schemeClr val="tx2"/>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63298ED-2EDB-4278-0CBC-C2FF087741E8}"/>
              </a:ext>
            </a:extLst>
          </p:cNvPr>
          <p:cNvSpPr>
            <a:spLocks noGrp="1"/>
          </p:cNvSpPr>
          <p:nvPr>
            <p:ph type="ctrTitle"/>
          </p:nvPr>
        </p:nvSpPr>
        <p:spPr>
          <a:xfrm>
            <a:off x="609599" y="1518603"/>
            <a:ext cx="10984089" cy="1588491"/>
          </a:xfrm>
        </p:spPr>
        <p:txBody>
          <a:bodyPr>
            <a:normAutofit/>
          </a:bodyPr>
          <a:lstStyle/>
          <a:p>
            <a:r>
              <a:rPr lang="en-GB" sz="3200" b="0" dirty="0">
                <a:latin typeface="Times New Roman" panose="02020603050405020304" pitchFamily="18" charset="0"/>
                <a:cs typeface="Times New Roman" panose="02020603050405020304" pitchFamily="18" charset="0"/>
              </a:rPr>
              <a:t>Monitoring Solar Channel Calibration Using Lunar Radiance</a:t>
            </a:r>
          </a:p>
        </p:txBody>
      </p:sp>
      <p:sp>
        <p:nvSpPr>
          <p:cNvPr id="15" name="Subtitle 14">
            <a:extLst>
              <a:ext uri="{FF2B5EF4-FFF2-40B4-BE49-F238E27FC236}">
                <a16:creationId xmlns:a16="http://schemas.microsoft.com/office/drawing/2014/main" id="{495FA608-455F-2589-F7DC-25EB691635C0}"/>
              </a:ext>
            </a:extLst>
          </p:cNvPr>
          <p:cNvSpPr>
            <a:spLocks noGrp="1"/>
          </p:cNvSpPr>
          <p:nvPr>
            <p:ph type="subTitle" idx="1"/>
          </p:nvPr>
        </p:nvSpPr>
        <p:spPr>
          <a:xfrm>
            <a:off x="609599" y="3429001"/>
            <a:ext cx="10984089" cy="2768600"/>
          </a:xfrm>
        </p:spPr>
        <p:txBody>
          <a:bodyPr>
            <a:normAutofit fontScale="92500" lnSpcReduction="10000"/>
          </a:bodyPr>
          <a:lstStyle/>
          <a:p>
            <a:r>
              <a:rPr lang="en-GB" sz="2200" dirty="0">
                <a:latin typeface="Times New Roman" panose="02020603050405020304" pitchFamily="18" charset="0"/>
                <a:cs typeface="Times New Roman" panose="02020603050405020304" pitchFamily="18" charset="0"/>
              </a:rPr>
              <a:t>Xiangqian Wu</a:t>
            </a:r>
            <a:r>
              <a:rPr lang="en-GB" sz="2200" baseline="30000" dirty="0">
                <a:latin typeface="Times New Roman" panose="02020603050405020304" pitchFamily="18" charset="0"/>
                <a:cs typeface="Times New Roman" panose="02020603050405020304" pitchFamily="18" charset="0"/>
              </a:rPr>
              <a:t>a</a:t>
            </a:r>
            <a:r>
              <a:rPr lang="en-GB" sz="2200" dirty="0">
                <a:latin typeface="Times New Roman" panose="02020603050405020304" pitchFamily="18" charset="0"/>
                <a:cs typeface="Times New Roman" panose="02020603050405020304" pitchFamily="18" charset="0"/>
              </a:rPr>
              <a:t>, Fangfang Yu</a:t>
            </a:r>
            <a:r>
              <a:rPr lang="en-GB" sz="2200" baseline="30000" dirty="0">
                <a:latin typeface="Times New Roman" panose="02020603050405020304" pitchFamily="18" charset="0"/>
                <a:cs typeface="Times New Roman" panose="02020603050405020304" pitchFamily="18" charset="0"/>
              </a:rPr>
              <a:t>b</a:t>
            </a:r>
            <a:r>
              <a:rPr lang="en-GB" sz="2200" dirty="0">
                <a:latin typeface="Times New Roman" panose="02020603050405020304" pitchFamily="18" charset="0"/>
                <a:cs typeface="Times New Roman" panose="02020603050405020304" pitchFamily="18" charset="0"/>
              </a:rPr>
              <a:t>, Bikash Basnet</a:t>
            </a:r>
            <a:r>
              <a:rPr lang="en-GB" sz="2200" baseline="30000" dirty="0">
                <a:latin typeface="Times New Roman" panose="02020603050405020304" pitchFamily="18" charset="0"/>
                <a:cs typeface="Times New Roman" panose="02020603050405020304" pitchFamily="18" charset="0"/>
              </a:rPr>
              <a:t>b</a:t>
            </a:r>
            <a:r>
              <a:rPr lang="en-GB" sz="2200" dirty="0">
                <a:latin typeface="Times New Roman" panose="02020603050405020304" pitchFamily="18" charset="0"/>
                <a:cs typeface="Times New Roman" panose="02020603050405020304" pitchFamily="18" charset="0"/>
              </a:rPr>
              <a:t>, Xi Shao</a:t>
            </a:r>
            <a:r>
              <a:rPr lang="en-GB" sz="2200" baseline="30000" dirty="0">
                <a:latin typeface="Times New Roman" panose="02020603050405020304" pitchFamily="18" charset="0"/>
                <a:cs typeface="Times New Roman" panose="02020603050405020304" pitchFamily="18" charset="0"/>
              </a:rPr>
              <a:t>c</a:t>
            </a:r>
            <a:r>
              <a:rPr lang="en-GB" sz="2200" dirty="0">
                <a:latin typeface="Times New Roman" panose="02020603050405020304" pitchFamily="18" charset="0"/>
                <a:cs typeface="Times New Roman" panose="02020603050405020304" pitchFamily="18" charset="0"/>
              </a:rPr>
              <a:t>, Nick Brenner</a:t>
            </a:r>
            <a:r>
              <a:rPr lang="en-GB" sz="2200" baseline="30000" dirty="0">
                <a:latin typeface="Times New Roman" panose="02020603050405020304" pitchFamily="18" charset="0"/>
                <a:cs typeface="Times New Roman" panose="02020603050405020304" pitchFamily="18" charset="0"/>
              </a:rPr>
              <a:t>d</a:t>
            </a:r>
            <a:r>
              <a:rPr lang="en-GB" sz="2200" dirty="0">
                <a:latin typeface="Times New Roman" panose="02020603050405020304" pitchFamily="18" charset="0"/>
                <a:cs typeface="Times New Roman" panose="02020603050405020304" pitchFamily="18" charset="0"/>
              </a:rPr>
              <a:t>, and </a:t>
            </a:r>
            <a:r>
              <a:rPr lang="en-GB" sz="2200" dirty="0" err="1">
                <a:latin typeface="Times New Roman" panose="02020603050405020304" pitchFamily="18" charset="0"/>
                <a:cs typeface="Times New Roman" panose="02020603050405020304" pitchFamily="18" charset="0"/>
              </a:rPr>
              <a:t>Linfred</a:t>
            </a:r>
            <a:r>
              <a:rPr lang="en-GB" sz="2200" dirty="0">
                <a:latin typeface="Times New Roman" panose="02020603050405020304" pitchFamily="18" charset="0"/>
                <a:cs typeface="Times New Roman" panose="02020603050405020304" pitchFamily="18" charset="0"/>
              </a:rPr>
              <a:t> </a:t>
            </a:r>
            <a:r>
              <a:rPr lang="en-GB" sz="2200" dirty="0" err="1">
                <a:latin typeface="Times New Roman" panose="02020603050405020304" pitchFamily="18" charset="0"/>
                <a:cs typeface="Times New Roman" panose="02020603050405020304" pitchFamily="18" charset="0"/>
              </a:rPr>
              <a:t>Kingston</a:t>
            </a:r>
            <a:r>
              <a:rPr lang="en-GB" sz="2200" baseline="30000" dirty="0" err="1">
                <a:latin typeface="Times New Roman" panose="02020603050405020304" pitchFamily="18" charset="0"/>
                <a:cs typeface="Times New Roman" panose="02020603050405020304" pitchFamily="18" charset="0"/>
              </a:rPr>
              <a:t>c</a:t>
            </a:r>
            <a:endParaRPr lang="en-GB" sz="2200" dirty="0">
              <a:solidFill>
                <a:srgbClr val="FF0000"/>
              </a:solidFill>
              <a:latin typeface="Times New Roman" panose="02020603050405020304" pitchFamily="18" charset="0"/>
              <a:cs typeface="Times New Roman" panose="02020603050405020304" pitchFamily="18" charset="0"/>
            </a:endParaRPr>
          </a:p>
          <a:p>
            <a:endParaRPr lang="en-GB" sz="1900" dirty="0">
              <a:latin typeface="Times New Roman" panose="02020603050405020304" pitchFamily="18" charset="0"/>
              <a:cs typeface="Times New Roman" panose="02020603050405020304" pitchFamily="18" charset="0"/>
            </a:endParaRPr>
          </a:p>
          <a:p>
            <a:pPr marL="0" marR="0" algn="ctr">
              <a:spcBef>
                <a:spcPts val="0"/>
              </a:spcBef>
              <a:spcAft>
                <a:spcPts val="0"/>
              </a:spcAft>
            </a:pPr>
            <a:r>
              <a:rPr lang="en-US" sz="22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a:t>
            </a:r>
            <a:r>
              <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NOAA/NESDIS/STAR     </a:t>
            </a:r>
            <a:r>
              <a:rPr lang="en-US" sz="22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a:t>
            </a:r>
            <a:r>
              <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ERT</a:t>
            </a:r>
            <a:r>
              <a:rPr lang="en-US"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a:t>
            </a:r>
            <a:r>
              <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University of Maryland     </a:t>
            </a:r>
            <a:r>
              <a:rPr lang="en-US" sz="22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a:t>
            </a:r>
            <a:r>
              <a:rPr lang="en-US"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Cornell University</a:t>
            </a:r>
          </a:p>
          <a:p>
            <a:pPr marL="0" marR="0" algn="ctr">
              <a:spcBef>
                <a:spcPts val="0"/>
              </a:spcBef>
              <a:spcAft>
                <a:spcPts val="0"/>
              </a:spcAft>
            </a:pPr>
            <a:endParaRPr lang="en-US" sz="18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pP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Declaimer: The scientific results and conclusions, as well as any views or opinions expressed herein, are those of the authors and do not necessarily reflect those of NOAA or the Department of Commerce.</a:t>
            </a:r>
          </a:p>
          <a:p>
            <a:pPr>
              <a:spcBef>
                <a:spcPts val="0"/>
              </a:spcBef>
            </a:pPr>
            <a:endParaRPr lang="en-US" sz="2200" dirty="0">
              <a:ea typeface="Times New Roman" panose="02020603050405020304" pitchFamily="18" charset="0"/>
            </a:endParaRPr>
          </a:p>
          <a:p>
            <a:pPr>
              <a:spcBef>
                <a:spcPts val="0"/>
              </a:spcBef>
            </a:pPr>
            <a:r>
              <a:rPr lang="en-US" sz="2200" dirty="0">
                <a:effectLst/>
                <a:latin typeface="Times New Roman" panose="02020603050405020304" pitchFamily="18" charset="0"/>
                <a:ea typeface="Times New Roman" panose="02020603050405020304" pitchFamily="18" charset="0"/>
                <a:cs typeface="Times New Roman" panose="02020603050405020304" pitchFamily="18" charset="0"/>
              </a:rPr>
              <a:t>Acknowledgements: We thank Dr. Toru Kouyama of the National Institute of Advanced Industrial Science and Technology (AIST) of Japan for lunar reflectance by the Spectral Profiler (SP) data onboard the SELENE,  Arata Okuyama and Masaya Takahashi of Japan Meteorological Agency for lunar data by AHI</a:t>
            </a:r>
            <a:r>
              <a:rPr lang="en-US" sz="2200" dirty="0">
                <a:ea typeface="Times New Roman" panose="02020603050405020304" pitchFamily="18" charset="0"/>
              </a:rPr>
              <a:t>.</a:t>
            </a:r>
            <a:endParaRPr lang="en-US" sz="2200" dirty="0">
              <a:solidFill>
                <a:srgbClr val="FF0000"/>
              </a:solidFill>
              <a:ea typeface="Times New Roman" panose="02020603050405020304" pitchFamily="18" charset="0"/>
            </a:endParaRPr>
          </a:p>
        </p:txBody>
      </p:sp>
    </p:spTree>
    <p:extLst>
      <p:ext uri="{BB962C8B-B14F-4D97-AF65-F5344CB8AC3E}">
        <p14:creationId xmlns:p14="http://schemas.microsoft.com/office/powerpoint/2010/main" val="11888179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801A1-61FC-4898-9326-5F4D993D1F6F}"/>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61CBC75D-295E-4F72-802A-9A97C2D411D1}"/>
              </a:ext>
            </a:extLst>
          </p:cNvPr>
          <p:cNvSpPr>
            <a:spLocks noGrp="1"/>
          </p:cNvSpPr>
          <p:nvPr>
            <p:ph idx="4294967295"/>
          </p:nvPr>
        </p:nvSpPr>
        <p:spPr>
          <a:xfrm>
            <a:off x="629264" y="1160206"/>
            <a:ext cx="11136015" cy="5250426"/>
          </a:xfrm>
        </p:spPr>
        <p:txBody>
          <a:bodyPr>
            <a:normAutofit fontScale="85000" lnSpcReduction="20000"/>
          </a:bodyPr>
          <a:lstStyle/>
          <a:p>
            <a:pPr algn="just"/>
            <a:r>
              <a:rPr lang="en-US" sz="3200" dirty="0">
                <a:solidFill>
                  <a:srgbClr val="0E2841"/>
                </a:solidFill>
                <a:latin typeface="times new roman, serif"/>
              </a:rPr>
              <a:t>Radiometric calibration of satellite instruments must be carefully monitored throughout the mission life with external references.</a:t>
            </a:r>
          </a:p>
          <a:p>
            <a:pPr algn="just"/>
            <a:r>
              <a:rPr lang="en-US" sz="3200" dirty="0">
                <a:solidFill>
                  <a:srgbClr val="0E2841"/>
                </a:solidFill>
                <a:latin typeface="times new roman, serif"/>
              </a:rPr>
              <a:t>Among the many references, the Moon has several unique advantages:</a:t>
            </a:r>
          </a:p>
          <a:p>
            <a:pPr lvl="1" algn="just"/>
            <a:r>
              <a:rPr lang="en-US" sz="2800" dirty="0">
                <a:solidFill>
                  <a:srgbClr val="0E2841"/>
                </a:solidFill>
                <a:latin typeface="times new roman, serif"/>
              </a:rPr>
              <a:t>Unparalleled stability.</a:t>
            </a:r>
          </a:p>
          <a:p>
            <a:pPr lvl="1" algn="just"/>
            <a:r>
              <a:rPr lang="en-US" sz="2800" dirty="0">
                <a:solidFill>
                  <a:srgbClr val="0E2841"/>
                </a:solidFill>
                <a:latin typeface="times new roman, serif"/>
              </a:rPr>
              <a:t>Independence of Earth events.</a:t>
            </a:r>
          </a:p>
          <a:p>
            <a:pPr lvl="2" algn="just"/>
            <a:r>
              <a:rPr lang="en-US" sz="2400" dirty="0">
                <a:solidFill>
                  <a:srgbClr val="0E2841"/>
                </a:solidFill>
                <a:latin typeface="times new roman, serif"/>
              </a:rPr>
              <a:t>Limit to detect change on Earth with instruments whose calibration depends on objects on Earth.</a:t>
            </a:r>
          </a:p>
          <a:p>
            <a:pPr lvl="1" algn="just"/>
            <a:r>
              <a:rPr lang="en-US" sz="2800" dirty="0">
                <a:solidFill>
                  <a:srgbClr val="0E2841"/>
                </a:solidFill>
                <a:latin typeface="times new roman, serif"/>
              </a:rPr>
              <a:t>Availability to most satellite instruments in the past and future.</a:t>
            </a:r>
          </a:p>
          <a:p>
            <a:pPr lvl="2" algn="just"/>
            <a:r>
              <a:rPr lang="en-US" sz="2400" dirty="0">
                <a:solidFill>
                  <a:srgbClr val="0E2841"/>
                </a:solidFill>
                <a:latin typeface="times new roman, serif"/>
              </a:rPr>
              <a:t>Geostationary satellites cannot see Dome C or Greenland.</a:t>
            </a:r>
          </a:p>
          <a:p>
            <a:pPr lvl="2" algn="just"/>
            <a:r>
              <a:rPr lang="en-US" sz="2400" dirty="0">
                <a:solidFill>
                  <a:srgbClr val="0E2841"/>
                </a:solidFill>
                <a:latin typeface="times new roman, serif"/>
              </a:rPr>
              <a:t>Deserts in GOES Field Of Regard (FOR) are not comparable to those in North Africa. </a:t>
            </a:r>
          </a:p>
          <a:p>
            <a:pPr lvl="2" algn="just"/>
            <a:r>
              <a:rPr lang="en-US" sz="2400" dirty="0">
                <a:solidFill>
                  <a:srgbClr val="0E2841"/>
                </a:solidFill>
                <a:latin typeface="times new roman, serif"/>
              </a:rPr>
              <a:t>GOES-WEST is further limited by the number of Deep Convective Clouds (DCC) in its FOR.</a:t>
            </a:r>
          </a:p>
          <a:p>
            <a:pPr algn="just"/>
            <a:r>
              <a:rPr lang="en-US" sz="3200" dirty="0">
                <a:solidFill>
                  <a:srgbClr val="0E2841"/>
                </a:solidFill>
                <a:latin typeface="times new roman, serif"/>
              </a:rPr>
              <a:t>NOAA has collaborated with USGS and other partners for more than two decades to monitor radiometric calibration of satellite instruments with lunar irradiance (Wu et al. 2006).</a:t>
            </a:r>
          </a:p>
          <a:p>
            <a:pPr algn="just"/>
            <a:r>
              <a:rPr lang="en-US" sz="3200" dirty="0">
                <a:solidFill>
                  <a:srgbClr val="0E2841"/>
                </a:solidFill>
                <a:latin typeface="times new roman, serif"/>
              </a:rPr>
              <a:t>We have also been exploring the feasibility of monitoring radiometric calibration using lunar radiance (2016 Tsukuba Meeting).</a:t>
            </a:r>
          </a:p>
        </p:txBody>
      </p:sp>
    </p:spTree>
    <p:extLst>
      <p:ext uri="{BB962C8B-B14F-4D97-AF65-F5344CB8AC3E}">
        <p14:creationId xmlns:p14="http://schemas.microsoft.com/office/powerpoint/2010/main" val="621556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8C50C-6F48-4C8A-A214-9D89707A0F8E}"/>
              </a:ext>
            </a:extLst>
          </p:cNvPr>
          <p:cNvSpPr>
            <a:spLocks noGrp="1"/>
          </p:cNvSpPr>
          <p:nvPr>
            <p:ph type="title"/>
          </p:nvPr>
        </p:nvSpPr>
        <p:spPr>
          <a:xfrm>
            <a:off x="1042220" y="123632"/>
            <a:ext cx="10107561" cy="912065"/>
          </a:xfrm>
        </p:spPr>
        <p:txBody>
          <a:bodyPr/>
          <a:lstStyle/>
          <a:p>
            <a:r>
              <a:rPr lang="en-US" dirty="0"/>
              <a:t>Lunar Irradiance</a:t>
            </a:r>
          </a:p>
        </p:txBody>
      </p:sp>
      <p:sp>
        <p:nvSpPr>
          <p:cNvPr id="3" name="Content Placeholder 2">
            <a:extLst>
              <a:ext uri="{FF2B5EF4-FFF2-40B4-BE49-F238E27FC236}">
                <a16:creationId xmlns:a16="http://schemas.microsoft.com/office/drawing/2014/main" id="{D049E66A-1E18-4788-99E2-3817913BA53F}"/>
              </a:ext>
            </a:extLst>
          </p:cNvPr>
          <p:cNvSpPr>
            <a:spLocks noGrp="1"/>
          </p:cNvSpPr>
          <p:nvPr>
            <p:ph idx="1"/>
          </p:nvPr>
        </p:nvSpPr>
        <p:spPr>
          <a:xfrm>
            <a:off x="6142046" y="1110340"/>
            <a:ext cx="5377302" cy="2318660"/>
          </a:xfrm>
        </p:spPr>
        <p:txBody>
          <a:bodyPr>
            <a:normAutofit fontScale="77500" lnSpcReduction="20000"/>
          </a:bodyPr>
          <a:lstStyle/>
          <a:p>
            <a:r>
              <a:rPr lang="en-US" dirty="0"/>
              <a:t>From the entire lunar disk.</a:t>
            </a:r>
          </a:p>
          <a:p>
            <a:r>
              <a:rPr lang="en-US" dirty="0"/>
              <a:t>Measured by an instrument and estimated by a model.</a:t>
            </a:r>
          </a:p>
          <a:p>
            <a:pPr lvl="1"/>
            <a:r>
              <a:rPr lang="en-US" dirty="0"/>
              <a:t>Make the two equal to vicariously calibrate the satellite instrument (Imager).</a:t>
            </a:r>
          </a:p>
          <a:p>
            <a:pPr lvl="1"/>
            <a:r>
              <a:rPr lang="en-US" dirty="0"/>
              <a:t>Track the ratio of the two to monitor calibration stability over time (ABI).</a:t>
            </a:r>
          </a:p>
          <a:p>
            <a:r>
              <a:rPr lang="en-US" dirty="0"/>
              <a:t>Example: Normalized ratio for GOES-18.</a:t>
            </a:r>
          </a:p>
        </p:txBody>
      </p:sp>
      <p:pic>
        <p:nvPicPr>
          <p:cNvPr id="8" name="Picture 7">
            <a:extLst>
              <a:ext uri="{FF2B5EF4-FFF2-40B4-BE49-F238E27FC236}">
                <a16:creationId xmlns:a16="http://schemas.microsoft.com/office/drawing/2014/main" id="{E6684239-E0A6-43B3-A9BE-2B8E7B5D46E0}"/>
              </a:ext>
            </a:extLst>
          </p:cNvPr>
          <p:cNvPicPr>
            <a:picLocks noChangeAspect="1"/>
          </p:cNvPicPr>
          <p:nvPr/>
        </p:nvPicPr>
        <p:blipFill>
          <a:blip r:embed="rId2"/>
          <a:stretch>
            <a:fillRect/>
          </a:stretch>
        </p:blipFill>
        <p:spPr>
          <a:xfrm>
            <a:off x="672652" y="1110340"/>
            <a:ext cx="5377302" cy="5326532"/>
          </a:xfrm>
          <a:prstGeom prst="rect">
            <a:avLst/>
          </a:prstGeom>
        </p:spPr>
      </p:pic>
      <p:pic>
        <p:nvPicPr>
          <p:cNvPr id="7" name="Picture 6">
            <a:extLst>
              <a:ext uri="{FF2B5EF4-FFF2-40B4-BE49-F238E27FC236}">
                <a16:creationId xmlns:a16="http://schemas.microsoft.com/office/drawing/2014/main" id="{A262FE17-116E-4BD6-8AB9-DB9F71EB65E6}"/>
              </a:ext>
            </a:extLst>
          </p:cNvPr>
          <p:cNvPicPr>
            <a:picLocks noChangeAspect="1"/>
          </p:cNvPicPr>
          <p:nvPr/>
        </p:nvPicPr>
        <p:blipFill>
          <a:blip r:embed="rId3"/>
          <a:stretch>
            <a:fillRect/>
          </a:stretch>
        </p:blipFill>
        <p:spPr>
          <a:xfrm>
            <a:off x="6136674" y="3429000"/>
            <a:ext cx="5388046" cy="3007872"/>
          </a:xfrm>
          <a:prstGeom prst="rect">
            <a:avLst/>
          </a:prstGeom>
        </p:spPr>
      </p:pic>
    </p:spTree>
    <p:extLst>
      <p:ext uri="{BB962C8B-B14F-4D97-AF65-F5344CB8AC3E}">
        <p14:creationId xmlns:p14="http://schemas.microsoft.com/office/powerpoint/2010/main" val="1894422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8C50C-6F48-4C8A-A214-9D89707A0F8E}"/>
              </a:ext>
            </a:extLst>
          </p:cNvPr>
          <p:cNvSpPr>
            <a:spLocks noGrp="1"/>
          </p:cNvSpPr>
          <p:nvPr>
            <p:ph type="title"/>
          </p:nvPr>
        </p:nvSpPr>
        <p:spPr>
          <a:xfrm>
            <a:off x="1042220" y="123632"/>
            <a:ext cx="10107561" cy="912065"/>
          </a:xfrm>
        </p:spPr>
        <p:txBody>
          <a:bodyPr/>
          <a:lstStyle/>
          <a:p>
            <a:r>
              <a:rPr lang="en-US" dirty="0"/>
              <a:t>Lunar Radiance</a:t>
            </a:r>
          </a:p>
        </p:txBody>
      </p:sp>
      <p:sp>
        <p:nvSpPr>
          <p:cNvPr id="3" name="Content Placeholder 2">
            <a:extLst>
              <a:ext uri="{FF2B5EF4-FFF2-40B4-BE49-F238E27FC236}">
                <a16:creationId xmlns:a16="http://schemas.microsoft.com/office/drawing/2014/main" id="{D049E66A-1E18-4788-99E2-3817913BA53F}"/>
              </a:ext>
            </a:extLst>
          </p:cNvPr>
          <p:cNvSpPr>
            <a:spLocks noGrp="1"/>
          </p:cNvSpPr>
          <p:nvPr>
            <p:ph idx="1"/>
          </p:nvPr>
        </p:nvSpPr>
        <p:spPr>
          <a:xfrm>
            <a:off x="6154479" y="1110343"/>
            <a:ext cx="5359498" cy="5326529"/>
          </a:xfrm>
        </p:spPr>
        <p:txBody>
          <a:bodyPr>
            <a:normAutofit lnSpcReduction="10000"/>
          </a:bodyPr>
          <a:lstStyle/>
          <a:p>
            <a:r>
              <a:rPr lang="en-US" dirty="0"/>
              <a:t>From a </a:t>
            </a:r>
            <a:r>
              <a:rPr lang="en-US" dirty="0">
                <a:solidFill>
                  <a:srgbClr val="FF0000"/>
                </a:solidFill>
              </a:rPr>
              <a:t>Region Of Interest (ROI) </a:t>
            </a:r>
            <a:r>
              <a:rPr lang="en-US" dirty="0"/>
              <a:t>on the Moon.</a:t>
            </a:r>
          </a:p>
          <a:p>
            <a:pPr lvl="1"/>
            <a:r>
              <a:rPr lang="en-US" dirty="0"/>
              <a:t>ROI location varies with libration.</a:t>
            </a:r>
          </a:p>
          <a:p>
            <a:r>
              <a:rPr lang="en-US" dirty="0"/>
              <a:t>Lunar radiance depends on:</a:t>
            </a:r>
          </a:p>
          <a:p>
            <a:pPr lvl="1"/>
            <a:r>
              <a:rPr lang="en-US" dirty="0"/>
              <a:t>The incoming solar irradiance, which is considered known; and </a:t>
            </a:r>
          </a:p>
          <a:p>
            <a:pPr lvl="1"/>
            <a:r>
              <a:rPr lang="en-US" dirty="0"/>
              <a:t>The ROI reflectance, which in turn depends on the illuminating and viewing geometry (Bidirectional Reflectance Distribution Function or BRDF).</a:t>
            </a:r>
          </a:p>
          <a:p>
            <a:r>
              <a:rPr lang="en-US" dirty="0"/>
              <a:t>Finding the ROI in a lunar image and its BRDF are the two critical components.</a:t>
            </a:r>
          </a:p>
        </p:txBody>
      </p:sp>
      <p:pic>
        <p:nvPicPr>
          <p:cNvPr id="7" name="Picture 6">
            <a:extLst>
              <a:ext uri="{FF2B5EF4-FFF2-40B4-BE49-F238E27FC236}">
                <a16:creationId xmlns:a16="http://schemas.microsoft.com/office/drawing/2014/main" id="{A99B32DA-5EAF-4211-A9A5-CBC278A10EA6}"/>
              </a:ext>
            </a:extLst>
          </p:cNvPr>
          <p:cNvPicPr>
            <a:picLocks noChangeAspect="1"/>
          </p:cNvPicPr>
          <p:nvPr/>
        </p:nvPicPr>
        <p:blipFill>
          <a:blip r:embed="rId2"/>
          <a:stretch>
            <a:fillRect/>
          </a:stretch>
        </p:blipFill>
        <p:spPr>
          <a:xfrm>
            <a:off x="672652" y="1110340"/>
            <a:ext cx="5377302" cy="5326532"/>
          </a:xfrm>
          <a:prstGeom prst="rect">
            <a:avLst/>
          </a:prstGeom>
        </p:spPr>
      </p:pic>
      <p:sp>
        <p:nvSpPr>
          <p:cNvPr id="8" name="Rectangle 7">
            <a:extLst>
              <a:ext uri="{FF2B5EF4-FFF2-40B4-BE49-F238E27FC236}">
                <a16:creationId xmlns:a16="http://schemas.microsoft.com/office/drawing/2014/main" id="{B0DF7725-E903-4658-A42A-9B28B50349B7}"/>
              </a:ext>
            </a:extLst>
          </p:cNvPr>
          <p:cNvSpPr/>
          <p:nvPr/>
        </p:nvSpPr>
        <p:spPr>
          <a:xfrm>
            <a:off x="2975334" y="3292990"/>
            <a:ext cx="876462" cy="8695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Tree>
    <p:extLst>
      <p:ext uri="{BB962C8B-B14F-4D97-AF65-F5344CB8AC3E}">
        <p14:creationId xmlns:p14="http://schemas.microsoft.com/office/powerpoint/2010/main" val="3535883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7A1D8-257E-4FB5-894D-CAFDF7B4F28E}"/>
              </a:ext>
            </a:extLst>
          </p:cNvPr>
          <p:cNvSpPr>
            <a:spLocks noGrp="1"/>
          </p:cNvSpPr>
          <p:nvPr>
            <p:ph type="title"/>
          </p:nvPr>
        </p:nvSpPr>
        <p:spPr/>
        <p:txBody>
          <a:bodyPr/>
          <a:lstStyle/>
          <a:p>
            <a:r>
              <a:rPr lang="en-US" dirty="0"/>
              <a:t>Step 1: Registration</a:t>
            </a:r>
          </a:p>
        </p:txBody>
      </p:sp>
      <p:sp>
        <p:nvSpPr>
          <p:cNvPr id="3" name="Content Placeholder 2">
            <a:extLst>
              <a:ext uri="{FF2B5EF4-FFF2-40B4-BE49-F238E27FC236}">
                <a16:creationId xmlns:a16="http://schemas.microsoft.com/office/drawing/2014/main" id="{3FAB3845-3009-47F2-A149-0439B8B62324}"/>
              </a:ext>
            </a:extLst>
          </p:cNvPr>
          <p:cNvSpPr>
            <a:spLocks noGrp="1"/>
          </p:cNvSpPr>
          <p:nvPr>
            <p:ph idx="1"/>
          </p:nvPr>
        </p:nvSpPr>
        <p:spPr>
          <a:xfrm>
            <a:off x="3470988" y="1140542"/>
            <a:ext cx="8048361" cy="5296329"/>
          </a:xfrm>
        </p:spPr>
        <p:txBody>
          <a:bodyPr>
            <a:normAutofit fontScale="92500" lnSpcReduction="20000"/>
          </a:bodyPr>
          <a:lstStyle/>
          <a:p>
            <a:r>
              <a:rPr lang="en-US" dirty="0"/>
              <a:t>We have tried several ways in the past …</a:t>
            </a:r>
          </a:p>
          <a:p>
            <a:pPr lvl="1"/>
            <a:r>
              <a:rPr lang="en-US" dirty="0"/>
              <a:t>Selenographic Coordinates Transformation (Shao et al. 2015).</a:t>
            </a:r>
          </a:p>
          <a:p>
            <a:pPr lvl="1"/>
            <a:r>
              <a:rPr lang="en-US" dirty="0"/>
              <a:t>Scale-Invariant Feature Transform (SIFT), widely used for object recognition and other applications (Yu et al. 2015).</a:t>
            </a:r>
          </a:p>
          <a:p>
            <a:pPr lvl="1"/>
            <a:r>
              <a:rPr lang="en-US" dirty="0"/>
              <a:t>VGG-16/CNN model (Kingston et al. 2024)</a:t>
            </a:r>
          </a:p>
          <a:p>
            <a:pPr lvl="1"/>
            <a:r>
              <a:rPr lang="en-US" dirty="0"/>
              <a:t>Graph Neural Network (GNN) (Kingston and Yu 2024, internal).</a:t>
            </a:r>
          </a:p>
          <a:p>
            <a:pPr lvl="1"/>
            <a:r>
              <a:rPr lang="en-US" dirty="0"/>
              <a:t>Super Glue (Brenner et al. 2024, internal)</a:t>
            </a:r>
          </a:p>
          <a:p>
            <a:r>
              <a:rPr lang="en-US" dirty="0"/>
              <a:t>… and found LightGlue + Sub-sample Registration.</a:t>
            </a:r>
          </a:p>
          <a:p>
            <a:pPr lvl="1"/>
            <a:r>
              <a:rPr lang="en-US" dirty="0"/>
              <a:t>LightGlue was used to register image pairs by matching local features, followed by RANSAC to reject outliers and estimate a robust geometric transform.</a:t>
            </a:r>
          </a:p>
          <a:p>
            <a:pPr lvl="1"/>
            <a:r>
              <a:rPr lang="en-US" dirty="0"/>
              <a:t>Phase correlation was used to estimate sub-pixel shifts in ROI relative to the reference image, enabling consistent alignment of the target region before radiance extraction. </a:t>
            </a:r>
          </a:p>
          <a:p>
            <a:pPr lvl="1"/>
            <a:r>
              <a:rPr lang="en-US" dirty="0"/>
              <a:t>Gaussian smoothing and Laplacian edge enhancement were applied during preprocessing to suppress noise and emphasize structural features for more reliable shift estimation.</a:t>
            </a:r>
          </a:p>
        </p:txBody>
      </p:sp>
      <p:pic>
        <p:nvPicPr>
          <p:cNvPr id="7" name="Picture 6">
            <a:extLst>
              <a:ext uri="{FF2B5EF4-FFF2-40B4-BE49-F238E27FC236}">
                <a16:creationId xmlns:a16="http://schemas.microsoft.com/office/drawing/2014/main" id="{68F88742-2A34-4847-8DA4-B0956895AAF8}"/>
              </a:ext>
            </a:extLst>
          </p:cNvPr>
          <p:cNvPicPr>
            <a:picLocks noChangeAspect="1"/>
          </p:cNvPicPr>
          <p:nvPr/>
        </p:nvPicPr>
        <p:blipFill>
          <a:blip r:embed="rId2"/>
          <a:stretch>
            <a:fillRect/>
          </a:stretch>
        </p:blipFill>
        <p:spPr>
          <a:xfrm>
            <a:off x="614363" y="1140542"/>
            <a:ext cx="2614029" cy="2517057"/>
          </a:xfrm>
          <a:prstGeom prst="rect">
            <a:avLst/>
          </a:prstGeom>
        </p:spPr>
      </p:pic>
      <p:pic>
        <p:nvPicPr>
          <p:cNvPr id="5" name="Picture 4">
            <a:extLst>
              <a:ext uri="{FF2B5EF4-FFF2-40B4-BE49-F238E27FC236}">
                <a16:creationId xmlns:a16="http://schemas.microsoft.com/office/drawing/2014/main" id="{027E82B9-853B-47C3-8E6E-67B21AB2BBC6}"/>
              </a:ext>
            </a:extLst>
          </p:cNvPr>
          <p:cNvPicPr>
            <a:picLocks noChangeAspect="1"/>
          </p:cNvPicPr>
          <p:nvPr/>
        </p:nvPicPr>
        <p:blipFill>
          <a:blip r:embed="rId3"/>
          <a:stretch>
            <a:fillRect/>
          </a:stretch>
        </p:blipFill>
        <p:spPr>
          <a:xfrm>
            <a:off x="614362" y="3765755"/>
            <a:ext cx="2614029" cy="2517058"/>
          </a:xfrm>
          <a:prstGeom prst="rect">
            <a:avLst/>
          </a:prstGeom>
        </p:spPr>
      </p:pic>
      <p:sp>
        <p:nvSpPr>
          <p:cNvPr id="8" name="Rectangle 7">
            <a:extLst>
              <a:ext uri="{FF2B5EF4-FFF2-40B4-BE49-F238E27FC236}">
                <a16:creationId xmlns:a16="http://schemas.microsoft.com/office/drawing/2014/main" id="{08D89FC2-D9B3-4814-AC79-90B36A1877AA}"/>
              </a:ext>
            </a:extLst>
          </p:cNvPr>
          <p:cNvSpPr/>
          <p:nvPr/>
        </p:nvSpPr>
        <p:spPr>
          <a:xfrm>
            <a:off x="1721350" y="2201426"/>
            <a:ext cx="400051" cy="39528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10" name="Rectangle 9">
            <a:extLst>
              <a:ext uri="{FF2B5EF4-FFF2-40B4-BE49-F238E27FC236}">
                <a16:creationId xmlns:a16="http://schemas.microsoft.com/office/drawing/2014/main" id="{2350EC70-0A15-4B29-BB2F-9E86CAF9B237}"/>
              </a:ext>
            </a:extLst>
          </p:cNvPr>
          <p:cNvSpPr/>
          <p:nvPr/>
        </p:nvSpPr>
        <p:spPr>
          <a:xfrm rot="20131618">
            <a:off x="1854700" y="4648046"/>
            <a:ext cx="400051" cy="39528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Tree>
    <p:extLst>
      <p:ext uri="{BB962C8B-B14F-4D97-AF65-F5344CB8AC3E}">
        <p14:creationId xmlns:p14="http://schemas.microsoft.com/office/powerpoint/2010/main" val="1571534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B2641-7900-4DDD-B163-13A47F1A2637}"/>
              </a:ext>
            </a:extLst>
          </p:cNvPr>
          <p:cNvSpPr>
            <a:spLocks noGrp="1"/>
          </p:cNvSpPr>
          <p:nvPr>
            <p:ph type="title"/>
          </p:nvPr>
        </p:nvSpPr>
        <p:spPr/>
        <p:txBody>
          <a:bodyPr>
            <a:normAutofit/>
          </a:bodyPr>
          <a:lstStyle/>
          <a:p>
            <a:r>
              <a:rPr lang="en-US" dirty="0"/>
              <a:t>Observed Lunar Images</a:t>
            </a:r>
          </a:p>
        </p:txBody>
      </p:sp>
      <p:pic>
        <p:nvPicPr>
          <p:cNvPr id="11" name="Picture 10">
            <a:extLst>
              <a:ext uri="{FF2B5EF4-FFF2-40B4-BE49-F238E27FC236}">
                <a16:creationId xmlns:a16="http://schemas.microsoft.com/office/drawing/2014/main" id="{7848478C-BC67-4EC0-AF00-A5CA0317162B}"/>
              </a:ext>
            </a:extLst>
          </p:cNvPr>
          <p:cNvPicPr>
            <a:picLocks noChangeAspect="1"/>
          </p:cNvPicPr>
          <p:nvPr/>
        </p:nvPicPr>
        <p:blipFill>
          <a:blip r:embed="rId2"/>
          <a:stretch>
            <a:fillRect/>
          </a:stretch>
        </p:blipFill>
        <p:spPr>
          <a:xfrm>
            <a:off x="3427572" y="1032387"/>
            <a:ext cx="5336856" cy="5260551"/>
          </a:xfrm>
          <a:prstGeom prst="rect">
            <a:avLst/>
          </a:prstGeom>
        </p:spPr>
      </p:pic>
    </p:spTree>
    <p:extLst>
      <p:ext uri="{BB962C8B-B14F-4D97-AF65-F5344CB8AC3E}">
        <p14:creationId xmlns:p14="http://schemas.microsoft.com/office/powerpoint/2010/main" val="3827717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B2641-7900-4DDD-B163-13A47F1A2637}"/>
              </a:ext>
            </a:extLst>
          </p:cNvPr>
          <p:cNvSpPr>
            <a:spLocks noGrp="1"/>
          </p:cNvSpPr>
          <p:nvPr>
            <p:ph type="title"/>
          </p:nvPr>
        </p:nvSpPr>
        <p:spPr/>
        <p:txBody>
          <a:bodyPr>
            <a:normAutofit/>
          </a:bodyPr>
          <a:lstStyle/>
          <a:p>
            <a:r>
              <a:rPr lang="en-US" dirty="0"/>
              <a:t>Registered with Light Glue</a:t>
            </a:r>
          </a:p>
        </p:txBody>
      </p:sp>
      <p:pic>
        <p:nvPicPr>
          <p:cNvPr id="6" name="Picture 5">
            <a:extLst>
              <a:ext uri="{FF2B5EF4-FFF2-40B4-BE49-F238E27FC236}">
                <a16:creationId xmlns:a16="http://schemas.microsoft.com/office/drawing/2014/main" id="{57FD663E-030C-4B17-B760-839A71D7DDED}"/>
              </a:ext>
            </a:extLst>
          </p:cNvPr>
          <p:cNvPicPr>
            <a:picLocks noChangeAspect="1"/>
          </p:cNvPicPr>
          <p:nvPr/>
        </p:nvPicPr>
        <p:blipFill>
          <a:blip r:embed="rId2"/>
          <a:stretch>
            <a:fillRect/>
          </a:stretch>
        </p:blipFill>
        <p:spPr>
          <a:xfrm>
            <a:off x="3414714" y="1032387"/>
            <a:ext cx="5353050" cy="5261257"/>
          </a:xfrm>
          <a:prstGeom prst="rect">
            <a:avLst/>
          </a:prstGeom>
        </p:spPr>
      </p:pic>
      <p:sp>
        <p:nvSpPr>
          <p:cNvPr id="3" name="TextBox 2">
            <a:extLst>
              <a:ext uri="{FF2B5EF4-FFF2-40B4-BE49-F238E27FC236}">
                <a16:creationId xmlns:a16="http://schemas.microsoft.com/office/drawing/2014/main" id="{5BD63CF1-A3DB-47BC-845F-6595BE95AFB4}"/>
              </a:ext>
            </a:extLst>
          </p:cNvPr>
          <p:cNvSpPr txBox="1"/>
          <p:nvPr/>
        </p:nvSpPr>
        <p:spPr>
          <a:xfrm>
            <a:off x="8767764" y="5355771"/>
            <a:ext cx="2276669" cy="369332"/>
          </a:xfrm>
          <a:prstGeom prst="rect">
            <a:avLst/>
          </a:prstGeom>
          <a:noFill/>
        </p:spPr>
        <p:txBody>
          <a:bodyPr wrap="square" rtlCol="0">
            <a:spAutoFit/>
          </a:bodyPr>
          <a:lstStyle/>
          <a:p>
            <a:r>
              <a:rPr lang="en-US" dirty="0"/>
              <a:t>Translation</a:t>
            </a:r>
          </a:p>
        </p:txBody>
      </p:sp>
      <p:sp>
        <p:nvSpPr>
          <p:cNvPr id="8" name="TextBox 7">
            <a:extLst>
              <a:ext uri="{FF2B5EF4-FFF2-40B4-BE49-F238E27FC236}">
                <a16:creationId xmlns:a16="http://schemas.microsoft.com/office/drawing/2014/main" id="{AC15758B-FF42-4029-8D69-ACE8466C8A60}"/>
              </a:ext>
            </a:extLst>
          </p:cNvPr>
          <p:cNvSpPr txBox="1"/>
          <p:nvPr/>
        </p:nvSpPr>
        <p:spPr>
          <a:xfrm>
            <a:off x="8767763" y="1756475"/>
            <a:ext cx="2276669" cy="369332"/>
          </a:xfrm>
          <a:prstGeom prst="rect">
            <a:avLst/>
          </a:prstGeom>
          <a:noFill/>
        </p:spPr>
        <p:txBody>
          <a:bodyPr wrap="square" rtlCol="0">
            <a:spAutoFit/>
          </a:bodyPr>
          <a:lstStyle/>
          <a:p>
            <a:r>
              <a:rPr lang="en-US" dirty="0"/>
              <a:t>Rotation</a:t>
            </a:r>
          </a:p>
        </p:txBody>
      </p:sp>
      <p:sp>
        <p:nvSpPr>
          <p:cNvPr id="10" name="TextBox 9">
            <a:extLst>
              <a:ext uri="{FF2B5EF4-FFF2-40B4-BE49-F238E27FC236}">
                <a16:creationId xmlns:a16="http://schemas.microsoft.com/office/drawing/2014/main" id="{1D6A2055-A857-4577-86E5-AFE5EFB60E92}"/>
              </a:ext>
            </a:extLst>
          </p:cNvPr>
          <p:cNvSpPr txBox="1"/>
          <p:nvPr/>
        </p:nvSpPr>
        <p:spPr>
          <a:xfrm>
            <a:off x="1362269" y="3339849"/>
            <a:ext cx="1548882" cy="646331"/>
          </a:xfrm>
          <a:prstGeom prst="rect">
            <a:avLst/>
          </a:prstGeom>
          <a:noFill/>
        </p:spPr>
        <p:txBody>
          <a:bodyPr wrap="square" rtlCol="0">
            <a:spAutoFit/>
          </a:bodyPr>
          <a:lstStyle/>
          <a:p>
            <a:pPr algn="ctr"/>
            <a:r>
              <a:rPr lang="en-US" dirty="0"/>
              <a:t>Compression &amp; stretching</a:t>
            </a:r>
          </a:p>
        </p:txBody>
      </p:sp>
    </p:spTree>
    <p:extLst>
      <p:ext uri="{BB962C8B-B14F-4D97-AF65-F5344CB8AC3E}">
        <p14:creationId xmlns:p14="http://schemas.microsoft.com/office/powerpoint/2010/main" val="2654889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0881C-4797-4469-ABFD-4A6992902AB1}"/>
              </a:ext>
            </a:extLst>
          </p:cNvPr>
          <p:cNvSpPr>
            <a:spLocks noGrp="1"/>
          </p:cNvSpPr>
          <p:nvPr>
            <p:ph type="title"/>
          </p:nvPr>
        </p:nvSpPr>
        <p:spPr/>
        <p:txBody>
          <a:bodyPr>
            <a:normAutofit/>
          </a:bodyPr>
          <a:lstStyle/>
          <a:p>
            <a:r>
              <a:rPr lang="en-US" dirty="0"/>
              <a:t>Before Sub-Sample Registration</a:t>
            </a:r>
          </a:p>
        </p:txBody>
      </p:sp>
      <p:pic>
        <p:nvPicPr>
          <p:cNvPr id="4" name="Picture 3">
            <a:extLst>
              <a:ext uri="{FF2B5EF4-FFF2-40B4-BE49-F238E27FC236}">
                <a16:creationId xmlns:a16="http://schemas.microsoft.com/office/drawing/2014/main" id="{450406D4-0085-4E5A-8168-8E3F99FA00E7}"/>
              </a:ext>
            </a:extLst>
          </p:cNvPr>
          <p:cNvPicPr>
            <a:picLocks noChangeAspect="1"/>
          </p:cNvPicPr>
          <p:nvPr/>
        </p:nvPicPr>
        <p:blipFill>
          <a:blip r:embed="rId2"/>
          <a:stretch>
            <a:fillRect/>
          </a:stretch>
        </p:blipFill>
        <p:spPr>
          <a:xfrm>
            <a:off x="3340359" y="1142709"/>
            <a:ext cx="5495731" cy="5248760"/>
          </a:xfrm>
          <a:prstGeom prst="rect">
            <a:avLst/>
          </a:prstGeom>
        </p:spPr>
      </p:pic>
    </p:spTree>
    <p:extLst>
      <p:ext uri="{BB962C8B-B14F-4D97-AF65-F5344CB8AC3E}">
        <p14:creationId xmlns:p14="http://schemas.microsoft.com/office/powerpoint/2010/main" val="2902573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0881C-4797-4469-ABFD-4A6992902AB1}"/>
              </a:ext>
            </a:extLst>
          </p:cNvPr>
          <p:cNvSpPr>
            <a:spLocks noGrp="1"/>
          </p:cNvSpPr>
          <p:nvPr>
            <p:ph type="title"/>
          </p:nvPr>
        </p:nvSpPr>
        <p:spPr/>
        <p:txBody>
          <a:bodyPr>
            <a:normAutofit/>
          </a:bodyPr>
          <a:lstStyle/>
          <a:p>
            <a:r>
              <a:rPr lang="en-US" dirty="0"/>
              <a:t>After Sub-Sample Registration</a:t>
            </a:r>
          </a:p>
        </p:txBody>
      </p:sp>
      <p:pic>
        <p:nvPicPr>
          <p:cNvPr id="8" name="Picture 7">
            <a:extLst>
              <a:ext uri="{FF2B5EF4-FFF2-40B4-BE49-F238E27FC236}">
                <a16:creationId xmlns:a16="http://schemas.microsoft.com/office/drawing/2014/main" id="{6E5095F5-0332-4A53-85DE-820BC70DF75B}"/>
              </a:ext>
            </a:extLst>
          </p:cNvPr>
          <p:cNvPicPr>
            <a:picLocks noChangeAspect="1"/>
          </p:cNvPicPr>
          <p:nvPr/>
        </p:nvPicPr>
        <p:blipFill>
          <a:blip r:embed="rId2"/>
          <a:stretch>
            <a:fillRect/>
          </a:stretch>
        </p:blipFill>
        <p:spPr>
          <a:xfrm>
            <a:off x="3340359" y="1143000"/>
            <a:ext cx="5486936" cy="5248470"/>
          </a:xfrm>
          <a:prstGeom prst="rect">
            <a:avLst/>
          </a:prstGeom>
        </p:spPr>
      </p:pic>
    </p:spTree>
    <p:extLst>
      <p:ext uri="{BB962C8B-B14F-4D97-AF65-F5344CB8AC3E}">
        <p14:creationId xmlns:p14="http://schemas.microsoft.com/office/powerpoint/2010/main" val="752993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8C50C-6F48-4C8A-A214-9D89707A0F8E}"/>
              </a:ext>
            </a:extLst>
          </p:cNvPr>
          <p:cNvSpPr>
            <a:spLocks noGrp="1"/>
          </p:cNvSpPr>
          <p:nvPr>
            <p:ph type="title"/>
          </p:nvPr>
        </p:nvSpPr>
        <p:spPr>
          <a:xfrm>
            <a:off x="1042220" y="123632"/>
            <a:ext cx="10107561" cy="912065"/>
          </a:xfrm>
        </p:spPr>
        <p:txBody>
          <a:bodyPr/>
          <a:lstStyle/>
          <a:p>
            <a:r>
              <a:rPr lang="en-US" dirty="0"/>
              <a:t>Step 2: ROI Location</a:t>
            </a:r>
          </a:p>
        </p:txBody>
      </p:sp>
      <p:sp>
        <p:nvSpPr>
          <p:cNvPr id="3" name="Content Placeholder 2">
            <a:extLst>
              <a:ext uri="{FF2B5EF4-FFF2-40B4-BE49-F238E27FC236}">
                <a16:creationId xmlns:a16="http://schemas.microsoft.com/office/drawing/2014/main" id="{D049E66A-1E18-4788-99E2-3817913BA53F}"/>
              </a:ext>
            </a:extLst>
          </p:cNvPr>
          <p:cNvSpPr>
            <a:spLocks noGrp="1"/>
          </p:cNvSpPr>
          <p:nvPr>
            <p:ph idx="1"/>
          </p:nvPr>
        </p:nvSpPr>
        <p:spPr>
          <a:xfrm>
            <a:off x="6142047" y="1110341"/>
            <a:ext cx="5377302" cy="5326531"/>
          </a:xfrm>
        </p:spPr>
        <p:txBody>
          <a:bodyPr>
            <a:normAutofit/>
          </a:bodyPr>
          <a:lstStyle/>
          <a:p>
            <a:r>
              <a:rPr lang="en-US" dirty="0"/>
              <a:t>Ideal ROI should be:</a:t>
            </a:r>
          </a:p>
          <a:p>
            <a:pPr lvl="1"/>
            <a:r>
              <a:rPr lang="en-US" dirty="0"/>
              <a:t>Uniform, to minimize the registration error.</a:t>
            </a:r>
          </a:p>
          <a:p>
            <a:pPr lvl="1"/>
            <a:r>
              <a:rPr lang="en-US" dirty="0"/>
              <a:t>Bright, to enhance the signal to noise ratio.</a:t>
            </a:r>
          </a:p>
          <a:p>
            <a:pPr lvl="1"/>
            <a:r>
              <a:rPr lang="en-US" dirty="0"/>
              <a:t>Near the center, to maximize the chance that it is well lit.</a:t>
            </a:r>
          </a:p>
          <a:p>
            <a:r>
              <a:rPr lang="en-US" dirty="0"/>
              <a:t>No ROI has all these features.</a:t>
            </a:r>
          </a:p>
          <a:p>
            <a:r>
              <a:rPr lang="en-US" dirty="0"/>
              <a:t>Being near the center seems to be the most important.</a:t>
            </a:r>
          </a:p>
          <a:p>
            <a:r>
              <a:rPr lang="en-US" dirty="0"/>
              <a:t>Current ROI is centered at [0, 0].</a:t>
            </a:r>
          </a:p>
        </p:txBody>
      </p:sp>
      <p:pic>
        <p:nvPicPr>
          <p:cNvPr id="10" name="Picture 9">
            <a:extLst>
              <a:ext uri="{FF2B5EF4-FFF2-40B4-BE49-F238E27FC236}">
                <a16:creationId xmlns:a16="http://schemas.microsoft.com/office/drawing/2014/main" id="{4E72F1E9-E0DD-412E-825B-90B8FE62F42F}"/>
              </a:ext>
            </a:extLst>
          </p:cNvPr>
          <p:cNvPicPr>
            <a:picLocks noChangeAspect="1"/>
          </p:cNvPicPr>
          <p:nvPr/>
        </p:nvPicPr>
        <p:blipFill>
          <a:blip r:embed="rId2"/>
          <a:stretch>
            <a:fillRect/>
          </a:stretch>
        </p:blipFill>
        <p:spPr>
          <a:xfrm>
            <a:off x="672652" y="1110340"/>
            <a:ext cx="5377302" cy="5326532"/>
          </a:xfrm>
          <a:prstGeom prst="rect">
            <a:avLst/>
          </a:prstGeom>
        </p:spPr>
      </p:pic>
      <p:sp>
        <p:nvSpPr>
          <p:cNvPr id="11" name="Rectangle 10">
            <a:extLst>
              <a:ext uri="{FF2B5EF4-FFF2-40B4-BE49-F238E27FC236}">
                <a16:creationId xmlns:a16="http://schemas.microsoft.com/office/drawing/2014/main" id="{2A06C9BE-8C22-449B-B15A-1F28C3BB066C}"/>
              </a:ext>
            </a:extLst>
          </p:cNvPr>
          <p:cNvSpPr/>
          <p:nvPr/>
        </p:nvSpPr>
        <p:spPr>
          <a:xfrm>
            <a:off x="2975334" y="3292990"/>
            <a:ext cx="876462" cy="8695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12" name="Rectangle 11">
            <a:extLst>
              <a:ext uri="{FF2B5EF4-FFF2-40B4-BE49-F238E27FC236}">
                <a16:creationId xmlns:a16="http://schemas.microsoft.com/office/drawing/2014/main" id="{3BEA5E01-9B08-4582-84B7-7234E5C855DD}"/>
              </a:ext>
            </a:extLst>
          </p:cNvPr>
          <p:cNvSpPr/>
          <p:nvPr/>
        </p:nvSpPr>
        <p:spPr>
          <a:xfrm>
            <a:off x="3752885" y="2652288"/>
            <a:ext cx="876462" cy="869545"/>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13" name="Rectangle 12">
            <a:extLst>
              <a:ext uri="{FF2B5EF4-FFF2-40B4-BE49-F238E27FC236}">
                <a16:creationId xmlns:a16="http://schemas.microsoft.com/office/drawing/2014/main" id="{A0216C14-6082-44E7-B6A8-74902E0EF20A}"/>
              </a:ext>
            </a:extLst>
          </p:cNvPr>
          <p:cNvSpPr/>
          <p:nvPr/>
        </p:nvSpPr>
        <p:spPr>
          <a:xfrm>
            <a:off x="2098872" y="4717463"/>
            <a:ext cx="876462" cy="869545"/>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Tree>
    <p:extLst>
      <p:ext uri="{BB962C8B-B14F-4D97-AF65-F5344CB8AC3E}">
        <p14:creationId xmlns:p14="http://schemas.microsoft.com/office/powerpoint/2010/main" val="2974470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C501B-2063-4DDE-ADC1-99DCBBF0EA9D}"/>
              </a:ext>
            </a:extLst>
          </p:cNvPr>
          <p:cNvSpPr>
            <a:spLocks noGrp="1"/>
          </p:cNvSpPr>
          <p:nvPr>
            <p:ph type="title"/>
          </p:nvPr>
        </p:nvSpPr>
        <p:spPr/>
        <p:txBody>
          <a:bodyPr/>
          <a:lstStyle/>
          <a:p>
            <a:r>
              <a:rPr lang="en-US" dirty="0"/>
              <a:t>Step 3: ROI Size</a:t>
            </a:r>
          </a:p>
        </p:txBody>
      </p:sp>
      <p:sp>
        <p:nvSpPr>
          <p:cNvPr id="3" name="Content Placeholder 2">
            <a:extLst>
              <a:ext uri="{FF2B5EF4-FFF2-40B4-BE49-F238E27FC236}">
                <a16:creationId xmlns:a16="http://schemas.microsoft.com/office/drawing/2014/main" id="{B3CAEEFD-F7E0-4323-8EAA-DDF14F12BE62}"/>
              </a:ext>
            </a:extLst>
          </p:cNvPr>
          <p:cNvSpPr>
            <a:spLocks noGrp="1"/>
          </p:cNvSpPr>
          <p:nvPr>
            <p:ph idx="1"/>
          </p:nvPr>
        </p:nvSpPr>
        <p:spPr>
          <a:xfrm>
            <a:off x="560438" y="2715208"/>
            <a:ext cx="10958911" cy="3721663"/>
          </a:xfrm>
        </p:spPr>
        <p:txBody>
          <a:bodyPr>
            <a:normAutofit fontScale="92500" lnSpcReduction="10000"/>
          </a:bodyPr>
          <a:lstStyle/>
          <a:p>
            <a:r>
              <a:rPr lang="en-US" dirty="0"/>
              <a:t>Compromise between competing preference for ROI size:</a:t>
            </a:r>
          </a:p>
          <a:p>
            <a:pPr lvl="1"/>
            <a:r>
              <a:rPr lang="en-US" dirty="0"/>
              <a:t>Large enough for sub-sample registration, and to be less sensitive to registration errors.</a:t>
            </a:r>
          </a:p>
          <a:p>
            <a:pPr lvl="1"/>
            <a:r>
              <a:rPr lang="en-US" dirty="0"/>
              <a:t>Not too large such that, for example, part of its edge is not be illuminated.</a:t>
            </a:r>
          </a:p>
          <a:p>
            <a:r>
              <a:rPr lang="en-US" dirty="0"/>
              <a:t>Current ROI sizes for various ABI solar channels are listed in the table above.</a:t>
            </a:r>
          </a:p>
          <a:p>
            <a:pPr lvl="1"/>
            <a:r>
              <a:rPr lang="en-US" dirty="0"/>
              <a:t>Optimal ROI size is still a subject of investigation.</a:t>
            </a:r>
          </a:p>
          <a:p>
            <a:pPr lvl="1"/>
            <a:r>
              <a:rPr lang="en-US" dirty="0"/>
              <a:t>For example, register to a larger ROI but extract radiance in a smaller area.</a:t>
            </a:r>
          </a:p>
          <a:p>
            <a:r>
              <a:rPr lang="en-US" dirty="0"/>
              <a:t>The size in km is based on the mean GEO-Moon distance of 429,411 km and is at the nadir of the Moon.</a:t>
            </a:r>
          </a:p>
          <a:p>
            <a:r>
              <a:rPr lang="en-US" dirty="0"/>
              <a:t>This is approximately 1/6 of the Moon’s diameter, or the size of a “1 km pixel” (1200 µrad) of a LEO instrument.</a:t>
            </a:r>
          </a:p>
        </p:txBody>
      </p:sp>
      <p:graphicFrame>
        <p:nvGraphicFramePr>
          <p:cNvPr id="4" name="Table 4">
            <a:extLst>
              <a:ext uri="{FF2B5EF4-FFF2-40B4-BE49-F238E27FC236}">
                <a16:creationId xmlns:a16="http://schemas.microsoft.com/office/drawing/2014/main" id="{102C4950-80B0-4A8C-863A-50A00EE62A99}"/>
              </a:ext>
            </a:extLst>
          </p:cNvPr>
          <p:cNvGraphicFramePr>
            <a:graphicFrameLocks noGrp="1"/>
          </p:cNvGraphicFramePr>
          <p:nvPr>
            <p:extLst>
              <p:ext uri="{D42A27DB-BD31-4B8C-83A1-F6EECF244321}">
                <p14:modId xmlns:p14="http://schemas.microsoft.com/office/powerpoint/2010/main" val="1822893034"/>
              </p:ext>
            </p:extLst>
          </p:nvPr>
        </p:nvGraphicFramePr>
        <p:xfrm>
          <a:off x="2031999" y="1132117"/>
          <a:ext cx="8076096" cy="1483360"/>
        </p:xfrm>
        <a:graphic>
          <a:graphicData uri="http://schemas.openxmlformats.org/drawingml/2006/table">
            <a:tbl>
              <a:tblPr firstRow="1" bandRow="1">
                <a:tableStyleId>{5C22544A-7EE6-4342-B048-85BDC9FD1C3A}</a:tableStyleId>
              </a:tblPr>
              <a:tblGrid>
                <a:gridCol w="1346016">
                  <a:extLst>
                    <a:ext uri="{9D8B030D-6E8A-4147-A177-3AD203B41FA5}">
                      <a16:colId xmlns:a16="http://schemas.microsoft.com/office/drawing/2014/main" val="952198697"/>
                    </a:ext>
                  </a:extLst>
                </a:gridCol>
                <a:gridCol w="1346016">
                  <a:extLst>
                    <a:ext uri="{9D8B030D-6E8A-4147-A177-3AD203B41FA5}">
                      <a16:colId xmlns:a16="http://schemas.microsoft.com/office/drawing/2014/main" val="3602934893"/>
                    </a:ext>
                  </a:extLst>
                </a:gridCol>
                <a:gridCol w="1346016">
                  <a:extLst>
                    <a:ext uri="{9D8B030D-6E8A-4147-A177-3AD203B41FA5}">
                      <a16:colId xmlns:a16="http://schemas.microsoft.com/office/drawing/2014/main" val="634098621"/>
                    </a:ext>
                  </a:extLst>
                </a:gridCol>
                <a:gridCol w="1346016">
                  <a:extLst>
                    <a:ext uri="{9D8B030D-6E8A-4147-A177-3AD203B41FA5}">
                      <a16:colId xmlns:a16="http://schemas.microsoft.com/office/drawing/2014/main" val="776694788"/>
                    </a:ext>
                  </a:extLst>
                </a:gridCol>
                <a:gridCol w="1346016">
                  <a:extLst>
                    <a:ext uri="{9D8B030D-6E8A-4147-A177-3AD203B41FA5}">
                      <a16:colId xmlns:a16="http://schemas.microsoft.com/office/drawing/2014/main" val="2605733644"/>
                    </a:ext>
                  </a:extLst>
                </a:gridCol>
                <a:gridCol w="1346016">
                  <a:extLst>
                    <a:ext uri="{9D8B030D-6E8A-4147-A177-3AD203B41FA5}">
                      <a16:colId xmlns:a16="http://schemas.microsoft.com/office/drawing/2014/main" val="308497992"/>
                    </a:ext>
                  </a:extLst>
                </a:gridCol>
              </a:tblGrid>
              <a:tr h="370840">
                <a:tc>
                  <a:txBody>
                    <a:bodyPr/>
                    <a:lstStyle/>
                    <a:p>
                      <a:pPr algn="ctr"/>
                      <a:r>
                        <a:rPr lang="en-US" dirty="0"/>
                        <a:t>Channel</a:t>
                      </a:r>
                    </a:p>
                  </a:txBody>
                  <a:tcPr/>
                </a:tc>
                <a:tc>
                  <a:txBody>
                    <a:bodyPr/>
                    <a:lstStyle/>
                    <a:p>
                      <a:pPr algn="ctr"/>
                      <a:r>
                        <a:rPr lang="en-US" dirty="0"/>
                        <a:t>EW (µrad)</a:t>
                      </a:r>
                    </a:p>
                  </a:txBody>
                  <a:tcPr/>
                </a:tc>
                <a:tc>
                  <a:txBody>
                    <a:bodyPr/>
                    <a:lstStyle/>
                    <a:p>
                      <a:pPr algn="ctr"/>
                      <a:r>
                        <a:rPr lang="en-US" dirty="0"/>
                        <a:t>NS (µrad)</a:t>
                      </a:r>
                    </a:p>
                  </a:txBody>
                  <a:tcPr/>
                </a:tc>
                <a:tc>
                  <a:txBody>
                    <a:bodyPr/>
                    <a:lstStyle/>
                    <a:p>
                      <a:pPr algn="ctr"/>
                      <a:r>
                        <a:rPr lang="en-US" dirty="0"/>
                        <a:t># Samples</a:t>
                      </a:r>
                    </a:p>
                  </a:txBody>
                  <a:tcPr/>
                </a:tc>
                <a:tc>
                  <a:txBody>
                    <a:bodyPr/>
                    <a:lstStyle/>
                    <a:p>
                      <a:pPr algn="ctr"/>
                      <a:r>
                        <a:rPr lang="en-US" dirty="0"/>
                        <a:t>Size (µrad)</a:t>
                      </a:r>
                    </a:p>
                  </a:txBody>
                  <a:tcPr/>
                </a:tc>
                <a:tc>
                  <a:txBody>
                    <a:bodyPr/>
                    <a:lstStyle/>
                    <a:p>
                      <a:pPr algn="ctr"/>
                      <a:r>
                        <a:rPr lang="en-US" dirty="0"/>
                        <a:t>Size (km)</a:t>
                      </a:r>
                    </a:p>
                  </a:txBody>
                  <a:tcPr/>
                </a:tc>
                <a:extLst>
                  <a:ext uri="{0D108BD9-81ED-4DB2-BD59-A6C34878D82A}">
                    <a16:rowId xmlns:a16="http://schemas.microsoft.com/office/drawing/2014/main" val="814684632"/>
                  </a:ext>
                </a:extLst>
              </a:tr>
              <a:tr h="370840">
                <a:tc>
                  <a:txBody>
                    <a:bodyPr/>
                    <a:lstStyle/>
                    <a:p>
                      <a:pPr algn="ctr"/>
                      <a:r>
                        <a:rPr lang="en-US" dirty="0"/>
                        <a:t>2</a:t>
                      </a:r>
                    </a:p>
                  </a:txBody>
                  <a:tcPr/>
                </a:tc>
                <a:tc>
                  <a:txBody>
                    <a:bodyPr/>
                    <a:lstStyle/>
                    <a:p>
                      <a:pPr algn="ctr"/>
                      <a:r>
                        <a:rPr lang="en-US" dirty="0"/>
                        <a:t>11</a:t>
                      </a:r>
                    </a:p>
                  </a:txBody>
                  <a:tcPr/>
                </a:tc>
                <a:tc>
                  <a:txBody>
                    <a:bodyPr/>
                    <a:lstStyle/>
                    <a:p>
                      <a:pPr algn="ctr"/>
                      <a:r>
                        <a:rPr lang="en-US" dirty="0"/>
                        <a:t>10.5</a:t>
                      </a:r>
                    </a:p>
                  </a:txBody>
                  <a:tcPr/>
                </a:tc>
                <a:tc>
                  <a:txBody>
                    <a:bodyPr/>
                    <a:lstStyle/>
                    <a:p>
                      <a:pPr algn="ctr"/>
                      <a:r>
                        <a:rPr lang="en-US" dirty="0"/>
                        <a:t>123</a:t>
                      </a:r>
                    </a:p>
                  </a:txBody>
                  <a:tcPr/>
                </a:tc>
                <a:tc>
                  <a:txBody>
                    <a:bodyPr/>
                    <a:lstStyle/>
                    <a:p>
                      <a:pPr algn="ctr"/>
                      <a:r>
                        <a:rPr lang="en-US" dirty="0"/>
                        <a:t>1353</a:t>
                      </a:r>
                    </a:p>
                  </a:txBody>
                  <a:tcPr/>
                </a:tc>
                <a:tc>
                  <a:txBody>
                    <a:bodyPr/>
                    <a:lstStyle/>
                    <a:p>
                      <a:pPr algn="ctr"/>
                      <a:r>
                        <a:rPr lang="en-US" dirty="0"/>
                        <a:t>581</a:t>
                      </a:r>
                    </a:p>
                  </a:txBody>
                  <a:tcPr/>
                </a:tc>
                <a:extLst>
                  <a:ext uri="{0D108BD9-81ED-4DB2-BD59-A6C34878D82A}">
                    <a16:rowId xmlns:a16="http://schemas.microsoft.com/office/drawing/2014/main" val="3468289627"/>
                  </a:ext>
                </a:extLst>
              </a:tr>
              <a:tr h="370840">
                <a:tc>
                  <a:txBody>
                    <a:bodyPr/>
                    <a:lstStyle/>
                    <a:p>
                      <a:pPr algn="ctr"/>
                      <a:r>
                        <a:rPr lang="en-US" dirty="0"/>
                        <a:t>1, 3, 5</a:t>
                      </a:r>
                    </a:p>
                  </a:txBody>
                  <a:tcPr/>
                </a:tc>
                <a:tc>
                  <a:txBody>
                    <a:bodyPr/>
                    <a:lstStyle/>
                    <a:p>
                      <a:pPr algn="ctr"/>
                      <a:r>
                        <a:rPr lang="en-US" dirty="0"/>
                        <a:t>22</a:t>
                      </a:r>
                    </a:p>
                  </a:txBody>
                  <a:tcPr/>
                </a:tc>
                <a:tc>
                  <a:txBody>
                    <a:bodyPr/>
                    <a:lstStyle/>
                    <a:p>
                      <a:pPr algn="ctr"/>
                      <a:r>
                        <a:rPr lang="en-US" dirty="0"/>
                        <a:t>22.9</a:t>
                      </a:r>
                    </a:p>
                  </a:txBody>
                  <a:tcPr/>
                </a:tc>
                <a:tc>
                  <a:txBody>
                    <a:bodyPr/>
                    <a:lstStyle/>
                    <a:p>
                      <a:pPr algn="ctr"/>
                      <a:r>
                        <a:rPr lang="en-US" dirty="0"/>
                        <a:t>59</a:t>
                      </a:r>
                    </a:p>
                  </a:txBody>
                  <a:tcPr/>
                </a:tc>
                <a:tc>
                  <a:txBody>
                    <a:bodyPr/>
                    <a:lstStyle/>
                    <a:p>
                      <a:pPr algn="ctr"/>
                      <a:r>
                        <a:rPr lang="en-US" dirty="0"/>
                        <a:t>1298</a:t>
                      </a:r>
                    </a:p>
                  </a:txBody>
                  <a:tcPr/>
                </a:tc>
                <a:tc>
                  <a:txBody>
                    <a:bodyPr/>
                    <a:lstStyle/>
                    <a:p>
                      <a:pPr algn="ctr"/>
                      <a:r>
                        <a:rPr lang="en-US" dirty="0"/>
                        <a:t>557</a:t>
                      </a:r>
                    </a:p>
                  </a:txBody>
                  <a:tcPr/>
                </a:tc>
                <a:extLst>
                  <a:ext uri="{0D108BD9-81ED-4DB2-BD59-A6C34878D82A}">
                    <a16:rowId xmlns:a16="http://schemas.microsoft.com/office/drawing/2014/main" val="1768357262"/>
                  </a:ext>
                </a:extLst>
              </a:tr>
              <a:tr h="370840">
                <a:tc>
                  <a:txBody>
                    <a:bodyPr/>
                    <a:lstStyle/>
                    <a:p>
                      <a:pPr algn="ctr"/>
                      <a:r>
                        <a:rPr lang="en-US" dirty="0"/>
                        <a:t>4, 6</a:t>
                      </a:r>
                    </a:p>
                  </a:txBody>
                  <a:tcPr/>
                </a:tc>
                <a:tc>
                  <a:txBody>
                    <a:bodyPr/>
                    <a:lstStyle/>
                    <a:p>
                      <a:pPr algn="ctr"/>
                      <a:r>
                        <a:rPr lang="en-US" dirty="0"/>
                        <a:t>44</a:t>
                      </a:r>
                    </a:p>
                  </a:txBody>
                  <a:tcPr/>
                </a:tc>
                <a:tc>
                  <a:txBody>
                    <a:bodyPr/>
                    <a:lstStyle/>
                    <a:p>
                      <a:pPr algn="ctr"/>
                      <a:r>
                        <a:rPr lang="en-US" dirty="0"/>
                        <a:t>42</a:t>
                      </a:r>
                    </a:p>
                  </a:txBody>
                  <a:tcPr/>
                </a:tc>
                <a:tc>
                  <a:txBody>
                    <a:bodyPr/>
                    <a:lstStyle/>
                    <a:p>
                      <a:pPr algn="ctr"/>
                      <a:r>
                        <a:rPr lang="en-US" dirty="0"/>
                        <a:t>31</a:t>
                      </a:r>
                    </a:p>
                  </a:txBody>
                  <a:tcPr/>
                </a:tc>
                <a:tc>
                  <a:txBody>
                    <a:bodyPr/>
                    <a:lstStyle/>
                    <a:p>
                      <a:pPr algn="ctr"/>
                      <a:r>
                        <a:rPr lang="en-US" dirty="0"/>
                        <a:t>1364</a:t>
                      </a:r>
                    </a:p>
                  </a:txBody>
                  <a:tcPr/>
                </a:tc>
                <a:tc>
                  <a:txBody>
                    <a:bodyPr/>
                    <a:lstStyle/>
                    <a:p>
                      <a:pPr algn="ctr"/>
                      <a:r>
                        <a:rPr lang="en-US" dirty="0"/>
                        <a:t>586</a:t>
                      </a:r>
                    </a:p>
                  </a:txBody>
                  <a:tcPr/>
                </a:tc>
                <a:extLst>
                  <a:ext uri="{0D108BD9-81ED-4DB2-BD59-A6C34878D82A}">
                    <a16:rowId xmlns:a16="http://schemas.microsoft.com/office/drawing/2014/main" val="1095352198"/>
                  </a:ext>
                </a:extLst>
              </a:tr>
            </a:tbl>
          </a:graphicData>
        </a:graphic>
      </p:graphicFrame>
    </p:spTree>
    <p:extLst>
      <p:ext uri="{BB962C8B-B14F-4D97-AF65-F5344CB8AC3E}">
        <p14:creationId xmlns:p14="http://schemas.microsoft.com/office/powerpoint/2010/main" val="1113248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4498D-03BB-4BFE-A90E-E7276AEB0B47}"/>
              </a:ext>
            </a:extLst>
          </p:cNvPr>
          <p:cNvSpPr>
            <a:spLocks noGrp="1"/>
          </p:cNvSpPr>
          <p:nvPr>
            <p:ph type="title"/>
          </p:nvPr>
        </p:nvSpPr>
        <p:spPr/>
        <p:txBody>
          <a:bodyPr/>
          <a:lstStyle/>
          <a:p>
            <a:r>
              <a:rPr lang="en-US" dirty="0"/>
              <a:t>Step 4: ROI BRDF Predictor</a:t>
            </a:r>
          </a:p>
        </p:txBody>
      </p:sp>
      <p:pic>
        <p:nvPicPr>
          <p:cNvPr id="4" name="Picture 3">
            <a:extLst>
              <a:ext uri="{FF2B5EF4-FFF2-40B4-BE49-F238E27FC236}">
                <a16:creationId xmlns:a16="http://schemas.microsoft.com/office/drawing/2014/main" id="{096056AB-9CF5-4FBC-8B2C-606AC9A60DB3}"/>
              </a:ext>
            </a:extLst>
          </p:cNvPr>
          <p:cNvPicPr>
            <a:picLocks noChangeAspect="1"/>
          </p:cNvPicPr>
          <p:nvPr/>
        </p:nvPicPr>
        <p:blipFill>
          <a:blip r:embed="rId2"/>
          <a:stretch>
            <a:fillRect/>
          </a:stretch>
        </p:blipFill>
        <p:spPr>
          <a:xfrm>
            <a:off x="672651" y="1140541"/>
            <a:ext cx="10846698" cy="5296330"/>
          </a:xfrm>
          <a:prstGeom prst="rect">
            <a:avLst/>
          </a:prstGeom>
        </p:spPr>
      </p:pic>
    </p:spTree>
    <p:extLst>
      <p:ext uri="{BB962C8B-B14F-4D97-AF65-F5344CB8AC3E}">
        <p14:creationId xmlns:p14="http://schemas.microsoft.com/office/powerpoint/2010/main" val="1068903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ontent Placeholder 24">
            <a:extLst>
              <a:ext uri="{FF2B5EF4-FFF2-40B4-BE49-F238E27FC236}">
                <a16:creationId xmlns:a16="http://schemas.microsoft.com/office/drawing/2014/main" id="{CC490245-6CD4-4F0C-9F49-31DA7CF2E2C9}"/>
              </a:ext>
            </a:extLst>
          </p:cNvPr>
          <p:cNvSpPr>
            <a:spLocks noGrp="1"/>
          </p:cNvSpPr>
          <p:nvPr>
            <p:ph idx="1"/>
          </p:nvPr>
        </p:nvSpPr>
        <p:spPr>
          <a:xfrm>
            <a:off x="202043" y="4300500"/>
            <a:ext cx="3113811" cy="946934"/>
          </a:xfrm>
        </p:spPr>
        <p:txBody>
          <a:bodyPr>
            <a:normAutofit/>
          </a:bodyPr>
          <a:lstStyle/>
          <a:p>
            <a:pPr marL="0" indent="0" algn="ctr">
              <a:buNone/>
            </a:pPr>
            <a:r>
              <a:rPr lang="en-US" dirty="0"/>
              <a:t>Evaluated by the SE of regression.</a:t>
            </a:r>
          </a:p>
        </p:txBody>
      </p:sp>
      <p:pic>
        <p:nvPicPr>
          <p:cNvPr id="18" name="Picture 17">
            <a:extLst>
              <a:ext uri="{FF2B5EF4-FFF2-40B4-BE49-F238E27FC236}">
                <a16:creationId xmlns:a16="http://schemas.microsoft.com/office/drawing/2014/main" id="{5DD5177E-C8F1-4ACC-B00C-C3D1C40CFFD2}"/>
              </a:ext>
            </a:extLst>
          </p:cNvPr>
          <p:cNvPicPr>
            <a:picLocks noChangeAspect="1"/>
          </p:cNvPicPr>
          <p:nvPr/>
        </p:nvPicPr>
        <p:blipFill>
          <a:blip r:embed="rId2"/>
          <a:stretch>
            <a:fillRect/>
          </a:stretch>
        </p:blipFill>
        <p:spPr>
          <a:xfrm>
            <a:off x="110837" y="5359450"/>
            <a:ext cx="3622354" cy="1022284"/>
          </a:xfrm>
          <a:prstGeom prst="rect">
            <a:avLst/>
          </a:prstGeom>
        </p:spPr>
      </p:pic>
      <p:pic>
        <p:nvPicPr>
          <p:cNvPr id="20" name="Picture 19">
            <a:extLst>
              <a:ext uri="{FF2B5EF4-FFF2-40B4-BE49-F238E27FC236}">
                <a16:creationId xmlns:a16="http://schemas.microsoft.com/office/drawing/2014/main" id="{66DF84FC-87FA-4D32-887D-D6F39B87F397}"/>
              </a:ext>
            </a:extLst>
          </p:cNvPr>
          <p:cNvPicPr>
            <a:picLocks noChangeAspect="1"/>
          </p:cNvPicPr>
          <p:nvPr/>
        </p:nvPicPr>
        <p:blipFill>
          <a:blip r:embed="rId3"/>
          <a:stretch>
            <a:fillRect/>
          </a:stretch>
        </p:blipFill>
        <p:spPr>
          <a:xfrm>
            <a:off x="3733190" y="910199"/>
            <a:ext cx="8347973" cy="5446152"/>
          </a:xfrm>
          <a:prstGeom prst="rect">
            <a:avLst/>
          </a:prstGeom>
        </p:spPr>
      </p:pic>
      <p:pic>
        <p:nvPicPr>
          <p:cNvPr id="22" name="Picture 21">
            <a:extLst>
              <a:ext uri="{FF2B5EF4-FFF2-40B4-BE49-F238E27FC236}">
                <a16:creationId xmlns:a16="http://schemas.microsoft.com/office/drawing/2014/main" id="{2977DAD2-85B0-4E58-B2CA-147AD29C5968}"/>
              </a:ext>
            </a:extLst>
          </p:cNvPr>
          <p:cNvPicPr>
            <a:picLocks noChangeAspect="1"/>
          </p:cNvPicPr>
          <p:nvPr/>
        </p:nvPicPr>
        <p:blipFill>
          <a:blip r:embed="rId4"/>
          <a:stretch>
            <a:fillRect/>
          </a:stretch>
        </p:blipFill>
        <p:spPr>
          <a:xfrm>
            <a:off x="202044" y="1238918"/>
            <a:ext cx="3113811" cy="2949566"/>
          </a:xfrm>
          <a:prstGeom prst="rect">
            <a:avLst/>
          </a:prstGeom>
        </p:spPr>
      </p:pic>
      <p:sp>
        <p:nvSpPr>
          <p:cNvPr id="12" name="Title 1">
            <a:extLst>
              <a:ext uri="{FF2B5EF4-FFF2-40B4-BE49-F238E27FC236}">
                <a16:creationId xmlns:a16="http://schemas.microsoft.com/office/drawing/2014/main" id="{6100264D-16FC-44BA-994D-A2EBC4024EFD}"/>
              </a:ext>
            </a:extLst>
          </p:cNvPr>
          <p:cNvSpPr>
            <a:spLocks noGrp="1"/>
          </p:cNvSpPr>
          <p:nvPr>
            <p:ph type="title"/>
          </p:nvPr>
        </p:nvSpPr>
        <p:spPr>
          <a:xfrm>
            <a:off x="1042220" y="123633"/>
            <a:ext cx="10107561" cy="908754"/>
          </a:xfrm>
        </p:spPr>
        <p:txBody>
          <a:bodyPr>
            <a:normAutofit/>
          </a:bodyPr>
          <a:lstStyle/>
          <a:p>
            <a:r>
              <a:rPr lang="en-US" sz="4000" dirty="0"/>
              <a:t>Step 5: Regression Formula</a:t>
            </a:r>
          </a:p>
        </p:txBody>
      </p:sp>
    </p:spTree>
    <p:extLst>
      <p:ext uri="{BB962C8B-B14F-4D97-AF65-F5344CB8AC3E}">
        <p14:creationId xmlns:p14="http://schemas.microsoft.com/office/powerpoint/2010/main" val="2719347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B3994-FD9C-4004-A36C-AE43C03039BF}"/>
              </a:ext>
            </a:extLst>
          </p:cNvPr>
          <p:cNvSpPr>
            <a:spLocks noGrp="1"/>
          </p:cNvSpPr>
          <p:nvPr>
            <p:ph type="title"/>
          </p:nvPr>
        </p:nvSpPr>
        <p:spPr/>
        <p:txBody>
          <a:bodyPr/>
          <a:lstStyle/>
          <a:p>
            <a:r>
              <a:rPr lang="en-US" dirty="0"/>
              <a:t>Must Shift per BDS for Band 4</a:t>
            </a:r>
          </a:p>
        </p:txBody>
      </p:sp>
      <p:pic>
        <p:nvPicPr>
          <p:cNvPr id="4" name="Picture 3">
            <a:extLst>
              <a:ext uri="{FF2B5EF4-FFF2-40B4-BE49-F238E27FC236}">
                <a16:creationId xmlns:a16="http://schemas.microsoft.com/office/drawing/2014/main" id="{0B21FC2B-1380-4D8D-98E0-A3A6451C66EF}"/>
              </a:ext>
            </a:extLst>
          </p:cNvPr>
          <p:cNvPicPr>
            <a:picLocks noChangeAspect="1"/>
          </p:cNvPicPr>
          <p:nvPr/>
        </p:nvPicPr>
        <p:blipFill>
          <a:blip r:embed="rId2"/>
          <a:stretch>
            <a:fillRect/>
          </a:stretch>
        </p:blipFill>
        <p:spPr>
          <a:xfrm>
            <a:off x="560438" y="1764720"/>
            <a:ext cx="10958911" cy="3609695"/>
          </a:xfrm>
          <a:prstGeom prst="rect">
            <a:avLst/>
          </a:prstGeom>
        </p:spPr>
      </p:pic>
      <p:grpSp>
        <p:nvGrpSpPr>
          <p:cNvPr id="79" name="Group 37">
            <a:extLst>
              <a:ext uri="{FF2B5EF4-FFF2-40B4-BE49-F238E27FC236}">
                <a16:creationId xmlns:a16="http://schemas.microsoft.com/office/drawing/2014/main" id="{C993E90F-1DCD-456A-BBEB-C52A8F137B19}"/>
              </a:ext>
            </a:extLst>
          </p:cNvPr>
          <p:cNvGrpSpPr>
            <a:grpSpLocks/>
          </p:cNvGrpSpPr>
          <p:nvPr/>
        </p:nvGrpSpPr>
        <p:grpSpPr bwMode="auto">
          <a:xfrm>
            <a:off x="4284025" y="2019631"/>
            <a:ext cx="819150" cy="3228392"/>
            <a:chOff x="4354" y="135"/>
            <a:chExt cx="1289" cy="4208"/>
          </a:xfrm>
        </p:grpSpPr>
        <p:sp>
          <p:nvSpPr>
            <p:cNvPr id="80" name="Freeform 110">
              <a:extLst>
                <a:ext uri="{FF2B5EF4-FFF2-40B4-BE49-F238E27FC236}">
                  <a16:creationId xmlns:a16="http://schemas.microsoft.com/office/drawing/2014/main" id="{E4023060-849E-447A-A952-FC8FE1493424}"/>
                </a:ext>
              </a:extLst>
            </p:cNvPr>
            <p:cNvSpPr>
              <a:spLocks/>
            </p:cNvSpPr>
            <p:nvPr/>
          </p:nvSpPr>
          <p:spPr bwMode="auto">
            <a:xfrm>
              <a:off x="4356" y="137"/>
              <a:ext cx="1287" cy="4206"/>
            </a:xfrm>
            <a:custGeom>
              <a:avLst/>
              <a:gdLst>
                <a:gd name="T0" fmla="+- 0 5419 4356"/>
                <a:gd name="T1" fmla="*/ T0 w 1287"/>
                <a:gd name="T2" fmla="+- 0 137 137"/>
                <a:gd name="T3" fmla="*/ 137 h 4206"/>
                <a:gd name="T4" fmla="+- 0 5419 4356"/>
                <a:gd name="T5" fmla="*/ T4 w 1287"/>
                <a:gd name="T6" fmla="+- 0 437 137"/>
                <a:gd name="T7" fmla="*/ 437 h 4206"/>
                <a:gd name="T8" fmla="+- 0 5218 4356"/>
                <a:gd name="T9" fmla="*/ T8 w 1287"/>
                <a:gd name="T10" fmla="+- 0 4185 137"/>
                <a:gd name="T11" fmla="*/ 4185 h 4206"/>
                <a:gd name="T12" fmla="+- 0 5218 4356"/>
                <a:gd name="T13" fmla="*/ T12 w 1287"/>
                <a:gd name="T14" fmla="+- 0 3894 137"/>
                <a:gd name="T15" fmla="*/ 3894 h 4206"/>
                <a:gd name="T16" fmla="+- 0 5419 4356"/>
                <a:gd name="T17" fmla="*/ T16 w 1287"/>
                <a:gd name="T18" fmla="+- 0 3435 137"/>
                <a:gd name="T19" fmla="*/ 3435 h 4206"/>
                <a:gd name="T20" fmla="+- 0 5218 4356"/>
                <a:gd name="T21" fmla="*/ T20 w 1287"/>
                <a:gd name="T22" fmla="+- 0 3143 137"/>
                <a:gd name="T23" fmla="*/ 3143 h 4206"/>
                <a:gd name="T24" fmla="+- 0 5419 4356"/>
                <a:gd name="T25" fmla="*/ T24 w 1287"/>
                <a:gd name="T26" fmla="+- 0 2994 137"/>
                <a:gd name="T27" fmla="*/ 2994 h 4206"/>
                <a:gd name="T28" fmla="+- 0 5218 4356"/>
                <a:gd name="T29" fmla="*/ T28 w 1287"/>
                <a:gd name="T30" fmla="+- 0 2236 137"/>
                <a:gd name="T31" fmla="*/ 2236 h 4206"/>
                <a:gd name="T32" fmla="+- 0 5419 4356"/>
                <a:gd name="T33" fmla="*/ T32 w 1287"/>
                <a:gd name="T34" fmla="+- 0 2095 137"/>
                <a:gd name="T35" fmla="*/ 2095 h 4206"/>
                <a:gd name="T36" fmla="+- 0 5218 4356"/>
                <a:gd name="T37" fmla="*/ T36 w 1287"/>
                <a:gd name="T38" fmla="+- 0 437 137"/>
                <a:gd name="T39" fmla="*/ 437 h 4206"/>
                <a:gd name="T40" fmla="+- 0 5218 4356"/>
                <a:gd name="T41" fmla="*/ T40 w 1287"/>
                <a:gd name="T42" fmla="+- 0 137 137"/>
                <a:gd name="T43" fmla="*/ 137 h 4206"/>
                <a:gd name="T44" fmla="+- 0 5207 4356"/>
                <a:gd name="T45" fmla="*/ T44 w 1287"/>
                <a:gd name="T46" fmla="+- 0 2244 137"/>
                <a:gd name="T47" fmla="*/ 2244 h 4206"/>
                <a:gd name="T48" fmla="+- 0 5207 4356"/>
                <a:gd name="T49" fmla="*/ T48 w 1287"/>
                <a:gd name="T50" fmla="+- 0 3594 137"/>
                <a:gd name="T51" fmla="*/ 3594 h 4206"/>
                <a:gd name="T52" fmla="+- 0 5207 4356"/>
                <a:gd name="T53" fmla="*/ T52 w 1287"/>
                <a:gd name="T54" fmla="+- 0 3884 137"/>
                <a:gd name="T55" fmla="*/ 3884 h 4206"/>
                <a:gd name="T56" fmla="+- 0 5006 4356"/>
                <a:gd name="T57" fmla="*/ T56 w 1287"/>
                <a:gd name="T58" fmla="+- 0 3743 137"/>
                <a:gd name="T59" fmla="*/ 3743 h 4206"/>
                <a:gd name="T60" fmla="+- 0 5207 4356"/>
                <a:gd name="T61" fmla="*/ T60 w 1287"/>
                <a:gd name="T62" fmla="+- 0 3594 137"/>
                <a:gd name="T63" fmla="*/ 3594 h 4206"/>
                <a:gd name="T64" fmla="+- 0 5006 4356"/>
                <a:gd name="T65" fmla="*/ T64 w 1287"/>
                <a:gd name="T66" fmla="+- 0 2386 137"/>
                <a:gd name="T67" fmla="*/ 2386 h 4206"/>
                <a:gd name="T68" fmla="+- 0 5207 4356"/>
                <a:gd name="T69" fmla="*/ T68 w 1287"/>
                <a:gd name="T70" fmla="+- 0 2244 137"/>
                <a:gd name="T71" fmla="*/ 2244 h 4206"/>
                <a:gd name="T72" fmla="+- 0 4995 4356"/>
                <a:gd name="T73" fmla="*/ T72 w 1287"/>
                <a:gd name="T74" fmla="+- 0 137 137"/>
                <a:gd name="T75" fmla="*/ 137 h 4206"/>
                <a:gd name="T76" fmla="+- 0 4995 4356"/>
                <a:gd name="T77" fmla="*/ T76 w 1287"/>
                <a:gd name="T78" fmla="+- 0 586 137"/>
                <a:gd name="T79" fmla="*/ 586 h 4206"/>
                <a:gd name="T80" fmla="+- 0 4792 4356"/>
                <a:gd name="T81" fmla="*/ T80 w 1287"/>
                <a:gd name="T82" fmla="+- 0 3585 137"/>
                <a:gd name="T83" fmla="*/ 3585 h 4206"/>
                <a:gd name="T84" fmla="+- 0 4995 4356"/>
                <a:gd name="T85" fmla="*/ T84 w 1287"/>
                <a:gd name="T86" fmla="+- 0 3444 137"/>
                <a:gd name="T87" fmla="*/ 3444 h 4206"/>
                <a:gd name="T88" fmla="+- 0 4792 4356"/>
                <a:gd name="T89" fmla="*/ T88 w 1287"/>
                <a:gd name="T90" fmla="+- 0 2985 137"/>
                <a:gd name="T91" fmla="*/ 2985 h 4206"/>
                <a:gd name="T92" fmla="+- 0 4792 4356"/>
                <a:gd name="T93" fmla="*/ T92 w 1287"/>
                <a:gd name="T94" fmla="+- 0 2695 137"/>
                <a:gd name="T95" fmla="*/ 2695 h 4206"/>
                <a:gd name="T96" fmla="+- 0 4995 4356"/>
                <a:gd name="T97" fmla="*/ T96 w 1287"/>
                <a:gd name="T98" fmla="+- 0 2086 137"/>
                <a:gd name="T99" fmla="*/ 2086 h 4206"/>
                <a:gd name="T100" fmla="+- 0 4792 4356"/>
                <a:gd name="T101" fmla="*/ T100 w 1287"/>
                <a:gd name="T102" fmla="+- 0 1945 137"/>
                <a:gd name="T103" fmla="*/ 1945 h 4206"/>
                <a:gd name="T104" fmla="+- 0 4792 4356"/>
                <a:gd name="T105" fmla="*/ T104 w 1287"/>
                <a:gd name="T106" fmla="+- 0 1645 137"/>
                <a:gd name="T107" fmla="*/ 1645 h 4206"/>
                <a:gd name="T108" fmla="+- 0 4995 4356"/>
                <a:gd name="T109" fmla="*/ T108 w 1287"/>
                <a:gd name="T110" fmla="+- 0 586 137"/>
                <a:gd name="T111" fmla="*/ 586 h 4206"/>
                <a:gd name="T112" fmla="+- 0 4792 4356"/>
                <a:gd name="T113" fmla="*/ T112 w 1287"/>
                <a:gd name="T114" fmla="+- 0 445 137"/>
                <a:gd name="T115" fmla="*/ 445 h 4206"/>
                <a:gd name="T116" fmla="+- 0 4995 4356"/>
                <a:gd name="T117" fmla="*/ T116 w 1287"/>
                <a:gd name="T118" fmla="+- 0 137 137"/>
                <a:gd name="T119" fmla="*/ 137 h 4206"/>
                <a:gd name="T120" fmla="+- 0 4781 4356"/>
                <a:gd name="T121" fmla="*/ T120 w 1287"/>
                <a:gd name="T122" fmla="+- 0 1345 137"/>
                <a:gd name="T123" fmla="*/ 1345 h 4206"/>
                <a:gd name="T124" fmla="+- 0 4781 4356"/>
                <a:gd name="T125" fmla="*/ T124 w 1287"/>
                <a:gd name="T126" fmla="+- 0 1636 137"/>
                <a:gd name="T127" fmla="*/ 1636 h 4206"/>
                <a:gd name="T128" fmla="+- 0 4580 4356"/>
                <a:gd name="T129" fmla="*/ T128 w 1287"/>
                <a:gd name="T130" fmla="+- 0 1495 137"/>
                <a:gd name="T131" fmla="*/ 1495 h 4206"/>
                <a:gd name="T132" fmla="+- 0 4781 4356"/>
                <a:gd name="T133" fmla="*/ T132 w 1287"/>
                <a:gd name="T134" fmla="+- 0 1345 137"/>
                <a:gd name="T135" fmla="*/ 1345 h 4206"/>
                <a:gd name="T136" fmla="+- 0 4356 4356"/>
                <a:gd name="T137" fmla="*/ T136 w 1287"/>
                <a:gd name="T138" fmla="+- 0 137 137"/>
                <a:gd name="T139" fmla="*/ 137 h 4206"/>
                <a:gd name="T140" fmla="+- 0 4356 4356"/>
                <a:gd name="T141" fmla="*/ T140 w 1287"/>
                <a:gd name="T142" fmla="+- 0 437 137"/>
                <a:gd name="T143" fmla="*/ 437 h 4206"/>
                <a:gd name="T144" fmla="+- 0 4569 4356"/>
                <a:gd name="T145" fmla="*/ T144 w 1287"/>
                <a:gd name="T146" fmla="+- 0 2394 137"/>
                <a:gd name="T147" fmla="*/ 2394 h 4206"/>
                <a:gd name="T148" fmla="+- 0 4569 4356"/>
                <a:gd name="T149" fmla="*/ T148 w 1287"/>
                <a:gd name="T150" fmla="+- 0 2686 137"/>
                <a:gd name="T151" fmla="*/ 2686 h 4206"/>
                <a:gd name="T152" fmla="+- 0 4356 4356"/>
                <a:gd name="T153" fmla="*/ T152 w 1287"/>
                <a:gd name="T154" fmla="+- 0 4343 137"/>
                <a:gd name="T155" fmla="*/ 4343 h 4206"/>
                <a:gd name="T156" fmla="+- 0 4792 4356"/>
                <a:gd name="T157" fmla="*/ T156 w 1287"/>
                <a:gd name="T158" fmla="+- 0 4193 137"/>
                <a:gd name="T159" fmla="*/ 4193 h 4206"/>
                <a:gd name="T160" fmla="+- 0 4995 4356"/>
                <a:gd name="T161" fmla="*/ T160 w 1287"/>
                <a:gd name="T162" fmla="+- 0 4343 137"/>
                <a:gd name="T163" fmla="*/ 4343 h 4206"/>
                <a:gd name="T164" fmla="+- 0 5643 4356"/>
                <a:gd name="T165" fmla="*/ T164 w 1287"/>
                <a:gd name="T166" fmla="+- 0 1337 137"/>
                <a:gd name="T167" fmla="*/ 1337 h 4206"/>
                <a:gd name="T168" fmla="+- 0 5430 4356"/>
                <a:gd name="T169" fmla="*/ T168 w 1287"/>
                <a:gd name="T170" fmla="+- 0 596 137"/>
                <a:gd name="T171" fmla="*/ 596 h 4206"/>
                <a:gd name="T172" fmla="+- 0 5643 4356"/>
                <a:gd name="T173" fmla="*/ T172 w 1287"/>
                <a:gd name="T174" fmla="+- 0 437 137"/>
                <a:gd name="T175" fmla="*/ 437 h 4206"/>
                <a:gd name="T176" fmla="+- 0 5643 4356"/>
                <a:gd name="T177" fmla="*/ T176 w 1287"/>
                <a:gd name="T178" fmla="+- 0 137 137"/>
                <a:gd name="T179" fmla="*/ 137 h 420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Lst>
              <a:rect l="0" t="0" r="r" b="b"/>
              <a:pathLst>
                <a:path w="1287" h="4206">
                  <a:moveTo>
                    <a:pt x="1287" y="0"/>
                  </a:moveTo>
                  <a:lnTo>
                    <a:pt x="1063" y="0"/>
                  </a:lnTo>
                  <a:lnTo>
                    <a:pt x="1063" y="150"/>
                  </a:lnTo>
                  <a:lnTo>
                    <a:pt x="1063" y="300"/>
                  </a:lnTo>
                  <a:lnTo>
                    <a:pt x="1063" y="4048"/>
                  </a:lnTo>
                  <a:lnTo>
                    <a:pt x="862" y="4048"/>
                  </a:lnTo>
                  <a:lnTo>
                    <a:pt x="862" y="3907"/>
                  </a:lnTo>
                  <a:lnTo>
                    <a:pt x="862" y="3757"/>
                  </a:lnTo>
                  <a:lnTo>
                    <a:pt x="1063" y="3757"/>
                  </a:lnTo>
                  <a:lnTo>
                    <a:pt x="1063" y="3298"/>
                  </a:lnTo>
                  <a:lnTo>
                    <a:pt x="862" y="3298"/>
                  </a:lnTo>
                  <a:lnTo>
                    <a:pt x="862" y="3006"/>
                  </a:lnTo>
                  <a:lnTo>
                    <a:pt x="862" y="2857"/>
                  </a:lnTo>
                  <a:lnTo>
                    <a:pt x="1063" y="2857"/>
                  </a:lnTo>
                  <a:lnTo>
                    <a:pt x="1063" y="2099"/>
                  </a:lnTo>
                  <a:lnTo>
                    <a:pt x="862" y="2099"/>
                  </a:lnTo>
                  <a:lnTo>
                    <a:pt x="862" y="1958"/>
                  </a:lnTo>
                  <a:lnTo>
                    <a:pt x="1063" y="1958"/>
                  </a:lnTo>
                  <a:lnTo>
                    <a:pt x="1063" y="300"/>
                  </a:lnTo>
                  <a:lnTo>
                    <a:pt x="862" y="300"/>
                  </a:lnTo>
                  <a:lnTo>
                    <a:pt x="862" y="150"/>
                  </a:lnTo>
                  <a:lnTo>
                    <a:pt x="862" y="0"/>
                  </a:lnTo>
                  <a:lnTo>
                    <a:pt x="851" y="0"/>
                  </a:lnTo>
                  <a:lnTo>
                    <a:pt x="851" y="2107"/>
                  </a:lnTo>
                  <a:lnTo>
                    <a:pt x="851" y="2249"/>
                  </a:lnTo>
                  <a:lnTo>
                    <a:pt x="851" y="3457"/>
                  </a:lnTo>
                  <a:lnTo>
                    <a:pt x="851" y="3606"/>
                  </a:lnTo>
                  <a:lnTo>
                    <a:pt x="851" y="3747"/>
                  </a:lnTo>
                  <a:lnTo>
                    <a:pt x="650" y="3747"/>
                  </a:lnTo>
                  <a:lnTo>
                    <a:pt x="650" y="3606"/>
                  </a:lnTo>
                  <a:lnTo>
                    <a:pt x="650" y="3457"/>
                  </a:lnTo>
                  <a:lnTo>
                    <a:pt x="851" y="3457"/>
                  </a:lnTo>
                  <a:lnTo>
                    <a:pt x="851" y="2249"/>
                  </a:lnTo>
                  <a:lnTo>
                    <a:pt x="650" y="2249"/>
                  </a:lnTo>
                  <a:lnTo>
                    <a:pt x="650" y="2107"/>
                  </a:lnTo>
                  <a:lnTo>
                    <a:pt x="851" y="2107"/>
                  </a:lnTo>
                  <a:lnTo>
                    <a:pt x="851" y="0"/>
                  </a:lnTo>
                  <a:lnTo>
                    <a:pt x="639" y="0"/>
                  </a:lnTo>
                  <a:lnTo>
                    <a:pt x="639" y="308"/>
                  </a:lnTo>
                  <a:lnTo>
                    <a:pt x="639" y="449"/>
                  </a:lnTo>
                  <a:lnTo>
                    <a:pt x="639" y="3448"/>
                  </a:lnTo>
                  <a:lnTo>
                    <a:pt x="436" y="3448"/>
                  </a:lnTo>
                  <a:lnTo>
                    <a:pt x="436" y="3307"/>
                  </a:lnTo>
                  <a:lnTo>
                    <a:pt x="639" y="3307"/>
                  </a:lnTo>
                  <a:lnTo>
                    <a:pt x="639" y="2848"/>
                  </a:lnTo>
                  <a:lnTo>
                    <a:pt x="436" y="2848"/>
                  </a:lnTo>
                  <a:lnTo>
                    <a:pt x="436" y="2707"/>
                  </a:lnTo>
                  <a:lnTo>
                    <a:pt x="436" y="2558"/>
                  </a:lnTo>
                  <a:lnTo>
                    <a:pt x="639" y="2558"/>
                  </a:lnTo>
                  <a:lnTo>
                    <a:pt x="639" y="1949"/>
                  </a:lnTo>
                  <a:lnTo>
                    <a:pt x="436" y="1949"/>
                  </a:lnTo>
                  <a:lnTo>
                    <a:pt x="436" y="1808"/>
                  </a:lnTo>
                  <a:lnTo>
                    <a:pt x="436" y="1657"/>
                  </a:lnTo>
                  <a:lnTo>
                    <a:pt x="436" y="1508"/>
                  </a:lnTo>
                  <a:lnTo>
                    <a:pt x="639" y="1508"/>
                  </a:lnTo>
                  <a:lnTo>
                    <a:pt x="639" y="449"/>
                  </a:lnTo>
                  <a:lnTo>
                    <a:pt x="436" y="449"/>
                  </a:lnTo>
                  <a:lnTo>
                    <a:pt x="436" y="308"/>
                  </a:lnTo>
                  <a:lnTo>
                    <a:pt x="639" y="308"/>
                  </a:lnTo>
                  <a:lnTo>
                    <a:pt x="639" y="0"/>
                  </a:lnTo>
                  <a:lnTo>
                    <a:pt x="425" y="0"/>
                  </a:lnTo>
                  <a:lnTo>
                    <a:pt x="425" y="1208"/>
                  </a:lnTo>
                  <a:lnTo>
                    <a:pt x="425" y="1358"/>
                  </a:lnTo>
                  <a:lnTo>
                    <a:pt x="425" y="1499"/>
                  </a:lnTo>
                  <a:lnTo>
                    <a:pt x="224" y="1499"/>
                  </a:lnTo>
                  <a:lnTo>
                    <a:pt x="224" y="1358"/>
                  </a:lnTo>
                  <a:lnTo>
                    <a:pt x="224" y="1208"/>
                  </a:lnTo>
                  <a:lnTo>
                    <a:pt x="425" y="1208"/>
                  </a:lnTo>
                  <a:lnTo>
                    <a:pt x="425" y="0"/>
                  </a:lnTo>
                  <a:lnTo>
                    <a:pt x="0" y="0"/>
                  </a:lnTo>
                  <a:lnTo>
                    <a:pt x="0" y="150"/>
                  </a:lnTo>
                  <a:lnTo>
                    <a:pt x="0" y="300"/>
                  </a:lnTo>
                  <a:lnTo>
                    <a:pt x="0" y="2257"/>
                  </a:lnTo>
                  <a:lnTo>
                    <a:pt x="213" y="2257"/>
                  </a:lnTo>
                  <a:lnTo>
                    <a:pt x="213" y="2408"/>
                  </a:lnTo>
                  <a:lnTo>
                    <a:pt x="213" y="2549"/>
                  </a:lnTo>
                  <a:lnTo>
                    <a:pt x="0" y="2549"/>
                  </a:lnTo>
                  <a:lnTo>
                    <a:pt x="0" y="4206"/>
                  </a:lnTo>
                  <a:lnTo>
                    <a:pt x="436" y="4206"/>
                  </a:lnTo>
                  <a:lnTo>
                    <a:pt x="436" y="4056"/>
                  </a:lnTo>
                  <a:lnTo>
                    <a:pt x="639" y="4056"/>
                  </a:lnTo>
                  <a:lnTo>
                    <a:pt x="639" y="4206"/>
                  </a:lnTo>
                  <a:lnTo>
                    <a:pt x="1287" y="4206"/>
                  </a:lnTo>
                  <a:lnTo>
                    <a:pt x="1287" y="1200"/>
                  </a:lnTo>
                  <a:lnTo>
                    <a:pt x="1074" y="1200"/>
                  </a:lnTo>
                  <a:lnTo>
                    <a:pt x="1074" y="459"/>
                  </a:lnTo>
                  <a:lnTo>
                    <a:pt x="1287" y="459"/>
                  </a:lnTo>
                  <a:lnTo>
                    <a:pt x="1287" y="300"/>
                  </a:lnTo>
                  <a:lnTo>
                    <a:pt x="1287" y="150"/>
                  </a:lnTo>
                  <a:lnTo>
                    <a:pt x="1287" y="0"/>
                  </a:lnTo>
                </a:path>
              </a:pathLst>
            </a:custGeom>
            <a:solidFill>
              <a:srgbClr val="B1B1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Line 109">
              <a:extLst>
                <a:ext uri="{FF2B5EF4-FFF2-40B4-BE49-F238E27FC236}">
                  <a16:creationId xmlns:a16="http://schemas.microsoft.com/office/drawing/2014/main" id="{622C64A3-C9B2-4AE7-8EC3-C7351818014A}"/>
                </a:ext>
              </a:extLst>
            </p:cNvPr>
            <p:cNvSpPr>
              <a:spLocks noChangeShapeType="1"/>
            </p:cNvSpPr>
            <p:nvPr/>
          </p:nvSpPr>
          <p:spPr bwMode="auto">
            <a:xfrm>
              <a:off x="4368" y="137"/>
              <a:ext cx="1275" cy="0"/>
            </a:xfrm>
            <a:prstGeom prst="line">
              <a:avLst/>
            </a:prstGeom>
            <a:noFill/>
            <a:ln w="25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2" name="Line 108">
              <a:extLst>
                <a:ext uri="{FF2B5EF4-FFF2-40B4-BE49-F238E27FC236}">
                  <a16:creationId xmlns:a16="http://schemas.microsoft.com/office/drawing/2014/main" id="{709B5856-77F1-4513-A035-ED8F87B1C5E3}"/>
                </a:ext>
              </a:extLst>
            </p:cNvPr>
            <p:cNvSpPr>
              <a:spLocks noChangeShapeType="1"/>
            </p:cNvSpPr>
            <p:nvPr/>
          </p:nvSpPr>
          <p:spPr bwMode="auto">
            <a:xfrm>
              <a:off x="4368" y="142"/>
              <a:ext cx="1275" cy="0"/>
            </a:xfrm>
            <a:prstGeom prst="line">
              <a:avLst/>
            </a:prstGeom>
            <a:noFill/>
            <a:ln w="5428">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3" name="Line 107">
              <a:extLst>
                <a:ext uri="{FF2B5EF4-FFF2-40B4-BE49-F238E27FC236}">
                  <a16:creationId xmlns:a16="http://schemas.microsoft.com/office/drawing/2014/main" id="{12054468-0C69-4D28-B97A-C7DFC2779B6C}"/>
                </a:ext>
              </a:extLst>
            </p:cNvPr>
            <p:cNvSpPr>
              <a:spLocks noChangeShapeType="1"/>
            </p:cNvSpPr>
            <p:nvPr/>
          </p:nvSpPr>
          <p:spPr bwMode="auto">
            <a:xfrm>
              <a:off x="4368" y="287"/>
              <a:ext cx="1275" cy="0"/>
            </a:xfrm>
            <a:prstGeom prst="line">
              <a:avLst/>
            </a:prstGeom>
            <a:noFill/>
            <a:ln w="25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4" name="Line 106">
              <a:extLst>
                <a:ext uri="{FF2B5EF4-FFF2-40B4-BE49-F238E27FC236}">
                  <a16:creationId xmlns:a16="http://schemas.microsoft.com/office/drawing/2014/main" id="{7F4ADA03-6A7F-45A7-9A1F-321C682F7607}"/>
                </a:ext>
              </a:extLst>
            </p:cNvPr>
            <p:cNvSpPr>
              <a:spLocks noChangeShapeType="1"/>
            </p:cNvSpPr>
            <p:nvPr/>
          </p:nvSpPr>
          <p:spPr bwMode="auto">
            <a:xfrm>
              <a:off x="4368" y="291"/>
              <a:ext cx="1275" cy="0"/>
            </a:xfrm>
            <a:prstGeom prst="line">
              <a:avLst/>
            </a:prstGeom>
            <a:noFill/>
            <a:ln w="5428">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5" name="Line 105">
              <a:extLst>
                <a:ext uri="{FF2B5EF4-FFF2-40B4-BE49-F238E27FC236}">
                  <a16:creationId xmlns:a16="http://schemas.microsoft.com/office/drawing/2014/main" id="{8A2C1B09-EE25-4053-9538-DE57D330354C}"/>
                </a:ext>
              </a:extLst>
            </p:cNvPr>
            <p:cNvSpPr>
              <a:spLocks noChangeShapeType="1"/>
            </p:cNvSpPr>
            <p:nvPr/>
          </p:nvSpPr>
          <p:spPr bwMode="auto">
            <a:xfrm>
              <a:off x="4368" y="437"/>
              <a:ext cx="1275" cy="0"/>
            </a:xfrm>
            <a:prstGeom prst="line">
              <a:avLst/>
            </a:prstGeom>
            <a:noFill/>
            <a:ln w="25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6" name="Line 104">
              <a:extLst>
                <a:ext uri="{FF2B5EF4-FFF2-40B4-BE49-F238E27FC236}">
                  <a16:creationId xmlns:a16="http://schemas.microsoft.com/office/drawing/2014/main" id="{1E5829FE-5998-42E2-90C3-1C4E78662C1D}"/>
                </a:ext>
              </a:extLst>
            </p:cNvPr>
            <p:cNvSpPr>
              <a:spLocks noChangeShapeType="1"/>
            </p:cNvSpPr>
            <p:nvPr/>
          </p:nvSpPr>
          <p:spPr bwMode="auto">
            <a:xfrm>
              <a:off x="4368" y="441"/>
              <a:ext cx="1275" cy="0"/>
            </a:xfrm>
            <a:prstGeom prst="line">
              <a:avLst/>
            </a:prstGeom>
            <a:noFill/>
            <a:ln w="5428">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7" name="Line 103">
              <a:extLst>
                <a:ext uri="{FF2B5EF4-FFF2-40B4-BE49-F238E27FC236}">
                  <a16:creationId xmlns:a16="http://schemas.microsoft.com/office/drawing/2014/main" id="{80DC1BF5-4636-40EE-851A-B449EFB6716B}"/>
                </a:ext>
              </a:extLst>
            </p:cNvPr>
            <p:cNvSpPr>
              <a:spLocks noChangeShapeType="1"/>
            </p:cNvSpPr>
            <p:nvPr/>
          </p:nvSpPr>
          <p:spPr bwMode="auto">
            <a:xfrm>
              <a:off x="4368" y="586"/>
              <a:ext cx="1275" cy="0"/>
            </a:xfrm>
            <a:prstGeom prst="line">
              <a:avLst/>
            </a:prstGeom>
            <a:noFill/>
            <a:ln w="25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8" name="Line 102">
              <a:extLst>
                <a:ext uri="{FF2B5EF4-FFF2-40B4-BE49-F238E27FC236}">
                  <a16:creationId xmlns:a16="http://schemas.microsoft.com/office/drawing/2014/main" id="{EC768424-F729-4AAA-95EB-C5CC7F2CD7F3}"/>
                </a:ext>
              </a:extLst>
            </p:cNvPr>
            <p:cNvSpPr>
              <a:spLocks noChangeShapeType="1"/>
            </p:cNvSpPr>
            <p:nvPr/>
          </p:nvSpPr>
          <p:spPr bwMode="auto">
            <a:xfrm>
              <a:off x="4368" y="591"/>
              <a:ext cx="1275" cy="0"/>
            </a:xfrm>
            <a:prstGeom prst="line">
              <a:avLst/>
            </a:prstGeom>
            <a:noFill/>
            <a:ln w="63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9" name="Line 101">
              <a:extLst>
                <a:ext uri="{FF2B5EF4-FFF2-40B4-BE49-F238E27FC236}">
                  <a16:creationId xmlns:a16="http://schemas.microsoft.com/office/drawing/2014/main" id="{3B57C9B3-B614-4EB1-B462-F46EF40E84EC}"/>
                </a:ext>
              </a:extLst>
            </p:cNvPr>
            <p:cNvSpPr>
              <a:spLocks noChangeShapeType="1"/>
            </p:cNvSpPr>
            <p:nvPr/>
          </p:nvSpPr>
          <p:spPr bwMode="auto">
            <a:xfrm>
              <a:off x="4368" y="737"/>
              <a:ext cx="1275" cy="0"/>
            </a:xfrm>
            <a:prstGeom prst="line">
              <a:avLst/>
            </a:prstGeom>
            <a:noFill/>
            <a:ln w="25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0" name="Line 100">
              <a:extLst>
                <a:ext uri="{FF2B5EF4-FFF2-40B4-BE49-F238E27FC236}">
                  <a16:creationId xmlns:a16="http://schemas.microsoft.com/office/drawing/2014/main" id="{ADC584EB-43D4-46A1-8B28-E774B40D6CA4}"/>
                </a:ext>
              </a:extLst>
            </p:cNvPr>
            <p:cNvSpPr>
              <a:spLocks noChangeShapeType="1"/>
            </p:cNvSpPr>
            <p:nvPr/>
          </p:nvSpPr>
          <p:spPr bwMode="auto">
            <a:xfrm>
              <a:off x="4368" y="741"/>
              <a:ext cx="1275" cy="0"/>
            </a:xfrm>
            <a:prstGeom prst="line">
              <a:avLst/>
            </a:prstGeom>
            <a:noFill/>
            <a:ln w="5428">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1" name="Line 99">
              <a:extLst>
                <a:ext uri="{FF2B5EF4-FFF2-40B4-BE49-F238E27FC236}">
                  <a16:creationId xmlns:a16="http://schemas.microsoft.com/office/drawing/2014/main" id="{3232C64F-460A-4A6F-8DD2-F5B6B08B797D}"/>
                </a:ext>
              </a:extLst>
            </p:cNvPr>
            <p:cNvSpPr>
              <a:spLocks noChangeShapeType="1"/>
            </p:cNvSpPr>
            <p:nvPr/>
          </p:nvSpPr>
          <p:spPr bwMode="auto">
            <a:xfrm>
              <a:off x="4368" y="887"/>
              <a:ext cx="1275" cy="0"/>
            </a:xfrm>
            <a:prstGeom prst="line">
              <a:avLst/>
            </a:prstGeom>
            <a:noFill/>
            <a:ln w="25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2" name="Line 98">
              <a:extLst>
                <a:ext uri="{FF2B5EF4-FFF2-40B4-BE49-F238E27FC236}">
                  <a16:creationId xmlns:a16="http://schemas.microsoft.com/office/drawing/2014/main" id="{43A0C536-4643-48A4-900D-F191F80C6D3C}"/>
                </a:ext>
              </a:extLst>
            </p:cNvPr>
            <p:cNvSpPr>
              <a:spLocks noChangeShapeType="1"/>
            </p:cNvSpPr>
            <p:nvPr/>
          </p:nvSpPr>
          <p:spPr bwMode="auto">
            <a:xfrm>
              <a:off x="4368" y="891"/>
              <a:ext cx="1275" cy="0"/>
            </a:xfrm>
            <a:prstGeom prst="line">
              <a:avLst/>
            </a:prstGeom>
            <a:noFill/>
            <a:ln w="5428">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3" name="Line 97">
              <a:extLst>
                <a:ext uri="{FF2B5EF4-FFF2-40B4-BE49-F238E27FC236}">
                  <a16:creationId xmlns:a16="http://schemas.microsoft.com/office/drawing/2014/main" id="{8178A107-FEBE-43AB-A052-68EF38733CDE}"/>
                </a:ext>
              </a:extLst>
            </p:cNvPr>
            <p:cNvSpPr>
              <a:spLocks noChangeShapeType="1"/>
            </p:cNvSpPr>
            <p:nvPr/>
          </p:nvSpPr>
          <p:spPr bwMode="auto">
            <a:xfrm>
              <a:off x="4368" y="1036"/>
              <a:ext cx="1275" cy="0"/>
            </a:xfrm>
            <a:prstGeom prst="line">
              <a:avLst/>
            </a:prstGeom>
            <a:noFill/>
            <a:ln w="25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4" name="Line 96">
              <a:extLst>
                <a:ext uri="{FF2B5EF4-FFF2-40B4-BE49-F238E27FC236}">
                  <a16:creationId xmlns:a16="http://schemas.microsoft.com/office/drawing/2014/main" id="{1A3D134A-FFAD-4197-A992-DB7D909A183A}"/>
                </a:ext>
              </a:extLst>
            </p:cNvPr>
            <p:cNvSpPr>
              <a:spLocks noChangeShapeType="1"/>
            </p:cNvSpPr>
            <p:nvPr/>
          </p:nvSpPr>
          <p:spPr bwMode="auto">
            <a:xfrm>
              <a:off x="4368" y="1041"/>
              <a:ext cx="1275" cy="0"/>
            </a:xfrm>
            <a:prstGeom prst="line">
              <a:avLst/>
            </a:prstGeom>
            <a:noFill/>
            <a:ln w="5428">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5" name="Line 95">
              <a:extLst>
                <a:ext uri="{FF2B5EF4-FFF2-40B4-BE49-F238E27FC236}">
                  <a16:creationId xmlns:a16="http://schemas.microsoft.com/office/drawing/2014/main" id="{1A25081A-2D85-49C7-A14B-21E4CDFA9872}"/>
                </a:ext>
              </a:extLst>
            </p:cNvPr>
            <p:cNvSpPr>
              <a:spLocks noChangeShapeType="1"/>
            </p:cNvSpPr>
            <p:nvPr/>
          </p:nvSpPr>
          <p:spPr bwMode="auto">
            <a:xfrm>
              <a:off x="4368" y="1186"/>
              <a:ext cx="1275" cy="0"/>
            </a:xfrm>
            <a:prstGeom prst="line">
              <a:avLst/>
            </a:prstGeom>
            <a:noFill/>
            <a:ln w="25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6" name="Line 94">
              <a:extLst>
                <a:ext uri="{FF2B5EF4-FFF2-40B4-BE49-F238E27FC236}">
                  <a16:creationId xmlns:a16="http://schemas.microsoft.com/office/drawing/2014/main" id="{297EAEFF-2E5B-4875-8BF8-F3C2E296CAF0}"/>
                </a:ext>
              </a:extLst>
            </p:cNvPr>
            <p:cNvSpPr>
              <a:spLocks noChangeShapeType="1"/>
            </p:cNvSpPr>
            <p:nvPr/>
          </p:nvSpPr>
          <p:spPr bwMode="auto">
            <a:xfrm>
              <a:off x="4368" y="1191"/>
              <a:ext cx="1275" cy="0"/>
            </a:xfrm>
            <a:prstGeom prst="line">
              <a:avLst/>
            </a:prstGeom>
            <a:noFill/>
            <a:ln w="63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7" name="Line 93">
              <a:extLst>
                <a:ext uri="{FF2B5EF4-FFF2-40B4-BE49-F238E27FC236}">
                  <a16:creationId xmlns:a16="http://schemas.microsoft.com/office/drawing/2014/main" id="{5FADDAAC-5A12-479F-857D-79F3795D15B0}"/>
                </a:ext>
              </a:extLst>
            </p:cNvPr>
            <p:cNvSpPr>
              <a:spLocks noChangeShapeType="1"/>
            </p:cNvSpPr>
            <p:nvPr/>
          </p:nvSpPr>
          <p:spPr bwMode="auto">
            <a:xfrm>
              <a:off x="4368" y="1337"/>
              <a:ext cx="1275" cy="0"/>
            </a:xfrm>
            <a:prstGeom prst="line">
              <a:avLst/>
            </a:prstGeom>
            <a:noFill/>
            <a:ln w="25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8" name="Line 92">
              <a:extLst>
                <a:ext uri="{FF2B5EF4-FFF2-40B4-BE49-F238E27FC236}">
                  <a16:creationId xmlns:a16="http://schemas.microsoft.com/office/drawing/2014/main" id="{08EDA38E-EC4D-48F5-BB6F-F1233D7DB075}"/>
                </a:ext>
              </a:extLst>
            </p:cNvPr>
            <p:cNvSpPr>
              <a:spLocks noChangeShapeType="1"/>
            </p:cNvSpPr>
            <p:nvPr/>
          </p:nvSpPr>
          <p:spPr bwMode="auto">
            <a:xfrm>
              <a:off x="4368" y="1341"/>
              <a:ext cx="1275" cy="0"/>
            </a:xfrm>
            <a:prstGeom prst="line">
              <a:avLst/>
            </a:prstGeom>
            <a:noFill/>
            <a:ln w="5428">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9" name="Line 91">
              <a:extLst>
                <a:ext uri="{FF2B5EF4-FFF2-40B4-BE49-F238E27FC236}">
                  <a16:creationId xmlns:a16="http://schemas.microsoft.com/office/drawing/2014/main" id="{321AF0B2-1378-4B43-B114-93FFDE423B1F}"/>
                </a:ext>
              </a:extLst>
            </p:cNvPr>
            <p:cNvSpPr>
              <a:spLocks noChangeShapeType="1"/>
            </p:cNvSpPr>
            <p:nvPr/>
          </p:nvSpPr>
          <p:spPr bwMode="auto">
            <a:xfrm>
              <a:off x="4368" y="1487"/>
              <a:ext cx="1275" cy="0"/>
            </a:xfrm>
            <a:prstGeom prst="line">
              <a:avLst/>
            </a:prstGeom>
            <a:noFill/>
            <a:ln w="25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0" name="Line 90">
              <a:extLst>
                <a:ext uri="{FF2B5EF4-FFF2-40B4-BE49-F238E27FC236}">
                  <a16:creationId xmlns:a16="http://schemas.microsoft.com/office/drawing/2014/main" id="{4002C3CC-EAF4-4C5E-B0F4-05C1D6799AD6}"/>
                </a:ext>
              </a:extLst>
            </p:cNvPr>
            <p:cNvSpPr>
              <a:spLocks noChangeShapeType="1"/>
            </p:cNvSpPr>
            <p:nvPr/>
          </p:nvSpPr>
          <p:spPr bwMode="auto">
            <a:xfrm>
              <a:off x="4368" y="1491"/>
              <a:ext cx="1275" cy="0"/>
            </a:xfrm>
            <a:prstGeom prst="line">
              <a:avLst/>
            </a:prstGeom>
            <a:noFill/>
            <a:ln w="5428">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1" name="Line 89">
              <a:extLst>
                <a:ext uri="{FF2B5EF4-FFF2-40B4-BE49-F238E27FC236}">
                  <a16:creationId xmlns:a16="http://schemas.microsoft.com/office/drawing/2014/main" id="{9DBE6404-5B7F-41A6-9DB2-93DE0651157B}"/>
                </a:ext>
              </a:extLst>
            </p:cNvPr>
            <p:cNvSpPr>
              <a:spLocks noChangeShapeType="1"/>
            </p:cNvSpPr>
            <p:nvPr/>
          </p:nvSpPr>
          <p:spPr bwMode="auto">
            <a:xfrm>
              <a:off x="4368" y="1636"/>
              <a:ext cx="1275" cy="0"/>
            </a:xfrm>
            <a:prstGeom prst="line">
              <a:avLst/>
            </a:prstGeom>
            <a:noFill/>
            <a:ln w="25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2" name="Line 88">
              <a:extLst>
                <a:ext uri="{FF2B5EF4-FFF2-40B4-BE49-F238E27FC236}">
                  <a16:creationId xmlns:a16="http://schemas.microsoft.com/office/drawing/2014/main" id="{0C1B2F7E-0693-4F95-9B61-541E3570AFEA}"/>
                </a:ext>
              </a:extLst>
            </p:cNvPr>
            <p:cNvSpPr>
              <a:spLocks noChangeShapeType="1"/>
            </p:cNvSpPr>
            <p:nvPr/>
          </p:nvSpPr>
          <p:spPr bwMode="auto">
            <a:xfrm>
              <a:off x="4368" y="1640"/>
              <a:ext cx="1275" cy="0"/>
            </a:xfrm>
            <a:prstGeom prst="line">
              <a:avLst/>
            </a:prstGeom>
            <a:noFill/>
            <a:ln w="5428">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3" name="Line 87">
              <a:extLst>
                <a:ext uri="{FF2B5EF4-FFF2-40B4-BE49-F238E27FC236}">
                  <a16:creationId xmlns:a16="http://schemas.microsoft.com/office/drawing/2014/main" id="{9A94C24C-10D0-4F7E-8880-D431070DD397}"/>
                </a:ext>
              </a:extLst>
            </p:cNvPr>
            <p:cNvSpPr>
              <a:spLocks noChangeShapeType="1"/>
            </p:cNvSpPr>
            <p:nvPr/>
          </p:nvSpPr>
          <p:spPr bwMode="auto">
            <a:xfrm>
              <a:off x="4368" y="1786"/>
              <a:ext cx="1275" cy="0"/>
            </a:xfrm>
            <a:prstGeom prst="line">
              <a:avLst/>
            </a:prstGeom>
            <a:noFill/>
            <a:ln w="25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4" name="Line 86">
              <a:extLst>
                <a:ext uri="{FF2B5EF4-FFF2-40B4-BE49-F238E27FC236}">
                  <a16:creationId xmlns:a16="http://schemas.microsoft.com/office/drawing/2014/main" id="{25ABE4D5-E062-44D9-AD9D-957AF413E62B}"/>
                </a:ext>
              </a:extLst>
            </p:cNvPr>
            <p:cNvSpPr>
              <a:spLocks noChangeShapeType="1"/>
            </p:cNvSpPr>
            <p:nvPr/>
          </p:nvSpPr>
          <p:spPr bwMode="auto">
            <a:xfrm>
              <a:off x="4368" y="1790"/>
              <a:ext cx="1275" cy="0"/>
            </a:xfrm>
            <a:prstGeom prst="line">
              <a:avLst/>
            </a:prstGeom>
            <a:noFill/>
            <a:ln w="5428">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5" name="Line 85">
              <a:extLst>
                <a:ext uri="{FF2B5EF4-FFF2-40B4-BE49-F238E27FC236}">
                  <a16:creationId xmlns:a16="http://schemas.microsoft.com/office/drawing/2014/main" id="{DCA3EB3B-81DA-407A-B5E2-BB9316A308DF}"/>
                </a:ext>
              </a:extLst>
            </p:cNvPr>
            <p:cNvSpPr>
              <a:spLocks noChangeShapeType="1"/>
            </p:cNvSpPr>
            <p:nvPr/>
          </p:nvSpPr>
          <p:spPr bwMode="auto">
            <a:xfrm>
              <a:off x="4368" y="1935"/>
              <a:ext cx="1275" cy="0"/>
            </a:xfrm>
            <a:prstGeom prst="line">
              <a:avLst/>
            </a:prstGeom>
            <a:noFill/>
            <a:ln w="25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6" name="Line 84">
              <a:extLst>
                <a:ext uri="{FF2B5EF4-FFF2-40B4-BE49-F238E27FC236}">
                  <a16:creationId xmlns:a16="http://schemas.microsoft.com/office/drawing/2014/main" id="{8D03ED8E-25E8-4E4D-935A-023FCDF2CA09}"/>
                </a:ext>
              </a:extLst>
            </p:cNvPr>
            <p:cNvSpPr>
              <a:spLocks noChangeShapeType="1"/>
            </p:cNvSpPr>
            <p:nvPr/>
          </p:nvSpPr>
          <p:spPr bwMode="auto">
            <a:xfrm>
              <a:off x="4368" y="1940"/>
              <a:ext cx="1275" cy="0"/>
            </a:xfrm>
            <a:prstGeom prst="line">
              <a:avLst/>
            </a:prstGeom>
            <a:noFill/>
            <a:ln w="63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7" name="Line 83">
              <a:extLst>
                <a:ext uri="{FF2B5EF4-FFF2-40B4-BE49-F238E27FC236}">
                  <a16:creationId xmlns:a16="http://schemas.microsoft.com/office/drawing/2014/main" id="{CCF0B53A-CC24-493C-B0F5-324D78D4FAC6}"/>
                </a:ext>
              </a:extLst>
            </p:cNvPr>
            <p:cNvSpPr>
              <a:spLocks noChangeShapeType="1"/>
            </p:cNvSpPr>
            <p:nvPr/>
          </p:nvSpPr>
          <p:spPr bwMode="auto">
            <a:xfrm>
              <a:off x="4368" y="2086"/>
              <a:ext cx="1275" cy="0"/>
            </a:xfrm>
            <a:prstGeom prst="line">
              <a:avLst/>
            </a:prstGeom>
            <a:noFill/>
            <a:ln w="25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8" name="Line 82">
              <a:extLst>
                <a:ext uri="{FF2B5EF4-FFF2-40B4-BE49-F238E27FC236}">
                  <a16:creationId xmlns:a16="http://schemas.microsoft.com/office/drawing/2014/main" id="{C824AF5B-943F-4F83-B526-00166E61ECBD}"/>
                </a:ext>
              </a:extLst>
            </p:cNvPr>
            <p:cNvSpPr>
              <a:spLocks noChangeShapeType="1"/>
            </p:cNvSpPr>
            <p:nvPr/>
          </p:nvSpPr>
          <p:spPr bwMode="auto">
            <a:xfrm>
              <a:off x="4368" y="2091"/>
              <a:ext cx="1275" cy="0"/>
            </a:xfrm>
            <a:prstGeom prst="line">
              <a:avLst/>
            </a:prstGeom>
            <a:noFill/>
            <a:ln w="5428">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9" name="Line 81">
              <a:extLst>
                <a:ext uri="{FF2B5EF4-FFF2-40B4-BE49-F238E27FC236}">
                  <a16:creationId xmlns:a16="http://schemas.microsoft.com/office/drawing/2014/main" id="{ABED2152-801A-481D-89DF-615EEAC36B7D}"/>
                </a:ext>
              </a:extLst>
            </p:cNvPr>
            <p:cNvSpPr>
              <a:spLocks noChangeShapeType="1"/>
            </p:cNvSpPr>
            <p:nvPr/>
          </p:nvSpPr>
          <p:spPr bwMode="auto">
            <a:xfrm>
              <a:off x="4368" y="2236"/>
              <a:ext cx="1275" cy="0"/>
            </a:xfrm>
            <a:prstGeom prst="line">
              <a:avLst/>
            </a:prstGeom>
            <a:noFill/>
            <a:ln w="25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0" name="Line 80">
              <a:extLst>
                <a:ext uri="{FF2B5EF4-FFF2-40B4-BE49-F238E27FC236}">
                  <a16:creationId xmlns:a16="http://schemas.microsoft.com/office/drawing/2014/main" id="{D841AF74-65C4-4EF8-AF57-28E134BBFA08}"/>
                </a:ext>
              </a:extLst>
            </p:cNvPr>
            <p:cNvSpPr>
              <a:spLocks noChangeShapeType="1"/>
            </p:cNvSpPr>
            <p:nvPr/>
          </p:nvSpPr>
          <p:spPr bwMode="auto">
            <a:xfrm>
              <a:off x="4368" y="2240"/>
              <a:ext cx="1275" cy="0"/>
            </a:xfrm>
            <a:prstGeom prst="line">
              <a:avLst/>
            </a:prstGeom>
            <a:noFill/>
            <a:ln w="5428">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1" name="Line 79">
              <a:extLst>
                <a:ext uri="{FF2B5EF4-FFF2-40B4-BE49-F238E27FC236}">
                  <a16:creationId xmlns:a16="http://schemas.microsoft.com/office/drawing/2014/main" id="{6E8E4DC5-333D-4005-8973-E69B27E67732}"/>
                </a:ext>
              </a:extLst>
            </p:cNvPr>
            <p:cNvSpPr>
              <a:spLocks noChangeShapeType="1"/>
            </p:cNvSpPr>
            <p:nvPr/>
          </p:nvSpPr>
          <p:spPr bwMode="auto">
            <a:xfrm>
              <a:off x="4368" y="2385"/>
              <a:ext cx="1275" cy="0"/>
            </a:xfrm>
            <a:prstGeom prst="line">
              <a:avLst/>
            </a:prstGeom>
            <a:noFill/>
            <a:ln w="25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2" name="Line 78">
              <a:extLst>
                <a:ext uri="{FF2B5EF4-FFF2-40B4-BE49-F238E27FC236}">
                  <a16:creationId xmlns:a16="http://schemas.microsoft.com/office/drawing/2014/main" id="{4AC9D402-0F44-497D-A2D6-7E911E603673}"/>
                </a:ext>
              </a:extLst>
            </p:cNvPr>
            <p:cNvSpPr>
              <a:spLocks noChangeShapeType="1"/>
            </p:cNvSpPr>
            <p:nvPr/>
          </p:nvSpPr>
          <p:spPr bwMode="auto">
            <a:xfrm>
              <a:off x="4368" y="2390"/>
              <a:ext cx="1275" cy="0"/>
            </a:xfrm>
            <a:prstGeom prst="line">
              <a:avLst/>
            </a:prstGeom>
            <a:noFill/>
            <a:ln w="5428">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3" name="Line 77">
              <a:extLst>
                <a:ext uri="{FF2B5EF4-FFF2-40B4-BE49-F238E27FC236}">
                  <a16:creationId xmlns:a16="http://schemas.microsoft.com/office/drawing/2014/main" id="{6A0BE4DC-FE08-458F-AFC4-5342C0A8272B}"/>
                </a:ext>
              </a:extLst>
            </p:cNvPr>
            <p:cNvSpPr>
              <a:spLocks noChangeShapeType="1"/>
            </p:cNvSpPr>
            <p:nvPr/>
          </p:nvSpPr>
          <p:spPr bwMode="auto">
            <a:xfrm>
              <a:off x="4368" y="2535"/>
              <a:ext cx="1275" cy="0"/>
            </a:xfrm>
            <a:prstGeom prst="line">
              <a:avLst/>
            </a:prstGeom>
            <a:noFill/>
            <a:ln w="25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4" name="Line 76">
              <a:extLst>
                <a:ext uri="{FF2B5EF4-FFF2-40B4-BE49-F238E27FC236}">
                  <a16:creationId xmlns:a16="http://schemas.microsoft.com/office/drawing/2014/main" id="{5FA5BDA0-D5A6-44E1-9B1D-1721631898DC}"/>
                </a:ext>
              </a:extLst>
            </p:cNvPr>
            <p:cNvSpPr>
              <a:spLocks noChangeShapeType="1"/>
            </p:cNvSpPr>
            <p:nvPr/>
          </p:nvSpPr>
          <p:spPr bwMode="auto">
            <a:xfrm>
              <a:off x="4368" y="2540"/>
              <a:ext cx="1275" cy="0"/>
            </a:xfrm>
            <a:prstGeom prst="line">
              <a:avLst/>
            </a:prstGeom>
            <a:noFill/>
            <a:ln w="63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5" name="Line 75">
              <a:extLst>
                <a:ext uri="{FF2B5EF4-FFF2-40B4-BE49-F238E27FC236}">
                  <a16:creationId xmlns:a16="http://schemas.microsoft.com/office/drawing/2014/main" id="{F1091019-3C3B-47EA-9094-37726137A10D}"/>
                </a:ext>
              </a:extLst>
            </p:cNvPr>
            <p:cNvSpPr>
              <a:spLocks noChangeShapeType="1"/>
            </p:cNvSpPr>
            <p:nvPr/>
          </p:nvSpPr>
          <p:spPr bwMode="auto">
            <a:xfrm>
              <a:off x="4368" y="2686"/>
              <a:ext cx="1275" cy="0"/>
            </a:xfrm>
            <a:prstGeom prst="line">
              <a:avLst/>
            </a:prstGeom>
            <a:noFill/>
            <a:ln w="25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6" name="Line 74">
              <a:extLst>
                <a:ext uri="{FF2B5EF4-FFF2-40B4-BE49-F238E27FC236}">
                  <a16:creationId xmlns:a16="http://schemas.microsoft.com/office/drawing/2014/main" id="{8491BF1E-C1C2-445A-B571-59E96D3DDA5D}"/>
                </a:ext>
              </a:extLst>
            </p:cNvPr>
            <p:cNvSpPr>
              <a:spLocks noChangeShapeType="1"/>
            </p:cNvSpPr>
            <p:nvPr/>
          </p:nvSpPr>
          <p:spPr bwMode="auto">
            <a:xfrm>
              <a:off x="4368" y="2690"/>
              <a:ext cx="1275" cy="0"/>
            </a:xfrm>
            <a:prstGeom prst="line">
              <a:avLst/>
            </a:prstGeom>
            <a:noFill/>
            <a:ln w="5428">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7" name="Line 73">
              <a:extLst>
                <a:ext uri="{FF2B5EF4-FFF2-40B4-BE49-F238E27FC236}">
                  <a16:creationId xmlns:a16="http://schemas.microsoft.com/office/drawing/2014/main" id="{51A76EA6-4FD5-4647-A4F6-D608FBE0E2BD}"/>
                </a:ext>
              </a:extLst>
            </p:cNvPr>
            <p:cNvSpPr>
              <a:spLocks noChangeShapeType="1"/>
            </p:cNvSpPr>
            <p:nvPr/>
          </p:nvSpPr>
          <p:spPr bwMode="auto">
            <a:xfrm>
              <a:off x="4368" y="2836"/>
              <a:ext cx="1275" cy="0"/>
            </a:xfrm>
            <a:prstGeom prst="line">
              <a:avLst/>
            </a:prstGeom>
            <a:noFill/>
            <a:ln w="25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8" name="Line 72">
              <a:extLst>
                <a:ext uri="{FF2B5EF4-FFF2-40B4-BE49-F238E27FC236}">
                  <a16:creationId xmlns:a16="http://schemas.microsoft.com/office/drawing/2014/main" id="{D46703BA-DD41-4381-8DA4-718A7B032416}"/>
                </a:ext>
              </a:extLst>
            </p:cNvPr>
            <p:cNvSpPr>
              <a:spLocks noChangeShapeType="1"/>
            </p:cNvSpPr>
            <p:nvPr/>
          </p:nvSpPr>
          <p:spPr bwMode="auto">
            <a:xfrm>
              <a:off x="4368" y="2840"/>
              <a:ext cx="1275" cy="0"/>
            </a:xfrm>
            <a:prstGeom prst="line">
              <a:avLst/>
            </a:prstGeom>
            <a:noFill/>
            <a:ln w="5428">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9" name="Line 71">
              <a:extLst>
                <a:ext uri="{FF2B5EF4-FFF2-40B4-BE49-F238E27FC236}">
                  <a16:creationId xmlns:a16="http://schemas.microsoft.com/office/drawing/2014/main" id="{C42E56B1-CF09-4FE5-979C-2F5D5F5F00CB}"/>
                </a:ext>
              </a:extLst>
            </p:cNvPr>
            <p:cNvSpPr>
              <a:spLocks noChangeShapeType="1"/>
            </p:cNvSpPr>
            <p:nvPr/>
          </p:nvSpPr>
          <p:spPr bwMode="auto">
            <a:xfrm>
              <a:off x="4368" y="2985"/>
              <a:ext cx="1275" cy="0"/>
            </a:xfrm>
            <a:prstGeom prst="line">
              <a:avLst/>
            </a:prstGeom>
            <a:noFill/>
            <a:ln w="25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0" name="Line 70">
              <a:extLst>
                <a:ext uri="{FF2B5EF4-FFF2-40B4-BE49-F238E27FC236}">
                  <a16:creationId xmlns:a16="http://schemas.microsoft.com/office/drawing/2014/main" id="{E51BB699-DF6C-494A-8E3D-D468637D9F42}"/>
                </a:ext>
              </a:extLst>
            </p:cNvPr>
            <p:cNvSpPr>
              <a:spLocks noChangeShapeType="1"/>
            </p:cNvSpPr>
            <p:nvPr/>
          </p:nvSpPr>
          <p:spPr bwMode="auto">
            <a:xfrm>
              <a:off x="4368" y="2990"/>
              <a:ext cx="1275" cy="0"/>
            </a:xfrm>
            <a:prstGeom prst="line">
              <a:avLst/>
            </a:prstGeom>
            <a:noFill/>
            <a:ln w="5428">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1" name="Line 69">
              <a:extLst>
                <a:ext uri="{FF2B5EF4-FFF2-40B4-BE49-F238E27FC236}">
                  <a16:creationId xmlns:a16="http://schemas.microsoft.com/office/drawing/2014/main" id="{7FF9FC89-E1C0-4864-8595-F33492BD3F21}"/>
                </a:ext>
              </a:extLst>
            </p:cNvPr>
            <p:cNvSpPr>
              <a:spLocks noChangeShapeType="1"/>
            </p:cNvSpPr>
            <p:nvPr/>
          </p:nvSpPr>
          <p:spPr bwMode="auto">
            <a:xfrm>
              <a:off x="4368" y="3135"/>
              <a:ext cx="1275" cy="0"/>
            </a:xfrm>
            <a:prstGeom prst="line">
              <a:avLst/>
            </a:prstGeom>
            <a:noFill/>
            <a:ln w="25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2" name="Line 68">
              <a:extLst>
                <a:ext uri="{FF2B5EF4-FFF2-40B4-BE49-F238E27FC236}">
                  <a16:creationId xmlns:a16="http://schemas.microsoft.com/office/drawing/2014/main" id="{FBFE3AB8-DE92-465D-97D7-00389F9E5E08}"/>
                </a:ext>
              </a:extLst>
            </p:cNvPr>
            <p:cNvSpPr>
              <a:spLocks noChangeShapeType="1"/>
            </p:cNvSpPr>
            <p:nvPr/>
          </p:nvSpPr>
          <p:spPr bwMode="auto">
            <a:xfrm>
              <a:off x="4368" y="3139"/>
              <a:ext cx="1275" cy="0"/>
            </a:xfrm>
            <a:prstGeom prst="line">
              <a:avLst/>
            </a:prstGeom>
            <a:noFill/>
            <a:ln w="5428">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3" name="Line 67">
              <a:extLst>
                <a:ext uri="{FF2B5EF4-FFF2-40B4-BE49-F238E27FC236}">
                  <a16:creationId xmlns:a16="http://schemas.microsoft.com/office/drawing/2014/main" id="{E22C6E2F-BDDE-4671-96DB-15B7CD6272A3}"/>
                </a:ext>
              </a:extLst>
            </p:cNvPr>
            <p:cNvSpPr>
              <a:spLocks noChangeShapeType="1"/>
            </p:cNvSpPr>
            <p:nvPr/>
          </p:nvSpPr>
          <p:spPr bwMode="auto">
            <a:xfrm>
              <a:off x="4368" y="3286"/>
              <a:ext cx="1275" cy="0"/>
            </a:xfrm>
            <a:prstGeom prst="line">
              <a:avLst/>
            </a:prstGeom>
            <a:noFill/>
            <a:ln w="25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4" name="Line 66">
              <a:extLst>
                <a:ext uri="{FF2B5EF4-FFF2-40B4-BE49-F238E27FC236}">
                  <a16:creationId xmlns:a16="http://schemas.microsoft.com/office/drawing/2014/main" id="{24D8F747-7D67-4BEA-B8CF-36D218156E2B}"/>
                </a:ext>
              </a:extLst>
            </p:cNvPr>
            <p:cNvSpPr>
              <a:spLocks noChangeShapeType="1"/>
            </p:cNvSpPr>
            <p:nvPr/>
          </p:nvSpPr>
          <p:spPr bwMode="auto">
            <a:xfrm>
              <a:off x="4368" y="3290"/>
              <a:ext cx="1275" cy="0"/>
            </a:xfrm>
            <a:prstGeom prst="line">
              <a:avLst/>
            </a:prstGeom>
            <a:noFill/>
            <a:ln w="5428">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5" name="Line 65">
              <a:extLst>
                <a:ext uri="{FF2B5EF4-FFF2-40B4-BE49-F238E27FC236}">
                  <a16:creationId xmlns:a16="http://schemas.microsoft.com/office/drawing/2014/main" id="{5144D1D5-3B42-4B47-B7FB-8E2AD0E8BA71}"/>
                </a:ext>
              </a:extLst>
            </p:cNvPr>
            <p:cNvSpPr>
              <a:spLocks noChangeShapeType="1"/>
            </p:cNvSpPr>
            <p:nvPr/>
          </p:nvSpPr>
          <p:spPr bwMode="auto">
            <a:xfrm>
              <a:off x="4368" y="3435"/>
              <a:ext cx="1275" cy="0"/>
            </a:xfrm>
            <a:prstGeom prst="line">
              <a:avLst/>
            </a:prstGeom>
            <a:noFill/>
            <a:ln w="25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6" name="Line 64">
              <a:extLst>
                <a:ext uri="{FF2B5EF4-FFF2-40B4-BE49-F238E27FC236}">
                  <a16:creationId xmlns:a16="http://schemas.microsoft.com/office/drawing/2014/main" id="{2D347CAE-88AF-46E4-927E-4583D85C1143}"/>
                </a:ext>
              </a:extLst>
            </p:cNvPr>
            <p:cNvSpPr>
              <a:spLocks noChangeShapeType="1"/>
            </p:cNvSpPr>
            <p:nvPr/>
          </p:nvSpPr>
          <p:spPr bwMode="auto">
            <a:xfrm>
              <a:off x="4368" y="3440"/>
              <a:ext cx="1275" cy="0"/>
            </a:xfrm>
            <a:prstGeom prst="line">
              <a:avLst/>
            </a:prstGeom>
            <a:noFill/>
            <a:ln w="5428">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7" name="Line 63">
              <a:extLst>
                <a:ext uri="{FF2B5EF4-FFF2-40B4-BE49-F238E27FC236}">
                  <a16:creationId xmlns:a16="http://schemas.microsoft.com/office/drawing/2014/main" id="{439BBF64-39AB-42B6-B75B-B1A13D343DD4}"/>
                </a:ext>
              </a:extLst>
            </p:cNvPr>
            <p:cNvSpPr>
              <a:spLocks noChangeShapeType="1"/>
            </p:cNvSpPr>
            <p:nvPr/>
          </p:nvSpPr>
          <p:spPr bwMode="auto">
            <a:xfrm>
              <a:off x="4368" y="3585"/>
              <a:ext cx="1275" cy="0"/>
            </a:xfrm>
            <a:prstGeom prst="line">
              <a:avLst/>
            </a:prstGeom>
            <a:noFill/>
            <a:ln w="25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8" name="Line 62">
              <a:extLst>
                <a:ext uri="{FF2B5EF4-FFF2-40B4-BE49-F238E27FC236}">
                  <a16:creationId xmlns:a16="http://schemas.microsoft.com/office/drawing/2014/main" id="{22F3ADED-1202-4035-873E-DA1FD59E5803}"/>
                </a:ext>
              </a:extLst>
            </p:cNvPr>
            <p:cNvSpPr>
              <a:spLocks noChangeShapeType="1"/>
            </p:cNvSpPr>
            <p:nvPr/>
          </p:nvSpPr>
          <p:spPr bwMode="auto">
            <a:xfrm>
              <a:off x="4368" y="3589"/>
              <a:ext cx="1275" cy="0"/>
            </a:xfrm>
            <a:prstGeom prst="line">
              <a:avLst/>
            </a:prstGeom>
            <a:noFill/>
            <a:ln w="5428">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9" name="Line 61">
              <a:extLst>
                <a:ext uri="{FF2B5EF4-FFF2-40B4-BE49-F238E27FC236}">
                  <a16:creationId xmlns:a16="http://schemas.microsoft.com/office/drawing/2014/main" id="{8C7160C6-D463-44F9-8747-985BEF8DE06D}"/>
                </a:ext>
              </a:extLst>
            </p:cNvPr>
            <p:cNvSpPr>
              <a:spLocks noChangeShapeType="1"/>
            </p:cNvSpPr>
            <p:nvPr/>
          </p:nvSpPr>
          <p:spPr bwMode="auto">
            <a:xfrm>
              <a:off x="4368" y="3735"/>
              <a:ext cx="1275" cy="0"/>
            </a:xfrm>
            <a:prstGeom prst="line">
              <a:avLst/>
            </a:prstGeom>
            <a:noFill/>
            <a:ln w="25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0" name="Line 60">
              <a:extLst>
                <a:ext uri="{FF2B5EF4-FFF2-40B4-BE49-F238E27FC236}">
                  <a16:creationId xmlns:a16="http://schemas.microsoft.com/office/drawing/2014/main" id="{8EBFE856-2EA8-4D70-970A-2C0B10FDAB72}"/>
                </a:ext>
              </a:extLst>
            </p:cNvPr>
            <p:cNvSpPr>
              <a:spLocks noChangeShapeType="1"/>
            </p:cNvSpPr>
            <p:nvPr/>
          </p:nvSpPr>
          <p:spPr bwMode="auto">
            <a:xfrm>
              <a:off x="4368" y="3739"/>
              <a:ext cx="1275" cy="0"/>
            </a:xfrm>
            <a:prstGeom prst="line">
              <a:avLst/>
            </a:prstGeom>
            <a:noFill/>
            <a:ln w="5428">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1" name="Line 59">
              <a:extLst>
                <a:ext uri="{FF2B5EF4-FFF2-40B4-BE49-F238E27FC236}">
                  <a16:creationId xmlns:a16="http://schemas.microsoft.com/office/drawing/2014/main" id="{8994D322-2942-4BD2-82E0-3654B6378BE7}"/>
                </a:ext>
              </a:extLst>
            </p:cNvPr>
            <p:cNvSpPr>
              <a:spLocks noChangeShapeType="1"/>
            </p:cNvSpPr>
            <p:nvPr/>
          </p:nvSpPr>
          <p:spPr bwMode="auto">
            <a:xfrm>
              <a:off x="4368" y="3884"/>
              <a:ext cx="1275" cy="0"/>
            </a:xfrm>
            <a:prstGeom prst="line">
              <a:avLst/>
            </a:prstGeom>
            <a:noFill/>
            <a:ln w="25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2" name="Line 58">
              <a:extLst>
                <a:ext uri="{FF2B5EF4-FFF2-40B4-BE49-F238E27FC236}">
                  <a16:creationId xmlns:a16="http://schemas.microsoft.com/office/drawing/2014/main" id="{B017C112-C935-4485-B754-3A0FCF1EDC68}"/>
                </a:ext>
              </a:extLst>
            </p:cNvPr>
            <p:cNvSpPr>
              <a:spLocks noChangeShapeType="1"/>
            </p:cNvSpPr>
            <p:nvPr/>
          </p:nvSpPr>
          <p:spPr bwMode="auto">
            <a:xfrm>
              <a:off x="4368" y="3889"/>
              <a:ext cx="1275" cy="0"/>
            </a:xfrm>
            <a:prstGeom prst="line">
              <a:avLst/>
            </a:prstGeom>
            <a:noFill/>
            <a:ln w="63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3" name="Line 57">
              <a:extLst>
                <a:ext uri="{FF2B5EF4-FFF2-40B4-BE49-F238E27FC236}">
                  <a16:creationId xmlns:a16="http://schemas.microsoft.com/office/drawing/2014/main" id="{DEE4120F-51A0-40C4-B821-D7A167784C2F}"/>
                </a:ext>
              </a:extLst>
            </p:cNvPr>
            <p:cNvSpPr>
              <a:spLocks noChangeShapeType="1"/>
            </p:cNvSpPr>
            <p:nvPr/>
          </p:nvSpPr>
          <p:spPr bwMode="auto">
            <a:xfrm>
              <a:off x="4368" y="4035"/>
              <a:ext cx="1275" cy="0"/>
            </a:xfrm>
            <a:prstGeom prst="line">
              <a:avLst/>
            </a:prstGeom>
            <a:noFill/>
            <a:ln w="25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4" name="Line 56">
              <a:extLst>
                <a:ext uri="{FF2B5EF4-FFF2-40B4-BE49-F238E27FC236}">
                  <a16:creationId xmlns:a16="http://schemas.microsoft.com/office/drawing/2014/main" id="{322B33C1-4CD0-4434-BBD3-8E573B7A6725}"/>
                </a:ext>
              </a:extLst>
            </p:cNvPr>
            <p:cNvSpPr>
              <a:spLocks noChangeShapeType="1"/>
            </p:cNvSpPr>
            <p:nvPr/>
          </p:nvSpPr>
          <p:spPr bwMode="auto">
            <a:xfrm>
              <a:off x="4368" y="4040"/>
              <a:ext cx="1275" cy="0"/>
            </a:xfrm>
            <a:prstGeom prst="line">
              <a:avLst/>
            </a:prstGeom>
            <a:noFill/>
            <a:ln w="5428">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5" name="Line 55">
              <a:extLst>
                <a:ext uri="{FF2B5EF4-FFF2-40B4-BE49-F238E27FC236}">
                  <a16:creationId xmlns:a16="http://schemas.microsoft.com/office/drawing/2014/main" id="{E366CDA2-A453-49FE-A787-531D0BB164ED}"/>
                </a:ext>
              </a:extLst>
            </p:cNvPr>
            <p:cNvSpPr>
              <a:spLocks noChangeShapeType="1"/>
            </p:cNvSpPr>
            <p:nvPr/>
          </p:nvSpPr>
          <p:spPr bwMode="auto">
            <a:xfrm>
              <a:off x="4368" y="4185"/>
              <a:ext cx="1275" cy="0"/>
            </a:xfrm>
            <a:prstGeom prst="line">
              <a:avLst/>
            </a:prstGeom>
            <a:noFill/>
            <a:ln w="25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6" name="Line 54">
              <a:extLst>
                <a:ext uri="{FF2B5EF4-FFF2-40B4-BE49-F238E27FC236}">
                  <a16:creationId xmlns:a16="http://schemas.microsoft.com/office/drawing/2014/main" id="{A06C7BFE-0F66-401E-9959-93EDF680000C}"/>
                </a:ext>
              </a:extLst>
            </p:cNvPr>
            <p:cNvSpPr>
              <a:spLocks noChangeShapeType="1"/>
            </p:cNvSpPr>
            <p:nvPr/>
          </p:nvSpPr>
          <p:spPr bwMode="auto">
            <a:xfrm>
              <a:off x="4368" y="4189"/>
              <a:ext cx="1275" cy="0"/>
            </a:xfrm>
            <a:prstGeom prst="line">
              <a:avLst/>
            </a:prstGeom>
            <a:noFill/>
            <a:ln w="5428">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7" name="Line 53">
              <a:extLst>
                <a:ext uri="{FF2B5EF4-FFF2-40B4-BE49-F238E27FC236}">
                  <a16:creationId xmlns:a16="http://schemas.microsoft.com/office/drawing/2014/main" id="{860AC57D-45EB-4852-B6AA-4CDA8B5DFFF3}"/>
                </a:ext>
              </a:extLst>
            </p:cNvPr>
            <p:cNvSpPr>
              <a:spLocks noChangeShapeType="1"/>
            </p:cNvSpPr>
            <p:nvPr/>
          </p:nvSpPr>
          <p:spPr bwMode="auto">
            <a:xfrm>
              <a:off x="4368" y="4334"/>
              <a:ext cx="1275" cy="0"/>
            </a:xfrm>
            <a:prstGeom prst="line">
              <a:avLst/>
            </a:prstGeom>
            <a:noFill/>
            <a:ln w="2533">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8" name="Line 52">
              <a:extLst>
                <a:ext uri="{FF2B5EF4-FFF2-40B4-BE49-F238E27FC236}">
                  <a16:creationId xmlns:a16="http://schemas.microsoft.com/office/drawing/2014/main" id="{57EC6889-A960-463A-B587-EA345B152423}"/>
                </a:ext>
              </a:extLst>
            </p:cNvPr>
            <p:cNvSpPr>
              <a:spLocks noChangeShapeType="1"/>
            </p:cNvSpPr>
            <p:nvPr/>
          </p:nvSpPr>
          <p:spPr bwMode="auto">
            <a:xfrm>
              <a:off x="4368" y="4339"/>
              <a:ext cx="1275" cy="0"/>
            </a:xfrm>
            <a:prstGeom prst="line">
              <a:avLst/>
            </a:prstGeom>
            <a:noFill/>
            <a:ln w="5428">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9" name="Line 51">
              <a:extLst>
                <a:ext uri="{FF2B5EF4-FFF2-40B4-BE49-F238E27FC236}">
                  <a16:creationId xmlns:a16="http://schemas.microsoft.com/office/drawing/2014/main" id="{0F8553AE-6135-4BC6-91F2-272BC4CD195A}"/>
                </a:ext>
              </a:extLst>
            </p:cNvPr>
            <p:cNvSpPr>
              <a:spLocks noChangeShapeType="1"/>
            </p:cNvSpPr>
            <p:nvPr/>
          </p:nvSpPr>
          <p:spPr bwMode="auto">
            <a:xfrm>
              <a:off x="4356" y="137"/>
              <a:ext cx="0" cy="4206"/>
            </a:xfrm>
            <a:prstGeom prst="line">
              <a:avLst/>
            </a:prstGeom>
            <a:noFill/>
            <a:ln w="2532">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0" name="Line 50">
              <a:extLst>
                <a:ext uri="{FF2B5EF4-FFF2-40B4-BE49-F238E27FC236}">
                  <a16:creationId xmlns:a16="http://schemas.microsoft.com/office/drawing/2014/main" id="{BD8A7549-46B1-460E-846C-F56B11557ACA}"/>
                </a:ext>
              </a:extLst>
            </p:cNvPr>
            <p:cNvSpPr>
              <a:spLocks noChangeShapeType="1"/>
            </p:cNvSpPr>
            <p:nvPr/>
          </p:nvSpPr>
          <p:spPr bwMode="auto">
            <a:xfrm>
              <a:off x="4362" y="137"/>
              <a:ext cx="0" cy="4206"/>
            </a:xfrm>
            <a:prstGeom prst="line">
              <a:avLst/>
            </a:prstGeom>
            <a:noFill/>
            <a:ln w="723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1" name="Line 49">
              <a:extLst>
                <a:ext uri="{FF2B5EF4-FFF2-40B4-BE49-F238E27FC236}">
                  <a16:creationId xmlns:a16="http://schemas.microsoft.com/office/drawing/2014/main" id="{83A0A367-68A0-42D2-8AA0-B6F7776A296E}"/>
                </a:ext>
              </a:extLst>
            </p:cNvPr>
            <p:cNvSpPr>
              <a:spLocks noChangeShapeType="1"/>
            </p:cNvSpPr>
            <p:nvPr/>
          </p:nvSpPr>
          <p:spPr bwMode="auto">
            <a:xfrm>
              <a:off x="4569" y="146"/>
              <a:ext cx="0" cy="4197"/>
            </a:xfrm>
            <a:prstGeom prst="line">
              <a:avLst/>
            </a:prstGeom>
            <a:noFill/>
            <a:ln w="2532">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2" name="Line 48">
              <a:extLst>
                <a:ext uri="{FF2B5EF4-FFF2-40B4-BE49-F238E27FC236}">
                  <a16:creationId xmlns:a16="http://schemas.microsoft.com/office/drawing/2014/main" id="{9FA95544-BB65-4692-9D6D-72CE2B1C9F4E}"/>
                </a:ext>
              </a:extLst>
            </p:cNvPr>
            <p:cNvSpPr>
              <a:spLocks noChangeShapeType="1"/>
            </p:cNvSpPr>
            <p:nvPr/>
          </p:nvSpPr>
          <p:spPr bwMode="auto">
            <a:xfrm>
              <a:off x="4574" y="146"/>
              <a:ext cx="0" cy="4197"/>
            </a:xfrm>
            <a:prstGeom prst="line">
              <a:avLst/>
            </a:prstGeom>
            <a:noFill/>
            <a:ln w="723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3" name="Line 47">
              <a:extLst>
                <a:ext uri="{FF2B5EF4-FFF2-40B4-BE49-F238E27FC236}">
                  <a16:creationId xmlns:a16="http://schemas.microsoft.com/office/drawing/2014/main" id="{69055EF1-4B7D-4FEC-B024-BC8F73877E46}"/>
                </a:ext>
              </a:extLst>
            </p:cNvPr>
            <p:cNvSpPr>
              <a:spLocks noChangeShapeType="1"/>
            </p:cNvSpPr>
            <p:nvPr/>
          </p:nvSpPr>
          <p:spPr bwMode="auto">
            <a:xfrm>
              <a:off x="4781" y="146"/>
              <a:ext cx="0" cy="4197"/>
            </a:xfrm>
            <a:prstGeom prst="line">
              <a:avLst/>
            </a:prstGeom>
            <a:noFill/>
            <a:ln w="2532">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4" name="Line 46">
              <a:extLst>
                <a:ext uri="{FF2B5EF4-FFF2-40B4-BE49-F238E27FC236}">
                  <a16:creationId xmlns:a16="http://schemas.microsoft.com/office/drawing/2014/main" id="{EA8FE450-89F5-49DB-9B30-4E3AAF3ED9C9}"/>
                </a:ext>
              </a:extLst>
            </p:cNvPr>
            <p:cNvSpPr>
              <a:spLocks noChangeShapeType="1"/>
            </p:cNvSpPr>
            <p:nvPr/>
          </p:nvSpPr>
          <p:spPr bwMode="auto">
            <a:xfrm>
              <a:off x="4787" y="146"/>
              <a:ext cx="0" cy="4197"/>
            </a:xfrm>
            <a:prstGeom prst="line">
              <a:avLst/>
            </a:prstGeom>
            <a:noFill/>
            <a:ln w="723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5" name="Line 45">
              <a:extLst>
                <a:ext uri="{FF2B5EF4-FFF2-40B4-BE49-F238E27FC236}">
                  <a16:creationId xmlns:a16="http://schemas.microsoft.com/office/drawing/2014/main" id="{5955A8AB-9A9A-4D6D-9F95-6D142CA0F470}"/>
                </a:ext>
              </a:extLst>
            </p:cNvPr>
            <p:cNvSpPr>
              <a:spLocks noChangeShapeType="1"/>
            </p:cNvSpPr>
            <p:nvPr/>
          </p:nvSpPr>
          <p:spPr bwMode="auto">
            <a:xfrm>
              <a:off x="4995" y="146"/>
              <a:ext cx="0" cy="4197"/>
            </a:xfrm>
            <a:prstGeom prst="line">
              <a:avLst/>
            </a:prstGeom>
            <a:noFill/>
            <a:ln w="2532">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6" name="Line 44">
              <a:extLst>
                <a:ext uri="{FF2B5EF4-FFF2-40B4-BE49-F238E27FC236}">
                  <a16:creationId xmlns:a16="http://schemas.microsoft.com/office/drawing/2014/main" id="{1CA899A5-3DFD-4D11-93A3-344F8C99E8CE}"/>
                </a:ext>
              </a:extLst>
            </p:cNvPr>
            <p:cNvSpPr>
              <a:spLocks noChangeShapeType="1"/>
            </p:cNvSpPr>
            <p:nvPr/>
          </p:nvSpPr>
          <p:spPr bwMode="auto">
            <a:xfrm>
              <a:off x="5000" y="146"/>
              <a:ext cx="0" cy="4197"/>
            </a:xfrm>
            <a:prstGeom prst="line">
              <a:avLst/>
            </a:prstGeom>
            <a:noFill/>
            <a:ln w="723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7" name="Line 43">
              <a:extLst>
                <a:ext uri="{FF2B5EF4-FFF2-40B4-BE49-F238E27FC236}">
                  <a16:creationId xmlns:a16="http://schemas.microsoft.com/office/drawing/2014/main" id="{1175418B-64AF-43EC-8787-EEF144DB2799}"/>
                </a:ext>
              </a:extLst>
            </p:cNvPr>
            <p:cNvSpPr>
              <a:spLocks noChangeShapeType="1"/>
            </p:cNvSpPr>
            <p:nvPr/>
          </p:nvSpPr>
          <p:spPr bwMode="auto">
            <a:xfrm>
              <a:off x="5207" y="146"/>
              <a:ext cx="0" cy="4197"/>
            </a:xfrm>
            <a:prstGeom prst="line">
              <a:avLst/>
            </a:prstGeom>
            <a:noFill/>
            <a:ln w="2532">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8" name="Line 42">
              <a:extLst>
                <a:ext uri="{FF2B5EF4-FFF2-40B4-BE49-F238E27FC236}">
                  <a16:creationId xmlns:a16="http://schemas.microsoft.com/office/drawing/2014/main" id="{6CFA2956-F1DA-4CE0-A969-B410B00474CE}"/>
                </a:ext>
              </a:extLst>
            </p:cNvPr>
            <p:cNvSpPr>
              <a:spLocks noChangeShapeType="1"/>
            </p:cNvSpPr>
            <p:nvPr/>
          </p:nvSpPr>
          <p:spPr bwMode="auto">
            <a:xfrm>
              <a:off x="5212" y="146"/>
              <a:ext cx="0" cy="4197"/>
            </a:xfrm>
            <a:prstGeom prst="line">
              <a:avLst/>
            </a:prstGeom>
            <a:noFill/>
            <a:ln w="723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9" name="Line 41">
              <a:extLst>
                <a:ext uri="{FF2B5EF4-FFF2-40B4-BE49-F238E27FC236}">
                  <a16:creationId xmlns:a16="http://schemas.microsoft.com/office/drawing/2014/main" id="{6D711780-1F51-4336-BDDA-4988683752BD}"/>
                </a:ext>
              </a:extLst>
            </p:cNvPr>
            <p:cNvSpPr>
              <a:spLocks noChangeShapeType="1"/>
            </p:cNvSpPr>
            <p:nvPr/>
          </p:nvSpPr>
          <p:spPr bwMode="auto">
            <a:xfrm>
              <a:off x="5419" y="146"/>
              <a:ext cx="0" cy="4197"/>
            </a:xfrm>
            <a:prstGeom prst="line">
              <a:avLst/>
            </a:prstGeom>
            <a:noFill/>
            <a:ln w="2532">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0" name="Line 40">
              <a:extLst>
                <a:ext uri="{FF2B5EF4-FFF2-40B4-BE49-F238E27FC236}">
                  <a16:creationId xmlns:a16="http://schemas.microsoft.com/office/drawing/2014/main" id="{2637A257-C53E-4F84-9878-C5C110DC2929}"/>
                </a:ext>
              </a:extLst>
            </p:cNvPr>
            <p:cNvSpPr>
              <a:spLocks noChangeShapeType="1"/>
            </p:cNvSpPr>
            <p:nvPr/>
          </p:nvSpPr>
          <p:spPr bwMode="auto">
            <a:xfrm>
              <a:off x="5425" y="146"/>
              <a:ext cx="0" cy="4197"/>
            </a:xfrm>
            <a:prstGeom prst="line">
              <a:avLst/>
            </a:prstGeom>
            <a:noFill/>
            <a:ln w="723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1" name="Line 39">
              <a:extLst>
                <a:ext uri="{FF2B5EF4-FFF2-40B4-BE49-F238E27FC236}">
                  <a16:creationId xmlns:a16="http://schemas.microsoft.com/office/drawing/2014/main" id="{066202D5-7728-4663-8B83-AF83729EE9FD}"/>
                </a:ext>
              </a:extLst>
            </p:cNvPr>
            <p:cNvSpPr>
              <a:spLocks noChangeShapeType="1"/>
            </p:cNvSpPr>
            <p:nvPr/>
          </p:nvSpPr>
          <p:spPr bwMode="auto">
            <a:xfrm>
              <a:off x="5633" y="146"/>
              <a:ext cx="0" cy="4197"/>
            </a:xfrm>
            <a:prstGeom prst="line">
              <a:avLst/>
            </a:prstGeom>
            <a:noFill/>
            <a:ln w="2532">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2" name="Line 38">
              <a:extLst>
                <a:ext uri="{FF2B5EF4-FFF2-40B4-BE49-F238E27FC236}">
                  <a16:creationId xmlns:a16="http://schemas.microsoft.com/office/drawing/2014/main" id="{40E43335-8A74-4421-B924-759397B2ED0F}"/>
                </a:ext>
              </a:extLst>
            </p:cNvPr>
            <p:cNvSpPr>
              <a:spLocks noChangeShapeType="1"/>
            </p:cNvSpPr>
            <p:nvPr/>
          </p:nvSpPr>
          <p:spPr bwMode="auto">
            <a:xfrm>
              <a:off x="5638" y="146"/>
              <a:ext cx="0" cy="4197"/>
            </a:xfrm>
            <a:prstGeom prst="line">
              <a:avLst/>
            </a:prstGeom>
            <a:noFill/>
            <a:ln w="6331">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cxnSp>
        <p:nvCxnSpPr>
          <p:cNvPr id="154" name="Straight Connector 153">
            <a:extLst>
              <a:ext uri="{FF2B5EF4-FFF2-40B4-BE49-F238E27FC236}">
                <a16:creationId xmlns:a16="http://schemas.microsoft.com/office/drawing/2014/main" id="{E5225537-FC8C-48A6-8309-AE35C75E2B0D}"/>
              </a:ext>
            </a:extLst>
          </p:cNvPr>
          <p:cNvCxnSpPr>
            <a:cxnSpLocks/>
          </p:cNvCxnSpPr>
          <p:nvPr/>
        </p:nvCxnSpPr>
        <p:spPr>
          <a:xfrm flipV="1">
            <a:off x="4491038" y="1754781"/>
            <a:ext cx="0" cy="335957"/>
          </a:xfrm>
          <a:prstGeom prst="line">
            <a:avLst/>
          </a:prstGeom>
          <a:ln w="63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55" name="Straight Connector 154">
            <a:extLst>
              <a:ext uri="{FF2B5EF4-FFF2-40B4-BE49-F238E27FC236}">
                <a16:creationId xmlns:a16="http://schemas.microsoft.com/office/drawing/2014/main" id="{C5C892F9-DE21-4A68-9CB6-7909829F5806}"/>
              </a:ext>
            </a:extLst>
          </p:cNvPr>
          <p:cNvCxnSpPr>
            <a:cxnSpLocks/>
          </p:cNvCxnSpPr>
          <p:nvPr/>
        </p:nvCxnSpPr>
        <p:spPr>
          <a:xfrm flipV="1">
            <a:off x="4764882" y="1754781"/>
            <a:ext cx="0" cy="335957"/>
          </a:xfrm>
          <a:prstGeom prst="line">
            <a:avLst/>
          </a:prstGeom>
          <a:ln w="63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57" name="Straight Arrow Connector 156">
            <a:extLst>
              <a:ext uri="{FF2B5EF4-FFF2-40B4-BE49-F238E27FC236}">
                <a16:creationId xmlns:a16="http://schemas.microsoft.com/office/drawing/2014/main" id="{9A92BAE7-A9BB-4CB6-B55D-EBAAF3159367}"/>
              </a:ext>
            </a:extLst>
          </p:cNvPr>
          <p:cNvCxnSpPr/>
          <p:nvPr/>
        </p:nvCxnSpPr>
        <p:spPr>
          <a:xfrm>
            <a:off x="4021054" y="1840707"/>
            <a:ext cx="473869"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59" name="Straight Arrow Connector 158">
            <a:extLst>
              <a:ext uri="{FF2B5EF4-FFF2-40B4-BE49-F238E27FC236}">
                <a16:creationId xmlns:a16="http://schemas.microsoft.com/office/drawing/2014/main" id="{DC3DB396-2BA4-4CC1-8F2A-367DDFE01C2D}"/>
              </a:ext>
            </a:extLst>
          </p:cNvPr>
          <p:cNvCxnSpPr/>
          <p:nvPr/>
        </p:nvCxnSpPr>
        <p:spPr>
          <a:xfrm>
            <a:off x="4764882" y="1840707"/>
            <a:ext cx="473869" cy="0"/>
          </a:xfrm>
          <a:prstGeom prst="straightConnector1">
            <a:avLst/>
          </a:prstGeom>
          <a:ln>
            <a:solidFill>
              <a:srgbClr val="FF0000"/>
            </a:solidFill>
            <a:headEnd type="triangle" w="med" len="med"/>
            <a:tailEnd type="none" w="med" len="med"/>
          </a:ln>
        </p:spPr>
        <p:style>
          <a:lnRef idx="2">
            <a:schemeClr val="accent1"/>
          </a:lnRef>
          <a:fillRef idx="0">
            <a:schemeClr val="accent1"/>
          </a:fillRef>
          <a:effectRef idx="1">
            <a:schemeClr val="accent1"/>
          </a:effectRef>
          <a:fontRef idx="minor">
            <a:schemeClr val="tx1"/>
          </a:fontRef>
        </p:style>
      </p:cxnSp>
      <p:sp>
        <p:nvSpPr>
          <p:cNvPr id="160" name="TextBox 159">
            <a:extLst>
              <a:ext uri="{FF2B5EF4-FFF2-40B4-BE49-F238E27FC236}">
                <a16:creationId xmlns:a16="http://schemas.microsoft.com/office/drawing/2014/main" id="{E8729596-5839-4181-949D-88D2308B5D84}"/>
              </a:ext>
            </a:extLst>
          </p:cNvPr>
          <p:cNvSpPr txBox="1"/>
          <p:nvPr/>
        </p:nvSpPr>
        <p:spPr>
          <a:xfrm>
            <a:off x="4020176" y="1104615"/>
            <a:ext cx="1204912" cy="646331"/>
          </a:xfrm>
          <a:prstGeom prst="rect">
            <a:avLst/>
          </a:prstGeom>
          <a:noFill/>
        </p:spPr>
        <p:txBody>
          <a:bodyPr wrap="square" rtlCol="0">
            <a:spAutoFit/>
          </a:bodyPr>
          <a:lstStyle/>
          <a:p>
            <a:pPr algn="ctr"/>
            <a:r>
              <a:rPr lang="en-US" dirty="0"/>
              <a:t>46 µrad for B1 – B3</a:t>
            </a:r>
          </a:p>
        </p:txBody>
      </p:sp>
      <p:cxnSp>
        <p:nvCxnSpPr>
          <p:cNvPr id="162" name="Straight Connector 161">
            <a:extLst>
              <a:ext uri="{FF2B5EF4-FFF2-40B4-BE49-F238E27FC236}">
                <a16:creationId xmlns:a16="http://schemas.microsoft.com/office/drawing/2014/main" id="{DA7960F1-6113-4EB4-B8D9-08ABC39841F8}"/>
              </a:ext>
            </a:extLst>
          </p:cNvPr>
          <p:cNvCxnSpPr>
            <a:cxnSpLocks/>
          </p:cNvCxnSpPr>
          <p:nvPr/>
        </p:nvCxnSpPr>
        <p:spPr>
          <a:xfrm flipV="1">
            <a:off x="4353142" y="5188491"/>
            <a:ext cx="0" cy="357440"/>
          </a:xfrm>
          <a:prstGeom prst="line">
            <a:avLst/>
          </a:prstGeom>
          <a:ln w="63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63" name="Straight Connector 162">
            <a:extLst>
              <a:ext uri="{FF2B5EF4-FFF2-40B4-BE49-F238E27FC236}">
                <a16:creationId xmlns:a16="http://schemas.microsoft.com/office/drawing/2014/main" id="{AD1E41A9-68A5-4CD9-9C0B-1C7184A4A09D}"/>
              </a:ext>
            </a:extLst>
          </p:cNvPr>
          <p:cNvCxnSpPr>
            <a:cxnSpLocks/>
          </p:cNvCxnSpPr>
          <p:nvPr/>
        </p:nvCxnSpPr>
        <p:spPr>
          <a:xfrm flipV="1">
            <a:off x="5041324" y="5188491"/>
            <a:ext cx="0" cy="357440"/>
          </a:xfrm>
          <a:prstGeom prst="line">
            <a:avLst/>
          </a:prstGeom>
          <a:ln w="63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64" name="Straight Arrow Connector 163">
            <a:extLst>
              <a:ext uri="{FF2B5EF4-FFF2-40B4-BE49-F238E27FC236}">
                <a16:creationId xmlns:a16="http://schemas.microsoft.com/office/drawing/2014/main" id="{38994DDF-9F82-44B5-A9D0-5D5F5DD9F937}"/>
              </a:ext>
            </a:extLst>
          </p:cNvPr>
          <p:cNvCxnSpPr/>
          <p:nvPr/>
        </p:nvCxnSpPr>
        <p:spPr>
          <a:xfrm>
            <a:off x="3851985" y="5440904"/>
            <a:ext cx="473869"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65" name="Straight Arrow Connector 164">
            <a:extLst>
              <a:ext uri="{FF2B5EF4-FFF2-40B4-BE49-F238E27FC236}">
                <a16:creationId xmlns:a16="http://schemas.microsoft.com/office/drawing/2014/main" id="{0414387C-CC3D-47F2-B582-CBB081EDD0E9}"/>
              </a:ext>
            </a:extLst>
          </p:cNvPr>
          <p:cNvCxnSpPr/>
          <p:nvPr/>
        </p:nvCxnSpPr>
        <p:spPr>
          <a:xfrm>
            <a:off x="5056897" y="5440904"/>
            <a:ext cx="473869" cy="0"/>
          </a:xfrm>
          <a:prstGeom prst="straightConnector1">
            <a:avLst/>
          </a:prstGeom>
          <a:ln>
            <a:solidFill>
              <a:srgbClr val="FF0000"/>
            </a:solidFill>
            <a:headEnd type="triangle" w="med" len="med"/>
            <a:tailEnd type="none" w="med" len="med"/>
          </a:ln>
        </p:spPr>
        <p:style>
          <a:lnRef idx="2">
            <a:schemeClr val="accent1"/>
          </a:lnRef>
          <a:fillRef idx="0">
            <a:schemeClr val="accent1"/>
          </a:fillRef>
          <a:effectRef idx="1">
            <a:schemeClr val="accent1"/>
          </a:effectRef>
          <a:fontRef idx="minor">
            <a:schemeClr val="tx1"/>
          </a:fontRef>
        </p:style>
      </p:cxnSp>
      <p:sp>
        <p:nvSpPr>
          <p:cNvPr id="166" name="TextBox 165">
            <a:extLst>
              <a:ext uri="{FF2B5EF4-FFF2-40B4-BE49-F238E27FC236}">
                <a16:creationId xmlns:a16="http://schemas.microsoft.com/office/drawing/2014/main" id="{952CEE7D-8099-459A-97BE-92DF082EE763}"/>
              </a:ext>
            </a:extLst>
          </p:cNvPr>
          <p:cNvSpPr txBox="1"/>
          <p:nvPr/>
        </p:nvSpPr>
        <p:spPr>
          <a:xfrm>
            <a:off x="4049080" y="5548334"/>
            <a:ext cx="1297935" cy="646331"/>
          </a:xfrm>
          <a:prstGeom prst="rect">
            <a:avLst/>
          </a:prstGeom>
          <a:noFill/>
        </p:spPr>
        <p:txBody>
          <a:bodyPr wrap="square" rtlCol="0">
            <a:spAutoFit/>
          </a:bodyPr>
          <a:lstStyle/>
          <a:p>
            <a:pPr algn="ctr"/>
            <a:r>
              <a:rPr lang="en-US" dirty="0"/>
              <a:t>264 µrad for B4 &amp; B6</a:t>
            </a:r>
          </a:p>
        </p:txBody>
      </p:sp>
      <p:sp>
        <p:nvSpPr>
          <p:cNvPr id="172" name="TextBox 171">
            <a:extLst>
              <a:ext uri="{FF2B5EF4-FFF2-40B4-BE49-F238E27FC236}">
                <a16:creationId xmlns:a16="http://schemas.microsoft.com/office/drawing/2014/main" id="{50899715-3F61-4059-A730-847FCE8BB1B8}"/>
              </a:ext>
            </a:extLst>
          </p:cNvPr>
          <p:cNvSpPr txBox="1"/>
          <p:nvPr/>
        </p:nvSpPr>
        <p:spPr>
          <a:xfrm>
            <a:off x="5812971" y="5671371"/>
            <a:ext cx="5706378" cy="830997"/>
          </a:xfrm>
          <a:prstGeom prst="rect">
            <a:avLst/>
          </a:prstGeom>
          <a:noFill/>
        </p:spPr>
        <p:txBody>
          <a:bodyPr wrap="square" rtlCol="0">
            <a:spAutoFit/>
          </a:bodyPr>
          <a:lstStyle/>
          <a:p>
            <a:pPr algn="ctr"/>
            <a:r>
              <a:rPr lang="en-US" sz="2400" dirty="0"/>
              <a:t>For most channels, BDS are predominately on the same column. B04 is an exception.</a:t>
            </a:r>
          </a:p>
        </p:txBody>
      </p:sp>
    </p:spTree>
    <p:extLst>
      <p:ext uri="{BB962C8B-B14F-4D97-AF65-F5344CB8AC3E}">
        <p14:creationId xmlns:p14="http://schemas.microsoft.com/office/powerpoint/2010/main" val="1554383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p:bldP spid="166" grpId="0"/>
      <p:bldP spid="17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7A6FB9C-0CF7-4D3E-A492-8DD3B5A20D20}"/>
              </a:ext>
            </a:extLst>
          </p:cNvPr>
          <p:cNvPicPr>
            <a:picLocks noChangeAspect="1"/>
          </p:cNvPicPr>
          <p:nvPr/>
        </p:nvPicPr>
        <p:blipFill>
          <a:blip r:embed="rId2"/>
          <a:stretch>
            <a:fillRect/>
          </a:stretch>
        </p:blipFill>
        <p:spPr>
          <a:xfrm>
            <a:off x="560413" y="1032387"/>
            <a:ext cx="11071174" cy="5377744"/>
          </a:xfrm>
          <a:prstGeom prst="rect">
            <a:avLst/>
          </a:prstGeom>
        </p:spPr>
      </p:pic>
      <p:sp>
        <p:nvSpPr>
          <p:cNvPr id="2" name="Title 1">
            <a:extLst>
              <a:ext uri="{FF2B5EF4-FFF2-40B4-BE49-F238E27FC236}">
                <a16:creationId xmlns:a16="http://schemas.microsoft.com/office/drawing/2014/main" id="{8CDC501B-2063-4DDE-ADC1-99DCBBF0EA9D}"/>
              </a:ext>
            </a:extLst>
          </p:cNvPr>
          <p:cNvSpPr>
            <a:spLocks noGrp="1"/>
          </p:cNvSpPr>
          <p:nvPr>
            <p:ph type="title"/>
          </p:nvPr>
        </p:nvSpPr>
        <p:spPr/>
        <p:txBody>
          <a:bodyPr>
            <a:normAutofit/>
          </a:bodyPr>
          <a:lstStyle/>
          <a:p>
            <a:r>
              <a:rPr lang="en-US" dirty="0"/>
              <a:t>GOES-16 BRDF Applied to GOES-16</a:t>
            </a:r>
          </a:p>
        </p:txBody>
      </p:sp>
    </p:spTree>
    <p:extLst>
      <p:ext uri="{BB962C8B-B14F-4D97-AF65-F5344CB8AC3E}">
        <p14:creationId xmlns:p14="http://schemas.microsoft.com/office/powerpoint/2010/main" val="23930756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310D4-8FFC-4CB0-B195-848C68CDC5D2}"/>
              </a:ext>
            </a:extLst>
          </p:cNvPr>
          <p:cNvSpPr>
            <a:spLocks noGrp="1"/>
          </p:cNvSpPr>
          <p:nvPr>
            <p:ph type="title"/>
          </p:nvPr>
        </p:nvSpPr>
        <p:spPr/>
        <p:txBody>
          <a:bodyPr>
            <a:normAutofit/>
          </a:bodyPr>
          <a:lstStyle/>
          <a:p>
            <a:r>
              <a:rPr lang="en-US" dirty="0"/>
              <a:t>Comparison with LSICS (Irradiance)</a:t>
            </a:r>
          </a:p>
        </p:txBody>
      </p:sp>
      <p:pic>
        <p:nvPicPr>
          <p:cNvPr id="5" name="Picture 4">
            <a:extLst>
              <a:ext uri="{FF2B5EF4-FFF2-40B4-BE49-F238E27FC236}">
                <a16:creationId xmlns:a16="http://schemas.microsoft.com/office/drawing/2014/main" id="{8B11A2BF-7C37-4311-9BFB-ABAB950E074A}"/>
              </a:ext>
            </a:extLst>
          </p:cNvPr>
          <p:cNvPicPr>
            <a:picLocks noChangeAspect="1"/>
          </p:cNvPicPr>
          <p:nvPr/>
        </p:nvPicPr>
        <p:blipFill>
          <a:blip r:embed="rId2"/>
          <a:stretch>
            <a:fillRect/>
          </a:stretch>
        </p:blipFill>
        <p:spPr>
          <a:xfrm>
            <a:off x="560413" y="1032386"/>
            <a:ext cx="11071174" cy="5377744"/>
          </a:xfrm>
          <a:prstGeom prst="rect">
            <a:avLst/>
          </a:prstGeom>
        </p:spPr>
      </p:pic>
    </p:spTree>
    <p:extLst>
      <p:ext uri="{BB962C8B-B14F-4D97-AF65-F5344CB8AC3E}">
        <p14:creationId xmlns:p14="http://schemas.microsoft.com/office/powerpoint/2010/main" val="23331596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18"/>
          <p:cNvSpPr txBox="1">
            <a:spLocks noGrp="1"/>
          </p:cNvSpPr>
          <p:nvPr>
            <p:ph type="title"/>
          </p:nvPr>
        </p:nvSpPr>
        <p:spPr>
          <a:xfrm>
            <a:off x="1042220" y="123633"/>
            <a:ext cx="10107561" cy="90875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Times New Roman"/>
              <a:buNone/>
            </a:pPr>
            <a:r>
              <a:rPr lang="en-US" dirty="0"/>
              <a:t>GOES-16 BRDF Applied to GOES-16</a:t>
            </a:r>
            <a:endParaRPr dirty="0"/>
          </a:p>
        </p:txBody>
      </p:sp>
      <p:pic>
        <p:nvPicPr>
          <p:cNvPr id="6" name="Google Shape;252;p18">
            <a:extLst>
              <a:ext uri="{FF2B5EF4-FFF2-40B4-BE49-F238E27FC236}">
                <a16:creationId xmlns:a16="http://schemas.microsoft.com/office/drawing/2014/main" id="{54658752-0D10-42B2-B333-CE9F80EA90EF}"/>
              </a:ext>
            </a:extLst>
          </p:cNvPr>
          <p:cNvPicPr preferRelativeResize="0"/>
          <p:nvPr/>
        </p:nvPicPr>
        <p:blipFill rotWithShape="1">
          <a:blip r:embed="rId3">
            <a:alphaModFix/>
          </a:blip>
          <a:srcRect/>
          <a:stretch/>
        </p:blipFill>
        <p:spPr>
          <a:xfrm>
            <a:off x="626268" y="1054894"/>
            <a:ext cx="10941788" cy="536019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20"/>
          <p:cNvSpPr txBox="1">
            <a:spLocks noGrp="1"/>
          </p:cNvSpPr>
          <p:nvPr>
            <p:ph type="title"/>
          </p:nvPr>
        </p:nvSpPr>
        <p:spPr>
          <a:xfrm>
            <a:off x="1042220" y="123633"/>
            <a:ext cx="10107561" cy="90875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Times New Roman"/>
              <a:buNone/>
            </a:pPr>
            <a:r>
              <a:rPr lang="en-US" dirty="0"/>
              <a:t>GOES-18 BRDF Applied to GOES-18</a:t>
            </a:r>
            <a:endParaRPr dirty="0"/>
          </a:p>
        </p:txBody>
      </p:sp>
      <p:pic>
        <p:nvPicPr>
          <p:cNvPr id="4" name="Google Shape;266;p20">
            <a:extLst>
              <a:ext uri="{FF2B5EF4-FFF2-40B4-BE49-F238E27FC236}">
                <a16:creationId xmlns:a16="http://schemas.microsoft.com/office/drawing/2014/main" id="{A3CE289B-4F1E-4249-97BA-C33DEAE55D47}"/>
              </a:ext>
            </a:extLst>
          </p:cNvPr>
          <p:cNvPicPr preferRelativeResize="0"/>
          <p:nvPr/>
        </p:nvPicPr>
        <p:blipFill rotWithShape="1">
          <a:blip r:embed="rId3">
            <a:alphaModFix/>
          </a:blip>
          <a:srcRect/>
          <a:stretch/>
        </p:blipFill>
        <p:spPr>
          <a:xfrm>
            <a:off x="623944" y="1059656"/>
            <a:ext cx="10944112" cy="536019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21"/>
          <p:cNvSpPr txBox="1">
            <a:spLocks noGrp="1"/>
          </p:cNvSpPr>
          <p:nvPr>
            <p:ph type="title"/>
          </p:nvPr>
        </p:nvSpPr>
        <p:spPr>
          <a:xfrm>
            <a:off x="1042220" y="123633"/>
            <a:ext cx="10107561" cy="90875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Times New Roman"/>
              <a:buNone/>
            </a:pPr>
            <a:r>
              <a:rPr lang="en-US" dirty="0"/>
              <a:t>GOES-16 BRDF Applied to GOES-18</a:t>
            </a:r>
            <a:endParaRPr dirty="0"/>
          </a:p>
        </p:txBody>
      </p:sp>
      <p:sp>
        <p:nvSpPr>
          <p:cNvPr id="2" name="TextBox 1">
            <a:extLst>
              <a:ext uri="{FF2B5EF4-FFF2-40B4-BE49-F238E27FC236}">
                <a16:creationId xmlns:a16="http://schemas.microsoft.com/office/drawing/2014/main" id="{057A4D79-4EE9-484B-AFF3-615686916E0E}"/>
              </a:ext>
            </a:extLst>
          </p:cNvPr>
          <p:cNvSpPr txBox="1"/>
          <p:nvPr/>
        </p:nvSpPr>
        <p:spPr>
          <a:xfrm>
            <a:off x="4261104" y="6411556"/>
            <a:ext cx="7314124" cy="369332"/>
          </a:xfrm>
          <a:prstGeom prst="rect">
            <a:avLst/>
          </a:prstGeom>
          <a:noFill/>
        </p:spPr>
        <p:txBody>
          <a:bodyPr wrap="square" rtlCol="0">
            <a:spAutoFit/>
          </a:bodyPr>
          <a:lstStyle/>
          <a:p>
            <a:pPr algn="ctr"/>
            <a:r>
              <a:rPr lang="en-US" dirty="0">
                <a:highlight>
                  <a:srgbClr val="FFFF00"/>
                </a:highlight>
              </a:rPr>
              <a:t>Is the BRDF derived from GOES-16 data universal (ABI-independent)?</a:t>
            </a:r>
          </a:p>
        </p:txBody>
      </p:sp>
      <p:pic>
        <p:nvPicPr>
          <p:cNvPr id="5" name="Google Shape;273;p21">
            <a:extLst>
              <a:ext uri="{FF2B5EF4-FFF2-40B4-BE49-F238E27FC236}">
                <a16:creationId xmlns:a16="http://schemas.microsoft.com/office/drawing/2014/main" id="{95D75D4B-B5BD-4AD7-AF8B-890E2C3B74F5}"/>
              </a:ext>
            </a:extLst>
          </p:cNvPr>
          <p:cNvPicPr preferRelativeResize="0"/>
          <p:nvPr/>
        </p:nvPicPr>
        <p:blipFill rotWithShape="1">
          <a:blip r:embed="rId3">
            <a:alphaModFix/>
          </a:blip>
          <a:srcRect/>
          <a:stretch/>
        </p:blipFill>
        <p:spPr>
          <a:xfrm>
            <a:off x="623888" y="1059656"/>
            <a:ext cx="10944168" cy="536019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5A858-BE30-4ABE-8F99-94DE93E4BE3C}"/>
              </a:ext>
            </a:extLst>
          </p:cNvPr>
          <p:cNvSpPr>
            <a:spLocks noGrp="1"/>
          </p:cNvSpPr>
          <p:nvPr>
            <p:ph type="title"/>
          </p:nvPr>
        </p:nvSpPr>
        <p:spPr/>
        <p:txBody>
          <a:bodyPr/>
          <a:lstStyle/>
          <a:p>
            <a:r>
              <a:rPr lang="en-US" dirty="0"/>
              <a:t>Summary of the Results</a:t>
            </a:r>
          </a:p>
        </p:txBody>
      </p:sp>
      <p:sp>
        <p:nvSpPr>
          <p:cNvPr id="3" name="Text Placeholder 2">
            <a:extLst>
              <a:ext uri="{FF2B5EF4-FFF2-40B4-BE49-F238E27FC236}">
                <a16:creationId xmlns:a16="http://schemas.microsoft.com/office/drawing/2014/main" id="{5F2CFACD-B061-4122-8DDD-3C4C76C318F9}"/>
              </a:ext>
            </a:extLst>
          </p:cNvPr>
          <p:cNvSpPr>
            <a:spLocks noGrp="1"/>
          </p:cNvSpPr>
          <p:nvPr>
            <p:ph type="body" idx="1"/>
          </p:nvPr>
        </p:nvSpPr>
        <p:spPr>
          <a:xfrm>
            <a:off x="560438" y="4798695"/>
            <a:ext cx="10958911" cy="1638176"/>
          </a:xfrm>
        </p:spPr>
        <p:txBody>
          <a:bodyPr>
            <a:normAutofit fontScale="92500" lnSpcReduction="20000"/>
          </a:bodyPr>
          <a:lstStyle/>
          <a:p>
            <a:r>
              <a:rPr lang="en-US" dirty="0"/>
              <a:t>Compared to LSICS, radiance-based monitoring performed better for B01 &amp; B06, worse for B03, and similar for B02 &amp; B05.</a:t>
            </a:r>
          </a:p>
          <a:p>
            <a:r>
              <a:rPr lang="en-US" dirty="0"/>
              <a:t>When G16 BRDF was applied to G18, performance was worse, but not by too much.</a:t>
            </a:r>
          </a:p>
          <a:p>
            <a:pPr lvl="1"/>
            <a:r>
              <a:rPr lang="en-US" dirty="0"/>
              <a:t>We don’t have the universal BRDF yet, but it seems to be within reach.</a:t>
            </a:r>
          </a:p>
        </p:txBody>
      </p:sp>
      <p:graphicFrame>
        <p:nvGraphicFramePr>
          <p:cNvPr id="4" name="Chart 3">
            <a:extLst>
              <a:ext uri="{FF2B5EF4-FFF2-40B4-BE49-F238E27FC236}">
                <a16:creationId xmlns:a16="http://schemas.microsoft.com/office/drawing/2014/main" id="{AF4224EF-2D6C-4A22-951A-EFE7CD764F8E}"/>
              </a:ext>
            </a:extLst>
          </p:cNvPr>
          <p:cNvGraphicFramePr>
            <a:graphicFrameLocks/>
          </p:cNvGraphicFramePr>
          <p:nvPr>
            <p:extLst>
              <p:ext uri="{D42A27DB-BD31-4B8C-83A1-F6EECF244321}">
                <p14:modId xmlns:p14="http://schemas.microsoft.com/office/powerpoint/2010/main" val="4041654023"/>
              </p:ext>
            </p:extLst>
          </p:nvPr>
        </p:nvGraphicFramePr>
        <p:xfrm>
          <a:off x="606287" y="1143000"/>
          <a:ext cx="10962861" cy="365569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3928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ACC45-A243-4D66-A04C-5BE2CBC5D005}"/>
              </a:ext>
            </a:extLst>
          </p:cNvPr>
          <p:cNvSpPr>
            <a:spLocks noGrp="1"/>
          </p:cNvSpPr>
          <p:nvPr>
            <p:ph type="title"/>
          </p:nvPr>
        </p:nvSpPr>
        <p:spPr/>
        <p:txBody>
          <a:bodyPr>
            <a:normAutofit/>
          </a:bodyPr>
          <a:lstStyle/>
          <a:p>
            <a:r>
              <a:rPr lang="en-US" dirty="0"/>
              <a:t>Path to a Community Lunar BRDF</a:t>
            </a:r>
          </a:p>
        </p:txBody>
      </p:sp>
      <p:sp>
        <p:nvSpPr>
          <p:cNvPr id="3" name="Content Placeholder 2">
            <a:extLst>
              <a:ext uri="{FF2B5EF4-FFF2-40B4-BE49-F238E27FC236}">
                <a16:creationId xmlns:a16="http://schemas.microsoft.com/office/drawing/2014/main" id="{07E8BEC1-21B9-4897-BFFC-852C8E0D583B}"/>
              </a:ext>
            </a:extLst>
          </p:cNvPr>
          <p:cNvSpPr>
            <a:spLocks noGrp="1"/>
          </p:cNvSpPr>
          <p:nvPr>
            <p:ph idx="1"/>
          </p:nvPr>
        </p:nvSpPr>
        <p:spPr>
          <a:xfrm>
            <a:off x="4764024" y="1140542"/>
            <a:ext cx="6755325" cy="5296329"/>
          </a:xfrm>
        </p:spPr>
        <p:txBody>
          <a:bodyPr>
            <a:normAutofit fontScale="85000" lnSpcReduction="20000"/>
          </a:bodyPr>
          <a:lstStyle/>
          <a:p>
            <a:r>
              <a:rPr lang="en-US" dirty="0"/>
              <a:t>One of the premises of radiance-based lunar calibration is the availability of lunar BRDF.</a:t>
            </a:r>
          </a:p>
          <a:p>
            <a:r>
              <a:rPr lang="en-US" dirty="0"/>
              <a:t>In deriving the BRDF, an implicit assumption is that GOES-16 ABI calibration is stable such that one can derive the lunar BRDF from ABI data.</a:t>
            </a:r>
          </a:p>
          <a:p>
            <a:r>
              <a:rPr lang="en-US" dirty="0"/>
              <a:t>But ABI Solar Diffuser (SD) reflectance error imposes an artificial seasonal variation in the lunar reflectance.</a:t>
            </a:r>
          </a:p>
          <a:p>
            <a:pPr lvl="1"/>
            <a:r>
              <a:rPr lang="en-US" dirty="0"/>
              <a:t>This may compromise the derived BRDF.</a:t>
            </a:r>
          </a:p>
          <a:p>
            <a:pPr lvl="1"/>
            <a:r>
              <a:rPr lang="en-US" altLang="zh-CN" dirty="0"/>
              <a:t>Should use the recalibrated ABI data. </a:t>
            </a:r>
          </a:p>
          <a:p>
            <a:r>
              <a:rPr lang="en-US" dirty="0"/>
              <a:t>No reason to be limited to one ABI.</a:t>
            </a:r>
          </a:p>
          <a:p>
            <a:pPr lvl="1"/>
            <a:r>
              <a:rPr lang="en-US" dirty="0"/>
              <a:t>Expand to other ABIs (with recalibration).</a:t>
            </a:r>
          </a:p>
          <a:p>
            <a:pPr lvl="1"/>
            <a:r>
              <a:rPr lang="en-US" dirty="0"/>
              <a:t>And AHI, AMI, or any stable instruments.</a:t>
            </a:r>
          </a:p>
          <a:p>
            <a:pPr lvl="1"/>
            <a:r>
              <a:rPr lang="en-US" dirty="0"/>
              <a:t>In particular, solar calibration of AHI is not subject to the SD reflectance error – easier recalibration.</a:t>
            </a:r>
          </a:p>
          <a:p>
            <a:pPr lvl="1"/>
            <a:r>
              <a:rPr lang="en-US" dirty="0"/>
              <a:t>NOAA would like to collaborate with JMA and other agencies to improve lunar BRDF.</a:t>
            </a:r>
          </a:p>
        </p:txBody>
      </p:sp>
      <p:pic>
        <p:nvPicPr>
          <p:cNvPr id="5" name="Content Placeholder 3">
            <a:extLst>
              <a:ext uri="{FF2B5EF4-FFF2-40B4-BE49-F238E27FC236}">
                <a16:creationId xmlns:a16="http://schemas.microsoft.com/office/drawing/2014/main" id="{B59939B6-6199-469D-9E30-4287DA6B77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651" y="1888609"/>
            <a:ext cx="4091373" cy="3080782"/>
          </a:xfrm>
          <a:prstGeom prst="rect">
            <a:avLst/>
          </a:prstGeom>
        </p:spPr>
      </p:pic>
    </p:spTree>
    <p:extLst>
      <p:ext uri="{BB962C8B-B14F-4D97-AF65-F5344CB8AC3E}">
        <p14:creationId xmlns:p14="http://schemas.microsoft.com/office/powerpoint/2010/main" val="10982492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C501B-2063-4DDE-ADC1-99DCBBF0EA9D}"/>
              </a:ext>
            </a:extLst>
          </p:cNvPr>
          <p:cNvSpPr>
            <a:spLocks noGrp="1"/>
          </p:cNvSpPr>
          <p:nvPr>
            <p:ph type="title"/>
          </p:nvPr>
        </p:nvSpPr>
        <p:spPr/>
        <p:txBody>
          <a:bodyPr>
            <a:normAutofit/>
          </a:bodyPr>
          <a:lstStyle/>
          <a:p>
            <a:r>
              <a:rPr lang="en-US" dirty="0"/>
              <a:t>Conclusions</a:t>
            </a:r>
          </a:p>
        </p:txBody>
      </p:sp>
      <p:sp>
        <p:nvSpPr>
          <p:cNvPr id="3" name="Content Placeholder 2">
            <a:extLst>
              <a:ext uri="{FF2B5EF4-FFF2-40B4-BE49-F238E27FC236}">
                <a16:creationId xmlns:a16="http://schemas.microsoft.com/office/drawing/2014/main" id="{B3CAEEFD-F7E0-4323-8EAA-DDF14F12BE62}"/>
              </a:ext>
            </a:extLst>
          </p:cNvPr>
          <p:cNvSpPr>
            <a:spLocks noGrp="1"/>
          </p:cNvSpPr>
          <p:nvPr>
            <p:ph idx="1"/>
          </p:nvPr>
        </p:nvSpPr>
        <p:spPr/>
        <p:txBody>
          <a:bodyPr>
            <a:normAutofit/>
          </a:bodyPr>
          <a:lstStyle/>
          <a:p>
            <a:r>
              <a:rPr lang="en-US" sz="3000" dirty="0">
                <a:solidFill>
                  <a:srgbClr val="0E2841"/>
                </a:solidFill>
                <a:latin typeface="times new roman, serif"/>
              </a:rPr>
              <a:t>The Moon is unique to monitor radiometric calibration of satellite instruments.</a:t>
            </a:r>
          </a:p>
          <a:p>
            <a:r>
              <a:rPr lang="en-US" sz="3000" dirty="0">
                <a:solidFill>
                  <a:srgbClr val="0E2841"/>
                </a:solidFill>
                <a:latin typeface="times new roman, serif"/>
              </a:rPr>
              <a:t>Lunar data can be used as a source of irradiance and radiance.</a:t>
            </a:r>
          </a:p>
          <a:p>
            <a:r>
              <a:rPr lang="en-US" sz="3000" dirty="0">
                <a:solidFill>
                  <a:srgbClr val="0E2841"/>
                </a:solidFill>
                <a:latin typeface="times new roman, serif"/>
              </a:rPr>
              <a:t>Both </a:t>
            </a:r>
            <a:r>
              <a:rPr lang="en-US" sz="3000" dirty="0"/>
              <a:t>are available to instruments of high spatial resolution.</a:t>
            </a:r>
          </a:p>
          <a:p>
            <a:pPr lvl="1"/>
            <a:r>
              <a:rPr lang="en-US" sz="2600" dirty="0"/>
              <a:t>All GEOs and many LEOs.</a:t>
            </a:r>
          </a:p>
          <a:p>
            <a:pPr lvl="1"/>
            <a:r>
              <a:rPr lang="en-US" sz="2600" dirty="0"/>
              <a:t>Emerging commercial remote sensing without onboard calibration.</a:t>
            </a:r>
          </a:p>
          <a:p>
            <a:pPr lvl="1"/>
            <a:r>
              <a:rPr lang="en-US" sz="2600" dirty="0"/>
              <a:t>Multiple options are often better.</a:t>
            </a:r>
          </a:p>
          <a:p>
            <a:r>
              <a:rPr lang="en-US" sz="3000" dirty="0"/>
              <a:t>LSICS is irreplaceable for some applications.</a:t>
            </a:r>
          </a:p>
          <a:p>
            <a:pPr lvl="1"/>
            <a:r>
              <a:rPr lang="en-US" sz="3000" dirty="0"/>
              <a:t>Nighttime visible remote sensing.</a:t>
            </a:r>
          </a:p>
          <a:p>
            <a:pPr lvl="1"/>
            <a:r>
              <a:rPr lang="en-US" sz="3000" dirty="0"/>
              <a:t>Early instruments with low spatial resolution.</a:t>
            </a:r>
            <a:endParaRPr lang="en-US" dirty="0"/>
          </a:p>
        </p:txBody>
      </p:sp>
    </p:spTree>
    <p:extLst>
      <p:ext uri="{BB962C8B-B14F-4D97-AF65-F5344CB8AC3E}">
        <p14:creationId xmlns:p14="http://schemas.microsoft.com/office/powerpoint/2010/main" val="30003729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SICS presentation template (2026)" id="{5ABF6BE7-D951-C847-ABF3-7E49765D32F5}" vid="{DBD6A39A-B309-2348-B9B3-09D2A59641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SharedContentType xmlns="Microsoft.SharePoint.Taxonomy.ContentTypeSync" SourceId="92a3b380-abf6-46f2-87bb-c2c114de1c9e" ContentTypeId="0x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TaxCatchAll xmlns="cfab5f87-ed30-4dbb-a820-4234a14babf6" xsi:nil="true"/>
    <lcf76f155ced4ddcb4097134ff3c332f xmlns="b872a7c1-ed7f-4c06-9e7d-9181e1c04fc6">
      <Terms xmlns="http://schemas.microsoft.com/office/infopath/2007/PartnerControls"/>
    </lcf76f155ced4ddcb4097134ff3c332f>
    <WMOWFApprovalStatus xmlns="715fcdb6-58ff-4d84-993c-bb26a5b54815">Not Submitted</WMOWFApprovalStatus>
    <_dlc_DocId xmlns="cfab5f87-ed30-4dbb-a820-4234a14babf6">X6PPVAVDZMSZ-613157859-13506</_dlc_DocId>
    <_dlc_DocIdUrl xmlns="cfab5f87-ed30-4dbb-a820-4234a14babf6">
      <Url>https://wmoomm.sharepoint.com/sites/Collaboration/_layouts/15/DocIdRedir.aspx?ID=X6PPVAVDZMSZ-613157859-13506</Url>
      <Description>X6PPVAVDZMSZ-613157859-13506</Description>
    </_dlc_DocIdUrl>
  </documentManagement>
</p:properties>
</file>

<file path=customXml/itemProps1.xml><?xml version="1.0" encoding="utf-8"?>
<ds:datastoreItem xmlns:ds="http://schemas.openxmlformats.org/officeDocument/2006/customXml" ds:itemID="{65D8C4F4-837D-44D8-9A95-1F47A2BF38E7}"/>
</file>

<file path=customXml/itemProps2.xml><?xml version="1.0" encoding="utf-8"?>
<ds:datastoreItem xmlns:ds="http://schemas.openxmlformats.org/officeDocument/2006/customXml" ds:itemID="{AB54596D-7443-4A92-B5FA-CB875C3BA9B3}"/>
</file>

<file path=customXml/itemProps3.xml><?xml version="1.0" encoding="utf-8"?>
<ds:datastoreItem xmlns:ds="http://schemas.openxmlformats.org/officeDocument/2006/customXml" ds:itemID="{A22D3251-E58B-4504-B7CC-965A1A7B4F53}"/>
</file>

<file path=customXml/itemProps4.xml><?xml version="1.0" encoding="utf-8"?>
<ds:datastoreItem xmlns:ds="http://schemas.openxmlformats.org/officeDocument/2006/customXml" ds:itemID="{5896D399-9017-4F5E-982C-078FA713112E}"/>
</file>

<file path=customXml/itemProps5.xml><?xml version="1.0" encoding="utf-8"?>
<ds:datastoreItem xmlns:ds="http://schemas.openxmlformats.org/officeDocument/2006/customXml" ds:itemID="{F7E8E9F4-C53B-4A29-BA92-EDC3F927F178}"/>
</file>

<file path=docProps/app.xml><?xml version="1.0" encoding="utf-8"?>
<Properties xmlns="http://schemas.openxmlformats.org/officeDocument/2006/extended-properties" xmlns:vt="http://schemas.openxmlformats.org/officeDocument/2006/docPropsVTypes">
  <Template>GSICS presentation template (2026)</Template>
  <TotalTime>11146</TotalTime>
  <Words>1225</Words>
  <Application>Microsoft Office PowerPoint</Application>
  <PresentationFormat>Widescreen</PresentationFormat>
  <Paragraphs>132</Paragraphs>
  <Slides>22</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Aptos</vt:lpstr>
      <vt:lpstr>Play</vt:lpstr>
      <vt:lpstr>times new roman, serif</vt:lpstr>
      <vt:lpstr>Arial</vt:lpstr>
      <vt:lpstr>Courier New</vt:lpstr>
      <vt:lpstr>Times New Roman</vt:lpstr>
      <vt:lpstr>Wingdings</vt:lpstr>
      <vt:lpstr>Office Theme</vt:lpstr>
      <vt:lpstr>Monitoring Solar Channel Calibration Using Lunar Radiance</vt:lpstr>
      <vt:lpstr>Introduction</vt:lpstr>
      <vt:lpstr>Lunar Irradiance</vt:lpstr>
      <vt:lpstr>Lunar Radiance</vt:lpstr>
      <vt:lpstr>Step 1: Registration</vt:lpstr>
      <vt:lpstr>Observed Lunar Images</vt:lpstr>
      <vt:lpstr>Registered with Light Glue</vt:lpstr>
      <vt:lpstr>Before Sub-Sample Registration</vt:lpstr>
      <vt:lpstr>After Sub-Sample Registration</vt:lpstr>
      <vt:lpstr>Step 2: ROI Location</vt:lpstr>
      <vt:lpstr>Step 3: ROI Size</vt:lpstr>
      <vt:lpstr>Step 4: ROI BRDF Predictor</vt:lpstr>
      <vt:lpstr>Step 5: Regression Formula</vt:lpstr>
      <vt:lpstr>Must Shift per BDS for Band 4</vt:lpstr>
      <vt:lpstr>GOES-16 BRDF Applied to GOES-16</vt:lpstr>
      <vt:lpstr>Comparison with LSICS (Irradiance)</vt:lpstr>
      <vt:lpstr>GOES-16 BRDF Applied to GOES-16</vt:lpstr>
      <vt:lpstr>GOES-18 BRDF Applied to GOES-18</vt:lpstr>
      <vt:lpstr>GOES-16 BRDF Applied to GOES-18</vt:lpstr>
      <vt:lpstr>Summary of the Results</vt:lpstr>
      <vt:lpstr>Path to a Community Lunar BRDF</vt:lpstr>
      <vt:lpstr>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Xiangqian Wu</dc:creator>
  <cp:lastModifiedBy>Xiangqian Wu</cp:lastModifiedBy>
  <cp:revision>170</cp:revision>
  <dcterms:created xsi:type="dcterms:W3CDTF">2026-03-12T00:04:38Z</dcterms:created>
  <dcterms:modified xsi:type="dcterms:W3CDTF">2026-03-23T02:37:48Z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_dlc_DocIdItemGuid">
    <vt:lpwstr>21f62202-e964-413f-8e56-71b6940344f2</vt:lpwstr>
  </property>
</Properties>
</file>