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entation.xml" ContentType="application/vnd.openxmlformats-officedocument.presentationml.presentation.main+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15517" r:id="rId2"/>
    <p:sldId id="430" r:id="rId3"/>
    <p:sldId id="15510" r:id="rId4"/>
    <p:sldId id="15515" r:id="rId5"/>
    <p:sldId id="15522" r:id="rId6"/>
    <p:sldId id="15504" r:id="rId7"/>
    <p:sldId id="15525" r:id="rId8"/>
    <p:sldId id="15524" r:id="rId9"/>
    <p:sldId id="15526" r:id="rId10"/>
    <p:sldId id="15511" r:id="rId11"/>
    <p:sldId id="15509" r:id="rId12"/>
    <p:sldId id="15503" r:id="rId13"/>
    <p:sldId id="15516" r:id="rId14"/>
    <p:sldId id="15506" r:id="rId15"/>
    <p:sldId id="15521" r:id="rId16"/>
    <p:sldId id="1552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2" d="100"/>
          <a:sy n="102" d="100"/>
        </p:scale>
        <p:origin x="192" y="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4.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 Id="rId27" Type="http://schemas.openxmlformats.org/officeDocument/2006/relationships/customXml" Target="../customXml/item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ABF4C7-27C6-1E44-A870-7099734DF898}" type="datetimeFigureOut">
              <a:rPr lang="en-US" smtClean="0"/>
              <a:t>3/23/26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CEF2DE-854B-D948-BB0B-4BF572B86D97}" type="slidenum">
              <a:rPr lang="en-US" smtClean="0"/>
              <a:t>‹#›</a:t>
            </a:fld>
            <a:endParaRPr lang="en-US"/>
          </a:p>
        </p:txBody>
      </p:sp>
    </p:spTree>
    <p:extLst>
      <p:ext uri="{BB962C8B-B14F-4D97-AF65-F5344CB8AC3E}">
        <p14:creationId xmlns:p14="http://schemas.microsoft.com/office/powerpoint/2010/main" val="1304005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09A2A1-66C1-DA4C-BB7A-11295E8ABCC6}" type="slidenum">
              <a:rPr lang="en-US" smtClean="0"/>
              <a:t>2</a:t>
            </a:fld>
            <a:endParaRPr lang="en-US"/>
          </a:p>
        </p:txBody>
      </p:sp>
    </p:spTree>
    <p:extLst>
      <p:ext uri="{BB962C8B-B14F-4D97-AF65-F5344CB8AC3E}">
        <p14:creationId xmlns:p14="http://schemas.microsoft.com/office/powerpoint/2010/main" val="2236752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AFDCE-55C3-1891-029A-FCE602CB6C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2A9CF3-02B3-AC1F-633A-DE5C38C74D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9D8CFF-DCA3-A389-C2A9-77D99CD2B2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BAAFC0-D764-8C49-89CD-72B05CC66654}"/>
              </a:ext>
            </a:extLst>
          </p:cNvPr>
          <p:cNvSpPr>
            <a:spLocks noGrp="1"/>
          </p:cNvSpPr>
          <p:nvPr>
            <p:ph type="sldNum" sz="quarter" idx="5"/>
          </p:nvPr>
        </p:nvSpPr>
        <p:spPr/>
        <p:txBody>
          <a:bodyPr/>
          <a:lstStyle/>
          <a:p>
            <a:fld id="{4709A2A1-66C1-DA4C-BB7A-11295E8ABCC6}" type="slidenum">
              <a:rPr lang="en-US" smtClean="0"/>
              <a:t>3</a:t>
            </a:fld>
            <a:endParaRPr lang="en-US"/>
          </a:p>
        </p:txBody>
      </p:sp>
    </p:spTree>
    <p:extLst>
      <p:ext uri="{BB962C8B-B14F-4D97-AF65-F5344CB8AC3E}">
        <p14:creationId xmlns:p14="http://schemas.microsoft.com/office/powerpoint/2010/main" val="2482832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A965D-8D5C-FD77-5080-8DBE0F5DD2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C0FE1-43E0-2482-06C4-17F61BED5F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859BF0-AE03-89A8-FF14-D1EE1DC21E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DB05E4-8037-194A-3A7B-564960E9EC7A}"/>
              </a:ext>
            </a:extLst>
          </p:cNvPr>
          <p:cNvSpPr>
            <a:spLocks noGrp="1"/>
          </p:cNvSpPr>
          <p:nvPr>
            <p:ph type="sldNum" sz="quarter" idx="5"/>
          </p:nvPr>
        </p:nvSpPr>
        <p:spPr/>
        <p:txBody>
          <a:bodyPr/>
          <a:lstStyle/>
          <a:p>
            <a:fld id="{15C007E7-8E93-7742-AF14-9F59765928BD}" type="slidenum">
              <a:rPr lang="en-US" smtClean="0"/>
              <a:t>5</a:t>
            </a:fld>
            <a:endParaRPr lang="en-US"/>
          </a:p>
        </p:txBody>
      </p:sp>
    </p:spTree>
    <p:extLst>
      <p:ext uri="{BB962C8B-B14F-4D97-AF65-F5344CB8AC3E}">
        <p14:creationId xmlns:p14="http://schemas.microsoft.com/office/powerpoint/2010/main" val="3909534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007E7-8E93-7742-AF14-9F59765928BD}" type="slidenum">
              <a:rPr lang="en-US" smtClean="0"/>
              <a:t>14</a:t>
            </a:fld>
            <a:endParaRPr lang="en-US"/>
          </a:p>
        </p:txBody>
      </p:sp>
    </p:spTree>
    <p:extLst>
      <p:ext uri="{BB962C8B-B14F-4D97-AF65-F5344CB8AC3E}">
        <p14:creationId xmlns:p14="http://schemas.microsoft.com/office/powerpoint/2010/main" val="1485102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0FD92-DA14-3022-60B6-087BA737AA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8E9ED-39D7-E5BB-E0C9-89CE083489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899B4B-3025-6F7A-4B8D-53358EFC3B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2A8389-05F8-A734-83AC-350DB9CD2B9E}"/>
              </a:ext>
            </a:extLst>
          </p:cNvPr>
          <p:cNvSpPr>
            <a:spLocks noGrp="1"/>
          </p:cNvSpPr>
          <p:nvPr>
            <p:ph type="sldNum" sz="quarter" idx="5"/>
          </p:nvPr>
        </p:nvSpPr>
        <p:spPr/>
        <p:txBody>
          <a:bodyPr/>
          <a:lstStyle/>
          <a:p>
            <a:fld id="{15C007E7-8E93-7742-AF14-9F59765928BD}" type="slidenum">
              <a:rPr lang="en-US" smtClean="0"/>
              <a:t>15</a:t>
            </a:fld>
            <a:endParaRPr lang="en-US"/>
          </a:p>
        </p:txBody>
      </p:sp>
    </p:spTree>
    <p:extLst>
      <p:ext uri="{BB962C8B-B14F-4D97-AF65-F5344CB8AC3E}">
        <p14:creationId xmlns:p14="http://schemas.microsoft.com/office/powerpoint/2010/main" val="1249420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E692E-812A-09FA-6AD3-326320EFAB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9B842DC-BBE8-1594-E411-2847C0F48C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06DCE3-1BAD-C9D2-A5F1-27E5BD905BF3}"/>
              </a:ext>
            </a:extLst>
          </p:cNvPr>
          <p:cNvSpPr>
            <a:spLocks noGrp="1"/>
          </p:cNvSpPr>
          <p:nvPr>
            <p:ph type="dt" sz="half" idx="10"/>
          </p:nvPr>
        </p:nvSpPr>
        <p:spPr/>
        <p:txBody>
          <a:bodyPr/>
          <a:lstStyle/>
          <a:p>
            <a:fld id="{DF8B1DBE-B7A9-704B-9D54-4389F21B3F1B}" type="datetimeFigureOut">
              <a:rPr lang="en-US" smtClean="0"/>
              <a:t>3/23/26</a:t>
            </a:fld>
            <a:endParaRPr lang="en-US"/>
          </a:p>
        </p:txBody>
      </p:sp>
      <p:sp>
        <p:nvSpPr>
          <p:cNvPr id="5" name="Footer Placeholder 4">
            <a:extLst>
              <a:ext uri="{FF2B5EF4-FFF2-40B4-BE49-F238E27FC236}">
                <a16:creationId xmlns:a16="http://schemas.microsoft.com/office/drawing/2014/main" id="{C5479D2D-553E-B26B-0280-F1DDAC0DA3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6BF39-1300-9BA1-2900-ECB63240539D}"/>
              </a:ext>
            </a:extLst>
          </p:cNvPr>
          <p:cNvSpPr>
            <a:spLocks noGrp="1"/>
          </p:cNvSpPr>
          <p:nvPr>
            <p:ph type="sldNum" sz="quarter" idx="12"/>
          </p:nvPr>
        </p:nvSpPr>
        <p:spPr/>
        <p:txBody>
          <a:bodyPr/>
          <a:lstStyle/>
          <a:p>
            <a:fld id="{4D20A82C-A69A-ED47-A7D7-5F90FA57E14A}" type="slidenum">
              <a:rPr lang="en-US" smtClean="0"/>
              <a:t>‹#›</a:t>
            </a:fld>
            <a:endParaRPr lang="en-US"/>
          </a:p>
        </p:txBody>
      </p:sp>
    </p:spTree>
    <p:extLst>
      <p:ext uri="{BB962C8B-B14F-4D97-AF65-F5344CB8AC3E}">
        <p14:creationId xmlns:p14="http://schemas.microsoft.com/office/powerpoint/2010/main" val="4240048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837A6-BEF8-2BD2-C4B7-A2C89D6EEA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62CB83-CD54-91BB-32DE-E8402FFB8C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8D16E3-D881-AFED-A247-E8BC6EAD21D8}"/>
              </a:ext>
            </a:extLst>
          </p:cNvPr>
          <p:cNvSpPr>
            <a:spLocks noGrp="1"/>
          </p:cNvSpPr>
          <p:nvPr>
            <p:ph type="dt" sz="half" idx="10"/>
          </p:nvPr>
        </p:nvSpPr>
        <p:spPr/>
        <p:txBody>
          <a:bodyPr/>
          <a:lstStyle/>
          <a:p>
            <a:fld id="{DF8B1DBE-B7A9-704B-9D54-4389F21B3F1B}" type="datetimeFigureOut">
              <a:rPr lang="en-US" smtClean="0"/>
              <a:t>3/23/26</a:t>
            </a:fld>
            <a:endParaRPr lang="en-US"/>
          </a:p>
        </p:txBody>
      </p:sp>
      <p:sp>
        <p:nvSpPr>
          <p:cNvPr id="5" name="Footer Placeholder 4">
            <a:extLst>
              <a:ext uri="{FF2B5EF4-FFF2-40B4-BE49-F238E27FC236}">
                <a16:creationId xmlns:a16="http://schemas.microsoft.com/office/drawing/2014/main" id="{A5063F2B-2158-780B-8FBC-E0D9F873BA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71577B-5E4C-E54A-BE2B-DE7D1CE28077}"/>
              </a:ext>
            </a:extLst>
          </p:cNvPr>
          <p:cNvSpPr>
            <a:spLocks noGrp="1"/>
          </p:cNvSpPr>
          <p:nvPr>
            <p:ph type="sldNum" sz="quarter" idx="12"/>
          </p:nvPr>
        </p:nvSpPr>
        <p:spPr/>
        <p:txBody>
          <a:bodyPr/>
          <a:lstStyle/>
          <a:p>
            <a:fld id="{4D20A82C-A69A-ED47-A7D7-5F90FA57E14A}" type="slidenum">
              <a:rPr lang="en-US" smtClean="0"/>
              <a:t>‹#›</a:t>
            </a:fld>
            <a:endParaRPr lang="en-US"/>
          </a:p>
        </p:txBody>
      </p:sp>
    </p:spTree>
    <p:extLst>
      <p:ext uri="{BB962C8B-B14F-4D97-AF65-F5344CB8AC3E}">
        <p14:creationId xmlns:p14="http://schemas.microsoft.com/office/powerpoint/2010/main" val="2368791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64FC7-C847-E13F-996A-3216A583C8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301EEF-3556-2F14-3B26-659AC8DB5A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55CDA6-A78A-C55A-7404-1D285DFD69EA}"/>
              </a:ext>
            </a:extLst>
          </p:cNvPr>
          <p:cNvSpPr>
            <a:spLocks noGrp="1"/>
          </p:cNvSpPr>
          <p:nvPr>
            <p:ph type="dt" sz="half" idx="10"/>
          </p:nvPr>
        </p:nvSpPr>
        <p:spPr/>
        <p:txBody>
          <a:bodyPr/>
          <a:lstStyle/>
          <a:p>
            <a:fld id="{DF8B1DBE-B7A9-704B-9D54-4389F21B3F1B}" type="datetimeFigureOut">
              <a:rPr lang="en-US" smtClean="0"/>
              <a:t>3/23/26</a:t>
            </a:fld>
            <a:endParaRPr lang="en-US"/>
          </a:p>
        </p:txBody>
      </p:sp>
      <p:sp>
        <p:nvSpPr>
          <p:cNvPr id="5" name="Footer Placeholder 4">
            <a:extLst>
              <a:ext uri="{FF2B5EF4-FFF2-40B4-BE49-F238E27FC236}">
                <a16:creationId xmlns:a16="http://schemas.microsoft.com/office/drawing/2014/main" id="{311B8583-44C5-9752-581E-796E214D8C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F40CF5-5AFC-FA16-8007-0B09496D9A3F}"/>
              </a:ext>
            </a:extLst>
          </p:cNvPr>
          <p:cNvSpPr>
            <a:spLocks noGrp="1"/>
          </p:cNvSpPr>
          <p:nvPr>
            <p:ph type="sldNum" sz="quarter" idx="12"/>
          </p:nvPr>
        </p:nvSpPr>
        <p:spPr/>
        <p:txBody>
          <a:bodyPr/>
          <a:lstStyle/>
          <a:p>
            <a:fld id="{4D20A82C-A69A-ED47-A7D7-5F90FA57E14A}" type="slidenum">
              <a:rPr lang="en-US" smtClean="0"/>
              <a:t>‹#›</a:t>
            </a:fld>
            <a:endParaRPr lang="en-US"/>
          </a:p>
        </p:txBody>
      </p:sp>
    </p:spTree>
    <p:extLst>
      <p:ext uri="{BB962C8B-B14F-4D97-AF65-F5344CB8AC3E}">
        <p14:creationId xmlns:p14="http://schemas.microsoft.com/office/powerpoint/2010/main" val="252681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07231-1640-F68A-145D-1F9D55EABE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EF350B-100F-BA98-5A21-49BA95FDEE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69D304-BB4D-8198-E7D6-5A706FCD6F9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5A9A3CB-CA5C-8720-6AFE-899807174067}"/>
              </a:ext>
            </a:extLst>
          </p:cNvPr>
          <p:cNvSpPr>
            <a:spLocks noGrp="1"/>
          </p:cNvSpPr>
          <p:nvPr>
            <p:ph type="dt" sz="half" idx="10"/>
          </p:nvPr>
        </p:nvSpPr>
        <p:spPr/>
        <p:txBody>
          <a:bodyPr/>
          <a:lstStyle/>
          <a:p>
            <a:fld id="{DF8B1DBE-B7A9-704B-9D54-4389F21B3F1B}" type="datetimeFigureOut">
              <a:rPr lang="en-US" smtClean="0"/>
              <a:t>3/23/26</a:t>
            </a:fld>
            <a:endParaRPr lang="en-US"/>
          </a:p>
        </p:txBody>
      </p:sp>
      <p:sp>
        <p:nvSpPr>
          <p:cNvPr id="6" name="Footer Placeholder 5">
            <a:extLst>
              <a:ext uri="{FF2B5EF4-FFF2-40B4-BE49-F238E27FC236}">
                <a16:creationId xmlns:a16="http://schemas.microsoft.com/office/drawing/2014/main" id="{04B79606-B92D-8A71-C1A8-7031FFFC7A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6A9123-5733-EC5F-F804-63A54D30A935}"/>
              </a:ext>
            </a:extLst>
          </p:cNvPr>
          <p:cNvSpPr>
            <a:spLocks noGrp="1"/>
          </p:cNvSpPr>
          <p:nvPr>
            <p:ph type="sldNum" sz="quarter" idx="12"/>
          </p:nvPr>
        </p:nvSpPr>
        <p:spPr/>
        <p:txBody>
          <a:bodyPr/>
          <a:lstStyle/>
          <a:p>
            <a:fld id="{4D20A82C-A69A-ED47-A7D7-5F90FA57E14A}" type="slidenum">
              <a:rPr lang="en-US" smtClean="0"/>
              <a:t>‹#›</a:t>
            </a:fld>
            <a:endParaRPr lang="en-US"/>
          </a:p>
        </p:txBody>
      </p:sp>
    </p:spTree>
    <p:extLst>
      <p:ext uri="{BB962C8B-B14F-4D97-AF65-F5344CB8AC3E}">
        <p14:creationId xmlns:p14="http://schemas.microsoft.com/office/powerpoint/2010/main" val="3059540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0B8AB-B628-12A7-C376-C3BC0807D4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3608BA-C306-38CB-446F-F4BFD5A27B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A8B08A-BAEB-769D-27CA-E1D4051605C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44BDB6-0C9A-65E6-477C-874A38FACE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61432E-FA2E-DA9A-D046-AE9B8777DE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D992D5-DFA0-7AA4-9D20-F2010A5E53CF}"/>
              </a:ext>
            </a:extLst>
          </p:cNvPr>
          <p:cNvSpPr>
            <a:spLocks noGrp="1"/>
          </p:cNvSpPr>
          <p:nvPr>
            <p:ph type="dt" sz="half" idx="10"/>
          </p:nvPr>
        </p:nvSpPr>
        <p:spPr/>
        <p:txBody>
          <a:bodyPr/>
          <a:lstStyle/>
          <a:p>
            <a:fld id="{DF8B1DBE-B7A9-704B-9D54-4389F21B3F1B}" type="datetimeFigureOut">
              <a:rPr lang="en-US" smtClean="0"/>
              <a:t>3/23/26</a:t>
            </a:fld>
            <a:endParaRPr lang="en-US"/>
          </a:p>
        </p:txBody>
      </p:sp>
      <p:sp>
        <p:nvSpPr>
          <p:cNvPr id="8" name="Footer Placeholder 7">
            <a:extLst>
              <a:ext uri="{FF2B5EF4-FFF2-40B4-BE49-F238E27FC236}">
                <a16:creationId xmlns:a16="http://schemas.microsoft.com/office/drawing/2014/main" id="{760ADAA5-B469-81EE-3575-E6ED519CD89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0A7117-027A-99E2-1108-B796C1B9B210}"/>
              </a:ext>
            </a:extLst>
          </p:cNvPr>
          <p:cNvSpPr>
            <a:spLocks noGrp="1"/>
          </p:cNvSpPr>
          <p:nvPr>
            <p:ph type="sldNum" sz="quarter" idx="12"/>
          </p:nvPr>
        </p:nvSpPr>
        <p:spPr/>
        <p:txBody>
          <a:bodyPr/>
          <a:lstStyle/>
          <a:p>
            <a:fld id="{4D20A82C-A69A-ED47-A7D7-5F90FA57E14A}" type="slidenum">
              <a:rPr lang="en-US" smtClean="0"/>
              <a:t>‹#›</a:t>
            </a:fld>
            <a:endParaRPr lang="en-US"/>
          </a:p>
        </p:txBody>
      </p:sp>
    </p:spTree>
    <p:extLst>
      <p:ext uri="{BB962C8B-B14F-4D97-AF65-F5344CB8AC3E}">
        <p14:creationId xmlns:p14="http://schemas.microsoft.com/office/powerpoint/2010/main" val="2664435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D799B-5043-B26D-6BCA-BF331D0769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818614-A4E3-61BA-2F8E-5D7FEB582CC8}"/>
              </a:ext>
            </a:extLst>
          </p:cNvPr>
          <p:cNvSpPr>
            <a:spLocks noGrp="1"/>
          </p:cNvSpPr>
          <p:nvPr>
            <p:ph type="dt" sz="half" idx="10"/>
          </p:nvPr>
        </p:nvSpPr>
        <p:spPr/>
        <p:txBody>
          <a:bodyPr/>
          <a:lstStyle/>
          <a:p>
            <a:fld id="{DF8B1DBE-B7A9-704B-9D54-4389F21B3F1B}" type="datetimeFigureOut">
              <a:rPr lang="en-US" smtClean="0"/>
              <a:t>3/23/26</a:t>
            </a:fld>
            <a:endParaRPr lang="en-US"/>
          </a:p>
        </p:txBody>
      </p:sp>
      <p:sp>
        <p:nvSpPr>
          <p:cNvPr id="4" name="Footer Placeholder 3">
            <a:extLst>
              <a:ext uri="{FF2B5EF4-FFF2-40B4-BE49-F238E27FC236}">
                <a16:creationId xmlns:a16="http://schemas.microsoft.com/office/drawing/2014/main" id="{49794877-9203-C11D-AF93-EC2CCF00A2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6EFFAA-4552-A033-CC94-81746719BC5E}"/>
              </a:ext>
            </a:extLst>
          </p:cNvPr>
          <p:cNvSpPr>
            <a:spLocks noGrp="1"/>
          </p:cNvSpPr>
          <p:nvPr>
            <p:ph type="sldNum" sz="quarter" idx="12"/>
          </p:nvPr>
        </p:nvSpPr>
        <p:spPr/>
        <p:txBody>
          <a:bodyPr/>
          <a:lstStyle/>
          <a:p>
            <a:fld id="{4D20A82C-A69A-ED47-A7D7-5F90FA57E14A}" type="slidenum">
              <a:rPr lang="en-US" smtClean="0"/>
              <a:t>‹#›</a:t>
            </a:fld>
            <a:endParaRPr lang="en-US"/>
          </a:p>
        </p:txBody>
      </p:sp>
    </p:spTree>
    <p:extLst>
      <p:ext uri="{BB962C8B-B14F-4D97-AF65-F5344CB8AC3E}">
        <p14:creationId xmlns:p14="http://schemas.microsoft.com/office/powerpoint/2010/main" val="3225799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0D6F05-B10B-5DED-F053-ABE953FB2968}"/>
              </a:ext>
            </a:extLst>
          </p:cNvPr>
          <p:cNvSpPr>
            <a:spLocks noGrp="1"/>
          </p:cNvSpPr>
          <p:nvPr>
            <p:ph type="dt" sz="half" idx="10"/>
          </p:nvPr>
        </p:nvSpPr>
        <p:spPr/>
        <p:txBody>
          <a:bodyPr/>
          <a:lstStyle/>
          <a:p>
            <a:fld id="{DF8B1DBE-B7A9-704B-9D54-4389F21B3F1B}" type="datetimeFigureOut">
              <a:rPr lang="en-US" smtClean="0"/>
              <a:t>3/23/26</a:t>
            </a:fld>
            <a:endParaRPr lang="en-US"/>
          </a:p>
        </p:txBody>
      </p:sp>
      <p:sp>
        <p:nvSpPr>
          <p:cNvPr id="3" name="Footer Placeholder 2">
            <a:extLst>
              <a:ext uri="{FF2B5EF4-FFF2-40B4-BE49-F238E27FC236}">
                <a16:creationId xmlns:a16="http://schemas.microsoft.com/office/drawing/2014/main" id="{C63BE064-92AB-6981-004A-A0EC14FD27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BFD1BAB-1934-9F30-8FDB-5B1BECA1C7F3}"/>
              </a:ext>
            </a:extLst>
          </p:cNvPr>
          <p:cNvSpPr>
            <a:spLocks noGrp="1"/>
          </p:cNvSpPr>
          <p:nvPr>
            <p:ph type="sldNum" sz="quarter" idx="12"/>
          </p:nvPr>
        </p:nvSpPr>
        <p:spPr/>
        <p:txBody>
          <a:bodyPr/>
          <a:lstStyle/>
          <a:p>
            <a:fld id="{4D20A82C-A69A-ED47-A7D7-5F90FA57E14A}" type="slidenum">
              <a:rPr lang="en-US" smtClean="0"/>
              <a:t>‹#›</a:t>
            </a:fld>
            <a:endParaRPr lang="en-US"/>
          </a:p>
        </p:txBody>
      </p:sp>
    </p:spTree>
    <p:extLst>
      <p:ext uri="{BB962C8B-B14F-4D97-AF65-F5344CB8AC3E}">
        <p14:creationId xmlns:p14="http://schemas.microsoft.com/office/powerpoint/2010/main" val="2977467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60C32-7476-306C-B9C9-530E4ABF34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EBD722-1693-97DD-89AB-EFAB0FCE8E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24D5E0-4C9C-986E-5F50-450BB536DD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668C1E-3BF6-D37C-172A-910227FD1979}"/>
              </a:ext>
            </a:extLst>
          </p:cNvPr>
          <p:cNvSpPr>
            <a:spLocks noGrp="1"/>
          </p:cNvSpPr>
          <p:nvPr>
            <p:ph type="dt" sz="half" idx="10"/>
          </p:nvPr>
        </p:nvSpPr>
        <p:spPr/>
        <p:txBody>
          <a:bodyPr/>
          <a:lstStyle/>
          <a:p>
            <a:fld id="{DF8B1DBE-B7A9-704B-9D54-4389F21B3F1B}" type="datetimeFigureOut">
              <a:rPr lang="en-US" smtClean="0"/>
              <a:t>3/23/26</a:t>
            </a:fld>
            <a:endParaRPr lang="en-US"/>
          </a:p>
        </p:txBody>
      </p:sp>
      <p:sp>
        <p:nvSpPr>
          <p:cNvPr id="6" name="Footer Placeholder 5">
            <a:extLst>
              <a:ext uri="{FF2B5EF4-FFF2-40B4-BE49-F238E27FC236}">
                <a16:creationId xmlns:a16="http://schemas.microsoft.com/office/drawing/2014/main" id="{E735BA88-0B86-F21C-94B2-71482492E8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C072CB-82B4-70EA-F4C3-C4EC76468858}"/>
              </a:ext>
            </a:extLst>
          </p:cNvPr>
          <p:cNvSpPr>
            <a:spLocks noGrp="1"/>
          </p:cNvSpPr>
          <p:nvPr>
            <p:ph type="sldNum" sz="quarter" idx="12"/>
          </p:nvPr>
        </p:nvSpPr>
        <p:spPr/>
        <p:txBody>
          <a:bodyPr/>
          <a:lstStyle/>
          <a:p>
            <a:fld id="{4D20A82C-A69A-ED47-A7D7-5F90FA57E14A}" type="slidenum">
              <a:rPr lang="en-US" smtClean="0"/>
              <a:t>‹#›</a:t>
            </a:fld>
            <a:endParaRPr lang="en-US"/>
          </a:p>
        </p:txBody>
      </p:sp>
    </p:spTree>
    <p:extLst>
      <p:ext uri="{BB962C8B-B14F-4D97-AF65-F5344CB8AC3E}">
        <p14:creationId xmlns:p14="http://schemas.microsoft.com/office/powerpoint/2010/main" val="383531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5A87F-ABBC-B988-DBF0-388057751C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D4FBBD-5106-F922-77AD-D5C7D73D94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C95C81-7B1C-447C-49BA-122556842F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AA0475-95F6-F6C8-E37E-D4C36B977784}"/>
              </a:ext>
            </a:extLst>
          </p:cNvPr>
          <p:cNvSpPr>
            <a:spLocks noGrp="1"/>
          </p:cNvSpPr>
          <p:nvPr>
            <p:ph type="dt" sz="half" idx="10"/>
          </p:nvPr>
        </p:nvSpPr>
        <p:spPr/>
        <p:txBody>
          <a:bodyPr/>
          <a:lstStyle/>
          <a:p>
            <a:fld id="{DF8B1DBE-B7A9-704B-9D54-4389F21B3F1B}" type="datetimeFigureOut">
              <a:rPr lang="en-US" smtClean="0"/>
              <a:t>3/23/26</a:t>
            </a:fld>
            <a:endParaRPr lang="en-US"/>
          </a:p>
        </p:txBody>
      </p:sp>
      <p:sp>
        <p:nvSpPr>
          <p:cNvPr id="6" name="Footer Placeholder 5">
            <a:extLst>
              <a:ext uri="{FF2B5EF4-FFF2-40B4-BE49-F238E27FC236}">
                <a16:creationId xmlns:a16="http://schemas.microsoft.com/office/drawing/2014/main" id="{E8BDBF98-6AFD-8EDE-D9C8-DB59366632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20BDBF-50DC-4DA2-D8D0-BC6605A3EDF0}"/>
              </a:ext>
            </a:extLst>
          </p:cNvPr>
          <p:cNvSpPr>
            <a:spLocks noGrp="1"/>
          </p:cNvSpPr>
          <p:nvPr>
            <p:ph type="sldNum" sz="quarter" idx="12"/>
          </p:nvPr>
        </p:nvSpPr>
        <p:spPr/>
        <p:txBody>
          <a:bodyPr/>
          <a:lstStyle/>
          <a:p>
            <a:fld id="{4D20A82C-A69A-ED47-A7D7-5F90FA57E14A}" type="slidenum">
              <a:rPr lang="en-US" smtClean="0"/>
              <a:t>‹#›</a:t>
            </a:fld>
            <a:endParaRPr lang="en-US"/>
          </a:p>
        </p:txBody>
      </p:sp>
    </p:spTree>
    <p:extLst>
      <p:ext uri="{BB962C8B-B14F-4D97-AF65-F5344CB8AC3E}">
        <p14:creationId xmlns:p14="http://schemas.microsoft.com/office/powerpoint/2010/main" val="1587561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2E28F-F427-5046-5262-ED52A378FF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3CBA4C-B609-A2A1-6DF1-22A609F5FE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A24A31-9A7B-D074-6C1C-E74C1955D791}"/>
              </a:ext>
            </a:extLst>
          </p:cNvPr>
          <p:cNvSpPr>
            <a:spLocks noGrp="1"/>
          </p:cNvSpPr>
          <p:nvPr>
            <p:ph type="dt" sz="half" idx="10"/>
          </p:nvPr>
        </p:nvSpPr>
        <p:spPr/>
        <p:txBody>
          <a:bodyPr/>
          <a:lstStyle/>
          <a:p>
            <a:fld id="{DF8B1DBE-B7A9-704B-9D54-4389F21B3F1B}" type="datetimeFigureOut">
              <a:rPr lang="en-US" smtClean="0"/>
              <a:t>3/23/26</a:t>
            </a:fld>
            <a:endParaRPr lang="en-US"/>
          </a:p>
        </p:txBody>
      </p:sp>
      <p:sp>
        <p:nvSpPr>
          <p:cNvPr id="5" name="Footer Placeholder 4">
            <a:extLst>
              <a:ext uri="{FF2B5EF4-FFF2-40B4-BE49-F238E27FC236}">
                <a16:creationId xmlns:a16="http://schemas.microsoft.com/office/drawing/2014/main" id="{07B0300E-6D04-7A4F-0785-85ECE5D537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DB8F1C-B031-411D-CEFF-31EB84D6727D}"/>
              </a:ext>
            </a:extLst>
          </p:cNvPr>
          <p:cNvSpPr>
            <a:spLocks noGrp="1"/>
          </p:cNvSpPr>
          <p:nvPr>
            <p:ph type="sldNum" sz="quarter" idx="12"/>
          </p:nvPr>
        </p:nvSpPr>
        <p:spPr/>
        <p:txBody>
          <a:bodyPr/>
          <a:lstStyle/>
          <a:p>
            <a:fld id="{4D20A82C-A69A-ED47-A7D7-5F90FA57E14A}" type="slidenum">
              <a:rPr lang="en-US" smtClean="0"/>
              <a:t>‹#›</a:t>
            </a:fld>
            <a:endParaRPr lang="en-US"/>
          </a:p>
        </p:txBody>
      </p:sp>
    </p:spTree>
    <p:extLst>
      <p:ext uri="{BB962C8B-B14F-4D97-AF65-F5344CB8AC3E}">
        <p14:creationId xmlns:p14="http://schemas.microsoft.com/office/powerpoint/2010/main" val="755709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B0B014-20AF-3E3D-39AF-373403CC13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A211CC-CA98-3B4E-AF61-19D5E63500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1897EE-B0BF-EB14-C4CB-BF23661015E8}"/>
              </a:ext>
            </a:extLst>
          </p:cNvPr>
          <p:cNvSpPr>
            <a:spLocks noGrp="1"/>
          </p:cNvSpPr>
          <p:nvPr>
            <p:ph type="dt" sz="half" idx="10"/>
          </p:nvPr>
        </p:nvSpPr>
        <p:spPr/>
        <p:txBody>
          <a:bodyPr/>
          <a:lstStyle/>
          <a:p>
            <a:fld id="{DF8B1DBE-B7A9-704B-9D54-4389F21B3F1B}" type="datetimeFigureOut">
              <a:rPr lang="en-US" smtClean="0"/>
              <a:t>3/23/26</a:t>
            </a:fld>
            <a:endParaRPr lang="en-US"/>
          </a:p>
        </p:txBody>
      </p:sp>
      <p:sp>
        <p:nvSpPr>
          <p:cNvPr id="5" name="Footer Placeholder 4">
            <a:extLst>
              <a:ext uri="{FF2B5EF4-FFF2-40B4-BE49-F238E27FC236}">
                <a16:creationId xmlns:a16="http://schemas.microsoft.com/office/drawing/2014/main" id="{6EB768FA-5531-CF3A-1B53-417D8B8C2D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0C4C03-035D-B84B-A75E-B3048DB272D2}"/>
              </a:ext>
            </a:extLst>
          </p:cNvPr>
          <p:cNvSpPr>
            <a:spLocks noGrp="1"/>
          </p:cNvSpPr>
          <p:nvPr>
            <p:ph type="sldNum" sz="quarter" idx="12"/>
          </p:nvPr>
        </p:nvSpPr>
        <p:spPr/>
        <p:txBody>
          <a:bodyPr/>
          <a:lstStyle/>
          <a:p>
            <a:fld id="{4D20A82C-A69A-ED47-A7D7-5F90FA57E14A}" type="slidenum">
              <a:rPr lang="en-US" smtClean="0"/>
              <a:t>‹#›</a:t>
            </a:fld>
            <a:endParaRPr lang="en-US"/>
          </a:p>
        </p:txBody>
      </p:sp>
    </p:spTree>
    <p:extLst>
      <p:ext uri="{BB962C8B-B14F-4D97-AF65-F5344CB8AC3E}">
        <p14:creationId xmlns:p14="http://schemas.microsoft.com/office/powerpoint/2010/main" val="513503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263127-5631-AD60-F942-93C259B7DE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72CA41-6799-4694-2BE1-9BDBA62AA4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FEA375-74CE-376A-032C-B79ACBB699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8B1DBE-B7A9-704B-9D54-4389F21B3F1B}" type="datetimeFigureOut">
              <a:rPr lang="en-US" smtClean="0"/>
              <a:t>3/23/26</a:t>
            </a:fld>
            <a:endParaRPr lang="en-US"/>
          </a:p>
        </p:txBody>
      </p:sp>
      <p:sp>
        <p:nvSpPr>
          <p:cNvPr id="5" name="Footer Placeholder 4">
            <a:extLst>
              <a:ext uri="{FF2B5EF4-FFF2-40B4-BE49-F238E27FC236}">
                <a16:creationId xmlns:a16="http://schemas.microsoft.com/office/drawing/2014/main" id="{785A27ED-C447-1768-7F99-9B12EFABF8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80A4AB5-E671-7805-D9DA-43D246D314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20A82C-A69A-ED47-A7D7-5F90FA57E14A}" type="slidenum">
              <a:rPr lang="en-US" smtClean="0"/>
              <a:t>‹#›</a:t>
            </a:fld>
            <a:endParaRPr lang="en-US"/>
          </a:p>
        </p:txBody>
      </p:sp>
    </p:spTree>
    <p:extLst>
      <p:ext uri="{BB962C8B-B14F-4D97-AF65-F5344CB8AC3E}">
        <p14:creationId xmlns:p14="http://schemas.microsoft.com/office/powerpoint/2010/main" val="37102329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E1EC370-B9F5-AA78-8DB6-A6ADB35AE0DD}"/>
              </a:ext>
            </a:extLst>
          </p:cNvPr>
          <p:cNvSpPr txBox="1"/>
          <p:nvPr/>
        </p:nvSpPr>
        <p:spPr>
          <a:xfrm>
            <a:off x="5366657" y="932932"/>
            <a:ext cx="6647904" cy="1754326"/>
          </a:xfrm>
          <a:prstGeom prst="rect">
            <a:avLst/>
          </a:prstGeom>
          <a:noFill/>
        </p:spPr>
        <p:txBody>
          <a:bodyPr wrap="square" rtlCol="0">
            <a:spAutoFit/>
          </a:bodyPr>
          <a:lstStyle/>
          <a:p>
            <a:pPr algn="ctr"/>
            <a:r>
              <a:rPr lang="en-US" sz="3600" b="1" dirty="0"/>
              <a:t>air-LUSI Operational Campaign 3 and Lunar Reference Measurements</a:t>
            </a:r>
          </a:p>
        </p:txBody>
      </p:sp>
      <p:sp>
        <p:nvSpPr>
          <p:cNvPr id="7" name="TextBox 6">
            <a:extLst>
              <a:ext uri="{FF2B5EF4-FFF2-40B4-BE49-F238E27FC236}">
                <a16:creationId xmlns:a16="http://schemas.microsoft.com/office/drawing/2014/main" id="{96583F89-729B-9626-D0FE-4F5A79DD367C}"/>
              </a:ext>
            </a:extLst>
          </p:cNvPr>
          <p:cNvSpPr txBox="1"/>
          <p:nvPr/>
        </p:nvSpPr>
        <p:spPr>
          <a:xfrm>
            <a:off x="7133099" y="4735513"/>
            <a:ext cx="3115019" cy="1754326"/>
          </a:xfrm>
          <a:prstGeom prst="rect">
            <a:avLst/>
          </a:prstGeom>
          <a:noFill/>
        </p:spPr>
        <p:txBody>
          <a:bodyPr wrap="none" rtlCol="0">
            <a:spAutoFit/>
          </a:bodyPr>
          <a:lstStyle/>
          <a:p>
            <a:pPr algn="ctr"/>
            <a:r>
              <a:rPr lang="en-US" dirty="0"/>
              <a:t>K. Turpie (UMBC, NASA/GSFC)</a:t>
            </a:r>
          </a:p>
          <a:p>
            <a:pPr algn="ctr"/>
            <a:endParaRPr lang="en-US" dirty="0"/>
          </a:p>
          <a:p>
            <a:pPr algn="ctr"/>
            <a:r>
              <a:rPr lang="en-US" dirty="0"/>
              <a:t>GSICS Annual Meeting</a:t>
            </a:r>
          </a:p>
          <a:p>
            <a:pPr algn="ctr"/>
            <a:r>
              <a:rPr lang="en-US" dirty="0"/>
              <a:t>Lunar Calibration Session Day 2</a:t>
            </a:r>
          </a:p>
          <a:p>
            <a:pPr algn="ctr"/>
            <a:r>
              <a:rPr lang="en-US" dirty="0"/>
              <a:t>Ottawa, Ontario CA</a:t>
            </a:r>
          </a:p>
          <a:p>
            <a:pPr algn="ctr"/>
            <a:r>
              <a:rPr lang="en-US" dirty="0"/>
              <a:t>24 March 2026</a:t>
            </a:r>
          </a:p>
        </p:txBody>
      </p:sp>
      <p:pic>
        <p:nvPicPr>
          <p:cNvPr id="2" name="Picture 1">
            <a:extLst>
              <a:ext uri="{FF2B5EF4-FFF2-40B4-BE49-F238E27FC236}">
                <a16:creationId xmlns:a16="http://schemas.microsoft.com/office/drawing/2014/main" id="{4ECAF212-993C-9071-72D3-76B62FD282D1}"/>
              </a:ext>
            </a:extLst>
          </p:cNvPr>
          <p:cNvPicPr>
            <a:picLocks noChangeAspect="1"/>
          </p:cNvPicPr>
          <p:nvPr/>
        </p:nvPicPr>
        <p:blipFill>
          <a:blip r:embed="rId2"/>
          <a:stretch>
            <a:fillRect/>
          </a:stretch>
        </p:blipFill>
        <p:spPr>
          <a:xfrm rot="5400000">
            <a:off x="-857250" y="857250"/>
            <a:ext cx="6858000" cy="5143500"/>
          </a:xfrm>
          <a:prstGeom prst="rect">
            <a:avLst/>
          </a:prstGeom>
        </p:spPr>
      </p:pic>
      <p:pic>
        <p:nvPicPr>
          <p:cNvPr id="8" name="Picture 7">
            <a:extLst>
              <a:ext uri="{FF2B5EF4-FFF2-40B4-BE49-F238E27FC236}">
                <a16:creationId xmlns:a16="http://schemas.microsoft.com/office/drawing/2014/main" id="{F60897B3-9DBE-F11C-CBA1-55161750560F}"/>
              </a:ext>
            </a:extLst>
          </p:cNvPr>
          <p:cNvPicPr>
            <a:picLocks noChangeAspect="1"/>
          </p:cNvPicPr>
          <p:nvPr/>
        </p:nvPicPr>
        <p:blipFill>
          <a:blip r:embed="rId3">
            <a:extLst>
              <a:ext uri="{28A0092B-C50C-407E-A947-70E740481C1C}">
                <a14:useLocalDpi xmlns:a14="http://schemas.microsoft.com/office/drawing/2010/main"/>
              </a:ext>
            </a:extLst>
          </a:blip>
          <a:srcRect l="941" t="444" r="-1"/>
          <a:stretch/>
        </p:blipFill>
        <p:spPr>
          <a:xfrm>
            <a:off x="1195472" y="580283"/>
            <a:ext cx="2752556" cy="2674133"/>
          </a:xfrm>
          <a:prstGeom prst="rect">
            <a:avLst/>
          </a:prstGeom>
        </p:spPr>
      </p:pic>
    </p:spTree>
    <p:extLst>
      <p:ext uri="{BB962C8B-B14F-4D97-AF65-F5344CB8AC3E}">
        <p14:creationId xmlns:p14="http://schemas.microsoft.com/office/powerpoint/2010/main" val="3748363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D8A86F7-57ED-DE0E-C99F-6120396E5FCE}"/>
              </a:ext>
            </a:extLst>
          </p:cNvPr>
          <p:cNvSpPr/>
          <p:nvPr/>
        </p:nvSpPr>
        <p:spPr>
          <a:xfrm>
            <a:off x="0" y="0"/>
            <a:ext cx="12192000" cy="6858000"/>
          </a:xfrm>
          <a:prstGeom prst="rect">
            <a:avLst/>
          </a:prstGeom>
          <a:gradFill>
            <a:gsLst>
              <a:gs pos="0">
                <a:srgbClr val="000000"/>
              </a:gs>
              <a:gs pos="100000">
                <a:srgbClr val="7C24C8"/>
              </a:gs>
              <a:gs pos="45000">
                <a:srgbClr val="5B63CA"/>
              </a:gs>
              <a:gs pos="71000">
                <a:srgbClr val="A8C0FE"/>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892544" y="187569"/>
            <a:ext cx="4406911" cy="1015663"/>
          </a:xfrm>
          <a:prstGeom prst="rect">
            <a:avLst/>
          </a:prstGeom>
          <a:noFill/>
        </p:spPr>
        <p:txBody>
          <a:bodyPr wrap="none" rtlCol="0">
            <a:spAutoFit/>
          </a:bodyPr>
          <a:lstStyle/>
          <a:p>
            <a:pPr algn="ctr"/>
            <a:r>
              <a:rPr lang="en-US" sz="6000" dirty="0">
                <a:ln w="18415" cmpd="sng">
                  <a:solidFill>
                    <a:srgbClr val="FFFFFF"/>
                  </a:solidFill>
                  <a:prstDash val="solid"/>
                </a:ln>
                <a:solidFill>
                  <a:srgbClr val="FFFFFF"/>
                </a:solidFill>
                <a:effectLst>
                  <a:glow rad="76200">
                    <a:srgbClr val="1F83FF">
                      <a:alpha val="40000"/>
                    </a:srgbClr>
                  </a:glow>
                  <a:outerShdw blurRad="63500" dir="3600000" algn="tl" rotWithShape="0">
                    <a:srgbClr val="000000">
                      <a:alpha val="70000"/>
                    </a:srgbClr>
                  </a:outerShdw>
                </a:effectLst>
              </a:rPr>
              <a:t>air-LUSI Team</a:t>
            </a:r>
            <a:endParaRPr lang="en-US" sz="6000" b="1" dirty="0">
              <a:solidFill>
                <a:schemeClr val="bg1"/>
              </a:solidFill>
            </a:endParaRPr>
          </a:p>
        </p:txBody>
      </p:sp>
      <p:sp>
        <p:nvSpPr>
          <p:cNvPr id="10" name="TextBox 9"/>
          <p:cNvSpPr txBox="1"/>
          <p:nvPr/>
        </p:nvSpPr>
        <p:spPr>
          <a:xfrm>
            <a:off x="4877131" y="1964810"/>
            <a:ext cx="3537149" cy="2246769"/>
          </a:xfrm>
          <a:prstGeom prst="rect">
            <a:avLst/>
          </a:prstGeom>
          <a:noFill/>
        </p:spPr>
        <p:txBody>
          <a:bodyPr wrap="square" rtlCol="0">
            <a:spAutoFit/>
          </a:bodyPr>
          <a:lstStyle/>
          <a:p>
            <a:r>
              <a:rPr lang="en-US" sz="2800" b="1" dirty="0">
                <a:ln w="18415" cmpd="sng">
                  <a:solidFill>
                    <a:srgbClr val="FFFFFF"/>
                  </a:solidFill>
                  <a:prstDash val="solid"/>
                </a:ln>
                <a:solidFill>
                  <a:srgbClr val="FFFFFF"/>
                </a:solidFill>
                <a:effectLst>
                  <a:outerShdw blurRad="63500" dir="3600000" algn="tl" rotWithShape="0">
                    <a:srgbClr val="000000">
                      <a:alpha val="70000"/>
                    </a:srgbClr>
                  </a:outerShdw>
                </a:effectLst>
              </a:rPr>
              <a:t>Kevin Turpie, PI</a:t>
            </a:r>
          </a:p>
          <a:p>
            <a:r>
              <a:rPr lang="en-US" sz="2800" b="1" dirty="0">
                <a:ln w="18415" cmpd="sng">
                  <a:solidFill>
                    <a:srgbClr val="FFFFFF"/>
                  </a:solidFill>
                  <a:prstDash val="solid"/>
                </a:ln>
                <a:solidFill>
                  <a:srgbClr val="FFFFFF"/>
                </a:solidFill>
                <a:effectLst>
                  <a:outerShdw blurRad="63500" dir="3600000" algn="tl" rotWithShape="0">
                    <a:srgbClr val="000000">
                      <a:alpha val="70000"/>
                    </a:srgbClr>
                  </a:outerShdw>
                </a:effectLst>
              </a:rPr>
              <a:t>Kathleen Scanlon</a:t>
            </a:r>
          </a:p>
          <a:p>
            <a:r>
              <a:rPr lang="en-US" sz="2800" b="1" dirty="0">
                <a:ln w="18415" cmpd="sng">
                  <a:solidFill>
                    <a:srgbClr val="FFFFFF"/>
                  </a:solidFill>
                  <a:prstDash val="solid"/>
                </a:ln>
                <a:solidFill>
                  <a:srgbClr val="FFFFFF"/>
                </a:solidFill>
                <a:effectLst>
                  <a:outerShdw blurRad="63500" dir="3600000" algn="tl" rotWithShape="0">
                    <a:srgbClr val="000000">
                      <a:alpha val="70000"/>
                    </a:srgbClr>
                  </a:outerShdw>
                </a:effectLst>
              </a:rPr>
              <a:t>John Woodward, Co-I</a:t>
            </a:r>
          </a:p>
          <a:p>
            <a:r>
              <a:rPr lang="en-US" sz="2800" b="1" dirty="0">
                <a:ln w="18415" cmpd="sng">
                  <a:solidFill>
                    <a:srgbClr val="FFFFFF"/>
                  </a:solidFill>
                  <a:prstDash val="solid"/>
                </a:ln>
                <a:solidFill>
                  <a:srgbClr val="FFFFFF"/>
                </a:solidFill>
                <a:effectLst>
                  <a:outerShdw blurRad="63500" dir="3600000" algn="tl" rotWithShape="0">
                    <a:srgbClr val="000000">
                      <a:alpha val="70000"/>
                    </a:srgbClr>
                  </a:outerShdw>
                </a:effectLst>
              </a:rPr>
              <a:t>Tom Stone, Co-I</a:t>
            </a:r>
          </a:p>
          <a:p>
            <a:r>
              <a:rPr lang="en-US" sz="2800" b="1" dirty="0">
                <a:ln w="18415" cmpd="sng">
                  <a:solidFill>
                    <a:srgbClr val="C868D9"/>
                  </a:solidFill>
                  <a:prstDash val="solid"/>
                </a:ln>
                <a:solidFill>
                  <a:schemeClr val="bg1"/>
                </a:solidFill>
                <a:effectLst>
                  <a:outerShdw blurRad="63500" dir="3600000" algn="tl" rotWithShape="0">
                    <a:srgbClr val="000000">
                      <a:alpha val="70000"/>
                    </a:srgbClr>
                  </a:outerShdw>
                </a:effectLst>
              </a:rPr>
              <a:t>Andrew Klingberg</a:t>
            </a:r>
          </a:p>
        </p:txBody>
      </p:sp>
      <p:grpSp>
        <p:nvGrpSpPr>
          <p:cNvPr id="2" name="Group 1"/>
          <p:cNvGrpSpPr/>
          <p:nvPr/>
        </p:nvGrpSpPr>
        <p:grpSpPr>
          <a:xfrm>
            <a:off x="10220801" y="187569"/>
            <a:ext cx="1820113" cy="1503060"/>
            <a:chOff x="10335379" y="225049"/>
            <a:chExt cx="1712995" cy="1414602"/>
          </a:xfrm>
        </p:grpSpPr>
        <p:sp>
          <p:nvSpPr>
            <p:cNvPr id="8" name="Oval 7"/>
            <p:cNvSpPr/>
            <p:nvPr/>
          </p:nvSpPr>
          <p:spPr>
            <a:xfrm>
              <a:off x="10426700" y="225049"/>
              <a:ext cx="1406525" cy="1414601"/>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NASAlogo.white.gif"/>
            <p:cNvPicPr>
              <a:picLocks noChangeAspect="1"/>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tretch>
              <a:fillRect/>
            </a:stretch>
          </p:blipFill>
          <p:spPr>
            <a:xfrm>
              <a:off x="10335379" y="225049"/>
              <a:ext cx="1712995" cy="1414602"/>
            </a:xfrm>
            <a:prstGeom prst="rect">
              <a:avLst/>
            </a:prstGeom>
          </p:spPr>
        </p:pic>
      </p:grpSp>
      <p:sp>
        <p:nvSpPr>
          <p:cNvPr id="9" name="TextBox 8"/>
          <p:cNvSpPr txBox="1"/>
          <p:nvPr/>
        </p:nvSpPr>
        <p:spPr>
          <a:xfrm>
            <a:off x="4877131" y="4499154"/>
            <a:ext cx="3998925" cy="1384995"/>
          </a:xfrm>
          <a:prstGeom prst="rect">
            <a:avLst/>
          </a:prstGeom>
          <a:noFill/>
        </p:spPr>
        <p:txBody>
          <a:bodyPr wrap="square" rtlCol="0">
            <a:spAutoFit/>
          </a:bodyPr>
          <a:lstStyle/>
          <a:p>
            <a:r>
              <a:rPr lang="en-US" sz="2800" b="1" dirty="0">
                <a:ln w="18415" cmpd="sng">
                  <a:solidFill>
                    <a:srgbClr val="FFFFFF"/>
                  </a:solidFill>
                  <a:prstDash val="solid"/>
                </a:ln>
                <a:solidFill>
                  <a:srgbClr val="FFFFFF"/>
                </a:solidFill>
                <a:effectLst>
                  <a:outerShdw blurRad="63500" dir="3600000" algn="tl" rotWithShape="0">
                    <a:srgbClr val="000000">
                      <a:alpha val="70000"/>
                    </a:srgbClr>
                  </a:outerShdw>
                </a:effectLst>
              </a:rPr>
              <a:t>Andrew Gadsden, Co-I</a:t>
            </a:r>
          </a:p>
          <a:p>
            <a:r>
              <a:rPr lang="en-US" sz="2800" b="1" dirty="0">
                <a:ln w="18415" cmpd="sng">
                  <a:solidFill>
                    <a:srgbClr val="FFFFFF"/>
                  </a:solidFill>
                  <a:prstDash val="solid"/>
                </a:ln>
                <a:solidFill>
                  <a:srgbClr val="FFFFFF"/>
                </a:solidFill>
                <a:effectLst>
                  <a:outerShdw blurRad="63500" dir="3600000" algn="tl" rotWithShape="0">
                    <a:srgbClr val="000000">
                      <a:alpha val="70000"/>
                    </a:srgbClr>
                  </a:outerShdw>
                </a:effectLst>
              </a:rPr>
              <a:t>Alex McCafferty-Leroux</a:t>
            </a:r>
          </a:p>
          <a:p>
            <a:r>
              <a:rPr lang="en-US" sz="2800" b="1" dirty="0">
                <a:ln w="18415" cmpd="sng">
                  <a:solidFill>
                    <a:srgbClr val="C868D9"/>
                  </a:solidFill>
                  <a:prstDash val="solid"/>
                </a:ln>
                <a:solidFill>
                  <a:schemeClr val="bg1"/>
                </a:solidFill>
                <a:effectLst>
                  <a:outerShdw blurRad="63500" dir="3600000" algn="tl" rotWithShape="0">
                    <a:srgbClr val="000000">
                      <a:alpha val="70000"/>
                    </a:srgbClr>
                  </a:outerShdw>
                </a:effectLst>
              </a:rPr>
              <a:t>Andrew Newton</a:t>
            </a:r>
          </a:p>
        </p:txBody>
      </p:sp>
      <p:pic>
        <p:nvPicPr>
          <p:cNvPr id="3" name="Picture 2">
            <a:extLst>
              <a:ext uri="{FF2B5EF4-FFF2-40B4-BE49-F238E27FC236}">
                <a16:creationId xmlns:a16="http://schemas.microsoft.com/office/drawing/2014/main" id="{7EAF4304-E385-1D61-6B06-BF06118B36D4}"/>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4700"/>
                    </a14:imgEffect>
                    <a14:imgEffect>
                      <a14:saturation sat="400000"/>
                    </a14:imgEffect>
                  </a14:imgLayer>
                </a14:imgProps>
              </a:ext>
            </a:extLst>
          </a:blip>
          <a:stretch>
            <a:fillRect/>
          </a:stretch>
        </p:blipFill>
        <p:spPr>
          <a:xfrm>
            <a:off x="2015214" y="4499154"/>
            <a:ext cx="2633315" cy="1448323"/>
          </a:xfrm>
          <a:prstGeom prst="rect">
            <a:avLst/>
          </a:prstGeom>
        </p:spPr>
      </p:pic>
      <p:pic>
        <p:nvPicPr>
          <p:cNvPr id="6" name="Picture 5">
            <a:extLst>
              <a:ext uri="{FF2B5EF4-FFF2-40B4-BE49-F238E27FC236}">
                <a16:creationId xmlns:a16="http://schemas.microsoft.com/office/drawing/2014/main" id="{56AB50CA-143C-B234-A29E-14DA501E5F2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874277" y="2038980"/>
            <a:ext cx="2774252" cy="638919"/>
          </a:xfrm>
          <a:prstGeom prst="rect">
            <a:avLst/>
          </a:prstGeom>
        </p:spPr>
      </p:pic>
      <p:sp>
        <p:nvSpPr>
          <p:cNvPr id="12" name="TextBox 11">
            <a:extLst>
              <a:ext uri="{FF2B5EF4-FFF2-40B4-BE49-F238E27FC236}">
                <a16:creationId xmlns:a16="http://schemas.microsoft.com/office/drawing/2014/main" id="{7C8E9B06-3FFC-7A04-9D9C-DFCBB9F57427}"/>
              </a:ext>
            </a:extLst>
          </p:cNvPr>
          <p:cNvSpPr txBox="1"/>
          <p:nvPr/>
        </p:nvSpPr>
        <p:spPr>
          <a:xfrm>
            <a:off x="11602702" y="6476621"/>
            <a:ext cx="583329" cy="369332"/>
          </a:xfrm>
          <a:prstGeom prst="rect">
            <a:avLst/>
          </a:prstGeom>
          <a:noFill/>
        </p:spPr>
        <p:txBody>
          <a:bodyPr wrap="square" rtlCol="0">
            <a:spAutoFit/>
          </a:bodyPr>
          <a:lstStyle/>
          <a:p>
            <a:pPr algn="r"/>
            <a:fld id="{D959A4D1-C262-B741-AD0E-4CB69ECCD4BD}" type="slidenum">
              <a:rPr lang="en-US" smtClean="0"/>
              <a:pPr algn="r"/>
              <a:t>2</a:t>
            </a:fld>
            <a:endParaRPr lang="en-US" dirty="0"/>
          </a:p>
        </p:txBody>
      </p:sp>
      <p:pic>
        <p:nvPicPr>
          <p:cNvPr id="20" name="Picture 19">
            <a:extLst>
              <a:ext uri="{FF2B5EF4-FFF2-40B4-BE49-F238E27FC236}">
                <a16:creationId xmlns:a16="http://schemas.microsoft.com/office/drawing/2014/main" id="{C51FA04C-D79B-BAF5-6414-F48EE6D6452B}"/>
              </a:ext>
            </a:extLst>
          </p:cNvPr>
          <p:cNvPicPr>
            <a:picLocks noChangeAspect="1"/>
          </p:cNvPicPr>
          <p:nvPr/>
        </p:nvPicPr>
        <p:blipFill>
          <a:blip r:embed="rId8">
            <a:extLst>
              <a:ext uri="{28A0092B-C50C-407E-A947-70E740481C1C}">
                <a14:useLocalDpi xmlns:a14="http://schemas.microsoft.com/office/drawing/2010/main"/>
              </a:ext>
            </a:extLst>
          </a:blip>
          <a:srcRect l="1148" t="-424" r="-1"/>
          <a:stretch/>
        </p:blipFill>
        <p:spPr>
          <a:xfrm>
            <a:off x="352425" y="197374"/>
            <a:ext cx="1589614" cy="1561064"/>
          </a:xfrm>
          <a:prstGeom prst="rect">
            <a:avLst/>
          </a:prstGeom>
        </p:spPr>
      </p:pic>
      <p:sp>
        <p:nvSpPr>
          <p:cNvPr id="21" name="Rectangle 20">
            <a:extLst>
              <a:ext uri="{FF2B5EF4-FFF2-40B4-BE49-F238E27FC236}">
                <a16:creationId xmlns:a16="http://schemas.microsoft.com/office/drawing/2014/main" id="{1277B80E-EFCD-3E56-4640-8AAB847B74AA}"/>
              </a:ext>
            </a:extLst>
          </p:cNvPr>
          <p:cNvSpPr/>
          <p:nvPr/>
        </p:nvSpPr>
        <p:spPr>
          <a:xfrm>
            <a:off x="307975" y="117999"/>
            <a:ext cx="1685925" cy="8914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EC3B33D-0B80-BDFE-5D26-53D700D96F10}"/>
              </a:ext>
            </a:extLst>
          </p:cNvPr>
          <p:cNvSpPr txBox="1"/>
          <p:nvPr/>
        </p:nvSpPr>
        <p:spPr>
          <a:xfrm>
            <a:off x="9428056" y="1964810"/>
            <a:ext cx="2633315" cy="2677656"/>
          </a:xfrm>
          <a:prstGeom prst="rect">
            <a:avLst/>
          </a:prstGeom>
          <a:noFill/>
        </p:spPr>
        <p:txBody>
          <a:bodyPr wrap="square" rtlCol="0">
            <a:spAutoFit/>
          </a:bodyPr>
          <a:lstStyle/>
          <a:p>
            <a:r>
              <a:rPr lang="en-US" sz="2800" b="1" dirty="0">
                <a:ln w="18415" cmpd="sng">
                  <a:solidFill>
                    <a:srgbClr val="FFFFFF"/>
                  </a:solidFill>
                  <a:prstDash val="solid"/>
                </a:ln>
                <a:solidFill>
                  <a:srgbClr val="FFFFFF"/>
                </a:solidFill>
                <a:effectLst>
                  <a:outerShdw blurRad="63500" dir="3600000" algn="tl" rotWithShape="0">
                    <a:srgbClr val="000000">
                      <a:alpha val="70000"/>
                    </a:srgbClr>
                  </a:outerShdw>
                </a:effectLst>
              </a:rPr>
              <a:t>Barry Lefer</a:t>
            </a:r>
          </a:p>
          <a:p>
            <a:r>
              <a:rPr lang="en-US" sz="2800" b="1" dirty="0">
                <a:ln w="18415" cmpd="sng">
                  <a:solidFill>
                    <a:srgbClr val="FFFFFF"/>
                  </a:solidFill>
                  <a:prstDash val="solid"/>
                </a:ln>
                <a:solidFill>
                  <a:srgbClr val="FFFFFF"/>
                </a:solidFill>
                <a:effectLst>
                  <a:outerShdw blurRad="63500" dir="3600000" algn="tl" rotWithShape="0">
                    <a:srgbClr val="000000">
                      <a:alpha val="70000"/>
                    </a:srgbClr>
                  </a:outerShdw>
                </a:effectLst>
              </a:rPr>
              <a:t>Laura Lorenzoni</a:t>
            </a:r>
          </a:p>
          <a:p>
            <a:r>
              <a:rPr lang="en-US" sz="2800" b="1" dirty="0">
                <a:ln w="18415" cmpd="sng">
                  <a:solidFill>
                    <a:srgbClr val="FFFFFF"/>
                  </a:solidFill>
                  <a:prstDash val="solid"/>
                </a:ln>
                <a:solidFill>
                  <a:srgbClr val="FFFFFF"/>
                </a:solidFill>
                <a:effectLst>
                  <a:outerShdw blurRad="63500" dir="3600000" algn="tl" rotWithShape="0">
                    <a:srgbClr val="000000">
                      <a:alpha val="70000"/>
                    </a:srgbClr>
                  </a:outerShdw>
                </a:effectLst>
              </a:rPr>
              <a:t>Kelsey Bisson</a:t>
            </a:r>
          </a:p>
          <a:p>
            <a:r>
              <a:rPr lang="en-US" sz="2800" b="1" dirty="0">
                <a:ln w="18415" cmpd="sng">
                  <a:solidFill>
                    <a:srgbClr val="C868D9"/>
                  </a:solidFill>
                  <a:prstDash val="solid"/>
                </a:ln>
                <a:solidFill>
                  <a:srgbClr val="FFFFFF"/>
                </a:solidFill>
                <a:effectLst>
                  <a:outerShdw blurRad="63500" dir="3600000" algn="tl" rotWithShape="0">
                    <a:srgbClr val="000000">
                      <a:alpha val="70000"/>
                    </a:srgbClr>
                  </a:outerShdw>
                </a:effectLst>
              </a:rPr>
              <a:t>Jack Kaye</a:t>
            </a:r>
          </a:p>
          <a:p>
            <a:r>
              <a:rPr lang="en-US" sz="2800" b="1" dirty="0">
                <a:ln w="18415" cmpd="sng">
                  <a:solidFill>
                    <a:srgbClr val="C868D9"/>
                  </a:solidFill>
                  <a:prstDash val="solid"/>
                </a:ln>
                <a:solidFill>
                  <a:srgbClr val="FFFFFF"/>
                </a:solidFill>
                <a:effectLst>
                  <a:outerShdw blurRad="63500" dir="3600000" algn="tl" rotWithShape="0">
                    <a:srgbClr val="000000">
                      <a:alpha val="70000"/>
                    </a:srgbClr>
                  </a:outerShdw>
                </a:effectLst>
              </a:rPr>
              <a:t>Amber Emory</a:t>
            </a:r>
          </a:p>
          <a:p>
            <a:r>
              <a:rPr lang="en-US" sz="2800" b="1" dirty="0">
                <a:ln w="18415" cmpd="sng">
                  <a:solidFill>
                    <a:srgbClr val="C868D9"/>
                  </a:solidFill>
                  <a:prstDash val="solid"/>
                </a:ln>
                <a:solidFill>
                  <a:srgbClr val="FFFFFF"/>
                </a:solidFill>
                <a:effectLst>
                  <a:outerShdw blurRad="63500" dir="3600000" algn="tl" rotWithShape="0">
                    <a:srgbClr val="000000">
                      <a:alpha val="70000"/>
                    </a:srgbClr>
                  </a:outerShdw>
                </a:effectLst>
              </a:rPr>
              <a:t>Paula Bontempi</a:t>
            </a:r>
          </a:p>
        </p:txBody>
      </p:sp>
    </p:spTree>
    <p:extLst>
      <p:ext uri="{BB962C8B-B14F-4D97-AF65-F5344CB8AC3E}">
        <p14:creationId xmlns:p14="http://schemas.microsoft.com/office/powerpoint/2010/main" val="882803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4CF14-47D3-0C02-0586-A3325FF8D9F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FCAEE18-391F-471B-56B5-94F2FDEC0695}"/>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04163507-D428-EBAA-83E8-C2410BC2C88C}"/>
              </a:ext>
            </a:extLst>
          </p:cNvPr>
          <p:cNvGrpSpPr/>
          <p:nvPr/>
        </p:nvGrpSpPr>
        <p:grpSpPr>
          <a:xfrm>
            <a:off x="10220801" y="187569"/>
            <a:ext cx="1820113" cy="1503060"/>
            <a:chOff x="10335379" y="225049"/>
            <a:chExt cx="1712995" cy="1414602"/>
          </a:xfrm>
        </p:grpSpPr>
        <p:sp>
          <p:nvSpPr>
            <p:cNvPr id="8" name="Oval 7">
              <a:extLst>
                <a:ext uri="{FF2B5EF4-FFF2-40B4-BE49-F238E27FC236}">
                  <a16:creationId xmlns:a16="http://schemas.microsoft.com/office/drawing/2014/main" id="{8DE433BA-C72E-24E3-D21F-4DBBF5714A54}"/>
                </a:ext>
              </a:extLst>
            </p:cNvPr>
            <p:cNvSpPr/>
            <p:nvPr/>
          </p:nvSpPr>
          <p:spPr>
            <a:xfrm>
              <a:off x="10426700" y="225049"/>
              <a:ext cx="1406525" cy="1414601"/>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NASAlogo.white.gif">
              <a:extLst>
                <a:ext uri="{FF2B5EF4-FFF2-40B4-BE49-F238E27FC236}">
                  <a16:creationId xmlns:a16="http://schemas.microsoft.com/office/drawing/2014/main" id="{63A6C396-3AD5-7B83-705A-80751C28611A}"/>
                </a:ext>
              </a:extLst>
            </p:cNvPr>
            <p:cNvPicPr>
              <a:picLocks noChangeAspect="1"/>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tretch>
              <a:fillRect/>
            </a:stretch>
          </p:blipFill>
          <p:spPr>
            <a:xfrm>
              <a:off x="10335379" y="225049"/>
              <a:ext cx="1712995" cy="1414602"/>
            </a:xfrm>
            <a:prstGeom prst="rect">
              <a:avLst/>
            </a:prstGeom>
          </p:spPr>
        </p:pic>
      </p:grpSp>
      <p:sp>
        <p:nvSpPr>
          <p:cNvPr id="24" name="TextBox 23">
            <a:extLst>
              <a:ext uri="{FF2B5EF4-FFF2-40B4-BE49-F238E27FC236}">
                <a16:creationId xmlns:a16="http://schemas.microsoft.com/office/drawing/2014/main" id="{63F88ADD-AFA9-01B8-59BC-AC211DFA3C3F}"/>
              </a:ext>
            </a:extLst>
          </p:cNvPr>
          <p:cNvSpPr txBox="1"/>
          <p:nvPr/>
        </p:nvSpPr>
        <p:spPr>
          <a:xfrm>
            <a:off x="4941763" y="2784341"/>
            <a:ext cx="3114016" cy="1815882"/>
          </a:xfrm>
          <a:prstGeom prst="rect">
            <a:avLst/>
          </a:prstGeom>
          <a:noFill/>
        </p:spPr>
        <p:txBody>
          <a:bodyPr wrap="square" rtlCol="0">
            <a:spAutoFit/>
          </a:bodyPr>
          <a:lstStyle/>
          <a:p>
            <a:r>
              <a:rPr lang="en-US" sz="2800" b="1" dirty="0">
                <a:ln w="18415" cmpd="sng">
                  <a:solidFill>
                    <a:schemeClr val="bg1">
                      <a:lumMod val="85000"/>
                    </a:schemeClr>
                  </a:solidFill>
                  <a:prstDash val="solid"/>
                </a:ln>
                <a:solidFill>
                  <a:schemeClr val="bg1">
                    <a:lumMod val="85000"/>
                  </a:schemeClr>
                </a:solidFill>
                <a:effectLst>
                  <a:glow rad="101600">
                    <a:schemeClr val="bg1">
                      <a:lumMod val="75000"/>
                      <a:alpha val="60000"/>
                    </a:schemeClr>
                  </a:glow>
                  <a:outerShdw blurRad="63500" dir="3600000" algn="tl" rotWithShape="0">
                    <a:srgbClr val="000000">
                      <a:alpha val="70000"/>
                    </a:srgbClr>
                  </a:outerShdw>
                </a:effectLst>
              </a:rPr>
              <a:t>Keith Lykke</a:t>
            </a:r>
          </a:p>
          <a:p>
            <a:r>
              <a:rPr lang="en-US" sz="2800" b="1" dirty="0">
                <a:ln w="18415" cmpd="sng">
                  <a:solidFill>
                    <a:schemeClr val="bg1">
                      <a:lumMod val="85000"/>
                    </a:schemeClr>
                  </a:solidFill>
                  <a:prstDash val="solid"/>
                </a:ln>
                <a:solidFill>
                  <a:schemeClr val="bg1">
                    <a:lumMod val="85000"/>
                  </a:schemeClr>
                </a:solidFill>
                <a:effectLst>
                  <a:glow rad="101600">
                    <a:schemeClr val="bg1">
                      <a:lumMod val="75000"/>
                      <a:alpha val="60000"/>
                    </a:schemeClr>
                  </a:glow>
                  <a:outerShdw blurRad="63500" dir="3600000" algn="tl" rotWithShape="0">
                    <a:srgbClr val="000000">
                      <a:alpha val="70000"/>
                    </a:srgbClr>
                  </a:outerShdw>
                </a:effectLst>
              </a:rPr>
              <a:t>Bob Barnes</a:t>
            </a:r>
          </a:p>
          <a:p>
            <a:r>
              <a:rPr lang="en-US" sz="2800" b="1" dirty="0">
                <a:ln w="18415" cmpd="sng">
                  <a:solidFill>
                    <a:schemeClr val="bg1">
                      <a:lumMod val="85000"/>
                    </a:schemeClr>
                  </a:solidFill>
                  <a:prstDash val="solid"/>
                </a:ln>
                <a:solidFill>
                  <a:schemeClr val="bg1">
                    <a:lumMod val="85000"/>
                  </a:schemeClr>
                </a:solidFill>
                <a:effectLst>
                  <a:glow rad="101600">
                    <a:schemeClr val="bg1">
                      <a:lumMod val="75000"/>
                      <a:alpha val="60000"/>
                    </a:schemeClr>
                  </a:glow>
                  <a:outerShdw blurRad="63500" dir="3600000" algn="tl" rotWithShape="0">
                    <a:srgbClr val="000000">
                      <a:alpha val="70000"/>
                    </a:srgbClr>
                  </a:outerShdw>
                </a:effectLst>
              </a:rPr>
              <a:t>Dennis McCarthy</a:t>
            </a:r>
          </a:p>
          <a:p>
            <a:r>
              <a:rPr lang="en-US" sz="2800" b="1" dirty="0">
                <a:ln w="18415" cmpd="sng">
                  <a:solidFill>
                    <a:schemeClr val="bg1">
                      <a:lumMod val="85000"/>
                    </a:schemeClr>
                  </a:solidFill>
                  <a:prstDash val="solid"/>
                </a:ln>
                <a:solidFill>
                  <a:schemeClr val="bg1">
                    <a:lumMod val="85000"/>
                  </a:schemeClr>
                </a:solidFill>
                <a:effectLst>
                  <a:glow rad="101600">
                    <a:schemeClr val="bg1">
                      <a:lumMod val="75000"/>
                      <a:alpha val="60000"/>
                    </a:schemeClr>
                  </a:glow>
                  <a:outerShdw blurRad="63500" dir="3600000" algn="tl" rotWithShape="0">
                    <a:srgbClr val="000000">
                      <a:alpha val="70000"/>
                    </a:srgbClr>
                  </a:outerShdw>
                </a:effectLst>
              </a:rPr>
              <a:t>Mary Cleave</a:t>
            </a:r>
          </a:p>
        </p:txBody>
      </p:sp>
      <p:sp>
        <p:nvSpPr>
          <p:cNvPr id="12" name="TextBox 11">
            <a:extLst>
              <a:ext uri="{FF2B5EF4-FFF2-40B4-BE49-F238E27FC236}">
                <a16:creationId xmlns:a16="http://schemas.microsoft.com/office/drawing/2014/main" id="{13517ECE-2B92-5B3D-C3DA-8B251D8E0AC2}"/>
              </a:ext>
            </a:extLst>
          </p:cNvPr>
          <p:cNvSpPr txBox="1"/>
          <p:nvPr/>
        </p:nvSpPr>
        <p:spPr>
          <a:xfrm>
            <a:off x="11602702" y="6485765"/>
            <a:ext cx="583329" cy="369332"/>
          </a:xfrm>
          <a:prstGeom prst="rect">
            <a:avLst/>
          </a:prstGeom>
          <a:noFill/>
        </p:spPr>
        <p:txBody>
          <a:bodyPr wrap="square" rtlCol="0">
            <a:spAutoFit/>
          </a:bodyPr>
          <a:lstStyle/>
          <a:p>
            <a:pPr algn="r"/>
            <a:fld id="{D959A4D1-C262-B741-AD0E-4CB69ECCD4BD}" type="slidenum">
              <a:rPr lang="en-US" smtClean="0">
                <a:solidFill>
                  <a:schemeClr val="bg1">
                    <a:lumMod val="50000"/>
                  </a:schemeClr>
                </a:solidFill>
              </a:rPr>
              <a:pPr algn="r"/>
              <a:t>3</a:t>
            </a:fld>
            <a:endParaRPr lang="en-US" dirty="0">
              <a:solidFill>
                <a:schemeClr val="bg1">
                  <a:lumMod val="50000"/>
                </a:schemeClr>
              </a:solidFill>
            </a:endParaRPr>
          </a:p>
        </p:txBody>
      </p:sp>
      <p:sp>
        <p:nvSpPr>
          <p:cNvPr id="15" name="TextBox 14">
            <a:extLst>
              <a:ext uri="{FF2B5EF4-FFF2-40B4-BE49-F238E27FC236}">
                <a16:creationId xmlns:a16="http://schemas.microsoft.com/office/drawing/2014/main" id="{660B3957-24F3-2F88-D370-DF428350BFAE}"/>
              </a:ext>
            </a:extLst>
          </p:cNvPr>
          <p:cNvSpPr txBox="1"/>
          <p:nvPr/>
        </p:nvSpPr>
        <p:spPr>
          <a:xfrm>
            <a:off x="4405473" y="1764529"/>
            <a:ext cx="3381054" cy="769441"/>
          </a:xfrm>
          <a:prstGeom prst="rect">
            <a:avLst/>
          </a:prstGeom>
          <a:noFill/>
        </p:spPr>
        <p:txBody>
          <a:bodyPr wrap="none" rtlCol="0">
            <a:spAutoFit/>
          </a:bodyPr>
          <a:lstStyle/>
          <a:p>
            <a:r>
              <a:rPr lang="en-US" sz="4400" b="1" dirty="0">
                <a:solidFill>
                  <a:schemeClr val="bg1"/>
                </a:solidFill>
              </a:rPr>
              <a:t>In Memoriam</a:t>
            </a:r>
          </a:p>
        </p:txBody>
      </p:sp>
      <p:pic>
        <p:nvPicPr>
          <p:cNvPr id="20" name="Picture 19">
            <a:extLst>
              <a:ext uri="{FF2B5EF4-FFF2-40B4-BE49-F238E27FC236}">
                <a16:creationId xmlns:a16="http://schemas.microsoft.com/office/drawing/2014/main" id="{C2EE2C1F-39EC-0C49-78D2-1C73A37C569E}"/>
              </a:ext>
            </a:extLst>
          </p:cNvPr>
          <p:cNvPicPr>
            <a:picLocks noChangeAspect="1"/>
          </p:cNvPicPr>
          <p:nvPr/>
        </p:nvPicPr>
        <p:blipFill>
          <a:blip r:embed="rId5">
            <a:extLst>
              <a:ext uri="{28A0092B-C50C-407E-A947-70E740481C1C}">
                <a14:useLocalDpi xmlns:a14="http://schemas.microsoft.com/office/drawing/2010/main"/>
              </a:ext>
            </a:extLst>
          </a:blip>
          <a:srcRect l="1148" t="-424" r="-1"/>
          <a:stretch/>
        </p:blipFill>
        <p:spPr>
          <a:xfrm>
            <a:off x="352425" y="197374"/>
            <a:ext cx="1589614" cy="1561064"/>
          </a:xfrm>
          <a:prstGeom prst="rect">
            <a:avLst/>
          </a:prstGeom>
        </p:spPr>
      </p:pic>
      <p:sp>
        <p:nvSpPr>
          <p:cNvPr id="21" name="Rectangle 20">
            <a:extLst>
              <a:ext uri="{FF2B5EF4-FFF2-40B4-BE49-F238E27FC236}">
                <a16:creationId xmlns:a16="http://schemas.microsoft.com/office/drawing/2014/main" id="{07F2C164-F8CC-C5D0-030E-9B37D346C42C}"/>
              </a:ext>
            </a:extLst>
          </p:cNvPr>
          <p:cNvSpPr/>
          <p:nvPr/>
        </p:nvSpPr>
        <p:spPr>
          <a:xfrm>
            <a:off x="307975" y="117999"/>
            <a:ext cx="1685925" cy="8914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2239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89B87-0AC6-D884-7A65-3EB93491525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9096F55-4382-F1DC-017D-285C33285DAC}"/>
              </a:ext>
            </a:extLst>
          </p:cNvPr>
          <p:cNvSpPr/>
          <p:nvPr/>
        </p:nvSpPr>
        <p:spPr>
          <a:xfrm>
            <a:off x="0" y="0"/>
            <a:ext cx="12192000" cy="6858000"/>
          </a:xfrm>
          <a:prstGeom prst="rect">
            <a:avLst/>
          </a:prstGeom>
          <a:gradFill>
            <a:gsLst>
              <a:gs pos="0">
                <a:srgbClr val="4F0085"/>
              </a:gs>
              <a:gs pos="61000">
                <a:srgbClr val="30135F"/>
              </a:gs>
              <a:gs pos="42000">
                <a:srgbClr val="3A0D6E"/>
              </a:gs>
              <a:gs pos="100000">
                <a:schemeClr val="tx1"/>
              </a:gs>
            </a:gsLst>
            <a:lin ang="132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54982A6-2EEE-0DD1-F45F-147DE565ECC1}"/>
              </a:ext>
            </a:extLst>
          </p:cNvPr>
          <p:cNvSpPr txBox="1"/>
          <p:nvPr/>
        </p:nvSpPr>
        <p:spPr>
          <a:xfrm>
            <a:off x="327349" y="212424"/>
            <a:ext cx="11537301" cy="3354765"/>
          </a:xfrm>
          <a:prstGeom prst="rect">
            <a:avLst/>
          </a:prstGeom>
          <a:solidFill>
            <a:schemeClr val="tx1"/>
          </a:solidFill>
          <a:ln w="19050">
            <a:solidFill>
              <a:schemeClr val="tx1"/>
            </a:solidFill>
          </a:ln>
          <a:effectLst>
            <a:outerShdw blurRad="50800" dist="38100" dir="2700000" algn="tl" rotWithShape="0">
              <a:prstClr val="black">
                <a:alpha val="40000"/>
              </a:prstClr>
            </a:outerShdw>
          </a:effectLst>
        </p:spPr>
        <p:txBody>
          <a:bodyPr wrap="square" rtlCol="0">
            <a:spAutoFit/>
          </a:bodyPr>
          <a:lstStyle/>
          <a:p>
            <a:pPr algn="ctr"/>
            <a:endParaRPr lang="en-US" sz="2800" b="1" dirty="0">
              <a:solidFill>
                <a:schemeClr val="bg1"/>
              </a:solidFill>
            </a:endParaRPr>
          </a:p>
          <a:p>
            <a:pPr algn="ctr"/>
            <a:r>
              <a:rPr lang="en-US" sz="2800" b="1" dirty="0">
                <a:solidFill>
                  <a:schemeClr val="bg1"/>
                </a:solidFill>
              </a:rPr>
              <a:t>Why the Airborne Lunar Spectral Irradiance (air-LUSI) Mission?</a:t>
            </a:r>
          </a:p>
          <a:p>
            <a:endParaRPr lang="en-US" sz="2400" dirty="0">
              <a:solidFill>
                <a:schemeClr val="bg1"/>
              </a:solidFill>
            </a:endParaRPr>
          </a:p>
          <a:p>
            <a:pPr marL="742950" lvl="1" indent="-285750">
              <a:buFont typeface="Courier New" panose="02070309020205020404" pitchFamily="49" charset="0"/>
              <a:buChar char="o"/>
            </a:pPr>
            <a:r>
              <a:rPr lang="en-US" sz="2400" dirty="0">
                <a:solidFill>
                  <a:schemeClr val="bg1"/>
                </a:solidFill>
              </a:rPr>
              <a:t>air-LUSI makes fiducial reference measurements (FRM) of LUSI with sub-percent accuracy.</a:t>
            </a:r>
          </a:p>
          <a:p>
            <a:pPr marL="742950" lvl="1" indent="-285750">
              <a:buFont typeface="Courier New" panose="02070309020205020404" pitchFamily="49" charset="0"/>
              <a:buChar char="o"/>
            </a:pPr>
            <a:endParaRPr lang="en-US" sz="2400" dirty="0">
              <a:solidFill>
                <a:schemeClr val="bg1"/>
              </a:solidFill>
            </a:endParaRPr>
          </a:p>
          <a:p>
            <a:pPr marL="742950" lvl="1" indent="-285750">
              <a:buFont typeface="Courier New" panose="02070309020205020404" pitchFamily="49" charset="0"/>
              <a:buChar char="o"/>
            </a:pPr>
            <a:r>
              <a:rPr lang="en-US" sz="2400" dirty="0">
                <a:solidFill>
                  <a:schemeClr val="bg1"/>
                </a:solidFill>
              </a:rPr>
              <a:t>air-LUSI flies on NASA’s ER-2 aircraft, measuring moonlight from above 95% of atmosphere (near space).</a:t>
            </a:r>
          </a:p>
          <a:p>
            <a:pPr marL="742950" lvl="1" indent="-285750">
              <a:buFont typeface="Courier New" panose="02070309020205020404" pitchFamily="49" charset="0"/>
              <a:buChar char="o"/>
            </a:pPr>
            <a:endParaRPr lang="en-US" sz="1200" dirty="0">
              <a:solidFill>
                <a:schemeClr val="bg1"/>
              </a:solidFill>
            </a:endParaRPr>
          </a:p>
        </p:txBody>
      </p:sp>
      <p:pic>
        <p:nvPicPr>
          <p:cNvPr id="12" name="Picture 11">
            <a:extLst>
              <a:ext uri="{FF2B5EF4-FFF2-40B4-BE49-F238E27FC236}">
                <a16:creationId xmlns:a16="http://schemas.microsoft.com/office/drawing/2014/main" id="{89913705-4D95-C102-D1A7-C0A8C2285C51}"/>
              </a:ext>
            </a:extLst>
          </p:cNvPr>
          <p:cNvPicPr>
            <a:picLocks noChangeAspect="1"/>
          </p:cNvPicPr>
          <p:nvPr/>
        </p:nvPicPr>
        <p:blipFill>
          <a:blip r:embed="rId2">
            <a:extLst>
              <a:ext uri="{28A0092B-C50C-407E-A947-70E740481C1C}">
                <a14:useLocalDpi xmlns:a14="http://schemas.microsoft.com/office/drawing/2010/main"/>
              </a:ext>
            </a:extLst>
          </a:blip>
          <a:srcRect l="1336" r="1"/>
          <a:stretch/>
        </p:blipFill>
        <p:spPr>
          <a:xfrm>
            <a:off x="117475" y="115558"/>
            <a:ext cx="1282117" cy="1256170"/>
          </a:xfrm>
          <a:prstGeom prst="rect">
            <a:avLst/>
          </a:prstGeom>
        </p:spPr>
      </p:pic>
      <p:sp>
        <p:nvSpPr>
          <p:cNvPr id="2" name="Rectangle 1">
            <a:extLst>
              <a:ext uri="{FF2B5EF4-FFF2-40B4-BE49-F238E27FC236}">
                <a16:creationId xmlns:a16="http://schemas.microsoft.com/office/drawing/2014/main" id="{28F5B92E-D588-7AB8-A4C0-FC99C280253C}"/>
              </a:ext>
            </a:extLst>
          </p:cNvPr>
          <p:cNvSpPr/>
          <p:nvPr/>
        </p:nvSpPr>
        <p:spPr>
          <a:xfrm>
            <a:off x="0" y="39868"/>
            <a:ext cx="1685925" cy="8914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912C87C-6049-E0CE-C97D-547C2D9BE707}"/>
              </a:ext>
            </a:extLst>
          </p:cNvPr>
          <p:cNvSpPr txBox="1"/>
          <p:nvPr/>
        </p:nvSpPr>
        <p:spPr>
          <a:xfrm>
            <a:off x="316463" y="3600246"/>
            <a:ext cx="6062000" cy="3046988"/>
          </a:xfrm>
          <a:prstGeom prst="rect">
            <a:avLst/>
          </a:prstGeom>
          <a:solidFill>
            <a:schemeClr val="tx1"/>
          </a:solidFill>
          <a:ln w="19050">
            <a:solidFill>
              <a:schemeClr val="tx1"/>
            </a:solidFill>
          </a:ln>
          <a:effectLst>
            <a:outerShdw blurRad="50800" dist="38100" dir="2700000" algn="tl" rotWithShape="0">
              <a:prstClr val="black">
                <a:alpha val="40000"/>
              </a:prstClr>
            </a:outerShdw>
          </a:effectLst>
        </p:spPr>
        <p:txBody>
          <a:bodyPr wrap="square" rtlCol="0">
            <a:spAutoFit/>
          </a:bodyPr>
          <a:lstStyle/>
          <a:p>
            <a:pPr lvl="1"/>
            <a:endParaRPr lang="en-US" sz="1200" dirty="0">
              <a:solidFill>
                <a:schemeClr val="bg1"/>
              </a:solidFill>
            </a:endParaRPr>
          </a:p>
          <a:p>
            <a:pPr marL="742950" lvl="1" indent="-285750">
              <a:buFont typeface="Courier New" panose="02070309020205020404" pitchFamily="49" charset="0"/>
              <a:buChar char="o"/>
            </a:pPr>
            <a:r>
              <a:rPr lang="en-US" sz="2400" dirty="0">
                <a:solidFill>
                  <a:schemeClr val="bg1"/>
                </a:solidFill>
              </a:rPr>
              <a:t>Unlike measurements from orbit, air-LUSI lands after each measurement and thus evaluated to assure quality.</a:t>
            </a:r>
          </a:p>
          <a:p>
            <a:pPr marL="742950" lvl="1" indent="-285750">
              <a:buFont typeface="Courier New" panose="02070309020205020404" pitchFamily="49" charset="0"/>
              <a:buChar char="o"/>
            </a:pPr>
            <a:endParaRPr lang="en-US" sz="2400" dirty="0">
              <a:solidFill>
                <a:schemeClr val="bg1"/>
              </a:solidFill>
            </a:endParaRPr>
          </a:p>
          <a:p>
            <a:pPr marL="742950" lvl="1" indent="-285750">
              <a:buFont typeface="Courier New" panose="02070309020205020404" pitchFamily="49" charset="0"/>
              <a:buChar char="o"/>
            </a:pPr>
            <a:r>
              <a:rPr lang="en-US" sz="2400" dirty="0">
                <a:solidFill>
                  <a:schemeClr val="bg1"/>
                </a:solidFill>
              </a:rPr>
              <a:t>Model improvement with air-LUSI data could revolutionize how we calibrate passive, solar reflectance bands in orbit.</a:t>
            </a:r>
          </a:p>
          <a:p>
            <a:pPr marL="742950" lvl="1" indent="-285750">
              <a:buFont typeface="Courier New" panose="02070309020205020404" pitchFamily="49" charset="0"/>
              <a:buChar char="o"/>
            </a:pPr>
            <a:endParaRPr lang="en-US" sz="1200" b="1" dirty="0">
              <a:solidFill>
                <a:schemeClr val="bg1"/>
              </a:solidFill>
            </a:endParaRPr>
          </a:p>
        </p:txBody>
      </p:sp>
      <p:pic>
        <p:nvPicPr>
          <p:cNvPr id="4" name="Picture 3">
            <a:extLst>
              <a:ext uri="{FF2B5EF4-FFF2-40B4-BE49-F238E27FC236}">
                <a16:creationId xmlns:a16="http://schemas.microsoft.com/office/drawing/2014/main" id="{FC0816B5-71BA-A140-5177-66AA41C1C66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89349" y="2979749"/>
            <a:ext cx="5475301" cy="3654941"/>
          </a:xfrm>
          <a:prstGeom prst="rect">
            <a:avLst/>
          </a:prstGeom>
          <a:ln>
            <a:solidFill>
              <a:schemeClr val="bg1"/>
            </a:solidFill>
          </a:ln>
        </p:spPr>
      </p:pic>
      <p:sp>
        <p:nvSpPr>
          <p:cNvPr id="6" name="TextBox 5">
            <a:extLst>
              <a:ext uri="{FF2B5EF4-FFF2-40B4-BE49-F238E27FC236}">
                <a16:creationId xmlns:a16="http://schemas.microsoft.com/office/drawing/2014/main" id="{F0F8775A-BF1A-EE13-350F-1E8206C519C2}"/>
              </a:ext>
            </a:extLst>
          </p:cNvPr>
          <p:cNvSpPr txBox="1"/>
          <p:nvPr/>
        </p:nvSpPr>
        <p:spPr>
          <a:xfrm>
            <a:off x="11602702" y="6476621"/>
            <a:ext cx="583329" cy="369332"/>
          </a:xfrm>
          <a:prstGeom prst="rect">
            <a:avLst/>
          </a:prstGeom>
          <a:noFill/>
        </p:spPr>
        <p:txBody>
          <a:bodyPr wrap="square" rtlCol="0">
            <a:spAutoFit/>
          </a:bodyPr>
          <a:lstStyle/>
          <a:p>
            <a:pPr algn="r"/>
            <a:fld id="{D959A4D1-C262-B741-AD0E-4CB69ECCD4BD}" type="slidenum">
              <a:rPr lang="en-US" smtClean="0">
                <a:solidFill>
                  <a:schemeClr val="bg1">
                    <a:lumMod val="95000"/>
                  </a:schemeClr>
                </a:solidFill>
              </a:rPr>
              <a:pPr algn="r"/>
              <a:t>4</a:t>
            </a:fld>
            <a:endParaRPr lang="en-US" dirty="0">
              <a:solidFill>
                <a:schemeClr val="bg1">
                  <a:lumMod val="95000"/>
                </a:schemeClr>
              </a:solidFill>
            </a:endParaRPr>
          </a:p>
        </p:txBody>
      </p:sp>
    </p:spTree>
    <p:extLst>
      <p:ext uri="{BB962C8B-B14F-4D97-AF65-F5344CB8AC3E}">
        <p14:creationId xmlns:p14="http://schemas.microsoft.com/office/powerpoint/2010/main" val="1005377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D7D61-1679-F841-6AA7-8AC0BF88373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91802B1-C31F-0A40-2993-D4213107F572}"/>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Table 11">
            <a:extLst>
              <a:ext uri="{FF2B5EF4-FFF2-40B4-BE49-F238E27FC236}">
                <a16:creationId xmlns:a16="http://schemas.microsoft.com/office/drawing/2014/main" id="{D2327628-974D-3EE5-AFFE-FB99470B30A4}"/>
              </a:ext>
            </a:extLst>
          </p:cNvPr>
          <p:cNvGraphicFramePr>
            <a:graphicFrameLocks noGrp="1"/>
          </p:cNvGraphicFramePr>
          <p:nvPr>
            <p:extLst>
              <p:ext uri="{D42A27DB-BD31-4B8C-83A1-F6EECF244321}">
                <p14:modId xmlns:p14="http://schemas.microsoft.com/office/powerpoint/2010/main" val="2272062540"/>
              </p:ext>
            </p:extLst>
          </p:nvPr>
        </p:nvGraphicFramePr>
        <p:xfrm>
          <a:off x="817023" y="1609686"/>
          <a:ext cx="10601493" cy="4366515"/>
        </p:xfrm>
        <a:graphic>
          <a:graphicData uri="http://schemas.openxmlformats.org/drawingml/2006/table">
            <a:tbl>
              <a:tblPr firstRow="1" bandRow="1">
                <a:tableStyleId>{D03447BB-5D67-496B-8E87-E561075AD55C}</a:tableStyleId>
              </a:tblPr>
              <a:tblGrid>
                <a:gridCol w="1631611">
                  <a:extLst>
                    <a:ext uri="{9D8B030D-6E8A-4147-A177-3AD203B41FA5}">
                      <a16:colId xmlns:a16="http://schemas.microsoft.com/office/drawing/2014/main" val="954510895"/>
                    </a:ext>
                  </a:extLst>
                </a:gridCol>
                <a:gridCol w="2428167">
                  <a:extLst>
                    <a:ext uri="{9D8B030D-6E8A-4147-A177-3AD203B41FA5}">
                      <a16:colId xmlns:a16="http://schemas.microsoft.com/office/drawing/2014/main" val="4150919978"/>
                    </a:ext>
                  </a:extLst>
                </a:gridCol>
                <a:gridCol w="1975001">
                  <a:extLst>
                    <a:ext uri="{9D8B030D-6E8A-4147-A177-3AD203B41FA5}">
                      <a16:colId xmlns:a16="http://schemas.microsoft.com/office/drawing/2014/main" val="3151760550"/>
                    </a:ext>
                  </a:extLst>
                </a:gridCol>
                <a:gridCol w="4566714">
                  <a:extLst>
                    <a:ext uri="{9D8B030D-6E8A-4147-A177-3AD203B41FA5}">
                      <a16:colId xmlns:a16="http://schemas.microsoft.com/office/drawing/2014/main" val="1944297397"/>
                    </a:ext>
                  </a:extLst>
                </a:gridCol>
              </a:tblGrid>
              <a:tr h="483090">
                <a:tc>
                  <a:txBody>
                    <a:bodyPr/>
                    <a:lstStyle/>
                    <a:p>
                      <a:r>
                        <a:rPr lang="en-US" sz="2400" b="1" dirty="0"/>
                        <a:t>Model</a:t>
                      </a:r>
                    </a:p>
                  </a:txBody>
                  <a:tcPr marL="120773" marR="120773" marT="60386" marB="60386"/>
                </a:tc>
                <a:tc>
                  <a:txBody>
                    <a:bodyPr/>
                    <a:lstStyle/>
                    <a:p>
                      <a:r>
                        <a:rPr lang="en-US" sz="2400" b="1" dirty="0"/>
                        <a:t>PI /  POC</a:t>
                      </a:r>
                    </a:p>
                  </a:txBody>
                  <a:tcPr marL="120773" marR="120773" marT="60386" marB="60386">
                    <a:lnR w="12700" cap="flat" cmpd="sng" algn="ctr">
                      <a:solidFill>
                        <a:schemeClr val="tx1"/>
                      </a:solidFill>
                      <a:prstDash val="solid"/>
                      <a:round/>
                      <a:headEnd type="none" w="med" len="med"/>
                      <a:tailEnd type="none" w="med" len="med"/>
                    </a:lnR>
                  </a:tcPr>
                </a:tc>
                <a:tc>
                  <a:txBody>
                    <a:bodyPr/>
                    <a:lstStyle/>
                    <a:p>
                      <a:r>
                        <a:rPr lang="en-US" sz="2400" b="1" dirty="0"/>
                        <a:t>Affiliation</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2400" b="1" dirty="0"/>
                        <a:t>Application</a:t>
                      </a:r>
                    </a:p>
                  </a:txBody>
                  <a:tcPr marL="120773" marR="120773" marT="60386" marB="60386">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57648395"/>
                  </a:ext>
                </a:extLst>
              </a:tr>
              <a:tr h="489800">
                <a:tc>
                  <a:txBody>
                    <a:bodyPr/>
                    <a:lstStyle/>
                    <a:p>
                      <a:r>
                        <a:rPr lang="en-US" sz="2400" b="1" dirty="0"/>
                        <a:t>ROLO</a:t>
                      </a:r>
                    </a:p>
                  </a:txBody>
                  <a:tcPr marL="120773" marR="120773" marT="60386" marB="60386">
                    <a:lnR w="12700" cap="flat" cmpd="sng" algn="ctr">
                      <a:solidFill>
                        <a:schemeClr val="tx1"/>
                      </a:solidFill>
                      <a:prstDash val="solid"/>
                      <a:round/>
                      <a:headEnd type="none" w="med" len="med"/>
                      <a:tailEnd type="none" w="med" len="med"/>
                    </a:lnR>
                  </a:tcPr>
                </a:tc>
                <a:tc>
                  <a:txBody>
                    <a:bodyPr/>
                    <a:lstStyle/>
                    <a:p>
                      <a:r>
                        <a:rPr lang="en-US" sz="2400" dirty="0"/>
                        <a:t>Tom Stone</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2400" dirty="0"/>
                        <a:t>USGS</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2400" dirty="0"/>
                        <a:t>Diagnostics, Adjustment</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02190628"/>
                  </a:ext>
                </a:extLst>
              </a:tr>
              <a:tr h="489800">
                <a:tc>
                  <a:txBody>
                    <a:bodyPr/>
                    <a:lstStyle/>
                    <a:p>
                      <a:r>
                        <a:rPr lang="en-US" sz="2400" b="1" dirty="0"/>
                        <a:t>GIRO</a:t>
                      </a:r>
                    </a:p>
                  </a:txBody>
                  <a:tcPr marL="120773" marR="120773" marT="60386" marB="60386">
                    <a:lnR w="12700" cap="flat" cmpd="sng" algn="ctr">
                      <a:solidFill>
                        <a:schemeClr val="tx1"/>
                      </a:solidFill>
                      <a:prstDash val="solid"/>
                      <a:round/>
                      <a:headEnd type="none" w="med" len="med"/>
                      <a:tailEnd type="none" w="med" len="med"/>
                    </a:lnR>
                  </a:tcPr>
                </a:tc>
                <a:tc>
                  <a:txBody>
                    <a:bodyPr/>
                    <a:lstStyle/>
                    <a:p>
                      <a:r>
                        <a:rPr lang="en-US" sz="2400" dirty="0"/>
                        <a:t>Seb Wagner</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2400" dirty="0"/>
                        <a:t>EUMETSAT</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 ROLO</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773635957"/>
                  </a:ext>
                </a:extLst>
              </a:tr>
              <a:tr h="489800">
                <a:tc>
                  <a:txBody>
                    <a:bodyPr/>
                    <a:lstStyle/>
                    <a:p>
                      <a:r>
                        <a:rPr lang="en-US" sz="2400" b="1" dirty="0"/>
                        <a:t>LIME</a:t>
                      </a:r>
                    </a:p>
                  </a:txBody>
                  <a:tcPr marL="120773" marR="120773" marT="60386" marB="60386">
                    <a:lnR w="12700" cap="flat" cmpd="sng" algn="ctr">
                      <a:solidFill>
                        <a:schemeClr val="tx1"/>
                      </a:solidFill>
                      <a:prstDash val="solid"/>
                      <a:round/>
                      <a:headEnd type="none" w="med" len="med"/>
                      <a:tailEnd type="none" w="med" len="med"/>
                    </a:lnR>
                  </a:tcPr>
                </a:tc>
                <a:tc>
                  <a:txBody>
                    <a:bodyPr/>
                    <a:lstStyle/>
                    <a:p>
                      <a:r>
                        <a:rPr lang="en-US" sz="2400" dirty="0"/>
                        <a:t>Marc Bouvet</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2400" dirty="0"/>
                        <a:t>ESA</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2400" dirty="0"/>
                        <a:t>Diagnostics, Validation</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18621340"/>
                  </a:ext>
                </a:extLst>
              </a:tr>
              <a:tr h="845408">
                <a:tc>
                  <a:txBody>
                    <a:bodyPr/>
                    <a:lstStyle/>
                    <a:p>
                      <a:r>
                        <a:rPr lang="en-US" sz="2400" b="1" dirty="0"/>
                        <a:t>LESSR</a:t>
                      </a:r>
                    </a:p>
                  </a:txBody>
                  <a:tcPr marL="120773" marR="120773" marT="60386" marB="60386">
                    <a:lnR w="12700" cap="flat" cmpd="sng" algn="ctr">
                      <a:solidFill>
                        <a:schemeClr val="tx1"/>
                      </a:solidFill>
                      <a:prstDash val="solid"/>
                      <a:round/>
                      <a:headEnd type="none" w="med" len="med"/>
                      <a:tailEnd type="none" w="med" len="med"/>
                    </a:lnR>
                  </a:tcPr>
                </a:tc>
                <a:tc>
                  <a:txBody>
                    <a:bodyPr/>
                    <a:lstStyle/>
                    <a:p>
                      <a:r>
                        <a:rPr lang="en-US" sz="2400" dirty="0"/>
                        <a:t>Thijs Krijger</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2400" dirty="0"/>
                        <a:t>ESS / EUMETSAT</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2400" dirty="0"/>
                        <a:t>Adjustment, Validation</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88726375"/>
                  </a:ext>
                </a:extLst>
              </a:tr>
              <a:tr h="489800">
                <a:tc>
                  <a:txBody>
                    <a:bodyPr/>
                    <a:lstStyle/>
                    <a:p>
                      <a:r>
                        <a:rPr lang="en-US" sz="2400" b="1" dirty="0"/>
                        <a:t>SLIMM</a:t>
                      </a:r>
                    </a:p>
                  </a:txBody>
                  <a:tcPr marL="120773" marR="120773" marT="60386" marB="60386">
                    <a:lnR w="12700" cap="flat" cmpd="sng" algn="ctr">
                      <a:solidFill>
                        <a:schemeClr val="tx1"/>
                      </a:solidFill>
                      <a:prstDash val="solid"/>
                      <a:round/>
                      <a:headEnd type="none" w="med" len="med"/>
                      <a:tailEnd type="none" w="med" len="med"/>
                    </a:lnR>
                  </a:tcPr>
                </a:tc>
                <a:tc>
                  <a:txBody>
                    <a:bodyPr/>
                    <a:lstStyle/>
                    <a:p>
                      <a:r>
                        <a:rPr lang="en-US" sz="2400" dirty="0"/>
                        <a:t>Hugh Kieffer</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2400" dirty="0"/>
                        <a:t>GSICS</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2400" dirty="0">
                          <a:solidFill>
                            <a:schemeClr val="bg1"/>
                          </a:solidFill>
                        </a:rPr>
                        <a:t>Diagnostics, Adjustment</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04879628"/>
                  </a:ext>
                </a:extLst>
              </a:tr>
              <a:tr h="578691">
                <a:tc>
                  <a:txBody>
                    <a:bodyPr/>
                    <a:lstStyle/>
                    <a:p>
                      <a:r>
                        <a:rPr lang="en-US" sz="2400" b="1" dirty="0"/>
                        <a:t>PACE OCI</a:t>
                      </a:r>
                    </a:p>
                  </a:txBody>
                  <a:tcPr marL="120773" marR="120773" marT="60386" marB="60386">
                    <a:lnR w="12700" cap="flat" cmpd="sng" algn="ctr">
                      <a:solidFill>
                        <a:schemeClr val="tx1"/>
                      </a:solidFill>
                      <a:prstDash val="solid"/>
                      <a:round/>
                      <a:headEnd type="none" w="med" len="med"/>
                      <a:tailEnd type="none" w="med" len="med"/>
                    </a:lnR>
                  </a:tcPr>
                </a:tc>
                <a:tc>
                  <a:txBody>
                    <a:bodyPr/>
                    <a:lstStyle/>
                    <a:p>
                      <a:r>
                        <a:rPr lang="en-US" sz="2400" dirty="0"/>
                        <a:t>Gerhard Meister</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2400" dirty="0"/>
                        <a:t>NASA GSFC</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2400" b="0" u="none" strike="noStrike" kern="1200" dirty="0">
                          <a:solidFill>
                            <a:schemeClr val="bg1"/>
                          </a:solidFill>
                          <a:effectLst/>
                        </a:rPr>
                        <a:t>OCI Calibration Validation</a:t>
                      </a:r>
                      <a:endParaRPr lang="en-US" sz="2400" dirty="0">
                        <a:solidFill>
                          <a:schemeClr val="bg1"/>
                        </a:solidFill>
                      </a:endParaRP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2764833"/>
                  </a:ext>
                </a:extLst>
              </a:tr>
              <a:tr h="489800">
                <a:tc>
                  <a:txBody>
                    <a:bodyPr/>
                    <a:lstStyle/>
                    <a:p>
                      <a:r>
                        <a:rPr lang="en-US" sz="2400" b="1" dirty="0"/>
                        <a:t>OCO-2</a:t>
                      </a:r>
                    </a:p>
                  </a:txBody>
                  <a:tcPr marL="120773" marR="120773" marT="60386" marB="60386">
                    <a:lnR w="12700" cap="flat" cmpd="sng" algn="ctr">
                      <a:solidFill>
                        <a:schemeClr val="tx1"/>
                      </a:solidFill>
                      <a:prstDash val="solid"/>
                      <a:round/>
                      <a:headEnd type="none" w="med" len="med"/>
                      <a:tailEnd type="none" w="med" len="med"/>
                    </a:lnR>
                  </a:tcPr>
                </a:tc>
                <a:tc>
                  <a:txBody>
                    <a:bodyPr/>
                    <a:lstStyle/>
                    <a:p>
                      <a:r>
                        <a:rPr lang="en-US" sz="2400" dirty="0"/>
                        <a:t>Rob Rosenberg</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2400" dirty="0"/>
                        <a:t>NASA JPL</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2400" dirty="0">
                          <a:solidFill>
                            <a:schemeClr val="bg1"/>
                          </a:solidFill>
                        </a:rPr>
                        <a:t>OCO-2 Calibration Validation</a:t>
                      </a:r>
                    </a:p>
                  </a:txBody>
                  <a:tcPr marL="120773" marR="120773" marT="60386" marB="60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738622168"/>
                  </a:ext>
                </a:extLst>
              </a:tr>
            </a:tbl>
          </a:graphicData>
        </a:graphic>
      </p:graphicFrame>
      <p:sp>
        <p:nvSpPr>
          <p:cNvPr id="3" name="TextBox 2">
            <a:extLst>
              <a:ext uri="{FF2B5EF4-FFF2-40B4-BE49-F238E27FC236}">
                <a16:creationId xmlns:a16="http://schemas.microsoft.com/office/drawing/2014/main" id="{F960B196-840A-1A4F-BB89-278898417CFC}"/>
              </a:ext>
            </a:extLst>
          </p:cNvPr>
          <p:cNvSpPr txBox="1"/>
          <p:nvPr/>
        </p:nvSpPr>
        <p:spPr>
          <a:xfrm>
            <a:off x="2193488" y="228001"/>
            <a:ext cx="7805022" cy="769441"/>
          </a:xfrm>
          <a:prstGeom prst="rect">
            <a:avLst/>
          </a:prstGeom>
          <a:noFill/>
        </p:spPr>
        <p:txBody>
          <a:bodyPr wrap="none" rtlCol="0">
            <a:spAutoFit/>
          </a:bodyPr>
          <a:lstStyle/>
          <a:p>
            <a:pPr algn="ctr"/>
            <a:r>
              <a:rPr lang="en-US" sz="4400" b="1" dirty="0">
                <a:solidFill>
                  <a:schemeClr val="bg1"/>
                </a:solidFill>
              </a:rPr>
              <a:t>air-LUSI Data - Early Applications</a:t>
            </a:r>
          </a:p>
        </p:txBody>
      </p:sp>
      <p:sp>
        <p:nvSpPr>
          <p:cNvPr id="4" name="TextBox 3">
            <a:extLst>
              <a:ext uri="{FF2B5EF4-FFF2-40B4-BE49-F238E27FC236}">
                <a16:creationId xmlns:a16="http://schemas.microsoft.com/office/drawing/2014/main" id="{2DF9D079-FC7B-FEAF-F0C7-93E63AA385C2}"/>
              </a:ext>
            </a:extLst>
          </p:cNvPr>
          <p:cNvSpPr txBox="1"/>
          <p:nvPr/>
        </p:nvSpPr>
        <p:spPr>
          <a:xfrm rot="16200000">
            <a:off x="-660066" y="3297403"/>
            <a:ext cx="2113977" cy="369332"/>
          </a:xfrm>
          <a:prstGeom prst="rect">
            <a:avLst/>
          </a:prstGeom>
          <a:noFill/>
        </p:spPr>
        <p:txBody>
          <a:bodyPr wrap="none" rtlCol="0">
            <a:spAutoFit/>
          </a:bodyPr>
          <a:lstStyle/>
          <a:p>
            <a:r>
              <a:rPr lang="en-US" dirty="0">
                <a:solidFill>
                  <a:srgbClr val="FF00FF"/>
                </a:solidFill>
              </a:rPr>
              <a:t>Model Development</a:t>
            </a:r>
          </a:p>
        </p:txBody>
      </p:sp>
      <p:sp>
        <p:nvSpPr>
          <p:cNvPr id="6" name="TextBox 5">
            <a:extLst>
              <a:ext uri="{FF2B5EF4-FFF2-40B4-BE49-F238E27FC236}">
                <a16:creationId xmlns:a16="http://schemas.microsoft.com/office/drawing/2014/main" id="{C59A0304-D2DA-BBAD-7251-20A894838269}"/>
              </a:ext>
            </a:extLst>
          </p:cNvPr>
          <p:cNvSpPr txBox="1"/>
          <p:nvPr/>
        </p:nvSpPr>
        <p:spPr>
          <a:xfrm rot="16200000">
            <a:off x="5412" y="5258988"/>
            <a:ext cx="815736" cy="369332"/>
          </a:xfrm>
          <a:prstGeom prst="rect">
            <a:avLst/>
          </a:prstGeom>
          <a:noFill/>
        </p:spPr>
        <p:txBody>
          <a:bodyPr wrap="none" rtlCol="0">
            <a:spAutoFit/>
          </a:bodyPr>
          <a:lstStyle/>
          <a:p>
            <a:r>
              <a:rPr lang="en-US" dirty="0">
                <a:solidFill>
                  <a:srgbClr val="00B0F0"/>
                </a:solidFill>
              </a:rPr>
              <a:t>Sat Cal</a:t>
            </a:r>
          </a:p>
        </p:txBody>
      </p:sp>
      <p:sp>
        <p:nvSpPr>
          <p:cNvPr id="7" name="Left Brace 6">
            <a:extLst>
              <a:ext uri="{FF2B5EF4-FFF2-40B4-BE49-F238E27FC236}">
                <a16:creationId xmlns:a16="http://schemas.microsoft.com/office/drawing/2014/main" id="{4B28AEBD-99A8-8A1D-4E18-3189671C897B}"/>
              </a:ext>
            </a:extLst>
          </p:cNvPr>
          <p:cNvSpPr/>
          <p:nvPr/>
        </p:nvSpPr>
        <p:spPr>
          <a:xfrm>
            <a:off x="536122" y="2081894"/>
            <a:ext cx="285750" cy="2800350"/>
          </a:xfrm>
          <a:prstGeom prst="leftBrace">
            <a:avLst/>
          </a:prstGeom>
          <a:ln w="28575">
            <a:solidFill>
              <a:srgbClr val="FF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eft Brace 8">
            <a:extLst>
              <a:ext uri="{FF2B5EF4-FFF2-40B4-BE49-F238E27FC236}">
                <a16:creationId xmlns:a16="http://schemas.microsoft.com/office/drawing/2014/main" id="{417FFE95-FB29-6244-40D7-A0080670DD47}"/>
              </a:ext>
            </a:extLst>
          </p:cNvPr>
          <p:cNvSpPr/>
          <p:nvPr/>
        </p:nvSpPr>
        <p:spPr>
          <a:xfrm>
            <a:off x="531273" y="4911106"/>
            <a:ext cx="285750" cy="1065096"/>
          </a:xfrm>
          <a:prstGeom prst="leftBrace">
            <a:avLst/>
          </a:prstGeom>
          <a:ln w="28575">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B0F0"/>
              </a:solidFill>
            </a:endParaRPr>
          </a:p>
        </p:txBody>
      </p:sp>
      <p:sp>
        <p:nvSpPr>
          <p:cNvPr id="5" name="TextBox 4">
            <a:extLst>
              <a:ext uri="{FF2B5EF4-FFF2-40B4-BE49-F238E27FC236}">
                <a16:creationId xmlns:a16="http://schemas.microsoft.com/office/drawing/2014/main" id="{CE46B2E7-839A-7F99-0491-E414B6DD8B31}"/>
              </a:ext>
            </a:extLst>
          </p:cNvPr>
          <p:cNvSpPr txBox="1"/>
          <p:nvPr/>
        </p:nvSpPr>
        <p:spPr>
          <a:xfrm>
            <a:off x="11602702" y="6476621"/>
            <a:ext cx="583329" cy="369332"/>
          </a:xfrm>
          <a:prstGeom prst="rect">
            <a:avLst/>
          </a:prstGeom>
          <a:noFill/>
        </p:spPr>
        <p:txBody>
          <a:bodyPr wrap="square" rtlCol="0">
            <a:spAutoFit/>
          </a:bodyPr>
          <a:lstStyle/>
          <a:p>
            <a:pPr algn="r"/>
            <a:fld id="{D959A4D1-C262-B741-AD0E-4CB69ECCD4BD}" type="slidenum">
              <a:rPr lang="en-US" smtClean="0">
                <a:solidFill>
                  <a:schemeClr val="bg1">
                    <a:lumMod val="95000"/>
                  </a:schemeClr>
                </a:solidFill>
              </a:rPr>
              <a:pPr algn="r"/>
              <a:t>5</a:t>
            </a:fld>
            <a:endParaRPr lang="en-US" dirty="0">
              <a:solidFill>
                <a:schemeClr val="bg1">
                  <a:lumMod val="95000"/>
                </a:schemeClr>
              </a:solidFill>
            </a:endParaRPr>
          </a:p>
        </p:txBody>
      </p:sp>
    </p:spTree>
    <p:extLst>
      <p:ext uri="{BB962C8B-B14F-4D97-AF65-F5344CB8AC3E}">
        <p14:creationId xmlns:p14="http://schemas.microsoft.com/office/powerpoint/2010/main" val="3446594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91B28-6A3F-22CA-7138-A6E6318B8DCE}"/>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B1D8EA87-AE61-AF22-172B-07258D0696DC}"/>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693E252A-CF81-C3C8-949F-92C78D8B1016}"/>
              </a:ext>
            </a:extLst>
          </p:cNvPr>
          <p:cNvSpPr txBox="1"/>
          <p:nvPr/>
        </p:nvSpPr>
        <p:spPr>
          <a:xfrm>
            <a:off x="302304" y="701117"/>
            <a:ext cx="5380640" cy="5278368"/>
          </a:xfrm>
          <a:prstGeom prst="rect">
            <a:avLst/>
          </a:prstGeom>
          <a:noFill/>
        </p:spPr>
        <p:txBody>
          <a:bodyPr wrap="square" rtlCol="0">
            <a:spAutoFit/>
          </a:bodyPr>
          <a:lstStyle/>
          <a:p>
            <a:pPr marL="285750" indent="-285750">
              <a:buFont typeface="Courier New" panose="02070309020205020404" pitchFamily="49" charset="0"/>
              <a:buChar char="o"/>
            </a:pPr>
            <a:r>
              <a:rPr lang="en-US" sz="2000" dirty="0">
                <a:solidFill>
                  <a:schemeClr val="bg1"/>
                </a:solidFill>
              </a:rPr>
              <a:t>Objective: make fiducial reference measurements to address biases in LUSI models (e.g., ROLO).</a:t>
            </a:r>
          </a:p>
          <a:p>
            <a:pPr marL="285750" indent="-285750">
              <a:buFont typeface="Courier New" panose="02070309020205020404" pitchFamily="49" charset="0"/>
              <a:buChar char="o"/>
            </a:pPr>
            <a:endParaRPr lang="en-US" sz="800" dirty="0">
              <a:solidFill>
                <a:schemeClr val="bg1"/>
              </a:solidFill>
            </a:endParaRPr>
          </a:p>
          <a:p>
            <a:pPr marL="285750" indent="-285750">
              <a:buFont typeface="Courier New" panose="02070309020205020404" pitchFamily="49" charset="0"/>
              <a:buChar char="o"/>
            </a:pPr>
            <a:r>
              <a:rPr lang="en-US" sz="2000" dirty="0">
                <a:solidFill>
                  <a:schemeClr val="bg1"/>
                </a:solidFill>
              </a:rPr>
              <a:t>Practical sampling strategy:</a:t>
            </a:r>
          </a:p>
          <a:p>
            <a:pPr marL="285750" indent="-285750">
              <a:buFont typeface="Courier New" panose="02070309020205020404" pitchFamily="49" charset="0"/>
              <a:buChar char="o"/>
            </a:pPr>
            <a:endParaRPr lang="en-US" sz="800" dirty="0">
              <a:solidFill>
                <a:schemeClr val="bg1"/>
              </a:solidFill>
            </a:endParaRPr>
          </a:p>
          <a:p>
            <a:pPr marL="742950" lvl="1" indent="-285750">
              <a:buFont typeface="Arial" panose="020B0604020202020204" pitchFamily="34" charset="0"/>
              <a:buChar char="•"/>
            </a:pPr>
            <a:r>
              <a:rPr lang="en-US" sz="2000" dirty="0">
                <a:solidFill>
                  <a:schemeClr val="bg1"/>
                </a:solidFill>
              </a:rPr>
              <a:t>Plan flights to sample nightly between -90° to 90° lunar phase angles → ~13° steps.</a:t>
            </a:r>
          </a:p>
          <a:p>
            <a:pPr marL="742950" lvl="1" indent="-285750">
              <a:buFont typeface="Arial" panose="020B0604020202020204" pitchFamily="34" charset="0"/>
              <a:buChar char="•"/>
            </a:pPr>
            <a:endParaRPr lang="en-US" sz="800" dirty="0">
              <a:solidFill>
                <a:schemeClr val="bg1"/>
              </a:solidFill>
            </a:endParaRPr>
          </a:p>
          <a:p>
            <a:pPr marL="742950" lvl="1" indent="-285750">
              <a:buFont typeface="Arial" panose="020B0604020202020204" pitchFamily="34" charset="0"/>
              <a:buChar char="•"/>
            </a:pPr>
            <a:r>
              <a:rPr lang="en-US" sz="2000" dirty="0">
                <a:solidFill>
                  <a:schemeClr val="bg1"/>
                </a:solidFill>
              </a:rPr>
              <a:t>Give priority to phase angles routinely measured by US satellite missions</a:t>
            </a:r>
          </a:p>
          <a:p>
            <a:pPr lvl="1"/>
            <a:r>
              <a:rPr lang="en-US" sz="2000" dirty="0">
                <a:solidFill>
                  <a:schemeClr val="bg1"/>
                </a:solidFill>
              </a:rPr>
              <a:t>     (e.g., -55°, -51°, -7°, 7°, 55°).</a:t>
            </a:r>
          </a:p>
          <a:p>
            <a:pPr marL="742950" lvl="1" indent="-285750">
              <a:buFont typeface="Arial" panose="020B0604020202020204" pitchFamily="34" charset="0"/>
              <a:buChar char="•"/>
            </a:pPr>
            <a:endParaRPr lang="en-US" sz="800" dirty="0">
              <a:solidFill>
                <a:schemeClr val="bg1"/>
              </a:solidFill>
            </a:endParaRPr>
          </a:p>
          <a:p>
            <a:pPr marL="742950" lvl="1" indent="-285750">
              <a:buFont typeface="Arial" panose="020B0604020202020204" pitchFamily="34" charset="0"/>
              <a:buChar char="•"/>
            </a:pPr>
            <a:r>
              <a:rPr lang="en-US" sz="2000" dirty="0">
                <a:solidFill>
                  <a:schemeClr val="bg1"/>
                </a:solidFill>
              </a:rPr>
              <a:t>Ideally make 3 sweeps  of the full range:</a:t>
            </a:r>
          </a:p>
          <a:p>
            <a:pPr marL="1200150" lvl="2" indent="-285750">
              <a:buFont typeface="System Font Regular"/>
              <a:buChar char="-"/>
            </a:pPr>
            <a:r>
              <a:rPr lang="en-US" sz="2000" dirty="0">
                <a:solidFill>
                  <a:schemeClr val="bg1"/>
                </a:solidFill>
              </a:rPr>
              <a:t>Calibration ( 5 flights </a:t>
            </a:r>
            <a:r>
              <a:rPr lang="en-US" sz="2000" b="1" dirty="0">
                <a:solidFill>
                  <a:schemeClr val="bg1"/>
                </a:solidFill>
              </a:rPr>
              <a:t>+</a:t>
            </a:r>
            <a:r>
              <a:rPr lang="en-US" sz="2000" dirty="0">
                <a:solidFill>
                  <a:schemeClr val="bg1"/>
                </a:solidFill>
              </a:rPr>
              <a:t> ; 5 flights </a:t>
            </a:r>
            <a:r>
              <a:rPr lang="en-US" sz="2000" b="1" dirty="0">
                <a:solidFill>
                  <a:schemeClr val="bg1"/>
                </a:solidFill>
              </a:rPr>
              <a:t>-</a:t>
            </a:r>
            <a:r>
              <a:rPr lang="en-US" sz="2000" dirty="0">
                <a:solidFill>
                  <a:schemeClr val="bg1"/>
                </a:solidFill>
              </a:rPr>
              <a:t> )</a:t>
            </a:r>
          </a:p>
          <a:p>
            <a:pPr marL="1200150" lvl="2" indent="-285750">
              <a:buFont typeface="System Font Regular"/>
              <a:buChar char="-"/>
            </a:pPr>
            <a:r>
              <a:rPr lang="en-US" sz="2000" dirty="0">
                <a:solidFill>
                  <a:schemeClr val="bg1"/>
                </a:solidFill>
              </a:rPr>
              <a:t>Validation ( 5 flights </a:t>
            </a:r>
            <a:r>
              <a:rPr lang="en-US" sz="2000" b="1" dirty="0">
                <a:solidFill>
                  <a:schemeClr val="bg1"/>
                </a:solidFill>
              </a:rPr>
              <a:t>+</a:t>
            </a:r>
            <a:r>
              <a:rPr lang="en-US" sz="2000" dirty="0">
                <a:solidFill>
                  <a:schemeClr val="bg1"/>
                </a:solidFill>
              </a:rPr>
              <a:t> ; 5 flights </a:t>
            </a:r>
            <a:r>
              <a:rPr lang="en-US" sz="2000" b="1" dirty="0">
                <a:solidFill>
                  <a:schemeClr val="bg1"/>
                </a:solidFill>
              </a:rPr>
              <a:t>-</a:t>
            </a:r>
            <a:r>
              <a:rPr lang="en-US" sz="2000" dirty="0">
                <a:solidFill>
                  <a:schemeClr val="bg1"/>
                </a:solidFill>
              </a:rPr>
              <a:t> )</a:t>
            </a:r>
          </a:p>
          <a:p>
            <a:pPr marL="1200150" lvl="2" indent="-285750">
              <a:spcAft>
                <a:spcPts val="600"/>
              </a:spcAft>
              <a:buFont typeface="System Font Regular"/>
              <a:buChar char="-"/>
            </a:pPr>
            <a:r>
              <a:rPr lang="en-US" sz="2000" dirty="0">
                <a:solidFill>
                  <a:schemeClr val="bg1"/>
                </a:solidFill>
              </a:rPr>
              <a:t>Gap Filling</a:t>
            </a:r>
          </a:p>
          <a:p>
            <a:pPr marL="285750" indent="-285750">
              <a:buFont typeface="Courier New" panose="02070309020205020404" pitchFamily="49" charset="0"/>
              <a:buChar char="o"/>
            </a:pPr>
            <a:r>
              <a:rPr lang="en-US" sz="2000" b="1" dirty="0">
                <a:solidFill>
                  <a:schemeClr val="bg1"/>
                </a:solidFill>
              </a:rPr>
              <a:t>air-LUSI has acquired LUSI at 8 negative and 4 positive phase angles</a:t>
            </a:r>
          </a:p>
        </p:txBody>
      </p:sp>
      <p:sp>
        <p:nvSpPr>
          <p:cNvPr id="2" name="TextBox 1">
            <a:extLst>
              <a:ext uri="{FF2B5EF4-FFF2-40B4-BE49-F238E27FC236}">
                <a16:creationId xmlns:a16="http://schemas.microsoft.com/office/drawing/2014/main" id="{2B3120CC-BE18-A792-6976-AC536E9E162F}"/>
              </a:ext>
            </a:extLst>
          </p:cNvPr>
          <p:cNvSpPr txBox="1"/>
          <p:nvPr/>
        </p:nvSpPr>
        <p:spPr>
          <a:xfrm>
            <a:off x="302304" y="150504"/>
            <a:ext cx="4586768" cy="523220"/>
          </a:xfrm>
          <a:prstGeom prst="rect">
            <a:avLst/>
          </a:prstGeom>
          <a:noFill/>
        </p:spPr>
        <p:txBody>
          <a:bodyPr wrap="none" rtlCol="0">
            <a:spAutoFit/>
          </a:bodyPr>
          <a:lstStyle/>
          <a:p>
            <a:r>
              <a:rPr lang="en-US" sz="2800" b="1" dirty="0">
                <a:solidFill>
                  <a:schemeClr val="bg1"/>
                </a:solidFill>
              </a:rPr>
              <a:t>air-LUSI SAMPLING STRATEGY</a:t>
            </a:r>
          </a:p>
        </p:txBody>
      </p:sp>
      <p:pic>
        <p:nvPicPr>
          <p:cNvPr id="3" name="Picture 2">
            <a:extLst>
              <a:ext uri="{FF2B5EF4-FFF2-40B4-BE49-F238E27FC236}">
                <a16:creationId xmlns:a16="http://schemas.microsoft.com/office/drawing/2014/main" id="{D2E692B0-8B77-EAA8-1147-A49208E7886E}"/>
              </a:ext>
            </a:extLst>
          </p:cNvPr>
          <p:cNvPicPr>
            <a:picLocks noChangeAspect="1"/>
          </p:cNvPicPr>
          <p:nvPr/>
        </p:nvPicPr>
        <p:blipFill>
          <a:blip r:embed="rId2"/>
          <a:stretch>
            <a:fillRect/>
          </a:stretch>
        </p:blipFill>
        <p:spPr>
          <a:xfrm>
            <a:off x="5861542" y="56409"/>
            <a:ext cx="6260720" cy="6745182"/>
          </a:xfrm>
          <a:prstGeom prst="rect">
            <a:avLst/>
          </a:prstGeom>
        </p:spPr>
      </p:pic>
      <p:sp>
        <p:nvSpPr>
          <p:cNvPr id="4" name="TextBox 3">
            <a:extLst>
              <a:ext uri="{FF2B5EF4-FFF2-40B4-BE49-F238E27FC236}">
                <a16:creationId xmlns:a16="http://schemas.microsoft.com/office/drawing/2014/main" id="{21930D8B-296E-554D-08DA-69D5154D9857}"/>
              </a:ext>
            </a:extLst>
          </p:cNvPr>
          <p:cNvSpPr txBox="1"/>
          <p:nvPr/>
        </p:nvSpPr>
        <p:spPr>
          <a:xfrm>
            <a:off x="11602702" y="6476621"/>
            <a:ext cx="583329" cy="369332"/>
          </a:xfrm>
          <a:prstGeom prst="rect">
            <a:avLst/>
          </a:prstGeom>
          <a:noFill/>
        </p:spPr>
        <p:txBody>
          <a:bodyPr wrap="square" rtlCol="0">
            <a:spAutoFit/>
          </a:bodyPr>
          <a:lstStyle/>
          <a:p>
            <a:pPr algn="r"/>
            <a:fld id="{D959A4D1-C262-B741-AD0E-4CB69ECCD4BD}" type="slidenum">
              <a:rPr lang="en-US" smtClean="0">
                <a:solidFill>
                  <a:schemeClr val="bg1">
                    <a:lumMod val="50000"/>
                  </a:schemeClr>
                </a:solidFill>
              </a:rPr>
              <a:pPr algn="r"/>
              <a:t>6</a:t>
            </a:fld>
            <a:endParaRPr lang="en-US" dirty="0">
              <a:solidFill>
                <a:schemeClr val="bg1">
                  <a:lumMod val="50000"/>
                </a:schemeClr>
              </a:solidFill>
            </a:endParaRPr>
          </a:p>
        </p:txBody>
      </p:sp>
    </p:spTree>
    <p:extLst>
      <p:ext uri="{BB962C8B-B14F-4D97-AF65-F5344CB8AC3E}">
        <p14:creationId xmlns:p14="http://schemas.microsoft.com/office/powerpoint/2010/main" val="1551541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58935-CD32-6CAE-BE03-0A72683DBB5D}"/>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B23A9ECF-99D4-9BAC-3BA5-3F6F438FB1A3}"/>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25A8065-1B94-32AF-3E57-105AC00F58F8}"/>
              </a:ext>
            </a:extLst>
          </p:cNvPr>
          <p:cNvSpPr txBox="1"/>
          <p:nvPr/>
        </p:nvSpPr>
        <p:spPr>
          <a:xfrm>
            <a:off x="302304" y="150504"/>
            <a:ext cx="3816750" cy="523220"/>
          </a:xfrm>
          <a:prstGeom prst="rect">
            <a:avLst/>
          </a:prstGeom>
          <a:noFill/>
        </p:spPr>
        <p:txBody>
          <a:bodyPr wrap="none" rtlCol="0">
            <a:spAutoFit/>
          </a:bodyPr>
          <a:lstStyle/>
          <a:p>
            <a:r>
              <a:rPr lang="en-US" sz="2800" b="1" dirty="0">
                <a:solidFill>
                  <a:schemeClr val="bg1"/>
                </a:solidFill>
              </a:rPr>
              <a:t>air-LUSI FLIGHT HISTORY</a:t>
            </a:r>
          </a:p>
        </p:txBody>
      </p:sp>
      <p:pic>
        <p:nvPicPr>
          <p:cNvPr id="3" name="Picture 2">
            <a:extLst>
              <a:ext uri="{FF2B5EF4-FFF2-40B4-BE49-F238E27FC236}">
                <a16:creationId xmlns:a16="http://schemas.microsoft.com/office/drawing/2014/main" id="{C5587EDA-E9F1-77A4-BF81-D3438A6D61D0}"/>
              </a:ext>
            </a:extLst>
          </p:cNvPr>
          <p:cNvPicPr>
            <a:picLocks noChangeAspect="1"/>
          </p:cNvPicPr>
          <p:nvPr/>
        </p:nvPicPr>
        <p:blipFill>
          <a:blip r:embed="rId2"/>
          <a:stretch>
            <a:fillRect/>
          </a:stretch>
        </p:blipFill>
        <p:spPr>
          <a:xfrm>
            <a:off x="5861542" y="56409"/>
            <a:ext cx="6260720" cy="6745182"/>
          </a:xfrm>
          <a:prstGeom prst="rect">
            <a:avLst/>
          </a:prstGeom>
        </p:spPr>
      </p:pic>
      <p:graphicFrame>
        <p:nvGraphicFramePr>
          <p:cNvPr id="4" name="Table 3">
            <a:extLst>
              <a:ext uri="{FF2B5EF4-FFF2-40B4-BE49-F238E27FC236}">
                <a16:creationId xmlns:a16="http://schemas.microsoft.com/office/drawing/2014/main" id="{399AB7B0-8D22-FF87-2707-89A24BA2D23A}"/>
              </a:ext>
            </a:extLst>
          </p:cNvPr>
          <p:cNvGraphicFramePr>
            <a:graphicFrameLocks noGrp="1"/>
          </p:cNvGraphicFramePr>
          <p:nvPr>
            <p:extLst>
              <p:ext uri="{D42A27DB-BD31-4B8C-83A1-F6EECF244321}">
                <p14:modId xmlns:p14="http://schemas.microsoft.com/office/powerpoint/2010/main" val="1252192733"/>
              </p:ext>
            </p:extLst>
          </p:nvPr>
        </p:nvGraphicFramePr>
        <p:xfrm>
          <a:off x="167711" y="842632"/>
          <a:ext cx="5497577" cy="4373880"/>
        </p:xfrm>
        <a:graphic>
          <a:graphicData uri="http://schemas.openxmlformats.org/drawingml/2006/table">
            <a:tbl>
              <a:tblPr firstRow="1" bandRow="1">
                <a:tableStyleId>{073A0DAA-6AF3-43AB-8588-CEC1D06C72B9}</a:tableStyleId>
              </a:tblPr>
              <a:tblGrid>
                <a:gridCol w="698818">
                  <a:extLst>
                    <a:ext uri="{9D8B030D-6E8A-4147-A177-3AD203B41FA5}">
                      <a16:colId xmlns:a16="http://schemas.microsoft.com/office/drawing/2014/main" val="3895218993"/>
                    </a:ext>
                  </a:extLst>
                </a:gridCol>
                <a:gridCol w="2649728">
                  <a:extLst>
                    <a:ext uri="{9D8B030D-6E8A-4147-A177-3AD203B41FA5}">
                      <a16:colId xmlns:a16="http://schemas.microsoft.com/office/drawing/2014/main" val="1109603583"/>
                    </a:ext>
                  </a:extLst>
                </a:gridCol>
                <a:gridCol w="2149031">
                  <a:extLst>
                    <a:ext uri="{9D8B030D-6E8A-4147-A177-3AD203B41FA5}">
                      <a16:colId xmlns:a16="http://schemas.microsoft.com/office/drawing/2014/main" val="2617640472"/>
                    </a:ext>
                  </a:extLst>
                </a:gridCol>
              </a:tblGrid>
              <a:tr h="0">
                <a:tc>
                  <a:txBody>
                    <a:bodyPr/>
                    <a:lstStyle/>
                    <a:p>
                      <a:r>
                        <a:rPr lang="en-US" sz="2000" dirty="0"/>
                        <a:t>Year</a:t>
                      </a:r>
                    </a:p>
                  </a:txBody>
                  <a:tcPr/>
                </a:tc>
                <a:tc>
                  <a:txBody>
                    <a:bodyPr/>
                    <a:lstStyle/>
                    <a:p>
                      <a:r>
                        <a:rPr lang="en-US" dirty="0"/>
                        <a:t>Milestone</a:t>
                      </a:r>
                    </a:p>
                  </a:txBody>
                  <a:tcPr/>
                </a:tc>
                <a:tc>
                  <a:txBody>
                    <a:bodyPr/>
                    <a:lstStyle/>
                    <a:p>
                      <a:r>
                        <a:rPr lang="en-US" dirty="0"/>
                        <a:t>Notes</a:t>
                      </a:r>
                    </a:p>
                  </a:txBody>
                  <a:tcPr/>
                </a:tc>
                <a:extLst>
                  <a:ext uri="{0D108BD9-81ED-4DB2-BD59-A6C34878D82A}">
                    <a16:rowId xmlns:a16="http://schemas.microsoft.com/office/drawing/2014/main" val="2739782472"/>
                  </a:ext>
                </a:extLst>
              </a:tr>
              <a:tr h="370840">
                <a:tc>
                  <a:txBody>
                    <a:bodyPr/>
                    <a:lstStyle/>
                    <a:p>
                      <a:r>
                        <a:rPr lang="en-US" sz="1800" dirty="0"/>
                        <a:t>2017</a:t>
                      </a:r>
                    </a:p>
                  </a:txBody>
                  <a:tcPr/>
                </a:tc>
                <a:tc>
                  <a:txBody>
                    <a:bodyPr/>
                    <a:lstStyle/>
                    <a:p>
                      <a:r>
                        <a:rPr lang="en-US" sz="1800" dirty="0"/>
                        <a:t>Design and development</a:t>
                      </a:r>
                    </a:p>
                  </a:txBody>
                  <a:tcPr/>
                </a:tc>
                <a:tc>
                  <a:txBody>
                    <a:bodyPr/>
                    <a:lstStyle/>
                    <a:p>
                      <a:endParaRPr lang="en-US" sz="1800" dirty="0"/>
                    </a:p>
                  </a:txBody>
                  <a:tcPr/>
                </a:tc>
                <a:extLst>
                  <a:ext uri="{0D108BD9-81ED-4DB2-BD59-A6C34878D82A}">
                    <a16:rowId xmlns:a16="http://schemas.microsoft.com/office/drawing/2014/main" val="347583133"/>
                  </a:ext>
                </a:extLst>
              </a:tr>
              <a:tr h="370840">
                <a:tc>
                  <a:txBody>
                    <a:bodyPr/>
                    <a:lstStyle/>
                    <a:p>
                      <a:r>
                        <a:rPr lang="en-US" sz="1800" b="1" dirty="0"/>
                        <a:t>2018</a:t>
                      </a:r>
                    </a:p>
                  </a:txBody>
                  <a:tcPr/>
                </a:tc>
                <a:tc>
                  <a:txBody>
                    <a:bodyPr/>
                    <a:lstStyle/>
                    <a:p>
                      <a:r>
                        <a:rPr lang="en-US" sz="1800" b="1" dirty="0"/>
                        <a:t>Engineering test flights</a:t>
                      </a:r>
                    </a:p>
                  </a:txBody>
                  <a:tcPr/>
                </a:tc>
                <a:tc>
                  <a:txBody>
                    <a:bodyPr/>
                    <a:lstStyle/>
                    <a:p>
                      <a:r>
                        <a:rPr lang="en-US" sz="1800" dirty="0"/>
                        <a:t>2 nights, no data</a:t>
                      </a:r>
                    </a:p>
                  </a:txBody>
                  <a:tcPr/>
                </a:tc>
                <a:extLst>
                  <a:ext uri="{0D108BD9-81ED-4DB2-BD59-A6C34878D82A}">
                    <a16:rowId xmlns:a16="http://schemas.microsoft.com/office/drawing/2014/main" val="2690471222"/>
                  </a:ext>
                </a:extLst>
              </a:tr>
              <a:tr h="370840">
                <a:tc>
                  <a:txBody>
                    <a:bodyPr/>
                    <a:lstStyle/>
                    <a:p>
                      <a:r>
                        <a:rPr lang="en-US" sz="1800" b="1" dirty="0"/>
                        <a:t>2019</a:t>
                      </a:r>
                    </a:p>
                  </a:txBody>
                  <a:tcPr/>
                </a:tc>
                <a:tc>
                  <a:txBody>
                    <a:bodyPr/>
                    <a:lstStyle/>
                    <a:p>
                      <a:r>
                        <a:rPr lang="en-US" sz="1800" b="1" dirty="0"/>
                        <a:t>Demonstration Campaign</a:t>
                      </a:r>
                    </a:p>
                  </a:txBody>
                  <a:tcPr/>
                </a:tc>
                <a:tc>
                  <a:txBody>
                    <a:bodyPr/>
                    <a:lstStyle/>
                    <a:p>
                      <a:r>
                        <a:rPr lang="en-US" sz="1800" dirty="0"/>
                        <a:t>5 nights, </a:t>
                      </a:r>
                      <a:r>
                        <a:rPr lang="en-US" sz="1800" dirty="0" err="1"/>
                        <a:t>unc</a:t>
                      </a:r>
                      <a:r>
                        <a:rPr lang="en-US" sz="1800" dirty="0"/>
                        <a:t> ~1.2%</a:t>
                      </a:r>
                    </a:p>
                  </a:txBody>
                  <a:tcPr/>
                </a:tc>
                <a:extLst>
                  <a:ext uri="{0D108BD9-81ED-4DB2-BD59-A6C34878D82A}">
                    <a16:rowId xmlns:a16="http://schemas.microsoft.com/office/drawing/2014/main" val="1302564415"/>
                  </a:ext>
                </a:extLst>
              </a:tr>
              <a:tr h="370840">
                <a:tc>
                  <a:txBody>
                    <a:bodyPr/>
                    <a:lstStyle/>
                    <a:p>
                      <a:r>
                        <a:rPr lang="en-US" sz="1800" dirty="0"/>
                        <a:t>2020</a:t>
                      </a:r>
                    </a:p>
                  </a:txBody>
                  <a:tcPr/>
                </a:tc>
                <a:tc>
                  <a:txBody>
                    <a:bodyPr/>
                    <a:lstStyle/>
                    <a:p>
                      <a:endParaRPr lang="en-US" sz="1800" dirty="0"/>
                    </a:p>
                  </a:txBody>
                  <a:tcPr/>
                </a:tc>
                <a:tc>
                  <a:txBody>
                    <a:bodyPr/>
                    <a:lstStyle/>
                    <a:p>
                      <a:r>
                        <a:rPr lang="en-US" sz="1800" dirty="0"/>
                        <a:t>COVID19</a:t>
                      </a:r>
                    </a:p>
                  </a:txBody>
                  <a:tcPr/>
                </a:tc>
                <a:extLst>
                  <a:ext uri="{0D108BD9-81ED-4DB2-BD59-A6C34878D82A}">
                    <a16:rowId xmlns:a16="http://schemas.microsoft.com/office/drawing/2014/main" val="1553634354"/>
                  </a:ext>
                </a:extLst>
              </a:tr>
              <a:tr h="370840">
                <a:tc>
                  <a:txBody>
                    <a:bodyPr/>
                    <a:lstStyle/>
                    <a:p>
                      <a:r>
                        <a:rPr lang="en-US" sz="1800" dirty="0"/>
                        <a:t>2021</a:t>
                      </a:r>
                    </a:p>
                  </a:txBody>
                  <a:tcPr/>
                </a:tc>
                <a:tc>
                  <a:txBody>
                    <a:bodyPr/>
                    <a:lstStyle/>
                    <a:p>
                      <a:r>
                        <a:rPr lang="en-US" sz="1800" strike="sngStrike" dirty="0">
                          <a:solidFill>
                            <a:schemeClr val="bg1">
                              <a:lumMod val="50000"/>
                            </a:schemeClr>
                          </a:solidFill>
                        </a:rPr>
                        <a:t>Operational Campaign 01</a:t>
                      </a:r>
                    </a:p>
                  </a:txBody>
                  <a:tcPr/>
                </a:tc>
                <a:tc>
                  <a:txBody>
                    <a:bodyPr/>
                    <a:lstStyle/>
                    <a:p>
                      <a:r>
                        <a:rPr lang="en-US" sz="1800" dirty="0"/>
                        <a:t>Maintenance delay</a:t>
                      </a:r>
                    </a:p>
                  </a:txBody>
                  <a:tcPr/>
                </a:tc>
                <a:extLst>
                  <a:ext uri="{0D108BD9-81ED-4DB2-BD59-A6C34878D82A}">
                    <a16:rowId xmlns:a16="http://schemas.microsoft.com/office/drawing/2014/main" val="194510954"/>
                  </a:ext>
                </a:extLst>
              </a:tr>
              <a:tr h="370840">
                <a:tc>
                  <a:txBody>
                    <a:bodyPr/>
                    <a:lstStyle/>
                    <a:p>
                      <a:r>
                        <a:rPr lang="en-US" sz="1800" b="1" dirty="0"/>
                        <a:t>2022</a:t>
                      </a:r>
                    </a:p>
                  </a:txBody>
                  <a:tcPr/>
                </a:tc>
                <a:tc>
                  <a:txBody>
                    <a:bodyPr/>
                    <a:lstStyle/>
                    <a:p>
                      <a:r>
                        <a:rPr lang="en-US" sz="1800" b="1" dirty="0"/>
                        <a:t>Operational Campaign 01</a:t>
                      </a:r>
                    </a:p>
                  </a:txBody>
                  <a:tcPr/>
                </a:tc>
                <a:tc>
                  <a:txBody>
                    <a:bodyPr/>
                    <a:lstStyle/>
                    <a:p>
                      <a:r>
                        <a:rPr lang="en-US" sz="1800" dirty="0"/>
                        <a:t>4 nights, </a:t>
                      </a:r>
                      <a:r>
                        <a:rPr lang="en-US" sz="1800" dirty="0" err="1"/>
                        <a:t>unc</a:t>
                      </a:r>
                      <a:r>
                        <a:rPr lang="en-US" sz="1800" dirty="0"/>
                        <a:t> &lt;1%</a:t>
                      </a:r>
                    </a:p>
                  </a:txBody>
                  <a:tcPr/>
                </a:tc>
                <a:extLst>
                  <a:ext uri="{0D108BD9-81ED-4DB2-BD59-A6C34878D82A}">
                    <a16:rowId xmlns:a16="http://schemas.microsoft.com/office/drawing/2014/main" val="1766152618"/>
                  </a:ext>
                </a:extLst>
              </a:tr>
              <a:tr h="370840">
                <a:tc>
                  <a:txBody>
                    <a:bodyPr/>
                    <a:lstStyle/>
                    <a:p>
                      <a:r>
                        <a:rPr lang="en-US" sz="1800" dirty="0"/>
                        <a:t>2023</a:t>
                      </a:r>
                    </a:p>
                  </a:txBody>
                  <a:tcPr/>
                </a:tc>
                <a:tc>
                  <a:txBody>
                    <a:bodyPr/>
                    <a:lstStyle/>
                    <a:p>
                      <a:endParaRPr lang="en-US" sz="1800" dirty="0"/>
                    </a:p>
                  </a:txBody>
                  <a:tcPr/>
                </a:tc>
                <a:tc>
                  <a:txBody>
                    <a:bodyPr/>
                    <a:lstStyle/>
                    <a:p>
                      <a:r>
                        <a:rPr lang="en-US" sz="1800" dirty="0"/>
                        <a:t>Robotics overhaul</a:t>
                      </a:r>
                    </a:p>
                  </a:txBody>
                  <a:tcPr/>
                </a:tc>
                <a:extLst>
                  <a:ext uri="{0D108BD9-81ED-4DB2-BD59-A6C34878D82A}">
                    <a16:rowId xmlns:a16="http://schemas.microsoft.com/office/drawing/2014/main" val="1707545915"/>
                  </a:ext>
                </a:extLst>
              </a:tr>
              <a:tr h="370840">
                <a:tc>
                  <a:txBody>
                    <a:bodyPr/>
                    <a:lstStyle/>
                    <a:p>
                      <a:r>
                        <a:rPr lang="en-US" sz="1800" dirty="0"/>
                        <a:t>2024</a:t>
                      </a:r>
                    </a:p>
                  </a:txBody>
                  <a:tcPr/>
                </a:tc>
                <a:tc>
                  <a:txBody>
                    <a:bodyPr/>
                    <a:lstStyle/>
                    <a:p>
                      <a:r>
                        <a:rPr lang="en-US" sz="1800" strike="sngStrike" dirty="0">
                          <a:solidFill>
                            <a:schemeClr val="bg1">
                              <a:lumMod val="50000"/>
                            </a:schemeClr>
                          </a:solidFill>
                        </a:rPr>
                        <a:t>Operational Campaign 02</a:t>
                      </a:r>
                    </a:p>
                  </a:txBody>
                  <a:tcPr/>
                </a:tc>
                <a:tc>
                  <a:txBody>
                    <a:bodyPr/>
                    <a:lstStyle/>
                    <a:p>
                      <a:r>
                        <a:rPr lang="en-US" sz="1800" dirty="0"/>
                        <a:t>Cancelled: a/c repair</a:t>
                      </a:r>
                    </a:p>
                  </a:txBody>
                  <a:tcPr/>
                </a:tc>
                <a:extLst>
                  <a:ext uri="{0D108BD9-81ED-4DB2-BD59-A6C34878D82A}">
                    <a16:rowId xmlns:a16="http://schemas.microsoft.com/office/drawing/2014/main" val="344647343"/>
                  </a:ext>
                </a:extLst>
              </a:tr>
              <a:tr h="370840">
                <a:tc>
                  <a:txBody>
                    <a:bodyPr/>
                    <a:lstStyle/>
                    <a:p>
                      <a:r>
                        <a:rPr lang="en-US" sz="1800" b="1" dirty="0"/>
                        <a:t>2025</a:t>
                      </a:r>
                    </a:p>
                  </a:txBody>
                  <a:tcPr/>
                </a:tc>
                <a:tc>
                  <a:txBody>
                    <a:bodyPr/>
                    <a:lstStyle/>
                    <a:p>
                      <a:r>
                        <a:rPr lang="en-US" sz="1800" b="1" dirty="0"/>
                        <a:t>Operational Campaign 02</a:t>
                      </a:r>
                    </a:p>
                    <a:p>
                      <a:r>
                        <a:rPr lang="en-US" sz="1800" strike="sngStrike" dirty="0">
                          <a:solidFill>
                            <a:schemeClr val="bg1">
                              <a:lumMod val="50000"/>
                            </a:schemeClr>
                          </a:solidFill>
                        </a:rPr>
                        <a:t>Operational Campaign 03</a:t>
                      </a:r>
                    </a:p>
                  </a:txBody>
                  <a:tcPr/>
                </a:tc>
                <a:tc>
                  <a:txBody>
                    <a:bodyPr/>
                    <a:lstStyle/>
                    <a:p>
                      <a:r>
                        <a:rPr lang="en-US" sz="1800" dirty="0"/>
                        <a:t>3 nights, </a:t>
                      </a:r>
                      <a:r>
                        <a:rPr lang="en-US" sz="1800" dirty="0" err="1"/>
                        <a:t>unc</a:t>
                      </a:r>
                      <a:r>
                        <a:rPr lang="en-US" sz="1800" dirty="0"/>
                        <a:t> TBD</a:t>
                      </a:r>
                    </a:p>
                    <a:p>
                      <a:r>
                        <a:rPr lang="en-US" sz="1800" dirty="0"/>
                        <a:t>US Govt Shutdown</a:t>
                      </a:r>
                    </a:p>
                  </a:txBody>
                  <a:tcPr/>
                </a:tc>
                <a:extLst>
                  <a:ext uri="{0D108BD9-81ED-4DB2-BD59-A6C34878D82A}">
                    <a16:rowId xmlns:a16="http://schemas.microsoft.com/office/drawing/2014/main" val="1078822672"/>
                  </a:ext>
                </a:extLst>
              </a:tr>
              <a:tr h="370840">
                <a:tc>
                  <a:txBody>
                    <a:bodyPr/>
                    <a:lstStyle/>
                    <a:p>
                      <a:r>
                        <a:rPr lang="en-US" sz="1800" b="1" dirty="0"/>
                        <a:t>2026</a:t>
                      </a:r>
                    </a:p>
                  </a:txBody>
                  <a:tcPr/>
                </a:tc>
                <a:tc>
                  <a:txBody>
                    <a:bodyPr/>
                    <a:lstStyle/>
                    <a:p>
                      <a:r>
                        <a:rPr lang="en-US" sz="1800" b="1" dirty="0"/>
                        <a:t>Operational Campaign 03</a:t>
                      </a:r>
                    </a:p>
                  </a:txBody>
                  <a:tcPr/>
                </a:tc>
                <a:tc>
                  <a:txBody>
                    <a:bodyPr/>
                    <a:lstStyle/>
                    <a:p>
                      <a:r>
                        <a:rPr lang="en-US" sz="1800" dirty="0"/>
                        <a:t>5 nights, </a:t>
                      </a:r>
                      <a:r>
                        <a:rPr lang="en-US" sz="1800" dirty="0" err="1"/>
                        <a:t>unc</a:t>
                      </a:r>
                      <a:r>
                        <a:rPr lang="en-US" sz="1800" dirty="0"/>
                        <a:t> &lt;1%</a:t>
                      </a:r>
                    </a:p>
                  </a:txBody>
                  <a:tcPr/>
                </a:tc>
                <a:extLst>
                  <a:ext uri="{0D108BD9-81ED-4DB2-BD59-A6C34878D82A}">
                    <a16:rowId xmlns:a16="http://schemas.microsoft.com/office/drawing/2014/main" val="2869166858"/>
                  </a:ext>
                </a:extLst>
              </a:tr>
            </a:tbl>
          </a:graphicData>
        </a:graphic>
      </p:graphicFrame>
      <p:sp>
        <p:nvSpPr>
          <p:cNvPr id="6" name="TextBox 5">
            <a:extLst>
              <a:ext uri="{FF2B5EF4-FFF2-40B4-BE49-F238E27FC236}">
                <a16:creationId xmlns:a16="http://schemas.microsoft.com/office/drawing/2014/main" id="{7CB924E9-E886-2DDF-F1A6-1B0D0E7B8CDA}"/>
              </a:ext>
            </a:extLst>
          </p:cNvPr>
          <p:cNvSpPr txBox="1"/>
          <p:nvPr/>
        </p:nvSpPr>
        <p:spPr>
          <a:xfrm>
            <a:off x="11602702" y="6476621"/>
            <a:ext cx="583329" cy="369332"/>
          </a:xfrm>
          <a:prstGeom prst="rect">
            <a:avLst/>
          </a:prstGeom>
          <a:noFill/>
        </p:spPr>
        <p:txBody>
          <a:bodyPr wrap="square" rtlCol="0">
            <a:spAutoFit/>
          </a:bodyPr>
          <a:lstStyle/>
          <a:p>
            <a:pPr algn="r"/>
            <a:fld id="{D959A4D1-C262-B741-AD0E-4CB69ECCD4BD}" type="slidenum">
              <a:rPr lang="en-US" smtClean="0">
                <a:solidFill>
                  <a:schemeClr val="bg1">
                    <a:lumMod val="50000"/>
                  </a:schemeClr>
                </a:solidFill>
              </a:rPr>
              <a:pPr algn="r"/>
              <a:t>7</a:t>
            </a:fld>
            <a:endParaRPr lang="en-US" dirty="0">
              <a:solidFill>
                <a:schemeClr val="bg1">
                  <a:lumMod val="50000"/>
                </a:schemeClr>
              </a:solidFill>
            </a:endParaRPr>
          </a:p>
        </p:txBody>
      </p:sp>
    </p:spTree>
    <p:extLst>
      <p:ext uri="{BB962C8B-B14F-4D97-AF65-F5344CB8AC3E}">
        <p14:creationId xmlns:p14="http://schemas.microsoft.com/office/powerpoint/2010/main" val="4137070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56C8C-D270-D643-2561-05E27763B3B0}"/>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A8281912-F2EC-CE82-D614-86206D016972}"/>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FCA62F8-A42E-73F1-C6E3-095018D22359}"/>
              </a:ext>
            </a:extLst>
          </p:cNvPr>
          <p:cNvSpPr txBox="1"/>
          <p:nvPr/>
        </p:nvSpPr>
        <p:spPr>
          <a:xfrm>
            <a:off x="154284" y="79520"/>
            <a:ext cx="5538946" cy="2985433"/>
          </a:xfrm>
          <a:prstGeom prst="rect">
            <a:avLst/>
          </a:prstGeom>
          <a:noFill/>
        </p:spPr>
        <p:txBody>
          <a:bodyPr wrap="square" rtlCol="0">
            <a:spAutoFit/>
          </a:bodyPr>
          <a:lstStyle/>
          <a:p>
            <a:pPr>
              <a:spcAft>
                <a:spcPts val="1200"/>
              </a:spcAft>
            </a:pPr>
            <a:r>
              <a:rPr lang="en-US" sz="2800" b="1" dirty="0">
                <a:solidFill>
                  <a:schemeClr val="bg1"/>
                </a:solidFill>
              </a:rPr>
              <a:t>Operational Campaign 03</a:t>
            </a:r>
          </a:p>
          <a:p>
            <a:pPr marL="285750" indent="-285750">
              <a:spcAft>
                <a:spcPts val="1200"/>
              </a:spcAft>
              <a:buFont typeface="Courier New" panose="02070309020205020404" pitchFamily="49" charset="0"/>
              <a:buChar char="o"/>
            </a:pPr>
            <a:r>
              <a:rPr lang="en-US" sz="2400" dirty="0">
                <a:solidFill>
                  <a:schemeClr val="bg1"/>
                </a:solidFill>
              </a:rPr>
              <a:t>Moved from Nov 2025 to Feb 2026.</a:t>
            </a:r>
          </a:p>
          <a:p>
            <a:pPr marL="285750" indent="-285750">
              <a:spcAft>
                <a:spcPts val="1200"/>
              </a:spcAft>
              <a:buFont typeface="Courier New" panose="02070309020205020404" pitchFamily="49" charset="0"/>
              <a:buChar char="o"/>
            </a:pPr>
            <a:r>
              <a:rPr lang="en-US" sz="2400" dirty="0">
                <a:solidFill>
                  <a:schemeClr val="bg1"/>
                </a:solidFill>
              </a:rPr>
              <a:t>4 nights after the Full Moon (i.e., positive phases) and 7 nights before.</a:t>
            </a:r>
          </a:p>
          <a:p>
            <a:pPr marL="285750" indent="-285750">
              <a:spcAft>
                <a:spcPts val="1200"/>
              </a:spcAft>
              <a:buFont typeface="Courier New" panose="02070309020205020404" pitchFamily="49" charset="0"/>
              <a:buChar char="o"/>
            </a:pPr>
            <a:r>
              <a:rPr lang="en-US" sz="2400" dirty="0">
                <a:solidFill>
                  <a:schemeClr val="bg1"/>
                </a:solidFill>
              </a:rPr>
              <a:t>Funding could cover 5 nights.</a:t>
            </a:r>
          </a:p>
          <a:p>
            <a:pPr marL="285750" indent="-285750">
              <a:spcAft>
                <a:spcPts val="1200"/>
              </a:spcAft>
              <a:buFont typeface="Courier New" panose="02070309020205020404" pitchFamily="49" charset="0"/>
              <a:buChar char="o"/>
            </a:pPr>
            <a:r>
              <a:rPr lang="en-US" sz="2400" dirty="0">
                <a:solidFill>
                  <a:schemeClr val="bg1"/>
                </a:solidFill>
              </a:rPr>
              <a:t>Chose phases -8°, 6°, 19°, 32°, 44°.</a:t>
            </a:r>
          </a:p>
        </p:txBody>
      </p:sp>
      <p:pic>
        <p:nvPicPr>
          <p:cNvPr id="5" name="Picture 4">
            <a:extLst>
              <a:ext uri="{FF2B5EF4-FFF2-40B4-BE49-F238E27FC236}">
                <a16:creationId xmlns:a16="http://schemas.microsoft.com/office/drawing/2014/main" id="{FCAA7437-89EC-EAB4-43E1-0012F27D52CE}"/>
              </a:ext>
            </a:extLst>
          </p:cNvPr>
          <p:cNvPicPr>
            <a:picLocks noChangeAspect="1"/>
          </p:cNvPicPr>
          <p:nvPr/>
        </p:nvPicPr>
        <p:blipFill>
          <a:blip r:embed="rId2"/>
          <a:stretch>
            <a:fillRect/>
          </a:stretch>
        </p:blipFill>
        <p:spPr>
          <a:xfrm>
            <a:off x="84545" y="3173435"/>
            <a:ext cx="6351508" cy="3605045"/>
          </a:xfrm>
          <a:prstGeom prst="rect">
            <a:avLst/>
          </a:prstGeom>
        </p:spPr>
      </p:pic>
      <p:pic>
        <p:nvPicPr>
          <p:cNvPr id="8" name="Picture 7">
            <a:extLst>
              <a:ext uri="{FF2B5EF4-FFF2-40B4-BE49-F238E27FC236}">
                <a16:creationId xmlns:a16="http://schemas.microsoft.com/office/drawing/2014/main" id="{85626646-AF4C-F6A1-1A0A-9D1CC3D8AE93}"/>
              </a:ext>
            </a:extLst>
          </p:cNvPr>
          <p:cNvPicPr>
            <a:picLocks noChangeAspect="1"/>
          </p:cNvPicPr>
          <p:nvPr/>
        </p:nvPicPr>
        <p:blipFill>
          <a:blip r:embed="rId3"/>
          <a:stretch>
            <a:fillRect/>
          </a:stretch>
        </p:blipFill>
        <p:spPr>
          <a:xfrm>
            <a:off x="6498771" y="80367"/>
            <a:ext cx="5630511" cy="5187163"/>
          </a:xfrm>
          <a:prstGeom prst="rect">
            <a:avLst/>
          </a:prstGeom>
        </p:spPr>
      </p:pic>
      <p:sp>
        <p:nvSpPr>
          <p:cNvPr id="9" name="TextBox 8">
            <a:extLst>
              <a:ext uri="{FF2B5EF4-FFF2-40B4-BE49-F238E27FC236}">
                <a16:creationId xmlns:a16="http://schemas.microsoft.com/office/drawing/2014/main" id="{66584766-7580-155D-91E3-FC02987D83D9}"/>
              </a:ext>
            </a:extLst>
          </p:cNvPr>
          <p:cNvSpPr txBox="1"/>
          <p:nvPr/>
        </p:nvSpPr>
        <p:spPr>
          <a:xfrm>
            <a:off x="6520598" y="5462600"/>
            <a:ext cx="5538946" cy="1200329"/>
          </a:xfrm>
          <a:prstGeom prst="rect">
            <a:avLst/>
          </a:prstGeom>
          <a:noFill/>
        </p:spPr>
        <p:txBody>
          <a:bodyPr wrap="square" rtlCol="0">
            <a:spAutoFit/>
          </a:bodyPr>
          <a:lstStyle/>
          <a:p>
            <a:pPr marL="285750" indent="-285750">
              <a:spcAft>
                <a:spcPts val="1200"/>
              </a:spcAft>
              <a:buFont typeface="Courier New" panose="02070309020205020404" pitchFamily="49" charset="0"/>
              <a:buChar char="o"/>
            </a:pPr>
            <a:r>
              <a:rPr lang="en-US" sz="2400" dirty="0">
                <a:solidFill>
                  <a:schemeClr val="bg1"/>
                </a:solidFill>
              </a:rPr>
              <a:t>Flight times target high lunar elevation, while reducing time shift from night to night.</a:t>
            </a:r>
          </a:p>
        </p:txBody>
      </p:sp>
      <p:sp>
        <p:nvSpPr>
          <p:cNvPr id="10" name="TextBox 9">
            <a:extLst>
              <a:ext uri="{FF2B5EF4-FFF2-40B4-BE49-F238E27FC236}">
                <a16:creationId xmlns:a16="http://schemas.microsoft.com/office/drawing/2014/main" id="{B97C3321-4BCC-3273-FB37-D6F5E7B040F5}"/>
              </a:ext>
            </a:extLst>
          </p:cNvPr>
          <p:cNvSpPr txBox="1"/>
          <p:nvPr/>
        </p:nvSpPr>
        <p:spPr>
          <a:xfrm>
            <a:off x="11602702" y="6476621"/>
            <a:ext cx="583329" cy="369332"/>
          </a:xfrm>
          <a:prstGeom prst="rect">
            <a:avLst/>
          </a:prstGeom>
          <a:noFill/>
        </p:spPr>
        <p:txBody>
          <a:bodyPr wrap="square" rtlCol="0">
            <a:spAutoFit/>
          </a:bodyPr>
          <a:lstStyle/>
          <a:p>
            <a:pPr algn="r"/>
            <a:fld id="{D959A4D1-C262-B741-AD0E-4CB69ECCD4BD}" type="slidenum">
              <a:rPr lang="en-US" smtClean="0">
                <a:solidFill>
                  <a:schemeClr val="bg1">
                    <a:lumMod val="50000"/>
                  </a:schemeClr>
                </a:solidFill>
              </a:rPr>
              <a:pPr algn="r"/>
              <a:t>8</a:t>
            </a:fld>
            <a:endParaRPr lang="en-US" dirty="0">
              <a:solidFill>
                <a:schemeClr val="bg1">
                  <a:lumMod val="50000"/>
                </a:schemeClr>
              </a:solidFill>
            </a:endParaRPr>
          </a:p>
        </p:txBody>
      </p:sp>
    </p:spTree>
    <p:extLst>
      <p:ext uri="{BB962C8B-B14F-4D97-AF65-F5344CB8AC3E}">
        <p14:creationId xmlns:p14="http://schemas.microsoft.com/office/powerpoint/2010/main" val="2884102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EE387-787C-554C-F47C-4B76F4928313}"/>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F2F04EBE-133F-D468-45CE-44522AC0A9CC}"/>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F06BEB7-15E8-3995-9595-E4F43A6ED5F1}"/>
              </a:ext>
            </a:extLst>
          </p:cNvPr>
          <p:cNvSpPr txBox="1"/>
          <p:nvPr/>
        </p:nvSpPr>
        <p:spPr>
          <a:xfrm>
            <a:off x="302304" y="150504"/>
            <a:ext cx="4358694" cy="584775"/>
          </a:xfrm>
          <a:prstGeom prst="rect">
            <a:avLst/>
          </a:prstGeom>
          <a:noFill/>
        </p:spPr>
        <p:txBody>
          <a:bodyPr wrap="none" rtlCol="0">
            <a:spAutoFit/>
          </a:bodyPr>
          <a:lstStyle/>
          <a:p>
            <a:r>
              <a:rPr lang="en-US" sz="3200" b="1" dirty="0">
                <a:solidFill>
                  <a:schemeClr val="bg1"/>
                </a:solidFill>
              </a:rPr>
              <a:t>air-LUSI Data Availability</a:t>
            </a:r>
          </a:p>
        </p:txBody>
      </p:sp>
      <p:sp>
        <p:nvSpPr>
          <p:cNvPr id="5" name="TextBox 4">
            <a:extLst>
              <a:ext uri="{FF2B5EF4-FFF2-40B4-BE49-F238E27FC236}">
                <a16:creationId xmlns:a16="http://schemas.microsoft.com/office/drawing/2014/main" id="{FFE6BE06-9134-A4DD-5097-66268E926AF8}"/>
              </a:ext>
            </a:extLst>
          </p:cNvPr>
          <p:cNvSpPr txBox="1"/>
          <p:nvPr/>
        </p:nvSpPr>
        <p:spPr>
          <a:xfrm>
            <a:off x="581365" y="916266"/>
            <a:ext cx="9204891" cy="2616101"/>
          </a:xfrm>
          <a:prstGeom prst="rect">
            <a:avLst/>
          </a:prstGeom>
          <a:noFill/>
        </p:spPr>
        <p:txBody>
          <a:bodyPr wrap="square" rtlCol="0">
            <a:spAutoFit/>
          </a:bodyPr>
          <a:lstStyle/>
          <a:p>
            <a:pPr marL="285750" indent="-285750">
              <a:spcAft>
                <a:spcPts val="600"/>
              </a:spcAft>
              <a:buFont typeface="Courier New" panose="02070309020205020404" pitchFamily="49" charset="0"/>
              <a:buChar char="o"/>
            </a:pPr>
            <a:r>
              <a:rPr lang="en-US" sz="2400" dirty="0">
                <a:solidFill>
                  <a:schemeClr val="bg1"/>
                </a:solidFill>
              </a:rPr>
              <a:t>2022 Data released to earlier adopters in April 2024.</a:t>
            </a:r>
          </a:p>
          <a:p>
            <a:pPr marL="285750" indent="-285750">
              <a:spcAft>
                <a:spcPts val="600"/>
              </a:spcAft>
              <a:buFont typeface="Courier New" panose="02070309020205020404" pitchFamily="49" charset="0"/>
              <a:buChar char="o"/>
            </a:pPr>
            <a:r>
              <a:rPr lang="en-US" sz="2400" dirty="0">
                <a:solidFill>
                  <a:schemeClr val="bg1"/>
                </a:solidFill>
              </a:rPr>
              <a:t>2022 Data made available through NIST data portal via GitHub, mirrored through NASA ORNL-DAAC later in 2024 (DOI assigned).</a:t>
            </a:r>
          </a:p>
          <a:p>
            <a:pPr marL="285750" indent="-285750">
              <a:spcAft>
                <a:spcPts val="600"/>
              </a:spcAft>
              <a:buFont typeface="Courier New" panose="02070309020205020404" pitchFamily="49" charset="0"/>
              <a:buChar char="o"/>
            </a:pPr>
            <a:r>
              <a:rPr lang="en-US" sz="2400" dirty="0">
                <a:solidFill>
                  <a:schemeClr val="bg1"/>
                </a:solidFill>
              </a:rPr>
              <a:t>2025 Data under investigation for stability issue.</a:t>
            </a:r>
          </a:p>
          <a:p>
            <a:pPr marL="285750" indent="-285750">
              <a:spcAft>
                <a:spcPts val="600"/>
              </a:spcAft>
              <a:buFont typeface="Courier New" panose="02070309020205020404" pitchFamily="49" charset="0"/>
              <a:buChar char="o"/>
            </a:pPr>
            <a:r>
              <a:rPr lang="en-US" sz="2400" dirty="0">
                <a:solidFill>
                  <a:schemeClr val="bg1"/>
                </a:solidFill>
              </a:rPr>
              <a:t>2026 Data available to earlier adopters 13 April 2026.</a:t>
            </a:r>
          </a:p>
          <a:p>
            <a:pPr marL="285750" indent="-285750">
              <a:spcAft>
                <a:spcPts val="600"/>
              </a:spcAft>
              <a:buFont typeface="Courier New" panose="02070309020205020404" pitchFamily="49" charset="0"/>
              <a:buChar char="o"/>
            </a:pPr>
            <a:r>
              <a:rPr lang="en-US" sz="2400" dirty="0">
                <a:solidFill>
                  <a:schemeClr val="bg1"/>
                </a:solidFill>
              </a:rPr>
              <a:t>Data moving to be distributed through NASA ORNL-DAAC in mid 2026.</a:t>
            </a:r>
          </a:p>
        </p:txBody>
      </p:sp>
      <p:sp>
        <p:nvSpPr>
          <p:cNvPr id="6" name="TextBox 5">
            <a:extLst>
              <a:ext uri="{FF2B5EF4-FFF2-40B4-BE49-F238E27FC236}">
                <a16:creationId xmlns:a16="http://schemas.microsoft.com/office/drawing/2014/main" id="{A0E8F6CD-8FE3-E709-7AEC-E0B86506B5A2}"/>
              </a:ext>
            </a:extLst>
          </p:cNvPr>
          <p:cNvSpPr txBox="1"/>
          <p:nvPr/>
        </p:nvSpPr>
        <p:spPr>
          <a:xfrm>
            <a:off x="302304" y="3906075"/>
            <a:ext cx="5116722" cy="584775"/>
          </a:xfrm>
          <a:prstGeom prst="rect">
            <a:avLst/>
          </a:prstGeom>
          <a:noFill/>
        </p:spPr>
        <p:txBody>
          <a:bodyPr wrap="none" rtlCol="0">
            <a:spAutoFit/>
          </a:bodyPr>
          <a:lstStyle/>
          <a:p>
            <a:r>
              <a:rPr lang="en-US" sz="3200" b="1" dirty="0">
                <a:solidFill>
                  <a:schemeClr val="bg1"/>
                </a:solidFill>
              </a:rPr>
              <a:t>air-LUSI Pending Publications</a:t>
            </a:r>
          </a:p>
        </p:txBody>
      </p:sp>
      <p:sp>
        <p:nvSpPr>
          <p:cNvPr id="7" name="TextBox 6">
            <a:extLst>
              <a:ext uri="{FF2B5EF4-FFF2-40B4-BE49-F238E27FC236}">
                <a16:creationId xmlns:a16="http://schemas.microsoft.com/office/drawing/2014/main" id="{0FDE582C-5048-7FD8-92E1-C167A4076532}"/>
              </a:ext>
            </a:extLst>
          </p:cNvPr>
          <p:cNvSpPr txBox="1"/>
          <p:nvPr/>
        </p:nvSpPr>
        <p:spPr>
          <a:xfrm>
            <a:off x="581364" y="4702199"/>
            <a:ext cx="9204891" cy="1800493"/>
          </a:xfrm>
          <a:prstGeom prst="rect">
            <a:avLst/>
          </a:prstGeom>
          <a:noFill/>
        </p:spPr>
        <p:txBody>
          <a:bodyPr wrap="square" rtlCol="0">
            <a:spAutoFit/>
          </a:bodyPr>
          <a:lstStyle/>
          <a:p>
            <a:pPr marL="342900" indent="-342900">
              <a:spcAft>
                <a:spcPts val="600"/>
              </a:spcAft>
              <a:buFont typeface="Courier New" panose="02070309020205020404" pitchFamily="49" charset="0"/>
              <a:buChar char="o"/>
            </a:pPr>
            <a:r>
              <a:rPr lang="en-US" sz="2400" dirty="0">
                <a:solidFill>
                  <a:schemeClr val="bg1"/>
                </a:solidFill>
              </a:rPr>
              <a:t>air-LUSI Summation Paper</a:t>
            </a:r>
          </a:p>
          <a:p>
            <a:pPr marL="342900" indent="-342900">
              <a:spcAft>
                <a:spcPts val="600"/>
              </a:spcAft>
              <a:buFont typeface="Courier New" panose="02070309020205020404" pitchFamily="49" charset="0"/>
              <a:buChar char="o"/>
            </a:pPr>
            <a:r>
              <a:rPr lang="en-US" sz="2400" dirty="0">
                <a:solidFill>
                  <a:schemeClr val="bg1"/>
                </a:solidFill>
              </a:rPr>
              <a:t>Measurement Paper(s) (Operational Campaigns 01-03)</a:t>
            </a:r>
          </a:p>
          <a:p>
            <a:pPr marL="342900" indent="-342900">
              <a:spcAft>
                <a:spcPts val="600"/>
              </a:spcAft>
              <a:buFont typeface="Courier New" panose="02070309020205020404" pitchFamily="49" charset="0"/>
              <a:buChar char="o"/>
            </a:pPr>
            <a:r>
              <a:rPr lang="en-US" sz="2400" dirty="0">
                <a:solidFill>
                  <a:schemeClr val="bg1"/>
                </a:solidFill>
              </a:rPr>
              <a:t>Stability Monitor Paper</a:t>
            </a:r>
          </a:p>
          <a:p>
            <a:pPr marL="342900" indent="-342900">
              <a:spcAft>
                <a:spcPts val="600"/>
              </a:spcAft>
              <a:buFont typeface="Courier New" panose="02070309020205020404" pitchFamily="49" charset="0"/>
              <a:buChar char="o"/>
            </a:pPr>
            <a:r>
              <a:rPr lang="en-US" sz="2400" dirty="0">
                <a:solidFill>
                  <a:schemeClr val="bg1"/>
                </a:solidFill>
              </a:rPr>
              <a:t>air-LUSI Application Paper</a:t>
            </a:r>
          </a:p>
        </p:txBody>
      </p:sp>
      <p:sp>
        <p:nvSpPr>
          <p:cNvPr id="8" name="TextBox 7">
            <a:extLst>
              <a:ext uri="{FF2B5EF4-FFF2-40B4-BE49-F238E27FC236}">
                <a16:creationId xmlns:a16="http://schemas.microsoft.com/office/drawing/2014/main" id="{8BBA898A-BF82-D095-017D-FDED458CDEC7}"/>
              </a:ext>
            </a:extLst>
          </p:cNvPr>
          <p:cNvSpPr txBox="1"/>
          <p:nvPr/>
        </p:nvSpPr>
        <p:spPr>
          <a:xfrm>
            <a:off x="11602702" y="6476621"/>
            <a:ext cx="583329" cy="369332"/>
          </a:xfrm>
          <a:prstGeom prst="rect">
            <a:avLst/>
          </a:prstGeom>
          <a:noFill/>
        </p:spPr>
        <p:txBody>
          <a:bodyPr wrap="square" rtlCol="0">
            <a:spAutoFit/>
          </a:bodyPr>
          <a:lstStyle/>
          <a:p>
            <a:pPr algn="r"/>
            <a:fld id="{D959A4D1-C262-B741-AD0E-4CB69ECCD4BD}" type="slidenum">
              <a:rPr lang="en-US" smtClean="0">
                <a:solidFill>
                  <a:schemeClr val="bg1">
                    <a:lumMod val="50000"/>
                  </a:schemeClr>
                </a:solidFill>
              </a:rPr>
              <a:pPr algn="r"/>
              <a:t>9</a:t>
            </a:fld>
            <a:endParaRPr lang="en-US" dirty="0">
              <a:solidFill>
                <a:schemeClr val="bg1">
                  <a:lumMod val="50000"/>
                </a:schemeClr>
              </a:solidFill>
            </a:endParaRPr>
          </a:p>
        </p:txBody>
      </p:sp>
    </p:spTree>
    <p:extLst>
      <p:ext uri="{BB962C8B-B14F-4D97-AF65-F5344CB8AC3E}">
        <p14:creationId xmlns:p14="http://schemas.microsoft.com/office/powerpoint/2010/main" val="3877085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786CA-B904-4C86-1732-5E01D8165889}"/>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52A4547B-C7DB-7509-44CD-3166F8E8DA67}"/>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10136FC-6933-B257-4D88-706BA4BCCB35}"/>
              </a:ext>
            </a:extLst>
          </p:cNvPr>
          <p:cNvSpPr txBox="1"/>
          <p:nvPr/>
        </p:nvSpPr>
        <p:spPr>
          <a:xfrm>
            <a:off x="208197" y="821423"/>
            <a:ext cx="6710122" cy="5709255"/>
          </a:xfrm>
          <a:prstGeom prst="rect">
            <a:avLst/>
          </a:prstGeom>
          <a:noFill/>
        </p:spPr>
        <p:txBody>
          <a:bodyPr wrap="square" rtlCol="0">
            <a:spAutoFit/>
          </a:bodyPr>
          <a:lstStyle/>
          <a:p>
            <a:pPr marL="285750" indent="-285750">
              <a:spcAft>
                <a:spcPts val="1200"/>
              </a:spcAft>
              <a:buFont typeface="Courier New" panose="02070309020205020404" pitchFamily="49" charset="0"/>
              <a:buChar char="o"/>
            </a:pPr>
            <a:r>
              <a:rPr lang="en-US" sz="2100" dirty="0">
                <a:solidFill>
                  <a:schemeClr val="bg1"/>
                </a:solidFill>
              </a:rPr>
              <a:t>air-LUSI is proven well suited to support the lunar calibration community in developing the Moon as an absolute calibration reference and can also be used to validate satellite calibration.</a:t>
            </a:r>
          </a:p>
          <a:p>
            <a:pPr marL="285750" indent="-285750">
              <a:spcAft>
                <a:spcPts val="1200"/>
              </a:spcAft>
              <a:buFont typeface="Courier New" panose="02070309020205020404" pitchFamily="49" charset="0"/>
              <a:buChar char="o"/>
            </a:pPr>
            <a:r>
              <a:rPr lang="en-US" sz="2100" dirty="0">
                <a:solidFill>
                  <a:schemeClr val="bg1"/>
                </a:solidFill>
              </a:rPr>
              <a:t>air-LUSI data used for model adjustment, debugging, validation and satellite calibration validation (PACE OCI).</a:t>
            </a:r>
          </a:p>
          <a:p>
            <a:pPr marL="285750" indent="-285750">
              <a:spcAft>
                <a:spcPts val="1200"/>
              </a:spcAft>
              <a:buFont typeface="Courier New" panose="02070309020205020404" pitchFamily="49" charset="0"/>
              <a:buChar char="o"/>
            </a:pPr>
            <a:r>
              <a:rPr lang="en-US" sz="2100" b="1" dirty="0">
                <a:solidFill>
                  <a:schemeClr val="bg1"/>
                </a:solidFill>
              </a:rPr>
              <a:t>air-LUSI</a:t>
            </a:r>
            <a:r>
              <a:rPr lang="en-US" sz="2100" dirty="0">
                <a:solidFill>
                  <a:schemeClr val="bg1"/>
                </a:solidFill>
              </a:rPr>
              <a:t> collected eight LUSI FRMs at negative phases and four at positive phases.</a:t>
            </a:r>
          </a:p>
          <a:p>
            <a:pPr marL="285750" indent="-285750">
              <a:spcAft>
                <a:spcPts val="1200"/>
              </a:spcAft>
              <a:buFont typeface="Courier New" panose="02070309020205020404" pitchFamily="49" charset="0"/>
              <a:buChar char="o"/>
            </a:pPr>
            <a:r>
              <a:rPr lang="en-US" sz="2100" dirty="0">
                <a:solidFill>
                  <a:schemeClr val="bg1"/>
                </a:solidFill>
              </a:rPr>
              <a:t>2026 data will be available to early adopters after 13 Apr 2026. All data will be published through NASA ORNL-DAAC in mid 2026.</a:t>
            </a:r>
            <a:endParaRPr lang="en-US" sz="2000" dirty="0">
              <a:solidFill>
                <a:schemeClr val="bg1"/>
              </a:solidFill>
            </a:endParaRPr>
          </a:p>
          <a:p>
            <a:pPr>
              <a:spcAft>
                <a:spcPts val="1200"/>
              </a:spcAft>
            </a:pPr>
            <a:r>
              <a:rPr lang="en-US" sz="2100" dirty="0">
                <a:solidFill>
                  <a:schemeClr val="bg1"/>
                </a:solidFill>
              </a:rPr>
              <a:t>Would like to see:</a:t>
            </a:r>
          </a:p>
          <a:p>
            <a:pPr marL="800100" lvl="1" indent="-342900">
              <a:buFont typeface="Arial" panose="020B0604020202020204" pitchFamily="34" charset="0"/>
              <a:buChar char="•"/>
            </a:pPr>
            <a:r>
              <a:rPr lang="en-US" sz="2100" dirty="0">
                <a:solidFill>
                  <a:schemeClr val="bg1"/>
                </a:solidFill>
              </a:rPr>
              <a:t>Validation of ARCSTONE against air-LUSI.</a:t>
            </a:r>
          </a:p>
          <a:p>
            <a:pPr marL="800100" lvl="1" indent="-342900">
              <a:buFont typeface="Arial" panose="020B0604020202020204" pitchFamily="34" charset="0"/>
              <a:buChar char="•"/>
            </a:pPr>
            <a:r>
              <a:rPr lang="en-US" sz="2100" dirty="0">
                <a:solidFill>
                  <a:schemeClr val="bg1"/>
                </a:solidFill>
              </a:rPr>
              <a:t>Updating of ROLO using air-LUSI data.</a:t>
            </a:r>
          </a:p>
          <a:p>
            <a:pPr marL="800100" lvl="1" indent="-342900">
              <a:buFont typeface="Arial" panose="020B0604020202020204" pitchFamily="34" charset="0"/>
              <a:buChar char="•"/>
            </a:pPr>
            <a:r>
              <a:rPr lang="en-US" sz="2100" dirty="0">
                <a:solidFill>
                  <a:schemeClr val="bg1"/>
                </a:solidFill>
              </a:rPr>
              <a:t>Processing &amp; Distribution Demo Campaign data.</a:t>
            </a:r>
          </a:p>
        </p:txBody>
      </p:sp>
      <p:sp>
        <p:nvSpPr>
          <p:cNvPr id="4" name="TextBox 3">
            <a:extLst>
              <a:ext uri="{FF2B5EF4-FFF2-40B4-BE49-F238E27FC236}">
                <a16:creationId xmlns:a16="http://schemas.microsoft.com/office/drawing/2014/main" id="{5DEE5AD0-7DF0-61FC-9205-3FCD23D07F79}"/>
              </a:ext>
            </a:extLst>
          </p:cNvPr>
          <p:cNvSpPr txBox="1"/>
          <p:nvPr/>
        </p:nvSpPr>
        <p:spPr>
          <a:xfrm>
            <a:off x="245849" y="25991"/>
            <a:ext cx="2012539" cy="646331"/>
          </a:xfrm>
          <a:prstGeom prst="rect">
            <a:avLst/>
          </a:prstGeom>
          <a:noFill/>
        </p:spPr>
        <p:txBody>
          <a:bodyPr wrap="none" rtlCol="0">
            <a:spAutoFit/>
          </a:bodyPr>
          <a:lstStyle/>
          <a:p>
            <a:r>
              <a:rPr lang="en-US" sz="3600" b="1" dirty="0">
                <a:solidFill>
                  <a:schemeClr val="bg1"/>
                </a:solidFill>
              </a:rPr>
              <a:t>Summary</a:t>
            </a:r>
          </a:p>
        </p:txBody>
      </p:sp>
      <p:pic>
        <p:nvPicPr>
          <p:cNvPr id="6" name="Picture 5">
            <a:extLst>
              <a:ext uri="{FF2B5EF4-FFF2-40B4-BE49-F238E27FC236}">
                <a16:creationId xmlns:a16="http://schemas.microsoft.com/office/drawing/2014/main" id="{E8CA17CD-9908-55B4-B2AB-83075073DF85}"/>
              </a:ext>
            </a:extLst>
          </p:cNvPr>
          <p:cNvPicPr>
            <a:picLocks noChangeAspect="1"/>
          </p:cNvPicPr>
          <p:nvPr/>
        </p:nvPicPr>
        <p:blipFill>
          <a:blip r:embed="rId2"/>
          <a:stretch>
            <a:fillRect/>
          </a:stretch>
        </p:blipFill>
        <p:spPr>
          <a:xfrm rot="5400000">
            <a:off x="6191250" y="857250"/>
            <a:ext cx="6858000" cy="5143500"/>
          </a:xfrm>
          <a:prstGeom prst="rect">
            <a:avLst/>
          </a:prstGeom>
        </p:spPr>
      </p:pic>
      <p:sp>
        <p:nvSpPr>
          <p:cNvPr id="7" name="TextBox 6">
            <a:extLst>
              <a:ext uri="{FF2B5EF4-FFF2-40B4-BE49-F238E27FC236}">
                <a16:creationId xmlns:a16="http://schemas.microsoft.com/office/drawing/2014/main" id="{E16EDB1F-9863-D721-17BE-D19576EC80F5}"/>
              </a:ext>
            </a:extLst>
          </p:cNvPr>
          <p:cNvSpPr txBox="1"/>
          <p:nvPr/>
        </p:nvSpPr>
        <p:spPr>
          <a:xfrm>
            <a:off x="11602702" y="6476621"/>
            <a:ext cx="583329" cy="369332"/>
          </a:xfrm>
          <a:prstGeom prst="rect">
            <a:avLst/>
          </a:prstGeom>
          <a:noFill/>
        </p:spPr>
        <p:txBody>
          <a:bodyPr wrap="square" rtlCol="0">
            <a:spAutoFit/>
          </a:bodyPr>
          <a:lstStyle/>
          <a:p>
            <a:pPr algn="r"/>
            <a:fld id="{D959A4D1-C262-B741-AD0E-4CB69ECCD4BD}" type="slidenum">
              <a:rPr lang="en-US" smtClean="0">
                <a:solidFill>
                  <a:schemeClr val="bg1">
                    <a:lumMod val="50000"/>
                  </a:schemeClr>
                </a:solidFill>
              </a:rPr>
              <a:pPr algn="r"/>
              <a:t>10</a:t>
            </a:fld>
            <a:endParaRPr lang="en-US" dirty="0">
              <a:solidFill>
                <a:schemeClr val="bg1">
                  <a:lumMod val="50000"/>
                </a:schemeClr>
              </a:solidFill>
            </a:endParaRPr>
          </a:p>
        </p:txBody>
      </p:sp>
    </p:spTree>
    <p:extLst>
      <p:ext uri="{BB962C8B-B14F-4D97-AF65-F5344CB8AC3E}">
        <p14:creationId xmlns:p14="http://schemas.microsoft.com/office/powerpoint/2010/main" val="2796183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047A2-719D-3408-B509-657601A7D91F}"/>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9FBE9DD2-5F2C-8375-9A40-58B3782F3620}"/>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F9B7958-7D09-D82C-0B4D-9D1657C6EDDD}"/>
              </a:ext>
            </a:extLst>
          </p:cNvPr>
          <p:cNvSpPr txBox="1"/>
          <p:nvPr/>
        </p:nvSpPr>
        <p:spPr>
          <a:xfrm>
            <a:off x="4795291" y="3044279"/>
            <a:ext cx="2601418" cy="769441"/>
          </a:xfrm>
          <a:prstGeom prst="rect">
            <a:avLst/>
          </a:prstGeom>
          <a:noFill/>
        </p:spPr>
        <p:txBody>
          <a:bodyPr wrap="none" rtlCol="0">
            <a:spAutoFit/>
          </a:bodyPr>
          <a:lstStyle/>
          <a:p>
            <a:r>
              <a:rPr lang="en-US" sz="4400" b="1" dirty="0">
                <a:solidFill>
                  <a:schemeClr val="bg1"/>
                </a:solidFill>
              </a:rPr>
              <a:t>Thank You</a:t>
            </a:r>
          </a:p>
        </p:txBody>
      </p:sp>
      <p:pic>
        <p:nvPicPr>
          <p:cNvPr id="2" name="Picture 1">
            <a:extLst>
              <a:ext uri="{FF2B5EF4-FFF2-40B4-BE49-F238E27FC236}">
                <a16:creationId xmlns:a16="http://schemas.microsoft.com/office/drawing/2014/main" id="{EC0005E7-ED5C-57BE-4495-FC8CA6B9B5BA}"/>
              </a:ext>
            </a:extLst>
          </p:cNvPr>
          <p:cNvPicPr>
            <a:picLocks noChangeAspect="1"/>
          </p:cNvPicPr>
          <p:nvPr/>
        </p:nvPicPr>
        <p:blipFill>
          <a:blip r:embed="rId2">
            <a:extLst>
              <a:ext uri="{28A0092B-C50C-407E-A947-70E740481C1C}">
                <a14:useLocalDpi xmlns:a14="http://schemas.microsoft.com/office/drawing/2010/main"/>
              </a:ext>
            </a:extLst>
          </a:blip>
          <a:srcRect l="1148" t="-424" r="-1"/>
          <a:stretch/>
        </p:blipFill>
        <p:spPr>
          <a:xfrm>
            <a:off x="352425" y="197374"/>
            <a:ext cx="1589614" cy="1561064"/>
          </a:xfrm>
          <a:prstGeom prst="rect">
            <a:avLst/>
          </a:prstGeom>
        </p:spPr>
      </p:pic>
      <p:sp>
        <p:nvSpPr>
          <p:cNvPr id="4" name="Rectangle 3">
            <a:extLst>
              <a:ext uri="{FF2B5EF4-FFF2-40B4-BE49-F238E27FC236}">
                <a16:creationId xmlns:a16="http://schemas.microsoft.com/office/drawing/2014/main" id="{1740C326-E054-D739-157B-1D91DEC63A75}"/>
              </a:ext>
            </a:extLst>
          </p:cNvPr>
          <p:cNvSpPr/>
          <p:nvPr/>
        </p:nvSpPr>
        <p:spPr>
          <a:xfrm>
            <a:off x="307975" y="117999"/>
            <a:ext cx="1685925" cy="8914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C1820C8C-6A02-A204-5EBA-AD8BF056A8D1}"/>
              </a:ext>
            </a:extLst>
          </p:cNvPr>
          <p:cNvGrpSpPr/>
          <p:nvPr/>
        </p:nvGrpSpPr>
        <p:grpSpPr>
          <a:xfrm>
            <a:off x="10220801" y="187569"/>
            <a:ext cx="1820113" cy="1503060"/>
            <a:chOff x="10335379" y="225049"/>
            <a:chExt cx="1712995" cy="1414602"/>
          </a:xfrm>
        </p:grpSpPr>
        <p:sp>
          <p:nvSpPr>
            <p:cNvPr id="6" name="Oval 5">
              <a:extLst>
                <a:ext uri="{FF2B5EF4-FFF2-40B4-BE49-F238E27FC236}">
                  <a16:creationId xmlns:a16="http://schemas.microsoft.com/office/drawing/2014/main" id="{E7FAADBB-B408-7EAA-8CB1-02D65D7B6384}"/>
                </a:ext>
              </a:extLst>
            </p:cNvPr>
            <p:cNvSpPr/>
            <p:nvPr/>
          </p:nvSpPr>
          <p:spPr>
            <a:xfrm>
              <a:off x="10426700" y="225049"/>
              <a:ext cx="1406525" cy="1414601"/>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NASAlogo.white.gif">
              <a:extLst>
                <a:ext uri="{FF2B5EF4-FFF2-40B4-BE49-F238E27FC236}">
                  <a16:creationId xmlns:a16="http://schemas.microsoft.com/office/drawing/2014/main" id="{7256CF1E-8B71-F372-FE96-63B3B6EE447E}"/>
                </a:ext>
              </a:extLst>
            </p:cNvPr>
            <p:cNvPicPr>
              <a:picLocks noChangeAspect="1"/>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tretch>
              <a:fillRect/>
            </a:stretch>
          </p:blipFill>
          <p:spPr>
            <a:xfrm>
              <a:off x="10335379" y="225049"/>
              <a:ext cx="1712995" cy="1414602"/>
            </a:xfrm>
            <a:prstGeom prst="rect">
              <a:avLst/>
            </a:prstGeom>
          </p:spPr>
        </p:pic>
      </p:grpSp>
    </p:spTree>
    <p:extLst>
      <p:ext uri="{BB962C8B-B14F-4D97-AF65-F5344CB8AC3E}">
        <p14:creationId xmlns:p14="http://schemas.microsoft.com/office/powerpoint/2010/main" val="162352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5AC27-1C76-DBEC-166D-60934950661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3238DF4-FA22-3FFF-6098-9E66877050C9}"/>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EF3F47A-6811-FD12-BFF9-72F8DB98CFD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694916" y="0"/>
            <a:ext cx="6482219" cy="6858000"/>
          </a:xfrm>
          <a:prstGeom prst="rect">
            <a:avLst/>
          </a:prstGeom>
        </p:spPr>
      </p:pic>
      <p:sp>
        <p:nvSpPr>
          <p:cNvPr id="5" name="TextBox 4">
            <a:extLst>
              <a:ext uri="{FF2B5EF4-FFF2-40B4-BE49-F238E27FC236}">
                <a16:creationId xmlns:a16="http://schemas.microsoft.com/office/drawing/2014/main" id="{58EA95F3-205D-0A79-97F6-9B757033D0E0}"/>
              </a:ext>
            </a:extLst>
          </p:cNvPr>
          <p:cNvSpPr txBox="1"/>
          <p:nvPr/>
        </p:nvSpPr>
        <p:spPr>
          <a:xfrm>
            <a:off x="302304" y="701117"/>
            <a:ext cx="5098034" cy="5909310"/>
          </a:xfrm>
          <a:prstGeom prst="rect">
            <a:avLst/>
          </a:prstGeom>
          <a:noFill/>
        </p:spPr>
        <p:txBody>
          <a:bodyPr wrap="square" rtlCol="0">
            <a:spAutoFit/>
          </a:bodyPr>
          <a:lstStyle/>
          <a:p>
            <a:pPr marL="285750" indent="-285750">
              <a:buFont typeface="Courier New" panose="02070309020205020404" pitchFamily="49" charset="0"/>
              <a:buChar char="o"/>
            </a:pPr>
            <a:r>
              <a:rPr lang="en-US" dirty="0">
                <a:solidFill>
                  <a:schemeClr val="bg1"/>
                </a:solidFill>
              </a:rPr>
              <a:t>Lunar Spectral Irradiance (LUSI) varies spectrally with viewing and illumination geometry.</a:t>
            </a:r>
          </a:p>
          <a:p>
            <a:pPr marL="285750" indent="-285750">
              <a:buFont typeface="Courier New" panose="02070309020205020404" pitchFamily="49" charset="0"/>
              <a:buChar char="o"/>
            </a:pPr>
            <a:endParaRPr lang="en-US" dirty="0">
              <a:solidFill>
                <a:schemeClr val="bg1"/>
              </a:solidFill>
            </a:endParaRPr>
          </a:p>
          <a:p>
            <a:pPr marL="285750" indent="-285750">
              <a:buFont typeface="Courier New" panose="02070309020205020404" pitchFamily="49" charset="0"/>
              <a:buChar char="o"/>
            </a:pPr>
            <a:r>
              <a:rPr lang="en-US" dirty="0">
                <a:solidFill>
                  <a:schemeClr val="bg1"/>
                </a:solidFill>
              </a:rPr>
              <a:t>Of all geometric parameters, LUSI changes most with lunar phase angle (i.e., phase of the Moon).</a:t>
            </a:r>
          </a:p>
          <a:p>
            <a:pPr marL="285750" indent="-285750">
              <a:buFont typeface="Courier New" panose="02070309020205020404" pitchFamily="49" charset="0"/>
              <a:buChar char="o"/>
            </a:pPr>
            <a:endParaRPr lang="en-US" dirty="0">
              <a:solidFill>
                <a:schemeClr val="bg1"/>
              </a:solidFill>
            </a:endParaRPr>
          </a:p>
          <a:p>
            <a:pPr marL="285750" indent="-285750">
              <a:buFont typeface="Courier New" panose="02070309020205020404" pitchFamily="49" charset="0"/>
              <a:buChar char="o"/>
            </a:pPr>
            <a:r>
              <a:rPr lang="en-US" dirty="0">
                <a:solidFill>
                  <a:schemeClr val="bg1"/>
                </a:solidFill>
              </a:rPr>
              <a:t>Because lunar surface features have a nonuniform distribution, the function is </a:t>
            </a:r>
            <a:r>
              <a:rPr lang="en-US" b="1" dirty="0">
                <a:solidFill>
                  <a:schemeClr val="bg1"/>
                </a:solidFill>
              </a:rPr>
              <a:t>asymmetrical</a:t>
            </a:r>
            <a:r>
              <a:rPr lang="en-US" dirty="0">
                <a:solidFill>
                  <a:schemeClr val="bg1"/>
                </a:solidFill>
              </a:rPr>
              <a:t> around 0° phase (Full Moon).</a:t>
            </a:r>
          </a:p>
          <a:p>
            <a:pPr marL="285750" indent="-285750">
              <a:buFont typeface="Courier New" panose="02070309020205020404" pitchFamily="49" charset="0"/>
              <a:buChar char="o"/>
            </a:pPr>
            <a:endParaRPr lang="en-US" dirty="0">
              <a:solidFill>
                <a:schemeClr val="bg1"/>
              </a:solidFill>
            </a:endParaRPr>
          </a:p>
          <a:p>
            <a:pPr marL="285750" indent="-285750">
              <a:buFont typeface="Courier New" panose="02070309020205020404" pitchFamily="49" charset="0"/>
              <a:buChar char="o"/>
            </a:pPr>
            <a:r>
              <a:rPr lang="en-US" dirty="0">
                <a:solidFill>
                  <a:schemeClr val="bg1"/>
                </a:solidFill>
              </a:rPr>
              <a:t>An air-LUSI campaign can sample at increments of ~13° a night during a campaign.</a:t>
            </a:r>
          </a:p>
          <a:p>
            <a:pPr marL="285750" indent="-285750">
              <a:buFont typeface="Courier New" panose="02070309020205020404" pitchFamily="49" charset="0"/>
              <a:buChar char="o"/>
            </a:pPr>
            <a:endParaRPr lang="en-US" dirty="0">
              <a:solidFill>
                <a:schemeClr val="bg1"/>
              </a:solidFill>
            </a:endParaRPr>
          </a:p>
          <a:p>
            <a:pPr marL="285750" indent="-285750">
              <a:buFont typeface="Courier New" panose="02070309020205020404" pitchFamily="49" charset="0"/>
              <a:buChar char="o"/>
            </a:pPr>
            <a:r>
              <a:rPr lang="en-US" dirty="0">
                <a:solidFill>
                  <a:schemeClr val="bg1"/>
                </a:solidFill>
              </a:rPr>
              <a:t>We do not sample too close to the Full Moon because the change in LUSI is too rapid.</a:t>
            </a:r>
          </a:p>
          <a:p>
            <a:pPr marL="285750" indent="-285750">
              <a:buFont typeface="Courier New" panose="02070309020205020404" pitchFamily="49" charset="0"/>
              <a:buChar char="o"/>
            </a:pPr>
            <a:endParaRPr lang="en-US" dirty="0">
              <a:solidFill>
                <a:schemeClr val="bg1"/>
              </a:solidFill>
            </a:endParaRPr>
          </a:p>
          <a:p>
            <a:pPr marL="285750" indent="-285750">
              <a:buFont typeface="Courier New" panose="02070309020205020404" pitchFamily="49" charset="0"/>
              <a:buChar char="o"/>
            </a:pPr>
            <a:r>
              <a:rPr lang="en-US" dirty="0">
                <a:solidFill>
                  <a:schemeClr val="bg1"/>
                </a:solidFill>
              </a:rPr>
              <a:t>The range of phases that can be collected during a campaign is determined by the time of year and latitude</a:t>
            </a:r>
            <a:r>
              <a:rPr lang="en-US" dirty="0">
                <a:solidFill>
                  <a:srgbClr val="C868D9"/>
                </a:solidFill>
              </a:rPr>
              <a:t>*</a:t>
            </a:r>
            <a:r>
              <a:rPr lang="en-US" dirty="0">
                <a:solidFill>
                  <a:schemeClr val="bg1"/>
                </a:solidFill>
              </a:rPr>
              <a:t>. @AFRC: Dec-Jan is optimal.</a:t>
            </a:r>
          </a:p>
          <a:p>
            <a:endParaRPr lang="en-US" dirty="0">
              <a:solidFill>
                <a:schemeClr val="bg1"/>
              </a:solidFill>
            </a:endParaRPr>
          </a:p>
          <a:p>
            <a:r>
              <a:rPr lang="en-US" dirty="0">
                <a:solidFill>
                  <a:srgbClr val="C868D9"/>
                </a:solidFill>
              </a:rPr>
              <a:t>* - We fly only out of AFRC to keep cost low.</a:t>
            </a:r>
          </a:p>
        </p:txBody>
      </p:sp>
      <p:sp>
        <p:nvSpPr>
          <p:cNvPr id="6" name="TextBox 5">
            <a:extLst>
              <a:ext uri="{FF2B5EF4-FFF2-40B4-BE49-F238E27FC236}">
                <a16:creationId xmlns:a16="http://schemas.microsoft.com/office/drawing/2014/main" id="{31523722-673A-4E72-8229-8D8FD87919D1}"/>
              </a:ext>
            </a:extLst>
          </p:cNvPr>
          <p:cNvSpPr txBox="1"/>
          <p:nvPr/>
        </p:nvSpPr>
        <p:spPr>
          <a:xfrm>
            <a:off x="10542500" y="2840018"/>
            <a:ext cx="1366784" cy="369332"/>
          </a:xfrm>
          <a:prstGeom prst="rect">
            <a:avLst/>
          </a:prstGeom>
          <a:noFill/>
        </p:spPr>
        <p:txBody>
          <a:bodyPr wrap="none" rtlCol="0">
            <a:spAutoFit/>
          </a:bodyPr>
          <a:lstStyle/>
          <a:p>
            <a:r>
              <a:rPr lang="en-US" dirty="0"/>
              <a:t>ROLO Model</a:t>
            </a:r>
          </a:p>
        </p:txBody>
      </p:sp>
      <p:sp>
        <p:nvSpPr>
          <p:cNvPr id="7" name="TextBox 6">
            <a:extLst>
              <a:ext uri="{FF2B5EF4-FFF2-40B4-BE49-F238E27FC236}">
                <a16:creationId xmlns:a16="http://schemas.microsoft.com/office/drawing/2014/main" id="{AF9B2911-D5E9-1697-A1A7-4DD32E6B4678}"/>
              </a:ext>
            </a:extLst>
          </p:cNvPr>
          <p:cNvSpPr txBox="1"/>
          <p:nvPr/>
        </p:nvSpPr>
        <p:spPr>
          <a:xfrm>
            <a:off x="302304" y="150504"/>
            <a:ext cx="4811830" cy="400110"/>
          </a:xfrm>
          <a:prstGeom prst="rect">
            <a:avLst/>
          </a:prstGeom>
          <a:noFill/>
        </p:spPr>
        <p:txBody>
          <a:bodyPr wrap="none" rtlCol="0">
            <a:spAutoFit/>
          </a:bodyPr>
          <a:lstStyle/>
          <a:p>
            <a:r>
              <a:rPr lang="en-US" sz="2000" b="1" dirty="0">
                <a:solidFill>
                  <a:schemeClr val="bg1"/>
                </a:solidFill>
              </a:rPr>
              <a:t>MEASURING LUNAR SPECTRAL IRRADIANCE</a:t>
            </a:r>
          </a:p>
        </p:txBody>
      </p:sp>
      <p:sp>
        <p:nvSpPr>
          <p:cNvPr id="2" name="TextBox 1">
            <a:extLst>
              <a:ext uri="{FF2B5EF4-FFF2-40B4-BE49-F238E27FC236}">
                <a16:creationId xmlns:a16="http://schemas.microsoft.com/office/drawing/2014/main" id="{649CC8AD-DB51-D7CA-72F1-0525973982BC}"/>
              </a:ext>
            </a:extLst>
          </p:cNvPr>
          <p:cNvSpPr txBox="1"/>
          <p:nvPr/>
        </p:nvSpPr>
        <p:spPr>
          <a:xfrm>
            <a:off x="11602702" y="6476621"/>
            <a:ext cx="583329" cy="369332"/>
          </a:xfrm>
          <a:prstGeom prst="rect">
            <a:avLst/>
          </a:prstGeom>
          <a:noFill/>
        </p:spPr>
        <p:txBody>
          <a:bodyPr wrap="square" rtlCol="0">
            <a:spAutoFit/>
          </a:bodyPr>
          <a:lstStyle/>
          <a:p>
            <a:pPr algn="r"/>
            <a:fld id="{D959A4D1-C262-B741-AD0E-4CB69ECCD4BD}" type="slidenum">
              <a:rPr lang="en-US" smtClean="0">
                <a:solidFill>
                  <a:schemeClr val="bg1">
                    <a:lumMod val="50000"/>
                  </a:schemeClr>
                </a:solidFill>
              </a:rPr>
              <a:pPr algn="r"/>
              <a:t>12</a:t>
            </a:fld>
            <a:endParaRPr lang="en-US" dirty="0">
              <a:solidFill>
                <a:schemeClr val="bg1">
                  <a:lumMod val="50000"/>
                </a:schemeClr>
              </a:solidFill>
            </a:endParaRPr>
          </a:p>
        </p:txBody>
      </p:sp>
    </p:spTree>
    <p:extLst>
      <p:ext uri="{BB962C8B-B14F-4D97-AF65-F5344CB8AC3E}">
        <p14:creationId xmlns:p14="http://schemas.microsoft.com/office/powerpoint/2010/main" val="1927835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0CCE5-31B8-F138-CA8D-7096919D5593}"/>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6254ED3A-5856-FA50-A204-994626AFC5EF}"/>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BE5CBCA-A4D2-A23F-7EEF-03BFB9A3930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10373" y="0"/>
            <a:ext cx="6472825" cy="6858000"/>
          </a:xfrm>
          <a:prstGeom prst="rect">
            <a:avLst/>
          </a:prstGeom>
        </p:spPr>
      </p:pic>
      <p:grpSp>
        <p:nvGrpSpPr>
          <p:cNvPr id="6" name="Group 5">
            <a:extLst>
              <a:ext uri="{FF2B5EF4-FFF2-40B4-BE49-F238E27FC236}">
                <a16:creationId xmlns:a16="http://schemas.microsoft.com/office/drawing/2014/main" id="{DD3D8431-C569-B938-A022-2F119F315BF7}"/>
              </a:ext>
            </a:extLst>
          </p:cNvPr>
          <p:cNvGrpSpPr/>
          <p:nvPr/>
        </p:nvGrpSpPr>
        <p:grpSpPr>
          <a:xfrm>
            <a:off x="5705675" y="0"/>
            <a:ext cx="6482219" cy="6858000"/>
            <a:chOff x="2854890" y="0"/>
            <a:chExt cx="6482219" cy="6858000"/>
          </a:xfrm>
        </p:grpSpPr>
        <p:pic>
          <p:nvPicPr>
            <p:cNvPr id="7" name="Picture 6">
              <a:extLst>
                <a:ext uri="{FF2B5EF4-FFF2-40B4-BE49-F238E27FC236}">
                  <a16:creationId xmlns:a16="http://schemas.microsoft.com/office/drawing/2014/main" id="{E9D70801-C504-A3F6-F98F-6C104FFB3E6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54890" y="0"/>
              <a:ext cx="6482219" cy="6858000"/>
            </a:xfrm>
            <a:prstGeom prst="rect">
              <a:avLst/>
            </a:prstGeom>
          </p:spPr>
        </p:pic>
        <p:grpSp>
          <p:nvGrpSpPr>
            <p:cNvPr id="8" name="Group 7">
              <a:extLst>
                <a:ext uri="{FF2B5EF4-FFF2-40B4-BE49-F238E27FC236}">
                  <a16:creationId xmlns:a16="http://schemas.microsoft.com/office/drawing/2014/main" id="{30128BC5-C62B-2DA7-6C14-7A93595162A0}"/>
                </a:ext>
              </a:extLst>
            </p:cNvPr>
            <p:cNvGrpSpPr/>
            <p:nvPr/>
          </p:nvGrpSpPr>
          <p:grpSpPr>
            <a:xfrm>
              <a:off x="4130936" y="4281545"/>
              <a:ext cx="2571538" cy="408791"/>
              <a:chOff x="4130936" y="4281545"/>
              <a:chExt cx="2571538" cy="408791"/>
            </a:xfrm>
          </p:grpSpPr>
          <p:cxnSp>
            <p:nvCxnSpPr>
              <p:cNvPr id="9" name="Straight Connector 8">
                <a:extLst>
                  <a:ext uri="{FF2B5EF4-FFF2-40B4-BE49-F238E27FC236}">
                    <a16:creationId xmlns:a16="http://schemas.microsoft.com/office/drawing/2014/main" id="{605B35D8-D489-62CE-4029-26459643AFD5}"/>
                  </a:ext>
                </a:extLst>
              </p:cNvPr>
              <p:cNvCxnSpPr/>
              <p:nvPr/>
            </p:nvCxnSpPr>
            <p:spPr>
              <a:xfrm>
                <a:off x="4130936" y="4281545"/>
                <a:ext cx="0" cy="40879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82F76EB-6794-9C7C-E55E-6F71C47C83C3}"/>
                  </a:ext>
                </a:extLst>
              </p:cNvPr>
              <p:cNvSpPr txBox="1"/>
              <p:nvPr/>
            </p:nvSpPr>
            <p:spPr>
              <a:xfrm>
                <a:off x="4130936" y="4347440"/>
                <a:ext cx="2571538" cy="276999"/>
              </a:xfrm>
              <a:prstGeom prst="rect">
                <a:avLst/>
              </a:prstGeom>
              <a:noFill/>
            </p:spPr>
            <p:txBody>
              <a:bodyPr wrap="none" rtlCol="0">
                <a:spAutoFit/>
              </a:bodyPr>
              <a:lstStyle/>
              <a:p>
                <a:r>
                  <a:rPr lang="en-US" sz="1200" b="1" dirty="0"/>
                  <a:t>Operational Campaign 01 – Mar 2022</a:t>
                </a:r>
              </a:p>
            </p:txBody>
          </p:sp>
        </p:grpSp>
      </p:grpSp>
      <p:grpSp>
        <p:nvGrpSpPr>
          <p:cNvPr id="11" name="Group 10">
            <a:extLst>
              <a:ext uri="{FF2B5EF4-FFF2-40B4-BE49-F238E27FC236}">
                <a16:creationId xmlns:a16="http://schemas.microsoft.com/office/drawing/2014/main" id="{18265AF6-77DA-5A65-D8CE-209DAF93AD9B}"/>
              </a:ext>
            </a:extLst>
          </p:cNvPr>
          <p:cNvGrpSpPr/>
          <p:nvPr/>
        </p:nvGrpSpPr>
        <p:grpSpPr>
          <a:xfrm>
            <a:off x="5695851" y="0"/>
            <a:ext cx="6491111" cy="6858000"/>
            <a:chOff x="2850444" y="0"/>
            <a:chExt cx="6491111" cy="6858000"/>
          </a:xfrm>
        </p:grpSpPr>
        <p:pic>
          <p:nvPicPr>
            <p:cNvPr id="12" name="Picture 11">
              <a:extLst>
                <a:ext uri="{FF2B5EF4-FFF2-40B4-BE49-F238E27FC236}">
                  <a16:creationId xmlns:a16="http://schemas.microsoft.com/office/drawing/2014/main" id="{AA95ED0C-ED06-61B1-E8FB-1353CCF5668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850444" y="0"/>
              <a:ext cx="6491111" cy="6858000"/>
            </a:xfrm>
            <a:prstGeom prst="rect">
              <a:avLst/>
            </a:prstGeom>
          </p:spPr>
        </p:pic>
        <p:grpSp>
          <p:nvGrpSpPr>
            <p:cNvPr id="13" name="Group 12">
              <a:extLst>
                <a:ext uri="{FF2B5EF4-FFF2-40B4-BE49-F238E27FC236}">
                  <a16:creationId xmlns:a16="http://schemas.microsoft.com/office/drawing/2014/main" id="{06A15ACF-EDA2-9265-D011-2A0477CD9F0E}"/>
                </a:ext>
              </a:extLst>
            </p:cNvPr>
            <p:cNvGrpSpPr/>
            <p:nvPr/>
          </p:nvGrpSpPr>
          <p:grpSpPr>
            <a:xfrm>
              <a:off x="4130936" y="4281545"/>
              <a:ext cx="2571538" cy="908571"/>
              <a:chOff x="4130936" y="4281545"/>
              <a:chExt cx="2571538" cy="908571"/>
            </a:xfrm>
          </p:grpSpPr>
          <p:cxnSp>
            <p:nvCxnSpPr>
              <p:cNvPr id="14" name="Straight Connector 13">
                <a:extLst>
                  <a:ext uri="{FF2B5EF4-FFF2-40B4-BE49-F238E27FC236}">
                    <a16:creationId xmlns:a16="http://schemas.microsoft.com/office/drawing/2014/main" id="{1B3B1AE9-2FDE-9192-ACA1-592FFD075B45}"/>
                  </a:ext>
                </a:extLst>
              </p:cNvPr>
              <p:cNvCxnSpPr/>
              <p:nvPr/>
            </p:nvCxnSpPr>
            <p:spPr>
              <a:xfrm>
                <a:off x="4130936" y="4281545"/>
                <a:ext cx="0" cy="40879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525CA31-EC99-5172-B8B7-5C92AAE43DC8}"/>
                  </a:ext>
                </a:extLst>
              </p:cNvPr>
              <p:cNvCxnSpPr/>
              <p:nvPr/>
            </p:nvCxnSpPr>
            <p:spPr>
              <a:xfrm>
                <a:off x="4130936" y="4781325"/>
                <a:ext cx="0" cy="408791"/>
              </a:xfrm>
              <a:prstGeom prst="line">
                <a:avLst/>
              </a:prstGeom>
              <a:ln w="28575">
                <a:solidFill>
                  <a:srgbClr val="FF89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F32CF5C-3B0B-5127-649E-EE8E074ABF59}"/>
                  </a:ext>
                </a:extLst>
              </p:cNvPr>
              <p:cNvSpPr txBox="1"/>
              <p:nvPr/>
            </p:nvSpPr>
            <p:spPr>
              <a:xfrm>
                <a:off x="4130936" y="4347440"/>
                <a:ext cx="2571538" cy="276999"/>
              </a:xfrm>
              <a:prstGeom prst="rect">
                <a:avLst/>
              </a:prstGeom>
              <a:noFill/>
            </p:spPr>
            <p:txBody>
              <a:bodyPr wrap="none" rtlCol="0">
                <a:spAutoFit/>
              </a:bodyPr>
              <a:lstStyle/>
              <a:p>
                <a:r>
                  <a:rPr lang="en-US" sz="1200" b="1" dirty="0"/>
                  <a:t>Operational Campaign 01 – Mar 2022</a:t>
                </a:r>
              </a:p>
            </p:txBody>
          </p:sp>
          <p:sp>
            <p:nvSpPr>
              <p:cNvPr id="17" name="TextBox 16">
                <a:extLst>
                  <a:ext uri="{FF2B5EF4-FFF2-40B4-BE49-F238E27FC236}">
                    <a16:creationId xmlns:a16="http://schemas.microsoft.com/office/drawing/2014/main" id="{91124556-8D23-C3AB-5068-6BA01286109C}"/>
                  </a:ext>
                </a:extLst>
              </p:cNvPr>
              <p:cNvSpPr txBox="1"/>
              <p:nvPr/>
            </p:nvSpPr>
            <p:spPr>
              <a:xfrm>
                <a:off x="4130936" y="4847220"/>
                <a:ext cx="2571538" cy="276999"/>
              </a:xfrm>
              <a:prstGeom prst="rect">
                <a:avLst/>
              </a:prstGeom>
              <a:noFill/>
            </p:spPr>
            <p:txBody>
              <a:bodyPr wrap="none" rtlCol="0">
                <a:spAutoFit/>
              </a:bodyPr>
              <a:lstStyle/>
              <a:p>
                <a:r>
                  <a:rPr lang="en-US" sz="1200" b="1" dirty="0"/>
                  <a:t>Operational Campaign 02 – Mar 2025</a:t>
                </a:r>
              </a:p>
            </p:txBody>
          </p:sp>
        </p:grpSp>
      </p:grpSp>
      <p:pic>
        <p:nvPicPr>
          <p:cNvPr id="41" name="Picture 40">
            <a:extLst>
              <a:ext uri="{FF2B5EF4-FFF2-40B4-BE49-F238E27FC236}">
                <a16:creationId xmlns:a16="http://schemas.microsoft.com/office/drawing/2014/main" id="{73BF60E7-0BCE-B0C6-FAE1-D6E8AB75DE5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716222" y="-12047"/>
            <a:ext cx="6463684" cy="6858000"/>
          </a:xfrm>
          <a:prstGeom prst="rect">
            <a:avLst/>
          </a:prstGeom>
        </p:spPr>
      </p:pic>
      <p:sp>
        <p:nvSpPr>
          <p:cNvPr id="3" name="TextBox 2">
            <a:extLst>
              <a:ext uri="{FF2B5EF4-FFF2-40B4-BE49-F238E27FC236}">
                <a16:creationId xmlns:a16="http://schemas.microsoft.com/office/drawing/2014/main" id="{7F7A8D1B-D8BF-FBCC-38E5-9C6EA50C91E7}"/>
              </a:ext>
            </a:extLst>
          </p:cNvPr>
          <p:cNvSpPr txBox="1"/>
          <p:nvPr/>
        </p:nvSpPr>
        <p:spPr>
          <a:xfrm>
            <a:off x="206829" y="272142"/>
            <a:ext cx="5509393" cy="6370975"/>
          </a:xfrm>
          <a:prstGeom prst="rect">
            <a:avLst/>
          </a:prstGeom>
          <a:noFill/>
        </p:spPr>
        <p:txBody>
          <a:bodyPr wrap="none" rtlCol="0">
            <a:spAutoFit/>
          </a:bodyPr>
          <a:lstStyle/>
          <a:p>
            <a:r>
              <a:rPr lang="en-US" sz="2400" b="1" dirty="0">
                <a:solidFill>
                  <a:schemeClr val="bg1"/>
                </a:solidFill>
              </a:rPr>
              <a:t>Sampling if Operational Campaign 03</a:t>
            </a:r>
          </a:p>
          <a:p>
            <a:r>
              <a:rPr lang="en-US" sz="2400" b="1" dirty="0">
                <a:solidFill>
                  <a:schemeClr val="bg1"/>
                </a:solidFill>
              </a:rPr>
              <a:t>happened in Nov 2025 and all nine</a:t>
            </a:r>
          </a:p>
          <a:p>
            <a:r>
              <a:rPr lang="en-US" sz="2400" b="1" dirty="0">
                <a:solidFill>
                  <a:schemeClr val="bg1"/>
                </a:solidFill>
              </a:rPr>
              <a:t>viable nights were acquired.</a:t>
            </a:r>
          </a:p>
          <a:p>
            <a:endParaRPr lang="en-US" sz="2400" b="1" dirty="0">
              <a:solidFill>
                <a:schemeClr val="bg1"/>
              </a:solidFill>
            </a:endParaRPr>
          </a:p>
          <a:p>
            <a:r>
              <a:rPr lang="en-US" sz="2400" b="1" dirty="0">
                <a:solidFill>
                  <a:schemeClr val="bg1"/>
                </a:solidFill>
              </a:rPr>
              <a:t>If only five nights were acquired, then</a:t>
            </a:r>
          </a:p>
          <a:p>
            <a:r>
              <a:rPr lang="en-US" sz="2400" b="1" dirty="0">
                <a:solidFill>
                  <a:schemeClr val="bg1"/>
                </a:solidFill>
              </a:rPr>
              <a:t>positive phases up to just above 70 </a:t>
            </a:r>
            <a:r>
              <a:rPr lang="en-US" sz="2400" b="1" dirty="0" err="1">
                <a:solidFill>
                  <a:schemeClr val="bg1"/>
                </a:solidFill>
              </a:rPr>
              <a:t>degs</a:t>
            </a:r>
            <a:endParaRPr lang="en-US" sz="2400" b="1" dirty="0">
              <a:solidFill>
                <a:schemeClr val="bg1"/>
              </a:solidFill>
            </a:endParaRPr>
          </a:p>
          <a:p>
            <a:r>
              <a:rPr lang="en-US" sz="2400" b="1" dirty="0">
                <a:solidFill>
                  <a:schemeClr val="bg1"/>
                </a:solidFill>
              </a:rPr>
              <a:t>would have been chosen.</a:t>
            </a:r>
          </a:p>
          <a:p>
            <a:endParaRPr lang="en-US" sz="2400" b="1" dirty="0">
              <a:solidFill>
                <a:schemeClr val="bg1"/>
              </a:solidFill>
            </a:endParaRPr>
          </a:p>
          <a:p>
            <a:r>
              <a:rPr lang="en-US" sz="2400" b="1" dirty="0">
                <a:solidFill>
                  <a:schemeClr val="bg1"/>
                </a:solidFill>
              </a:rPr>
              <a:t>However, US Govt Shutdown cancelled</a:t>
            </a:r>
          </a:p>
          <a:p>
            <a:r>
              <a:rPr lang="en-US" sz="2400" b="1" dirty="0">
                <a:solidFill>
                  <a:schemeClr val="bg1"/>
                </a:solidFill>
              </a:rPr>
              <a:t>this opportunity.</a:t>
            </a:r>
          </a:p>
          <a:p>
            <a:endParaRPr lang="en-US" sz="2400" b="1" dirty="0">
              <a:solidFill>
                <a:schemeClr val="bg1"/>
              </a:solidFill>
            </a:endParaRPr>
          </a:p>
          <a:p>
            <a:r>
              <a:rPr lang="en-US" sz="2400" b="1" dirty="0">
                <a:solidFill>
                  <a:schemeClr val="bg1"/>
                </a:solidFill>
              </a:rPr>
              <a:t>Subsequent opportunities in December</a:t>
            </a:r>
          </a:p>
          <a:p>
            <a:r>
              <a:rPr lang="en-US" sz="2400" b="1" dirty="0">
                <a:solidFill>
                  <a:schemeClr val="bg1"/>
                </a:solidFill>
              </a:rPr>
              <a:t>and January conflicted with holidays, so</a:t>
            </a:r>
          </a:p>
          <a:p>
            <a:r>
              <a:rPr lang="en-US" sz="2400" b="1" dirty="0">
                <a:solidFill>
                  <a:schemeClr val="bg1"/>
                </a:solidFill>
              </a:rPr>
              <a:t>February 2026 was the next viable option.</a:t>
            </a:r>
          </a:p>
          <a:p>
            <a:endParaRPr lang="en-US" sz="2400" b="1" dirty="0">
              <a:solidFill>
                <a:schemeClr val="bg1"/>
              </a:solidFill>
            </a:endParaRPr>
          </a:p>
          <a:p>
            <a:r>
              <a:rPr lang="en-US" sz="2400" b="1" dirty="0">
                <a:solidFill>
                  <a:schemeClr val="bg1"/>
                </a:solidFill>
              </a:rPr>
              <a:t>It was also the last opportunity to acquire</a:t>
            </a:r>
          </a:p>
          <a:p>
            <a:r>
              <a:rPr lang="en-US" sz="2400" b="1" dirty="0">
                <a:solidFill>
                  <a:schemeClr val="bg1"/>
                </a:solidFill>
              </a:rPr>
              <a:t>positive phases until next Fall 2026.</a:t>
            </a:r>
          </a:p>
        </p:txBody>
      </p:sp>
      <p:pic>
        <p:nvPicPr>
          <p:cNvPr id="18" name="Picture 17">
            <a:extLst>
              <a:ext uri="{FF2B5EF4-FFF2-40B4-BE49-F238E27FC236}">
                <a16:creationId xmlns:a16="http://schemas.microsoft.com/office/drawing/2014/main" id="{C6D1636D-4CBB-24C5-1422-0CB69001F06F}"/>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5691745" y="12047"/>
            <a:ext cx="6463684" cy="6858000"/>
          </a:xfrm>
          <a:prstGeom prst="rect">
            <a:avLst/>
          </a:prstGeom>
        </p:spPr>
      </p:pic>
      <p:grpSp>
        <p:nvGrpSpPr>
          <p:cNvPr id="35" name="Group 34">
            <a:extLst>
              <a:ext uri="{FF2B5EF4-FFF2-40B4-BE49-F238E27FC236}">
                <a16:creationId xmlns:a16="http://schemas.microsoft.com/office/drawing/2014/main" id="{BE033AC2-F77F-1926-A318-600890DAAAA6}"/>
              </a:ext>
            </a:extLst>
          </p:cNvPr>
          <p:cNvGrpSpPr/>
          <p:nvPr/>
        </p:nvGrpSpPr>
        <p:grpSpPr>
          <a:xfrm>
            <a:off x="6986758" y="4281545"/>
            <a:ext cx="2579424" cy="1902197"/>
            <a:chOff x="6986758" y="4281545"/>
            <a:chExt cx="2579424" cy="1902197"/>
          </a:xfrm>
        </p:grpSpPr>
        <p:cxnSp>
          <p:nvCxnSpPr>
            <p:cNvPr id="43" name="Straight Connector 42">
              <a:extLst>
                <a:ext uri="{FF2B5EF4-FFF2-40B4-BE49-F238E27FC236}">
                  <a16:creationId xmlns:a16="http://schemas.microsoft.com/office/drawing/2014/main" id="{6CAAC838-6993-E36F-93CA-FA8B730CC600}"/>
                </a:ext>
              </a:extLst>
            </p:cNvPr>
            <p:cNvCxnSpPr/>
            <p:nvPr/>
          </p:nvCxnSpPr>
          <p:spPr>
            <a:xfrm>
              <a:off x="6986758" y="4281545"/>
              <a:ext cx="0" cy="40879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0B6BE7E-D3A7-E7EA-5352-79CCCF561EFD}"/>
                </a:ext>
              </a:extLst>
            </p:cNvPr>
            <p:cNvCxnSpPr/>
            <p:nvPr/>
          </p:nvCxnSpPr>
          <p:spPr>
            <a:xfrm>
              <a:off x="6986758" y="4781325"/>
              <a:ext cx="0" cy="408791"/>
            </a:xfrm>
            <a:prstGeom prst="line">
              <a:avLst/>
            </a:prstGeom>
            <a:ln w="28575">
              <a:solidFill>
                <a:srgbClr val="FF89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A4861F5-A401-F0A5-FAF1-2533F7ED26AE}"/>
                </a:ext>
              </a:extLst>
            </p:cNvPr>
            <p:cNvCxnSpPr/>
            <p:nvPr/>
          </p:nvCxnSpPr>
          <p:spPr>
            <a:xfrm>
              <a:off x="6986758" y="5281106"/>
              <a:ext cx="0" cy="408791"/>
            </a:xfrm>
            <a:prstGeom prst="line">
              <a:avLst/>
            </a:prstGeom>
            <a:ln w="28575">
              <a:solidFill>
                <a:srgbClr val="C868D9"/>
              </a:solidFill>
              <a:prstDash val="sysDot"/>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7AFB4DB0-6F82-944C-0304-BCE8988D0FC0}"/>
                </a:ext>
              </a:extLst>
            </p:cNvPr>
            <p:cNvSpPr txBox="1"/>
            <p:nvPr/>
          </p:nvSpPr>
          <p:spPr>
            <a:xfrm>
              <a:off x="6986758" y="4347440"/>
              <a:ext cx="2571538" cy="276999"/>
            </a:xfrm>
            <a:prstGeom prst="rect">
              <a:avLst/>
            </a:prstGeom>
            <a:noFill/>
          </p:spPr>
          <p:txBody>
            <a:bodyPr wrap="none" rtlCol="0">
              <a:spAutoFit/>
            </a:bodyPr>
            <a:lstStyle/>
            <a:p>
              <a:r>
                <a:rPr lang="en-US" sz="1200" b="1" dirty="0"/>
                <a:t>Operational Campaign 01 – Mar 2022</a:t>
              </a:r>
            </a:p>
          </p:txBody>
        </p:sp>
        <p:sp>
          <p:nvSpPr>
            <p:cNvPr id="47" name="TextBox 46">
              <a:extLst>
                <a:ext uri="{FF2B5EF4-FFF2-40B4-BE49-F238E27FC236}">
                  <a16:creationId xmlns:a16="http://schemas.microsoft.com/office/drawing/2014/main" id="{6C832FC6-9876-5369-7DB9-B8FF93796DCC}"/>
                </a:ext>
              </a:extLst>
            </p:cNvPr>
            <p:cNvSpPr txBox="1"/>
            <p:nvPr/>
          </p:nvSpPr>
          <p:spPr>
            <a:xfrm>
              <a:off x="6986758" y="4847220"/>
              <a:ext cx="2571538" cy="276999"/>
            </a:xfrm>
            <a:prstGeom prst="rect">
              <a:avLst/>
            </a:prstGeom>
            <a:noFill/>
          </p:spPr>
          <p:txBody>
            <a:bodyPr wrap="none" rtlCol="0">
              <a:spAutoFit/>
            </a:bodyPr>
            <a:lstStyle/>
            <a:p>
              <a:r>
                <a:rPr lang="en-US" sz="1200" b="1" dirty="0"/>
                <a:t>Operational Campaign 02 – Mar 2025</a:t>
              </a:r>
            </a:p>
          </p:txBody>
        </p:sp>
        <p:sp>
          <p:nvSpPr>
            <p:cNvPr id="48" name="TextBox 47">
              <a:extLst>
                <a:ext uri="{FF2B5EF4-FFF2-40B4-BE49-F238E27FC236}">
                  <a16:creationId xmlns:a16="http://schemas.microsoft.com/office/drawing/2014/main" id="{51C9E87C-9F19-A1ED-9C70-2521D5C3ECDA}"/>
                </a:ext>
              </a:extLst>
            </p:cNvPr>
            <p:cNvSpPr txBox="1"/>
            <p:nvPr/>
          </p:nvSpPr>
          <p:spPr>
            <a:xfrm>
              <a:off x="6986758" y="5347000"/>
              <a:ext cx="2563074" cy="276999"/>
            </a:xfrm>
            <a:prstGeom prst="rect">
              <a:avLst/>
            </a:prstGeom>
            <a:noFill/>
          </p:spPr>
          <p:txBody>
            <a:bodyPr wrap="none" rtlCol="0">
              <a:spAutoFit/>
            </a:bodyPr>
            <a:lstStyle/>
            <a:p>
              <a:r>
                <a:rPr lang="en-US" sz="1200" b="1" dirty="0"/>
                <a:t>Operational Campaign 03 – Nov 2025</a:t>
              </a:r>
            </a:p>
          </p:txBody>
        </p:sp>
        <p:cxnSp>
          <p:nvCxnSpPr>
            <p:cNvPr id="24" name="Straight Connector 23">
              <a:extLst>
                <a:ext uri="{FF2B5EF4-FFF2-40B4-BE49-F238E27FC236}">
                  <a16:creationId xmlns:a16="http://schemas.microsoft.com/office/drawing/2014/main" id="{5E6D5576-2CF8-D12C-D2D7-E26228597EA3}"/>
                </a:ext>
              </a:extLst>
            </p:cNvPr>
            <p:cNvCxnSpPr/>
            <p:nvPr/>
          </p:nvCxnSpPr>
          <p:spPr>
            <a:xfrm>
              <a:off x="6990863" y="4287480"/>
              <a:ext cx="0" cy="40879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2BCFDD2-6465-808B-7D61-CF3FD55AAC6C}"/>
                </a:ext>
              </a:extLst>
            </p:cNvPr>
            <p:cNvCxnSpPr/>
            <p:nvPr/>
          </p:nvCxnSpPr>
          <p:spPr>
            <a:xfrm>
              <a:off x="6990863" y="4787260"/>
              <a:ext cx="0" cy="408791"/>
            </a:xfrm>
            <a:prstGeom prst="line">
              <a:avLst/>
            </a:prstGeom>
            <a:ln w="28575">
              <a:solidFill>
                <a:srgbClr val="FF89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83F1405-E8A0-69DC-0D1F-6B669347014D}"/>
                </a:ext>
              </a:extLst>
            </p:cNvPr>
            <p:cNvCxnSpPr/>
            <p:nvPr/>
          </p:nvCxnSpPr>
          <p:spPr>
            <a:xfrm>
              <a:off x="6990863" y="5287041"/>
              <a:ext cx="0" cy="408791"/>
            </a:xfrm>
            <a:prstGeom prst="line">
              <a:avLst/>
            </a:prstGeom>
            <a:ln w="28575">
              <a:solidFill>
                <a:srgbClr val="C868D9"/>
              </a:solidFill>
              <a:prstDash val="sysDot"/>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5084D8D1-730C-390C-10A3-83ED605D6D92}"/>
                </a:ext>
              </a:extLst>
            </p:cNvPr>
            <p:cNvSpPr txBox="1"/>
            <p:nvPr/>
          </p:nvSpPr>
          <p:spPr>
            <a:xfrm>
              <a:off x="6990863" y="4353375"/>
              <a:ext cx="2571538" cy="276999"/>
            </a:xfrm>
            <a:prstGeom prst="rect">
              <a:avLst/>
            </a:prstGeom>
            <a:noFill/>
          </p:spPr>
          <p:txBody>
            <a:bodyPr wrap="none" rtlCol="0">
              <a:spAutoFit/>
            </a:bodyPr>
            <a:lstStyle/>
            <a:p>
              <a:r>
                <a:rPr lang="en-US" sz="1200" b="1" dirty="0"/>
                <a:t>Operational Campaign 01 – Mar 2022</a:t>
              </a:r>
            </a:p>
          </p:txBody>
        </p:sp>
        <p:sp>
          <p:nvSpPr>
            <p:cNvPr id="31" name="TextBox 30">
              <a:extLst>
                <a:ext uri="{FF2B5EF4-FFF2-40B4-BE49-F238E27FC236}">
                  <a16:creationId xmlns:a16="http://schemas.microsoft.com/office/drawing/2014/main" id="{42FB6C2C-1BC0-B909-4F21-1A60CC4218B6}"/>
                </a:ext>
              </a:extLst>
            </p:cNvPr>
            <p:cNvSpPr txBox="1"/>
            <p:nvPr/>
          </p:nvSpPr>
          <p:spPr>
            <a:xfrm>
              <a:off x="6990863" y="4853155"/>
              <a:ext cx="2571538" cy="276999"/>
            </a:xfrm>
            <a:prstGeom prst="rect">
              <a:avLst/>
            </a:prstGeom>
            <a:noFill/>
          </p:spPr>
          <p:txBody>
            <a:bodyPr wrap="none" rtlCol="0">
              <a:spAutoFit/>
            </a:bodyPr>
            <a:lstStyle/>
            <a:p>
              <a:r>
                <a:rPr lang="en-US" sz="1200" b="1" dirty="0"/>
                <a:t>Operational Campaign 02 – Mar 2025</a:t>
              </a:r>
            </a:p>
          </p:txBody>
        </p:sp>
        <p:sp>
          <p:nvSpPr>
            <p:cNvPr id="32" name="TextBox 31">
              <a:extLst>
                <a:ext uri="{FF2B5EF4-FFF2-40B4-BE49-F238E27FC236}">
                  <a16:creationId xmlns:a16="http://schemas.microsoft.com/office/drawing/2014/main" id="{539896FC-A8E9-783D-A31F-5C38474E098A}"/>
                </a:ext>
              </a:extLst>
            </p:cNvPr>
            <p:cNvSpPr txBox="1"/>
            <p:nvPr/>
          </p:nvSpPr>
          <p:spPr>
            <a:xfrm>
              <a:off x="6990863" y="5352935"/>
              <a:ext cx="2563074" cy="276999"/>
            </a:xfrm>
            <a:prstGeom prst="rect">
              <a:avLst/>
            </a:prstGeom>
            <a:noFill/>
          </p:spPr>
          <p:txBody>
            <a:bodyPr wrap="none" rtlCol="0">
              <a:spAutoFit/>
            </a:bodyPr>
            <a:lstStyle/>
            <a:p>
              <a:r>
                <a:rPr lang="en-US" sz="1200" b="1" dirty="0"/>
                <a:t>Operational Campaign 03 – Nov 2025</a:t>
              </a:r>
            </a:p>
          </p:txBody>
        </p:sp>
        <p:cxnSp>
          <p:nvCxnSpPr>
            <p:cNvPr id="33" name="Straight Connector 32">
              <a:extLst>
                <a:ext uri="{FF2B5EF4-FFF2-40B4-BE49-F238E27FC236}">
                  <a16:creationId xmlns:a16="http://schemas.microsoft.com/office/drawing/2014/main" id="{5AF3C23D-4858-350C-7BFA-7E862BEDAC08}"/>
                </a:ext>
              </a:extLst>
            </p:cNvPr>
            <p:cNvCxnSpPr/>
            <p:nvPr/>
          </p:nvCxnSpPr>
          <p:spPr>
            <a:xfrm>
              <a:off x="6995222" y="5774951"/>
              <a:ext cx="0" cy="408791"/>
            </a:xfrm>
            <a:prstGeom prst="line">
              <a:avLst/>
            </a:prstGeom>
            <a:ln w="2857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AD6892C4-52BC-0FA3-A642-3F601D7400BA}"/>
                </a:ext>
              </a:extLst>
            </p:cNvPr>
            <p:cNvSpPr txBox="1"/>
            <p:nvPr/>
          </p:nvSpPr>
          <p:spPr>
            <a:xfrm>
              <a:off x="6995222" y="5840845"/>
              <a:ext cx="2570960" cy="276999"/>
            </a:xfrm>
            <a:prstGeom prst="rect">
              <a:avLst/>
            </a:prstGeom>
            <a:noFill/>
          </p:spPr>
          <p:txBody>
            <a:bodyPr wrap="none" rtlCol="0">
              <a:spAutoFit/>
            </a:bodyPr>
            <a:lstStyle/>
            <a:p>
              <a:r>
                <a:rPr lang="en-US" sz="1200" b="1" dirty="0"/>
                <a:t>Demonstration Campaign – Nov 2019</a:t>
              </a:r>
            </a:p>
          </p:txBody>
        </p:sp>
      </p:grpSp>
      <p:sp>
        <p:nvSpPr>
          <p:cNvPr id="53" name="TextBox 52">
            <a:extLst>
              <a:ext uri="{FF2B5EF4-FFF2-40B4-BE49-F238E27FC236}">
                <a16:creationId xmlns:a16="http://schemas.microsoft.com/office/drawing/2014/main" id="{E2EA9ED3-DC60-951A-6182-CEAC5DE5FDCC}"/>
              </a:ext>
            </a:extLst>
          </p:cNvPr>
          <p:cNvSpPr txBox="1"/>
          <p:nvPr/>
        </p:nvSpPr>
        <p:spPr>
          <a:xfrm>
            <a:off x="11581924" y="6480930"/>
            <a:ext cx="583329" cy="369332"/>
          </a:xfrm>
          <a:prstGeom prst="rect">
            <a:avLst/>
          </a:prstGeom>
          <a:noFill/>
        </p:spPr>
        <p:txBody>
          <a:bodyPr wrap="square" rtlCol="0">
            <a:spAutoFit/>
          </a:bodyPr>
          <a:lstStyle/>
          <a:p>
            <a:pPr algn="r"/>
            <a:fld id="{D959A4D1-C262-B741-AD0E-4CB69ECCD4BD}" type="slidenum">
              <a:rPr lang="en-US" smtClean="0">
                <a:solidFill>
                  <a:schemeClr val="bg1">
                    <a:lumMod val="50000"/>
                  </a:schemeClr>
                </a:solidFill>
              </a:rPr>
              <a:pPr algn="r"/>
              <a:t>13</a:t>
            </a:fld>
            <a:endParaRPr lang="en-US" dirty="0">
              <a:solidFill>
                <a:schemeClr val="bg1">
                  <a:lumMod val="50000"/>
                </a:schemeClr>
              </a:solidFill>
            </a:endParaRPr>
          </a:p>
        </p:txBody>
      </p:sp>
    </p:spTree>
    <p:extLst>
      <p:ext uri="{BB962C8B-B14F-4D97-AF65-F5344CB8AC3E}">
        <p14:creationId xmlns:p14="http://schemas.microsoft.com/office/powerpoint/2010/main" val="307817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75E7A-6AE9-B99F-D66C-2642AF47F5E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D9EA1FB-D9B6-8644-9F8E-E078C30D3DC2}"/>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FDEA278-E506-B9EE-5930-831856FA9DC3}"/>
              </a:ext>
            </a:extLst>
          </p:cNvPr>
          <p:cNvSpPr txBox="1"/>
          <p:nvPr/>
        </p:nvSpPr>
        <p:spPr>
          <a:xfrm>
            <a:off x="670490" y="84896"/>
            <a:ext cx="11114774" cy="769441"/>
          </a:xfrm>
          <a:prstGeom prst="rect">
            <a:avLst/>
          </a:prstGeom>
          <a:noFill/>
        </p:spPr>
        <p:txBody>
          <a:bodyPr wrap="none" rtlCol="0">
            <a:spAutoFit/>
          </a:bodyPr>
          <a:lstStyle/>
          <a:p>
            <a:pPr algn="ctr"/>
            <a:r>
              <a:rPr lang="en-US" sz="4400" b="1" dirty="0">
                <a:solidFill>
                  <a:schemeClr val="bg1"/>
                </a:solidFill>
              </a:rPr>
              <a:t>Lunar Data Resources for Model Development</a:t>
            </a:r>
          </a:p>
        </p:txBody>
      </p:sp>
      <p:graphicFrame>
        <p:nvGraphicFramePr>
          <p:cNvPr id="13" name="Table 12">
            <a:extLst>
              <a:ext uri="{FF2B5EF4-FFF2-40B4-BE49-F238E27FC236}">
                <a16:creationId xmlns:a16="http://schemas.microsoft.com/office/drawing/2014/main" id="{C2080B82-79CC-4981-7CCA-85FBA617C9CA}"/>
              </a:ext>
            </a:extLst>
          </p:cNvPr>
          <p:cNvGraphicFramePr>
            <a:graphicFrameLocks noGrp="1"/>
          </p:cNvGraphicFramePr>
          <p:nvPr>
            <p:extLst>
              <p:ext uri="{D42A27DB-BD31-4B8C-83A1-F6EECF244321}">
                <p14:modId xmlns:p14="http://schemas.microsoft.com/office/powerpoint/2010/main" val="2188454746"/>
              </p:ext>
            </p:extLst>
          </p:nvPr>
        </p:nvGraphicFramePr>
        <p:xfrm>
          <a:off x="547820" y="772068"/>
          <a:ext cx="11075436" cy="3601720"/>
        </p:xfrm>
        <a:graphic>
          <a:graphicData uri="http://schemas.openxmlformats.org/drawingml/2006/table">
            <a:tbl>
              <a:tblPr firstRow="1" bandRow="1">
                <a:tableStyleId>{D03447BB-5D67-496B-8E87-E561075AD55C}</a:tableStyleId>
              </a:tblPr>
              <a:tblGrid>
                <a:gridCol w="2166257">
                  <a:extLst>
                    <a:ext uri="{9D8B030D-6E8A-4147-A177-3AD203B41FA5}">
                      <a16:colId xmlns:a16="http://schemas.microsoft.com/office/drawing/2014/main" val="954510895"/>
                    </a:ext>
                  </a:extLst>
                </a:gridCol>
                <a:gridCol w="2444620">
                  <a:extLst>
                    <a:ext uri="{9D8B030D-6E8A-4147-A177-3AD203B41FA5}">
                      <a16:colId xmlns:a16="http://schemas.microsoft.com/office/drawing/2014/main" val="4150919978"/>
                    </a:ext>
                  </a:extLst>
                </a:gridCol>
                <a:gridCol w="1698172">
                  <a:extLst>
                    <a:ext uri="{9D8B030D-6E8A-4147-A177-3AD203B41FA5}">
                      <a16:colId xmlns:a16="http://schemas.microsoft.com/office/drawing/2014/main" val="3151760550"/>
                    </a:ext>
                  </a:extLst>
                </a:gridCol>
                <a:gridCol w="4766387">
                  <a:extLst>
                    <a:ext uri="{9D8B030D-6E8A-4147-A177-3AD203B41FA5}">
                      <a16:colId xmlns:a16="http://schemas.microsoft.com/office/drawing/2014/main" val="1944297397"/>
                    </a:ext>
                  </a:extLst>
                </a:gridCol>
              </a:tblGrid>
              <a:tr h="0">
                <a:tc>
                  <a:txBody>
                    <a:bodyPr/>
                    <a:lstStyle/>
                    <a:p>
                      <a:r>
                        <a:rPr lang="en-US" dirty="0"/>
                        <a:t>Data Source</a:t>
                      </a:r>
                    </a:p>
                  </a:txBody>
                  <a:tcPr>
                    <a:lnR w="12700" cap="flat" cmpd="sng" algn="ctr">
                      <a:solidFill>
                        <a:schemeClr val="tx1"/>
                      </a:solidFill>
                      <a:prstDash val="solid"/>
                      <a:round/>
                      <a:headEnd type="none" w="med" len="med"/>
                      <a:tailEnd type="none" w="med" len="med"/>
                    </a:lnR>
                  </a:tcPr>
                </a:tc>
                <a:tc>
                  <a:txBody>
                    <a:bodyPr/>
                    <a:lstStyle/>
                    <a:p>
                      <a:r>
                        <a:rPr lang="en-US" dirty="0"/>
                        <a:t>PI /  POC</a:t>
                      </a:r>
                    </a:p>
                  </a:txBody>
                  <a:tcPr>
                    <a:lnL w="12700" cap="flat" cmpd="sng" algn="ctr">
                      <a:solidFill>
                        <a:schemeClr val="tx1"/>
                      </a:solidFill>
                      <a:prstDash val="solid"/>
                      <a:round/>
                      <a:headEnd type="none" w="med" len="med"/>
                      <a:tailEnd type="none" w="med" len="med"/>
                    </a:lnL>
                  </a:tcPr>
                </a:tc>
                <a:tc>
                  <a:txBody>
                    <a:bodyPr/>
                    <a:lstStyle/>
                    <a:p>
                      <a:r>
                        <a:rPr lang="en-US" dirty="0"/>
                        <a:t>Affiliation</a:t>
                      </a:r>
                    </a:p>
                  </a:txBody>
                  <a:tcPr>
                    <a:lnR w="12700" cap="flat" cmpd="sng" algn="ctr">
                      <a:solidFill>
                        <a:schemeClr val="tx1"/>
                      </a:solidFill>
                      <a:prstDash val="solid"/>
                      <a:round/>
                      <a:headEnd type="none" w="med" len="med"/>
                      <a:tailEnd type="none" w="med" len="med"/>
                    </a:lnR>
                  </a:tcPr>
                </a:tc>
                <a:tc>
                  <a:txBody>
                    <a:bodyPr/>
                    <a:lstStyle/>
                    <a:p>
                      <a:r>
                        <a:rPr lang="en-US" dirty="0"/>
                        <a:t>Status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57648395"/>
                  </a:ext>
                </a:extLst>
              </a:tr>
              <a:tr h="370840">
                <a:tc>
                  <a:txBody>
                    <a:bodyPr/>
                    <a:lstStyle/>
                    <a:p>
                      <a:r>
                        <a:rPr lang="en-US" b="1" dirty="0"/>
                        <a:t>ROLO Dataset</a:t>
                      </a:r>
                    </a:p>
                  </a:txBody>
                  <a:tcPr>
                    <a:lnR w="12700" cap="flat" cmpd="sng" algn="ctr">
                      <a:solidFill>
                        <a:schemeClr val="tx1"/>
                      </a:solidFill>
                      <a:prstDash val="solid"/>
                      <a:round/>
                      <a:headEnd type="none" w="med" len="med"/>
                      <a:tailEnd type="none" w="med" len="med"/>
                    </a:lnR>
                  </a:tcPr>
                </a:tc>
                <a:tc>
                  <a:txBody>
                    <a:bodyPr/>
                    <a:lstStyle/>
                    <a:p>
                      <a:r>
                        <a:rPr lang="en-US" dirty="0"/>
                        <a:t>Tom Stone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USGS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At USGS (Order of 10</a:t>
                      </a:r>
                      <a:r>
                        <a:rPr lang="en-US" baseline="30000" dirty="0"/>
                        <a:t>4</a:t>
                      </a:r>
                      <a:r>
                        <a:rPr lang="en-US" dirty="0"/>
                        <a:t> spectra).</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64738192"/>
                  </a:ext>
                </a:extLst>
              </a:tr>
              <a:tr h="370840">
                <a:tc>
                  <a:txBody>
                    <a:bodyPr/>
                    <a:lstStyle/>
                    <a:p>
                      <a:r>
                        <a:rPr lang="en-US" b="1" dirty="0"/>
                        <a:t>Mount Hopkins LUSI</a:t>
                      </a:r>
                    </a:p>
                  </a:txBody>
                  <a:tcPr>
                    <a:lnR w="12700" cap="flat" cmpd="sng" algn="ctr">
                      <a:solidFill>
                        <a:schemeClr val="tx1"/>
                      </a:solidFill>
                      <a:prstDash val="solid"/>
                      <a:round/>
                      <a:headEnd type="none" w="med" len="med"/>
                      <a:tailEnd type="none" w="med" len="med"/>
                    </a:lnR>
                  </a:tcPr>
                </a:tc>
                <a:tc>
                  <a:txBody>
                    <a:bodyPr/>
                    <a:lstStyle/>
                    <a:p>
                      <a:r>
                        <a:rPr lang="en-US" dirty="0"/>
                        <a:t>Claire Cramer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NIST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At NIST (2 nights), proof of concept.</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66500694"/>
                  </a:ext>
                </a:extLst>
              </a:tr>
              <a:tr h="370840">
                <a:tc>
                  <a:txBody>
                    <a:bodyPr/>
                    <a:lstStyle/>
                    <a:p>
                      <a:r>
                        <a:rPr lang="en-US" b="1" dirty="0"/>
                        <a:t>LIME Dataset</a:t>
                      </a:r>
                    </a:p>
                  </a:txBody>
                  <a:tcPr>
                    <a:lnR w="12700" cap="flat" cmpd="sng" algn="ctr">
                      <a:solidFill>
                        <a:schemeClr val="tx1"/>
                      </a:solidFill>
                      <a:prstDash val="solid"/>
                      <a:round/>
                      <a:headEnd type="none" w="med" len="med"/>
                      <a:tailEnd type="none" w="med" len="med"/>
                    </a:lnR>
                  </a:tcPr>
                </a:tc>
                <a:tc>
                  <a:txBody>
                    <a:bodyPr/>
                    <a:lstStyle/>
                    <a:p>
                      <a:r>
                        <a:rPr lang="en-US" dirty="0"/>
                        <a:t>Marc Bouvet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ESA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At ESA (Order of 10</a:t>
                      </a:r>
                      <a:r>
                        <a:rPr lang="en-US" baseline="30000" dirty="0"/>
                        <a:t>4</a:t>
                      </a:r>
                      <a:r>
                        <a:rPr lang="en-US" dirty="0"/>
                        <a:t> spectra), </a:t>
                      </a:r>
                      <a:r>
                        <a:rPr lang="en-US" dirty="0" err="1"/>
                        <a:t>Cimel</a:t>
                      </a:r>
                      <a:r>
                        <a:rPr lang="en-US" dirty="0"/>
                        <a:t> based.</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185326513"/>
                  </a:ext>
                </a:extLst>
              </a:tr>
              <a:tr h="370840">
                <a:tc>
                  <a:txBody>
                    <a:bodyPr/>
                    <a:lstStyle/>
                    <a:p>
                      <a:r>
                        <a:rPr lang="en-US" b="1" dirty="0"/>
                        <a:t>air-LUSI</a:t>
                      </a:r>
                    </a:p>
                  </a:txBody>
                  <a:tcPr>
                    <a:lnR w="12700" cap="flat" cmpd="sng" algn="ctr">
                      <a:solidFill>
                        <a:schemeClr val="tx1"/>
                      </a:solidFill>
                      <a:prstDash val="solid"/>
                      <a:round/>
                      <a:headEnd type="none" w="med" len="med"/>
                      <a:tailEnd type="none" w="med" len="med"/>
                    </a:lnR>
                  </a:tcPr>
                </a:tc>
                <a:tc>
                  <a:txBody>
                    <a:bodyPr/>
                    <a:lstStyle/>
                    <a:p>
                      <a:r>
                        <a:rPr lang="en-US" dirty="0"/>
                        <a:t>Kevin Turpie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NASA GSFC, NIST, USGS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In Progress - Data Available (NIST, ORNL DAAC).</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502190628"/>
                  </a:ext>
                </a:extLst>
              </a:tr>
              <a:tr h="370840">
                <a:tc>
                  <a:txBody>
                    <a:bodyPr/>
                    <a:lstStyle/>
                    <a:p>
                      <a:r>
                        <a:rPr lang="en-US" b="1" strike="sngStrike" dirty="0"/>
                        <a:t>MLO-LUSI</a:t>
                      </a:r>
                    </a:p>
                  </a:txBody>
                  <a:tcPr>
                    <a:lnR w="12700" cap="flat" cmpd="sng" algn="ctr">
                      <a:solidFill>
                        <a:schemeClr val="tx1"/>
                      </a:solidFill>
                      <a:prstDash val="solid"/>
                      <a:round/>
                      <a:headEnd type="none" w="med" len="med"/>
                      <a:tailEnd type="none" w="med" len="med"/>
                    </a:lnR>
                  </a:tcPr>
                </a:tc>
                <a:tc>
                  <a:txBody>
                    <a:bodyPr/>
                    <a:lstStyle/>
                    <a:p>
                      <a:r>
                        <a:rPr lang="en-US" strike="sngStrike" dirty="0"/>
                        <a:t>Stephen Maxwell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trike="sngStrike" dirty="0"/>
                        <a:t>NIST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trike="sngStrike" dirty="0"/>
                        <a:t>Mauna Loa eruption halted operations.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773635957"/>
                  </a:ext>
                </a:extLst>
              </a:tr>
              <a:tr h="370840">
                <a:tc>
                  <a:txBody>
                    <a:bodyPr/>
                    <a:lstStyle/>
                    <a:p>
                      <a:r>
                        <a:rPr lang="en-US" b="1" dirty="0"/>
                        <a:t>ARCSTONE</a:t>
                      </a:r>
                      <a:r>
                        <a:rPr lang="en-US" b="1" dirty="0">
                          <a:ln>
                            <a:solidFill>
                              <a:srgbClr val="C868D9"/>
                            </a:solidFill>
                          </a:ln>
                          <a:solidFill>
                            <a:srgbClr val="FF00FF"/>
                          </a:solidFill>
                        </a:rPr>
                        <a:t>*</a:t>
                      </a:r>
                    </a:p>
                  </a:txBody>
                  <a:tcPr>
                    <a:lnR w="12700" cap="flat" cmpd="sng" algn="ctr">
                      <a:solidFill>
                        <a:schemeClr val="tx1"/>
                      </a:solidFill>
                      <a:prstDash val="solid"/>
                      <a:round/>
                      <a:headEnd type="none" w="med" len="med"/>
                      <a:tailEnd type="none" w="med" len="med"/>
                    </a:lnR>
                  </a:tcPr>
                </a:tc>
                <a:tc>
                  <a:txBody>
                    <a:bodyPr/>
                    <a:lstStyle/>
                    <a:p>
                      <a:r>
                        <a:rPr lang="en-US" dirty="0"/>
                        <a:t>Cindy Young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NASA </a:t>
                      </a:r>
                      <a:r>
                        <a:rPr lang="en-US" dirty="0" err="1"/>
                        <a:t>LaRC</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err="1"/>
                        <a:t>Cubesat</a:t>
                      </a:r>
                      <a:r>
                        <a:rPr lang="en-US" dirty="0"/>
                        <a:t> Launch 2025</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918621340"/>
                  </a:ext>
                </a:extLst>
              </a:tr>
              <a:tr h="370840">
                <a:tc>
                  <a:txBody>
                    <a:bodyPr/>
                    <a:lstStyle/>
                    <a:p>
                      <a:r>
                        <a:rPr lang="en-US" b="1" dirty="0"/>
                        <a:t>CPF</a:t>
                      </a:r>
                      <a:r>
                        <a:rPr lang="en-US" b="1" dirty="0">
                          <a:ln>
                            <a:solidFill>
                              <a:srgbClr val="C868D9"/>
                            </a:solidFill>
                          </a:ln>
                          <a:solidFill>
                            <a:srgbClr val="FF00FF"/>
                          </a:solidFill>
                        </a:rPr>
                        <a:t>*</a:t>
                      </a:r>
                    </a:p>
                  </a:txBody>
                  <a:tcPr>
                    <a:lnR w="12700" cap="flat" cmpd="sng" algn="ctr">
                      <a:solidFill>
                        <a:schemeClr val="tx1"/>
                      </a:solidFill>
                      <a:prstDash val="solid"/>
                      <a:round/>
                      <a:headEnd type="none" w="med" len="med"/>
                      <a:tailEnd type="none" w="med" len="med"/>
                    </a:lnR>
                  </a:tcPr>
                </a:tc>
                <a:tc>
                  <a:txBody>
                    <a:bodyPr/>
                    <a:lstStyle/>
                    <a:p>
                      <a:r>
                        <a:rPr lang="en-US" dirty="0"/>
                        <a:t>Yolanda Shea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NASA </a:t>
                      </a:r>
                      <a:r>
                        <a:rPr lang="en-US" dirty="0" err="1"/>
                        <a:t>LaRC</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Launch 2026</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888726375"/>
                  </a:ext>
                </a:extLst>
              </a:tr>
              <a:tr h="370840">
                <a:tc>
                  <a:txBody>
                    <a:bodyPr/>
                    <a:lstStyle/>
                    <a:p>
                      <a:r>
                        <a:rPr lang="en-US" b="1" strike="sngStrike" dirty="0"/>
                        <a:t>TRUTHS</a:t>
                      </a:r>
                      <a:endParaRPr lang="en-US" b="1" strike="sngStrike" dirty="0">
                        <a:ln>
                          <a:solidFill>
                            <a:srgbClr val="C868D9"/>
                          </a:solidFill>
                        </a:ln>
                        <a:solidFill>
                          <a:srgbClr val="FF00FF"/>
                        </a:solidFill>
                      </a:endParaRPr>
                    </a:p>
                  </a:txBody>
                  <a:tcPr>
                    <a:lnR w="12700" cap="flat" cmpd="sng" algn="ctr">
                      <a:solidFill>
                        <a:schemeClr val="tx1"/>
                      </a:solidFill>
                      <a:prstDash val="solid"/>
                      <a:round/>
                      <a:headEnd type="none" w="med" len="med"/>
                      <a:tailEnd type="none" w="med" len="med"/>
                    </a:lnR>
                  </a:tcPr>
                </a:tc>
                <a:tc>
                  <a:txBody>
                    <a:bodyPr/>
                    <a:lstStyle/>
                    <a:p>
                      <a:r>
                        <a:rPr lang="en-US" strike="sngStrike" dirty="0"/>
                        <a:t>Nigel Fox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trike="sngStrike" dirty="0"/>
                        <a:t>UKSA / ESA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trike="sngStrike" dirty="0"/>
                        <a:t>Launch 2030</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304879628"/>
                  </a:ext>
                </a:extLst>
              </a:tr>
            </a:tbl>
          </a:graphicData>
        </a:graphic>
      </p:graphicFrame>
      <p:sp>
        <p:nvSpPr>
          <p:cNvPr id="15" name="TextBox 14">
            <a:extLst>
              <a:ext uri="{FF2B5EF4-FFF2-40B4-BE49-F238E27FC236}">
                <a16:creationId xmlns:a16="http://schemas.microsoft.com/office/drawing/2014/main" id="{D11B2FC0-306D-7AF3-B3CE-BF2B3870DED4}"/>
              </a:ext>
            </a:extLst>
          </p:cNvPr>
          <p:cNvSpPr txBox="1"/>
          <p:nvPr/>
        </p:nvSpPr>
        <p:spPr>
          <a:xfrm>
            <a:off x="1039768" y="4349954"/>
            <a:ext cx="10279096" cy="369332"/>
          </a:xfrm>
          <a:prstGeom prst="rect">
            <a:avLst/>
          </a:prstGeom>
          <a:noFill/>
        </p:spPr>
        <p:txBody>
          <a:bodyPr wrap="none" rtlCol="0">
            <a:spAutoFit/>
          </a:bodyPr>
          <a:lstStyle/>
          <a:p>
            <a:r>
              <a:rPr lang="en-US" dirty="0">
                <a:solidFill>
                  <a:srgbClr val="C868D9"/>
                </a:solidFill>
              </a:rPr>
              <a:t>*</a:t>
            </a:r>
            <a:r>
              <a:rPr lang="en-US" dirty="0">
                <a:solidFill>
                  <a:schemeClr val="bg1"/>
                </a:solidFill>
              </a:rPr>
              <a:t> - Other Satellites with lunar observations and reliable calibration might be applied to model development.</a:t>
            </a:r>
          </a:p>
        </p:txBody>
      </p:sp>
      <p:sp>
        <p:nvSpPr>
          <p:cNvPr id="16" name="TextBox 15">
            <a:extLst>
              <a:ext uri="{FF2B5EF4-FFF2-40B4-BE49-F238E27FC236}">
                <a16:creationId xmlns:a16="http://schemas.microsoft.com/office/drawing/2014/main" id="{B81272AD-3E3B-5DC6-5B46-1770D3D77997}"/>
              </a:ext>
            </a:extLst>
          </p:cNvPr>
          <p:cNvSpPr txBox="1"/>
          <p:nvPr/>
        </p:nvSpPr>
        <p:spPr>
          <a:xfrm>
            <a:off x="442608" y="4855035"/>
            <a:ext cx="5413095" cy="1631216"/>
          </a:xfrm>
          <a:prstGeom prst="rect">
            <a:avLst/>
          </a:prstGeom>
          <a:noFill/>
        </p:spPr>
        <p:txBody>
          <a:bodyPr wrap="square" rtlCol="0">
            <a:spAutoFit/>
          </a:bodyPr>
          <a:lstStyle/>
          <a:p>
            <a:r>
              <a:rPr lang="en-US" dirty="0">
                <a:solidFill>
                  <a:srgbClr val="00B0F0"/>
                </a:solidFill>
              </a:rPr>
              <a:t>Notes</a:t>
            </a:r>
          </a:p>
          <a:p>
            <a:pPr marL="285750" indent="-285750">
              <a:spcAft>
                <a:spcPts val="1200"/>
              </a:spcAft>
              <a:buFont typeface="Arial" panose="020B0604020202020204" pitchFamily="34" charset="0"/>
              <a:buChar char="•"/>
            </a:pPr>
            <a:r>
              <a:rPr lang="en-US" b="1" dirty="0">
                <a:solidFill>
                  <a:srgbClr val="00B0F0"/>
                </a:solidFill>
              </a:rPr>
              <a:t>Apollo lunar soil spectra has also been applied in model development (e.g., ROLO/GIRO)</a:t>
            </a:r>
          </a:p>
          <a:p>
            <a:pPr marL="285750" indent="-285750">
              <a:spcAft>
                <a:spcPts val="1200"/>
              </a:spcAft>
              <a:buFont typeface="Arial" panose="020B0604020202020204" pitchFamily="34" charset="0"/>
              <a:buChar char="•"/>
            </a:pPr>
            <a:r>
              <a:rPr lang="en-US" dirty="0">
                <a:solidFill>
                  <a:srgbClr val="00B0F0"/>
                </a:solidFill>
              </a:rPr>
              <a:t>Balloon-based instrument was used by LASP, but measurements were never released.</a:t>
            </a:r>
          </a:p>
        </p:txBody>
      </p:sp>
      <p:grpSp>
        <p:nvGrpSpPr>
          <p:cNvPr id="25" name="Group 24">
            <a:extLst>
              <a:ext uri="{FF2B5EF4-FFF2-40B4-BE49-F238E27FC236}">
                <a16:creationId xmlns:a16="http://schemas.microsoft.com/office/drawing/2014/main" id="{E79C8656-5923-BECF-1756-B3AB61319F11}"/>
              </a:ext>
            </a:extLst>
          </p:cNvPr>
          <p:cNvGrpSpPr/>
          <p:nvPr/>
        </p:nvGrpSpPr>
        <p:grpSpPr>
          <a:xfrm>
            <a:off x="7728255" y="4782874"/>
            <a:ext cx="3580676" cy="1870816"/>
            <a:chOff x="7791483" y="4661368"/>
            <a:chExt cx="3831773" cy="2002008"/>
          </a:xfrm>
        </p:grpSpPr>
        <p:sp>
          <p:nvSpPr>
            <p:cNvPr id="17" name="Rectangle 16">
              <a:extLst>
                <a:ext uri="{FF2B5EF4-FFF2-40B4-BE49-F238E27FC236}">
                  <a16:creationId xmlns:a16="http://schemas.microsoft.com/office/drawing/2014/main" id="{7B58621C-DA3B-9834-7F6E-EB9B58515066}"/>
                </a:ext>
              </a:extLst>
            </p:cNvPr>
            <p:cNvSpPr/>
            <p:nvPr/>
          </p:nvSpPr>
          <p:spPr>
            <a:xfrm>
              <a:off x="7791483" y="4661368"/>
              <a:ext cx="1530220" cy="950024"/>
            </a:xfrm>
            <a:prstGeom prst="rect">
              <a:avLst/>
            </a:prstGeom>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Lunar Measurement Datasets</a:t>
              </a:r>
            </a:p>
          </p:txBody>
        </p:sp>
        <p:sp>
          <p:nvSpPr>
            <p:cNvPr id="18" name="Rectangle 17">
              <a:extLst>
                <a:ext uri="{FF2B5EF4-FFF2-40B4-BE49-F238E27FC236}">
                  <a16:creationId xmlns:a16="http://schemas.microsoft.com/office/drawing/2014/main" id="{07429801-16EF-E220-4051-F36A0BBD2A22}"/>
                </a:ext>
              </a:extLst>
            </p:cNvPr>
            <p:cNvSpPr/>
            <p:nvPr/>
          </p:nvSpPr>
          <p:spPr>
            <a:xfrm>
              <a:off x="7791483" y="5713352"/>
              <a:ext cx="1530220" cy="950024"/>
            </a:xfrm>
            <a:prstGeom prst="rect">
              <a:avLst/>
            </a:prstGeom>
            <a:solidFill>
              <a:srgbClr val="0070C0"/>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Geometric Model</a:t>
              </a:r>
            </a:p>
          </p:txBody>
        </p:sp>
        <p:sp>
          <p:nvSpPr>
            <p:cNvPr id="21" name="Rectangle 20">
              <a:extLst>
                <a:ext uri="{FF2B5EF4-FFF2-40B4-BE49-F238E27FC236}">
                  <a16:creationId xmlns:a16="http://schemas.microsoft.com/office/drawing/2014/main" id="{77FB71DD-61F2-9523-A8FD-A892752E6FC1}"/>
                </a:ext>
              </a:extLst>
            </p:cNvPr>
            <p:cNvSpPr/>
            <p:nvPr/>
          </p:nvSpPr>
          <p:spPr>
            <a:xfrm>
              <a:off x="10093036" y="4987184"/>
              <a:ext cx="1530220" cy="1323927"/>
            </a:xfrm>
            <a:prstGeom prst="rect">
              <a:avLst/>
            </a:prstGeom>
            <a:solidFill>
              <a:srgbClr val="0070C0"/>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Lunar Irradiance Model</a:t>
              </a:r>
            </a:p>
          </p:txBody>
        </p:sp>
      </p:grpSp>
      <p:cxnSp>
        <p:nvCxnSpPr>
          <p:cNvPr id="22" name="Elbow Connector 21">
            <a:extLst>
              <a:ext uri="{FF2B5EF4-FFF2-40B4-BE49-F238E27FC236}">
                <a16:creationId xmlns:a16="http://schemas.microsoft.com/office/drawing/2014/main" id="{16F726EB-6465-D0A5-0712-94A9040440DC}"/>
              </a:ext>
            </a:extLst>
          </p:cNvPr>
          <p:cNvCxnSpPr>
            <a:stCxn id="17" idx="3"/>
            <a:endCxn id="21" idx="1"/>
          </p:cNvCxnSpPr>
          <p:nvPr/>
        </p:nvCxnSpPr>
        <p:spPr>
          <a:xfrm>
            <a:off x="9158199" y="5226759"/>
            <a:ext cx="720788" cy="479165"/>
          </a:xfrm>
          <a:prstGeom prst="bentConnector3">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Elbow Connector 22">
            <a:extLst>
              <a:ext uri="{FF2B5EF4-FFF2-40B4-BE49-F238E27FC236}">
                <a16:creationId xmlns:a16="http://schemas.microsoft.com/office/drawing/2014/main" id="{D7247D27-166F-3C27-3484-3BA2DB88A2B2}"/>
              </a:ext>
            </a:extLst>
          </p:cNvPr>
          <p:cNvCxnSpPr>
            <a:cxnSpLocks/>
            <a:stCxn id="18" idx="3"/>
            <a:endCxn id="21" idx="1"/>
          </p:cNvCxnSpPr>
          <p:nvPr/>
        </p:nvCxnSpPr>
        <p:spPr>
          <a:xfrm flipV="1">
            <a:off x="9158199" y="5705924"/>
            <a:ext cx="720788" cy="503882"/>
          </a:xfrm>
          <a:prstGeom prst="bentConnector3">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3AF3E7E-686E-1E11-0C5F-C69D41338445}"/>
              </a:ext>
            </a:extLst>
          </p:cNvPr>
          <p:cNvSpPr txBox="1"/>
          <p:nvPr/>
        </p:nvSpPr>
        <p:spPr>
          <a:xfrm>
            <a:off x="11602702" y="6476621"/>
            <a:ext cx="583329" cy="369332"/>
          </a:xfrm>
          <a:prstGeom prst="rect">
            <a:avLst/>
          </a:prstGeom>
          <a:noFill/>
        </p:spPr>
        <p:txBody>
          <a:bodyPr wrap="square" rtlCol="0">
            <a:spAutoFit/>
          </a:bodyPr>
          <a:lstStyle/>
          <a:p>
            <a:pPr algn="r"/>
            <a:fld id="{D959A4D1-C262-B741-AD0E-4CB69ECCD4BD}" type="slidenum">
              <a:rPr lang="en-US" smtClean="0">
                <a:solidFill>
                  <a:schemeClr val="bg1">
                    <a:lumMod val="50000"/>
                  </a:schemeClr>
                </a:solidFill>
              </a:rPr>
              <a:pPr algn="r"/>
              <a:t>14</a:t>
            </a:fld>
            <a:endParaRPr lang="en-US" dirty="0">
              <a:solidFill>
                <a:schemeClr val="bg1">
                  <a:lumMod val="50000"/>
                </a:schemeClr>
              </a:solidFill>
            </a:endParaRPr>
          </a:p>
        </p:txBody>
      </p:sp>
    </p:spTree>
    <p:extLst>
      <p:ext uri="{BB962C8B-B14F-4D97-AF65-F5344CB8AC3E}">
        <p14:creationId xmlns:p14="http://schemas.microsoft.com/office/powerpoint/2010/main" val="3015791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7AB11-4136-8EFC-F059-46FF30C102A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394BB9-A37C-E681-C73C-DB747BBDB922}"/>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Table 11">
            <a:extLst>
              <a:ext uri="{FF2B5EF4-FFF2-40B4-BE49-F238E27FC236}">
                <a16:creationId xmlns:a16="http://schemas.microsoft.com/office/drawing/2014/main" id="{54FC6B0A-71E9-9122-515F-99699B3BB8C3}"/>
              </a:ext>
            </a:extLst>
          </p:cNvPr>
          <p:cNvGraphicFramePr>
            <a:graphicFrameLocks noGrp="1"/>
          </p:cNvGraphicFramePr>
          <p:nvPr>
            <p:extLst>
              <p:ext uri="{D42A27DB-BD31-4B8C-83A1-F6EECF244321}">
                <p14:modId xmlns:p14="http://schemas.microsoft.com/office/powerpoint/2010/main" val="3108566280"/>
              </p:ext>
            </p:extLst>
          </p:nvPr>
        </p:nvGraphicFramePr>
        <p:xfrm>
          <a:off x="407630" y="835555"/>
          <a:ext cx="11376738" cy="3261360"/>
        </p:xfrm>
        <a:graphic>
          <a:graphicData uri="http://schemas.openxmlformats.org/drawingml/2006/table">
            <a:tbl>
              <a:tblPr firstRow="1" bandRow="1">
                <a:tableStyleId>{D03447BB-5D67-496B-8E87-E561075AD55C}</a:tableStyleId>
              </a:tblPr>
              <a:tblGrid>
                <a:gridCol w="1235334">
                  <a:extLst>
                    <a:ext uri="{9D8B030D-6E8A-4147-A177-3AD203B41FA5}">
                      <a16:colId xmlns:a16="http://schemas.microsoft.com/office/drawing/2014/main" val="954510895"/>
                    </a:ext>
                  </a:extLst>
                </a:gridCol>
                <a:gridCol w="1590675">
                  <a:extLst>
                    <a:ext uri="{9D8B030D-6E8A-4147-A177-3AD203B41FA5}">
                      <a16:colId xmlns:a16="http://schemas.microsoft.com/office/drawing/2014/main" val="4150919978"/>
                    </a:ext>
                  </a:extLst>
                </a:gridCol>
                <a:gridCol w="1743075">
                  <a:extLst>
                    <a:ext uri="{9D8B030D-6E8A-4147-A177-3AD203B41FA5}">
                      <a16:colId xmlns:a16="http://schemas.microsoft.com/office/drawing/2014/main" val="3151760550"/>
                    </a:ext>
                  </a:extLst>
                </a:gridCol>
                <a:gridCol w="971550">
                  <a:extLst>
                    <a:ext uri="{9D8B030D-6E8A-4147-A177-3AD203B41FA5}">
                      <a16:colId xmlns:a16="http://schemas.microsoft.com/office/drawing/2014/main" val="2127685308"/>
                    </a:ext>
                  </a:extLst>
                </a:gridCol>
                <a:gridCol w="5836104">
                  <a:extLst>
                    <a:ext uri="{9D8B030D-6E8A-4147-A177-3AD203B41FA5}">
                      <a16:colId xmlns:a16="http://schemas.microsoft.com/office/drawing/2014/main" val="1944297397"/>
                    </a:ext>
                  </a:extLst>
                </a:gridCol>
              </a:tblGrid>
              <a:tr h="0">
                <a:tc>
                  <a:txBody>
                    <a:bodyPr/>
                    <a:lstStyle/>
                    <a:p>
                      <a:r>
                        <a:rPr lang="en-US" b="1" dirty="0"/>
                        <a:t>Model</a:t>
                      </a:r>
                    </a:p>
                  </a:txBody>
                  <a:tcPr>
                    <a:lnR w="12700" cap="flat" cmpd="sng" algn="ctr">
                      <a:solidFill>
                        <a:schemeClr val="tx1"/>
                      </a:solidFill>
                      <a:prstDash val="solid"/>
                      <a:round/>
                      <a:headEnd type="none" w="med" len="med"/>
                      <a:tailEnd type="none" w="med" len="med"/>
                    </a:lnR>
                  </a:tcPr>
                </a:tc>
                <a:tc>
                  <a:txBody>
                    <a:bodyPr/>
                    <a:lstStyle/>
                    <a:p>
                      <a:r>
                        <a:rPr lang="en-US" b="1" dirty="0"/>
                        <a:t>PI /  POC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b="1" dirty="0"/>
                        <a:t>Affiliation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b="1" dirty="0"/>
                        <a:t>air-LUSI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b="1" dirty="0"/>
                        <a:t>Measurement Basis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57648395"/>
                  </a:ext>
                </a:extLst>
              </a:tr>
              <a:tr h="370840">
                <a:tc>
                  <a:txBody>
                    <a:bodyPr/>
                    <a:lstStyle/>
                    <a:p>
                      <a:r>
                        <a:rPr lang="en-US" b="1" dirty="0"/>
                        <a:t>ROLO*</a:t>
                      </a:r>
                    </a:p>
                  </a:txBody>
                  <a:tcPr>
                    <a:lnR w="12700" cap="flat" cmpd="sng" algn="ctr">
                      <a:solidFill>
                        <a:schemeClr val="tx1"/>
                      </a:solidFill>
                      <a:prstDash val="solid"/>
                      <a:round/>
                      <a:headEnd type="none" w="med" len="med"/>
                      <a:tailEnd type="none" w="med" len="med"/>
                    </a:lnR>
                  </a:tcPr>
                </a:tc>
                <a:tc>
                  <a:txBody>
                    <a:bodyPr/>
                    <a:lstStyle/>
                    <a:p>
                      <a:r>
                        <a:rPr lang="en-US" dirty="0"/>
                        <a:t>Tom Stone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USGS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2000" b="1" dirty="0">
                          <a:solidFill>
                            <a:srgbClr val="FF00FF"/>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ROLO Dataset</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502190628"/>
                  </a:ext>
                </a:extLst>
              </a:tr>
              <a:tr h="370840">
                <a:tc>
                  <a:txBody>
                    <a:bodyPr/>
                    <a:lstStyle/>
                    <a:p>
                      <a:r>
                        <a:rPr lang="en-US" b="1" dirty="0"/>
                        <a:t>GIRO</a:t>
                      </a:r>
                    </a:p>
                  </a:txBody>
                  <a:tcPr>
                    <a:lnR w="12700" cap="flat" cmpd="sng" algn="ctr">
                      <a:solidFill>
                        <a:schemeClr val="tx1"/>
                      </a:solidFill>
                      <a:prstDash val="solid"/>
                      <a:round/>
                      <a:headEnd type="none" w="med" len="med"/>
                      <a:tailEnd type="none" w="med" len="med"/>
                    </a:lnR>
                  </a:tcPr>
                </a:tc>
                <a:tc>
                  <a:txBody>
                    <a:bodyPr/>
                    <a:lstStyle/>
                    <a:p>
                      <a:r>
                        <a:rPr lang="en-US" dirty="0"/>
                        <a:t>Seb Wagner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EUMETSAT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rgbClr val="FF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ROLO Dataset</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773635957"/>
                  </a:ext>
                </a:extLst>
              </a:tr>
              <a:tr h="370840">
                <a:tc>
                  <a:txBody>
                    <a:bodyPr/>
                    <a:lstStyle/>
                    <a:p>
                      <a:r>
                        <a:rPr lang="en-US" b="1" dirty="0"/>
                        <a:t>LIME</a:t>
                      </a:r>
                    </a:p>
                  </a:txBody>
                  <a:tcPr>
                    <a:lnR w="12700" cap="flat" cmpd="sng" algn="ctr">
                      <a:solidFill>
                        <a:schemeClr val="tx1"/>
                      </a:solidFill>
                      <a:prstDash val="solid"/>
                      <a:round/>
                      <a:headEnd type="none" w="med" len="med"/>
                      <a:tailEnd type="none" w="med" len="med"/>
                    </a:lnR>
                  </a:tcPr>
                </a:tc>
                <a:tc>
                  <a:txBody>
                    <a:bodyPr/>
                    <a:lstStyle/>
                    <a:p>
                      <a:r>
                        <a:rPr lang="en-US" dirty="0"/>
                        <a:t>Marc Bouvet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ESA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2000" b="1" dirty="0">
                          <a:solidFill>
                            <a:srgbClr val="FF00FF"/>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Tenerife / </a:t>
                      </a:r>
                      <a:r>
                        <a:rPr lang="en-US" dirty="0" err="1"/>
                        <a:t>Izaña</a:t>
                      </a:r>
                      <a:r>
                        <a:rPr lang="en-US" dirty="0"/>
                        <a:t> Atmospheric Observatory </a:t>
                      </a:r>
                      <a:r>
                        <a:rPr lang="en-US" dirty="0" err="1"/>
                        <a:t>Cimel</a:t>
                      </a:r>
                      <a:r>
                        <a:rPr lang="en-US" dirty="0"/>
                        <a:t> Data</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918621340"/>
                  </a:ext>
                </a:extLst>
              </a:tr>
              <a:tr h="370840">
                <a:tc>
                  <a:txBody>
                    <a:bodyPr/>
                    <a:lstStyle/>
                    <a:p>
                      <a:r>
                        <a:rPr lang="en-US" b="1" dirty="0"/>
                        <a:t>LESSR</a:t>
                      </a:r>
                    </a:p>
                  </a:txBody>
                  <a:tcPr>
                    <a:lnR w="12700" cap="flat" cmpd="sng" algn="ctr">
                      <a:solidFill>
                        <a:schemeClr val="tx1"/>
                      </a:solidFill>
                      <a:prstDash val="solid"/>
                      <a:round/>
                      <a:headEnd type="none" w="med" len="med"/>
                      <a:tailEnd type="none" w="med" len="med"/>
                    </a:lnR>
                  </a:tcPr>
                </a:tc>
                <a:tc>
                  <a:txBody>
                    <a:bodyPr/>
                    <a:lstStyle/>
                    <a:p>
                      <a:r>
                        <a:rPr lang="en-US" dirty="0"/>
                        <a:t>Thijs Krijger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ESS / EUMETSAT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2000" b="1" dirty="0">
                          <a:solidFill>
                            <a:srgbClr val="FF00FF"/>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SCIAMACHY Lunar Observations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888726375"/>
                  </a:ext>
                </a:extLst>
              </a:tr>
              <a:tr h="370840">
                <a:tc>
                  <a:txBody>
                    <a:bodyPr/>
                    <a:lstStyle/>
                    <a:p>
                      <a:r>
                        <a:rPr lang="en-US" b="1" dirty="0"/>
                        <a:t>SLIMM</a:t>
                      </a:r>
                    </a:p>
                  </a:txBody>
                  <a:tcPr>
                    <a:lnR w="12700" cap="flat" cmpd="sng" algn="ctr">
                      <a:solidFill>
                        <a:schemeClr val="tx1"/>
                      </a:solidFill>
                      <a:prstDash val="solid"/>
                      <a:round/>
                      <a:headEnd type="none" w="med" len="med"/>
                      <a:tailEnd type="none" w="med" len="med"/>
                    </a:lnR>
                  </a:tcPr>
                </a:tc>
                <a:tc>
                  <a:txBody>
                    <a:bodyPr/>
                    <a:lstStyle/>
                    <a:p>
                      <a:r>
                        <a:rPr lang="en-US" dirty="0"/>
                        <a:t>Hugh Kieffer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GSICS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2000" b="1" dirty="0">
                          <a:solidFill>
                            <a:srgbClr val="FF00FF"/>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err="1">
                          <a:solidFill>
                            <a:schemeClr val="bg1"/>
                          </a:solidFill>
                        </a:rPr>
                        <a:t>SeaWiFS</a:t>
                      </a:r>
                      <a:r>
                        <a:rPr lang="en-US" dirty="0">
                          <a:solidFill>
                            <a:schemeClr val="bg1"/>
                          </a:solidFill>
                        </a:rPr>
                        <a:t>, Hyperion, Terra-MODIS, Aqua-MODIS, Suomi-VIIRS, NOAA20-VIIRS, Landsat-8 OLI, PLEIADES-A, PLEIADES-B, ROLO, NIST Mt. Hopkins, AERONET Mauna Loa</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304879628"/>
                  </a:ext>
                </a:extLst>
              </a:tr>
              <a:tr h="370840">
                <a:tc>
                  <a:txBody>
                    <a:bodyPr/>
                    <a:lstStyle/>
                    <a:p>
                      <a:r>
                        <a:rPr lang="en-US" b="1" dirty="0"/>
                        <a:t>SELENE/SP</a:t>
                      </a:r>
                    </a:p>
                  </a:txBody>
                  <a:tcPr>
                    <a:lnR w="12700" cap="flat" cmpd="sng" algn="ctr">
                      <a:solidFill>
                        <a:schemeClr val="tx1"/>
                      </a:solidFill>
                      <a:prstDash val="solid"/>
                      <a:round/>
                      <a:headEnd type="none" w="med" len="med"/>
                      <a:tailEnd type="none" w="med" len="med"/>
                    </a:lnR>
                  </a:tcPr>
                </a:tc>
                <a:tc>
                  <a:txBody>
                    <a:bodyPr/>
                    <a:lstStyle/>
                    <a:p>
                      <a:r>
                        <a:rPr lang="en-US" dirty="0"/>
                        <a:t>Toru </a:t>
                      </a:r>
                      <a:r>
                        <a:rPr lang="en-US" dirty="0" err="1"/>
                        <a:t>Kouyama</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dirty="0"/>
                        <a:t>AIST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en-US" sz="2000" b="1" dirty="0">
                        <a:solidFill>
                          <a:srgbClr val="FF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800" b="0" u="none" strike="noStrike" kern="1200" dirty="0">
                          <a:solidFill>
                            <a:schemeClr val="bg1"/>
                          </a:solidFill>
                          <a:effectLst/>
                        </a:rPr>
                        <a:t>SELENE/Kaguya lunar satellite</a:t>
                      </a:r>
                      <a:endParaRPr lang="en-US" dirty="0">
                        <a:solidFill>
                          <a:schemeClr val="bg1"/>
                        </a:solidFill>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72764833"/>
                  </a:ext>
                </a:extLst>
              </a:tr>
            </a:tbl>
          </a:graphicData>
        </a:graphic>
      </p:graphicFrame>
      <p:sp>
        <p:nvSpPr>
          <p:cNvPr id="3" name="TextBox 2">
            <a:extLst>
              <a:ext uri="{FF2B5EF4-FFF2-40B4-BE49-F238E27FC236}">
                <a16:creationId xmlns:a16="http://schemas.microsoft.com/office/drawing/2014/main" id="{876E39C1-321A-7472-5077-F3BB08834F54}"/>
              </a:ext>
            </a:extLst>
          </p:cNvPr>
          <p:cNvSpPr txBox="1"/>
          <p:nvPr/>
        </p:nvSpPr>
        <p:spPr>
          <a:xfrm>
            <a:off x="2759413" y="56551"/>
            <a:ext cx="6673173" cy="769441"/>
          </a:xfrm>
          <a:prstGeom prst="rect">
            <a:avLst/>
          </a:prstGeom>
          <a:noFill/>
        </p:spPr>
        <p:txBody>
          <a:bodyPr wrap="none" rtlCol="0">
            <a:spAutoFit/>
          </a:bodyPr>
          <a:lstStyle/>
          <a:p>
            <a:pPr algn="ctr"/>
            <a:r>
              <a:rPr lang="en-US" sz="4400" b="1" dirty="0">
                <a:solidFill>
                  <a:schemeClr val="bg1"/>
                </a:solidFill>
              </a:rPr>
              <a:t>Lunar Model Developments</a:t>
            </a:r>
          </a:p>
        </p:txBody>
      </p:sp>
      <p:sp>
        <p:nvSpPr>
          <p:cNvPr id="5" name="TextBox 4">
            <a:extLst>
              <a:ext uri="{FF2B5EF4-FFF2-40B4-BE49-F238E27FC236}">
                <a16:creationId xmlns:a16="http://schemas.microsoft.com/office/drawing/2014/main" id="{20C9958B-2713-FE66-4B48-247714F13EC0}"/>
              </a:ext>
            </a:extLst>
          </p:cNvPr>
          <p:cNvSpPr txBox="1"/>
          <p:nvPr/>
        </p:nvSpPr>
        <p:spPr>
          <a:xfrm>
            <a:off x="495301" y="4474306"/>
            <a:ext cx="11696699" cy="2246769"/>
          </a:xfrm>
          <a:prstGeom prst="rect">
            <a:avLst/>
          </a:prstGeom>
          <a:noFill/>
        </p:spPr>
        <p:txBody>
          <a:bodyPr wrap="square" rtlCol="0">
            <a:spAutoFit/>
          </a:bodyPr>
          <a:lstStyle/>
          <a:p>
            <a:pPr>
              <a:lnSpc>
                <a:spcPts val="2400"/>
              </a:lnSpc>
            </a:pPr>
            <a:r>
              <a:rPr lang="en-US" sz="2000" dirty="0">
                <a:solidFill>
                  <a:schemeClr val="bg1"/>
                </a:solidFill>
                <a:latin typeface="Arial" panose="020B0604020202020204" pitchFamily="34" charset="0"/>
                <a:cs typeface="Arial" panose="020B0604020202020204" pitchFamily="34" charset="0"/>
              </a:rPr>
              <a:t>* </a:t>
            </a:r>
            <a:r>
              <a:rPr lang="en-US" sz="2000" b="1" dirty="0">
                <a:solidFill>
                  <a:schemeClr val="bg1"/>
                </a:solidFill>
                <a:latin typeface="Arial" panose="020B0604020202020204" pitchFamily="34" charset="0"/>
                <a:cs typeface="Arial" panose="020B0604020202020204" pitchFamily="34" charset="0"/>
              </a:rPr>
              <a:t>USGS</a:t>
            </a:r>
            <a:r>
              <a:rPr lang="en-US" sz="2000" dirty="0">
                <a:solidFill>
                  <a:schemeClr val="bg1"/>
                </a:solidFill>
                <a:latin typeface="Arial" panose="020B0604020202020204" pitchFamily="34" charset="0"/>
                <a:cs typeface="Arial" panose="020B0604020202020204" pitchFamily="34" charset="0"/>
              </a:rPr>
              <a:t> has been the chief innovator of lunar calibration techniques</a:t>
            </a:r>
          </a:p>
          <a:p>
            <a:pPr marL="800100" lvl="1" indent="-342900">
              <a:lnSpc>
                <a:spcPts val="2400"/>
              </a:lnSpc>
              <a:buFont typeface="Courier New" panose="02070309020205020404" pitchFamily="49" charset="0"/>
              <a:buChar char="o"/>
            </a:pPr>
            <a:r>
              <a:rPr lang="en-US" sz="2000" dirty="0">
                <a:solidFill>
                  <a:schemeClr val="bg1"/>
                </a:solidFill>
                <a:latin typeface="Arial" panose="020B0604020202020204" pitchFamily="34" charset="0"/>
                <a:cs typeface="Arial" panose="020B0604020202020204" pitchFamily="34" charset="0"/>
              </a:rPr>
              <a:t>original ROLO model development ca. 1995-2005, funded by NASA EOS program</a:t>
            </a:r>
          </a:p>
          <a:p>
            <a:pPr marL="800100" lvl="1" indent="-342900">
              <a:lnSpc>
                <a:spcPts val="2400"/>
              </a:lnSpc>
              <a:buFont typeface="Courier New" panose="02070309020205020404" pitchFamily="49" charset="0"/>
              <a:buChar char="o"/>
            </a:pPr>
            <a:r>
              <a:rPr lang="en-US" sz="2000" dirty="0">
                <a:solidFill>
                  <a:schemeClr val="bg1"/>
                </a:solidFill>
                <a:latin typeface="Arial" panose="020B0604020202020204" pitchFamily="34" charset="0"/>
                <a:cs typeface="Arial" panose="020B0604020202020204" pitchFamily="34" charset="0"/>
              </a:rPr>
              <a:t>service to spacecraft instrument teams, e.g. VCST, MCST, OBPG</a:t>
            </a:r>
          </a:p>
          <a:p>
            <a:pPr marL="800100" lvl="1" indent="-342900">
              <a:lnSpc>
                <a:spcPts val="2400"/>
              </a:lnSpc>
              <a:buFont typeface="Courier New" panose="02070309020205020404" pitchFamily="49" charset="0"/>
              <a:buChar char="o"/>
            </a:pPr>
            <a:r>
              <a:rPr lang="en-US" sz="2000" dirty="0">
                <a:solidFill>
                  <a:schemeClr val="bg1"/>
                </a:solidFill>
                <a:latin typeface="Arial" panose="020B0604020202020204" pitchFamily="34" charset="0"/>
                <a:cs typeface="Arial" panose="020B0604020202020204" pitchFamily="34" charset="0"/>
              </a:rPr>
              <a:t>Moon image analysis and lunar irradiance evaluation</a:t>
            </a:r>
          </a:p>
          <a:p>
            <a:pPr>
              <a:lnSpc>
                <a:spcPts val="2400"/>
              </a:lnSpc>
            </a:pPr>
            <a:r>
              <a:rPr lang="en-US" sz="2000" dirty="0">
                <a:solidFill>
                  <a:schemeClr val="bg1"/>
                </a:solidFill>
                <a:latin typeface="Arial" panose="020B0604020202020204" pitchFamily="34" charset="0"/>
                <a:cs typeface="Arial" panose="020B0604020202020204" pitchFamily="34" charset="0"/>
              </a:rPr>
              <a:t>  Objectives:</a:t>
            </a:r>
          </a:p>
          <a:p>
            <a:pPr marL="800100" lvl="1" indent="-342900">
              <a:lnSpc>
                <a:spcPts val="2400"/>
              </a:lnSpc>
              <a:buFont typeface="Courier New" panose="02070309020205020404" pitchFamily="49" charset="0"/>
              <a:buChar char="o"/>
            </a:pPr>
            <a:r>
              <a:rPr lang="en-US" sz="2000" dirty="0">
                <a:solidFill>
                  <a:schemeClr val="bg1"/>
                </a:solidFill>
                <a:latin typeface="Arial" panose="020B0604020202020204" pitchFamily="34" charset="0"/>
                <a:cs typeface="Arial" panose="020B0604020202020204" pitchFamily="34" charset="0"/>
              </a:rPr>
              <a:t>high accuracy:  &lt;1% absolute uncertainty, traceable to NIST standards and SI</a:t>
            </a:r>
          </a:p>
          <a:p>
            <a:pPr marL="800100" lvl="1" indent="-342900">
              <a:lnSpc>
                <a:spcPts val="2400"/>
              </a:lnSpc>
              <a:buFont typeface="Courier New" panose="02070309020205020404" pitchFamily="49" charset="0"/>
              <a:buChar char="o"/>
            </a:pPr>
            <a:r>
              <a:rPr lang="en-US" sz="2000" dirty="0">
                <a:solidFill>
                  <a:schemeClr val="bg1"/>
                </a:solidFill>
                <a:latin typeface="Arial" panose="020B0604020202020204" pitchFamily="34" charset="0"/>
                <a:cs typeface="Arial" panose="020B0604020202020204" pitchFamily="34" charset="0"/>
              </a:rPr>
              <a:t>improved predictive capability for all phase angles and wavelengths (in reflected solar range)</a:t>
            </a:r>
          </a:p>
        </p:txBody>
      </p:sp>
      <p:sp>
        <p:nvSpPr>
          <p:cNvPr id="4" name="TextBox 3">
            <a:extLst>
              <a:ext uri="{FF2B5EF4-FFF2-40B4-BE49-F238E27FC236}">
                <a16:creationId xmlns:a16="http://schemas.microsoft.com/office/drawing/2014/main" id="{58CB24C7-B3E5-8DB1-393D-D3DC7678BABF}"/>
              </a:ext>
            </a:extLst>
          </p:cNvPr>
          <p:cNvSpPr txBox="1"/>
          <p:nvPr/>
        </p:nvSpPr>
        <p:spPr>
          <a:xfrm>
            <a:off x="11602702" y="6476621"/>
            <a:ext cx="583329" cy="369332"/>
          </a:xfrm>
          <a:prstGeom prst="rect">
            <a:avLst/>
          </a:prstGeom>
          <a:noFill/>
        </p:spPr>
        <p:txBody>
          <a:bodyPr wrap="square" rtlCol="0">
            <a:spAutoFit/>
          </a:bodyPr>
          <a:lstStyle/>
          <a:p>
            <a:pPr algn="r"/>
            <a:fld id="{D959A4D1-C262-B741-AD0E-4CB69ECCD4BD}" type="slidenum">
              <a:rPr lang="en-US" smtClean="0">
                <a:solidFill>
                  <a:schemeClr val="bg1">
                    <a:lumMod val="50000"/>
                  </a:schemeClr>
                </a:solidFill>
              </a:rPr>
              <a:pPr algn="r"/>
              <a:t>15</a:t>
            </a:fld>
            <a:endParaRPr lang="en-US" dirty="0">
              <a:solidFill>
                <a:schemeClr val="bg1">
                  <a:lumMod val="50000"/>
                </a:schemeClr>
              </a:solidFill>
            </a:endParaRPr>
          </a:p>
        </p:txBody>
      </p:sp>
    </p:spTree>
    <p:extLst>
      <p:ext uri="{BB962C8B-B14F-4D97-AF65-F5344CB8AC3E}">
        <p14:creationId xmlns:p14="http://schemas.microsoft.com/office/powerpoint/2010/main" val="3832224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2C44C-ADB5-0555-6285-38C338E45B20}"/>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4534EBC-5BDA-7E3D-A713-3D649BF57843}"/>
              </a:ext>
            </a:extLst>
          </p:cNvPr>
          <p:cNvSpPr/>
          <p:nvPr/>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284118A-3CF8-AD83-E14F-5F39E2AEDB6E}"/>
              </a:ext>
            </a:extLst>
          </p:cNvPr>
          <p:cNvSpPr txBox="1"/>
          <p:nvPr/>
        </p:nvSpPr>
        <p:spPr>
          <a:xfrm>
            <a:off x="245849" y="25991"/>
            <a:ext cx="6249083" cy="769441"/>
          </a:xfrm>
          <a:prstGeom prst="rect">
            <a:avLst/>
          </a:prstGeom>
          <a:noFill/>
        </p:spPr>
        <p:txBody>
          <a:bodyPr wrap="none" rtlCol="0">
            <a:spAutoFit/>
          </a:bodyPr>
          <a:lstStyle/>
          <a:p>
            <a:r>
              <a:rPr lang="en-US" sz="4400" b="1" dirty="0">
                <a:solidFill>
                  <a:schemeClr val="bg1"/>
                </a:solidFill>
              </a:rPr>
              <a:t>Input from Early Adopters</a:t>
            </a:r>
          </a:p>
        </p:txBody>
      </p:sp>
      <p:sp>
        <p:nvSpPr>
          <p:cNvPr id="2" name="Rectangle 1">
            <a:extLst>
              <a:ext uri="{FF2B5EF4-FFF2-40B4-BE49-F238E27FC236}">
                <a16:creationId xmlns:a16="http://schemas.microsoft.com/office/drawing/2014/main" id="{6753BF98-16DF-CEC5-6C43-CE758B7256B7}"/>
              </a:ext>
            </a:extLst>
          </p:cNvPr>
          <p:cNvSpPr/>
          <p:nvPr/>
        </p:nvSpPr>
        <p:spPr>
          <a:xfrm>
            <a:off x="433387" y="907144"/>
            <a:ext cx="11325225" cy="55793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B52A0AF-A67B-0AE3-F58D-F73C62E3EFF8}"/>
              </a:ext>
            </a:extLst>
          </p:cNvPr>
          <p:cNvSpPr txBox="1"/>
          <p:nvPr/>
        </p:nvSpPr>
        <p:spPr>
          <a:xfrm>
            <a:off x="568051" y="1030970"/>
            <a:ext cx="11055898" cy="5331727"/>
          </a:xfrm>
          <a:prstGeom prst="rect">
            <a:avLst/>
          </a:prstGeom>
          <a:solidFill>
            <a:schemeClr val="bg1">
              <a:lumMod val="85000"/>
            </a:schemeClr>
          </a:solidFill>
        </p:spPr>
        <p:txBody>
          <a:bodyPr wrap="square" rtlCol="0">
            <a:noAutofit/>
          </a:bodyPr>
          <a:lstStyle/>
          <a:p>
            <a:pPr marL="285750" indent="-285750">
              <a:lnSpc>
                <a:spcPts val="2600"/>
              </a:lnSpc>
              <a:spcAft>
                <a:spcPts val="1800"/>
              </a:spcAft>
              <a:buFont typeface="Courier New" panose="02070309020205020404" pitchFamily="49" charset="0"/>
              <a:buChar char="o"/>
            </a:pPr>
            <a:r>
              <a:rPr lang="en-US" sz="2400" b="1" dirty="0">
                <a:solidFill>
                  <a:schemeClr val="tx1">
                    <a:lumMod val="75000"/>
                    <a:lumOff val="25000"/>
                  </a:schemeClr>
                </a:solidFill>
                <a:cs typeface="Times New Roman" panose="02020603050405020304" pitchFamily="18" charset="0"/>
              </a:rPr>
              <a:t>ROLO – </a:t>
            </a:r>
            <a:r>
              <a:rPr lang="en-US" sz="2400" dirty="0">
                <a:solidFill>
                  <a:schemeClr val="tx1">
                    <a:lumMod val="75000"/>
                    <a:lumOff val="25000"/>
                  </a:schemeClr>
                </a:solidFill>
                <a:cs typeface="Times New Roman" panose="02020603050405020304" pitchFamily="18" charset="0"/>
              </a:rPr>
              <a:t>Achieving the target accuracy for model refinements depends critically on air-LUSI measurements! (Tom Stone, USGS)</a:t>
            </a:r>
          </a:p>
          <a:p>
            <a:pPr marL="285750" indent="-285750">
              <a:lnSpc>
                <a:spcPts val="2600"/>
              </a:lnSpc>
              <a:spcAft>
                <a:spcPts val="1800"/>
              </a:spcAft>
              <a:buFont typeface="Courier New" panose="02070309020205020404" pitchFamily="49" charset="0"/>
              <a:buChar char="o"/>
            </a:pPr>
            <a:r>
              <a:rPr lang="en-US" sz="2400" b="1" dirty="0">
                <a:solidFill>
                  <a:schemeClr val="tx1">
                    <a:lumMod val="75000"/>
                    <a:lumOff val="25000"/>
                  </a:schemeClr>
                </a:solidFill>
                <a:cs typeface="Times New Roman" panose="02020603050405020304" pitchFamily="18" charset="0"/>
              </a:rPr>
              <a:t>LIME – </a:t>
            </a:r>
            <a:r>
              <a:rPr lang="en-US" sz="2400" dirty="0">
                <a:solidFill>
                  <a:schemeClr val="tx1">
                    <a:lumMod val="75000"/>
                    <a:lumOff val="25000"/>
                  </a:schemeClr>
                </a:solidFill>
                <a:cs typeface="Times New Roman" panose="02020603050405020304" pitchFamily="18" charset="0"/>
              </a:rPr>
              <a:t>We (LIME team) believe the air-LUSI has been and will remain an essential and key dataset for the development of accurate hyperspectral lunar irradiance models for the radiometric performance assessment of space sensors. (Marc Bouvet, ESA)</a:t>
            </a:r>
          </a:p>
          <a:p>
            <a:pPr marL="285750" indent="-285750">
              <a:lnSpc>
                <a:spcPts val="2600"/>
              </a:lnSpc>
              <a:spcAft>
                <a:spcPts val="1800"/>
              </a:spcAft>
              <a:buFont typeface="Courier New" panose="02070309020205020404" pitchFamily="49" charset="0"/>
              <a:buChar char="o"/>
            </a:pPr>
            <a:r>
              <a:rPr lang="en-US" sz="2400" b="1" dirty="0">
                <a:solidFill>
                  <a:schemeClr val="tx1">
                    <a:lumMod val="75000"/>
                    <a:lumOff val="25000"/>
                  </a:schemeClr>
                </a:solidFill>
                <a:cs typeface="Times New Roman" panose="02020603050405020304" pitchFamily="18" charset="0"/>
              </a:rPr>
              <a:t>LESSR – </a:t>
            </a:r>
            <a:r>
              <a:rPr lang="en-US" sz="2400" dirty="0">
                <a:solidFill>
                  <a:schemeClr val="tx1">
                    <a:lumMod val="75000"/>
                    <a:lumOff val="25000"/>
                  </a:schemeClr>
                </a:solidFill>
                <a:cs typeface="Times New Roman" panose="02020603050405020304" pitchFamily="18" charset="0"/>
              </a:rPr>
              <a:t>We hope that more measurements are taken in the future that will allow the next generation of lunar models. High accuracy and precision is vital.  </a:t>
            </a:r>
            <a:r>
              <a:rPr lang="en-US" sz="2400" b="1" dirty="0">
                <a:solidFill>
                  <a:schemeClr val="tx1">
                    <a:lumMod val="75000"/>
                    <a:lumOff val="25000"/>
                  </a:schemeClr>
                </a:solidFill>
                <a:cs typeface="Times New Roman" panose="02020603050405020304" pitchFamily="18" charset="0"/>
              </a:rPr>
              <a:t>We've been waiting 5 years for measurements of this quality.</a:t>
            </a:r>
            <a:r>
              <a:rPr lang="en-US" sz="2400" dirty="0">
                <a:solidFill>
                  <a:schemeClr val="tx1">
                    <a:lumMod val="75000"/>
                    <a:lumOff val="25000"/>
                  </a:schemeClr>
                </a:solidFill>
                <a:cs typeface="Times New Roman" panose="02020603050405020304" pitchFamily="18" charset="0"/>
              </a:rPr>
              <a:t> (Thijs Krijger, ESS)</a:t>
            </a:r>
          </a:p>
          <a:p>
            <a:pPr marL="285750" indent="-285750">
              <a:lnSpc>
                <a:spcPts val="2600"/>
              </a:lnSpc>
              <a:spcAft>
                <a:spcPts val="1800"/>
              </a:spcAft>
              <a:buFont typeface="Courier New" panose="02070309020205020404" pitchFamily="49" charset="0"/>
              <a:buChar char="o"/>
            </a:pPr>
            <a:r>
              <a:rPr lang="en-US" sz="2400" b="1" dirty="0">
                <a:solidFill>
                  <a:schemeClr val="tx1">
                    <a:lumMod val="75000"/>
                    <a:lumOff val="25000"/>
                  </a:schemeClr>
                </a:solidFill>
                <a:cs typeface="Times New Roman" panose="02020603050405020304" pitchFamily="18" charset="0"/>
              </a:rPr>
              <a:t>SLIMM –</a:t>
            </a:r>
            <a:r>
              <a:rPr lang="en-US" sz="2400" dirty="0">
                <a:solidFill>
                  <a:schemeClr val="tx1">
                    <a:lumMod val="75000"/>
                    <a:lumOff val="25000"/>
                  </a:schemeClr>
                </a:solidFill>
                <a:cs typeface="Times New Roman" panose="02020603050405020304" pitchFamily="18" charset="0"/>
              </a:rPr>
              <a:t> Highly desirable to get air-LUSI observations after full-Moon. (Hugh Kieffer)</a:t>
            </a:r>
          </a:p>
          <a:p>
            <a:pPr marL="285750" indent="-285750">
              <a:lnSpc>
                <a:spcPts val="2600"/>
              </a:lnSpc>
              <a:spcAft>
                <a:spcPts val="1800"/>
              </a:spcAft>
              <a:buFont typeface="Courier New" panose="02070309020205020404" pitchFamily="49" charset="0"/>
              <a:buChar char="o"/>
            </a:pPr>
            <a:r>
              <a:rPr lang="en-US" sz="2400" b="1" dirty="0">
                <a:solidFill>
                  <a:schemeClr val="tx1">
                    <a:lumMod val="75000"/>
                    <a:lumOff val="25000"/>
                  </a:schemeClr>
                </a:solidFill>
                <a:cs typeface="Times New Roman" panose="02020603050405020304" pitchFamily="18" charset="0"/>
              </a:rPr>
              <a:t>PACE OCI – </a:t>
            </a:r>
            <a:r>
              <a:rPr lang="en-US" sz="2400" dirty="0">
                <a:solidFill>
                  <a:schemeClr val="tx1">
                    <a:lumMod val="75000"/>
                    <a:lumOff val="25000"/>
                  </a:schemeClr>
                </a:solidFill>
                <a:cs typeface="Times New Roman" panose="02020603050405020304" pitchFamily="18" charset="0"/>
              </a:rPr>
              <a:t>The air-LUSI data is currently the best data set available to evaluate OCI absolute calibration, especially its consistency across spectral bands. air-LUSI data at positive phase angles would allow OCI to confirm these encouraging results. (</a:t>
            </a:r>
            <a:r>
              <a:rPr lang="en-US" sz="2400" dirty="0" err="1">
                <a:solidFill>
                  <a:schemeClr val="tx1">
                    <a:lumMod val="75000"/>
                    <a:lumOff val="25000"/>
                  </a:schemeClr>
                </a:solidFill>
                <a:cs typeface="Times New Roman" panose="02020603050405020304" pitchFamily="18" charset="0"/>
              </a:rPr>
              <a:t>Shihyan</a:t>
            </a:r>
            <a:r>
              <a:rPr lang="en-US" sz="2400" dirty="0">
                <a:solidFill>
                  <a:schemeClr val="tx1">
                    <a:lumMod val="75000"/>
                    <a:lumOff val="25000"/>
                  </a:schemeClr>
                </a:solidFill>
                <a:cs typeface="Times New Roman" panose="02020603050405020304" pitchFamily="18" charset="0"/>
              </a:rPr>
              <a:t> Lee and Gerhard Meister, PACE OCI).</a:t>
            </a:r>
          </a:p>
        </p:txBody>
      </p:sp>
      <p:sp>
        <p:nvSpPr>
          <p:cNvPr id="3" name="TextBox 2">
            <a:extLst>
              <a:ext uri="{FF2B5EF4-FFF2-40B4-BE49-F238E27FC236}">
                <a16:creationId xmlns:a16="http://schemas.microsoft.com/office/drawing/2014/main" id="{6CD5F54D-294F-0E60-2FAA-FE67F98FDD82}"/>
              </a:ext>
            </a:extLst>
          </p:cNvPr>
          <p:cNvSpPr txBox="1"/>
          <p:nvPr/>
        </p:nvSpPr>
        <p:spPr>
          <a:xfrm>
            <a:off x="11602702" y="6476621"/>
            <a:ext cx="583329" cy="369332"/>
          </a:xfrm>
          <a:prstGeom prst="rect">
            <a:avLst/>
          </a:prstGeom>
          <a:noFill/>
        </p:spPr>
        <p:txBody>
          <a:bodyPr wrap="square" rtlCol="0">
            <a:spAutoFit/>
          </a:bodyPr>
          <a:lstStyle/>
          <a:p>
            <a:pPr algn="r"/>
            <a:fld id="{D959A4D1-C262-B741-AD0E-4CB69ECCD4BD}" type="slidenum">
              <a:rPr lang="en-US" smtClean="0">
                <a:solidFill>
                  <a:schemeClr val="bg1">
                    <a:lumMod val="50000"/>
                  </a:schemeClr>
                </a:solidFill>
              </a:rPr>
              <a:pPr algn="r"/>
              <a:t>16</a:t>
            </a:fld>
            <a:endParaRPr lang="en-US" dirty="0">
              <a:solidFill>
                <a:schemeClr val="bg1">
                  <a:lumMod val="50000"/>
                </a:schemeClr>
              </a:solidFill>
            </a:endParaRPr>
          </a:p>
        </p:txBody>
      </p:sp>
    </p:spTree>
    <p:extLst>
      <p:ext uri="{BB962C8B-B14F-4D97-AF65-F5344CB8AC3E}">
        <p14:creationId xmlns:p14="http://schemas.microsoft.com/office/powerpoint/2010/main" val="845995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cfab5f87-ed30-4dbb-a820-4234a14babf6">X6PPVAVDZMSZ-613157859-13587</_dlc_DocId>
    <lcf76f155ced4ddcb4097134ff3c332f xmlns="b872a7c1-ed7f-4c06-9e7d-9181e1c04fc6">
      <Terms xmlns="http://schemas.microsoft.com/office/infopath/2007/PartnerControls"/>
    </lcf76f155ced4ddcb4097134ff3c332f>
    <TaxCatchAll xmlns="cfab5f87-ed30-4dbb-a820-4234a14babf6" xsi:nil="true"/>
    <WMOWFApprovalStatus xmlns="715fcdb6-58ff-4d84-993c-bb26a5b54815">Not Submitted</WMOWFApprovalStatus>
    <_dlc_DocIdUrl xmlns="cfab5f87-ed30-4dbb-a820-4234a14babf6">
      <Url>https://wmoomm.sharepoint.com/sites/Collaboration/_layouts/15/DocIdRedir.aspx?ID=X6PPVAVDZMSZ-613157859-13587</Url>
      <Description>X6PPVAVDZMSZ-613157859-13587</Description>
    </_dlc_DocIdUrl>
  </documentManagement>
</p:properties>
</file>

<file path=customXml/itemProps1.xml><?xml version="1.0" encoding="utf-8"?>
<ds:datastoreItem xmlns:ds="http://schemas.openxmlformats.org/officeDocument/2006/customXml" ds:itemID="{EACC0D94-5A32-425C-8300-82600B6FDF5F}"/>
</file>

<file path=customXml/itemProps2.xml><?xml version="1.0" encoding="utf-8"?>
<ds:datastoreItem xmlns:ds="http://schemas.openxmlformats.org/officeDocument/2006/customXml" ds:itemID="{0C320A92-6596-45CD-866E-380AEFEDB080}"/>
</file>

<file path=customXml/itemProps3.xml><?xml version="1.0" encoding="utf-8"?>
<ds:datastoreItem xmlns:ds="http://schemas.openxmlformats.org/officeDocument/2006/customXml" ds:itemID="{C1F47095-6337-4DD0-A4C2-E6877A4F9A5B}"/>
</file>

<file path=customXml/itemProps4.xml><?xml version="1.0" encoding="utf-8"?>
<ds:datastoreItem xmlns:ds="http://schemas.openxmlformats.org/officeDocument/2006/customXml" ds:itemID="{E3FCB51D-ACD0-49B1-BA66-CE7F82E6E0C6}"/>
</file>

<file path=customXml/itemProps5.xml><?xml version="1.0" encoding="utf-8"?>
<ds:datastoreItem xmlns:ds="http://schemas.openxmlformats.org/officeDocument/2006/customXml" ds:itemID="{16D6AE00-4524-4631-81BD-B9E1979E9AB4}"/>
</file>

<file path=docProps/app.xml><?xml version="1.0" encoding="utf-8"?>
<Properties xmlns="http://schemas.openxmlformats.org/officeDocument/2006/extended-properties" xmlns:vt="http://schemas.openxmlformats.org/officeDocument/2006/docPropsVTypes">
  <TotalTime>5105</TotalTime>
  <Words>1525</Words>
  <Application>Microsoft Macintosh PowerPoint</Application>
  <PresentationFormat>Widescreen</PresentationFormat>
  <Paragraphs>299</Paragraphs>
  <Slides>16</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Courier New</vt:lpstr>
      <vt:lpstr>System Font Regular</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Kevin Turpie</dc:creator>
  <cp:lastModifiedBy>Kevin Turpie</cp:lastModifiedBy>
  <cp:revision>25</cp:revision>
  <dcterms:created xsi:type="dcterms:W3CDTF">2025-12-03T02:36:43Z</dcterms:created>
  <dcterms:modified xsi:type="dcterms:W3CDTF">2026-03-24T10:58:28Z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bb30e66a-8827-42f7-b375-9bd8c55f1bde</vt:lpwstr>
  </property>
</Properties>
</file>