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257" r:id="rId2"/>
    <p:sldId id="460" r:id="rId3"/>
    <p:sldId id="389" r:id="rId4"/>
    <p:sldId id="390" r:id="rId5"/>
    <p:sldId id="462" r:id="rId6"/>
    <p:sldId id="392" r:id="rId7"/>
    <p:sldId id="436" r:id="rId8"/>
    <p:sldId id="471" r:id="rId9"/>
    <p:sldId id="455" r:id="rId10"/>
    <p:sldId id="402" r:id="rId11"/>
    <p:sldId id="472" r:id="rId12"/>
    <p:sldId id="403" r:id="rId13"/>
    <p:sldId id="407" r:id="rId14"/>
    <p:sldId id="450" r:id="rId15"/>
    <p:sldId id="468" r:id="rId16"/>
    <p:sldId id="400" r:id="rId17"/>
    <p:sldId id="473" r:id="rId18"/>
    <p:sldId id="474" r:id="rId19"/>
    <p:sldId id="418" r:id="rId20"/>
    <p:sldId id="475" r:id="rId21"/>
    <p:sldId id="477" r:id="rId22"/>
    <p:sldId id="478" r:id="rId23"/>
    <p:sldId id="476" r:id="rId24"/>
    <p:sldId id="479" r:id="rId25"/>
    <p:sldId id="469" r:id="rId26"/>
    <p:sldId id="480" r:id="rId27"/>
    <p:sldId id="465" r:id="rId28"/>
    <p:sldId id="453" r:id="rId29"/>
    <p:sldId id="411" r:id="rId3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1917"/>
    <a:srgbClr val="0033CC"/>
    <a:srgbClr val="280F0E"/>
    <a:srgbClr val="003399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18" autoAdjust="0"/>
  </p:normalViewPr>
  <p:slideViewPr>
    <p:cSldViewPr>
      <p:cViewPr varScale="1">
        <p:scale>
          <a:sx n="88" d="100"/>
          <a:sy n="88" d="100"/>
        </p:scale>
        <p:origin x="466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4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40" Type="http://schemas.openxmlformats.org/officeDocument/2006/relationships/customXml" Target="../customXml/item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35668-4083-40B8-8624-B11DD9EDB84E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2C537-0B4F-4DFA-98A8-02B0D67CEA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5227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205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0764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4115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4559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8625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949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0344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155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6034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8514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493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8618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7110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7349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42699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46465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79115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3808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80632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836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92C537-0B4F-4DFA-98A8-02B0D67CEA07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8869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PP Telegraf" panose="000005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6">
                    <a:lumMod val="75000"/>
                  </a:schemeClr>
                </a:solidFill>
                <a:latin typeface="PP Telegraf UltraLight" panose="00000300000000000000" pitchFamily="50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11917"/>
                </a:solidFill>
              </a:defRPr>
            </a:lvl1pPr>
          </a:lstStyle>
          <a:p>
            <a:fld id="{E9A232C1-EFF6-44CC-B461-49D5BF6A8073}" type="datetime1">
              <a:rPr lang="es-ES" smtClean="0"/>
              <a:pPr/>
              <a:t>23/03/2026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11917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11917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73632BA-6FA1-4898-BEFF-CCF5D6D1B29D}" type="datetime1">
              <a:rPr lang="es-ES" smtClean="0"/>
              <a:pPr/>
              <a:t>23/03/2026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E19C-D22C-4DCA-833D-18B0D1EC98CF}" type="datetime1">
              <a:rPr lang="es-ES" smtClean="0"/>
              <a:t>23/03/2026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FFC9-4438-48A6-8E90-B327087CF106}" type="datetime1">
              <a:rPr lang="es-ES" smtClean="0"/>
              <a:t>23/03/2026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E7BD7-4A0D-4BFF-B4A2-53196A2BF056}" type="datetime1">
              <a:rPr lang="es-ES" smtClean="0"/>
              <a:t>23/03/2026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FD6F-A436-4A25-9350-22D17D8BD247}" type="datetime1">
              <a:rPr lang="es-ES" smtClean="0"/>
              <a:t>23/03/2026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0B9DE-13A3-47B9-8917-E6B86DF98A49}" type="datetime1">
              <a:rPr lang="es-ES" smtClean="0"/>
              <a:t>23/03/2026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E00E-070E-4161-8EDD-6ABC54F5F3EA}" type="datetime1">
              <a:rPr lang="es-ES" smtClean="0"/>
              <a:t>23/03/2026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5D0B3-1CFC-4CE6-B531-54113B18A0DC}" type="datetime1">
              <a:rPr lang="es-ES" smtClean="0"/>
              <a:t>23/03/2026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F1CC-BC8E-435E-BF7C-E73DA50FC640}" type="datetime1">
              <a:rPr lang="es-ES" smtClean="0"/>
              <a:t>23/03/2026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3D326-45FF-4B25-8667-0E51FFAE531E}" type="datetime1">
              <a:rPr lang="es-ES" smtClean="0"/>
              <a:t>23/03/2026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P Telegraf" panose="00000500000000000000" pitchFamily="50" charset="0"/>
              </a:defRPr>
            </a:lvl1pPr>
          </a:lstStyle>
          <a:p>
            <a:fld id="{9E15D91D-066A-4218-AC22-81E9A5B33C1B}" type="datetime1">
              <a:rPr lang="es-ES" smtClean="0"/>
              <a:pPr/>
              <a:t>23/03/2026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PP Telegraf" panose="00000500000000000000" pitchFamily="50" charset="0"/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PP Telegraf" panose="00000500000000000000" pitchFamily="50" charset="0"/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PP Telegraf" panose="00000500000000000000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PP Telegraf" panose="00000500000000000000" pitchFamily="50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PP Telegraf" panose="000005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PP Telegraf" panose="000005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PP Telegraf" panose="000005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PP Telegraf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6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7.jpg"/><Relationship Id="rId9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Lunar Irradiance Model of ESA (LIME)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type="subTitle" idx="1"/>
          </p:nvPr>
        </p:nvSpPr>
        <p:spPr>
          <a:xfrm>
            <a:off x="1828800" y="3645024"/>
            <a:ext cx="8534400" cy="1752600"/>
          </a:xfrm>
        </p:spPr>
        <p:txBody>
          <a:bodyPr>
            <a:normAutofit/>
          </a:bodyPr>
          <a:lstStyle/>
          <a:p>
            <a:r>
              <a:rPr lang="es-ES" sz="2500" dirty="0">
                <a:solidFill>
                  <a:schemeClr val="tx1"/>
                </a:solidFill>
                <a:latin typeface="+mj-lt"/>
              </a:rPr>
              <a:t>C. Toledano (</a:t>
            </a:r>
            <a:r>
              <a:rPr lang="es-ES" sz="2500" dirty="0" err="1">
                <a:solidFill>
                  <a:schemeClr val="tx1"/>
                </a:solidFill>
                <a:latin typeface="+mj-lt"/>
              </a:rPr>
              <a:t>UVa</a:t>
            </a:r>
            <a:r>
              <a:rPr lang="es-ES" sz="2500" dirty="0">
                <a:solidFill>
                  <a:schemeClr val="tx1"/>
                </a:solidFill>
                <a:latin typeface="+mj-lt"/>
              </a:rPr>
              <a:t>), S. </a:t>
            </a:r>
            <a:r>
              <a:rPr lang="es-ES" sz="2500" dirty="0" err="1">
                <a:solidFill>
                  <a:schemeClr val="tx1"/>
                </a:solidFill>
                <a:latin typeface="+mj-lt"/>
              </a:rPr>
              <a:t>Adriaensen</a:t>
            </a:r>
            <a:r>
              <a:rPr lang="es-ES" sz="2500" dirty="0">
                <a:solidFill>
                  <a:schemeClr val="tx1"/>
                </a:solidFill>
                <a:latin typeface="+mj-lt"/>
              </a:rPr>
              <a:t> (VITO), A. </a:t>
            </a:r>
            <a:r>
              <a:rPr lang="es-ES" sz="2500" dirty="0" err="1">
                <a:solidFill>
                  <a:schemeClr val="tx1"/>
                </a:solidFill>
                <a:latin typeface="+mj-lt"/>
              </a:rPr>
              <a:t>Bialek</a:t>
            </a:r>
            <a:r>
              <a:rPr lang="es-ES" sz="2500" dirty="0">
                <a:solidFill>
                  <a:schemeClr val="tx1"/>
                </a:solidFill>
                <a:latin typeface="+mj-lt"/>
              </a:rPr>
              <a:t> (NPL), Á. Barreto (AEMET), R. González (</a:t>
            </a:r>
            <a:r>
              <a:rPr lang="es-ES" sz="2500" dirty="0" err="1">
                <a:solidFill>
                  <a:schemeClr val="tx1"/>
                </a:solidFill>
                <a:latin typeface="+mj-lt"/>
              </a:rPr>
              <a:t>UVa</a:t>
            </a:r>
            <a:r>
              <a:rPr lang="es-ES" sz="2500" dirty="0">
                <a:solidFill>
                  <a:schemeClr val="tx1"/>
                </a:solidFill>
                <a:latin typeface="+mj-lt"/>
              </a:rPr>
              <a:t>), P. De Vis (NPL) , J. </a:t>
            </a:r>
            <a:r>
              <a:rPr lang="es-ES" sz="2500" dirty="0" err="1">
                <a:solidFill>
                  <a:schemeClr val="tx1"/>
                </a:solidFill>
                <a:latin typeface="+mj-lt"/>
              </a:rPr>
              <a:t>Gatón</a:t>
            </a:r>
            <a:r>
              <a:rPr lang="es-ES" sz="2500" dirty="0">
                <a:solidFill>
                  <a:schemeClr val="tx1"/>
                </a:solidFill>
                <a:latin typeface="+mj-lt"/>
              </a:rPr>
              <a:t> (</a:t>
            </a:r>
            <a:r>
              <a:rPr lang="es-ES" sz="2500" dirty="0" err="1">
                <a:solidFill>
                  <a:schemeClr val="tx1"/>
                </a:solidFill>
                <a:latin typeface="+mj-lt"/>
              </a:rPr>
              <a:t>UVa</a:t>
            </a:r>
            <a:r>
              <a:rPr lang="es-ES" sz="2500" dirty="0">
                <a:solidFill>
                  <a:schemeClr val="tx1"/>
                </a:solidFill>
                <a:latin typeface="+mj-lt"/>
              </a:rPr>
              <a:t>) and M. Bouvet (ESA)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</a:t>
            </a:fld>
            <a:endParaRPr lang="es-E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0C5DEB19-5693-4165-B7D9-36A0BB1DC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20" y="5482855"/>
            <a:ext cx="2961670" cy="837611"/>
          </a:xfrm>
          <a:prstGeom prst="rect">
            <a:avLst/>
          </a:prstGeom>
        </p:spPr>
      </p:pic>
      <p:pic>
        <p:nvPicPr>
          <p:cNvPr id="6" name="Picture 2" descr="Related image">
            <a:extLst>
              <a:ext uri="{FF2B5EF4-FFF2-40B4-BE49-F238E27FC236}">
                <a16:creationId xmlns:a16="http://schemas.microsoft.com/office/drawing/2014/main" id="{7072E669-B799-485F-9ECE-4E86D11C0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5245661"/>
            <a:ext cx="2367455" cy="116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396D54B6-A8B4-443C-AAAE-6AE3C3AB4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9171" y="5555489"/>
            <a:ext cx="2129689" cy="785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816214A6-AB5C-4B64-B162-79B41A3D6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401491" y="5398358"/>
            <a:ext cx="2262462" cy="100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1BE4E79-B995-4214-8F60-8F09885B79EA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136" y="5149230"/>
            <a:ext cx="1229360" cy="122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mail-m_-4308838340055170294Picture 3" descr="image002">
            <a:extLst>
              <a:ext uri="{FF2B5EF4-FFF2-40B4-BE49-F238E27FC236}">
                <a16:creationId xmlns:a16="http://schemas.microsoft.com/office/drawing/2014/main" id="{7F2F1028-FFEF-4D69-A93B-EDE4ADDF5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168" y="218653"/>
            <a:ext cx="3322637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63D3807-42BA-4BA5-8B4F-A98DCBFD0284}"/>
              </a:ext>
            </a:extLst>
          </p:cNvPr>
          <p:cNvSpPr txBox="1"/>
          <p:nvPr/>
        </p:nvSpPr>
        <p:spPr>
          <a:xfrm>
            <a:off x="4295800" y="6444044"/>
            <a:ext cx="8534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GSICS Annual and Executive Panel meeting, 23-27 March 2026, Ottawa, Canada.</a:t>
            </a:r>
            <a:endParaRPr lang="es-ES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71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Outline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83840" y="1412776"/>
            <a:ext cx="10972800" cy="4525963"/>
          </a:xfrm>
        </p:spPr>
        <p:txBody>
          <a:bodyPr>
            <a:normAutofit/>
          </a:bodyPr>
          <a:lstStyle/>
          <a:p>
            <a:r>
              <a:rPr lang="es-ES" dirty="0"/>
              <a:t>LIME </a:t>
            </a:r>
            <a:r>
              <a:rPr lang="es-ES" dirty="0" err="1"/>
              <a:t>latest</a:t>
            </a:r>
            <a:r>
              <a:rPr lang="es-ES" dirty="0"/>
              <a:t> </a:t>
            </a:r>
            <a:r>
              <a:rPr lang="es-ES" dirty="0" err="1"/>
              <a:t>advancements</a:t>
            </a:r>
            <a:endParaRPr lang="es-ES" dirty="0"/>
          </a:p>
          <a:p>
            <a:r>
              <a:rPr lang="es-ES" dirty="0" err="1"/>
              <a:t>Toolbox</a:t>
            </a:r>
            <a:r>
              <a:rPr lang="es-ES" dirty="0"/>
              <a:t> </a:t>
            </a:r>
          </a:p>
          <a:p>
            <a:r>
              <a:rPr lang="es-ES" dirty="0" err="1"/>
              <a:t>Polarisation</a:t>
            </a:r>
            <a:endParaRPr lang="es-ES" dirty="0"/>
          </a:p>
          <a:p>
            <a:r>
              <a:rPr lang="es-ES" dirty="0"/>
              <a:t>Next </a:t>
            </a:r>
            <a:r>
              <a:rPr lang="es-ES" dirty="0" err="1"/>
              <a:t>steps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</a:t>
            </a:fld>
            <a:endParaRPr lang="es-E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0C5DEB19-5693-4165-B7D9-36A0BB1DC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20" y="5482855"/>
            <a:ext cx="2961670" cy="837611"/>
          </a:xfrm>
          <a:prstGeom prst="rect">
            <a:avLst/>
          </a:prstGeom>
        </p:spPr>
      </p:pic>
      <p:pic>
        <p:nvPicPr>
          <p:cNvPr id="6" name="Picture 2" descr="Related image">
            <a:extLst>
              <a:ext uri="{FF2B5EF4-FFF2-40B4-BE49-F238E27FC236}">
                <a16:creationId xmlns:a16="http://schemas.microsoft.com/office/drawing/2014/main" id="{7072E669-B799-485F-9ECE-4E86D11C0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5245661"/>
            <a:ext cx="2367455" cy="116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396D54B6-A8B4-443C-AAAE-6AE3C3AB4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9171" y="5555489"/>
            <a:ext cx="2129689" cy="785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816214A6-AB5C-4B64-B162-79B41A3D6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401491" y="5398358"/>
            <a:ext cx="2262462" cy="100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1BE4E79-B995-4214-8F60-8F09885B79EA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136" y="5149230"/>
            <a:ext cx="1229360" cy="122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mail-m_-4308838340055170294Picture 3" descr="image002">
            <a:extLst>
              <a:ext uri="{FF2B5EF4-FFF2-40B4-BE49-F238E27FC236}">
                <a16:creationId xmlns:a16="http://schemas.microsoft.com/office/drawing/2014/main" id="{44B53354-742C-45C9-A9C8-913AA020B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25751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001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EC987F-51A9-42A6-8B7A-C7EED7332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LIME </a:t>
            </a:r>
            <a:r>
              <a:rPr lang="es-ES" dirty="0" err="1"/>
              <a:t>model</a:t>
            </a:r>
            <a:r>
              <a:rPr lang="es-ES" dirty="0"/>
              <a:t> </a:t>
            </a:r>
            <a:r>
              <a:rPr lang="es-ES" dirty="0" err="1"/>
              <a:t>approach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00BB4F-0B0E-4065-BFB1-0386E0203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44824"/>
            <a:ext cx="10972800" cy="4525963"/>
          </a:xfrm>
        </p:spPr>
        <p:txBody>
          <a:bodyPr>
            <a:normAutofit/>
          </a:bodyPr>
          <a:lstStyle/>
          <a:p>
            <a:r>
              <a:rPr lang="es-ES" sz="2600" dirty="0" err="1"/>
              <a:t>Strategy</a:t>
            </a:r>
            <a:r>
              <a:rPr lang="es-ES" sz="2600" dirty="0"/>
              <a:t>:</a:t>
            </a:r>
          </a:p>
          <a:p>
            <a:pPr lvl="1"/>
            <a:r>
              <a:rPr lang="es-ES" sz="2600" dirty="0" err="1"/>
              <a:t>Irradiance</a:t>
            </a:r>
            <a:r>
              <a:rPr lang="es-ES" sz="2600" dirty="0"/>
              <a:t> </a:t>
            </a:r>
            <a:r>
              <a:rPr lang="es-ES" sz="2600" dirty="0" err="1"/>
              <a:t>measurements</a:t>
            </a:r>
            <a:endParaRPr lang="es-ES" sz="2600" dirty="0"/>
          </a:p>
          <a:p>
            <a:pPr lvl="1"/>
            <a:r>
              <a:rPr lang="es-ES" sz="2600" dirty="0"/>
              <a:t>SI </a:t>
            </a:r>
            <a:r>
              <a:rPr lang="es-ES" sz="2600" dirty="0" err="1"/>
              <a:t>traceable</a:t>
            </a:r>
            <a:r>
              <a:rPr lang="es-ES" sz="2600" dirty="0"/>
              <a:t> (NPL </a:t>
            </a:r>
            <a:r>
              <a:rPr lang="es-ES" sz="2600" dirty="0" err="1"/>
              <a:t>calibration</a:t>
            </a:r>
            <a:r>
              <a:rPr lang="es-ES" sz="2600" dirty="0"/>
              <a:t>)</a:t>
            </a:r>
          </a:p>
          <a:p>
            <a:pPr lvl="1"/>
            <a:r>
              <a:rPr lang="es-ES" sz="2600" dirty="0"/>
              <a:t>Langley </a:t>
            </a:r>
            <a:r>
              <a:rPr lang="es-ES" sz="2600" dirty="0" err="1"/>
              <a:t>plot</a:t>
            </a:r>
            <a:r>
              <a:rPr lang="es-ES" sz="2600" dirty="0"/>
              <a:t> </a:t>
            </a:r>
            <a:r>
              <a:rPr lang="es-ES" sz="2600" dirty="0" err="1"/>
              <a:t>method</a:t>
            </a:r>
            <a:r>
              <a:rPr lang="es-ES" sz="2600" dirty="0"/>
              <a:t> </a:t>
            </a:r>
            <a:r>
              <a:rPr lang="es-ES" sz="2600" dirty="0" err="1"/>
              <a:t>for</a:t>
            </a:r>
            <a:r>
              <a:rPr lang="es-ES" sz="2600" dirty="0"/>
              <a:t> </a:t>
            </a:r>
            <a:r>
              <a:rPr lang="es-ES" sz="2600" dirty="0" err="1"/>
              <a:t>atmospheric</a:t>
            </a:r>
            <a:r>
              <a:rPr lang="es-ES" sz="2600" dirty="0"/>
              <a:t> </a:t>
            </a:r>
            <a:r>
              <a:rPr lang="es-ES" sz="2600" dirty="0" err="1"/>
              <a:t>correction</a:t>
            </a:r>
            <a:endParaRPr lang="es-ES" sz="2600" dirty="0"/>
          </a:p>
          <a:p>
            <a:pPr lvl="1"/>
            <a:r>
              <a:rPr lang="es-ES" sz="2600" dirty="0" err="1"/>
              <a:t>Include</a:t>
            </a:r>
            <a:r>
              <a:rPr lang="es-ES" sz="2600" dirty="0"/>
              <a:t> </a:t>
            </a:r>
            <a:r>
              <a:rPr lang="es-ES" sz="2600" dirty="0" err="1"/>
              <a:t>polarisation</a:t>
            </a:r>
            <a:endParaRPr lang="es-ES" sz="2600" dirty="0"/>
          </a:p>
          <a:p>
            <a:r>
              <a:rPr lang="es-ES" sz="2600" dirty="0" err="1"/>
              <a:t>Objective</a:t>
            </a:r>
            <a:r>
              <a:rPr lang="es-ES" sz="2600" dirty="0"/>
              <a:t>: 2</a:t>
            </a:r>
            <a:r>
              <a:rPr lang="es-ES" sz="2600" dirty="0">
                <a:latin typeface="+mj-lt"/>
              </a:rPr>
              <a:t>% </a:t>
            </a:r>
            <a:r>
              <a:rPr lang="es-ES" sz="2600" dirty="0" err="1">
                <a:latin typeface="+mj-lt"/>
              </a:rPr>
              <a:t>uncertainty</a:t>
            </a:r>
            <a:r>
              <a:rPr lang="es-ES" sz="2600" dirty="0">
                <a:latin typeface="+mj-lt"/>
              </a:rPr>
              <a:t> </a:t>
            </a:r>
            <a:r>
              <a:rPr lang="es-ES" sz="2600" dirty="0"/>
              <a:t>(k=2)</a:t>
            </a:r>
          </a:p>
          <a:p>
            <a:r>
              <a:rPr lang="es-ES" sz="2600" dirty="0" err="1"/>
              <a:t>Fit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 ROLO </a:t>
            </a:r>
            <a:r>
              <a:rPr lang="es-ES" sz="2600" dirty="0" err="1"/>
              <a:t>equations</a:t>
            </a:r>
            <a:r>
              <a:rPr lang="es-ES" sz="2600" dirty="0"/>
              <a:t> </a:t>
            </a:r>
            <a:r>
              <a:rPr lang="es-ES" sz="2600" dirty="0" err="1"/>
              <a:t>for</a:t>
            </a:r>
            <a:r>
              <a:rPr lang="es-ES" sz="2600" dirty="0"/>
              <a:t> lunar </a:t>
            </a:r>
            <a:r>
              <a:rPr lang="es-ES" sz="2600" dirty="0" err="1"/>
              <a:t>reflectance</a:t>
            </a:r>
            <a:endParaRPr lang="es-ES" sz="2600" dirty="0"/>
          </a:p>
          <a:p>
            <a:pPr lvl="1"/>
            <a:endParaRPr lang="es-ES" sz="26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51C43C-06E0-4F5C-A065-C483CAC88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5F30F6B-2765-47BC-B6DB-DDB3BE9B390B}"/>
              </a:ext>
            </a:extLst>
          </p:cNvPr>
          <p:cNvSpPr txBox="1"/>
          <p:nvPr/>
        </p:nvSpPr>
        <p:spPr>
          <a:xfrm>
            <a:off x="2279576" y="11853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PP Telegraf UltraBold" panose="00000900000000000000" pitchFamily="50" charset="0"/>
              </a:rPr>
              <a:t>Lunar </a:t>
            </a:r>
            <a:r>
              <a:rPr lang="es-ES" dirty="0" err="1">
                <a:latin typeface="PP Telegraf UltraBold" panose="00000900000000000000" pitchFamily="50" charset="0"/>
              </a:rPr>
              <a:t>Irradiance</a:t>
            </a:r>
            <a:r>
              <a:rPr lang="es-ES" dirty="0">
                <a:latin typeface="PP Telegraf UltraBold" panose="00000900000000000000" pitchFamily="50" charset="0"/>
              </a:rPr>
              <a:t> </a:t>
            </a:r>
            <a:r>
              <a:rPr lang="es-ES" dirty="0" err="1">
                <a:latin typeface="PP Telegraf UltraBold" panose="00000900000000000000" pitchFamily="50" charset="0"/>
              </a:rPr>
              <a:t>Model</a:t>
            </a:r>
            <a:r>
              <a:rPr lang="es-ES" dirty="0">
                <a:latin typeface="PP Telegraf UltraBold" panose="00000900000000000000" pitchFamily="50" charset="0"/>
              </a:rPr>
              <a:t> </a:t>
            </a:r>
            <a:r>
              <a:rPr lang="es-ES" dirty="0" err="1">
                <a:latin typeface="PP Telegraf UltraBold" panose="00000900000000000000" pitchFamily="50" charset="0"/>
              </a:rPr>
              <a:t>of</a:t>
            </a:r>
            <a:r>
              <a:rPr lang="es-ES" dirty="0">
                <a:latin typeface="PP Telegraf UltraBold" panose="00000900000000000000" pitchFamily="50" charset="0"/>
              </a:rPr>
              <a:t> ESA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83ECBA9-451E-4EEF-A5E6-6043B5790FAB}"/>
              </a:ext>
            </a:extLst>
          </p:cNvPr>
          <p:cNvSpPr txBox="1"/>
          <p:nvPr/>
        </p:nvSpPr>
        <p:spPr>
          <a:xfrm>
            <a:off x="594400" y="6428641"/>
            <a:ext cx="315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SI: International </a:t>
            </a:r>
            <a:r>
              <a:rPr lang="es-ES" dirty="0" err="1"/>
              <a:t>System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units</a:t>
            </a:r>
            <a:endParaRPr lang="es-ES" dirty="0"/>
          </a:p>
        </p:txBody>
      </p:sp>
      <p:pic>
        <p:nvPicPr>
          <p:cNvPr id="8" name="gmail-m_-4308838340055170294Picture 3" descr="image002">
            <a:extLst>
              <a:ext uri="{FF2B5EF4-FFF2-40B4-BE49-F238E27FC236}">
                <a16:creationId xmlns:a16="http://schemas.microsoft.com/office/drawing/2014/main" id="{1B0402B0-C82E-4B3D-8D54-1A54F31FD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69294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47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9C31B-3ABF-4D16-94B9-59A869168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Instrument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975923-650C-4145-AAD5-7708A7661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8760"/>
            <a:ext cx="10972800" cy="4525963"/>
          </a:xfrm>
        </p:spPr>
        <p:txBody>
          <a:bodyPr>
            <a:normAutofit/>
          </a:bodyPr>
          <a:lstStyle/>
          <a:p>
            <a:r>
              <a:rPr lang="es-ES" sz="2600" dirty="0" err="1"/>
              <a:t>Cimel</a:t>
            </a:r>
            <a:r>
              <a:rPr lang="es-ES" sz="2600" dirty="0"/>
              <a:t> CE-318TP, standard in AERONET</a:t>
            </a:r>
          </a:p>
          <a:p>
            <a:r>
              <a:rPr lang="es-ES" sz="2600" dirty="0"/>
              <a:t>9 </a:t>
            </a:r>
            <a:r>
              <a:rPr lang="es-ES" sz="2600" dirty="0" err="1"/>
              <a:t>filters</a:t>
            </a:r>
            <a:r>
              <a:rPr lang="es-ES" sz="2600" dirty="0"/>
              <a:t> 440-1640nm</a:t>
            </a:r>
          </a:p>
          <a:p>
            <a:r>
              <a:rPr lang="en-US" sz="2600" dirty="0"/>
              <a:t>Modifications</a:t>
            </a:r>
            <a:br>
              <a:rPr lang="en-US" sz="2600" dirty="0"/>
            </a:br>
            <a:r>
              <a:rPr lang="en-US" sz="2600" dirty="0"/>
              <a:t>	- </a:t>
            </a:r>
            <a:r>
              <a:rPr lang="en-US" sz="2400" dirty="0"/>
              <a:t>Bands: 440, 500, </a:t>
            </a:r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550</a:t>
            </a:r>
            <a:r>
              <a:rPr lang="en-US" sz="2400" dirty="0"/>
              <a:t>, 675, </a:t>
            </a:r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780</a:t>
            </a:r>
            <a:r>
              <a:rPr lang="en-US" sz="2400" dirty="0"/>
              <a:t>, </a:t>
            </a:r>
            <a:br>
              <a:rPr lang="en-US" sz="2400" dirty="0"/>
            </a:br>
            <a:r>
              <a:rPr lang="en-US" sz="2400" dirty="0"/>
              <a:t>                         870, 935, 1020, 1640 nm</a:t>
            </a:r>
          </a:p>
          <a:p>
            <a:pPr lvl="1"/>
            <a:r>
              <a:rPr lang="en-US" sz="2200" dirty="0"/>
              <a:t>Direct Moon polarization measurements</a:t>
            </a:r>
          </a:p>
          <a:p>
            <a:endParaRPr lang="es-ES" sz="26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D391AFE-2298-4A18-84EF-3139C43A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4</a:t>
            </a:fld>
            <a:endParaRPr lang="es-ES"/>
          </a:p>
        </p:txBody>
      </p:sp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2F0677F6-CE1C-4AFF-8F1D-B3BC5CF4DF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67243" y="1872180"/>
            <a:ext cx="4017323" cy="3012991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4CDBDA3-F3BB-4593-B602-7DF5DCD4F4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2"/>
          <a:stretch/>
        </p:blipFill>
        <p:spPr bwMode="auto">
          <a:xfrm>
            <a:off x="609600" y="3912317"/>
            <a:ext cx="7959809" cy="286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0873C81-4549-4B00-915D-83C936317C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430" r="67876" b="17379"/>
          <a:stretch/>
        </p:blipFill>
        <p:spPr>
          <a:xfrm>
            <a:off x="3397534" y="3450208"/>
            <a:ext cx="474338" cy="295232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03AC852-00F5-4FC9-895A-0E933076CF8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235" r="79043" b="14400"/>
          <a:stretch/>
        </p:blipFill>
        <p:spPr>
          <a:xfrm>
            <a:off x="2321104" y="3812090"/>
            <a:ext cx="637774" cy="2579398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40E86879-4368-42FE-9082-81E1F2C50D4C}"/>
              </a:ext>
            </a:extLst>
          </p:cNvPr>
          <p:cNvSpPr/>
          <p:nvPr/>
        </p:nvSpPr>
        <p:spPr>
          <a:xfrm>
            <a:off x="1343472" y="4365104"/>
            <a:ext cx="538976" cy="19912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gmail-m_-4308838340055170294Picture 3" descr="image002">
            <a:extLst>
              <a:ext uri="{FF2B5EF4-FFF2-40B4-BE49-F238E27FC236}">
                <a16:creationId xmlns:a16="http://schemas.microsoft.com/office/drawing/2014/main" id="{541D60FE-CC8C-4E51-A5AB-3C50DC910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25751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35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F11739-F9E2-4B01-B2B8-B2982B38A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Langley </a:t>
            </a:r>
            <a:r>
              <a:rPr lang="es-ES" dirty="0" err="1"/>
              <a:t>plot</a:t>
            </a:r>
            <a:r>
              <a:rPr lang="es-ES" dirty="0"/>
              <a:t> </a:t>
            </a:r>
            <a:r>
              <a:rPr lang="es-ES" dirty="0" err="1"/>
              <a:t>method</a:t>
            </a:r>
            <a:r>
              <a:rPr lang="es-ES" dirty="0"/>
              <a:t>: TOA lunar </a:t>
            </a:r>
            <a:r>
              <a:rPr lang="es-ES" dirty="0" err="1"/>
              <a:t>irradiance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DE2441-9766-4839-8A37-332BA0E7C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D1A3C3C-D8D2-4A7A-9F63-354CA1ECA7BB}"/>
              </a:ext>
            </a:extLst>
          </p:cNvPr>
          <p:cNvSpPr/>
          <p:nvPr/>
        </p:nvSpPr>
        <p:spPr>
          <a:xfrm>
            <a:off x="119336" y="2564904"/>
            <a:ext cx="6696744" cy="152271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6451E54-AC67-4523-AFEF-198FCA7F25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35"/>
          <a:stretch/>
        </p:blipFill>
        <p:spPr>
          <a:xfrm>
            <a:off x="119336" y="4087620"/>
            <a:ext cx="6696744" cy="245129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B4404E4-D317-4F9B-9A45-FF3AB7E555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64" y="3212976"/>
            <a:ext cx="1600201" cy="1600201"/>
          </a:xfrm>
          <a:prstGeom prst="rect">
            <a:avLst/>
          </a:prstGeom>
        </p:spPr>
      </p:pic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37508A39-C9FF-4D19-BFFE-428465290BF1}"/>
              </a:ext>
            </a:extLst>
          </p:cNvPr>
          <p:cNvCxnSpPr>
            <a:cxnSpLocks/>
          </p:cNvCxnSpPr>
          <p:nvPr/>
        </p:nvCxnSpPr>
        <p:spPr>
          <a:xfrm flipV="1">
            <a:off x="2725416" y="2457906"/>
            <a:ext cx="1567106" cy="971094"/>
          </a:xfrm>
          <a:prstGeom prst="line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35497AC-D1EC-49D8-9ED8-7B79CC660FD0}"/>
              </a:ext>
            </a:extLst>
          </p:cNvPr>
          <p:cNvCxnSpPr>
            <a:cxnSpLocks/>
          </p:cNvCxnSpPr>
          <p:nvPr/>
        </p:nvCxnSpPr>
        <p:spPr>
          <a:xfrm flipV="1">
            <a:off x="2666881" y="2379292"/>
            <a:ext cx="316024" cy="978779"/>
          </a:xfrm>
          <a:prstGeom prst="line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A7BB4B2C-9ECD-4466-95B8-AB98364C1DC2}"/>
              </a:ext>
            </a:extLst>
          </p:cNvPr>
          <p:cNvCxnSpPr>
            <a:cxnSpLocks/>
          </p:cNvCxnSpPr>
          <p:nvPr/>
        </p:nvCxnSpPr>
        <p:spPr>
          <a:xfrm flipV="1">
            <a:off x="2725416" y="2503528"/>
            <a:ext cx="3774640" cy="1005914"/>
          </a:xfrm>
          <a:prstGeom prst="line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C6203106-80E4-407F-B89D-16F2724AB758}"/>
              </a:ext>
            </a:extLst>
          </p:cNvPr>
          <p:cNvCxnSpPr>
            <a:cxnSpLocks/>
          </p:cNvCxnSpPr>
          <p:nvPr/>
        </p:nvCxnSpPr>
        <p:spPr>
          <a:xfrm flipV="1">
            <a:off x="2581400" y="2564904"/>
            <a:ext cx="0" cy="792089"/>
          </a:xfrm>
          <a:prstGeom prst="line">
            <a:avLst/>
          </a:prstGeom>
          <a:ln w="38100">
            <a:solidFill>
              <a:srgbClr val="4119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FD491CB-38D0-4D42-B127-7EE38D1D39BD}"/>
              </a:ext>
            </a:extLst>
          </p:cNvPr>
          <p:cNvSpPr txBox="1"/>
          <p:nvPr/>
        </p:nvSpPr>
        <p:spPr>
          <a:xfrm>
            <a:off x="1962327" y="2662997"/>
            <a:ext cx="936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/>
              <a:t>m</a:t>
            </a:r>
            <a:r>
              <a:rPr lang="es-ES" dirty="0"/>
              <a:t>=1</a:t>
            </a:r>
            <a:endParaRPr lang="es-ES" i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5E1BBB3-5E88-4C03-895F-14A6753C81A5}"/>
              </a:ext>
            </a:extLst>
          </p:cNvPr>
          <p:cNvSpPr txBox="1"/>
          <p:nvPr/>
        </p:nvSpPr>
        <p:spPr>
          <a:xfrm rot="19703408">
            <a:off x="3098427" y="2515444"/>
            <a:ext cx="1129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/>
              <a:t>m</a:t>
            </a:r>
            <a:r>
              <a:rPr lang="es-ES" dirty="0"/>
              <a:t>=2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EEF76DE-97BD-49B8-AD9D-B3185F2C8B4F}"/>
              </a:ext>
            </a:extLst>
          </p:cNvPr>
          <p:cNvSpPr txBox="1"/>
          <p:nvPr/>
        </p:nvSpPr>
        <p:spPr>
          <a:xfrm rot="20687122">
            <a:off x="4295321" y="2599699"/>
            <a:ext cx="1129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/>
              <a:t>m</a:t>
            </a:r>
            <a:r>
              <a:rPr lang="es-ES" dirty="0"/>
              <a:t>=5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833920A2-2204-4624-A29E-59DDED1F2EDA}"/>
              </a:ext>
            </a:extLst>
          </p:cNvPr>
          <p:cNvSpPr/>
          <p:nvPr/>
        </p:nvSpPr>
        <p:spPr>
          <a:xfrm>
            <a:off x="7464152" y="3153492"/>
            <a:ext cx="72008" cy="59484"/>
          </a:xfrm>
          <a:prstGeom prst="ellipse">
            <a:avLst/>
          </a:prstGeom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326E0C76-5E81-4D6A-88BF-ABB52E9DB8F3}"/>
              </a:ext>
            </a:extLst>
          </p:cNvPr>
          <p:cNvSpPr/>
          <p:nvPr/>
        </p:nvSpPr>
        <p:spPr>
          <a:xfrm>
            <a:off x="7464152" y="3349420"/>
            <a:ext cx="72008" cy="5948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A31FFDCB-30A4-42B9-900F-1FCE8B8D3EDE}"/>
              </a:ext>
            </a:extLst>
          </p:cNvPr>
          <p:cNvSpPr/>
          <p:nvPr/>
        </p:nvSpPr>
        <p:spPr>
          <a:xfrm rot="20170300">
            <a:off x="7609414" y="2920958"/>
            <a:ext cx="985416" cy="28741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A55C787-A882-46B9-8877-A21F787C0A8F}"/>
              </a:ext>
            </a:extLst>
          </p:cNvPr>
          <p:cNvSpPr txBox="1"/>
          <p:nvPr/>
        </p:nvSpPr>
        <p:spPr>
          <a:xfrm>
            <a:off x="8632037" y="2556887"/>
            <a:ext cx="1252779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TOA </a:t>
            </a:r>
            <a:r>
              <a:rPr lang="es-ES" dirty="0" err="1"/>
              <a:t>signals</a:t>
            </a:r>
            <a:endParaRPr lang="es-ES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CCBC007C-08BF-46CD-AFB4-5F79DF39BC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03864" y="1050751"/>
            <a:ext cx="1117842" cy="1117842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2C21F52-B2B1-42E2-BA19-A52DF41AB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04626" y="1290792"/>
            <a:ext cx="1117842" cy="1117842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557FD948-06D9-4A97-88E9-2AFFFF6BA4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20470" y="1582456"/>
            <a:ext cx="1117842" cy="111784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612CAC9-6C6F-4C4B-8D7B-4413651FAC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6860" y="2829048"/>
            <a:ext cx="6085980" cy="3301381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B21011B9-2F17-48A3-9515-77F44C7E0D59}"/>
              </a:ext>
            </a:extLst>
          </p:cNvPr>
          <p:cNvSpPr txBox="1"/>
          <p:nvPr/>
        </p:nvSpPr>
        <p:spPr>
          <a:xfrm>
            <a:off x="7445372" y="6254818"/>
            <a:ext cx="4464496" cy="40011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000" dirty="0"/>
              <a:t>TOA </a:t>
            </a:r>
            <a:r>
              <a:rPr lang="es-ES" sz="2000" dirty="0" err="1"/>
              <a:t>signal</a:t>
            </a:r>
            <a:r>
              <a:rPr lang="es-ES" sz="2000" dirty="0"/>
              <a:t> x </a:t>
            </a:r>
            <a:r>
              <a:rPr lang="es-ES" sz="2000" dirty="0" err="1"/>
              <a:t>calibration</a:t>
            </a:r>
            <a:r>
              <a:rPr lang="es-ES" sz="2000" dirty="0"/>
              <a:t> = TOA </a:t>
            </a:r>
            <a:r>
              <a:rPr lang="es-ES" sz="2000" dirty="0" err="1"/>
              <a:t>irradiance</a:t>
            </a:r>
            <a:endParaRPr lang="es-ES" sz="20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66DF4D1-F75A-4F13-903B-074C163D48B2}"/>
              </a:ext>
            </a:extLst>
          </p:cNvPr>
          <p:cNvSpPr/>
          <p:nvPr/>
        </p:nvSpPr>
        <p:spPr>
          <a:xfrm>
            <a:off x="1559496" y="2357560"/>
            <a:ext cx="5167364" cy="207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6221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9C31B-3ABF-4D16-94B9-59A869168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Sites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975923-650C-4145-AAD5-7708A7661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51309"/>
            <a:ext cx="10972800" cy="4525963"/>
          </a:xfrm>
        </p:spPr>
        <p:txBody>
          <a:bodyPr/>
          <a:lstStyle/>
          <a:p>
            <a:r>
              <a:rPr lang="es-ES" dirty="0" err="1"/>
              <a:t>Since</a:t>
            </a:r>
            <a:r>
              <a:rPr lang="es-ES" dirty="0"/>
              <a:t> March 2018 (</a:t>
            </a:r>
            <a:r>
              <a:rPr lang="es-ES" b="1" dirty="0"/>
              <a:t>&gt;600 </a:t>
            </a:r>
            <a:r>
              <a:rPr lang="es-ES" b="1" dirty="0" err="1"/>
              <a:t>nights</a:t>
            </a:r>
            <a:r>
              <a:rPr lang="es-ES" dirty="0"/>
              <a:t>)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D391AFE-2298-4A18-84EF-3139C43A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6</a:t>
            </a:fld>
            <a:endParaRPr lang="es-ES"/>
          </a:p>
        </p:txBody>
      </p:sp>
      <p:pic>
        <p:nvPicPr>
          <p:cNvPr id="6" name="Picture 9" descr="Screen Shot 2017-11-01 at 15.48.37 .png">
            <a:extLst>
              <a:ext uri="{FF2B5EF4-FFF2-40B4-BE49-F238E27FC236}">
                <a16:creationId xmlns:a16="http://schemas.microsoft.com/office/drawing/2014/main" id="{D0C06860-C063-4396-A7CC-F6E8B19167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0" t="25603" r="8883"/>
          <a:stretch/>
        </p:blipFill>
        <p:spPr>
          <a:xfrm>
            <a:off x="632683" y="2008358"/>
            <a:ext cx="5568424" cy="3508874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D836B980-C77F-41AF-A75C-1BD2450B61D5}"/>
              </a:ext>
            </a:extLst>
          </p:cNvPr>
          <p:cNvGrpSpPr>
            <a:grpSpLocks noChangeAspect="1"/>
          </p:cNvGrpSpPr>
          <p:nvPr/>
        </p:nvGrpSpPr>
        <p:grpSpPr>
          <a:xfrm>
            <a:off x="6312024" y="2832477"/>
            <a:ext cx="5568424" cy="3508874"/>
            <a:chOff x="5754847" y="4123367"/>
            <a:chExt cx="4508379" cy="2404757"/>
          </a:xfrm>
        </p:grpSpPr>
        <p:pic>
          <p:nvPicPr>
            <p:cNvPr id="8" name="Picture 2" descr="Image result for izaÃ±a observatory aemet">
              <a:extLst>
                <a:ext uri="{FF2B5EF4-FFF2-40B4-BE49-F238E27FC236}">
                  <a16:creationId xmlns:a16="http://schemas.microsoft.com/office/drawing/2014/main" id="{0D1DBF8D-9DA5-4BC8-893F-737BDB8C7E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4847" y="4123367"/>
              <a:ext cx="4508379" cy="2404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5B99599D-B090-4CD6-A5BC-6EE33BEAF788}"/>
                </a:ext>
              </a:extLst>
            </p:cNvPr>
            <p:cNvSpPr txBox="1"/>
            <p:nvPr/>
          </p:nvSpPr>
          <p:spPr>
            <a:xfrm>
              <a:off x="5871447" y="4537774"/>
              <a:ext cx="1243718" cy="632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err="1">
                  <a:solidFill>
                    <a:schemeClr val="bg1"/>
                  </a:solidFill>
                </a:rPr>
                <a:t>Izaña</a:t>
              </a:r>
              <a:r>
                <a:rPr lang="es-ES" b="1" dirty="0">
                  <a:solidFill>
                    <a:schemeClr val="bg1"/>
                  </a:solidFill>
                </a:rPr>
                <a:t> </a:t>
              </a:r>
              <a:r>
                <a:rPr lang="es-ES" b="1" dirty="0" err="1">
                  <a:solidFill>
                    <a:schemeClr val="bg1"/>
                  </a:solidFill>
                </a:rPr>
                <a:t>Observatory</a:t>
              </a:r>
              <a:r>
                <a:rPr lang="es-ES" b="1" dirty="0">
                  <a:solidFill>
                    <a:schemeClr val="bg1"/>
                  </a:solidFill>
                </a:rPr>
                <a:t> (2400 m)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" name="Picture 2">
            <a:extLst>
              <a:ext uri="{FF2B5EF4-FFF2-40B4-BE49-F238E27FC236}">
                <a16:creationId xmlns:a16="http://schemas.microsoft.com/office/drawing/2014/main" id="{CF03B059-D3BD-43F7-A215-403428C69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9450162" y="1531577"/>
            <a:ext cx="2262462" cy="100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677EA9B-726F-4D73-8907-FBBF58B728AB}"/>
              </a:ext>
            </a:extLst>
          </p:cNvPr>
          <p:cNvSpPr txBox="1"/>
          <p:nvPr/>
        </p:nvSpPr>
        <p:spPr>
          <a:xfrm>
            <a:off x="3467224" y="5802998"/>
            <a:ext cx="284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Toledano et al., ACP, 2018</a:t>
            </a:r>
          </a:p>
          <a:p>
            <a:r>
              <a:rPr lang="es-ES" dirty="0"/>
              <a:t>Cuevas et al., ACP, 2022</a:t>
            </a:r>
          </a:p>
        </p:txBody>
      </p:sp>
      <p:pic>
        <p:nvPicPr>
          <p:cNvPr id="12" name="gmail-m_-4308838340055170294Picture 3" descr="image002">
            <a:extLst>
              <a:ext uri="{FF2B5EF4-FFF2-40B4-BE49-F238E27FC236}">
                <a16:creationId xmlns:a16="http://schemas.microsoft.com/office/drawing/2014/main" id="{4282F949-FDA9-456C-93EE-D1243241C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25751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E086FD7-8FFC-4DFD-A2B5-7C80D016776E}"/>
              </a:ext>
            </a:extLst>
          </p:cNvPr>
          <p:cNvSpPr txBox="1"/>
          <p:nvPr/>
        </p:nvSpPr>
        <p:spPr>
          <a:xfrm>
            <a:off x="767408" y="2171143"/>
            <a:ext cx="1872208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Teide </a:t>
            </a:r>
            <a:r>
              <a:rPr lang="es-ES" dirty="0" err="1"/>
              <a:t>Peak</a:t>
            </a:r>
            <a:r>
              <a:rPr lang="es-ES" dirty="0"/>
              <a:t> </a:t>
            </a:r>
            <a:r>
              <a:rPr lang="es-ES" dirty="0" err="1"/>
              <a:t>Obs</a:t>
            </a:r>
            <a:r>
              <a:rPr lang="es-ES" dirty="0"/>
              <a:t>. (3555m </a:t>
            </a:r>
            <a:r>
              <a:rPr lang="es-ES" dirty="0" err="1"/>
              <a:t>a.s.l</a:t>
            </a:r>
            <a:r>
              <a:rPr lang="es-ES" dirty="0"/>
              <a:t>.)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204F418-B399-434B-A010-E5F7D5DEBE25}"/>
              </a:ext>
            </a:extLst>
          </p:cNvPr>
          <p:cNvSpPr txBox="1"/>
          <p:nvPr/>
        </p:nvSpPr>
        <p:spPr>
          <a:xfrm>
            <a:off x="6456040" y="3547188"/>
            <a:ext cx="1872208" cy="756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err="1"/>
              <a:t>Izaña</a:t>
            </a:r>
            <a:r>
              <a:rPr lang="es-ES" dirty="0"/>
              <a:t> </a:t>
            </a:r>
            <a:r>
              <a:rPr lang="es-ES" dirty="0" err="1"/>
              <a:t>Obs</a:t>
            </a:r>
            <a:r>
              <a:rPr lang="es-ES" dirty="0"/>
              <a:t>. (2400m </a:t>
            </a:r>
            <a:r>
              <a:rPr lang="es-ES" dirty="0" err="1"/>
              <a:t>a.s.l</a:t>
            </a:r>
            <a:r>
              <a:rPr lang="es-ES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3537959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CF576A-AD3A-4ACC-A187-D8DBEF4D1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Model</a:t>
            </a:r>
            <a:r>
              <a:rPr lang="es-ES" dirty="0"/>
              <a:t> </a:t>
            </a:r>
            <a:r>
              <a:rPr lang="es-ES" dirty="0" err="1"/>
              <a:t>fitting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6BDFA0-B840-4359-BC0B-6E88032D5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7</a:t>
            </a:fld>
            <a:endParaRPr lang="es-ES" dirty="0"/>
          </a:p>
        </p:txBody>
      </p:sp>
      <p:pic>
        <p:nvPicPr>
          <p:cNvPr id="13" name="drawing">
            <a:extLst>
              <a:ext uri="{FF2B5EF4-FFF2-40B4-BE49-F238E27FC236}">
                <a16:creationId xmlns:a16="http://schemas.microsoft.com/office/drawing/2014/main" id="{C750422C-B359-4DD0-9331-E82564B074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97" y="1628800"/>
            <a:ext cx="11983439" cy="476264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243C018-DDAE-4972-917E-A73303A7EFE2}"/>
              </a:ext>
            </a:extLst>
          </p:cNvPr>
          <p:cNvSpPr txBox="1"/>
          <p:nvPr/>
        </p:nvSpPr>
        <p:spPr>
          <a:xfrm rot="16200000">
            <a:off x="-1252365" y="3622134"/>
            <a:ext cx="284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err="1"/>
              <a:t>Irradiance</a:t>
            </a:r>
            <a:r>
              <a:rPr lang="es-ES" dirty="0"/>
              <a:t> (Wvm</a:t>
            </a:r>
            <a:r>
              <a:rPr lang="es-ES" baseline="30000" dirty="0"/>
              <a:t>-2</a:t>
            </a:r>
            <a:r>
              <a:rPr lang="es-ES" dirty="0"/>
              <a:t>nm</a:t>
            </a:r>
            <a:r>
              <a:rPr lang="es-ES" baseline="30000" dirty="0"/>
              <a:t>-1</a:t>
            </a:r>
            <a:r>
              <a:rPr lang="es-ES" dirty="0"/>
              <a:t>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E1D1F93-5C78-4924-8275-F559A9CDDC4D}"/>
              </a:ext>
            </a:extLst>
          </p:cNvPr>
          <p:cNvSpPr txBox="1"/>
          <p:nvPr/>
        </p:nvSpPr>
        <p:spPr>
          <a:xfrm rot="16200000">
            <a:off x="10563840" y="3442598"/>
            <a:ext cx="284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Relative </a:t>
            </a:r>
            <a:r>
              <a:rPr lang="es-ES" dirty="0" err="1"/>
              <a:t>difference</a:t>
            </a:r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16C0B62-E278-4871-9C93-3792CE777C1C}"/>
              </a:ext>
            </a:extLst>
          </p:cNvPr>
          <p:cNvSpPr txBox="1"/>
          <p:nvPr/>
        </p:nvSpPr>
        <p:spPr>
          <a:xfrm>
            <a:off x="4729320" y="6165304"/>
            <a:ext cx="284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/>
              <a:t>Phase</a:t>
            </a:r>
            <a:r>
              <a:rPr lang="es-ES" dirty="0"/>
              <a:t> angle (</a:t>
            </a:r>
            <a:r>
              <a:rPr lang="es-ES" dirty="0" err="1"/>
              <a:t>degrees</a:t>
            </a:r>
            <a:r>
              <a:rPr lang="es-ES" dirty="0"/>
              <a:t>)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5BE990B-94A5-4CD9-AF8D-A0229392D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0769" y="1135788"/>
            <a:ext cx="2969067" cy="1069076"/>
          </a:xfrm>
          <a:prstGeom prst="rect">
            <a:avLst/>
          </a:prstGeom>
        </p:spPr>
      </p:pic>
      <p:pic>
        <p:nvPicPr>
          <p:cNvPr id="9" name="gmail-m_-4308838340055170294Picture 3" descr="image002">
            <a:extLst>
              <a:ext uri="{FF2B5EF4-FFF2-40B4-BE49-F238E27FC236}">
                <a16:creationId xmlns:a16="http://schemas.microsoft.com/office/drawing/2014/main" id="{9C62C9A5-A0A1-4BED-840F-28A101CB9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25751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7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CF576A-AD3A-4ACC-A187-D8DBEF4D1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Model</a:t>
            </a:r>
            <a:r>
              <a:rPr lang="es-ES" dirty="0"/>
              <a:t> </a:t>
            </a:r>
            <a:r>
              <a:rPr lang="es-ES" dirty="0" err="1"/>
              <a:t>fitting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A94069-24C8-4A50-A51E-77CC67161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9301"/>
            <a:ext cx="10972800" cy="4525963"/>
          </a:xfrm>
        </p:spPr>
        <p:txBody>
          <a:bodyPr/>
          <a:lstStyle/>
          <a:p>
            <a:r>
              <a:rPr lang="es-ES" dirty="0" err="1"/>
              <a:t>Residuals</a:t>
            </a:r>
            <a:r>
              <a:rPr lang="es-ES" dirty="0"/>
              <a:t> </a:t>
            </a:r>
            <a:r>
              <a:rPr lang="es-ES" dirty="0" err="1"/>
              <a:t>model-observations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6BDFA0-B840-4359-BC0B-6E88032D5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16C0B62-E278-4871-9C93-3792CE777C1C}"/>
              </a:ext>
            </a:extLst>
          </p:cNvPr>
          <p:cNvSpPr txBox="1"/>
          <p:nvPr/>
        </p:nvSpPr>
        <p:spPr>
          <a:xfrm>
            <a:off x="4729320" y="5373216"/>
            <a:ext cx="284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/>
              <a:t>Phase</a:t>
            </a:r>
            <a:r>
              <a:rPr lang="es-ES" dirty="0"/>
              <a:t> angle (</a:t>
            </a:r>
            <a:r>
              <a:rPr lang="es-ES" dirty="0" err="1"/>
              <a:t>degrees</a:t>
            </a:r>
            <a:r>
              <a:rPr lang="es-ES" dirty="0"/>
              <a:t>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13834E0-0885-4F8C-9ACB-87DE2F67F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857375"/>
            <a:ext cx="9725025" cy="500062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243C018-DDAE-4972-917E-A73303A7EFE2}"/>
              </a:ext>
            </a:extLst>
          </p:cNvPr>
          <p:cNvSpPr txBox="1"/>
          <p:nvPr/>
        </p:nvSpPr>
        <p:spPr>
          <a:xfrm rot="16200000">
            <a:off x="-1127278" y="3739511"/>
            <a:ext cx="37266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Relative </a:t>
            </a:r>
            <a:r>
              <a:rPr lang="es-ES" dirty="0" err="1"/>
              <a:t>difference</a:t>
            </a:r>
            <a:r>
              <a:rPr lang="es-ES" dirty="0"/>
              <a:t> (</a:t>
            </a:r>
            <a:r>
              <a:rPr lang="es-ES" dirty="0" err="1"/>
              <a:t>Irradiance</a:t>
            </a:r>
            <a:r>
              <a:rPr lang="es-ES" dirty="0"/>
              <a:t>)</a:t>
            </a:r>
          </a:p>
        </p:txBody>
      </p:sp>
      <p:pic>
        <p:nvPicPr>
          <p:cNvPr id="8" name="gmail-m_-4308838340055170294Picture 3" descr="image002">
            <a:extLst>
              <a:ext uri="{FF2B5EF4-FFF2-40B4-BE49-F238E27FC236}">
                <a16:creationId xmlns:a16="http://schemas.microsoft.com/office/drawing/2014/main" id="{13F90250-A507-44D4-B721-5B0108646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25751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5195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999381"/>
            <a:ext cx="10972800" cy="4525963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0093C61-B494-4525-90C8-493330CE6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123986"/>
            <a:ext cx="11114283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45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F34A29C5-03E5-473B-9DDE-02AA18443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" t="29473" r="3886" b="5489"/>
          <a:stretch/>
        </p:blipFill>
        <p:spPr>
          <a:xfrm>
            <a:off x="47328" y="764704"/>
            <a:ext cx="8690272" cy="6012711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91308A8-73CB-4B27-83AA-13E692A09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dirty="0" err="1"/>
              <a:t>Comparisons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AF83CE-F8AC-4A84-B691-4F00555B4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8A50D3-BF52-41FB-AFAD-794E1298C5E9}"/>
              </a:ext>
            </a:extLst>
          </p:cNvPr>
          <p:cNvSpPr txBox="1"/>
          <p:nvPr/>
        </p:nvSpPr>
        <p:spPr>
          <a:xfrm>
            <a:off x="9213229" y="3020332"/>
            <a:ext cx="2844800" cy="7694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200" dirty="0" err="1"/>
              <a:t>Comparison</a:t>
            </a:r>
            <a:r>
              <a:rPr lang="es-ES" sz="2200" dirty="0"/>
              <a:t> </a:t>
            </a:r>
            <a:r>
              <a:rPr lang="es-ES" sz="2200" dirty="0" err="1"/>
              <a:t>of</a:t>
            </a:r>
            <a:r>
              <a:rPr lang="es-ES" sz="2200" dirty="0"/>
              <a:t> LIME vs. Proba-V</a:t>
            </a:r>
          </a:p>
        </p:txBody>
      </p:sp>
    </p:spTree>
    <p:extLst>
      <p:ext uri="{BB962C8B-B14F-4D97-AF65-F5344CB8AC3E}">
        <p14:creationId xmlns:p14="http://schemas.microsoft.com/office/powerpoint/2010/main" val="2007000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514F5A4B-C9C6-4B8B-AAE0-F48E2CDA7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5" t="29663" r="4733" b="4441"/>
          <a:stretch/>
        </p:blipFill>
        <p:spPr>
          <a:xfrm>
            <a:off x="0" y="836712"/>
            <a:ext cx="8852421" cy="6085409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91308A8-73CB-4B27-83AA-13E692A09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dirty="0" err="1"/>
              <a:t>Comparisons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AF83CE-F8AC-4A84-B691-4F00555B4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8A50D3-BF52-41FB-AFAD-794E1298C5E9}"/>
              </a:ext>
            </a:extLst>
          </p:cNvPr>
          <p:cNvSpPr txBox="1"/>
          <p:nvPr/>
        </p:nvSpPr>
        <p:spPr>
          <a:xfrm>
            <a:off x="9213229" y="3020332"/>
            <a:ext cx="2844800" cy="7694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200" dirty="0" err="1"/>
              <a:t>Comparison</a:t>
            </a:r>
            <a:r>
              <a:rPr lang="es-ES" sz="2200" dirty="0"/>
              <a:t> </a:t>
            </a:r>
            <a:r>
              <a:rPr lang="es-ES" sz="2200" dirty="0" err="1"/>
              <a:t>of</a:t>
            </a:r>
            <a:r>
              <a:rPr lang="es-ES" sz="2200" dirty="0"/>
              <a:t> LIME vs. Proba-V</a:t>
            </a:r>
          </a:p>
        </p:txBody>
      </p:sp>
    </p:spTree>
    <p:extLst>
      <p:ext uri="{BB962C8B-B14F-4D97-AF65-F5344CB8AC3E}">
        <p14:creationId xmlns:p14="http://schemas.microsoft.com/office/powerpoint/2010/main" val="2533908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D20D72-E4EB-42CE-B40A-F264A480B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(</a:t>
            </a:r>
            <a:r>
              <a:rPr lang="es-ES" dirty="0" err="1"/>
              <a:t>Hyper</a:t>
            </a:r>
            <a:r>
              <a:rPr lang="es-ES" dirty="0"/>
              <a:t>)</a:t>
            </a:r>
            <a:r>
              <a:rPr lang="es-ES" dirty="0" err="1"/>
              <a:t>spectral</a:t>
            </a:r>
            <a:r>
              <a:rPr lang="es-ES" dirty="0"/>
              <a:t> </a:t>
            </a:r>
            <a:r>
              <a:rPr lang="es-ES" dirty="0" err="1"/>
              <a:t>reflectance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E06474-60E6-49C3-8A2A-0046FE060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8" y="1268760"/>
            <a:ext cx="10972800" cy="4525963"/>
          </a:xfrm>
        </p:spPr>
        <p:txBody>
          <a:bodyPr>
            <a:normAutofit/>
          </a:bodyPr>
          <a:lstStyle/>
          <a:p>
            <a:r>
              <a:rPr lang="es-ES" sz="2800" dirty="0"/>
              <a:t>6 lunar </a:t>
            </a:r>
            <a:r>
              <a:rPr lang="es-ES" sz="2800" dirty="0" err="1"/>
              <a:t>cycles</a:t>
            </a:r>
            <a:r>
              <a:rPr lang="es-ES" sz="2800" dirty="0"/>
              <a:t> at </a:t>
            </a:r>
            <a:r>
              <a:rPr lang="es-ES" sz="2800" dirty="0" err="1"/>
              <a:t>Izaña</a:t>
            </a:r>
            <a:endParaRPr lang="es-ES" sz="2800" dirty="0"/>
          </a:p>
          <a:p>
            <a:pPr lvl="1"/>
            <a:r>
              <a:rPr lang="es-ES" dirty="0"/>
              <a:t>2022 (</a:t>
            </a:r>
            <a:r>
              <a:rPr lang="es-ES" dirty="0" err="1"/>
              <a:t>Apr</a:t>
            </a:r>
            <a:r>
              <a:rPr lang="es-ES" dirty="0"/>
              <a:t>, May, Jun, </a:t>
            </a:r>
            <a:r>
              <a:rPr lang="es-ES" dirty="0" err="1"/>
              <a:t>Sep</a:t>
            </a:r>
            <a:r>
              <a:rPr lang="es-ES" dirty="0"/>
              <a:t>)</a:t>
            </a:r>
          </a:p>
          <a:p>
            <a:pPr lvl="1"/>
            <a:r>
              <a:rPr lang="es-ES" dirty="0"/>
              <a:t>2025 (Jun, Oct)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7C486C-A81A-4A83-BDFA-D0C3E14BB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12</a:t>
            </a:fld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0C25BDE-F9B8-4252-9949-A2D42B4D8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470" y="2808312"/>
            <a:ext cx="5436096" cy="40770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E6C93B2-0E08-45C6-BD8C-8C05675164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652" b="23704"/>
          <a:stretch/>
        </p:blipFill>
        <p:spPr>
          <a:xfrm>
            <a:off x="8040216" y="5154370"/>
            <a:ext cx="3127480" cy="161514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B0D7A72-34FA-4D11-9FDD-67F50F54EC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277" t="8090" r="11508" b="1036"/>
          <a:stretch/>
        </p:blipFill>
        <p:spPr>
          <a:xfrm>
            <a:off x="9145597" y="1253270"/>
            <a:ext cx="2999075" cy="371853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681645-9F17-4C13-AB2A-A96A81004E6A}"/>
              </a:ext>
            </a:extLst>
          </p:cNvPr>
          <p:cNvSpPr txBox="1"/>
          <p:nvPr/>
        </p:nvSpPr>
        <p:spPr>
          <a:xfrm>
            <a:off x="10641179" y="4971807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SOLYS2 </a:t>
            </a:r>
            <a:r>
              <a:rPr lang="es-ES" dirty="0" err="1"/>
              <a:t>tracker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C940E1E-AE6A-4337-836B-A6479E7C27E8}"/>
              </a:ext>
            </a:extLst>
          </p:cNvPr>
          <p:cNvSpPr txBox="1"/>
          <p:nvPr/>
        </p:nvSpPr>
        <p:spPr>
          <a:xfrm>
            <a:off x="10200456" y="5733256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ASD </a:t>
            </a:r>
            <a:r>
              <a:rPr lang="es-ES" dirty="0" err="1"/>
              <a:t>spectrometer</a:t>
            </a:r>
            <a:endParaRPr lang="es-ES" dirty="0"/>
          </a:p>
        </p:txBody>
      </p:sp>
      <p:pic>
        <p:nvPicPr>
          <p:cNvPr id="10" name="gmail-m_-4308838340055170294Picture 3" descr="image002">
            <a:extLst>
              <a:ext uri="{FF2B5EF4-FFF2-40B4-BE49-F238E27FC236}">
                <a16:creationId xmlns:a16="http://schemas.microsoft.com/office/drawing/2014/main" id="{9FB22D60-C85B-4610-A6BD-C6D8202C1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25751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806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7A096F-2EA9-4CF4-A648-67940175B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(</a:t>
            </a:r>
            <a:r>
              <a:rPr lang="es-ES" dirty="0" err="1"/>
              <a:t>Hyper</a:t>
            </a:r>
            <a:r>
              <a:rPr lang="es-ES" dirty="0"/>
              <a:t>)</a:t>
            </a:r>
            <a:r>
              <a:rPr lang="es-ES" dirty="0" err="1"/>
              <a:t>spectral</a:t>
            </a:r>
            <a:r>
              <a:rPr lang="es-ES" dirty="0"/>
              <a:t> </a:t>
            </a:r>
            <a:r>
              <a:rPr lang="es-ES" dirty="0" err="1"/>
              <a:t>reflectance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C497D0-F297-4ADB-AD85-C3C219198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342384" cy="4525963"/>
          </a:xfrm>
        </p:spPr>
        <p:txBody>
          <a:bodyPr>
            <a:normAutofit fontScale="55000" lnSpcReduction="20000"/>
          </a:bodyPr>
          <a:lstStyle/>
          <a:p>
            <a:r>
              <a:rPr lang="en-GB" sz="3200" dirty="0"/>
              <a:t>ASD measurements were taken over 6-month campaign in 2022 and 2025</a:t>
            </a:r>
          </a:p>
          <a:p>
            <a:endParaRPr lang="en-GB" sz="3200" dirty="0"/>
          </a:p>
          <a:p>
            <a:r>
              <a:rPr lang="en-GB" sz="3200" dirty="0"/>
              <a:t>Measurements in absorption features are too noisy and are omitted (replaced using spectral interpolation)</a:t>
            </a:r>
          </a:p>
          <a:p>
            <a:endParaRPr lang="en-GB" sz="3200" dirty="0"/>
          </a:p>
          <a:p>
            <a:r>
              <a:rPr lang="en-GB" sz="3200" dirty="0"/>
              <a:t>Data divided in bins of 10° spanning -95° to 95° (Fig A)</a:t>
            </a:r>
          </a:p>
          <a:p>
            <a:pPr marL="0" indent="0">
              <a:buNone/>
            </a:pPr>
            <a:endParaRPr lang="en-GB" sz="3200" dirty="0"/>
          </a:p>
          <a:p>
            <a:r>
              <a:rPr lang="en-GB" sz="3200" dirty="0"/>
              <a:t>Dependence of spectral shape with phase angle (Fig B)</a:t>
            </a:r>
          </a:p>
          <a:p>
            <a:endParaRPr lang="en-GB" sz="3600" dirty="0"/>
          </a:p>
          <a:p>
            <a:r>
              <a:rPr lang="en-GB" sz="3200" dirty="0"/>
              <a:t>linearly interpolated with phase angle to phase angle required within the LIME-TBX (Fig C)</a:t>
            </a:r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3CC9CC1-C823-484E-93C0-AF0B282A6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5827" y="6356351"/>
            <a:ext cx="28448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13</a:t>
            </a:fld>
            <a:endParaRPr lang="es-ES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22472476-F182-4F48-90EC-15AD4FE18D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443" y="1164662"/>
            <a:ext cx="4110027" cy="3087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A44CF685-7579-490F-B5B7-1DA61D925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960" y="4233187"/>
            <a:ext cx="3188000" cy="2488289"/>
          </a:xfrm>
          <a:prstGeom prst="rect">
            <a:avLst/>
          </a:prstGeom>
        </p:spPr>
      </p:pic>
      <p:pic>
        <p:nvPicPr>
          <p:cNvPr id="9" name="Picture 7" descr="A picture containing text, screenshot, design&#10;&#10;Description automatically generated">
            <a:extLst>
              <a:ext uri="{FF2B5EF4-FFF2-40B4-BE49-F238E27FC236}">
                <a16:creationId xmlns:a16="http://schemas.microsoft.com/office/drawing/2014/main" id="{1F4AB35F-A095-411C-92C9-9D71F38392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297" y="4278918"/>
            <a:ext cx="3188000" cy="2394174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208BD9D1-9150-42BA-AA81-1F2E7BDFCE64}"/>
              </a:ext>
            </a:extLst>
          </p:cNvPr>
          <p:cNvSpPr txBox="1"/>
          <p:nvPr/>
        </p:nvSpPr>
        <p:spPr>
          <a:xfrm>
            <a:off x="9151541" y="1277239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(A)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06908028-63D6-4BD3-AFD7-C97FA9E23874}"/>
              </a:ext>
            </a:extLst>
          </p:cNvPr>
          <p:cNvSpPr txBox="1"/>
          <p:nvPr/>
        </p:nvSpPr>
        <p:spPr>
          <a:xfrm>
            <a:off x="6743458" y="4314883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(B)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EC34CC9A-88FE-4696-B655-30BF710CE433}"/>
              </a:ext>
            </a:extLst>
          </p:cNvPr>
          <p:cNvSpPr txBox="1"/>
          <p:nvPr/>
        </p:nvSpPr>
        <p:spPr>
          <a:xfrm>
            <a:off x="9461241" y="4364517"/>
            <a:ext cx="421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(C)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64A02C16-C3C3-46E3-BB2D-54AD33FC6DF8}"/>
              </a:ext>
            </a:extLst>
          </p:cNvPr>
          <p:cNvSpPr txBox="1"/>
          <p:nvPr/>
        </p:nvSpPr>
        <p:spPr>
          <a:xfrm>
            <a:off x="1199456" y="609329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005596"/>
                </a:solidFill>
              </a:rPr>
              <a:t>Dataset available on Zenodo</a:t>
            </a:r>
            <a:endParaRPr lang="en-GB" sz="1600" dirty="0">
              <a:hlinkClick r:id="" action="ppaction://noaction"/>
            </a:endParaRPr>
          </a:p>
          <a:p>
            <a:r>
              <a:rPr lang="en-GB" sz="1600" dirty="0">
                <a:hlinkClick r:id="" action="ppaction://noaction"/>
              </a:rPr>
              <a:t>https://doi.org/10.5281/zenodo.10534235</a:t>
            </a:r>
            <a:r>
              <a:rPr lang="en-GB" sz="1600" dirty="0"/>
              <a:t> </a:t>
            </a:r>
          </a:p>
        </p:txBody>
      </p:sp>
      <p:pic>
        <p:nvPicPr>
          <p:cNvPr id="15" name="gmail-m_-4308838340055170294Picture 3" descr="image002">
            <a:extLst>
              <a:ext uri="{FF2B5EF4-FFF2-40B4-BE49-F238E27FC236}">
                <a16:creationId xmlns:a16="http://schemas.microsoft.com/office/drawing/2014/main" id="{2CA7915B-D704-4053-AC85-1188C628E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-17791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16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7A096F-2EA9-4CF4-A648-67940175B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7384"/>
            <a:ext cx="10972800" cy="1143000"/>
          </a:xfrm>
        </p:spPr>
        <p:txBody>
          <a:bodyPr/>
          <a:lstStyle/>
          <a:p>
            <a:r>
              <a:rPr lang="es-ES" dirty="0"/>
              <a:t>(</a:t>
            </a:r>
            <a:r>
              <a:rPr lang="es-ES" dirty="0" err="1"/>
              <a:t>Hyper</a:t>
            </a:r>
            <a:r>
              <a:rPr lang="es-ES" dirty="0"/>
              <a:t>)</a:t>
            </a:r>
            <a:r>
              <a:rPr lang="es-ES" dirty="0" err="1"/>
              <a:t>spectral</a:t>
            </a:r>
            <a:r>
              <a:rPr lang="es-ES" dirty="0"/>
              <a:t> </a:t>
            </a:r>
            <a:r>
              <a:rPr lang="es-ES" dirty="0" err="1"/>
              <a:t>reflectance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3CC9CC1-C823-484E-93C0-AF0B282A6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14</a:t>
            </a:fld>
            <a:endParaRPr lang="es-ES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54F224D4-5931-4ACC-A59A-5F040CB38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557" y="1052736"/>
            <a:ext cx="6984776" cy="350419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6D7C230-10D5-4A22-A927-5B7C5BAC4391}"/>
              </a:ext>
            </a:extLst>
          </p:cNvPr>
          <p:cNvSpPr txBox="1"/>
          <p:nvPr/>
        </p:nvSpPr>
        <p:spPr>
          <a:xfrm flipH="1">
            <a:off x="1199456" y="4725144"/>
            <a:ext cx="66967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LIME MODEL: 	set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coefficients</a:t>
            </a:r>
            <a:r>
              <a:rPr lang="es-ES" dirty="0"/>
              <a:t> (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s-ES" dirty="0" err="1"/>
              <a:t>fitting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ground-based</a:t>
            </a:r>
            <a:r>
              <a:rPr lang="es-ES" dirty="0"/>
              <a:t> 			Lunar </a:t>
            </a:r>
            <a:r>
              <a:rPr lang="es-ES" dirty="0" err="1"/>
              <a:t>measurements</a:t>
            </a:r>
            <a:r>
              <a:rPr lang="es-ES" dirty="0"/>
              <a:t>)</a:t>
            </a:r>
          </a:p>
          <a:p>
            <a:r>
              <a:rPr lang="es-ES" dirty="0"/>
              <a:t>		+</a:t>
            </a:r>
          </a:p>
          <a:p>
            <a:r>
              <a:rPr lang="es-ES" dirty="0"/>
              <a:t>		curves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spectral</a:t>
            </a:r>
            <a:r>
              <a:rPr lang="es-ES" dirty="0"/>
              <a:t> </a:t>
            </a:r>
            <a:r>
              <a:rPr lang="es-ES" dirty="0" err="1"/>
              <a:t>interpolation</a:t>
            </a:r>
            <a:r>
              <a:rPr lang="es-ES" dirty="0"/>
              <a:t> (</a:t>
            </a:r>
            <a:r>
              <a:rPr lang="es-ES" dirty="0" err="1"/>
              <a:t>from</a:t>
            </a:r>
            <a:r>
              <a:rPr lang="es-ES" dirty="0"/>
              <a:t> 				</a:t>
            </a:r>
            <a:r>
              <a:rPr lang="es-ES" dirty="0" err="1"/>
              <a:t>hyperspectral</a:t>
            </a:r>
            <a:r>
              <a:rPr lang="es-ES" dirty="0"/>
              <a:t> Lunar </a:t>
            </a:r>
            <a:r>
              <a:rPr lang="es-ES" dirty="0" err="1"/>
              <a:t>measurements</a:t>
            </a:r>
            <a:r>
              <a:rPr lang="es-ES" dirty="0"/>
              <a:t>)</a:t>
            </a:r>
          </a:p>
          <a:p>
            <a:r>
              <a:rPr lang="es-ES" dirty="0"/>
              <a:t>		+</a:t>
            </a:r>
          </a:p>
          <a:p>
            <a:r>
              <a:rPr lang="es-ES" dirty="0"/>
              <a:t>		</a:t>
            </a:r>
            <a:r>
              <a:rPr lang="es-ES" dirty="0" err="1"/>
              <a:t>uncertainty</a:t>
            </a:r>
            <a:r>
              <a:rPr lang="es-ES" dirty="0"/>
              <a:t> </a:t>
            </a:r>
            <a:r>
              <a:rPr lang="es-ES" dirty="0" err="1"/>
              <a:t>estimates</a:t>
            </a:r>
            <a:endParaRPr lang="es-ES" dirty="0"/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01B1FBFE-0686-40B7-99F1-7D223651C9D7}"/>
              </a:ext>
            </a:extLst>
          </p:cNvPr>
          <p:cNvSpPr/>
          <p:nvPr/>
        </p:nvSpPr>
        <p:spPr>
          <a:xfrm>
            <a:off x="7707735" y="4863085"/>
            <a:ext cx="648072" cy="36512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3A22D09D-AE8F-4BD6-A45B-D912039F2140}"/>
              </a:ext>
            </a:extLst>
          </p:cNvPr>
          <p:cNvSpPr/>
          <p:nvPr/>
        </p:nvSpPr>
        <p:spPr>
          <a:xfrm>
            <a:off x="6888088" y="5645885"/>
            <a:ext cx="648072" cy="36512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0397054-0351-4352-887F-15C854546323}"/>
              </a:ext>
            </a:extLst>
          </p:cNvPr>
          <p:cNvSpPr txBox="1"/>
          <p:nvPr/>
        </p:nvSpPr>
        <p:spPr>
          <a:xfrm flipH="1">
            <a:off x="8544272" y="4863085"/>
            <a:ext cx="2330545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Absolute </a:t>
            </a:r>
            <a:r>
              <a:rPr lang="es-ES" dirty="0" err="1"/>
              <a:t>irradiance</a:t>
            </a:r>
            <a:r>
              <a:rPr lang="es-ES" dirty="0"/>
              <a:t>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005455E-FDB3-46D7-B24D-313547CBE7CA}"/>
              </a:ext>
            </a:extLst>
          </p:cNvPr>
          <p:cNvSpPr txBox="1"/>
          <p:nvPr/>
        </p:nvSpPr>
        <p:spPr>
          <a:xfrm flipH="1">
            <a:off x="7707734" y="5656889"/>
            <a:ext cx="2996777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High </a:t>
            </a:r>
            <a:r>
              <a:rPr lang="es-ES" dirty="0" err="1"/>
              <a:t>spectral</a:t>
            </a:r>
            <a:r>
              <a:rPr lang="es-ES" dirty="0"/>
              <a:t> </a:t>
            </a:r>
            <a:r>
              <a:rPr lang="es-ES" dirty="0" err="1"/>
              <a:t>resolution</a:t>
            </a:r>
            <a:endParaRPr lang="es-ES" dirty="0"/>
          </a:p>
        </p:txBody>
      </p:sp>
      <p:pic>
        <p:nvPicPr>
          <p:cNvPr id="15" name="gmail-m_-4308838340055170294Picture 3" descr="image002">
            <a:extLst>
              <a:ext uri="{FF2B5EF4-FFF2-40B4-BE49-F238E27FC236}">
                <a16:creationId xmlns:a16="http://schemas.microsoft.com/office/drawing/2014/main" id="{712ED6FB-05A2-49E4-88BF-045842811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4527328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511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D7D52F-4045-4F6A-98EF-27D83E586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Latest</a:t>
            </a:r>
            <a:r>
              <a:rPr lang="es-ES" dirty="0"/>
              <a:t> </a:t>
            </a:r>
            <a:r>
              <a:rPr lang="es-ES" dirty="0" err="1"/>
              <a:t>updates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2FD7B5-6AAB-4C81-B8A5-7DB86C8A5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200" dirty="0"/>
              <a:t>LIME </a:t>
            </a:r>
            <a:r>
              <a:rPr lang="es-ES" sz="2200" dirty="0" err="1"/>
              <a:t>coefficients</a:t>
            </a:r>
            <a:r>
              <a:rPr lang="es-ES" sz="2200" dirty="0"/>
              <a:t> </a:t>
            </a:r>
            <a:r>
              <a:rPr lang="es-ES" sz="2200" dirty="0" err="1"/>
              <a:t>computed</a:t>
            </a:r>
            <a:r>
              <a:rPr lang="es-ES" sz="2200" dirty="0"/>
              <a:t> </a:t>
            </a:r>
            <a:r>
              <a:rPr lang="es-ES" sz="2200" dirty="0" err="1"/>
              <a:t>with</a:t>
            </a:r>
            <a:r>
              <a:rPr lang="es-ES" sz="2200" dirty="0"/>
              <a:t> </a:t>
            </a:r>
            <a:r>
              <a:rPr lang="es-ES" sz="2200" dirty="0" err="1"/>
              <a:t>Cimel</a:t>
            </a:r>
            <a:r>
              <a:rPr lang="es-ES" sz="2200" dirty="0"/>
              <a:t> data </a:t>
            </a:r>
            <a:r>
              <a:rPr lang="es-ES" sz="2200" dirty="0" err="1"/>
              <a:t>until</a:t>
            </a:r>
            <a:r>
              <a:rPr lang="es-ES" sz="2200" dirty="0"/>
              <a:t> Nov. 2025.</a:t>
            </a:r>
          </a:p>
          <a:p>
            <a:r>
              <a:rPr lang="es-ES" sz="2200" dirty="0"/>
              <a:t>ASD curves </a:t>
            </a:r>
            <a:r>
              <a:rPr lang="es-ES" sz="2200" dirty="0" err="1"/>
              <a:t>improved</a:t>
            </a:r>
            <a:r>
              <a:rPr lang="es-ES" sz="2200" dirty="0"/>
              <a:t> and </a:t>
            </a:r>
            <a:r>
              <a:rPr lang="es-ES" sz="2200" dirty="0" err="1"/>
              <a:t>updated</a:t>
            </a:r>
            <a:r>
              <a:rPr lang="es-ES" sz="2200" dirty="0"/>
              <a:t>.</a:t>
            </a:r>
          </a:p>
          <a:p>
            <a:pPr lvl="1"/>
            <a:r>
              <a:rPr lang="en-US" sz="2200" dirty="0"/>
              <a:t>New masking algorithm has been developed to remove outliers</a:t>
            </a:r>
          </a:p>
          <a:p>
            <a:pPr lvl="1"/>
            <a:r>
              <a:rPr lang="en-US" sz="2200" dirty="0"/>
              <a:t>New ASD dataset (new masking and data from 2025) provided to LIME-TBX and on </a:t>
            </a:r>
            <a:r>
              <a:rPr lang="en-US" sz="2200" dirty="0" err="1"/>
              <a:t>Zenodo</a:t>
            </a:r>
            <a:endParaRPr lang="en-US" sz="2200" dirty="0"/>
          </a:p>
          <a:p>
            <a:pPr lvl="1"/>
            <a:r>
              <a:rPr lang="en-US" sz="2200" dirty="0"/>
              <a:t>New ASD data consistent with 2022 data within the uncertainties, but removes spectral artefacts.</a:t>
            </a:r>
          </a:p>
          <a:p>
            <a:pPr marL="457200" lvl="1" indent="0">
              <a:buNone/>
            </a:pPr>
            <a:endParaRPr lang="en-US" sz="2200" dirty="0"/>
          </a:p>
          <a:p>
            <a:pPr lvl="1"/>
            <a:endParaRPr lang="es-ES" sz="22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FABEEC-1BEA-430F-BE78-EB5239238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15</a:t>
            </a:fld>
            <a:endParaRPr lang="es-ES"/>
          </a:p>
        </p:txBody>
      </p:sp>
      <p:pic>
        <p:nvPicPr>
          <p:cNvPr id="6" name="gmail-m_-4308838340055170294Picture 3" descr="image002">
            <a:extLst>
              <a:ext uri="{FF2B5EF4-FFF2-40B4-BE49-F238E27FC236}">
                <a16:creationId xmlns:a16="http://schemas.microsoft.com/office/drawing/2014/main" id="{BC2D680F-58AC-4275-84EF-9436F0B69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-17791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757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3345F3-52A6-4131-BA0A-F9A293410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71400"/>
            <a:ext cx="10972800" cy="1143000"/>
          </a:xfrm>
        </p:spPr>
        <p:txBody>
          <a:bodyPr/>
          <a:lstStyle/>
          <a:p>
            <a:r>
              <a:rPr lang="es-ES" dirty="0"/>
              <a:t>LIME </a:t>
            </a:r>
            <a:r>
              <a:rPr lang="es-ES" dirty="0" err="1"/>
              <a:t>Toolbox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4CA70D-7815-4826-BA94-79FD0291D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16</a:t>
            </a:fld>
            <a:endParaRPr lang="es-ES"/>
          </a:p>
        </p:txBody>
      </p:sp>
      <p:pic>
        <p:nvPicPr>
          <p:cNvPr id="6" name="gmail-m_-4308838340055170294Picture 3" descr="image002">
            <a:extLst>
              <a:ext uri="{FF2B5EF4-FFF2-40B4-BE49-F238E27FC236}">
                <a16:creationId xmlns:a16="http://schemas.microsoft.com/office/drawing/2014/main" id="{E3CF2BF0-8AF1-4939-898C-A5F502058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69294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B0FD481-9C34-4BFB-A900-A05BDA099831}"/>
              </a:ext>
            </a:extLst>
          </p:cNvPr>
          <p:cNvSpPr txBox="1">
            <a:spLocks/>
          </p:cNvSpPr>
          <p:nvPr/>
        </p:nvSpPr>
        <p:spPr>
          <a:xfrm>
            <a:off x="8400256" y="1508666"/>
            <a:ext cx="4011084" cy="141627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Font typeface="Wingdings" panose="05000000000000000000" pitchFamily="2" charset="2"/>
              <a:buChar char="§"/>
              <a:defRPr sz="24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indent="-285750">
              <a:buFont typeface="Arial" panose="05000000000000000000" pitchFamily="2" charset="2"/>
              <a:buChar char="•"/>
            </a:pPr>
            <a:r>
              <a:rPr lang="en-US" sz="1800" kern="0" dirty="0">
                <a:cs typeface="Arial"/>
              </a:rPr>
              <a:t>Simulates: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en-US" sz="1600" kern="0" dirty="0">
                <a:solidFill>
                  <a:srgbClr val="003399"/>
                </a:solidFill>
                <a:cs typeface="Arial"/>
              </a:rPr>
              <a:t>Irradiance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en-US" sz="1600" kern="0" dirty="0">
                <a:solidFill>
                  <a:srgbClr val="003399"/>
                </a:solidFill>
                <a:cs typeface="Arial"/>
              </a:rPr>
              <a:t>Integrated Irradiance (Signal)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en-US" sz="1600" kern="0" dirty="0">
                <a:solidFill>
                  <a:srgbClr val="003399"/>
                </a:solidFill>
                <a:cs typeface="Arial"/>
              </a:rPr>
              <a:t>Reflectance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en-US" sz="1600" kern="0" dirty="0">
                <a:solidFill>
                  <a:srgbClr val="003399"/>
                </a:solidFill>
                <a:cs typeface="Arial"/>
              </a:rPr>
              <a:t>Degree of linear </a:t>
            </a:r>
            <a:r>
              <a:rPr lang="en-US" sz="1600" kern="0" dirty="0" err="1">
                <a:solidFill>
                  <a:srgbClr val="003399"/>
                </a:solidFill>
                <a:cs typeface="Arial"/>
              </a:rPr>
              <a:t>polarisation</a:t>
            </a:r>
            <a:endParaRPr lang="en-US" sz="1600" kern="0" dirty="0">
              <a:solidFill>
                <a:srgbClr val="003399"/>
              </a:solidFill>
              <a:cs typeface="Arial"/>
            </a:endParaRPr>
          </a:p>
        </p:txBody>
      </p:sp>
      <p:pic>
        <p:nvPicPr>
          <p:cNvPr id="8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9ABB03F-2F9E-4E2C-BD18-7CC49AE5C5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26"/>
          <a:stretch/>
        </p:blipFill>
        <p:spPr>
          <a:xfrm>
            <a:off x="344462" y="681072"/>
            <a:ext cx="6543626" cy="616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52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3345F3-52A6-4131-BA0A-F9A293410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71400"/>
            <a:ext cx="10972800" cy="1143000"/>
          </a:xfrm>
        </p:spPr>
        <p:txBody>
          <a:bodyPr/>
          <a:lstStyle/>
          <a:p>
            <a:r>
              <a:rPr lang="es-ES" dirty="0"/>
              <a:t>LIME </a:t>
            </a:r>
            <a:r>
              <a:rPr lang="es-ES" dirty="0" err="1"/>
              <a:t>Toolbox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4CA70D-7815-4826-BA94-79FD0291D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17</a:t>
            </a:fld>
            <a:endParaRPr lang="es-ES"/>
          </a:p>
        </p:txBody>
      </p:sp>
      <p:pic>
        <p:nvPicPr>
          <p:cNvPr id="6" name="gmail-m_-4308838340055170294Picture 3" descr="image002">
            <a:extLst>
              <a:ext uri="{FF2B5EF4-FFF2-40B4-BE49-F238E27FC236}">
                <a16:creationId xmlns:a16="http://schemas.microsoft.com/office/drawing/2014/main" id="{E3CF2BF0-8AF1-4939-898C-A5F502058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69294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3EC2B5B-98DD-48BA-A0E0-E48D43370DEF}"/>
              </a:ext>
            </a:extLst>
          </p:cNvPr>
          <p:cNvSpPr txBox="1">
            <a:spLocks/>
          </p:cNvSpPr>
          <p:nvPr/>
        </p:nvSpPr>
        <p:spPr>
          <a:xfrm>
            <a:off x="6423138" y="1323537"/>
            <a:ext cx="5475201" cy="253093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Font typeface="Wingdings" panose="05000000000000000000" pitchFamily="2" charset="2"/>
              <a:buChar char="§"/>
              <a:defRPr sz="24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5750" indent="-285750">
              <a:buFont typeface="Arial,Sans-Serif" panose="05000000000000000000" pitchFamily="2" charset="2"/>
              <a:buChar char="•"/>
            </a:pPr>
            <a:r>
              <a:rPr lang="en-US" sz="2000" kern="0">
                <a:cs typeface="Arial"/>
              </a:rPr>
              <a:t>Input:</a:t>
            </a:r>
            <a:endParaRPr lang="en-US" sz="2000" kern="0">
              <a:solidFill>
                <a:srgbClr val="005596"/>
              </a:solidFill>
              <a:cs typeface="Arial"/>
            </a:endParaRPr>
          </a:p>
          <a:p>
            <a:pPr lvl="1">
              <a:buFont typeface="Courier New,monospace" panose="05000000000000000000" pitchFamily="2" charset="2"/>
              <a:buChar char="o"/>
            </a:pPr>
            <a:r>
              <a:rPr lang="en-US" sz="1800" kern="0">
                <a:solidFill>
                  <a:srgbClr val="003399"/>
                </a:solidFill>
                <a:cs typeface="Arial"/>
              </a:rPr>
              <a:t>Geographic coordinates &amp; datetime/s</a:t>
            </a:r>
            <a:endParaRPr lang="en-US" sz="1800" kern="0">
              <a:solidFill>
                <a:srgbClr val="005596"/>
              </a:solidFill>
              <a:cs typeface="Arial"/>
            </a:endParaRPr>
          </a:p>
          <a:p>
            <a:pPr lvl="1">
              <a:buFont typeface="Courier New,monospace" panose="05000000000000000000" pitchFamily="2" charset="2"/>
              <a:buChar char="o"/>
            </a:pPr>
            <a:r>
              <a:rPr lang="en-US" sz="1800" kern="0" err="1">
                <a:solidFill>
                  <a:srgbClr val="003399"/>
                </a:solidFill>
                <a:cs typeface="Arial"/>
              </a:rPr>
              <a:t>Selenographic</a:t>
            </a:r>
            <a:r>
              <a:rPr lang="en-US" sz="1800" kern="0">
                <a:solidFill>
                  <a:srgbClr val="003399"/>
                </a:solidFill>
                <a:cs typeface="Arial"/>
              </a:rPr>
              <a:t> coordinates</a:t>
            </a:r>
            <a:endParaRPr lang="en-US" sz="1800" kern="0">
              <a:solidFill>
                <a:srgbClr val="005596"/>
              </a:solidFill>
              <a:cs typeface="Arial"/>
            </a:endParaRPr>
          </a:p>
          <a:p>
            <a:pPr lvl="1">
              <a:buFont typeface="Courier New,monospace" panose="05000000000000000000" pitchFamily="2" charset="2"/>
              <a:buChar char="o"/>
            </a:pPr>
            <a:r>
              <a:rPr lang="en-US" sz="1800" kern="0">
                <a:solidFill>
                  <a:srgbClr val="003399"/>
                </a:solidFill>
                <a:cs typeface="Arial"/>
              </a:rPr>
              <a:t>Satellite name &amp; datetime/s</a:t>
            </a:r>
            <a:endParaRPr lang="en-US" sz="1800" kern="0">
              <a:solidFill>
                <a:srgbClr val="005596"/>
              </a:solidFill>
              <a:cs typeface="Arial"/>
            </a:endParaRPr>
          </a:p>
          <a:p>
            <a:pPr marL="1200150" lvl="2">
              <a:buFont typeface="Wingdings,Sans-Serif" panose="05000000000000000000" pitchFamily="2" charset="2"/>
              <a:buChar char="§"/>
            </a:pPr>
            <a:r>
              <a:rPr lang="en-US" sz="1400" kern="0">
                <a:solidFill>
                  <a:srgbClr val="003399"/>
                </a:solidFill>
                <a:cs typeface="Arial"/>
              </a:rPr>
              <a:t>User may add satellites if they have .</a:t>
            </a:r>
            <a:r>
              <a:rPr lang="en-US" sz="1400" kern="0" err="1">
                <a:solidFill>
                  <a:srgbClr val="003399"/>
                </a:solidFill>
                <a:cs typeface="Arial"/>
              </a:rPr>
              <a:t>tle</a:t>
            </a:r>
            <a:r>
              <a:rPr lang="en-US" sz="1400" kern="0">
                <a:solidFill>
                  <a:srgbClr val="003399"/>
                </a:solidFill>
                <a:cs typeface="Arial"/>
              </a:rPr>
              <a:t> or .</a:t>
            </a:r>
            <a:r>
              <a:rPr lang="en-US" sz="1400" kern="0" err="1">
                <a:solidFill>
                  <a:srgbClr val="003399"/>
                </a:solidFill>
                <a:cs typeface="Arial"/>
              </a:rPr>
              <a:t>osf</a:t>
            </a:r>
            <a:r>
              <a:rPr lang="en-US" sz="1400" kern="0">
                <a:solidFill>
                  <a:srgbClr val="003399"/>
                </a:solidFill>
                <a:cs typeface="Arial"/>
              </a:rPr>
              <a:t> files.</a:t>
            </a:r>
            <a:endParaRPr lang="en-US" sz="1400" kern="0">
              <a:solidFill>
                <a:srgbClr val="005596"/>
              </a:solidFill>
              <a:cs typeface="Arial"/>
            </a:endParaRPr>
          </a:p>
          <a:p>
            <a:pPr lvl="1">
              <a:buFont typeface="Courier New,monospace" panose="05000000000000000000" pitchFamily="2" charset="2"/>
              <a:buChar char="o"/>
            </a:pPr>
            <a:r>
              <a:rPr lang="en-US" sz="1800" kern="0">
                <a:solidFill>
                  <a:srgbClr val="003399"/>
                </a:solidFill>
                <a:cs typeface="Arial"/>
              </a:rPr>
              <a:t>Optional: SRF file in GLOD format</a:t>
            </a:r>
            <a:endParaRPr lang="en-US" sz="3200"/>
          </a:p>
        </p:txBody>
      </p:sp>
      <p:pic>
        <p:nvPicPr>
          <p:cNvPr id="15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76B5B212-A20A-4BE3-9E22-9AF589E57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65" y="4275367"/>
            <a:ext cx="5352143" cy="2266745"/>
          </a:xfrm>
          <a:prstGeom prst="rect">
            <a:avLst/>
          </a:prstGeom>
        </p:spPr>
      </p:pic>
      <p:pic>
        <p:nvPicPr>
          <p:cNvPr id="16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54B85AF3-211E-45B3-92FE-92CCEFCFA2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33" t="47619" r="47470" b="11905"/>
          <a:stretch/>
        </p:blipFill>
        <p:spPr>
          <a:xfrm>
            <a:off x="6423138" y="3706377"/>
            <a:ext cx="4752867" cy="2530935"/>
          </a:xfrm>
          <a:prstGeom prst="rect">
            <a:avLst/>
          </a:prstGeom>
        </p:spPr>
      </p:pic>
      <p:pic>
        <p:nvPicPr>
          <p:cNvPr id="17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FEB9D09-133B-48EB-B965-5E71FE62C3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682" y="927735"/>
            <a:ext cx="5795645" cy="938530"/>
          </a:xfrm>
          <a:prstGeom prst="rect">
            <a:avLst/>
          </a:prstGeom>
        </p:spPr>
      </p:pic>
      <p:pic>
        <p:nvPicPr>
          <p:cNvPr id="18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FFFC904-2EFA-41D3-BCFC-A7B7F023E1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682" y="1923415"/>
            <a:ext cx="5795645" cy="1182370"/>
          </a:xfrm>
          <a:prstGeom prst="rect">
            <a:avLst/>
          </a:prstGeom>
        </p:spPr>
      </p:pic>
      <p:pic>
        <p:nvPicPr>
          <p:cNvPr id="19" name="Picture 8" descr="A black and white striped background&#10;&#10;AI-generated content may be incorrect.">
            <a:extLst>
              <a:ext uri="{FF2B5EF4-FFF2-40B4-BE49-F238E27FC236}">
                <a16:creationId xmlns:a16="http://schemas.microsoft.com/office/drawing/2014/main" id="{3737DA5E-BEF9-4B46-9513-FC96267448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047" y="3183890"/>
            <a:ext cx="5796915" cy="96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78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D7D52F-4045-4F6A-98EF-27D83E586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Latest</a:t>
            </a:r>
            <a:r>
              <a:rPr lang="es-ES" dirty="0"/>
              <a:t> </a:t>
            </a:r>
            <a:r>
              <a:rPr lang="es-ES" dirty="0" err="1"/>
              <a:t>updates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2FD7B5-6AAB-4C81-B8A5-7DB86C8A5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LIME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coefficients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computed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with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Cimel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data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until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Nov. 2025.</a:t>
            </a:r>
          </a:p>
          <a:p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ASD curves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improved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updated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lvl="1"/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New masking algorithm has been developed to remove outliers</a:t>
            </a:r>
          </a:p>
          <a:p>
            <a:pPr lvl="1"/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New ASD dataset (new masking and data from 2025) provided to LIME-TBX and on </a:t>
            </a:r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Zenodo</a:t>
            </a:r>
            <a:endParaRPr lang="en-US" sz="22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New ASD data consistent with 2022 data within the uncertainties, but removes spectral artefacts.</a:t>
            </a:r>
          </a:p>
          <a:p>
            <a:r>
              <a:rPr lang="en-US" sz="2200" dirty="0"/>
              <a:t>Toolbox (applicator) updated</a:t>
            </a:r>
          </a:p>
          <a:p>
            <a:pPr lvl="1"/>
            <a:r>
              <a:rPr lang="en-US" sz="1800" dirty="0"/>
              <a:t>New features (…)</a:t>
            </a:r>
          </a:p>
          <a:p>
            <a:pPr lvl="1"/>
            <a:r>
              <a:rPr lang="en-US" sz="1800" dirty="0"/>
              <a:t>Version v1.4.1</a:t>
            </a:r>
          </a:p>
          <a:p>
            <a:pPr marL="457200" lvl="1" indent="0">
              <a:buNone/>
            </a:pPr>
            <a:endParaRPr lang="en-US" sz="2200" dirty="0"/>
          </a:p>
          <a:p>
            <a:pPr lvl="1"/>
            <a:endParaRPr lang="es-ES" sz="22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FABEEC-1BEA-430F-BE78-EB5239238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18</a:t>
            </a:fld>
            <a:endParaRPr lang="es-ES"/>
          </a:p>
        </p:txBody>
      </p:sp>
      <p:pic>
        <p:nvPicPr>
          <p:cNvPr id="6" name="gmail-m_-4308838340055170294Picture 3" descr="image002">
            <a:extLst>
              <a:ext uri="{FF2B5EF4-FFF2-40B4-BE49-F238E27FC236}">
                <a16:creationId xmlns:a16="http://schemas.microsoft.com/office/drawing/2014/main" id="{BC2D680F-58AC-4275-84EF-9436F0B69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-17791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23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9914EA-3872-400D-B708-E323D8BD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Polarisation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D7F90D-5FCC-4224-B1FB-452E7821F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Cimel</a:t>
            </a:r>
            <a:r>
              <a:rPr lang="es-ES" dirty="0"/>
              <a:t> has 3 </a:t>
            </a:r>
            <a:r>
              <a:rPr lang="es-ES" dirty="0" err="1"/>
              <a:t>polarisers</a:t>
            </a:r>
            <a:endParaRPr lang="es-ES" dirty="0"/>
          </a:p>
          <a:p>
            <a:r>
              <a:rPr lang="es-ES" dirty="0"/>
              <a:t>0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es-ES" dirty="0"/>
              <a:t>, 60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es-ES" dirty="0"/>
              <a:t>, 120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</a:p>
          <a:p>
            <a:pPr marL="0" indent="0">
              <a:buNone/>
            </a:pPr>
            <a:endParaRPr lang="es-E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dirty="0">
              <a:cs typeface="Arial" panose="020B0604020202020204" pitchFamily="34" charset="0"/>
            </a:endParaRPr>
          </a:p>
          <a:p>
            <a:r>
              <a:rPr lang="es-ES" dirty="0" err="1">
                <a:cs typeface="Arial" panose="020B0604020202020204" pitchFamily="34" charset="0"/>
              </a:rPr>
              <a:t>Degree</a:t>
            </a:r>
            <a:r>
              <a:rPr lang="es-ES" dirty="0">
                <a:cs typeface="Arial" panose="020B0604020202020204" pitchFamily="34" charset="0"/>
              </a:rPr>
              <a:t> </a:t>
            </a:r>
            <a:r>
              <a:rPr lang="es-ES" dirty="0" err="1">
                <a:cs typeface="Arial" panose="020B0604020202020204" pitchFamily="34" charset="0"/>
              </a:rPr>
              <a:t>of</a:t>
            </a:r>
            <a:r>
              <a:rPr lang="es-ES" dirty="0">
                <a:cs typeface="Arial" panose="020B0604020202020204" pitchFamily="34" charset="0"/>
              </a:rPr>
              <a:t> Linear </a:t>
            </a:r>
            <a:r>
              <a:rPr lang="es-ES" dirty="0" err="1">
                <a:cs typeface="Arial" panose="020B0604020202020204" pitchFamily="34" charset="0"/>
              </a:rPr>
              <a:t>Polarisation</a:t>
            </a:r>
            <a:r>
              <a:rPr lang="es-ES" dirty="0">
                <a:cs typeface="Arial" panose="020B0604020202020204" pitchFamily="34" charset="0"/>
              </a:rPr>
              <a:t>::</a:t>
            </a:r>
          </a:p>
        </p:txBody>
      </p:sp>
      <p:pic>
        <p:nvPicPr>
          <p:cNvPr id="10" name="Content Placeholder 2">
            <a:extLst>
              <a:ext uri="{FF2B5EF4-FFF2-40B4-BE49-F238E27FC236}">
                <a16:creationId xmlns:a16="http://schemas.microsoft.com/office/drawing/2014/main" id="{EA97C9DE-FC86-4B0F-AAE1-580CC39CA5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55476" y="425507"/>
            <a:ext cx="3047061" cy="2285295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83B7C28-2EFA-47D4-A203-BED9A7224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19</a:t>
            </a:fld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EEB0021-9105-43E3-AE34-20594F788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408" y="4898307"/>
            <a:ext cx="8858144" cy="141007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5BA380C-9CBB-4C56-8986-47D225FBBCE6}"/>
              </a:ext>
            </a:extLst>
          </p:cNvPr>
          <p:cNvSpPr txBox="1"/>
          <p:nvPr/>
        </p:nvSpPr>
        <p:spPr>
          <a:xfrm>
            <a:off x="8177816" y="621403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Li et al., 2009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9625A8F-D87F-4813-B1CC-B0607C2C02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6040" y="2021748"/>
            <a:ext cx="5433115" cy="290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037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EF4DE-382F-43C2-8DFE-0444606FC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1095"/>
            <a:ext cx="10972800" cy="1143000"/>
          </a:xfrm>
        </p:spPr>
        <p:txBody>
          <a:bodyPr/>
          <a:lstStyle/>
          <a:p>
            <a:r>
              <a:rPr lang="es-ES" dirty="0" err="1"/>
              <a:t>Polarisation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FD37CC-76C5-4622-A157-B73EC948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43744"/>
            <a:ext cx="10972800" cy="4525963"/>
          </a:xfrm>
        </p:spPr>
        <p:txBody>
          <a:bodyPr>
            <a:normAutofit/>
          </a:bodyPr>
          <a:lstStyle/>
          <a:p>
            <a:r>
              <a:rPr lang="es-ES" sz="2400" dirty="0" err="1"/>
              <a:t>Polarisation</a:t>
            </a:r>
            <a:r>
              <a:rPr lang="es-ES" sz="2400" dirty="0"/>
              <a:t> (</a:t>
            </a:r>
            <a:r>
              <a:rPr lang="es-ES" sz="2400" dirty="0" err="1"/>
              <a:t>with</a:t>
            </a:r>
            <a:r>
              <a:rPr lang="es-ES" sz="2400" dirty="0"/>
              <a:t> </a:t>
            </a:r>
            <a:r>
              <a:rPr lang="es-ES" sz="2400" dirty="0" err="1"/>
              <a:t>sign</a:t>
            </a:r>
            <a:r>
              <a:rPr lang="es-ES" sz="2400" dirty="0"/>
              <a:t>):</a:t>
            </a:r>
          </a:p>
          <a:p>
            <a:r>
              <a:rPr lang="es-ES" sz="2400" dirty="0"/>
              <a:t>Reference plane: </a:t>
            </a:r>
            <a:r>
              <a:rPr lang="es-ES" sz="2400" dirty="0" err="1"/>
              <a:t>Sun</a:t>
            </a:r>
            <a:r>
              <a:rPr lang="es-ES" sz="2400" dirty="0"/>
              <a:t>-Moon-</a:t>
            </a:r>
            <a:r>
              <a:rPr lang="es-ES" sz="2400" dirty="0" err="1"/>
              <a:t>observer</a:t>
            </a:r>
            <a:r>
              <a:rPr lang="es-ES" sz="2400" dirty="0"/>
              <a:t> </a:t>
            </a:r>
            <a:br>
              <a:rPr lang="es-ES" sz="2400" dirty="0"/>
            </a:br>
            <a:r>
              <a:rPr lang="es-ES" sz="2400" dirty="0"/>
              <a:t>&gt;&gt; </a:t>
            </a:r>
            <a:r>
              <a:rPr lang="es-ES" sz="2400" dirty="0" err="1"/>
              <a:t>calculation</a:t>
            </a:r>
            <a:r>
              <a:rPr lang="es-ES" sz="2400" dirty="0"/>
              <a:t> </a:t>
            </a:r>
            <a:r>
              <a:rPr lang="es-ES" sz="2400" dirty="0" err="1"/>
              <a:t>of</a:t>
            </a:r>
            <a:r>
              <a:rPr lang="es-ES" sz="2400" dirty="0"/>
              <a:t> Moon tilt angle.</a:t>
            </a:r>
          </a:p>
          <a:p>
            <a:r>
              <a:rPr lang="es-ES" sz="2400" dirty="0"/>
              <a:t>Stokes vector (</a:t>
            </a:r>
            <a:r>
              <a:rPr lang="es-ES" sz="2400" dirty="0" err="1"/>
              <a:t>Cimel</a:t>
            </a:r>
            <a:r>
              <a:rPr lang="es-ES" sz="2400" dirty="0"/>
              <a:t> </a:t>
            </a:r>
            <a:r>
              <a:rPr lang="es-ES" sz="2400" dirty="0" err="1"/>
              <a:t>reference</a:t>
            </a:r>
            <a:r>
              <a:rPr lang="es-ES" sz="2400" dirty="0"/>
              <a:t>):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I=2/3 (I</a:t>
            </a:r>
            <a:r>
              <a:rPr lang="en-GB" sz="2000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+I</a:t>
            </a:r>
            <a:r>
              <a:rPr lang="en-GB" sz="2000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60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+I</a:t>
            </a:r>
            <a:r>
              <a:rPr lang="en-GB" sz="2000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120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s-E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Q=2/3 (2I</a:t>
            </a:r>
            <a:r>
              <a:rPr lang="en-GB" sz="2000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-I</a:t>
            </a:r>
            <a:r>
              <a:rPr lang="en-GB" sz="2000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60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-I</a:t>
            </a:r>
            <a:r>
              <a:rPr lang="en-GB" sz="2000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120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s-E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U=-2/</a:t>
            </a:r>
            <a:r>
              <a:rPr lang="en-US" sz="20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√</a:t>
            </a:r>
            <a:r>
              <a:rPr lang="en-US" sz="20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MS Shell Dlg 2" panose="020B0604030504040204" pitchFamily="34" charset="0"/>
              </a:rPr>
              <a:t>3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(I</a:t>
            </a:r>
            <a:r>
              <a:rPr lang="en-GB" sz="2000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120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-I</a:t>
            </a:r>
            <a:r>
              <a:rPr lang="en-GB" sz="2000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60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400050">
              <a:lnSpc>
                <a:spcPct val="115000"/>
              </a:lnSpc>
              <a:spcAft>
                <a:spcPts val="800"/>
              </a:spcAft>
            </a:pPr>
            <a:r>
              <a:rPr lang="en-GB" sz="2400" dirty="0"/>
              <a:t>Rotation to the scattering plane</a:t>
            </a:r>
            <a:r>
              <a:rPr lang="es-ES" sz="2400" dirty="0"/>
              <a:t>:</a:t>
            </a:r>
          </a:p>
          <a:p>
            <a:pPr marL="400050">
              <a:lnSpc>
                <a:spcPct val="115000"/>
              </a:lnSpc>
              <a:spcAft>
                <a:spcPts val="800"/>
              </a:spcAft>
            </a:pPr>
            <a:endParaRPr lang="es-ES" sz="24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094F35E-29E9-4589-B0EC-F12188634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20</a:t>
            </a:fld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51C725C-FF33-4950-B09B-60FB8DD068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86"/>
          <a:stretch/>
        </p:blipFill>
        <p:spPr bwMode="auto">
          <a:xfrm>
            <a:off x="4439816" y="1628800"/>
            <a:ext cx="3542057" cy="450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CB4CDB54-18FD-48DB-9705-137854AEC6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594" y="2115468"/>
            <a:ext cx="5512406" cy="376180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75E592D-AA42-4EE6-9887-F00A4269C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901" y="5386156"/>
            <a:ext cx="5520693" cy="140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674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4AE0B0-4464-4A96-AA6B-F01995E32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Polarisation</a:t>
            </a:r>
            <a:endParaRPr lang="es-ES" dirty="0"/>
          </a:p>
        </p:txBody>
      </p:sp>
      <p:sp>
        <p:nvSpPr>
          <p:cNvPr id="13" name="Marcador de contenido 12">
            <a:extLst>
              <a:ext uri="{FF2B5EF4-FFF2-40B4-BE49-F238E27FC236}">
                <a16:creationId xmlns:a16="http://schemas.microsoft.com/office/drawing/2014/main" id="{51EC0A6C-9629-40A9-A752-CBC21475E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600" dirty="0" err="1"/>
              <a:t>From</a:t>
            </a:r>
            <a:r>
              <a:rPr lang="es-ES" sz="2600" dirty="0"/>
              <a:t> </a:t>
            </a:r>
            <a:r>
              <a:rPr lang="es-ES" sz="2600" dirty="0" err="1"/>
              <a:t>Cimel</a:t>
            </a:r>
            <a:r>
              <a:rPr lang="es-ES" sz="2600" dirty="0"/>
              <a:t> data (500nm)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88406E-07FE-4BE1-B60E-D8E70BEA1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21</a:t>
            </a:fld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4BE42F4-C40E-467E-92F2-C25F97A94A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86"/>
          <a:stretch/>
        </p:blipFill>
        <p:spPr bwMode="auto">
          <a:xfrm>
            <a:off x="4324971" y="2325489"/>
            <a:ext cx="3542057" cy="450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969075A-370D-4CE9-91F2-5CDB00C099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386"/>
          <a:stretch/>
        </p:blipFill>
        <p:spPr>
          <a:xfrm>
            <a:off x="1767465" y="2636912"/>
            <a:ext cx="8657070" cy="39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44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4AE0B0-4464-4A96-AA6B-F01995E32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Polarisation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47B3A7-3F12-4933-BBC4-0F5DBFAEC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err="1"/>
              <a:t>Fit</a:t>
            </a:r>
            <a:r>
              <a:rPr lang="es-ES" sz="2400" dirty="0"/>
              <a:t> </a:t>
            </a:r>
            <a:r>
              <a:rPr lang="es-ES" sz="2400" dirty="0" err="1"/>
              <a:t>for</a:t>
            </a:r>
            <a:r>
              <a:rPr lang="es-ES" sz="2400" dirty="0"/>
              <a:t> </a:t>
            </a:r>
            <a:r>
              <a:rPr lang="es-ES" sz="2400" dirty="0" err="1"/>
              <a:t>each</a:t>
            </a:r>
            <a:r>
              <a:rPr lang="es-ES" sz="2400" dirty="0"/>
              <a:t> </a:t>
            </a:r>
            <a:r>
              <a:rPr lang="es-ES" sz="2400" dirty="0" err="1"/>
              <a:t>wavelength</a:t>
            </a:r>
            <a:r>
              <a:rPr lang="es-ES" sz="2400" dirty="0"/>
              <a:t> – 5th </a:t>
            </a:r>
            <a:r>
              <a:rPr lang="es-ES" sz="2400" dirty="0" err="1"/>
              <a:t>order</a:t>
            </a:r>
            <a:r>
              <a:rPr lang="es-ES" sz="2400" dirty="0"/>
              <a:t> </a:t>
            </a:r>
            <a:r>
              <a:rPr lang="es-ES" sz="2400" dirty="0" err="1"/>
              <a:t>polynomial</a:t>
            </a:r>
            <a:endParaRPr lang="es-ES" sz="24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88406E-07FE-4BE1-B60E-D8E70BEA1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22</a:t>
            </a:fld>
            <a:endParaRPr lang="es-ES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39AF1F8-2AF5-49D0-A93C-090A46C7A415}"/>
              </a:ext>
            </a:extLst>
          </p:cNvPr>
          <p:cNvGrpSpPr>
            <a:grpSpLocks noChangeAspect="1"/>
          </p:cNvGrpSpPr>
          <p:nvPr/>
        </p:nvGrpSpPr>
        <p:grpSpPr>
          <a:xfrm>
            <a:off x="609600" y="2276872"/>
            <a:ext cx="10886746" cy="3816424"/>
            <a:chOff x="1775520" y="2708920"/>
            <a:chExt cx="8856984" cy="3104877"/>
          </a:xfrm>
        </p:grpSpPr>
        <p:pic>
          <p:nvPicPr>
            <p:cNvPr id="6" name="Picture 2" descr="A graph of a graph showing a number of lines&#10;&#10;AI-generated content may be incorrect.">
              <a:extLst>
                <a:ext uri="{FF2B5EF4-FFF2-40B4-BE49-F238E27FC236}">
                  <a16:creationId xmlns:a16="http://schemas.microsoft.com/office/drawing/2014/main" id="{D69E2782-F9C4-0CC4-8DA5-188B443485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0787" b="32543"/>
            <a:stretch/>
          </p:blipFill>
          <p:spPr>
            <a:xfrm>
              <a:off x="1775520" y="2708920"/>
              <a:ext cx="8856984" cy="2548879"/>
            </a:xfrm>
            <a:prstGeom prst="rect">
              <a:avLst/>
            </a:prstGeom>
          </p:spPr>
        </p:pic>
        <p:pic>
          <p:nvPicPr>
            <p:cNvPr id="7" name="Picture 2" descr="A graph of a graph showing a number of lines&#10;&#10;AI-generated content may be incorrect.">
              <a:extLst>
                <a:ext uri="{FF2B5EF4-FFF2-40B4-BE49-F238E27FC236}">
                  <a16:creationId xmlns:a16="http://schemas.microsoft.com/office/drawing/2014/main" id="{70283699-35D4-4332-B260-F1A72AA7E8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87435"/>
            <a:stretch/>
          </p:blipFill>
          <p:spPr>
            <a:xfrm>
              <a:off x="1775520" y="5248648"/>
              <a:ext cx="8856984" cy="565149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16678299-4F1C-409E-B422-49AD72201FDD}"/>
                </a:ext>
              </a:extLst>
            </p:cNvPr>
            <p:cNvSpPr/>
            <p:nvPr/>
          </p:nvSpPr>
          <p:spPr>
            <a:xfrm>
              <a:off x="2022024" y="5388456"/>
              <a:ext cx="432048" cy="1440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938046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C81C00-F15A-4B0C-BAA3-2189056D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0648"/>
            <a:ext cx="10972800" cy="1143000"/>
          </a:xfrm>
        </p:spPr>
        <p:txBody>
          <a:bodyPr/>
          <a:lstStyle/>
          <a:p>
            <a:r>
              <a:rPr lang="es-ES" dirty="0" err="1"/>
              <a:t>Polarisation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0142F1-9E56-471C-96E8-61D9FFCE0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86211"/>
            <a:ext cx="10972800" cy="4525963"/>
          </a:xfrm>
        </p:spPr>
        <p:txBody>
          <a:bodyPr>
            <a:normAutofit/>
          </a:bodyPr>
          <a:lstStyle/>
          <a:p>
            <a:r>
              <a:rPr lang="es-ES" sz="2600" dirty="0" err="1"/>
              <a:t>Comparison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 </a:t>
            </a:r>
            <a:r>
              <a:rPr lang="es-ES" sz="2600" dirty="0" err="1"/>
              <a:t>Lyot</a:t>
            </a:r>
            <a:r>
              <a:rPr lang="es-ES" sz="2600" dirty="0"/>
              <a:t> (1929)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4E2C501-EA1D-42AF-BD65-33E66C8E6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42361"/>
            <a:ext cx="28448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23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9942B1F-25B1-4E7F-872B-D38079BD5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400" y="2149069"/>
            <a:ext cx="8261124" cy="353045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073E6D-D061-4358-B4D3-479C2C621E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4000"/>
                    </a14:imgEffect>
                  </a14:imgLayer>
                </a14:imgProps>
              </a:ext>
            </a:extLst>
          </a:blip>
          <a:srcRect b="857"/>
          <a:stretch/>
        </p:blipFill>
        <p:spPr>
          <a:xfrm>
            <a:off x="34032" y="2303145"/>
            <a:ext cx="12069859" cy="422177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DF65746-662F-4304-8A9C-AE214A8D9F94}"/>
              </a:ext>
            </a:extLst>
          </p:cNvPr>
          <p:cNvCxnSpPr/>
          <p:nvPr/>
        </p:nvCxnSpPr>
        <p:spPr>
          <a:xfrm>
            <a:off x="1938400" y="5075024"/>
            <a:ext cx="8261124" cy="0"/>
          </a:xfrm>
          <a:prstGeom prst="line">
            <a:avLst/>
          </a:prstGeom>
          <a:ln w="19050">
            <a:solidFill>
              <a:srgbClr val="4119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0E0BCB8-4F38-4D68-9F3C-F241F394F575}"/>
              </a:ext>
            </a:extLst>
          </p:cNvPr>
          <p:cNvSpPr txBox="1"/>
          <p:nvPr/>
        </p:nvSpPr>
        <p:spPr>
          <a:xfrm>
            <a:off x="1775520" y="5544000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-150     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A39C45D-ADAE-4EC2-8CED-98F33589BF7D}"/>
              </a:ext>
            </a:extLst>
          </p:cNvPr>
          <p:cNvSpPr txBox="1"/>
          <p:nvPr/>
        </p:nvSpPr>
        <p:spPr>
          <a:xfrm>
            <a:off x="2567608" y="5544000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-120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7C72381-E173-4125-AD99-313EF1D3A6BB}"/>
              </a:ext>
            </a:extLst>
          </p:cNvPr>
          <p:cNvSpPr txBox="1"/>
          <p:nvPr/>
        </p:nvSpPr>
        <p:spPr>
          <a:xfrm>
            <a:off x="3355048" y="5558018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-90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E9A52D9-5FB8-4894-873B-90D82BDC141F}"/>
              </a:ext>
            </a:extLst>
          </p:cNvPr>
          <p:cNvSpPr txBox="1"/>
          <p:nvPr/>
        </p:nvSpPr>
        <p:spPr>
          <a:xfrm>
            <a:off x="4220444" y="5570676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-60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D47C262-A7A8-4A99-8E20-67CC9F95D94B}"/>
              </a:ext>
            </a:extLst>
          </p:cNvPr>
          <p:cNvSpPr txBox="1"/>
          <p:nvPr/>
        </p:nvSpPr>
        <p:spPr>
          <a:xfrm>
            <a:off x="4911882" y="5561776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-30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A56FB5A-9521-4215-AD0A-66DAF2898895}"/>
              </a:ext>
            </a:extLst>
          </p:cNvPr>
          <p:cNvSpPr/>
          <p:nvPr/>
        </p:nvSpPr>
        <p:spPr>
          <a:xfrm>
            <a:off x="2350284" y="5661248"/>
            <a:ext cx="290632" cy="376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DF891CF-BFD8-4AE6-A8E9-5806B8AFD566}"/>
              </a:ext>
            </a:extLst>
          </p:cNvPr>
          <p:cNvSpPr/>
          <p:nvPr/>
        </p:nvSpPr>
        <p:spPr>
          <a:xfrm>
            <a:off x="9479076" y="5607059"/>
            <a:ext cx="290632" cy="376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0699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D7D52F-4045-4F6A-98EF-27D83E586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Latest</a:t>
            </a:r>
            <a:r>
              <a:rPr lang="es-ES" dirty="0"/>
              <a:t> </a:t>
            </a:r>
            <a:r>
              <a:rPr lang="es-ES" dirty="0" err="1"/>
              <a:t>updates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2FD7B5-6AAB-4C81-B8A5-7DB86C8A5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LIME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coefficients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computed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with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Cimel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data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until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Nov. 2025.</a:t>
            </a:r>
          </a:p>
          <a:p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ASD curves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improved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s-ES" sz="2200" dirty="0" err="1">
                <a:solidFill>
                  <a:schemeClr val="bg1">
                    <a:lumMod val="65000"/>
                  </a:schemeClr>
                </a:solidFill>
              </a:rPr>
              <a:t>updated</a:t>
            </a:r>
            <a:r>
              <a:rPr lang="es-ES" sz="2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lvl="1"/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New masking algorithm has been developed to remove outliers</a:t>
            </a:r>
          </a:p>
          <a:p>
            <a:pPr lvl="1"/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New ASD dataset (new masking and data from 2025) provided to LIME-TBX and on </a:t>
            </a:r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Zenodo</a:t>
            </a:r>
            <a:endParaRPr lang="en-US" sz="22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New ASD data consistent with 2022 data within the uncertainties, but removes spectral artefacts.</a:t>
            </a:r>
          </a:p>
          <a:p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Toolbox (applicator) updated</a:t>
            </a:r>
          </a:p>
          <a:p>
            <a:r>
              <a:rPr lang="en-US" sz="2200" dirty="0" err="1"/>
              <a:t>Polarisation</a:t>
            </a:r>
            <a:r>
              <a:rPr lang="en-US" sz="2200" dirty="0"/>
              <a:t> model developed and included in the Toolbox</a:t>
            </a:r>
          </a:p>
          <a:p>
            <a:pPr marL="457200" lvl="1" indent="0">
              <a:buNone/>
            </a:pPr>
            <a:endParaRPr lang="en-US" sz="2200" dirty="0"/>
          </a:p>
          <a:p>
            <a:pPr lvl="1"/>
            <a:endParaRPr lang="es-ES" sz="22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FABEEC-1BEA-430F-BE78-EB5239238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24</a:t>
            </a:fld>
            <a:endParaRPr lang="es-ES"/>
          </a:p>
        </p:txBody>
      </p:sp>
      <p:pic>
        <p:nvPicPr>
          <p:cNvPr id="6" name="gmail-m_-4308838340055170294Picture 3" descr="image002">
            <a:extLst>
              <a:ext uri="{FF2B5EF4-FFF2-40B4-BE49-F238E27FC236}">
                <a16:creationId xmlns:a16="http://schemas.microsoft.com/office/drawing/2014/main" id="{BC2D680F-58AC-4275-84EF-9436F0B69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609" y="-17791"/>
            <a:ext cx="2216221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030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8F3972-CB47-4D2E-B015-30D37207E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Next </a:t>
            </a:r>
            <a:r>
              <a:rPr lang="es-ES" dirty="0" err="1"/>
              <a:t>steps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C523D5-FCAA-47C1-B66A-93A45343B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055" y="1619631"/>
            <a:ext cx="10972800" cy="4525963"/>
          </a:xfrm>
        </p:spPr>
        <p:txBody>
          <a:bodyPr>
            <a:normAutofit/>
          </a:bodyPr>
          <a:lstStyle/>
          <a:p>
            <a:r>
              <a:rPr lang="es-ES" sz="2600" dirty="0"/>
              <a:t>New ESA </a:t>
            </a:r>
            <a:r>
              <a:rPr lang="es-ES" sz="2600" dirty="0" err="1"/>
              <a:t>contract</a:t>
            </a:r>
            <a:r>
              <a:rPr lang="es-ES" sz="2600" dirty="0"/>
              <a:t> (</a:t>
            </a:r>
            <a:r>
              <a:rPr lang="es-ES" sz="2600" dirty="0" err="1"/>
              <a:t>start</a:t>
            </a:r>
            <a:r>
              <a:rPr lang="es-ES" sz="2600" dirty="0"/>
              <a:t> April 2026)</a:t>
            </a:r>
          </a:p>
          <a:p>
            <a:r>
              <a:rPr lang="es-ES" sz="2600" dirty="0" err="1"/>
              <a:t>Objectives</a:t>
            </a:r>
            <a:r>
              <a:rPr lang="es-ES" sz="2600" dirty="0"/>
              <a:t>:</a:t>
            </a:r>
          </a:p>
          <a:p>
            <a:pPr lvl="1"/>
            <a:r>
              <a:rPr lang="es-ES" sz="2600" dirty="0" err="1"/>
              <a:t>Include</a:t>
            </a:r>
            <a:r>
              <a:rPr lang="es-ES" sz="2600" dirty="0"/>
              <a:t> new VIS and SWIR </a:t>
            </a:r>
            <a:r>
              <a:rPr lang="es-ES" sz="2600" dirty="0" err="1"/>
              <a:t>channels</a:t>
            </a:r>
            <a:endParaRPr lang="es-ES" sz="2600" dirty="0"/>
          </a:p>
          <a:p>
            <a:pPr lvl="1"/>
            <a:r>
              <a:rPr lang="es-ES" sz="2600" dirty="0" err="1"/>
              <a:t>Improve</a:t>
            </a:r>
            <a:r>
              <a:rPr lang="es-ES" sz="2600" dirty="0"/>
              <a:t> </a:t>
            </a:r>
            <a:r>
              <a:rPr lang="es-ES" sz="2600" dirty="0" err="1"/>
              <a:t>polarization</a:t>
            </a:r>
            <a:r>
              <a:rPr lang="es-ES" sz="2600" dirty="0"/>
              <a:t> </a:t>
            </a:r>
            <a:r>
              <a:rPr lang="es-ES" sz="2600" dirty="0" err="1"/>
              <a:t>model</a:t>
            </a:r>
            <a:endParaRPr lang="es-ES" sz="2600" dirty="0"/>
          </a:p>
          <a:p>
            <a:pPr lvl="1"/>
            <a:r>
              <a:rPr lang="es-ES" sz="2600" dirty="0" err="1"/>
              <a:t>Improve</a:t>
            </a:r>
            <a:r>
              <a:rPr lang="es-ES" sz="2600" dirty="0"/>
              <a:t> </a:t>
            </a:r>
            <a:r>
              <a:rPr lang="es-ES" sz="2600" dirty="0" err="1"/>
              <a:t>fitting</a:t>
            </a:r>
            <a:endParaRPr lang="es-ES" sz="2600" dirty="0"/>
          </a:p>
          <a:p>
            <a:pPr lvl="1"/>
            <a:r>
              <a:rPr lang="es-ES" sz="2600" dirty="0" err="1"/>
              <a:t>Comparison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 </a:t>
            </a:r>
            <a:r>
              <a:rPr lang="es-ES" sz="2600" dirty="0" err="1"/>
              <a:t>datasets</a:t>
            </a:r>
            <a:endParaRPr lang="es-ES" sz="2600" dirty="0"/>
          </a:p>
          <a:p>
            <a:pPr lvl="1"/>
            <a:r>
              <a:rPr lang="es-ES" sz="2600" dirty="0"/>
              <a:t>Use LIME </a:t>
            </a:r>
            <a:r>
              <a:rPr lang="es-ES" sz="2600" dirty="0" err="1"/>
              <a:t>to</a:t>
            </a:r>
            <a:r>
              <a:rPr lang="es-ES" sz="2600" dirty="0"/>
              <a:t> derive aerosol </a:t>
            </a:r>
            <a:r>
              <a:rPr lang="es-ES" sz="2600" dirty="0" err="1"/>
              <a:t>optical</a:t>
            </a:r>
            <a:r>
              <a:rPr lang="es-ES" sz="2600" dirty="0"/>
              <a:t> Depth</a:t>
            </a:r>
          </a:p>
          <a:p>
            <a:pPr lvl="1"/>
            <a:r>
              <a:rPr lang="es-ES" sz="2600" dirty="0" err="1"/>
              <a:t>Support</a:t>
            </a:r>
            <a:r>
              <a:rPr lang="es-ES" sz="2600" dirty="0"/>
              <a:t> </a:t>
            </a:r>
            <a:r>
              <a:rPr lang="es-ES" sz="2600" dirty="0" err="1"/>
              <a:t>to</a:t>
            </a:r>
            <a:r>
              <a:rPr lang="es-ES" sz="2600" dirty="0"/>
              <a:t> </a:t>
            </a:r>
            <a:r>
              <a:rPr lang="es-ES" sz="2600" dirty="0" err="1"/>
              <a:t>users</a:t>
            </a:r>
            <a:endParaRPr lang="es-ES" sz="26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1031E7-2DAE-4DAC-AC27-A580A9420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072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DCB2A8CB-1236-4E84-9525-9AC610A79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99" y="1735761"/>
            <a:ext cx="10016067" cy="502495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18F3972-CB47-4D2E-B015-30D37207E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1095"/>
            <a:ext cx="10972800" cy="1143000"/>
          </a:xfrm>
        </p:spPr>
        <p:txBody>
          <a:bodyPr/>
          <a:lstStyle/>
          <a:p>
            <a:r>
              <a:rPr lang="es-ES" dirty="0"/>
              <a:t>Next </a:t>
            </a:r>
            <a:r>
              <a:rPr lang="es-ES" dirty="0" err="1"/>
              <a:t>steps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C523D5-FCAA-47C1-B66A-93A45343B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07293"/>
            <a:ext cx="10972800" cy="4525963"/>
          </a:xfrm>
        </p:spPr>
        <p:txBody>
          <a:bodyPr>
            <a:normAutofit/>
          </a:bodyPr>
          <a:lstStyle/>
          <a:p>
            <a:pPr lvl="1"/>
            <a:r>
              <a:rPr lang="es-ES" sz="2200" dirty="0" err="1"/>
              <a:t>Include</a:t>
            </a:r>
            <a:r>
              <a:rPr lang="es-ES" sz="2200" dirty="0"/>
              <a:t> new VIS and SWIR </a:t>
            </a:r>
            <a:r>
              <a:rPr lang="es-ES" sz="2200" dirty="0" err="1"/>
              <a:t>channels</a:t>
            </a:r>
            <a:r>
              <a:rPr lang="es-ES" sz="2200" dirty="0"/>
              <a:t>: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1031E7-2DAE-4DAC-AC27-A580A9420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26</a:t>
            </a:fld>
            <a:endParaRPr lang="es-ES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97261CBF-17A1-4D79-982C-1FAB1067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0AF1580-5EB0-4CD8-B5A5-2734F31D3525}" type="datetime1">
              <a:rPr lang="en-GB" smtClean="0"/>
              <a:t>23/03/2026</a:t>
            </a:fld>
            <a:endParaRPr lang="en-GB"/>
          </a:p>
        </p:txBody>
      </p:sp>
      <p:sp>
        <p:nvSpPr>
          <p:cNvPr id="6" name="Marcador de número de diapositiva 4">
            <a:extLst>
              <a:ext uri="{FF2B5EF4-FFF2-40B4-BE49-F238E27FC236}">
                <a16:creationId xmlns:a16="http://schemas.microsoft.com/office/drawing/2014/main" id="{5D9FC950-EE0E-48A2-8772-CE1043CE3DFA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PP Telegraf" panose="000005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0614A5-C024-4CCD-A6FD-A330761F364C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FBE7339-CABA-4CC0-A9E0-AC7CC5EB6A45}"/>
              </a:ext>
            </a:extLst>
          </p:cNvPr>
          <p:cNvSpPr txBox="1"/>
          <p:nvPr/>
        </p:nvSpPr>
        <p:spPr>
          <a:xfrm>
            <a:off x="1600200" y="5153110"/>
            <a:ext cx="423333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440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BA44B88-914C-4D7C-8B52-573AFEE88E6B}"/>
              </a:ext>
            </a:extLst>
          </p:cNvPr>
          <p:cNvSpPr txBox="1"/>
          <p:nvPr/>
        </p:nvSpPr>
        <p:spPr>
          <a:xfrm>
            <a:off x="1938867" y="4924510"/>
            <a:ext cx="423333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500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FF85107-34EA-4624-9F79-61BEEBF83679}"/>
              </a:ext>
            </a:extLst>
          </p:cNvPr>
          <p:cNvSpPr txBox="1"/>
          <p:nvPr/>
        </p:nvSpPr>
        <p:spPr>
          <a:xfrm>
            <a:off x="2658533" y="4475777"/>
            <a:ext cx="423333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675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C784E1A-C1F8-4D0E-B455-64CE3977655D}"/>
              </a:ext>
            </a:extLst>
          </p:cNvPr>
          <p:cNvSpPr txBox="1"/>
          <p:nvPr/>
        </p:nvSpPr>
        <p:spPr>
          <a:xfrm>
            <a:off x="3496733" y="4225872"/>
            <a:ext cx="423333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870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51DE5C-91A2-4CF6-8D53-528CEA275AAB}"/>
              </a:ext>
            </a:extLst>
          </p:cNvPr>
          <p:cNvSpPr txBox="1"/>
          <p:nvPr/>
        </p:nvSpPr>
        <p:spPr>
          <a:xfrm>
            <a:off x="6705600" y="3038956"/>
            <a:ext cx="524933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1640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ED82DA7-FBB2-4596-BDFF-CE7769E6319A}"/>
              </a:ext>
            </a:extLst>
          </p:cNvPr>
          <p:cNvSpPr txBox="1"/>
          <p:nvPr/>
        </p:nvSpPr>
        <p:spPr>
          <a:xfrm>
            <a:off x="4047067" y="4011584"/>
            <a:ext cx="524933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1020</a:t>
            </a:r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17FBE4BE-CF70-499B-A352-F94DC71A49F5}"/>
              </a:ext>
            </a:extLst>
          </p:cNvPr>
          <p:cNvSpPr/>
          <p:nvPr/>
        </p:nvSpPr>
        <p:spPr>
          <a:xfrm>
            <a:off x="5125884" y="3812893"/>
            <a:ext cx="258615" cy="261685"/>
          </a:xfrm>
          <a:prstGeom prst="star5">
            <a:avLst/>
          </a:prstGeom>
          <a:solidFill>
            <a:srgbClr val="FF99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13180015-F897-4096-87E6-6794B55237E0}"/>
              </a:ext>
            </a:extLst>
          </p:cNvPr>
          <p:cNvSpPr/>
          <p:nvPr/>
        </p:nvSpPr>
        <p:spPr>
          <a:xfrm>
            <a:off x="6408190" y="3370183"/>
            <a:ext cx="258615" cy="261685"/>
          </a:xfrm>
          <a:prstGeom prst="star5">
            <a:avLst/>
          </a:prstGeom>
          <a:solidFill>
            <a:srgbClr val="FF99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7F549F4B-95D9-48CC-B0A5-3481C574190F}"/>
              </a:ext>
            </a:extLst>
          </p:cNvPr>
          <p:cNvSpPr/>
          <p:nvPr/>
        </p:nvSpPr>
        <p:spPr>
          <a:xfrm>
            <a:off x="8563868" y="2992776"/>
            <a:ext cx="258615" cy="261685"/>
          </a:xfrm>
          <a:prstGeom prst="star5">
            <a:avLst/>
          </a:prstGeom>
          <a:solidFill>
            <a:srgbClr val="FF99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D798DE27-933E-4600-BC8B-1D5B1C62180F}"/>
              </a:ext>
            </a:extLst>
          </p:cNvPr>
          <p:cNvSpPr/>
          <p:nvPr/>
        </p:nvSpPr>
        <p:spPr>
          <a:xfrm>
            <a:off x="8845572" y="2923508"/>
            <a:ext cx="258615" cy="261685"/>
          </a:xfrm>
          <a:prstGeom prst="star5">
            <a:avLst/>
          </a:prstGeom>
          <a:solidFill>
            <a:srgbClr val="FF99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208A059-7AC1-41E1-BFE6-96F7F9D0F25C}"/>
              </a:ext>
            </a:extLst>
          </p:cNvPr>
          <p:cNvSpPr txBox="1"/>
          <p:nvPr/>
        </p:nvSpPr>
        <p:spPr>
          <a:xfrm>
            <a:off x="5081838" y="4198778"/>
            <a:ext cx="524933" cy="27699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1240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2852326-0C6E-4DE4-8F7A-57F417347FB8}"/>
              </a:ext>
            </a:extLst>
          </p:cNvPr>
          <p:cNvSpPr txBox="1"/>
          <p:nvPr/>
        </p:nvSpPr>
        <p:spPr>
          <a:xfrm>
            <a:off x="6322601" y="3716078"/>
            <a:ext cx="524933" cy="27699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1550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EF3597C-49F1-4EEC-B7B8-76B476459FFF}"/>
              </a:ext>
            </a:extLst>
          </p:cNvPr>
          <p:cNvSpPr txBox="1"/>
          <p:nvPr/>
        </p:nvSpPr>
        <p:spPr>
          <a:xfrm>
            <a:off x="8282264" y="3341214"/>
            <a:ext cx="524933" cy="27699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2060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8A7F1B8-5ADE-4F90-B693-A041249D6FE4}"/>
              </a:ext>
            </a:extLst>
          </p:cNvPr>
          <p:cNvSpPr txBox="1"/>
          <p:nvPr/>
        </p:nvSpPr>
        <p:spPr>
          <a:xfrm>
            <a:off x="8864464" y="3254461"/>
            <a:ext cx="524933" cy="27699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2130</a:t>
            </a:r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3FA2C115-5278-4864-939E-02A4ECC26D54}"/>
              </a:ext>
            </a:extLst>
          </p:cNvPr>
          <p:cNvSpPr/>
          <p:nvPr/>
        </p:nvSpPr>
        <p:spPr>
          <a:xfrm>
            <a:off x="2353758" y="5105783"/>
            <a:ext cx="180000" cy="180000"/>
          </a:xfrm>
          <a:prstGeom prst="star5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9935A3EC-B1DB-4F8A-A35E-4FC658FFF6B6}"/>
              </a:ext>
            </a:extLst>
          </p:cNvPr>
          <p:cNvSpPr/>
          <p:nvPr/>
        </p:nvSpPr>
        <p:spPr>
          <a:xfrm>
            <a:off x="3284920" y="4538898"/>
            <a:ext cx="180000" cy="180000"/>
          </a:xfrm>
          <a:prstGeom prst="star5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FEB7EB9-C1FA-49FC-A8E9-8D83993067B4}"/>
              </a:ext>
            </a:extLst>
          </p:cNvPr>
          <p:cNvSpPr txBox="1"/>
          <p:nvPr/>
        </p:nvSpPr>
        <p:spPr>
          <a:xfrm>
            <a:off x="2403077" y="5281793"/>
            <a:ext cx="423333" cy="27699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550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EEC2827-46A9-4808-B8DF-387470D3AA92}"/>
              </a:ext>
            </a:extLst>
          </p:cNvPr>
          <p:cNvSpPr txBox="1"/>
          <p:nvPr/>
        </p:nvSpPr>
        <p:spPr>
          <a:xfrm>
            <a:off x="3342363" y="4785241"/>
            <a:ext cx="423333" cy="27699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780</a:t>
            </a:r>
          </a:p>
        </p:txBody>
      </p:sp>
    </p:spTree>
    <p:extLst>
      <p:ext uri="{BB962C8B-B14F-4D97-AF65-F5344CB8AC3E}">
        <p14:creationId xmlns:p14="http://schemas.microsoft.com/office/powerpoint/2010/main" val="399129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52EFD-DB1B-4CB4-8126-8D28538D8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Summary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12C479-C3BD-42A4-9C04-B4942A3A7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LIME </a:t>
            </a:r>
            <a:r>
              <a:rPr lang="es-ES" dirty="0" err="1"/>
              <a:t>model</a:t>
            </a:r>
            <a:r>
              <a:rPr lang="es-ES" dirty="0"/>
              <a:t> </a:t>
            </a:r>
            <a:r>
              <a:rPr lang="es-ES" dirty="0" err="1"/>
              <a:t>updated</a:t>
            </a:r>
            <a:r>
              <a:rPr lang="es-ES" dirty="0"/>
              <a:t>  (inc. </a:t>
            </a:r>
            <a:r>
              <a:rPr lang="es-ES" dirty="0" err="1"/>
              <a:t>polarisation</a:t>
            </a:r>
            <a:r>
              <a:rPr lang="es-ES" dirty="0"/>
              <a:t>)</a:t>
            </a:r>
          </a:p>
          <a:p>
            <a:r>
              <a:rPr lang="es-ES" dirty="0" err="1"/>
              <a:t>Toolbox</a:t>
            </a:r>
            <a:r>
              <a:rPr lang="es-ES" dirty="0"/>
              <a:t> </a:t>
            </a:r>
            <a:r>
              <a:rPr lang="es-ES" dirty="0" err="1"/>
              <a:t>available</a:t>
            </a:r>
            <a:endParaRPr lang="es-ES" dirty="0"/>
          </a:p>
          <a:p>
            <a:r>
              <a:rPr lang="es-ES" dirty="0" err="1"/>
              <a:t>Improvements</a:t>
            </a:r>
            <a:r>
              <a:rPr lang="es-ES" dirty="0"/>
              <a:t> </a:t>
            </a:r>
            <a:r>
              <a:rPr lang="es-ES" dirty="0" err="1"/>
              <a:t>ongoing</a:t>
            </a:r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0C67FC8-454B-4A58-85BF-3E79CBA20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27</a:t>
            </a:fld>
            <a:endParaRPr lang="es-E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D9944E8-621F-400A-9C6C-CCDF565FB3B5}"/>
              </a:ext>
            </a:extLst>
          </p:cNvPr>
          <p:cNvSpPr txBox="1">
            <a:spLocks/>
          </p:cNvSpPr>
          <p:nvPr/>
        </p:nvSpPr>
        <p:spPr bwMode="auto">
          <a:xfrm>
            <a:off x="7032104" y="4837044"/>
            <a:ext cx="5794375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Font typeface="Wingdings" panose="05000000000000000000" pitchFamily="2" charset="2"/>
              <a:buChar char="§"/>
              <a:defRPr sz="28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anose="05000000000000000000" pitchFamily="2" charset="2"/>
              <a:defRPr sz="1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https://lime.uva.es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http://calvalportal.ceos.org/lime</a:t>
            </a:r>
          </a:p>
        </p:txBody>
      </p:sp>
      <p:pic>
        <p:nvPicPr>
          <p:cNvPr id="7" name="gmail-m_-4308838340055170294Picture 3" descr="image002">
            <a:extLst>
              <a:ext uri="{FF2B5EF4-FFF2-40B4-BE49-F238E27FC236}">
                <a16:creationId xmlns:a16="http://schemas.microsoft.com/office/drawing/2014/main" id="{FF71BF98-0077-46F3-8BE4-7D3BFA57C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221" y="3664261"/>
            <a:ext cx="3653566" cy="170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4431781-4A60-42DE-ACCD-86F92DF893C6}"/>
              </a:ext>
            </a:extLst>
          </p:cNvPr>
          <p:cNvSpPr txBox="1"/>
          <p:nvPr/>
        </p:nvSpPr>
        <p:spPr>
          <a:xfrm>
            <a:off x="4295800" y="6454681"/>
            <a:ext cx="7896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GSICS Annual and Executive Panel meeting, 23-27 March 2026, Ottawa, Canada.</a:t>
            </a:r>
            <a:endParaRPr lang="es-ES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675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94867-0EA3-40B8-8981-2150B029A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Acknowledgments</a:t>
            </a:r>
            <a:endParaRPr lang="es-ES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230B13D8-7DD0-4645-B68C-677CC181B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239" y="1600200"/>
            <a:ext cx="7023521" cy="4525963"/>
          </a:xfr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BF0FFB4-E5C5-452B-82B7-C2904D89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28</a:t>
            </a:fld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5CD11AC-8659-4891-A022-567773F6F8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11" t="23831" r="1897" b="58862"/>
          <a:stretch/>
        </p:blipFill>
        <p:spPr>
          <a:xfrm>
            <a:off x="8472265" y="2204864"/>
            <a:ext cx="1135496" cy="144016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30AE535-A968-4BD0-9622-B08516C657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06" t="71595" b="13140"/>
          <a:stretch/>
        </p:blipFill>
        <p:spPr>
          <a:xfrm>
            <a:off x="8544272" y="3745632"/>
            <a:ext cx="1063488" cy="1397060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5B30FDEA-75AC-4B3E-B76A-8E2EA2DF6E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681" y="6021288"/>
            <a:ext cx="2545814" cy="720000"/>
          </a:xfrm>
          <a:prstGeom prst="rect">
            <a:avLst/>
          </a:prstGeom>
        </p:spPr>
      </p:pic>
      <p:pic>
        <p:nvPicPr>
          <p:cNvPr id="11" name="Picture 2" descr="Related image">
            <a:extLst>
              <a:ext uri="{FF2B5EF4-FFF2-40B4-BE49-F238E27FC236}">
                <a16:creationId xmlns:a16="http://schemas.microsoft.com/office/drawing/2014/main" id="{CCDDBDA4-BF59-4EA0-A2F4-A4875356B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35" y="1916832"/>
            <a:ext cx="2367455" cy="116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589DF5FE-9594-45F7-96E0-D1C562894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3944" y="4283488"/>
            <a:ext cx="1173414" cy="43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04C213AA-3C83-48E4-8185-041DBB4F0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4936383" y="1820297"/>
            <a:ext cx="949998" cy="42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802C54F-73F5-40A8-A021-BA04E3CDD91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251" y="5541355"/>
            <a:ext cx="501318" cy="501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A8B6416-7BFE-40E4-9893-58908DBBD2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940" y="6082044"/>
            <a:ext cx="501318" cy="501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F4C733B-1845-44F2-B0D6-CB413EB10E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3431416"/>
            <a:ext cx="501318" cy="501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3">
            <a:extLst>
              <a:ext uri="{FF2B5EF4-FFF2-40B4-BE49-F238E27FC236}">
                <a16:creationId xmlns:a16="http://schemas.microsoft.com/office/drawing/2014/main" id="{ED2B79DE-49EF-4CC5-A181-C4FB718B9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3944" y="2744832"/>
            <a:ext cx="1173414" cy="43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3">
            <a:extLst>
              <a:ext uri="{FF2B5EF4-FFF2-40B4-BE49-F238E27FC236}">
                <a16:creationId xmlns:a16="http://schemas.microsoft.com/office/drawing/2014/main" id="{3AEABD40-5F68-4E40-B85F-D6CCCFED7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4784" y="6150633"/>
            <a:ext cx="1173414" cy="43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139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3CC9CC1-C823-484E-93C0-AF0B282A6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29</a:t>
            </a:fld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7A096F-2EA9-4CF4-A648-67940175B1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40016" y="5742384"/>
            <a:ext cx="4968552" cy="1143000"/>
          </a:xfrm>
        </p:spPr>
        <p:txBody>
          <a:bodyPr/>
          <a:lstStyle/>
          <a:p>
            <a:r>
              <a:rPr lang="es-ES" dirty="0" err="1"/>
              <a:t>Thanks</a:t>
            </a:r>
            <a:r>
              <a:rPr lang="es-E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728388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4A2E87CC028834B9BA9E2783CC7F26B" ma:contentTypeVersion="12" ma:contentTypeDescription="Crear nuevo documento." ma:contentTypeScope="" ma:versionID="b7eac3e223f5bfd54a7537d5c7fae513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b72b8c4bdc4f7e51336ea8c85d181e4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or de Id. de documento" ma:description="El valor del identificador de documento asignado a este elemento." ma:indexed="true" ma:internalName="_dlc_DocId" ma:readOnly="true">
      <xsd:simpleType>
        <xsd:restriction base="dms:Text"/>
      </xsd:simpleType>
    </xsd:element>
    <xsd:element name="_dlc_DocIdUrl" ma:index="9" nillable="true" ma:displayName="Id. de documento" ma:description="Vínculo permanente 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1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X6PPVAVDZMSZ-613157859-13535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https://wmoomm.sharepoint.com/sites/Collaboration/_layouts/15/DocIdRedir.aspx?ID=X6PPVAVDZMSZ-613157859-13535</Url>
      <Description>X6PPVAVDZMSZ-613157859-13535</Description>
    </_dlc_DocIdUrl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E105811-9317-407A-BF70-F9C4AE6EB3BC}"/>
</file>

<file path=customXml/itemProps2.xml><?xml version="1.0" encoding="utf-8"?>
<ds:datastoreItem xmlns:ds="http://schemas.openxmlformats.org/officeDocument/2006/customXml" ds:itemID="{66F7F1BE-3B5E-472B-8C24-20E7EF16F3F8}"/>
</file>

<file path=customXml/itemProps3.xml><?xml version="1.0" encoding="utf-8"?>
<ds:datastoreItem xmlns:ds="http://schemas.openxmlformats.org/officeDocument/2006/customXml" ds:itemID="{6EF33362-6F0C-47FE-B501-C3FC9C77C208}"/>
</file>

<file path=customXml/itemProps4.xml><?xml version="1.0" encoding="utf-8"?>
<ds:datastoreItem xmlns:ds="http://schemas.openxmlformats.org/officeDocument/2006/customXml" ds:itemID="{D2E64862-A0D7-4C36-A918-AB95DF0313F0}"/>
</file>

<file path=customXml/itemProps5.xml><?xml version="1.0" encoding="utf-8"?>
<ds:datastoreItem xmlns:ds="http://schemas.openxmlformats.org/officeDocument/2006/customXml" ds:itemID="{00A44D40-BE09-4106-BF7C-6A54BB30125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997</Words>
  <Application>Microsoft Office PowerPoint</Application>
  <PresentationFormat>Panorámica</PresentationFormat>
  <Paragraphs>224</Paragraphs>
  <Slides>29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41" baseType="lpstr">
      <vt:lpstr>Aptos</vt:lpstr>
      <vt:lpstr>Arial</vt:lpstr>
      <vt:lpstr>Arial,Sans-Serif</vt:lpstr>
      <vt:lpstr>Calibri</vt:lpstr>
      <vt:lpstr>Courier New</vt:lpstr>
      <vt:lpstr>Courier New,monospace</vt:lpstr>
      <vt:lpstr>PP Telegraf</vt:lpstr>
      <vt:lpstr>PP Telegraf UltraBold</vt:lpstr>
      <vt:lpstr>PP Telegraf UltraLight</vt:lpstr>
      <vt:lpstr>Wingdings</vt:lpstr>
      <vt:lpstr>Wingdings,Sans-Serif</vt:lpstr>
      <vt:lpstr>Tema de Office</vt:lpstr>
      <vt:lpstr>The Lunar Irradiance Model of ESA (LIME)</vt:lpstr>
      <vt:lpstr>Outline</vt:lpstr>
      <vt:lpstr>LIME model approach</vt:lpstr>
      <vt:lpstr>Instrument</vt:lpstr>
      <vt:lpstr>Langley plot method: TOA lunar irradiance</vt:lpstr>
      <vt:lpstr>Sites</vt:lpstr>
      <vt:lpstr>Model fitting</vt:lpstr>
      <vt:lpstr>Model fitting</vt:lpstr>
      <vt:lpstr>Presentación de PowerPoint</vt:lpstr>
      <vt:lpstr>Comparisons</vt:lpstr>
      <vt:lpstr>Comparisons</vt:lpstr>
      <vt:lpstr>(Hyper)spectral reflectance</vt:lpstr>
      <vt:lpstr>(Hyper)spectral reflectance</vt:lpstr>
      <vt:lpstr>(Hyper)spectral reflectance</vt:lpstr>
      <vt:lpstr>Latest updates</vt:lpstr>
      <vt:lpstr>LIME Toolbox</vt:lpstr>
      <vt:lpstr>LIME Toolbox</vt:lpstr>
      <vt:lpstr>Latest updates</vt:lpstr>
      <vt:lpstr>Polarisation</vt:lpstr>
      <vt:lpstr>Polarisation</vt:lpstr>
      <vt:lpstr>Polarisation</vt:lpstr>
      <vt:lpstr>Polarisation</vt:lpstr>
      <vt:lpstr>Polarisation</vt:lpstr>
      <vt:lpstr>Latest updates</vt:lpstr>
      <vt:lpstr>Next steps</vt:lpstr>
      <vt:lpstr>Next steps</vt:lpstr>
      <vt:lpstr>Summary</vt:lpstr>
      <vt:lpstr>Acknowledgments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vitae</dc:title>
  <dc:creator>carlos</dc:creator>
  <cp:lastModifiedBy>Carlos Toledano</cp:lastModifiedBy>
  <cp:revision>464</cp:revision>
  <dcterms:created xsi:type="dcterms:W3CDTF">2018-06-13T17:26:21Z</dcterms:created>
  <dcterms:modified xsi:type="dcterms:W3CDTF">2026-03-23T19:24:08Z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e3c06c93-a1a0-4301-a4aa-6769925b1c7b</vt:lpwstr>
  </property>
</Properties>
</file>