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4"/>
  </p:sldMasterIdLst>
  <p:notesMasterIdLst>
    <p:notesMasterId r:id="rId21"/>
  </p:notesMasterIdLst>
  <p:handoutMasterIdLst>
    <p:handoutMasterId r:id="rId22"/>
  </p:handoutMasterIdLst>
  <p:sldIdLst>
    <p:sldId id="612" r:id="rId5"/>
    <p:sldId id="872" r:id="rId6"/>
    <p:sldId id="873" r:id="rId7"/>
    <p:sldId id="874" r:id="rId8"/>
    <p:sldId id="875" r:id="rId9"/>
    <p:sldId id="876" r:id="rId10"/>
    <p:sldId id="877" r:id="rId11"/>
    <p:sldId id="878" r:id="rId12"/>
    <p:sldId id="879" r:id="rId13"/>
    <p:sldId id="882" r:id="rId14"/>
    <p:sldId id="880" r:id="rId15"/>
    <p:sldId id="881" r:id="rId16"/>
    <p:sldId id="883" r:id="rId17"/>
    <p:sldId id="884" r:id="rId18"/>
    <p:sldId id="609" r:id="rId19"/>
    <p:sldId id="823" r:id="rId20"/>
  </p:sldIdLst>
  <p:sldSz cx="12192000" cy="6858000"/>
  <p:notesSz cx="9931400" cy="14363700"/>
  <p:custDataLst>
    <p:tags r:id="rId23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0299" autoAdjust="0"/>
  </p:normalViewPr>
  <p:slideViewPr>
    <p:cSldViewPr snapToGrid="0">
      <p:cViewPr varScale="1">
        <p:scale>
          <a:sx n="99" d="100"/>
          <a:sy n="99" d="100"/>
        </p:scale>
        <p:origin x="936" y="66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ustomXml" Target="../customXml/item4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bastien Wagner" userId="d3326b90-b849-4e03-8441-95e196d9c967" providerId="ADAL" clId="{A90D2BD5-08C5-4399-BC5A-CCF9D073DBA2}"/>
    <pc:docChg chg="custSel modSld">
      <pc:chgData name="Sebastien Wagner" userId="d3326b90-b849-4e03-8441-95e196d9c967" providerId="ADAL" clId="{A90D2BD5-08C5-4399-BC5A-CCF9D073DBA2}" dt="2026-03-24T03:26:30.266" v="266" actId="20577"/>
      <pc:docMkLst>
        <pc:docMk/>
      </pc:docMkLst>
      <pc:sldChg chg="modSp mod">
        <pc:chgData name="Sebastien Wagner" userId="d3326b90-b849-4e03-8441-95e196d9c967" providerId="ADAL" clId="{A90D2BD5-08C5-4399-BC5A-CCF9D073DBA2}" dt="2026-03-20T13:43:19.498" v="46" actId="20577"/>
        <pc:sldMkLst>
          <pc:docMk/>
          <pc:sldMk cId="559429213" sldId="872"/>
        </pc:sldMkLst>
        <pc:spChg chg="mod">
          <ac:chgData name="Sebastien Wagner" userId="d3326b90-b849-4e03-8441-95e196d9c967" providerId="ADAL" clId="{A90D2BD5-08C5-4399-BC5A-CCF9D073DBA2}" dt="2026-03-20T13:43:19.498" v="46" actId="20577"/>
          <ac:spMkLst>
            <pc:docMk/>
            <pc:sldMk cId="559429213" sldId="872"/>
            <ac:spMk id="4" creationId="{67A56B9D-B76E-F3C6-B55D-F68EDC0E6EA2}"/>
          </ac:spMkLst>
        </pc:spChg>
      </pc:sldChg>
      <pc:sldChg chg="modSp mod">
        <pc:chgData name="Sebastien Wagner" userId="d3326b90-b849-4e03-8441-95e196d9c967" providerId="ADAL" clId="{A90D2BD5-08C5-4399-BC5A-CCF9D073DBA2}" dt="2026-03-20T13:46:41.884" v="252" actId="20577"/>
        <pc:sldMkLst>
          <pc:docMk/>
          <pc:sldMk cId="1300756861" sldId="873"/>
        </pc:sldMkLst>
        <pc:spChg chg="mod">
          <ac:chgData name="Sebastien Wagner" userId="d3326b90-b849-4e03-8441-95e196d9c967" providerId="ADAL" clId="{A90D2BD5-08C5-4399-BC5A-CCF9D073DBA2}" dt="2026-03-20T13:46:41.884" v="252" actId="20577"/>
          <ac:spMkLst>
            <pc:docMk/>
            <pc:sldMk cId="1300756861" sldId="873"/>
            <ac:spMk id="4" creationId="{497C4176-B43E-DD72-513C-138B289608DB}"/>
          </ac:spMkLst>
        </pc:spChg>
      </pc:sldChg>
      <pc:sldChg chg="modSp mod">
        <pc:chgData name="Sebastien Wagner" userId="d3326b90-b849-4e03-8441-95e196d9c967" providerId="ADAL" clId="{A90D2BD5-08C5-4399-BC5A-CCF9D073DBA2}" dt="2026-03-24T03:26:30.266" v="266" actId="20577"/>
        <pc:sldMkLst>
          <pc:docMk/>
          <pc:sldMk cId="1477600107" sldId="884"/>
        </pc:sldMkLst>
        <pc:spChg chg="mod">
          <ac:chgData name="Sebastien Wagner" userId="d3326b90-b849-4e03-8441-95e196d9c967" providerId="ADAL" clId="{A90D2BD5-08C5-4399-BC5A-CCF9D073DBA2}" dt="2026-03-24T03:26:30.266" v="266" actId="20577"/>
          <ac:spMkLst>
            <pc:docMk/>
            <pc:sldMk cId="1477600107" sldId="884"/>
            <ac:spMk id="3" creationId="{4E2441CF-7BD7-E0E7-548F-E255EDCCF1B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m-files://show/7235DDED-B8A6-4E3A-A71E-E576E92F5EE1/0-2214857?property=PG7957932C1D8B422FA7838BCB926F04D5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857?property=PG287DD6AA5F5449A297586565E64CBBF3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857?property=PG65D186EDD28144499B14845D49B5D4CB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857?property=PGCE5437D590C04754BEE9A57B4DF061F0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EUM2068620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049F9F73-84A1-C5E1-F857-FA551A55924C}"/>
              </a:ext>
            </a:extLst>
          </p:cNvPr>
          <p:cNvSpPr txBox="1"/>
          <p:nvPr/>
        </p:nvSpPr>
        <p:spPr>
          <a:xfrm>
            <a:off x="-1" y="1884152"/>
            <a:ext cx="5310909" cy="2979616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GB" sz="3200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LSICS status</a:t>
            </a:r>
          </a:p>
          <a:p>
            <a:pPr>
              <a:defRPr/>
            </a:pPr>
            <a:endParaRPr lang="en-GB" sz="1800" b="0" kern="0" dirty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Sebastien Wagner</a:t>
            </a:r>
          </a:p>
          <a:p>
            <a:pPr>
              <a:defRPr/>
            </a:pPr>
            <a:r>
              <a:rPr lang="en-GB" sz="1800" b="0" i="1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EUMETSAT - Radiometric Calibration Team</a:t>
            </a:r>
          </a:p>
          <a:p>
            <a:pPr>
              <a:defRPr/>
            </a:pPr>
            <a:endParaRPr lang="en-GB" sz="1800" b="0" i="1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 i="1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With the support from V. Debaecker – </a:t>
            </a:r>
            <a:r>
              <a:rPr lang="en-GB" sz="1800" b="0" i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Telespazio Toulouse</a:t>
            </a:r>
            <a:endParaRPr lang="en-GB" sz="1800" b="0" i="1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1600" b="0" i="1" kern="0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 dirty="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annual meeting – Ottawa, 23-27 March 2026</a:t>
            </a:r>
          </a:p>
        </p:txBody>
      </p:sp>
    </p:spTree>
    <p:extLst>
      <p:ext uri="{BB962C8B-B14F-4D97-AF65-F5344CB8AC3E}">
        <p14:creationId xmlns:p14="http://schemas.microsoft.com/office/powerpoint/2010/main" val="382827325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7A56B9D-B76E-F3C6-B55D-F68EDC0E6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576" y="711798"/>
            <a:ext cx="12012706" cy="5985271"/>
          </a:xfrm>
        </p:spPr>
        <p:txBody>
          <a:bodyPr>
            <a:noAutofit/>
          </a:bodyPr>
          <a:lstStyle/>
          <a:p>
            <a:pPr marL="268288" lvl="1" indent="-268288"/>
            <a:r>
              <a:rPr lang="en-GB" sz="2000" b="1" dirty="0"/>
              <a:t>LSICS = activity within the GSICS Lunar Calibration subgroup</a:t>
            </a:r>
          </a:p>
          <a:p>
            <a:pPr marL="268288" lvl="1" indent="-268288"/>
            <a:r>
              <a:rPr lang="en-US" sz="2000" b="1" dirty="0"/>
              <a:t>Development group, roles and </a:t>
            </a:r>
            <a:r>
              <a:rPr lang="en-US" sz="2000" b="1" dirty="0" err="1"/>
              <a:t>responsabilities</a:t>
            </a:r>
            <a:r>
              <a:rPr lang="en-US" sz="2000" b="1" dirty="0"/>
              <a:t>:</a:t>
            </a:r>
          </a:p>
          <a:p>
            <a:pPr marL="538163" lvl="2" indent="-179388"/>
            <a:r>
              <a:rPr lang="en-US" sz="1800" dirty="0"/>
              <a:t>Project leader / coordinator : T. Stone (USGS)</a:t>
            </a:r>
          </a:p>
          <a:p>
            <a:pPr marL="538163" lvl="2" indent="-179388"/>
            <a:r>
              <a:rPr lang="en-US" sz="1800" dirty="0"/>
              <a:t>Main developers : NOAA (Bikash Basnet) till December 2024 / EUMETSAT (Seb Wagner with support from Vincent Debaecker) since January 2025</a:t>
            </a:r>
          </a:p>
          <a:p>
            <a:pPr marL="538163" lvl="2" indent="-179388"/>
            <a:r>
              <a:rPr lang="en-US" sz="1800" dirty="0"/>
              <a:t>Support: JMA (Masaya Takahashi), NOAA (Fangfang Yu, Fred Wu – till December 2024), Celestial Reasoning (Hugh Kieffer), Earth Space Solutions (Matthijs Krijger)</a:t>
            </a:r>
          </a:p>
          <a:p>
            <a:pPr marL="538163" lvl="2" indent="-179388"/>
            <a:r>
              <a:rPr lang="en-US" sz="1800" dirty="0"/>
              <a:t>Since end of October 2025, involvement of the LIME development team: Stefan Adriaensen (VITO), Javier Gaton (Univ. Valladolid), Marc Bouvet (ESA), Gunter Lichtenberg (DLR) </a:t>
            </a:r>
            <a:r>
              <a:rPr lang="en-US" sz="1800" dirty="0">
                <a:sym typeface="Wingdings" panose="05000000000000000000" pitchFamily="2" charset="2"/>
              </a:rPr>
              <a:t> implementation of LIME in LSICS</a:t>
            </a:r>
            <a:endParaRPr lang="en-GB" sz="1800" dirty="0"/>
          </a:p>
          <a:p>
            <a:pPr marL="268288" lvl="1" indent="-268288"/>
            <a:r>
              <a:rPr lang="en-GB" sz="2000" b="1" dirty="0"/>
              <a:t>Coordination and meetings:</a:t>
            </a:r>
          </a:p>
          <a:p>
            <a:pPr marL="538163" lvl="2" indent="-179388"/>
            <a:r>
              <a:rPr lang="en-GB" sz="1800" dirty="0"/>
              <a:t>Regular meetings (every 2 or 3 weeks)</a:t>
            </a:r>
          </a:p>
          <a:p>
            <a:pPr marL="538163" lvl="2" indent="-179388"/>
            <a:r>
              <a:rPr lang="en-GB" sz="1800" dirty="0"/>
              <a:t>Minutes are available</a:t>
            </a:r>
            <a:endParaRPr lang="en-GB" sz="800" dirty="0">
              <a:highlight>
                <a:srgbClr val="FFFF00"/>
              </a:highlight>
            </a:endParaRPr>
          </a:p>
          <a:p>
            <a:pPr marL="268288" lvl="1" indent="-268288"/>
            <a:r>
              <a:rPr lang="en-GB" sz="2000" b="1" dirty="0"/>
              <a:t>Infrastructure</a:t>
            </a:r>
          </a:p>
          <a:p>
            <a:pPr marL="447675" lvl="2" indent="-179388"/>
            <a:r>
              <a:rPr lang="en-US" sz="1800" dirty="0"/>
              <a:t>Gitlab repository with main and development branch hosted by EUMETSAT</a:t>
            </a:r>
          </a:p>
          <a:p>
            <a:pPr marL="1010397" lvl="3" indent="-179388"/>
            <a:r>
              <a:rPr lang="en-US" sz="1800" dirty="0"/>
              <a:t>“Main” to host the official version to be used</a:t>
            </a:r>
          </a:p>
          <a:p>
            <a:pPr marL="1010397" lvl="3" indent="-179388"/>
            <a:r>
              <a:rPr lang="en-US" sz="1800" dirty="0"/>
              <a:t>“Development” branch for enhancements / new functionalities development and testing</a:t>
            </a:r>
          </a:p>
          <a:p>
            <a:pPr marL="1010397" lvl="3" indent="-179388"/>
            <a:r>
              <a:rPr lang="en-US" sz="1800" dirty="0"/>
              <a:t>Project still in restricted access (version v1.0.0 in preparation)</a:t>
            </a:r>
          </a:p>
          <a:p>
            <a:pPr marL="447675" lvl="2" indent="-179388"/>
            <a:r>
              <a:rPr lang="en-GB" sz="1800" dirty="0"/>
              <a:t>Confluence page made available by EUMETSAT but currently not used by the group </a:t>
            </a:r>
            <a:r>
              <a:rPr lang="en-GB" sz="1800" dirty="0">
                <a:sym typeface="Wingdings" panose="05000000000000000000" pitchFamily="2" charset="2"/>
              </a:rPr>
              <a:t> option still available if need arises</a:t>
            </a:r>
            <a:endParaRPr lang="en-GB" sz="18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  <a:p>
            <a:pPr marL="1125443" lvl="2" indent="0">
              <a:buNone/>
            </a:pPr>
            <a:endParaRPr lang="en-GB" sz="1800" dirty="0">
              <a:effectLst/>
              <a:latin typeface="Times New Roman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2"/>
            <a:endParaRPr lang="en-GB" sz="1600" dirty="0"/>
          </a:p>
          <a:p>
            <a:endParaRPr lang="en-GB" sz="1200" b="1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B7073A-5B22-00BB-797E-559CC8797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/>
          <a:p>
            <a:r>
              <a:rPr lang="en-GB"/>
              <a:t>The LSICS project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94292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58BC-B2F5-D969-F30F-9C33F00A1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 status</a:t>
            </a:r>
            <a:endParaRPr lang="en-IE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97C4176-B43E-DD72-513C-138B28960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/>
          <a:p>
            <a:r>
              <a:rPr lang="en-GB" dirty="0"/>
              <a:t>Main functionalities for LSICS have been implemented</a:t>
            </a:r>
          </a:p>
          <a:p>
            <a:pPr lvl="1"/>
            <a:r>
              <a:rPr lang="en-GB" dirty="0"/>
              <a:t>SLIMM model</a:t>
            </a:r>
          </a:p>
          <a:p>
            <a:pPr lvl="1"/>
            <a:r>
              <a:rPr lang="en-GB" dirty="0"/>
              <a:t>Modular approach to integrate additional models</a:t>
            </a:r>
          </a:p>
          <a:p>
            <a:pPr lvl="1"/>
            <a:r>
              <a:rPr lang="en-GB" dirty="0"/>
              <a:t>Standard input / output formats following GSICS standards </a:t>
            </a:r>
            <a:r>
              <a:rPr lang="en-GB"/>
              <a:t>+ recommendations</a:t>
            </a:r>
            <a:endParaRPr lang="en-GB" dirty="0"/>
          </a:p>
          <a:p>
            <a:pPr lvl="1"/>
            <a:r>
              <a:rPr lang="en-GB" dirty="0"/>
              <a:t>Functionality to feed LSICS with GIRO input files </a:t>
            </a:r>
            <a:r>
              <a:rPr lang="en-GB" dirty="0">
                <a:sym typeface="Wingdings" panose="05000000000000000000" pitchFamily="2" charset="2"/>
              </a:rPr>
              <a:t> integrated converter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Possibility to start from any module, as soon as intermediate files are provided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Complemented the information carried across (data quality  helps with a posterior analysis)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0075686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BA799-BB30-9923-31EF-16822760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does LSICS works?</a:t>
            </a:r>
            <a:endParaRPr lang="en-IE"/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F1977CF0-EF00-54C1-A336-667564A0EC46}"/>
              </a:ext>
            </a:extLst>
          </p:cNvPr>
          <p:cNvSpPr/>
          <p:nvPr/>
        </p:nvSpPr>
        <p:spPr bwMode="auto">
          <a:xfrm>
            <a:off x="208880" y="1056775"/>
            <a:ext cx="2485679" cy="1064506"/>
          </a:xfrm>
          <a:prstGeom prst="can">
            <a:avLst>
              <a:gd name="adj" fmla="val 11892"/>
            </a:avLst>
          </a:prstGeom>
          <a:noFill/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Input</a:t>
            </a:r>
          </a:p>
          <a:p>
            <a:pPr marL="285750" marR="0" indent="-109538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400" b="0"/>
              <a:t>Dynamic configuration file</a:t>
            </a:r>
            <a:endParaRPr lang="en-GB" sz="1400" b="0">
              <a:sym typeface="Wingdings" panose="05000000000000000000" pitchFamily="2" charset="2"/>
            </a:endParaRPr>
          </a:p>
          <a:p>
            <a:pPr marL="285750" marR="0" indent="-109538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sym typeface="Wingdings" panose="05000000000000000000" pitchFamily="2" charset="2"/>
              </a:rPr>
              <a:t>Static configuration file</a:t>
            </a:r>
            <a:endParaRPr kumimoji="0" lang="en-I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2312EE-CF79-FCCE-0E37-58C7AAC14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094" y="2481921"/>
            <a:ext cx="8330906" cy="42706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1FAED0-EEC6-789C-8F5F-272A9EF7B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110" y="2628780"/>
            <a:ext cx="9144792" cy="331041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49EC61D-C910-FB11-F5FF-5F8AFA7FFB99}"/>
              </a:ext>
            </a:extLst>
          </p:cNvPr>
          <p:cNvGrpSpPr/>
          <p:nvPr/>
        </p:nvGrpSpPr>
        <p:grpSpPr>
          <a:xfrm>
            <a:off x="2694559" y="693442"/>
            <a:ext cx="6364545" cy="2604902"/>
            <a:chOff x="2694559" y="693442"/>
            <a:chExt cx="6364545" cy="2604902"/>
          </a:xfrm>
        </p:grpSpPr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33C4473D-BCAF-F924-CFC9-6B05C62307FD}"/>
                </a:ext>
              </a:extLst>
            </p:cNvPr>
            <p:cNvSpPr/>
            <p:nvPr/>
          </p:nvSpPr>
          <p:spPr bwMode="auto">
            <a:xfrm>
              <a:off x="3083046" y="1109060"/>
              <a:ext cx="1994787" cy="965503"/>
            </a:xfrm>
            <a:prstGeom prst="diamond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200" b="0">
                  <a:solidFill>
                    <a:srgbClr val="00B050"/>
                  </a:solidFill>
                </a:rPr>
                <a:t>GIRO_INPUT defined</a:t>
              </a:r>
              <a:endParaRPr lang="en-IE" sz="1200" b="0">
                <a:solidFill>
                  <a:srgbClr val="00B050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E703E97-D1A6-55E5-EE1C-8CE19F8777A5}"/>
                </a:ext>
              </a:extLst>
            </p:cNvPr>
            <p:cNvCxnSpPr>
              <a:stCxn id="4" idx="4"/>
              <a:endCxn id="8" idx="1"/>
            </p:cNvCxnSpPr>
            <p:nvPr/>
          </p:nvCxnSpPr>
          <p:spPr bwMode="auto">
            <a:xfrm>
              <a:off x="2694559" y="1589028"/>
              <a:ext cx="388487" cy="2784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" name="Google Shape;106;p5">
              <a:extLst>
                <a:ext uri="{FF2B5EF4-FFF2-40B4-BE49-F238E27FC236}">
                  <a16:creationId xmlns:a16="http://schemas.microsoft.com/office/drawing/2014/main" id="{685AFC5F-50D7-5EED-57A7-8AB738924CD6}"/>
                </a:ext>
              </a:extLst>
            </p:cNvPr>
            <p:cNvSpPr/>
            <p:nvPr/>
          </p:nvSpPr>
          <p:spPr>
            <a:xfrm>
              <a:off x="5503289" y="693442"/>
              <a:ext cx="3555815" cy="1810294"/>
            </a:xfrm>
            <a:prstGeom prst="flowChartProcess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kumimoji="0" lang="en-US" sz="1400" b="0" i="0" u="sng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Ingest GIRO input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Operation:  </a:t>
              </a: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concatenate the GIRO records in one LSICS file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Global attributes as required by LSICS</a:t>
              </a:r>
              <a:endPara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History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Variables as required by LSICS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7AECE5A-EFF9-98DA-83D9-46A0FBB145E7}"/>
                </a:ext>
              </a:extLst>
            </p:cNvPr>
            <p:cNvCxnSpPr>
              <a:stCxn id="8" idx="3"/>
              <a:endCxn id="10" idx="1"/>
            </p:cNvCxnSpPr>
            <p:nvPr/>
          </p:nvCxnSpPr>
          <p:spPr bwMode="auto">
            <a:xfrm>
              <a:off x="5077833" y="1591812"/>
              <a:ext cx="425456" cy="6777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" name="Cylinder 11">
              <a:extLst>
                <a:ext uri="{FF2B5EF4-FFF2-40B4-BE49-F238E27FC236}">
                  <a16:creationId xmlns:a16="http://schemas.microsoft.com/office/drawing/2014/main" id="{D9DEC68F-1B72-B207-2CEF-F576E68343C6}"/>
                </a:ext>
              </a:extLst>
            </p:cNvPr>
            <p:cNvSpPr/>
            <p:nvPr/>
          </p:nvSpPr>
          <p:spPr bwMode="auto">
            <a:xfrm>
              <a:off x="6561349" y="2821406"/>
              <a:ext cx="1439693" cy="476938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400" b="0"/>
                <a:t>LSICS input</a:t>
              </a:r>
              <a:endParaRPr lang="en-IE" sz="1400" b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1770A1B-91DE-55BE-B5C3-DF7CD18FC183}"/>
                </a:ext>
              </a:extLst>
            </p:cNvPr>
            <p:cNvCxnSpPr>
              <a:stCxn id="10" idx="2"/>
              <a:endCxn id="12" idx="1"/>
            </p:cNvCxnSpPr>
            <p:nvPr/>
          </p:nvCxnSpPr>
          <p:spPr bwMode="auto">
            <a:xfrm flipH="1">
              <a:off x="7281196" y="2503736"/>
              <a:ext cx="1" cy="317670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443F54ED-381B-1FEA-D116-03148D70C293}"/>
                </a:ext>
              </a:extLst>
            </p:cNvPr>
            <p:cNvCxnSpPr>
              <a:stCxn id="8" idx="2"/>
              <a:endCxn id="12" idx="2"/>
            </p:cNvCxnSpPr>
            <p:nvPr/>
          </p:nvCxnSpPr>
          <p:spPr bwMode="auto">
            <a:xfrm rot="16200000" flipH="1">
              <a:off x="4828238" y="1326764"/>
              <a:ext cx="985312" cy="2480909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37E98D-259F-E508-9149-6834F9EED283}"/>
                </a:ext>
              </a:extLst>
            </p:cNvPr>
            <p:cNvSpPr txBox="1"/>
            <p:nvPr/>
          </p:nvSpPr>
          <p:spPr>
            <a:xfrm>
              <a:off x="5009608" y="1277779"/>
              <a:ext cx="6225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0">
                  <a:solidFill>
                    <a:srgbClr val="00B050"/>
                  </a:solidFill>
                </a:rPr>
                <a:t>Yes</a:t>
              </a:r>
              <a:endParaRPr lang="en-IE" sz="1200" b="0" err="1">
                <a:solidFill>
                  <a:srgbClr val="00B05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EA8843-17D1-B6FD-D9AB-651D0778A6D6}"/>
                </a:ext>
              </a:extLst>
            </p:cNvPr>
            <p:cNvSpPr txBox="1"/>
            <p:nvPr/>
          </p:nvSpPr>
          <p:spPr>
            <a:xfrm>
              <a:off x="4099702" y="2164062"/>
              <a:ext cx="433385" cy="274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0">
                  <a:solidFill>
                    <a:srgbClr val="00B050"/>
                  </a:solidFill>
                </a:rPr>
                <a:t>No</a:t>
              </a:r>
              <a:endParaRPr lang="en-IE" sz="1200" b="0" err="1">
                <a:solidFill>
                  <a:srgbClr val="00B05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94F275-4A21-C698-1EB0-5A64D1B74A4A}"/>
              </a:ext>
            </a:extLst>
          </p:cNvPr>
          <p:cNvGrpSpPr/>
          <p:nvPr/>
        </p:nvGrpSpPr>
        <p:grpSpPr>
          <a:xfrm>
            <a:off x="8001042" y="3059875"/>
            <a:ext cx="3982908" cy="3101148"/>
            <a:chOff x="8001042" y="3059875"/>
            <a:chExt cx="3982908" cy="3101148"/>
          </a:xfrm>
        </p:grpSpPr>
        <p:sp>
          <p:nvSpPr>
            <p:cNvPr id="18" name="Google Shape;106;p5">
              <a:extLst>
                <a:ext uri="{FF2B5EF4-FFF2-40B4-BE49-F238E27FC236}">
                  <a16:creationId xmlns:a16="http://schemas.microsoft.com/office/drawing/2014/main" id="{BB1227DA-5DEB-B2EC-8445-6C9358CA12C0}"/>
                </a:ext>
              </a:extLst>
            </p:cNvPr>
            <p:cNvSpPr/>
            <p:nvPr/>
          </p:nvSpPr>
          <p:spPr>
            <a:xfrm>
              <a:off x="8445909" y="3298344"/>
              <a:ext cx="3538041" cy="1505791"/>
            </a:xfrm>
            <a:prstGeom prst="flowChartProcess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u="sng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Ingest and Geometry Calculation Module</a:t>
              </a:r>
              <a:endParaRPr sz="1400" b="0" u="sng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Operation:  compute Lunar Observation Angle Set (LOAS)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Phase angle (signed)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Sub-solar longitude and latitude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Sub-observer longitude and latitude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</p:txBody>
        </p:sp>
        <p:cxnSp>
          <p:nvCxnSpPr>
            <p:cNvPr id="19" name="Connector: Elbow 18">
              <a:extLst>
                <a:ext uri="{FF2B5EF4-FFF2-40B4-BE49-F238E27FC236}">
                  <a16:creationId xmlns:a16="http://schemas.microsoft.com/office/drawing/2014/main" id="{B0B5C279-9466-C428-4E0F-93979F23D776}"/>
                </a:ext>
              </a:extLst>
            </p:cNvPr>
            <p:cNvCxnSpPr>
              <a:stCxn id="12" idx="4"/>
              <a:endCxn id="18" idx="0"/>
            </p:cNvCxnSpPr>
            <p:nvPr/>
          </p:nvCxnSpPr>
          <p:spPr bwMode="auto">
            <a:xfrm>
              <a:off x="8001042" y="3059875"/>
              <a:ext cx="2213888" cy="238469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Cylinder 19">
              <a:extLst>
                <a:ext uri="{FF2B5EF4-FFF2-40B4-BE49-F238E27FC236}">
                  <a16:creationId xmlns:a16="http://schemas.microsoft.com/office/drawing/2014/main" id="{CE747DCB-E3BB-4E48-EC3F-44C55D7FDEF2}"/>
                </a:ext>
              </a:extLst>
            </p:cNvPr>
            <p:cNvSpPr/>
            <p:nvPr/>
          </p:nvSpPr>
          <p:spPr bwMode="auto">
            <a:xfrm>
              <a:off x="9495082" y="5684085"/>
              <a:ext cx="1439693" cy="476938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400" b="0"/>
                <a:t>LOAS output</a:t>
              </a:r>
              <a:endParaRPr lang="en-IE" sz="1400" b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E18F0D8-8614-9FE4-8F7D-CB158A109479}"/>
                </a:ext>
              </a:extLst>
            </p:cNvPr>
            <p:cNvCxnSpPr>
              <a:stCxn id="18" idx="2"/>
              <a:endCxn id="20" idx="1"/>
            </p:cNvCxnSpPr>
            <p:nvPr/>
          </p:nvCxnSpPr>
          <p:spPr bwMode="auto">
            <a:xfrm flipH="1">
              <a:off x="10214929" y="4804135"/>
              <a:ext cx="1" cy="879950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B29D884-71B3-7212-644D-8FA5EC1FA5D0}"/>
              </a:ext>
            </a:extLst>
          </p:cNvPr>
          <p:cNvGrpSpPr/>
          <p:nvPr/>
        </p:nvGrpSpPr>
        <p:grpSpPr>
          <a:xfrm>
            <a:off x="1451721" y="2121280"/>
            <a:ext cx="8043361" cy="4629913"/>
            <a:chOff x="1451721" y="2121280"/>
            <a:chExt cx="8043361" cy="462991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E695903-CB9A-EB71-32C7-0FC1D828FB75}"/>
                </a:ext>
              </a:extLst>
            </p:cNvPr>
            <p:cNvGrpSpPr/>
            <p:nvPr/>
          </p:nvGrpSpPr>
          <p:grpSpPr>
            <a:xfrm>
              <a:off x="4250846" y="3545150"/>
              <a:ext cx="5244236" cy="3206043"/>
              <a:chOff x="4250846" y="3545150"/>
              <a:chExt cx="5244236" cy="3206043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1855DD23-8357-069D-201C-A14AE0DA8657}"/>
                  </a:ext>
                </a:extLst>
              </p:cNvPr>
              <p:cNvCxnSpPr>
                <a:stCxn id="30" idx="2"/>
                <a:endCxn id="28" idx="0"/>
              </p:cNvCxnSpPr>
              <p:nvPr/>
            </p:nvCxnSpPr>
            <p:spPr bwMode="auto">
              <a:xfrm flipH="1">
                <a:off x="6125366" y="4824601"/>
                <a:ext cx="2597" cy="281916"/>
              </a:xfrm>
              <a:prstGeom prst="straightConnector1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8" name="Google Shape;108;p5">
                <a:extLst>
                  <a:ext uri="{FF2B5EF4-FFF2-40B4-BE49-F238E27FC236}">
                    <a16:creationId xmlns:a16="http://schemas.microsoft.com/office/drawing/2014/main" id="{A65F10CD-0AE9-EDF0-B7BD-464EBA8BBEAF}"/>
                  </a:ext>
                </a:extLst>
              </p:cNvPr>
              <p:cNvSpPr/>
              <p:nvPr/>
            </p:nvSpPr>
            <p:spPr>
              <a:xfrm>
                <a:off x="4250846" y="5106517"/>
                <a:ext cx="3749040" cy="1644676"/>
              </a:xfrm>
              <a:prstGeom prst="flowChartProcess">
                <a:avLst/>
              </a:prstGeom>
              <a:noFill/>
              <a:ln w="28575" cap="flat" cmpd="sng">
                <a:solidFill>
                  <a:srgbClr val="00B05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u="sng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Lunar Disk Reflectance Module</a:t>
                </a:r>
                <a:endParaRPr sz="1400" b="0" u="sng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Operation:  compute lunar disk equivalent reflectance spectra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• set up basis functions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• reconstruct disk reflectance model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• compute model on operating wavelenghts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67118110-9CF1-E37C-B2AF-1F3422EA9731}"/>
                  </a:ext>
                </a:extLst>
              </p:cNvPr>
              <p:cNvCxnSpPr>
                <a:stCxn id="20" idx="2"/>
                <a:endCxn id="28" idx="3"/>
              </p:cNvCxnSpPr>
              <p:nvPr/>
            </p:nvCxnSpPr>
            <p:spPr bwMode="auto">
              <a:xfrm flipH="1">
                <a:off x="7999886" y="5922554"/>
                <a:ext cx="1495196" cy="6301"/>
              </a:xfrm>
              <a:prstGeom prst="straightConnector1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30" name="Google Shape;110;p5">
                <a:extLst>
                  <a:ext uri="{FF2B5EF4-FFF2-40B4-BE49-F238E27FC236}">
                    <a16:creationId xmlns:a16="http://schemas.microsoft.com/office/drawing/2014/main" id="{9D650409-BE42-0C8C-E01F-1BBBF43B3880}"/>
                  </a:ext>
                </a:extLst>
              </p:cNvPr>
              <p:cNvSpPr/>
              <p:nvPr/>
            </p:nvSpPr>
            <p:spPr>
              <a:xfrm>
                <a:off x="4840850" y="3545150"/>
                <a:ext cx="2990067" cy="1329811"/>
              </a:xfrm>
              <a:prstGeom prst="flowChartMultidocument">
                <a:avLst/>
              </a:prstGeom>
              <a:noFill/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0">
                    <a:sym typeface="Calibri"/>
                  </a:rPr>
                  <a:t>Model Definitions</a:t>
                </a:r>
                <a:endParaRPr sz="1400" b="0">
                  <a:sym typeface="Arial"/>
                </a:endParaRPr>
              </a:p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0">
                    <a:sym typeface="Calibri"/>
                  </a:rPr>
                  <a:t>• Operating wavelength set</a:t>
                </a:r>
                <a:endParaRPr sz="1400" b="0">
                  <a:sym typeface="Arial"/>
                </a:endParaRPr>
              </a:p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0">
                    <a:sym typeface="Calibri"/>
                  </a:rPr>
                  <a:t>• Basis function coefficients</a:t>
                </a:r>
                <a:endParaRPr sz="1400" b="0">
                  <a:sym typeface="Arial"/>
                </a:endParaRPr>
              </a:p>
              <a:p>
                <a:pPr algn="ctr" eaLnBrk="0" hangingPunct="0">
                  <a:spcBef>
                    <a:spcPct val="50000"/>
                  </a:spcBef>
                </a:pPr>
                <a:endParaRPr sz="1400" b="0">
                  <a:sym typeface="Calibri"/>
                </a:endParaRPr>
              </a:p>
            </p:txBody>
          </p:sp>
        </p:grpSp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3ADEF3BB-9A4B-DAC4-ED39-325A3EB38E9B}"/>
                </a:ext>
              </a:extLst>
            </p:cNvPr>
            <p:cNvCxnSpPr>
              <a:stCxn id="4" idx="3"/>
              <a:endCxn id="30" idx="1"/>
            </p:cNvCxnSpPr>
            <p:nvPr/>
          </p:nvCxnSpPr>
          <p:spPr bwMode="auto">
            <a:xfrm rot="16200000" flipH="1">
              <a:off x="2101898" y="1471103"/>
              <a:ext cx="2088775" cy="3389130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25" name="Cylinder 24">
              <a:extLst>
                <a:ext uri="{FF2B5EF4-FFF2-40B4-BE49-F238E27FC236}">
                  <a16:creationId xmlns:a16="http://schemas.microsoft.com/office/drawing/2014/main" id="{DBD07CEE-D7D5-3EA6-579F-7E4F2217569E}"/>
                </a:ext>
              </a:extLst>
            </p:cNvPr>
            <p:cNvSpPr/>
            <p:nvPr/>
          </p:nvSpPr>
          <p:spPr bwMode="auto">
            <a:xfrm>
              <a:off x="2516528" y="5693813"/>
              <a:ext cx="1439693" cy="476938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400" b="0"/>
                <a:t>DER output</a:t>
              </a:r>
              <a:endParaRPr lang="en-IE" sz="1400" b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2C97385-D593-7173-E5C9-720982279FE6}"/>
                </a:ext>
              </a:extLst>
            </p:cNvPr>
            <p:cNvCxnSpPr>
              <a:stCxn id="28" idx="1"/>
              <a:endCxn id="25" idx="4"/>
            </p:cNvCxnSpPr>
            <p:nvPr/>
          </p:nvCxnSpPr>
          <p:spPr bwMode="auto">
            <a:xfrm flipH="1">
              <a:off x="3956221" y="5928855"/>
              <a:ext cx="294625" cy="3427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63779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50C79-43A6-0AB7-1274-EAB7C8E50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does LSICS works?</a:t>
            </a:r>
            <a:endParaRPr lang="en-IE"/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FC3B1CF6-1DE0-1CE6-D6F2-9286C02FA323}"/>
              </a:ext>
            </a:extLst>
          </p:cNvPr>
          <p:cNvSpPr/>
          <p:nvPr/>
        </p:nvSpPr>
        <p:spPr bwMode="auto">
          <a:xfrm>
            <a:off x="208880" y="1056775"/>
            <a:ext cx="2485679" cy="1064506"/>
          </a:xfrm>
          <a:prstGeom prst="can">
            <a:avLst>
              <a:gd name="adj" fmla="val 11892"/>
            </a:avLst>
          </a:prstGeom>
          <a:noFill/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Input</a:t>
            </a:r>
          </a:p>
          <a:p>
            <a:pPr marL="285750" marR="0" indent="-109538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400" b="0"/>
              <a:t>Dynamic configuration file</a:t>
            </a:r>
            <a:endParaRPr lang="en-GB" sz="1400" b="0">
              <a:sym typeface="Wingdings" panose="05000000000000000000" pitchFamily="2" charset="2"/>
            </a:endParaRPr>
          </a:p>
          <a:p>
            <a:pPr marL="285750" marR="0" indent="-109538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sym typeface="Wingdings" panose="05000000000000000000" pitchFamily="2" charset="2"/>
              </a:rPr>
              <a:t>Static configuration file</a:t>
            </a:r>
            <a:endParaRPr kumimoji="0" lang="en-I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863C47-977F-86B9-7B90-0977F1E241EB}"/>
              </a:ext>
            </a:extLst>
          </p:cNvPr>
          <p:cNvGrpSpPr/>
          <p:nvPr/>
        </p:nvGrpSpPr>
        <p:grpSpPr>
          <a:xfrm>
            <a:off x="2694559" y="693442"/>
            <a:ext cx="9289391" cy="5467581"/>
            <a:chOff x="2694559" y="693442"/>
            <a:chExt cx="9289391" cy="54675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84D5458-8FDA-E54B-2B7D-A5274E123423}"/>
                </a:ext>
              </a:extLst>
            </p:cNvPr>
            <p:cNvGrpSpPr/>
            <p:nvPr/>
          </p:nvGrpSpPr>
          <p:grpSpPr>
            <a:xfrm>
              <a:off x="2694559" y="693442"/>
              <a:ext cx="6364545" cy="2604902"/>
              <a:chOff x="2694559" y="693442"/>
              <a:chExt cx="6364545" cy="2604902"/>
            </a:xfrm>
          </p:grpSpPr>
          <p:sp>
            <p:nvSpPr>
              <p:cNvPr id="12" name="Diamond 11">
                <a:extLst>
                  <a:ext uri="{FF2B5EF4-FFF2-40B4-BE49-F238E27FC236}">
                    <a16:creationId xmlns:a16="http://schemas.microsoft.com/office/drawing/2014/main" id="{C08EA0B6-C3C9-6910-985D-7A1E87723B59}"/>
                  </a:ext>
                </a:extLst>
              </p:cNvPr>
              <p:cNvSpPr/>
              <p:nvPr/>
            </p:nvSpPr>
            <p:spPr bwMode="auto">
              <a:xfrm>
                <a:off x="3083046" y="1109060"/>
                <a:ext cx="1994787" cy="965503"/>
              </a:xfrm>
              <a:prstGeom prst="diamond">
                <a:avLst/>
              </a:prstGeom>
              <a:noFill/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GB" sz="1200" b="0">
                    <a:solidFill>
                      <a:srgbClr val="00B050"/>
                    </a:solidFill>
                  </a:rPr>
                  <a:t>GIRO_INPUT defined</a:t>
                </a:r>
                <a:endParaRPr lang="en-IE" sz="1200" b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C7434F41-DD29-ED61-44E1-2931FC21972F}"/>
                  </a:ext>
                </a:extLst>
              </p:cNvPr>
              <p:cNvCxnSpPr>
                <a:stCxn id="4" idx="4"/>
                <a:endCxn id="12" idx="1"/>
              </p:cNvCxnSpPr>
              <p:nvPr/>
            </p:nvCxnSpPr>
            <p:spPr bwMode="auto">
              <a:xfrm>
                <a:off x="2694559" y="1589028"/>
                <a:ext cx="388487" cy="2784"/>
              </a:xfrm>
              <a:prstGeom prst="straightConnector1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" name="Google Shape;106;p5">
                <a:extLst>
                  <a:ext uri="{FF2B5EF4-FFF2-40B4-BE49-F238E27FC236}">
                    <a16:creationId xmlns:a16="http://schemas.microsoft.com/office/drawing/2014/main" id="{A251DA3C-05C1-7AFB-98B6-F743A7BBC1EC}"/>
                  </a:ext>
                </a:extLst>
              </p:cNvPr>
              <p:cNvSpPr/>
              <p:nvPr/>
            </p:nvSpPr>
            <p:spPr>
              <a:xfrm>
                <a:off x="5503289" y="693442"/>
                <a:ext cx="3555815" cy="1810294"/>
              </a:xfrm>
              <a:prstGeom prst="flowChartProcess">
                <a:avLst/>
              </a:prstGeom>
              <a:noFill/>
              <a:ln w="28575" cap="flat" cmpd="sng">
                <a:solidFill>
                  <a:srgbClr val="00B05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r>
                  <a:rPr kumimoji="0" lang="en-US" sz="1400" b="0" i="0" u="sng" strike="noStrike" kern="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Ingest GIRO input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Operation:  </a:t>
                </a: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concatenate the GIRO records in one LSICS file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/>
                  <a:buNone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Global attributes as required by LSICS</a:t>
                </a:r>
                <a:endPara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endParaRP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History</a:t>
                </a: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Variables as required by LSICS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0FE661AD-3519-E635-E215-B3177536D7E4}"/>
                  </a:ext>
                </a:extLst>
              </p:cNvPr>
              <p:cNvCxnSpPr>
                <a:stCxn id="12" idx="3"/>
                <a:endCxn id="14" idx="1"/>
              </p:cNvCxnSpPr>
              <p:nvPr/>
            </p:nvCxnSpPr>
            <p:spPr bwMode="auto">
              <a:xfrm>
                <a:off x="5077833" y="1591812"/>
                <a:ext cx="425456" cy="6777"/>
              </a:xfrm>
              <a:prstGeom prst="straightConnector1">
                <a:avLst/>
              </a:prstGeom>
              <a:solidFill>
                <a:schemeClr val="bg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6" name="Cylinder 15">
                <a:extLst>
                  <a:ext uri="{FF2B5EF4-FFF2-40B4-BE49-F238E27FC236}">
                    <a16:creationId xmlns:a16="http://schemas.microsoft.com/office/drawing/2014/main" id="{17753695-71E3-7F3D-3B12-E9F79ED67F78}"/>
                  </a:ext>
                </a:extLst>
              </p:cNvPr>
              <p:cNvSpPr/>
              <p:nvPr/>
            </p:nvSpPr>
            <p:spPr bwMode="auto">
              <a:xfrm>
                <a:off x="6561349" y="2821406"/>
                <a:ext cx="1439693" cy="476938"/>
              </a:xfrm>
              <a:prstGeom prst="can">
                <a:avLst/>
              </a:prstGeom>
              <a:noFill/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GB" sz="1400" b="0"/>
                  <a:t>LSICS input</a:t>
                </a:r>
                <a:endParaRPr lang="en-IE" sz="1400" b="0"/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1CE56B91-CDF2-F87B-369F-2805B8B321D9}"/>
                  </a:ext>
                </a:extLst>
              </p:cNvPr>
              <p:cNvCxnSpPr>
                <a:stCxn id="14" idx="2"/>
                <a:endCxn id="16" idx="1"/>
              </p:cNvCxnSpPr>
              <p:nvPr/>
            </p:nvCxnSpPr>
            <p:spPr bwMode="auto">
              <a:xfrm flipH="1">
                <a:off x="7281196" y="2503736"/>
                <a:ext cx="1" cy="317670"/>
              </a:xfrm>
              <a:prstGeom prst="straightConnector1">
                <a:avLst/>
              </a:prstGeom>
              <a:solidFill>
                <a:schemeClr val="bg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437CBF21-26C9-DFBF-86C7-F15F0C908DF0}"/>
                  </a:ext>
                </a:extLst>
              </p:cNvPr>
              <p:cNvCxnSpPr>
                <a:stCxn id="12" idx="2"/>
                <a:endCxn id="16" idx="2"/>
              </p:cNvCxnSpPr>
              <p:nvPr/>
            </p:nvCxnSpPr>
            <p:spPr bwMode="auto">
              <a:xfrm rot="16200000" flipH="1">
                <a:off x="4828238" y="1326764"/>
                <a:ext cx="985312" cy="2480909"/>
              </a:xfrm>
              <a:prstGeom prst="bentConnector2">
                <a:avLst/>
              </a:prstGeom>
              <a:solidFill>
                <a:schemeClr val="bg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70FA8F3-D9E8-D141-C8CD-E6F2CF1D07D7}"/>
                  </a:ext>
                </a:extLst>
              </p:cNvPr>
              <p:cNvSpPr txBox="1"/>
              <p:nvPr/>
            </p:nvSpPr>
            <p:spPr>
              <a:xfrm>
                <a:off x="5009608" y="1277779"/>
                <a:ext cx="6225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0">
                    <a:solidFill>
                      <a:srgbClr val="00B050"/>
                    </a:solidFill>
                  </a:rPr>
                  <a:t>Yes</a:t>
                </a:r>
                <a:endParaRPr lang="en-IE" sz="1200" b="0" err="1">
                  <a:solidFill>
                    <a:srgbClr val="00B050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EF3C8E-E367-7497-2CD5-CF8BDDDAF24B}"/>
                  </a:ext>
                </a:extLst>
              </p:cNvPr>
              <p:cNvSpPr txBox="1"/>
              <p:nvPr/>
            </p:nvSpPr>
            <p:spPr>
              <a:xfrm>
                <a:off x="4099702" y="2164062"/>
                <a:ext cx="433385" cy="274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0">
                    <a:solidFill>
                      <a:srgbClr val="00B050"/>
                    </a:solidFill>
                  </a:rPr>
                  <a:t>No</a:t>
                </a:r>
                <a:endParaRPr lang="en-IE" sz="1200" b="0" err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E29C6FA-0C8F-EB1D-4DC1-506DE8B10216}"/>
                </a:ext>
              </a:extLst>
            </p:cNvPr>
            <p:cNvGrpSpPr/>
            <p:nvPr/>
          </p:nvGrpSpPr>
          <p:grpSpPr>
            <a:xfrm>
              <a:off x="8001042" y="3059875"/>
              <a:ext cx="3982908" cy="3101148"/>
              <a:chOff x="8001042" y="3059875"/>
              <a:chExt cx="3982908" cy="3101148"/>
            </a:xfrm>
          </p:grpSpPr>
          <p:sp>
            <p:nvSpPr>
              <p:cNvPr id="8" name="Google Shape;106;p5">
                <a:extLst>
                  <a:ext uri="{FF2B5EF4-FFF2-40B4-BE49-F238E27FC236}">
                    <a16:creationId xmlns:a16="http://schemas.microsoft.com/office/drawing/2014/main" id="{A49EC958-1B15-4AB7-540C-FE2C5D765A7D}"/>
                  </a:ext>
                </a:extLst>
              </p:cNvPr>
              <p:cNvSpPr/>
              <p:nvPr/>
            </p:nvSpPr>
            <p:spPr>
              <a:xfrm>
                <a:off x="8445909" y="3298344"/>
                <a:ext cx="3538041" cy="1505791"/>
              </a:xfrm>
              <a:prstGeom prst="flowChartProcess">
                <a:avLst/>
              </a:prstGeom>
              <a:noFill/>
              <a:ln w="28575" cap="flat" cmpd="sng">
                <a:solidFill>
                  <a:srgbClr val="00B05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u="sng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Ingest and Geometry Calculation Module</a:t>
                </a:r>
                <a:endParaRPr sz="1400" b="0" u="sng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Operation:  compute Lunar Observation Angle Set (LOAS)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• Phase angle (signed)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• Sub-solar longitude and latitude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• Sub-observer longitude and latitude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</p:txBody>
          </p:sp>
          <p:cxnSp>
            <p:nvCxnSpPr>
              <p:cNvPr id="9" name="Connector: Elbow 8">
                <a:extLst>
                  <a:ext uri="{FF2B5EF4-FFF2-40B4-BE49-F238E27FC236}">
                    <a16:creationId xmlns:a16="http://schemas.microsoft.com/office/drawing/2014/main" id="{EB0C7B12-DA72-0729-4B7A-408761B83D82}"/>
                  </a:ext>
                </a:extLst>
              </p:cNvPr>
              <p:cNvCxnSpPr>
                <a:stCxn id="16" idx="4"/>
                <a:endCxn id="8" idx="0"/>
              </p:cNvCxnSpPr>
              <p:nvPr/>
            </p:nvCxnSpPr>
            <p:spPr bwMode="auto">
              <a:xfrm>
                <a:off x="8001042" y="3059875"/>
                <a:ext cx="2213888" cy="238469"/>
              </a:xfrm>
              <a:prstGeom prst="bentConnector2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" name="Cylinder 9">
                <a:extLst>
                  <a:ext uri="{FF2B5EF4-FFF2-40B4-BE49-F238E27FC236}">
                    <a16:creationId xmlns:a16="http://schemas.microsoft.com/office/drawing/2014/main" id="{B266FB33-3FBA-B85C-C858-D1B7336F99C5}"/>
                  </a:ext>
                </a:extLst>
              </p:cNvPr>
              <p:cNvSpPr/>
              <p:nvPr/>
            </p:nvSpPr>
            <p:spPr bwMode="auto">
              <a:xfrm>
                <a:off x="9495082" y="5684085"/>
                <a:ext cx="1439693" cy="476938"/>
              </a:xfrm>
              <a:prstGeom prst="can">
                <a:avLst/>
              </a:prstGeom>
              <a:noFill/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GB" sz="1400" b="0"/>
                  <a:t>LOAS output</a:t>
                </a:r>
                <a:endParaRPr lang="en-IE" sz="1400" b="0"/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87164C41-97D4-ACDE-AA31-7614C7760C55}"/>
                  </a:ext>
                </a:extLst>
              </p:cNvPr>
              <p:cNvCxnSpPr>
                <a:stCxn id="8" idx="2"/>
                <a:endCxn id="10" idx="1"/>
              </p:cNvCxnSpPr>
              <p:nvPr/>
            </p:nvCxnSpPr>
            <p:spPr bwMode="auto">
              <a:xfrm flipH="1">
                <a:off x="10214929" y="4804135"/>
                <a:ext cx="1" cy="879950"/>
              </a:xfrm>
              <a:prstGeom prst="straightConnector1">
                <a:avLst/>
              </a:prstGeom>
              <a:solidFill>
                <a:schemeClr val="bg2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C6B3CE8D-CB42-F496-F305-6C3B25620048}"/>
              </a:ext>
            </a:extLst>
          </p:cNvPr>
          <p:cNvCxnSpPr>
            <a:stCxn id="4" idx="3"/>
            <a:endCxn id="26" idx="1"/>
          </p:cNvCxnSpPr>
          <p:nvPr/>
        </p:nvCxnSpPr>
        <p:spPr bwMode="auto">
          <a:xfrm rot="16200000" flipH="1">
            <a:off x="2101898" y="1471103"/>
            <a:ext cx="2088775" cy="3389130"/>
          </a:xfrm>
          <a:prstGeom prst="bentConnector2">
            <a:avLst/>
          </a:prstGeom>
          <a:solidFill>
            <a:schemeClr val="bg2"/>
          </a:solidFill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8B37FE2-B8EB-98C8-9B3B-4066B271F221}"/>
              </a:ext>
            </a:extLst>
          </p:cNvPr>
          <p:cNvCxnSpPr>
            <a:stCxn id="10" idx="2"/>
            <a:endCxn id="25" idx="3"/>
          </p:cNvCxnSpPr>
          <p:nvPr/>
        </p:nvCxnSpPr>
        <p:spPr bwMode="auto">
          <a:xfrm flipH="1">
            <a:off x="7999886" y="5922554"/>
            <a:ext cx="1495196" cy="6301"/>
          </a:xfrm>
          <a:prstGeom prst="straightConnector1">
            <a:avLst/>
          </a:prstGeom>
          <a:solidFill>
            <a:schemeClr val="bg2"/>
          </a:solidFill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AC4543-32B4-378C-B989-9A3CE6A0A093}"/>
              </a:ext>
            </a:extLst>
          </p:cNvPr>
          <p:cNvGrpSpPr/>
          <p:nvPr/>
        </p:nvGrpSpPr>
        <p:grpSpPr>
          <a:xfrm>
            <a:off x="4250846" y="3545150"/>
            <a:ext cx="3749040" cy="3206043"/>
            <a:chOff x="4250846" y="3545150"/>
            <a:chExt cx="3749040" cy="3206043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FDACCF9-6998-C91E-EF05-43AB7DEE5984}"/>
                </a:ext>
              </a:extLst>
            </p:cNvPr>
            <p:cNvCxnSpPr>
              <a:stCxn id="26" idx="2"/>
              <a:endCxn id="25" idx="0"/>
            </p:cNvCxnSpPr>
            <p:nvPr/>
          </p:nvCxnSpPr>
          <p:spPr bwMode="auto">
            <a:xfrm flipH="1">
              <a:off x="6125366" y="4824601"/>
              <a:ext cx="2597" cy="281916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5" name="Google Shape;108;p5">
              <a:extLst>
                <a:ext uri="{FF2B5EF4-FFF2-40B4-BE49-F238E27FC236}">
                  <a16:creationId xmlns:a16="http://schemas.microsoft.com/office/drawing/2014/main" id="{10FF12D5-EC52-F70D-E110-961C2FEEC048}"/>
                </a:ext>
              </a:extLst>
            </p:cNvPr>
            <p:cNvSpPr/>
            <p:nvPr/>
          </p:nvSpPr>
          <p:spPr>
            <a:xfrm>
              <a:off x="4250846" y="5106517"/>
              <a:ext cx="3749040" cy="1644676"/>
            </a:xfrm>
            <a:prstGeom prst="flowChartProcess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u="sng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Lunar Disk Reflectance Module</a:t>
              </a:r>
              <a:endParaRPr sz="1400" b="0" u="sng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Operation:  compute lunar disk equivalent reflectance spectra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set up basis functions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reconstruct disk reflectance model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compute model on operating wavelenghts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</p:txBody>
        </p:sp>
        <p:sp>
          <p:nvSpPr>
            <p:cNvPr id="26" name="Google Shape;110;p5">
              <a:extLst>
                <a:ext uri="{FF2B5EF4-FFF2-40B4-BE49-F238E27FC236}">
                  <a16:creationId xmlns:a16="http://schemas.microsoft.com/office/drawing/2014/main" id="{7CBA3157-8DC4-003F-56B9-7B86D1CB0A04}"/>
                </a:ext>
              </a:extLst>
            </p:cNvPr>
            <p:cNvSpPr/>
            <p:nvPr/>
          </p:nvSpPr>
          <p:spPr>
            <a:xfrm>
              <a:off x="4840850" y="3545150"/>
              <a:ext cx="2990067" cy="1329811"/>
            </a:xfrm>
            <a:prstGeom prst="flowChartMultidocument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0">
                  <a:sym typeface="Calibri"/>
                </a:rPr>
                <a:t>Model Definitions</a:t>
              </a:r>
              <a:endParaRPr sz="1400" b="0">
                <a:sym typeface="Arial"/>
              </a:endParaRPr>
            </a:p>
            <a:p>
              <a:pPr algn="ctr" eaLnBrk="0" hangingPunct="0">
                <a:spcBef>
                  <a:spcPct val="50000"/>
                </a:spcBef>
              </a:pPr>
              <a:r>
                <a:rPr lang="en-US" sz="1400" b="0">
                  <a:sym typeface="Calibri"/>
                </a:rPr>
                <a:t>• Operating wavelength set</a:t>
              </a:r>
              <a:endParaRPr sz="1400" b="0">
                <a:sym typeface="Arial"/>
              </a:endParaRPr>
            </a:p>
            <a:p>
              <a:pPr algn="ctr" eaLnBrk="0" hangingPunct="0">
                <a:spcBef>
                  <a:spcPct val="50000"/>
                </a:spcBef>
              </a:pPr>
              <a:r>
                <a:rPr lang="en-US" sz="1400" b="0">
                  <a:sym typeface="Calibri"/>
                </a:rPr>
                <a:t>• Basis function coefficients</a:t>
              </a:r>
              <a:endParaRPr sz="1400" b="0">
                <a:sym typeface="Arial"/>
              </a:endParaRPr>
            </a:p>
            <a:p>
              <a:pPr algn="ctr" eaLnBrk="0" hangingPunct="0">
                <a:spcBef>
                  <a:spcPct val="50000"/>
                </a:spcBef>
              </a:pPr>
              <a:endParaRPr sz="1400" b="0">
                <a:sym typeface="Calibri"/>
              </a:endParaRPr>
            </a:p>
          </p:txBody>
        </p:sp>
      </p:grpSp>
      <p:sp>
        <p:nvSpPr>
          <p:cNvPr id="27" name="Cylinder 26">
            <a:extLst>
              <a:ext uri="{FF2B5EF4-FFF2-40B4-BE49-F238E27FC236}">
                <a16:creationId xmlns:a16="http://schemas.microsoft.com/office/drawing/2014/main" id="{F58F75C2-896D-C77A-709A-6CC6E7C5DA41}"/>
              </a:ext>
            </a:extLst>
          </p:cNvPr>
          <p:cNvSpPr/>
          <p:nvPr/>
        </p:nvSpPr>
        <p:spPr bwMode="auto">
          <a:xfrm>
            <a:off x="2516528" y="5693813"/>
            <a:ext cx="1439693" cy="476938"/>
          </a:xfrm>
          <a:prstGeom prst="can">
            <a:avLst/>
          </a:prstGeom>
          <a:noFill/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400" b="0"/>
              <a:t>DER output</a:t>
            </a:r>
            <a:endParaRPr lang="en-IE" sz="1400" b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810F7A6-C0A4-B873-6BC2-649332ED976D}"/>
              </a:ext>
            </a:extLst>
          </p:cNvPr>
          <p:cNvCxnSpPr>
            <a:stCxn id="25" idx="1"/>
            <a:endCxn id="27" idx="4"/>
          </p:cNvCxnSpPr>
          <p:nvPr/>
        </p:nvCxnSpPr>
        <p:spPr bwMode="auto">
          <a:xfrm flipH="1">
            <a:off x="3956221" y="5928855"/>
            <a:ext cx="294625" cy="3427"/>
          </a:xfrm>
          <a:prstGeom prst="straightConnector1">
            <a:avLst/>
          </a:prstGeom>
          <a:solidFill>
            <a:schemeClr val="bg2"/>
          </a:solidFill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61CE3D3-D93A-A6B5-2848-68DAE687CFE3}"/>
              </a:ext>
            </a:extLst>
          </p:cNvPr>
          <p:cNvCxnSpPr/>
          <p:nvPr/>
        </p:nvCxnSpPr>
        <p:spPr bwMode="auto">
          <a:xfrm>
            <a:off x="3796748" y="5932282"/>
            <a:ext cx="687846" cy="0"/>
          </a:xfrm>
          <a:prstGeom prst="straightConnector1">
            <a:avLst/>
          </a:prstGeom>
          <a:solidFill>
            <a:schemeClr val="bg2"/>
          </a:solidFill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D40D6EE-75AD-00A6-A5B0-D4D99FDF9F08}"/>
              </a:ext>
            </a:extLst>
          </p:cNvPr>
          <p:cNvCxnSpPr/>
          <p:nvPr/>
        </p:nvCxnSpPr>
        <p:spPr bwMode="auto">
          <a:xfrm>
            <a:off x="1451720" y="2121281"/>
            <a:ext cx="231165" cy="1423869"/>
          </a:xfrm>
          <a:prstGeom prst="straightConnector1">
            <a:avLst/>
          </a:prstGeom>
          <a:solidFill>
            <a:schemeClr val="bg2"/>
          </a:solidFill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979D8D0-A98A-E474-0D59-6EEE1055DBDC}"/>
              </a:ext>
            </a:extLst>
          </p:cNvPr>
          <p:cNvGrpSpPr/>
          <p:nvPr/>
        </p:nvGrpSpPr>
        <p:grpSpPr>
          <a:xfrm>
            <a:off x="2947876" y="760393"/>
            <a:ext cx="8156596" cy="5410057"/>
            <a:chOff x="2947876" y="760393"/>
            <a:chExt cx="8156596" cy="5410057"/>
          </a:xfrm>
        </p:grpSpPr>
        <p:sp>
          <p:nvSpPr>
            <p:cNvPr id="32" name="Google Shape;106;p5">
              <a:extLst>
                <a:ext uri="{FF2B5EF4-FFF2-40B4-BE49-F238E27FC236}">
                  <a16:creationId xmlns:a16="http://schemas.microsoft.com/office/drawing/2014/main" id="{53FC1299-D913-11F1-9738-F92EC8C43887}"/>
                </a:ext>
              </a:extLst>
            </p:cNvPr>
            <p:cNvSpPr/>
            <p:nvPr/>
          </p:nvSpPr>
          <p:spPr>
            <a:xfrm>
              <a:off x="2947876" y="1961554"/>
              <a:ext cx="4517405" cy="1317212"/>
            </a:xfrm>
            <a:prstGeom prst="flowChartProcess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US" sz="1400" b="0" u="sng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Spectral Irradiance Module</a:t>
              </a:r>
              <a:endParaRPr lang="en-US" sz="1100" b="0" kern="0">
                <a:solidFill>
                  <a:srgbClr val="00B050"/>
                </a:solidFill>
                <a:latin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Operation: produce model irradiances in sensor bands</a:t>
              </a:r>
              <a:endParaRPr lang="en-US" sz="1100" b="0" kern="0">
                <a:solidFill>
                  <a:srgbClr val="00B050"/>
                </a:solidFill>
                <a:latin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Convolve disk reflectance, solar irradiance and SRF</a:t>
              </a:r>
              <a:endParaRPr lang="en-US" sz="1100" b="0" kern="0">
                <a:solidFill>
                  <a:srgbClr val="00B050"/>
                </a:solidFill>
                <a:latin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• Apply distance corrections</a:t>
              </a:r>
              <a:endParaRPr lang="en-US" sz="1100" b="0" kern="0">
                <a:solidFill>
                  <a:srgbClr val="00B050"/>
                </a:solidFill>
                <a:latin typeface="Arial"/>
                <a:sym typeface="Arial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11BF3B5-D7B6-09E6-E9C0-880B97120461}"/>
                </a:ext>
              </a:extLst>
            </p:cNvPr>
            <p:cNvCxnSpPr>
              <a:stCxn id="35" idx="1"/>
              <a:endCxn id="32" idx="2"/>
            </p:cNvCxnSpPr>
            <p:nvPr/>
          </p:nvCxnSpPr>
          <p:spPr bwMode="auto">
            <a:xfrm flipH="1" flipV="1">
              <a:off x="5206579" y="3278766"/>
              <a:ext cx="1" cy="2414746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Google Shape;110;p5">
              <a:extLst>
                <a:ext uri="{FF2B5EF4-FFF2-40B4-BE49-F238E27FC236}">
                  <a16:creationId xmlns:a16="http://schemas.microsoft.com/office/drawing/2014/main" id="{34502163-E1F1-B5BF-3168-04A91994B44F}"/>
                </a:ext>
              </a:extLst>
            </p:cNvPr>
            <p:cNvSpPr/>
            <p:nvPr/>
          </p:nvSpPr>
          <p:spPr>
            <a:xfrm>
              <a:off x="5610218" y="3843941"/>
              <a:ext cx="3538035" cy="1736280"/>
            </a:xfrm>
            <a:prstGeom prst="flowChartMultidocument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US" sz="1400" b="0" u="sng">
                  <a:solidFill>
                    <a:schemeClr val="bg1">
                      <a:lumMod val="90000"/>
                      <a:lumOff val="10000"/>
                    </a:schemeClr>
                  </a:solidFill>
                  <a:sym typeface="Calibri"/>
                </a:rPr>
                <a:t>Reference Spectra</a:t>
              </a:r>
              <a:endParaRPr lang="en-US" sz="1400" b="0" u="sng">
                <a:solidFill>
                  <a:schemeClr val="bg1">
                    <a:lumMod val="90000"/>
                    <a:lumOff val="10000"/>
                  </a:schemeClr>
                </a:solidFill>
                <a:sym typeface="Arial"/>
              </a:endParaRPr>
            </a:p>
            <a:p>
              <a:pPr marL="179388" marR="0" lvl="0" indent="-106363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en-US" sz="1400" b="0">
                  <a:solidFill>
                    <a:schemeClr val="bg1">
                      <a:lumMod val="90000"/>
                      <a:lumOff val="10000"/>
                    </a:schemeClr>
                  </a:solidFill>
                  <a:sym typeface="Calibri"/>
                </a:rPr>
                <a:t>Lunar reflectance</a:t>
              </a:r>
              <a:endParaRPr lang="en-US" sz="1400" b="0">
                <a:solidFill>
                  <a:schemeClr val="bg1">
                    <a:lumMod val="90000"/>
                    <a:lumOff val="10000"/>
                  </a:schemeClr>
                </a:solidFill>
                <a:sym typeface="Arial"/>
              </a:endParaRPr>
            </a:p>
            <a:p>
              <a:pPr marL="179388" marR="0" lvl="0" indent="-106363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en-US" sz="1400" b="0">
                  <a:solidFill>
                    <a:schemeClr val="bg1">
                      <a:lumMod val="90000"/>
                      <a:lumOff val="10000"/>
                    </a:schemeClr>
                  </a:solidFill>
                  <a:sym typeface="Calibri"/>
                </a:rPr>
                <a:t>Solar Irradiance</a:t>
              </a:r>
            </a:p>
            <a:p>
              <a:pPr algn="ctr"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r>
                <a:rPr lang="en-US" sz="1400" b="0" u="sng">
                  <a:solidFill>
                    <a:schemeClr val="bg1">
                      <a:lumMod val="90000"/>
                      <a:lumOff val="10000"/>
                    </a:schemeClr>
                  </a:solidFill>
                  <a:sym typeface="Calibri"/>
                </a:rPr>
                <a:t>SRF file</a:t>
              </a:r>
            </a:p>
            <a:p>
              <a:pPr marL="179388" indent="-106363"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US" sz="1400" b="0">
                  <a:solidFill>
                    <a:schemeClr val="bg1">
                      <a:lumMod val="90000"/>
                      <a:lumOff val="10000"/>
                    </a:schemeClr>
                  </a:solidFill>
                  <a:sym typeface="Arial"/>
                </a:rPr>
                <a:t>SRF for each processed band</a:t>
              </a:r>
            </a:p>
            <a:p>
              <a:pPr algn="ctr" eaLnBrk="0" hangingPunct="0">
                <a:spcBef>
                  <a:spcPct val="50000"/>
                </a:spcBef>
              </a:pPr>
              <a:endParaRPr sz="1400" b="0">
                <a:sym typeface="Calibri"/>
              </a:endParaRPr>
            </a:p>
          </p:txBody>
        </p:sp>
        <p:sp>
          <p:nvSpPr>
            <p:cNvPr id="35" name="Cylinder 34">
              <a:extLst>
                <a:ext uri="{FF2B5EF4-FFF2-40B4-BE49-F238E27FC236}">
                  <a16:creationId xmlns:a16="http://schemas.microsoft.com/office/drawing/2014/main" id="{D26ECE89-888A-F5C0-76E1-9A45588893AC}"/>
                </a:ext>
              </a:extLst>
            </p:cNvPr>
            <p:cNvSpPr/>
            <p:nvPr/>
          </p:nvSpPr>
          <p:spPr bwMode="auto">
            <a:xfrm>
              <a:off x="4486733" y="5693512"/>
              <a:ext cx="1439693" cy="476938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400" b="0">
                  <a:solidFill>
                    <a:schemeClr val="bg1">
                      <a:lumMod val="90000"/>
                      <a:lumOff val="10000"/>
                    </a:schemeClr>
                  </a:solidFill>
                </a:rPr>
                <a:t>DER output</a:t>
              </a:r>
              <a:endParaRPr lang="en-IE" sz="1400" b="0">
                <a:solidFill>
                  <a:schemeClr val="bg1">
                    <a:lumMod val="90000"/>
                    <a:lumOff val="10000"/>
                  </a:schemeClr>
                </a:solidFill>
              </a:endParaRPr>
            </a:p>
          </p:txBody>
        </p:sp>
        <p:cxnSp>
          <p:nvCxnSpPr>
            <p:cNvPr id="36" name="Straight Arrow Connector 48">
              <a:extLst>
                <a:ext uri="{FF2B5EF4-FFF2-40B4-BE49-F238E27FC236}">
                  <a16:creationId xmlns:a16="http://schemas.microsoft.com/office/drawing/2014/main" id="{FEC1B3BB-5F77-0D6A-FDDC-5EBA2314509A}"/>
                </a:ext>
              </a:extLst>
            </p:cNvPr>
            <p:cNvCxnSpPr>
              <a:stCxn id="34" idx="1"/>
            </p:cNvCxnSpPr>
            <p:nvPr/>
          </p:nvCxnSpPr>
          <p:spPr bwMode="auto">
            <a:xfrm rot="10800000">
              <a:off x="5390892" y="3291439"/>
              <a:ext cx="219326" cy="1420642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7" name="Cylinder 36">
              <a:extLst>
                <a:ext uri="{FF2B5EF4-FFF2-40B4-BE49-F238E27FC236}">
                  <a16:creationId xmlns:a16="http://schemas.microsoft.com/office/drawing/2014/main" id="{047DE33E-B05F-EE2C-4E66-9D97BB7737A8}"/>
                </a:ext>
              </a:extLst>
            </p:cNvPr>
            <p:cNvSpPr/>
            <p:nvPr/>
          </p:nvSpPr>
          <p:spPr bwMode="auto">
            <a:xfrm>
              <a:off x="7815664" y="760393"/>
              <a:ext cx="3288808" cy="1238675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IE" sz="1400" b="0" u="sng" kern="0">
                  <a:solidFill>
                    <a:schemeClr val="bg1">
                      <a:lumMod val="90000"/>
                      <a:lumOff val="10000"/>
                    </a:schemeClr>
                  </a:solidFill>
                  <a:ea typeface="Calibri"/>
                  <a:cs typeface="Calibri"/>
                  <a:sym typeface="Calibri"/>
                </a:rPr>
                <a:t>Final Outputs</a:t>
              </a:r>
              <a:endParaRPr lang="en-IE" sz="1100" b="0" kern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IE" sz="1400" b="0" kern="0">
                  <a:solidFill>
                    <a:schemeClr val="bg1">
                      <a:lumMod val="90000"/>
                      <a:lumOff val="10000"/>
                    </a:schemeClr>
                  </a:solidFill>
                  <a:ea typeface="Calibri"/>
                  <a:cs typeface="Calibri"/>
                  <a:sym typeface="Calibri"/>
                </a:rPr>
                <a:t>• Lunar spectral irradiances for input observations in sensor spectral bands</a:t>
              </a:r>
              <a:endParaRPr lang="en-IE" sz="1100" b="0" kern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sym typeface="Arial"/>
              </a:endParaRPr>
            </a:p>
          </p:txBody>
        </p:sp>
        <p:cxnSp>
          <p:nvCxnSpPr>
            <p:cNvPr id="38" name="Straight Arrow Connector 48">
              <a:extLst>
                <a:ext uri="{FF2B5EF4-FFF2-40B4-BE49-F238E27FC236}">
                  <a16:creationId xmlns:a16="http://schemas.microsoft.com/office/drawing/2014/main" id="{406C92B8-6D99-9F7C-5D97-82CE946AE112}"/>
                </a:ext>
              </a:extLst>
            </p:cNvPr>
            <p:cNvCxnSpPr>
              <a:stCxn id="32" idx="0"/>
              <a:endCxn id="37" idx="2"/>
            </p:cNvCxnSpPr>
            <p:nvPr/>
          </p:nvCxnSpPr>
          <p:spPr bwMode="auto">
            <a:xfrm rot="5400000" flipH="1" flipV="1">
              <a:off x="6220210" y="366101"/>
              <a:ext cx="581823" cy="2609085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39" name="Straight Arrow Connector 54">
            <a:extLst>
              <a:ext uri="{FF2B5EF4-FFF2-40B4-BE49-F238E27FC236}">
                <a16:creationId xmlns:a16="http://schemas.microsoft.com/office/drawing/2014/main" id="{21EB30C6-7048-B720-3E61-4C1EB071B76B}"/>
              </a:ext>
            </a:extLst>
          </p:cNvPr>
          <p:cNvCxnSpPr>
            <a:stCxn id="4" idx="4"/>
            <a:endCxn id="32" idx="1"/>
          </p:cNvCxnSpPr>
          <p:nvPr/>
        </p:nvCxnSpPr>
        <p:spPr bwMode="auto">
          <a:xfrm>
            <a:off x="2694559" y="1589028"/>
            <a:ext cx="253317" cy="1031132"/>
          </a:xfrm>
          <a:prstGeom prst="bentConnector3">
            <a:avLst>
              <a:gd name="adj1" fmla="val 50000"/>
            </a:avLst>
          </a:prstGeom>
          <a:solidFill>
            <a:schemeClr val="bg2"/>
          </a:solidFill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4644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2" presetID="1" presetClass="exit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dur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06 -4.44444E-06 L -0.34596 -4.44444E-06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5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dur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06 3.7037E-06 L 0.16146 3.7037E-06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19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2"/>
                            </p:stCondLst>
                            <p:childTnLst>
                              <p:par>
                                <p:cTn id="22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3"/>
                            </p:stCondLst>
                            <p:childTnLst>
                              <p:par>
                                <p:cTn id="25" presetID="1" presetClass="entr" presetSubtype="0" dur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4"/>
                            </p:stCondLst>
                            <p:childTnLst>
                              <p:par>
                                <p:cTn id="28" presetID="1" presetClass="entr" presetSubtype="0" dur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20034-152F-3F90-AD0C-9596C68B4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LSICS Gitlab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8ABD8B-C308-9C53-B255-4C4CD48A5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2" y="875750"/>
            <a:ext cx="11844792" cy="567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6881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731D-BD2F-DBE2-0F06-5BE4EF637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LSICS Gitlab</a:t>
            </a:r>
            <a:endParaRPr lang="en-I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84B17B-4E42-11F7-FE87-BB89D340AEC5}"/>
              </a:ext>
            </a:extLst>
          </p:cNvPr>
          <p:cNvSpPr txBox="1"/>
          <p:nvPr/>
        </p:nvSpPr>
        <p:spPr bwMode="auto">
          <a:xfrm>
            <a:off x="792480" y="1"/>
            <a:ext cx="11399520" cy="6400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>
            <a:lvl1pPr marL="221544" algn="l" rtl="0" eaLnBrk="1" fontAlgn="base" hangingPunct="1">
              <a:spcBef>
                <a:spcPct val="0"/>
              </a:spcBef>
              <a:spcAft>
                <a:spcPct val="0"/>
              </a:spcAft>
              <a:defRPr sz="3200" b="1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562722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6pPr>
            <a:lvl7pPr marL="1125444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7pPr>
            <a:lvl8pPr marL="1688165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8pPr>
            <a:lvl9pPr marL="2250887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r>
              <a:rPr lang="en-GB" kern="0"/>
              <a:t>LSICS Gitlab</a:t>
            </a:r>
            <a:endParaRPr lang="en-IE" kern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05562-050D-83A7-F97E-505AA8A5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1" y="863644"/>
            <a:ext cx="11611600" cy="54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035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86E8E-86F8-51E9-232D-7CD4094D1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LSICS structure</a:t>
            </a:r>
            <a:endParaRPr lang="en-IE"/>
          </a:p>
        </p:txBody>
      </p:sp>
      <p:sp>
        <p:nvSpPr>
          <p:cNvPr id="4" name="Google Shape;106;p5">
            <a:extLst>
              <a:ext uri="{FF2B5EF4-FFF2-40B4-BE49-F238E27FC236}">
                <a16:creationId xmlns:a16="http://schemas.microsoft.com/office/drawing/2014/main" id="{CAA5653C-823F-A07C-F7F1-7643389F4E4B}"/>
              </a:ext>
            </a:extLst>
          </p:cNvPr>
          <p:cNvSpPr/>
          <p:nvPr/>
        </p:nvSpPr>
        <p:spPr>
          <a:xfrm>
            <a:off x="591174" y="924605"/>
            <a:ext cx="4517405" cy="3421152"/>
          </a:xfrm>
          <a:prstGeom prst="flowChartProcess">
            <a:avLst/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$LSICS/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	config.toml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	static_config.toml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	main.py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endParaRPr lang="en-US" sz="1400" b="0" kern="0">
              <a:solidFill>
                <a:srgbClr val="00B050"/>
              </a:solidFill>
              <a:ea typeface="Calibri"/>
              <a:cs typeface="Calibri"/>
              <a:sym typeface="Calibri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	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	data/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	src/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endParaRPr lang="en-US" sz="1400" b="0" kern="0">
              <a:solidFill>
                <a:srgbClr val="00B050"/>
              </a:solidFill>
              <a:ea typeface="Calibri"/>
              <a:cs typeface="Calibri"/>
              <a:sym typeface="Calibri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r>
              <a:rPr lang="en-US" sz="1400" b="0" ker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	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endParaRPr lang="en-US" sz="1400" b="0" kern="0">
              <a:solidFill>
                <a:srgbClr val="00B05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DC23236A-30E4-C8AD-C36E-DD70A5B482D0}"/>
              </a:ext>
            </a:extLst>
          </p:cNvPr>
          <p:cNvCxnSpPr/>
          <p:nvPr/>
        </p:nvCxnSpPr>
        <p:spPr bwMode="auto">
          <a:xfrm rot="16200000" flipH="1">
            <a:off x="575536" y="2083451"/>
            <a:ext cx="952363" cy="518474"/>
          </a:xfrm>
          <a:prstGeom prst="bentConnector3">
            <a:avLst>
              <a:gd name="adj1" fmla="val 100482"/>
            </a:avLst>
          </a:prstGeom>
          <a:solidFill>
            <a:schemeClr val="bg2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04A2372D-FE5E-BE99-4878-FD328AE8EABB}"/>
              </a:ext>
            </a:extLst>
          </p:cNvPr>
          <p:cNvCxnSpPr/>
          <p:nvPr/>
        </p:nvCxnSpPr>
        <p:spPr bwMode="auto">
          <a:xfrm rot="16200000" flipH="1">
            <a:off x="514518" y="2323834"/>
            <a:ext cx="1093253" cy="537328"/>
          </a:xfrm>
          <a:prstGeom prst="bentConnector3">
            <a:avLst>
              <a:gd name="adj1" fmla="val 100012"/>
            </a:avLst>
          </a:prstGeom>
          <a:solidFill>
            <a:schemeClr val="bg2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E10B7D70-0E87-2C4A-A707-F95C701A69E6}"/>
              </a:ext>
            </a:extLst>
          </p:cNvPr>
          <p:cNvCxnSpPr/>
          <p:nvPr/>
        </p:nvCxnSpPr>
        <p:spPr bwMode="auto">
          <a:xfrm>
            <a:off x="2158740" y="2818872"/>
            <a:ext cx="2350774" cy="320253"/>
          </a:xfrm>
          <a:prstGeom prst="bentConnector3">
            <a:avLst>
              <a:gd name="adj1" fmla="val 50000"/>
            </a:avLst>
          </a:prstGeom>
          <a:solidFill>
            <a:schemeClr val="bg2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DB79CB-0FBB-3E85-88BF-CF8CBAF59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513" y="2449509"/>
            <a:ext cx="1872433" cy="1793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7490CD-ED63-012C-BEB4-F3BC6303C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607" y="1231363"/>
            <a:ext cx="2011194" cy="1907761"/>
          </a:xfrm>
          <a:prstGeom prst="rect">
            <a:avLst/>
          </a:prstGeom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B90D34F7-66F3-6B6B-C757-5D56B0CC0BDC}"/>
              </a:ext>
            </a:extLst>
          </p:cNvPr>
          <p:cNvCxnSpPr>
            <a:endCxn id="9" idx="1"/>
          </p:cNvCxnSpPr>
          <p:nvPr/>
        </p:nvCxnSpPr>
        <p:spPr bwMode="auto">
          <a:xfrm flipV="1">
            <a:off x="5732091" y="2185244"/>
            <a:ext cx="2273516" cy="1044874"/>
          </a:xfrm>
          <a:prstGeom prst="bentConnector3">
            <a:avLst>
              <a:gd name="adj1" fmla="val 50000"/>
            </a:avLst>
          </a:prstGeom>
          <a:solidFill>
            <a:schemeClr val="bg2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E4994BBE-9414-1D0A-3D92-D20C43E73C54}"/>
              </a:ext>
            </a:extLst>
          </p:cNvPr>
          <p:cNvCxnSpPr/>
          <p:nvPr/>
        </p:nvCxnSpPr>
        <p:spPr bwMode="auto">
          <a:xfrm>
            <a:off x="5732095" y="3638746"/>
            <a:ext cx="2273512" cy="953822"/>
          </a:xfrm>
          <a:prstGeom prst="bentConnector3">
            <a:avLst>
              <a:gd name="adj1" fmla="val 50000"/>
            </a:avLst>
          </a:prstGeom>
          <a:solidFill>
            <a:schemeClr val="bg2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23FEDB2-A7D2-E1FE-3F9D-8B0E63804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607" y="4345757"/>
            <a:ext cx="1533190" cy="94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206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0ABA2-D049-35BA-6BD8-409F1140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Distribution and usage</a:t>
            </a:r>
            <a:endParaRPr lang="en-I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6AFBEA-8452-A34C-301B-E25426AC2BEA}"/>
              </a:ext>
            </a:extLst>
          </p:cNvPr>
          <p:cNvSpPr txBox="1"/>
          <p:nvPr/>
        </p:nvSpPr>
        <p:spPr>
          <a:xfrm>
            <a:off x="584461" y="1093973"/>
            <a:ext cx="10944519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8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Public access to the official release (“main” branche) for users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Creative Commons license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8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CC BY–ND  — attribution required, no code derivatives allowed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avoids having a formal usage agreement </a:t>
            </a:r>
          </a:p>
          <a:p>
            <a:r>
              <a:rPr lang="en-US" sz="28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Digital markers and public signature key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to ensure that output products have been generated by the official agreed version of LSICS </a:t>
            </a:r>
          </a:p>
          <a:p>
            <a:pPr marL="800100" lvl="1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800" b="0" spc="-10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implemented using JSON tokens</a:t>
            </a:r>
            <a:endParaRPr lang="en-IE" sz="2800" b="0" spc="-100">
              <a:solidFill>
                <a:schemeClr val="tx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256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449DC-5D41-2CE5-946D-1DB40649B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 tests and results - MSG/SEVIRI</a:t>
            </a:r>
            <a:endParaRPr lang="en-IE"/>
          </a:p>
        </p:txBody>
      </p:sp>
      <p:pic>
        <p:nvPicPr>
          <p:cNvPr id="4" name="Picture 3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DF88BD18-946C-DF35-7E61-0ADB85567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9999"/>
            <a:ext cx="12192000" cy="3048000"/>
          </a:xfrm>
          <a:prstGeom prst="rect">
            <a:avLst/>
          </a:prstGeom>
        </p:spPr>
      </p:pic>
      <p:pic>
        <p:nvPicPr>
          <p:cNvPr id="5" name="Picture 4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DB573C2A-37FA-A65F-1B27-5501C49CD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"/>
            <a:ext cx="1219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0145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C1836-C929-67A0-8D29-9098A0DEF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 tests and results - MSG/SEVIRI</a:t>
            </a:r>
            <a:endParaRPr lang="en-IE"/>
          </a:p>
        </p:txBody>
      </p:sp>
      <p:pic>
        <p:nvPicPr>
          <p:cNvPr id="4" name="Picture 3" descr="A graph with colorful lines&#10;&#10;AI-generated content may be incorrect.">
            <a:extLst>
              <a:ext uri="{FF2B5EF4-FFF2-40B4-BE49-F238E27FC236}">
                <a16:creationId xmlns:a16="http://schemas.microsoft.com/office/drawing/2014/main" id="{6FC78156-C342-8F60-A36F-E858BC95E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9999"/>
            <a:ext cx="12192000" cy="3048000"/>
          </a:xfrm>
          <a:prstGeom prst="rect">
            <a:avLst/>
          </a:prstGeom>
        </p:spPr>
      </p:pic>
      <p:pic>
        <p:nvPicPr>
          <p:cNvPr id="5" name="Picture 4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A18568C3-0F14-BFA1-9F64-6DCEED3CA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"/>
            <a:ext cx="1219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3016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8C43D-59D4-7176-2BF0-550114EB1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Switching lunar model / Inter-operability</a:t>
            </a:r>
            <a:endParaRPr lang="en-IE"/>
          </a:p>
        </p:txBody>
      </p:sp>
      <p:pic>
        <p:nvPicPr>
          <p:cNvPr id="4" name="Picture 3" descr="A graph with colorful lines&#10;&#10;AI-generated content may be incorrect.">
            <a:extLst>
              <a:ext uri="{FF2B5EF4-FFF2-40B4-BE49-F238E27FC236}">
                <a16:creationId xmlns:a16="http://schemas.microsoft.com/office/drawing/2014/main" id="{4B609DB4-975E-9615-D9C6-2525E4F7E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9" y="640079"/>
            <a:ext cx="10972822" cy="5486411"/>
          </a:xfrm>
          <a:prstGeom prst="rect">
            <a:avLst/>
          </a:prstGeom>
        </p:spPr>
      </p:pic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D1383BA1-3426-5AB3-5873-02435FBCA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9" y="640080"/>
            <a:ext cx="10972822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14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F9AC-D813-08B3-A7DA-76FC76F8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 and release plan</a:t>
            </a:r>
            <a:endParaRPr lang="en-IE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A481254-29B8-B3D7-0E7C-F95E691777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807" y="721078"/>
            <a:ext cx="11990386" cy="5872227"/>
          </a:xfrm>
        </p:spPr>
        <p:txBody>
          <a:bodyPr>
            <a:noAutofit/>
          </a:bodyPr>
          <a:lstStyle/>
          <a:p>
            <a:pPr marL="342900" indent="-342900"/>
            <a:r>
              <a:rPr lang="en-US" sz="2200"/>
              <a:t>Complement the system with a series of functionalities that were identified while developing (e.g. adding </a:t>
            </a:r>
            <a:r>
              <a:rPr lang="en-IE" sz="2200"/>
              <a:t>WGS84 to J2000 + ITRF93, consolidating the data and the run traceability, etc.</a:t>
            </a:r>
            <a:r>
              <a:rPr lang="en-US" sz="2200"/>
              <a:t>)</a:t>
            </a:r>
          </a:p>
          <a:p>
            <a:pPr marL="342900" indent="-342900"/>
            <a:endParaRPr lang="en-US" sz="1100"/>
          </a:p>
          <a:p>
            <a:pPr marL="342900" indent="-342900"/>
            <a:r>
              <a:rPr lang="en-US" sz="2200"/>
              <a:t>Complete work on the definition of a benchmark + testing</a:t>
            </a:r>
          </a:p>
          <a:p>
            <a:pPr marL="800100" lvl="1" indent="-342900">
              <a:buFont typeface="Arial" panose="020B0604020202020204" pitchFamily="34" charset="0"/>
              <a:buChar char="−"/>
            </a:pPr>
            <a:r>
              <a:rPr lang="en-US" sz="2000"/>
              <a:t>Validation against the original lunar model implemented in the DR module</a:t>
            </a:r>
          </a:p>
          <a:p>
            <a:pPr marL="800100" lvl="1" indent="-342900">
              <a:buFont typeface="Arial" panose="020B0604020202020204" pitchFamily="34" charset="0"/>
              <a:buChar char="−"/>
            </a:pPr>
            <a:r>
              <a:rPr lang="en-US" sz="2000"/>
              <a:t>New enhancements implemented in LSICS (such the process for checking the versions in the runs by users)</a:t>
            </a:r>
          </a:p>
          <a:p>
            <a:pPr marL="457200" lvl="1" indent="0">
              <a:buNone/>
            </a:pPr>
            <a:endParaRPr lang="en-US" sz="1100"/>
          </a:p>
          <a:p>
            <a:pPr marL="342900" indent="-342900"/>
            <a:r>
              <a:rPr lang="en-US" sz="2200"/>
              <a:t>Formal documentation</a:t>
            </a:r>
          </a:p>
          <a:p>
            <a:pPr marL="800100" lvl="1" indent="-342900">
              <a:buFont typeface="Arial" panose="020B0604020202020204" pitchFamily="34" charset="0"/>
              <a:buChar char="−"/>
            </a:pPr>
            <a:r>
              <a:rPr lang="en-US" sz="2000"/>
              <a:t>Functional requirements, code structure, file and data formats (I/O, SRF and internal/intermediate files), module interfaces (Interface Control Document)</a:t>
            </a:r>
          </a:p>
          <a:p>
            <a:pPr marL="800100" lvl="1" indent="-342900">
              <a:buFont typeface="Arial" panose="020B0604020202020204" pitchFamily="34" charset="0"/>
              <a:buChar char="−"/>
            </a:pPr>
            <a:r>
              <a:rPr lang="en-US" sz="2000"/>
              <a:t>Lunar model functional description</a:t>
            </a:r>
          </a:p>
          <a:p>
            <a:pPr marL="800100" lvl="1" indent="-342900">
              <a:buFont typeface="Arial" panose="020B0604020202020204" pitchFamily="34" charset="0"/>
              <a:buChar char="−"/>
            </a:pPr>
            <a:r>
              <a:rPr lang="en-US" sz="2000"/>
              <a:t>Documenting the system validation</a:t>
            </a:r>
          </a:p>
          <a:p>
            <a:pPr marL="342900" indent="-342900"/>
            <a:endParaRPr lang="en-US" sz="1000"/>
          </a:p>
          <a:p>
            <a:pPr marL="342900" indent="-342900"/>
            <a:r>
              <a:rPr lang="en-US" sz="2200"/>
              <a:t>Development of a python-based toolbox to display the LSICS intermediate + final output, and extract relevant information such the run history (</a:t>
            </a:r>
            <a:r>
              <a:rPr lang="en-US" sz="2200">
                <a:sym typeface="Wingdings" panose="05000000000000000000" pitchFamily="2" charset="2"/>
              </a:rPr>
              <a:t> traceability</a:t>
            </a:r>
            <a:r>
              <a:rPr lang="en-US" sz="2200"/>
              <a:t>)</a:t>
            </a:r>
          </a:p>
          <a:p>
            <a:pPr marL="342900" indent="-342900"/>
            <a:endParaRPr lang="en-US" sz="1000"/>
          </a:p>
          <a:p>
            <a:pPr marL="342900" indent="-342900"/>
            <a:r>
              <a:rPr lang="en-US" sz="2200"/>
              <a:t>Release of version 1.0 expected in May 2026</a:t>
            </a:r>
          </a:p>
          <a:p>
            <a:pPr marL="342900" indent="-342900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6988858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41838-8633-B3F9-A926-24726C0C2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 and release plan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441CF-7BD7-E0E7-548F-E255EDCCF1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0832" y="706292"/>
            <a:ext cx="11627339" cy="5848514"/>
          </a:xfrm>
        </p:spPr>
        <p:txBody>
          <a:bodyPr>
            <a:noAutofit/>
          </a:bodyPr>
          <a:lstStyle/>
          <a:p>
            <a:r>
              <a:rPr lang="en-US" dirty="0"/>
              <a:t>Version 1.0 will include:</a:t>
            </a:r>
          </a:p>
          <a:p>
            <a:pPr lvl="1"/>
            <a:r>
              <a:rPr lang="en-US" dirty="0"/>
              <a:t>Complete set of current functionalities</a:t>
            </a:r>
          </a:p>
          <a:p>
            <a:pPr lvl="1"/>
            <a:r>
              <a:rPr lang="en-US" dirty="0"/>
              <a:t>SLIMM model</a:t>
            </a:r>
          </a:p>
          <a:p>
            <a:pPr lvl="1"/>
            <a:r>
              <a:rPr lang="en-US" dirty="0"/>
              <a:t>Documentation + test report (including DER model implementation)</a:t>
            </a:r>
          </a:p>
          <a:p>
            <a:r>
              <a:rPr lang="en-US" dirty="0"/>
              <a:t>Version 1.0 = baseline for model developers to interface their models to LSICS in order to participate the 2</a:t>
            </a:r>
            <a:r>
              <a:rPr lang="en-US" baseline="30000" dirty="0"/>
              <a:t>nd</a:t>
            </a:r>
            <a:r>
              <a:rPr lang="en-US" dirty="0"/>
              <a:t> lunar model inter-comparison exercise (target = LCWS#5 in Nov. 2026)</a:t>
            </a:r>
          </a:p>
          <a:p>
            <a:r>
              <a:rPr lang="en-US" dirty="0"/>
              <a:t>SLIMM v3.0 expected later in 2026 </a:t>
            </a:r>
            <a:r>
              <a:rPr lang="en-US" dirty="0">
                <a:sym typeface="Wingdings" panose="05000000000000000000" pitchFamily="2" charset="2"/>
              </a:rPr>
              <a:t> interface remains the same</a:t>
            </a:r>
          </a:p>
          <a:p>
            <a:r>
              <a:rPr lang="en-US" dirty="0">
                <a:sym typeface="Wingdings" panose="05000000000000000000" pitchFamily="2" charset="2"/>
              </a:rPr>
              <a:t>Implementation of additional models (e.g. LIME, GIRO, LESSR)</a:t>
            </a:r>
          </a:p>
          <a:p>
            <a:r>
              <a:rPr lang="en-US" dirty="0">
                <a:sym typeface="Wingdings" panose="05000000000000000000" pitchFamily="2" charset="2"/>
              </a:rPr>
              <a:t>Development of functionalities (as required) to handle hyperspectral instruments</a:t>
            </a: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7760010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3D8A9-856C-1725-F6FF-CB1659017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ACE63-C0EC-F0EE-AF2B-617F3F48E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does LSICS work?</a:t>
            </a:r>
            <a:endParaRPr lang="en-IE"/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589B71FC-BA17-BA0F-6A38-6DD4BF3D99D1}"/>
              </a:ext>
            </a:extLst>
          </p:cNvPr>
          <p:cNvSpPr/>
          <p:nvPr/>
        </p:nvSpPr>
        <p:spPr bwMode="auto">
          <a:xfrm>
            <a:off x="134469" y="804867"/>
            <a:ext cx="2523121" cy="1569885"/>
          </a:xfrm>
          <a:prstGeom prst="can">
            <a:avLst>
              <a:gd name="adj" fmla="val 11892"/>
            </a:avLst>
          </a:prstGeom>
          <a:noFill/>
          <a:ln w="2857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rPr>
              <a:t>Input</a:t>
            </a:r>
          </a:p>
          <a:p>
            <a:pPr marL="285750" marR="0" indent="-109538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400" b="0"/>
              <a:t>Dynamic configuration file</a:t>
            </a:r>
            <a:endParaRPr lang="en-GB" sz="1400" b="0">
              <a:sym typeface="Wingdings" panose="05000000000000000000" pitchFamily="2" charset="2"/>
            </a:endParaRPr>
          </a:p>
          <a:p>
            <a:pPr marL="285750" marR="0" indent="-109538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GB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sym typeface="Wingdings" panose="05000000000000000000" pitchFamily="2" charset="2"/>
              </a:rPr>
              <a:t>Static configuration file</a:t>
            </a:r>
          </a:p>
          <a:p>
            <a:pPr marL="285750" marR="0" indent="-109538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400" b="0">
                <a:sym typeface="Wingdings" panose="05000000000000000000" pitchFamily="2" charset="2"/>
              </a:rPr>
              <a:t>Observations (GIRO/LSICS)</a:t>
            </a:r>
            <a:endParaRPr kumimoji="0" lang="en-IE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DFAF57E-FA5D-FF15-D300-FD67AA94F807}"/>
              </a:ext>
            </a:extLst>
          </p:cNvPr>
          <p:cNvGrpSpPr/>
          <p:nvPr/>
        </p:nvGrpSpPr>
        <p:grpSpPr>
          <a:xfrm>
            <a:off x="2657590" y="1109060"/>
            <a:ext cx="6401514" cy="1649451"/>
            <a:chOff x="2657590" y="1109060"/>
            <a:chExt cx="6401514" cy="1649451"/>
          </a:xfrm>
        </p:grpSpPr>
        <p:sp>
          <p:nvSpPr>
            <p:cNvPr id="11" name="Diamond 10">
              <a:extLst>
                <a:ext uri="{FF2B5EF4-FFF2-40B4-BE49-F238E27FC236}">
                  <a16:creationId xmlns:a16="http://schemas.microsoft.com/office/drawing/2014/main" id="{53B784BA-8EBC-0180-3DD9-A16CBB163DDC}"/>
                </a:ext>
              </a:extLst>
            </p:cNvPr>
            <p:cNvSpPr/>
            <p:nvPr/>
          </p:nvSpPr>
          <p:spPr bwMode="auto">
            <a:xfrm>
              <a:off x="3083046" y="1109060"/>
              <a:ext cx="1994787" cy="965503"/>
            </a:xfrm>
            <a:prstGeom prst="diamond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200" b="0">
                  <a:solidFill>
                    <a:srgbClr val="00B050"/>
                  </a:solidFill>
                </a:rPr>
                <a:t>GIRO_INPUT defined</a:t>
              </a:r>
              <a:endParaRPr lang="en-IE" sz="1200" b="0">
                <a:solidFill>
                  <a:srgbClr val="00B050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D8CE42D-F576-9D88-9AE1-61ABBF03F9B0}"/>
                </a:ext>
              </a:extLst>
            </p:cNvPr>
            <p:cNvCxnSpPr/>
            <p:nvPr/>
          </p:nvCxnSpPr>
          <p:spPr bwMode="auto">
            <a:xfrm>
              <a:off x="2657590" y="1595005"/>
              <a:ext cx="425456" cy="2002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6" name="Google Shape;106;p5">
              <a:extLst>
                <a:ext uri="{FF2B5EF4-FFF2-40B4-BE49-F238E27FC236}">
                  <a16:creationId xmlns:a16="http://schemas.microsoft.com/office/drawing/2014/main" id="{3A1B024C-A231-4EBF-631A-8C54789F5855}"/>
                </a:ext>
              </a:extLst>
            </p:cNvPr>
            <p:cNvSpPr/>
            <p:nvPr/>
          </p:nvSpPr>
          <p:spPr>
            <a:xfrm>
              <a:off x="5503289" y="1159864"/>
              <a:ext cx="3555815" cy="880189"/>
            </a:xfrm>
            <a:prstGeom prst="flowChartProcess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kumimoji="0" lang="en-US" sz="1400" b="0" i="0" u="sng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Ingest GIRO input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Operation:  </a:t>
              </a: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concatenate the GIRO records in one LSICS file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730ADCC-317C-EC57-F0E5-B650AB94800A}"/>
                </a:ext>
              </a:extLst>
            </p:cNvPr>
            <p:cNvCxnSpPr>
              <a:stCxn id="11" idx="3"/>
              <a:endCxn id="16" idx="1"/>
            </p:cNvCxnSpPr>
            <p:nvPr/>
          </p:nvCxnSpPr>
          <p:spPr bwMode="auto">
            <a:xfrm>
              <a:off x="5077833" y="1591812"/>
              <a:ext cx="425456" cy="8147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Cylinder 26">
              <a:extLst>
                <a:ext uri="{FF2B5EF4-FFF2-40B4-BE49-F238E27FC236}">
                  <a16:creationId xmlns:a16="http://schemas.microsoft.com/office/drawing/2014/main" id="{4D0977E8-AC7E-F9FD-56FD-CFF11A5D2D7B}"/>
                </a:ext>
              </a:extLst>
            </p:cNvPr>
            <p:cNvSpPr/>
            <p:nvPr/>
          </p:nvSpPr>
          <p:spPr bwMode="auto">
            <a:xfrm>
              <a:off x="6561349" y="2281573"/>
              <a:ext cx="1439693" cy="476938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400" b="0"/>
                <a:t>LSICS input</a:t>
              </a:r>
              <a:endParaRPr lang="en-IE" sz="1400" b="0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F86F702-B145-10C4-B560-94980714A07B}"/>
                </a:ext>
              </a:extLst>
            </p:cNvPr>
            <p:cNvCxnSpPr>
              <a:stCxn id="16" idx="2"/>
              <a:endCxn id="27" idx="1"/>
            </p:cNvCxnSpPr>
            <p:nvPr/>
          </p:nvCxnSpPr>
          <p:spPr bwMode="auto">
            <a:xfrm flipH="1">
              <a:off x="7281196" y="2040053"/>
              <a:ext cx="1" cy="241520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Connector: Elbow 34">
              <a:extLst>
                <a:ext uri="{FF2B5EF4-FFF2-40B4-BE49-F238E27FC236}">
                  <a16:creationId xmlns:a16="http://schemas.microsoft.com/office/drawing/2014/main" id="{1D3F8AE9-F042-3EBC-915D-DBED1BA73A29}"/>
                </a:ext>
              </a:extLst>
            </p:cNvPr>
            <p:cNvCxnSpPr>
              <a:stCxn id="11" idx="2"/>
              <a:endCxn id="27" idx="2"/>
            </p:cNvCxnSpPr>
            <p:nvPr/>
          </p:nvCxnSpPr>
          <p:spPr bwMode="auto">
            <a:xfrm rot="16200000" flipH="1">
              <a:off x="5098155" y="1056847"/>
              <a:ext cx="445479" cy="2480909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7FEB481-18B4-08A6-731F-3EBDC8B96E70}"/>
                </a:ext>
              </a:extLst>
            </p:cNvPr>
            <p:cNvSpPr txBox="1"/>
            <p:nvPr/>
          </p:nvSpPr>
          <p:spPr>
            <a:xfrm>
              <a:off x="5009608" y="1277779"/>
              <a:ext cx="6225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0">
                  <a:solidFill>
                    <a:srgbClr val="00B050"/>
                  </a:solidFill>
                </a:rPr>
                <a:t>Yes</a:t>
              </a:r>
              <a:endParaRPr lang="en-IE" sz="1200" b="0" err="1">
                <a:solidFill>
                  <a:srgbClr val="00B05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B5B936-EE69-4F5D-6795-3839CB25C0FC}"/>
                </a:ext>
              </a:extLst>
            </p:cNvPr>
            <p:cNvSpPr txBox="1"/>
            <p:nvPr/>
          </p:nvSpPr>
          <p:spPr>
            <a:xfrm>
              <a:off x="4099702" y="2164062"/>
              <a:ext cx="433385" cy="274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0">
                  <a:solidFill>
                    <a:srgbClr val="00B050"/>
                  </a:solidFill>
                </a:rPr>
                <a:t>No</a:t>
              </a:r>
              <a:endParaRPr lang="en-IE" sz="1200" b="0" err="1">
                <a:solidFill>
                  <a:srgbClr val="00B050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80B4EB4-99DF-8687-EEDC-43257FCC0E0B}"/>
              </a:ext>
            </a:extLst>
          </p:cNvPr>
          <p:cNvGrpSpPr/>
          <p:nvPr/>
        </p:nvGrpSpPr>
        <p:grpSpPr>
          <a:xfrm>
            <a:off x="8001042" y="2520042"/>
            <a:ext cx="3982908" cy="1834216"/>
            <a:chOff x="8001042" y="2520042"/>
            <a:chExt cx="3982908" cy="1834216"/>
          </a:xfrm>
        </p:grpSpPr>
        <p:sp>
          <p:nvSpPr>
            <p:cNvPr id="9" name="Google Shape;106;p5">
              <a:extLst>
                <a:ext uri="{FF2B5EF4-FFF2-40B4-BE49-F238E27FC236}">
                  <a16:creationId xmlns:a16="http://schemas.microsoft.com/office/drawing/2014/main" id="{F1FB3F1A-B031-7E27-90C4-7A9253F1DBB2}"/>
                </a:ext>
              </a:extLst>
            </p:cNvPr>
            <p:cNvSpPr/>
            <p:nvPr/>
          </p:nvSpPr>
          <p:spPr>
            <a:xfrm>
              <a:off x="8445909" y="2802584"/>
              <a:ext cx="3538041" cy="861290"/>
            </a:xfrm>
            <a:prstGeom prst="flowChartProcess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u="sng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Ingest and Geometry Calculation Module</a:t>
              </a:r>
              <a:endParaRPr sz="1400" b="0" u="sng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  <a:p>
              <a:pPr fontAlgn="auto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Operation:  compute Lunar Observation Angle Set (LOAS)</a:t>
              </a:r>
              <a:endParaRPr sz="1400" b="0" kern="0">
                <a:solidFill>
                  <a:srgbClr val="00B050"/>
                </a:solidFill>
                <a:ea typeface="Calibri"/>
                <a:cs typeface="Calibri"/>
                <a:sym typeface="Arial"/>
              </a:endParaRPr>
            </a:p>
          </p:txBody>
        </p: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BFA236A2-662D-E838-EE3F-A91C177984F4}"/>
                </a:ext>
              </a:extLst>
            </p:cNvPr>
            <p:cNvCxnSpPr>
              <a:stCxn id="27" idx="4"/>
              <a:endCxn id="9" idx="0"/>
            </p:cNvCxnSpPr>
            <p:nvPr/>
          </p:nvCxnSpPr>
          <p:spPr bwMode="auto">
            <a:xfrm>
              <a:off x="8001042" y="2520042"/>
              <a:ext cx="2213888" cy="282542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Cylinder 51">
              <a:extLst>
                <a:ext uri="{FF2B5EF4-FFF2-40B4-BE49-F238E27FC236}">
                  <a16:creationId xmlns:a16="http://schemas.microsoft.com/office/drawing/2014/main" id="{92C08327-53C9-F75C-D83D-EF1A8B0925D5}"/>
                </a:ext>
              </a:extLst>
            </p:cNvPr>
            <p:cNvSpPr/>
            <p:nvPr/>
          </p:nvSpPr>
          <p:spPr bwMode="auto">
            <a:xfrm>
              <a:off x="9495082" y="3877320"/>
              <a:ext cx="1439693" cy="476938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GB" sz="1400" b="0"/>
                <a:t>LOAS output</a:t>
              </a:r>
              <a:endParaRPr lang="en-IE" sz="1400" b="0"/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D66E9EE-01AA-BE59-EA2A-8451ABE038E8}"/>
                </a:ext>
              </a:extLst>
            </p:cNvPr>
            <p:cNvCxnSpPr>
              <a:stCxn id="9" idx="2"/>
              <a:endCxn id="52" idx="1"/>
            </p:cNvCxnSpPr>
            <p:nvPr/>
          </p:nvCxnSpPr>
          <p:spPr bwMode="auto">
            <a:xfrm flipH="1">
              <a:off x="10214929" y="3663874"/>
              <a:ext cx="1" cy="213446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E1D25F9-000C-BF40-829C-52D63AC4B6F5}"/>
              </a:ext>
            </a:extLst>
          </p:cNvPr>
          <p:cNvGrpSpPr/>
          <p:nvPr/>
        </p:nvGrpSpPr>
        <p:grpSpPr>
          <a:xfrm>
            <a:off x="1396030" y="2374752"/>
            <a:ext cx="10698961" cy="4014639"/>
            <a:chOff x="1396030" y="2374752"/>
            <a:chExt cx="10698961" cy="4014639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991FBE12-8930-1AAA-074F-205CB67B89E0}"/>
                </a:ext>
              </a:extLst>
            </p:cNvPr>
            <p:cNvCxnSpPr>
              <a:stCxn id="52" idx="3"/>
              <a:endCxn id="59" idx="0"/>
            </p:cNvCxnSpPr>
            <p:nvPr/>
          </p:nvCxnSpPr>
          <p:spPr bwMode="auto">
            <a:xfrm>
              <a:off x="10214929" y="4354258"/>
              <a:ext cx="5542" cy="1109562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D921E31-EFFB-4FAE-1AC9-606313A79A58}"/>
                </a:ext>
              </a:extLst>
            </p:cNvPr>
            <p:cNvGrpSpPr/>
            <p:nvPr/>
          </p:nvGrpSpPr>
          <p:grpSpPr>
            <a:xfrm>
              <a:off x="1396030" y="2374752"/>
              <a:ext cx="10698961" cy="4014639"/>
              <a:chOff x="1396030" y="2374752"/>
              <a:chExt cx="10698961" cy="4014639"/>
            </a:xfrm>
          </p:grpSpPr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1CB80DE6-1759-9F84-63E8-F1B0C7111674}"/>
                  </a:ext>
                </a:extLst>
              </p:cNvPr>
              <p:cNvCxnSpPr>
                <a:stCxn id="64" idx="3"/>
                <a:endCxn id="59" idx="0"/>
              </p:cNvCxnSpPr>
              <p:nvPr/>
            </p:nvCxnSpPr>
            <p:spPr bwMode="auto">
              <a:xfrm>
                <a:off x="9201896" y="4682518"/>
                <a:ext cx="1018575" cy="781302"/>
              </a:xfrm>
              <a:prstGeom prst="bentConnector2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9" name="Google Shape;108;p5">
                <a:extLst>
                  <a:ext uri="{FF2B5EF4-FFF2-40B4-BE49-F238E27FC236}">
                    <a16:creationId xmlns:a16="http://schemas.microsoft.com/office/drawing/2014/main" id="{A00AFD35-1B5B-07C5-7A07-D8995AE710AA}"/>
                  </a:ext>
                </a:extLst>
              </p:cNvPr>
              <p:cNvSpPr/>
              <p:nvPr/>
            </p:nvSpPr>
            <p:spPr>
              <a:xfrm>
                <a:off x="8345951" y="5463820"/>
                <a:ext cx="3749040" cy="925571"/>
              </a:xfrm>
              <a:prstGeom prst="flowChartProcess">
                <a:avLst/>
              </a:prstGeom>
              <a:noFill/>
              <a:ln w="28575" cap="flat" cmpd="sng">
                <a:solidFill>
                  <a:srgbClr val="00B05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u="sng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Lunar Disk Reflectance Module</a:t>
                </a:r>
                <a:endParaRPr sz="1400" b="0" u="sng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  <a:p>
                <a:pPr fontAlgn="auto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</a:pPr>
                <a:r>
                  <a:rPr lang="en-US" sz="1400" b="0" kern="0">
                    <a:solidFill>
                      <a:srgbClr val="00B050"/>
                    </a:solidFill>
                    <a:ea typeface="Calibri"/>
                    <a:cs typeface="Calibri"/>
                    <a:sym typeface="Calibri"/>
                  </a:rPr>
                  <a:t>Operation:  compute lunar disk equivalent reflectance spectra</a:t>
                </a:r>
                <a:endParaRPr sz="1400" b="0" kern="0">
                  <a:solidFill>
                    <a:srgbClr val="00B050"/>
                  </a:solidFill>
                  <a:ea typeface="Calibri"/>
                  <a:cs typeface="Calibri"/>
                  <a:sym typeface="Arial"/>
                </a:endParaRPr>
              </a:p>
            </p:txBody>
          </p:sp>
          <p:sp>
            <p:nvSpPr>
              <p:cNvPr id="64" name="Google Shape;110;p5">
                <a:extLst>
                  <a:ext uri="{FF2B5EF4-FFF2-40B4-BE49-F238E27FC236}">
                    <a16:creationId xmlns:a16="http://schemas.microsoft.com/office/drawing/2014/main" id="{6B05D8FE-8585-2636-0E7E-F64BB1354D57}"/>
                  </a:ext>
                </a:extLst>
              </p:cNvPr>
              <p:cNvSpPr/>
              <p:nvPr/>
            </p:nvSpPr>
            <p:spPr>
              <a:xfrm>
                <a:off x="6211829" y="4017612"/>
                <a:ext cx="2990067" cy="1329811"/>
              </a:xfrm>
              <a:prstGeom prst="flowChartMultidocument">
                <a:avLst/>
              </a:prstGeom>
              <a:solidFill>
                <a:schemeClr val="tx1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0">
                    <a:sym typeface="Calibri"/>
                  </a:rPr>
                  <a:t>Model Definitions</a:t>
                </a:r>
                <a:endParaRPr sz="1400" b="0">
                  <a:sym typeface="Arial"/>
                </a:endParaRPr>
              </a:p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0">
                    <a:sym typeface="Calibri"/>
                  </a:rPr>
                  <a:t>• Operating wavelength set</a:t>
                </a:r>
                <a:endParaRPr sz="1400" b="0">
                  <a:sym typeface="Arial"/>
                </a:endParaRPr>
              </a:p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0">
                    <a:sym typeface="Calibri"/>
                  </a:rPr>
                  <a:t>• Basis function coefficients</a:t>
                </a:r>
                <a:endParaRPr sz="1400" b="0">
                  <a:sym typeface="Arial"/>
                </a:endParaRPr>
              </a:p>
              <a:p>
                <a:pPr algn="ctr" eaLnBrk="0" hangingPunct="0">
                  <a:spcBef>
                    <a:spcPct val="50000"/>
                  </a:spcBef>
                </a:pPr>
                <a:endParaRPr sz="1400" b="0">
                  <a:sym typeface="Calibri"/>
                </a:endParaRPr>
              </a:p>
            </p:txBody>
          </p:sp>
          <p:cxnSp>
            <p:nvCxnSpPr>
              <p:cNvPr id="71" name="Connector: Elbow 70">
                <a:extLst>
                  <a:ext uri="{FF2B5EF4-FFF2-40B4-BE49-F238E27FC236}">
                    <a16:creationId xmlns:a16="http://schemas.microsoft.com/office/drawing/2014/main" id="{2A334660-F1BB-7191-13AB-1AF784AA152A}"/>
                  </a:ext>
                </a:extLst>
              </p:cNvPr>
              <p:cNvCxnSpPr>
                <a:stCxn id="4" idx="3"/>
                <a:endCxn id="64" idx="0"/>
              </p:cNvCxnSpPr>
              <p:nvPr/>
            </p:nvCxnSpPr>
            <p:spPr bwMode="auto">
              <a:xfrm rot="16200000" flipH="1">
                <a:off x="3832869" y="-62087"/>
                <a:ext cx="1642860" cy="6516538"/>
              </a:xfrm>
              <a:prstGeom prst="bentConnector3">
                <a:avLst>
                  <a:gd name="adj1" fmla="val 50000"/>
                </a:avLst>
              </a:prstGeom>
              <a:solidFill>
                <a:schemeClr val="bg2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dash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85" name="Cylinder 84">
                <a:extLst>
                  <a:ext uri="{FF2B5EF4-FFF2-40B4-BE49-F238E27FC236}">
                    <a16:creationId xmlns:a16="http://schemas.microsoft.com/office/drawing/2014/main" id="{857F66B4-2727-3D45-A2C8-C4038A4CCB83}"/>
                  </a:ext>
                </a:extLst>
              </p:cNvPr>
              <p:cNvSpPr/>
              <p:nvPr/>
            </p:nvSpPr>
            <p:spPr bwMode="auto">
              <a:xfrm>
                <a:off x="6460568" y="5693813"/>
                <a:ext cx="1439693" cy="476938"/>
              </a:xfrm>
              <a:prstGeom prst="can">
                <a:avLst/>
              </a:prstGeom>
              <a:noFill/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GB" sz="1400" b="0"/>
                  <a:t>DER output</a:t>
                </a:r>
                <a:endParaRPr lang="en-IE" sz="1400" b="0"/>
              </a:p>
            </p:txBody>
          </p: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DA87A6AD-0BF7-46D4-A8CB-BE661D0A0267}"/>
                  </a:ext>
                </a:extLst>
              </p:cNvPr>
              <p:cNvCxnSpPr>
                <a:stCxn id="59" idx="1"/>
                <a:endCxn id="85" idx="4"/>
              </p:cNvCxnSpPr>
              <p:nvPr/>
            </p:nvCxnSpPr>
            <p:spPr bwMode="auto">
              <a:xfrm flipH="1">
                <a:off x="7900261" y="5926606"/>
                <a:ext cx="445690" cy="5676"/>
              </a:xfrm>
              <a:prstGeom prst="straightConnector1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E9FEE63-3B7E-EEEE-47E6-19E83F7CEDAF}"/>
              </a:ext>
            </a:extLst>
          </p:cNvPr>
          <p:cNvGrpSpPr/>
          <p:nvPr/>
        </p:nvGrpSpPr>
        <p:grpSpPr>
          <a:xfrm>
            <a:off x="69141" y="2374752"/>
            <a:ext cx="6391427" cy="4171190"/>
            <a:chOff x="69141" y="2374752"/>
            <a:chExt cx="6391427" cy="4171190"/>
          </a:xfrm>
        </p:grpSpPr>
        <p:sp>
          <p:nvSpPr>
            <p:cNvPr id="22" name="Google Shape;110;p5">
              <a:extLst>
                <a:ext uri="{FF2B5EF4-FFF2-40B4-BE49-F238E27FC236}">
                  <a16:creationId xmlns:a16="http://schemas.microsoft.com/office/drawing/2014/main" id="{9DC5E687-60B5-BB35-93A6-402C4DC70D35}"/>
                </a:ext>
              </a:extLst>
            </p:cNvPr>
            <p:cNvSpPr/>
            <p:nvPr/>
          </p:nvSpPr>
          <p:spPr>
            <a:xfrm>
              <a:off x="3171406" y="3609938"/>
              <a:ext cx="2808766" cy="1329811"/>
            </a:xfrm>
            <a:prstGeom prst="flowChartMultidocument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179388" marR="0" lvl="0" indent="-106363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en-US" sz="1400" b="0">
                  <a:solidFill>
                    <a:schemeClr val="bg1">
                      <a:lumMod val="90000"/>
                      <a:lumOff val="10000"/>
                    </a:schemeClr>
                  </a:solidFill>
                  <a:sym typeface="Calibri"/>
                </a:rPr>
                <a:t>Reference Solar Irradiance</a:t>
              </a:r>
            </a:p>
            <a:p>
              <a:pPr marL="179388" marR="0" lvl="0" indent="-106363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en-US" sz="1400" b="0">
                  <a:solidFill>
                    <a:schemeClr val="bg1">
                      <a:lumMod val="90000"/>
                      <a:lumOff val="10000"/>
                    </a:schemeClr>
                  </a:solidFill>
                  <a:sym typeface="Arial"/>
                </a:rPr>
                <a:t>SRF for each processed band</a:t>
              </a:r>
            </a:p>
            <a:p>
              <a:pPr algn="ctr" eaLnBrk="0" hangingPunct="0">
                <a:spcBef>
                  <a:spcPct val="50000"/>
                </a:spcBef>
              </a:pPr>
              <a:endParaRPr sz="1400" b="0">
                <a:sym typeface="Calibri"/>
              </a:endParaRPr>
            </a:p>
          </p:txBody>
        </p:sp>
        <p:sp>
          <p:nvSpPr>
            <p:cNvPr id="3" name="Google Shape;106;p5">
              <a:extLst>
                <a:ext uri="{FF2B5EF4-FFF2-40B4-BE49-F238E27FC236}">
                  <a16:creationId xmlns:a16="http://schemas.microsoft.com/office/drawing/2014/main" id="{C693E190-CFF3-B3AA-4A3F-87A4513A4D9E}"/>
                </a:ext>
              </a:extLst>
            </p:cNvPr>
            <p:cNvSpPr/>
            <p:nvPr/>
          </p:nvSpPr>
          <p:spPr>
            <a:xfrm>
              <a:off x="3488266" y="5463822"/>
              <a:ext cx="2616485" cy="925570"/>
            </a:xfrm>
            <a:prstGeom prst="flowChartProcess">
              <a:avLst/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US" sz="1400" b="0" u="sng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Spectral Irradiance Module</a:t>
              </a:r>
              <a:endParaRPr lang="en-US" sz="1100" b="0" kern="0">
                <a:solidFill>
                  <a:srgbClr val="00B050"/>
                </a:solidFill>
                <a:latin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US" sz="1400" b="0" kern="0">
                  <a:solidFill>
                    <a:srgbClr val="00B050"/>
                  </a:solidFill>
                  <a:ea typeface="Calibri"/>
                  <a:cs typeface="Calibri"/>
                  <a:sym typeface="Calibri"/>
                </a:rPr>
                <a:t>Operation: produce model irradiances in sensor bands</a:t>
              </a:r>
              <a:endParaRPr lang="en-US" sz="1100" b="0" kern="0">
                <a:solidFill>
                  <a:srgbClr val="00B050"/>
                </a:solidFill>
                <a:latin typeface="Arial"/>
                <a:sym typeface="Arial"/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DAFC6E7-3C82-55E2-F5B0-4803646ED64C}"/>
                </a:ext>
              </a:extLst>
            </p:cNvPr>
            <p:cNvCxnSpPr>
              <a:stCxn id="85" idx="2"/>
              <a:endCxn id="3" idx="3"/>
            </p:cNvCxnSpPr>
            <p:nvPr/>
          </p:nvCxnSpPr>
          <p:spPr bwMode="auto">
            <a:xfrm flipH="1" flipV="1">
              <a:off x="6104751" y="5926607"/>
              <a:ext cx="355817" cy="5675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3791B96-740B-576F-1DD0-CAA046EA024F}"/>
                </a:ext>
              </a:extLst>
            </p:cNvPr>
            <p:cNvCxnSpPr>
              <a:stCxn id="22" idx="2"/>
              <a:endCxn id="3" idx="0"/>
            </p:cNvCxnSpPr>
            <p:nvPr/>
          </p:nvCxnSpPr>
          <p:spPr bwMode="auto">
            <a:xfrm rot="16200000" flipH="1">
              <a:off x="4301276" y="4968588"/>
              <a:ext cx="574433" cy="416033"/>
            </a:xfrm>
            <a:prstGeom prst="bentConnector3">
              <a:avLst>
                <a:gd name="adj1" fmla="val 50000"/>
              </a:avLst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54C34359-3213-64CD-B392-AA469F154B64}"/>
                </a:ext>
              </a:extLst>
            </p:cNvPr>
            <p:cNvCxnSpPr>
              <a:stCxn id="4" idx="3"/>
              <a:endCxn id="22" idx="1"/>
            </p:cNvCxnSpPr>
            <p:nvPr/>
          </p:nvCxnSpPr>
          <p:spPr bwMode="auto">
            <a:xfrm rot="16200000" flipH="1">
              <a:off x="1333672" y="2437110"/>
              <a:ext cx="1900092" cy="1775376"/>
            </a:xfrm>
            <a:prstGeom prst="bentConnector2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47" name="Cylinder 46">
              <a:extLst>
                <a:ext uri="{FF2B5EF4-FFF2-40B4-BE49-F238E27FC236}">
                  <a16:creationId xmlns:a16="http://schemas.microsoft.com/office/drawing/2014/main" id="{89D6EF25-1856-9CF7-D8FE-9623E8D09B31}"/>
                </a:ext>
              </a:extLst>
            </p:cNvPr>
            <p:cNvSpPr/>
            <p:nvPr/>
          </p:nvSpPr>
          <p:spPr bwMode="auto">
            <a:xfrm>
              <a:off x="69141" y="5307267"/>
              <a:ext cx="3013905" cy="1238675"/>
            </a:xfrm>
            <a:prstGeom prst="can">
              <a:avLst/>
            </a:prstGeom>
            <a:noFill/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IE" sz="1400" b="0" u="sng" kern="0">
                  <a:solidFill>
                    <a:schemeClr val="bg1">
                      <a:lumMod val="90000"/>
                      <a:lumOff val="10000"/>
                    </a:schemeClr>
                  </a:solidFill>
                  <a:ea typeface="Calibri"/>
                  <a:cs typeface="Calibri"/>
                  <a:sym typeface="Calibri"/>
                </a:rPr>
                <a:t>Final Outputs</a:t>
              </a:r>
              <a:endParaRPr lang="en-IE" sz="1100" b="0" kern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defRPr/>
              </a:pPr>
              <a:r>
                <a:rPr lang="en-IE" sz="1400" b="0" kern="0">
                  <a:solidFill>
                    <a:schemeClr val="bg1">
                      <a:lumMod val="90000"/>
                      <a:lumOff val="10000"/>
                    </a:schemeClr>
                  </a:solidFill>
                  <a:ea typeface="Calibri"/>
                  <a:cs typeface="Calibri"/>
                  <a:sym typeface="Calibri"/>
                </a:rPr>
                <a:t>• Lunar spectral irradiances for input observations in sensor spectral bands</a:t>
              </a:r>
              <a:endParaRPr lang="en-IE" sz="1100" b="0" kern="0">
                <a:solidFill>
                  <a:schemeClr val="bg1">
                    <a:lumMod val="90000"/>
                    <a:lumOff val="10000"/>
                  </a:schemeClr>
                </a:solidFill>
                <a:latin typeface="Arial"/>
                <a:sym typeface="Arial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DE5F3C6-4C09-D63C-1A33-B09645353A32}"/>
                </a:ext>
              </a:extLst>
            </p:cNvPr>
            <p:cNvCxnSpPr>
              <a:stCxn id="3" idx="1"/>
              <a:endCxn id="47" idx="4"/>
            </p:cNvCxnSpPr>
            <p:nvPr/>
          </p:nvCxnSpPr>
          <p:spPr bwMode="auto">
            <a:xfrm flipH="1" flipV="1">
              <a:off x="3083046" y="5926605"/>
              <a:ext cx="405220" cy="2"/>
            </a:xfrm>
            <a:prstGeom prst="straightConnector1">
              <a:avLst/>
            </a:prstGeom>
            <a:solidFill>
              <a:schemeClr val="bg2"/>
            </a:solidFill>
            <a:ln w="28575" cap="flat" cmpd="sng" algn="ctr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970203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X6PPVAVDZMSZ-613157859-13504</_dlc_DocId>
    <_dlc_DocIdUrl xmlns="cfab5f87-ed30-4dbb-a820-4234a14babf6">
      <Url>https://wmoomm.sharepoint.com/sites/Collaboration/_layouts/15/DocIdRedir.aspx?ID=X6PPVAVDZMSZ-613157859-13504</Url>
      <Description>X6PPVAVDZMSZ-613157859-13504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96C301-6CA2-400A-80B8-26379E46A1F8}"/>
</file>

<file path=customXml/itemProps4.xml><?xml version="1.0" encoding="utf-8"?>
<ds:datastoreItem xmlns:ds="http://schemas.openxmlformats.org/officeDocument/2006/customXml" ds:itemID="{EFFA62DD-A750-46BE-AD46-FF16F0969906}"/>
</file>

<file path=customXml/itemProps5.xml><?xml version="1.0" encoding="utf-8"?>
<ds:datastoreItem xmlns:ds="http://schemas.openxmlformats.org/officeDocument/2006/customXml" ds:itemID="{F434A3E9-C6F6-495E-88A8-4E1B2800FC2F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1079</Words>
  <Application>Microsoft Office PowerPoint</Application>
  <PresentationFormat>Widescreen</PresentationFormat>
  <Paragraphs>183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Bahnschrift Light</vt:lpstr>
      <vt:lpstr>Bahnschrift SemiLight</vt:lpstr>
      <vt:lpstr>Calibri</vt:lpstr>
      <vt:lpstr>Century Gothic</vt:lpstr>
      <vt:lpstr>Helvetica</vt:lpstr>
      <vt:lpstr>Roboto</vt:lpstr>
      <vt:lpstr>Roboto Light</vt:lpstr>
      <vt:lpstr>Tahoma</vt:lpstr>
      <vt:lpstr>Times New Roman</vt:lpstr>
      <vt:lpstr>Wingdings</vt:lpstr>
      <vt:lpstr>Title &amp; Seperator Slides</vt:lpstr>
      <vt:lpstr>PowerPoint Presentation</vt:lpstr>
      <vt:lpstr>The LSICS project</vt:lpstr>
      <vt:lpstr>Development status</vt:lpstr>
      <vt:lpstr>How does LSICS works?</vt:lpstr>
      <vt:lpstr>How does LSICS works?</vt:lpstr>
      <vt:lpstr>LSICS Gitlab</vt:lpstr>
      <vt:lpstr>LSICS Gitlab</vt:lpstr>
      <vt:lpstr>LSICS structure</vt:lpstr>
      <vt:lpstr>Distribution and usage</vt:lpstr>
      <vt:lpstr>Some tests and results - MSG/SEVIRI</vt:lpstr>
      <vt:lpstr>Some tests and results - MSG/SEVIRI</vt:lpstr>
      <vt:lpstr>Switching lunar model / Inter-operability</vt:lpstr>
      <vt:lpstr>Future work and release plan</vt:lpstr>
      <vt:lpstr>Future work and release plan</vt:lpstr>
      <vt:lpstr>PowerPoint Presentation</vt:lpstr>
      <vt:lpstr>How does LSICS work?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Sebastien Wagner</cp:lastModifiedBy>
  <cp:revision>40</cp:revision>
  <cp:lastPrinted>2006-03-06T14:11:17Z</cp:lastPrinted>
  <dcterms:created xsi:type="dcterms:W3CDTF">2024-03-12T14:08:59Z</dcterms:created>
  <dcterms:modified xsi:type="dcterms:W3CDTF">2026-03-24T03:26:37Z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36450115-bf85-46de-b3a0-633856a21c8e</vt:lpwstr>
  </property>
</Properties>
</file>