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olors1.xml" ContentType="application/vnd.ms-office.chartcolorstyle+xml"/>
  <Override PartName="/ppt/charts/style1.xml" ContentType="application/vnd.ms-office.chartstyle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733" r:id="rId2"/>
    <p:sldId id="834" r:id="rId3"/>
    <p:sldId id="885" r:id="rId4"/>
    <p:sldId id="886" r:id="rId5"/>
    <p:sldId id="888" r:id="rId6"/>
    <p:sldId id="889" r:id="rId7"/>
    <p:sldId id="890" r:id="rId8"/>
    <p:sldId id="892" r:id="rId9"/>
    <p:sldId id="893" r:id="rId10"/>
    <p:sldId id="894" r:id="rId11"/>
    <p:sldId id="895" r:id="rId12"/>
    <p:sldId id="896" r:id="rId13"/>
    <p:sldId id="897" r:id="rId14"/>
    <p:sldId id="874" r:id="rId15"/>
    <p:sldId id="906" r:id="rId16"/>
    <p:sldId id="899" r:id="rId17"/>
    <p:sldId id="900" r:id="rId18"/>
    <p:sldId id="903" r:id="rId19"/>
    <p:sldId id="907" r:id="rId20"/>
    <p:sldId id="858" r:id="rId21"/>
    <p:sldId id="854" r:id="rId22"/>
  </p:sldIdLst>
  <p:sldSz cx="12192000" cy="6858000"/>
  <p:notesSz cx="6797675" cy="9926638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D7D31"/>
    <a:srgbClr val="F5960B"/>
    <a:srgbClr val="0C45E4"/>
    <a:srgbClr val="0000FF"/>
    <a:srgbClr val="FF3300"/>
    <a:srgbClr val="333399"/>
    <a:srgbClr val="000000"/>
    <a:srgbClr val="00800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86" autoAdjust="0"/>
    <p:restoredTop sz="91460" autoAdjust="0"/>
  </p:normalViewPr>
  <p:slideViewPr>
    <p:cSldViewPr snapToGrid="0" showGuides="1">
      <p:cViewPr>
        <p:scale>
          <a:sx n="75" d="100"/>
          <a:sy n="75" d="100"/>
        </p:scale>
        <p:origin x="346" y="154"/>
      </p:cViewPr>
      <p:guideLst>
        <p:guide orient="horz" pos="2160"/>
        <p:guide pos="38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10" d="100"/>
          <a:sy n="110" d="100"/>
        </p:scale>
        <p:origin x="2203" y="-1478"/>
      </p:cViewPr>
      <p:guideLst>
        <p:guide orient="horz" pos="3126"/>
        <p:guide pos="2143"/>
      </p:guideLst>
    </p:cSldViewPr>
  </p:notesViewPr>
  <p:gridSpacing cx="114300" cy="1143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5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work_504\&#39118;&#19977;\08&#26143;\&#22312;&#36712;&#22788;&#29702;%202025.10\&#20919;&#31354;&#35746;&#27491;\&#20919;&#31354;&#35746;&#27491;&#21069;&#21518;&#23545;&#27604;2026.02.2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订正前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ch5</c:v>
                </c:pt>
                <c:pt idx="1">
                  <c:v>ch6</c:v>
                </c:pt>
                <c:pt idx="2">
                  <c:v>ch7</c:v>
                </c:pt>
                <c:pt idx="3">
                  <c:v>ch8</c:v>
                </c:pt>
                <c:pt idx="4">
                  <c:v>ch9</c:v>
                </c:pt>
                <c:pt idx="5">
                  <c:v>ch10</c:v>
                </c:pt>
                <c:pt idx="6">
                  <c:v>ch11</c:v>
                </c:pt>
              </c:strCache>
            </c:strRef>
          </c:cat>
          <c:val>
            <c:numRef>
              <c:f>Sheet1!$B$2:$B$8</c:f>
              <c:numCache>
                <c:formatCode>0.000_ </c:formatCode>
                <c:ptCount val="7"/>
                <c:pt idx="0">
                  <c:v>-0.70158105844324303</c:v>
                </c:pt>
                <c:pt idx="1">
                  <c:v>-0.28472936624038497</c:v>
                </c:pt>
                <c:pt idx="2">
                  <c:v>-0.30051884010098401</c:v>
                </c:pt>
                <c:pt idx="3">
                  <c:v>-0.43558808956421202</c:v>
                </c:pt>
                <c:pt idx="4">
                  <c:v>-0.71895146638982599</c:v>
                </c:pt>
                <c:pt idx="5">
                  <c:v>-1.5587796994077801</c:v>
                </c:pt>
                <c:pt idx="6">
                  <c:v>-2.40841846966944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A3-4582-8CDF-DFD64CA882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订正后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ch5</c:v>
                </c:pt>
                <c:pt idx="1">
                  <c:v>ch6</c:v>
                </c:pt>
                <c:pt idx="2">
                  <c:v>ch7</c:v>
                </c:pt>
                <c:pt idx="3">
                  <c:v>ch8</c:v>
                </c:pt>
                <c:pt idx="4">
                  <c:v>ch9</c:v>
                </c:pt>
                <c:pt idx="5">
                  <c:v>ch10</c:v>
                </c:pt>
                <c:pt idx="6">
                  <c:v>ch11</c:v>
                </c:pt>
              </c:strCache>
            </c:strRef>
          </c:cat>
          <c:val>
            <c:numRef>
              <c:f>Sheet1!$C$2:$C$8</c:f>
              <c:numCache>
                <c:formatCode>0.000_ </c:formatCode>
                <c:ptCount val="7"/>
                <c:pt idx="0">
                  <c:v>-0.46673042987223801</c:v>
                </c:pt>
                <c:pt idx="1">
                  <c:v>-7.9491026681725099E-2</c:v>
                </c:pt>
                <c:pt idx="2">
                  <c:v>-6.8535019764240895E-2</c:v>
                </c:pt>
                <c:pt idx="3">
                  <c:v>-0.15228682854521</c:v>
                </c:pt>
                <c:pt idx="4">
                  <c:v>-0.28181067798404702</c:v>
                </c:pt>
                <c:pt idx="5">
                  <c:v>-0.54641954012846705</c:v>
                </c:pt>
                <c:pt idx="6">
                  <c:v>-0.90119397190654305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A3-4582-8CDF-DFD64CA8829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4808000"/>
        <c:axId val="884812800"/>
      </c:barChart>
      <c:catAx>
        <c:axId val="8848080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 smtClean="0"/>
                  <a:t>Channels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4812800"/>
        <c:crosses val="autoZero"/>
        <c:auto val="1"/>
        <c:lblAlgn val="ctr"/>
        <c:lblOffset val="100"/>
        <c:noMultiLvlLbl val="0"/>
      </c:catAx>
      <c:valAx>
        <c:axId val="88481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/>
                  <a:t>omb/K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88480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0.21607</cdr:x>
      <cdr:y>0.58643</cdr:y>
    </cdr:from>
    <cdr:to>
      <cdr:x>0.59607</cdr:x>
      <cdr:y>0.85534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1065229" y="1391219"/>
          <a:ext cx="1873344" cy="63795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600" b="1" dirty="0" smtClean="0">
              <a:solidFill>
                <a:srgbClr val="4472C4"/>
              </a:solidFill>
            </a:rPr>
            <a:t>Before correction</a:t>
          </a:r>
        </a:p>
        <a:p xmlns:a="http://schemas.openxmlformats.org/drawingml/2006/main">
          <a:r>
            <a:rPr lang="en-US" altLang="zh-CN" sz="1600" b="1" dirty="0" smtClean="0">
              <a:solidFill>
                <a:srgbClr val="ED7D31"/>
              </a:solidFill>
            </a:rPr>
            <a:t>After correction</a:t>
          </a:r>
          <a:endParaRPr lang="zh-CN" altLang="en-US" sz="1600" b="1" dirty="0">
            <a:solidFill>
              <a:srgbClr val="ED7D3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t" anchorCtr="0" compatLnSpc="1"/>
          <a:lstStyle>
            <a:lvl1pPr defTabSz="92265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t" anchorCtr="0" compatLnSpc="1"/>
          <a:lstStyle>
            <a:lvl1pPr algn="r" defTabSz="92265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b" anchorCtr="0" compatLnSpc="1"/>
          <a:lstStyle>
            <a:lvl1pPr defTabSz="92265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b" anchorCtr="0" compatLnSpc="1"/>
          <a:lstStyle>
            <a:lvl1pPr algn="r" defTabSz="922655">
              <a:defRPr sz="1200"/>
            </a:lvl1pPr>
          </a:lstStyle>
          <a:p>
            <a:pPr>
              <a:defRPr/>
            </a:pPr>
            <a:fld id="{5D828D66-AEB5-4DE2-AE3C-788B6F5E35E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t" anchorCtr="0" compatLnSpc="1"/>
          <a:lstStyle>
            <a:lvl1pPr defTabSz="92265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t" anchorCtr="0" compatLnSpc="1"/>
          <a:lstStyle>
            <a:lvl1pPr algn="r" defTabSz="92265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40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t" anchorCtr="0" compatLnSpc="1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b" anchorCtr="0" compatLnSpc="1"/>
          <a:lstStyle>
            <a:lvl1pPr defTabSz="92265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309" tIns="46154" rIns="92309" bIns="46154" numCol="1" anchor="b" anchorCtr="0" compatLnSpc="1"/>
          <a:lstStyle>
            <a:lvl1pPr algn="r" defTabSz="922655">
              <a:defRPr sz="1200"/>
            </a:lvl1pPr>
          </a:lstStyle>
          <a:p>
            <a:pPr>
              <a:defRPr/>
            </a:pPr>
            <a:fld id="{D2E840EC-3661-47EA-B292-7ED791E1B58E}" type="slidenum">
              <a:rPr lang="en-US"/>
              <a:t>‹#›</a:t>
            </a:fld>
            <a:endParaRPr lang="en-US"/>
          </a:p>
        </p:txBody>
      </p:sp>
      <p:sp>
        <p:nvSpPr>
          <p:cNvPr id="2" name="文本框 1"/>
          <p:cNvSpPr txBox="1"/>
          <p:nvPr/>
        </p:nvSpPr>
        <p:spPr>
          <a:xfrm>
            <a:off x="3200401" y="4218707"/>
            <a:ext cx="706582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2025</a:t>
            </a:r>
            <a:endParaRPr lang="zh-CN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8197" y="4218708"/>
            <a:ext cx="164132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D4F94-4851-4065-BA9C-947A644B85B9}" type="slidenum">
              <a:rPr lang="en-US" smtClean="0"/>
              <a:t>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16700" cy="3722688"/>
          </a:xfrm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6E1F4-C91A-4F44-BD9C-370F412BC276}" type="slidenum">
              <a:rPr lang="en-US" smtClean="0"/>
              <a:t>21</a:t>
            </a:fld>
            <a:endParaRPr 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655" y="2130428"/>
            <a:ext cx="10041775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9513" y="3886200"/>
            <a:ext cx="822405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0C06C-A120-4CEF-A9AD-F4118C12BC70}" type="slidenum">
              <a:rPr lang="en-US"/>
              <a:t>‹#›</a:t>
            </a:fld>
            <a:endParaRPr 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32630"/>
            <a:ext cx="7772400" cy="667472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8AC38-E0E8-49D7-B2FE-71FD7C42C09E}" type="slidenum">
              <a:rPr lang="en-US"/>
              <a:t>‹#›</a:t>
            </a:fld>
            <a:endParaRPr 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94469-C24B-4485-9554-864CA5BFE27B}" type="slidenum">
              <a:rPr lang="en-US"/>
              <a:t>‹#›</a:t>
            </a:fld>
            <a:endParaRPr 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66AD1-022E-4E0E-AE7E-C7A6C4DD8D01}" type="slidenum">
              <a:rPr lang="en-US"/>
              <a:t>‹#›</a:t>
            </a:fld>
            <a:endParaRPr 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EA962-5ACB-4E0A-B99B-F2A901C15787}" type="slidenum">
              <a:rPr lang="en-US"/>
              <a:t>‹#›</a:t>
            </a:fld>
            <a:endParaRPr lang="en-US"/>
          </a:p>
        </p:txBody>
      </p:sp>
      <p:sp>
        <p:nvSpPr>
          <p:cNvPr id="8" name="文本框 7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831DE-8CB6-4B98-B2F1-D4EBA8FF1804}" type="slidenum">
              <a:rPr lang="en-US"/>
              <a:t>‹#›</a:t>
            </a:fld>
            <a:endParaRPr lang="en-US"/>
          </a:p>
        </p:txBody>
      </p:sp>
      <p:sp>
        <p:nvSpPr>
          <p:cNvPr id="4" name="Title 1"/>
          <p:cNvSpPr txBox="1"/>
          <p:nvPr userDrawn="1"/>
        </p:nvSpPr>
        <p:spPr>
          <a:xfrm>
            <a:off x="3352800" y="132628"/>
            <a:ext cx="7772400" cy="6674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4000" kern="0" dirty="0"/>
              <a:t>Click to edit Master title style</a:t>
            </a:r>
            <a:endParaRPr lang="en-GB" sz="4000" kern="0" dirty="0"/>
          </a:p>
        </p:txBody>
      </p:sp>
      <p:sp>
        <p:nvSpPr>
          <p:cNvPr id="5" name="文本框 4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3BB8C-0C0C-4EAB-9830-DC513CDAB615}" type="slidenum">
              <a:rPr lang="en-US"/>
              <a:t>‹#›</a:t>
            </a:fld>
            <a:endParaRPr 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(Doh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760" y="76200"/>
            <a:ext cx="10515600" cy="551022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ko-KR" altLang="en-US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203200" y="735870"/>
            <a:ext cx="1174153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1145520" y="6602009"/>
            <a:ext cx="10464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1DDF0A2-C106-43E5-8EA9-B1F17B7001B3}" type="slidenum">
              <a:rPr lang="ko-KR" altLang="en-US" sz="1000" b="1" smtClean="0">
                <a:solidFill>
                  <a:prstClr val="white">
                    <a:lumMod val="50000"/>
                  </a:prstClr>
                </a:solidFill>
                <a:latin typeface="Malgun Gothic" panose="020B0503020000020004" pitchFamily="50" charset="-127"/>
              </a:rPr>
              <a:t>‹#›</a:t>
            </a:fld>
            <a:endParaRPr lang="en-US" altLang="ko-KR" sz="1000" b="1" dirty="0">
              <a:solidFill>
                <a:prstClr val="white">
                  <a:lumMod val="50000"/>
                </a:prstClr>
              </a:solidFill>
              <a:latin typeface="Malgun Gothic" panose="020B0503020000020004" pitchFamily="50" charset="-127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7295" y="914400"/>
            <a:ext cx="11406195" cy="519030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Picture 8" descr="H:\MY DOCUMENTS\GSICS\logo\GSICS180px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1852" y="9"/>
            <a:ext cx="2110153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8"/>
          <p:cNvSpPr txBox="1"/>
          <p:nvPr userDrawn="1"/>
        </p:nvSpPr>
        <p:spPr>
          <a:xfrm>
            <a:off x="5577840" y="6417152"/>
            <a:ext cx="918753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March, </a:t>
            </a:r>
            <a:r>
              <a:rPr lang="en-US" altLang="zh-CN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161902" y="6400802"/>
            <a:ext cx="285126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zh-CN" alt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2"/>
            <a:ext cx="10972800" cy="52577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759141" y="6400802"/>
            <a:ext cx="1823259" cy="23275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7E33C82-C2A6-478E-8FB2-E20C8DB4147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609600" y="1147156"/>
            <a:ext cx="10972800" cy="517744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/>
            </a:pPr>
            <a:endParaRPr lang="en-GB" sz="32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347050" y="6408718"/>
            <a:ext cx="5497903" cy="2327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algn="ctr">
              <a:defRPr/>
            </a:pPr>
            <a:r>
              <a:rPr lang="en-US" sz="1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March 2023</a:t>
            </a: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609600" y="6324600"/>
            <a:ext cx="10972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8737600" y="6477003"/>
            <a:ext cx="2844800" cy="244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 algn="r">
              <a:defRPr/>
            </a:pPr>
            <a:endParaRPr lang="en-GB" sz="1400"/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68233" y="6417416"/>
            <a:ext cx="3084334" cy="2327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/>
          <a:p>
            <a:pPr>
              <a:defRPr/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GSICS Annual State of Observation System Report </a:t>
            </a:r>
          </a:p>
        </p:txBody>
      </p:sp>
      <p:pic>
        <p:nvPicPr>
          <p:cNvPr id="1028" name="Picture 4" descr="http://gsics.atmos.umd.edu/pub/Development/Logos/GSICS180px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3" y="102700"/>
            <a:ext cx="17145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v"/>
        <a:defRPr sz="3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gsics.atmos.umd.edu/wiki/Hom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ujy@cma.gov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843280" y="1335297"/>
            <a:ext cx="10474960" cy="2610537"/>
          </a:xfr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eaLnBrk="1" hangingPunct="1"/>
            <a:r>
              <a:rPr lang="en-US" altLang="zh-CN" sz="3600" b="1" dirty="0" smtClean="0">
                <a:solidFill>
                  <a:srgbClr val="0000FF"/>
                </a:solidFill>
              </a:rPr>
              <a:t/>
            </a:r>
            <a:br>
              <a:rPr lang="en-US" altLang="zh-CN" sz="3600" b="1" dirty="0" smtClean="0">
                <a:solidFill>
                  <a:srgbClr val="0000FF"/>
                </a:solidFill>
              </a:rPr>
            </a:br>
            <a:r>
              <a:rPr lang="en-US" altLang="zh-CN" sz="3600" b="1" dirty="0"/>
              <a:t>The Status of Microwave </a:t>
            </a:r>
            <a:r>
              <a:rPr lang="en-US" altLang="zh-CN" sz="3600" b="1" dirty="0" smtClean="0"/>
              <a:t>Temperature Sounder </a:t>
            </a:r>
            <a:r>
              <a:rPr lang="en-US" altLang="zh-CN" sz="2800" b="1" dirty="0" smtClean="0"/>
              <a:t>–III </a:t>
            </a:r>
            <a:r>
              <a:rPr lang="en-US" altLang="zh-CN" sz="3600" b="1" dirty="0" smtClean="0"/>
              <a:t>onboard </a:t>
            </a:r>
            <a:r>
              <a:rPr lang="en-US" altLang="zh-CN" sz="3600" b="1" dirty="0" smtClean="0"/>
              <a:t>Fengyun-3H </a:t>
            </a:r>
            <a:r>
              <a:rPr lang="en-US" altLang="zh-CN" sz="3600" b="1" dirty="0"/>
              <a:t>Satellite</a:t>
            </a:r>
            <a:endParaRPr lang="en-US" altLang="en-IE" sz="3600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07841" y="4361241"/>
            <a:ext cx="9387400" cy="1453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anose="05000000000000000000" pitchFamily="2" charset="2"/>
              <a:buNone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US" altLang="zh-CN" sz="2000" b="1" kern="0" dirty="0">
              <a:ea typeface="宋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 b="1" kern="0" dirty="0" err="1" smtClean="0">
                <a:ea typeface="宋体" panose="02010600030101010101" pitchFamily="2" charset="-122"/>
              </a:rPr>
              <a:t>Juyang</a:t>
            </a:r>
            <a:r>
              <a:rPr lang="en-US" altLang="zh-CN" sz="2400" b="1" kern="0" dirty="0" smtClean="0">
                <a:ea typeface="宋体" panose="02010600030101010101" pitchFamily="2" charset="-122"/>
              </a:rPr>
              <a:t> </a:t>
            </a:r>
            <a:r>
              <a:rPr lang="en-US" altLang="zh-CN" sz="2400" b="1" kern="0" dirty="0" smtClean="0">
                <a:ea typeface="宋体" panose="02010600030101010101" pitchFamily="2" charset="-122"/>
              </a:rPr>
              <a:t>Hu,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kern="0" dirty="0" err="1" smtClean="0">
                <a:ea typeface="宋体" panose="02010600030101010101" pitchFamily="2" charset="-122"/>
              </a:rPr>
              <a:t>Xiuqing</a:t>
            </a:r>
            <a:r>
              <a:rPr lang="en-US" altLang="zh-CN" sz="2000" b="1" kern="0" dirty="0" smtClean="0">
                <a:ea typeface="宋体" panose="02010600030101010101" pitchFamily="2" charset="-122"/>
              </a:rPr>
              <a:t> </a:t>
            </a:r>
            <a:r>
              <a:rPr lang="en-US" altLang="zh-CN" sz="2000" b="1" kern="0" dirty="0">
                <a:ea typeface="宋体" panose="02010600030101010101" pitchFamily="2" charset="-122"/>
              </a:rPr>
              <a:t>Hu, </a:t>
            </a:r>
            <a:r>
              <a:rPr lang="en-US" altLang="zh-CN" sz="2000" b="1" kern="0" dirty="0" smtClean="0">
                <a:ea typeface="宋体" panose="02010600030101010101" pitchFamily="2" charset="-122"/>
              </a:rPr>
              <a:t>Na Xu, Jian Shang, </a:t>
            </a:r>
            <a:r>
              <a:rPr lang="en-US" altLang="zh-CN" sz="2000" b="1" kern="0" dirty="0" err="1" smtClean="0">
                <a:ea typeface="宋体" panose="02010600030101010101" pitchFamily="2" charset="-122"/>
              </a:rPr>
              <a:t>Shengli</a:t>
            </a:r>
            <a:r>
              <a:rPr lang="en-US" altLang="zh-CN" sz="2000" b="1" kern="0" dirty="0" smtClean="0">
                <a:ea typeface="宋体" panose="02010600030101010101" pitchFamily="2" charset="-122"/>
              </a:rPr>
              <a:t> </a:t>
            </a:r>
            <a:r>
              <a:rPr lang="en-US" altLang="zh-CN" sz="2000" b="1" kern="0" dirty="0" smtClean="0">
                <a:ea typeface="宋体" panose="02010600030101010101" pitchFamily="2" charset="-122"/>
              </a:rPr>
              <a:t>Wu, Shi Liu</a:t>
            </a:r>
            <a:endParaRPr lang="en-US" altLang="zh-CN" sz="2000" b="1" kern="0" dirty="0" smtClean="0">
              <a:ea typeface="宋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000" b="1" kern="0" dirty="0" smtClean="0">
                <a:ea typeface="宋体" panose="02010600030101010101" pitchFamily="2" charset="-122"/>
              </a:rPr>
              <a:t>NSMC, CMA </a:t>
            </a:r>
            <a:endParaRPr lang="en-US" altLang="zh-CN" sz="2000" b="1" kern="0" dirty="0">
              <a:ea typeface="宋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1200" kern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433" y="190816"/>
            <a:ext cx="7772400" cy="66747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947949"/>
            <a:ext cx="5902960" cy="316253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Instrument </a:t>
            </a:r>
            <a:r>
              <a:rPr lang="en-US" sz="2800" dirty="0" smtClean="0"/>
              <a:t>Review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Calibration for FY-3H MWTS-III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Calibration Accuracy Evaluation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Conclusion and Future </a:t>
            </a:r>
            <a:r>
              <a:rPr lang="en-US" sz="2800" dirty="0" smtClean="0"/>
              <a:t>plan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en-US" sz="2800" dirty="0"/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2</a:t>
            </a:fld>
            <a:endParaRPr lang="en-US"/>
          </a:p>
        </p:txBody>
      </p:sp>
      <p:pic>
        <p:nvPicPr>
          <p:cNvPr id="5" name="1418c981e0a611a9b3f96bca7498489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0000"/>
          <a:stretch/>
        </p:blipFill>
        <p:spPr bwMode="auto">
          <a:xfrm>
            <a:off x="7727910" y="2628064"/>
            <a:ext cx="2691631" cy="2691631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" name="矩形 5"/>
          <p:cNvSpPr/>
          <p:nvPr/>
        </p:nvSpPr>
        <p:spPr>
          <a:xfrm>
            <a:off x="6660732" y="1867432"/>
            <a:ext cx="4921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Cold Wave Processes in the Northern </a:t>
            </a:r>
            <a:r>
              <a:rPr lang="en-US" altLang="zh-CN" b="1" dirty="0" smtClean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Hemisphere (FY-3H </a:t>
            </a:r>
            <a:r>
              <a:rPr lang="en-US" altLang="zh-CN" b="1" dirty="0" smtClean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MWTS-III, 2025.10)</a:t>
            </a:r>
            <a:endParaRPr lang="en-US" altLang="zh-CN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433" y="190816"/>
            <a:ext cx="7772400" cy="66747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72589"/>
            <a:ext cx="10972800" cy="51996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Instrument </a:t>
            </a:r>
            <a:r>
              <a:rPr lang="en-US" sz="2800" dirty="0" smtClean="0">
                <a:solidFill>
                  <a:srgbClr val="FF0000"/>
                </a:solidFill>
              </a:rPr>
              <a:t>Review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dirty="0" smtClean="0"/>
              <a:t>Calibration </a:t>
            </a:r>
            <a:r>
              <a:rPr lang="en-US" sz="2800" dirty="0" smtClean="0"/>
              <a:t>for FY-3H MWTS-III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Calibration Accuracy </a:t>
            </a:r>
            <a:r>
              <a:rPr lang="en-US" altLang="zh-CN" sz="2800" dirty="0" smtClean="0"/>
              <a:t>Evaluation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en-US" sz="2800" dirty="0" smtClean="0"/>
              <a:t>Conclusion and Future </a:t>
            </a:r>
            <a:r>
              <a:rPr lang="en-US" sz="2800" dirty="0" smtClean="0"/>
              <a:t>plan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en-US" sz="2800" dirty="0"/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4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4</a:t>
            </a:fld>
            <a:endParaRPr lang="en-US"/>
          </a:p>
        </p:txBody>
      </p:sp>
      <p:sp>
        <p:nvSpPr>
          <p:cNvPr id="41" name="标题 1"/>
          <p:cNvSpPr txBox="1">
            <a:spLocks/>
          </p:cNvSpPr>
          <p:nvPr/>
        </p:nvSpPr>
        <p:spPr bwMode="auto">
          <a:xfrm>
            <a:off x="527381" y="1196752"/>
            <a:ext cx="11041227" cy="50405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735" b="1" kern="1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MWTS: Microwave temperature sounders onboard FengYun -3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1164675" y="3796289"/>
            <a:ext cx="9934143" cy="16132"/>
          </a:xfrm>
          <a:prstGeom prst="line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glow rad="63500">
              <a:srgbClr val="4F81BD">
                <a:satMod val="175000"/>
                <a:alpha val="40000"/>
              </a:srgbClr>
            </a:glow>
          </a:effectLst>
        </p:spPr>
      </p:cxnSp>
      <p:sp>
        <p:nvSpPr>
          <p:cNvPr id="43" name="流程图: 接点 42"/>
          <p:cNvSpPr/>
          <p:nvPr/>
        </p:nvSpPr>
        <p:spPr>
          <a:xfrm>
            <a:off x="1748335" y="3690419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流程图: 接点 43"/>
          <p:cNvSpPr/>
          <p:nvPr/>
        </p:nvSpPr>
        <p:spPr>
          <a:xfrm>
            <a:off x="2898530" y="3685962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流程图: 接点 44"/>
          <p:cNvSpPr/>
          <p:nvPr/>
        </p:nvSpPr>
        <p:spPr>
          <a:xfrm>
            <a:off x="4225767" y="3685962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流程图: 接点 45"/>
          <p:cNvSpPr/>
          <p:nvPr/>
        </p:nvSpPr>
        <p:spPr>
          <a:xfrm>
            <a:off x="5582188" y="3685962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流程图: 接点 46"/>
          <p:cNvSpPr/>
          <p:nvPr/>
        </p:nvSpPr>
        <p:spPr>
          <a:xfrm>
            <a:off x="6938609" y="3685962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流程图: 接点 47"/>
          <p:cNvSpPr/>
          <p:nvPr/>
        </p:nvSpPr>
        <p:spPr>
          <a:xfrm>
            <a:off x="8295030" y="3685962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505143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FY-3A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675498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FY-3B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952859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FY-3C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317773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FY-3D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086512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FY-3F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682687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5" name="流程图: 接点 54"/>
          <p:cNvSpPr/>
          <p:nvPr/>
        </p:nvSpPr>
        <p:spPr>
          <a:xfrm>
            <a:off x="9651450" y="3685962"/>
            <a:ext cx="184825" cy="204281"/>
          </a:xfrm>
          <a:prstGeom prst="flowChartConnector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402784" y="3368690"/>
            <a:ext cx="77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FY-3H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272487" y="3906276"/>
            <a:ext cx="1361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2008-2018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468183" y="3906276"/>
            <a:ext cx="126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2010-2020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61963" y="3906276"/>
            <a:ext cx="1194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2013-2024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202462" y="3906276"/>
            <a:ext cx="1093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2017.11-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943400" y="3906276"/>
            <a:ext cx="109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2023.08-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541956" y="3895491"/>
            <a:ext cx="103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2021.07-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9280579" y="3906276"/>
            <a:ext cx="1018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2025.09-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164676" y="4301895"/>
            <a:ext cx="2568102" cy="497284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MWTS-I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732778" y="4301894"/>
            <a:ext cx="2733471" cy="497284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MWTS-II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466248" y="4301894"/>
            <a:ext cx="4158389" cy="497284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MWTS-III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7" name="Picture 2" descr="https://www.nsmc.org.cn/nsmc/cn/instrument/pic/mwts/MWT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05" y="5054342"/>
            <a:ext cx="1437198" cy="99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https://www.nsmc.org.cn/nsmc/cn/instrument/pic/mwts/MWTS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449" y="5109125"/>
            <a:ext cx="1197127" cy="87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内容占位符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56" y="5031902"/>
            <a:ext cx="1443696" cy="945404"/>
          </a:xfrm>
          <a:prstGeom prst="rect">
            <a:avLst/>
          </a:prstGeom>
        </p:spPr>
      </p:pic>
      <p:pic>
        <p:nvPicPr>
          <p:cNvPr id="70" name="内容占位符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652" y="5048501"/>
            <a:ext cx="1443696" cy="945404"/>
          </a:xfrm>
          <a:prstGeom prst="rect">
            <a:avLst/>
          </a:prstGeom>
        </p:spPr>
      </p:pic>
      <p:pic>
        <p:nvPicPr>
          <p:cNvPr id="71" name="Picture 4" descr="https://www.nsmc.org.cn/nsmc/cn/instrument/pic/mwts/MWTS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023" y="5105860"/>
            <a:ext cx="1197127" cy="87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https://www.nsmc.org.cn/nsmc/cn/instrument/pic/mwts/MWT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58" y="5027148"/>
            <a:ext cx="1437198" cy="99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349" y="5027148"/>
            <a:ext cx="1321780" cy="991335"/>
          </a:xfrm>
          <a:prstGeom prst="rect">
            <a:avLst/>
          </a:prstGeom>
        </p:spPr>
      </p:pic>
      <p:sp>
        <p:nvSpPr>
          <p:cNvPr id="74" name="Content Placeholder 2"/>
          <p:cNvSpPr txBox="1">
            <a:spLocks/>
          </p:cNvSpPr>
          <p:nvPr/>
        </p:nvSpPr>
        <p:spPr bwMode="auto">
          <a:xfrm>
            <a:off x="616989" y="1858932"/>
            <a:ext cx="10597516" cy="11588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marL="457200" indent="-4572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990600" indent="-3810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–"/>
              <a:defRPr sz="2935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524000" indent="-3048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2133600" indent="-3048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743200" indent="-3048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»"/>
              <a:defRPr sz="2135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33528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MWTS was first carried on the FY-3A satellite launched in 2008.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The newly launched FY-3H is equipped with the third-generation MWTS (MWTS-III).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Seven instruments have been launched, with four currently operating in orbit.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168449" y="3368690"/>
            <a:ext cx="5456188" cy="93320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0590014" y="2915535"/>
            <a:ext cx="1242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solidFill>
                  <a:srgbClr val="C0504D"/>
                </a:solidFill>
                <a:latin typeface="Calibri"/>
                <a:ea typeface="宋体" panose="02010600030101010101" pitchFamily="2" charset="-122"/>
              </a:rPr>
              <a:t>in orbit</a:t>
            </a:r>
            <a:endParaRPr lang="zh-CN" altLang="en-US" sz="2800" dirty="0">
              <a:solidFill>
                <a:srgbClr val="C0504D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939290" y="327154"/>
            <a:ext cx="60082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Instrument Review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1656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5</a:t>
            </a:fld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4939290" y="327154"/>
            <a:ext cx="60082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Instrument Review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3"/>
          <p:cNvSpPr txBox="1">
            <a:spLocks/>
          </p:cNvSpPr>
          <p:nvPr/>
        </p:nvSpPr>
        <p:spPr>
          <a:xfrm>
            <a:off x="8737600" y="6538387"/>
            <a:ext cx="2844800" cy="27516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DEBAF-11D9-4FFC-9FE3-56BCDE40C340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940559"/>
              </p:ext>
            </p:extLst>
          </p:nvPr>
        </p:nvGraphicFramePr>
        <p:xfrm>
          <a:off x="5365334" y="2639993"/>
          <a:ext cx="6424581" cy="3430526"/>
        </p:xfrm>
        <a:graphic>
          <a:graphicData uri="http://schemas.openxmlformats.org/drawingml/2006/table">
            <a:tbl>
              <a:tblPr/>
              <a:tblGrid>
                <a:gridCol w="397874">
                  <a:extLst>
                    <a:ext uri="{9D8B030D-6E8A-4147-A177-3AD203B41FA5}">
                      <a16:colId xmlns:a16="http://schemas.microsoft.com/office/drawing/2014/main" val="1984420922"/>
                    </a:ext>
                  </a:extLst>
                </a:gridCol>
                <a:gridCol w="1392559">
                  <a:extLst>
                    <a:ext uri="{9D8B030D-6E8A-4147-A177-3AD203B41FA5}">
                      <a16:colId xmlns:a16="http://schemas.microsoft.com/office/drawing/2014/main" val="4277649847"/>
                    </a:ext>
                  </a:extLst>
                </a:gridCol>
                <a:gridCol w="795748">
                  <a:extLst>
                    <a:ext uri="{9D8B030D-6E8A-4147-A177-3AD203B41FA5}">
                      <a16:colId xmlns:a16="http://schemas.microsoft.com/office/drawing/2014/main" val="3683195599"/>
                    </a:ext>
                  </a:extLst>
                </a:gridCol>
                <a:gridCol w="895216">
                  <a:extLst>
                    <a:ext uri="{9D8B030D-6E8A-4147-A177-3AD203B41FA5}">
                      <a16:colId xmlns:a16="http://schemas.microsoft.com/office/drawing/2014/main" val="1617772515"/>
                    </a:ext>
                  </a:extLst>
                </a:gridCol>
                <a:gridCol w="560687">
                  <a:extLst>
                    <a:ext uri="{9D8B030D-6E8A-4147-A177-3AD203B41FA5}">
                      <a16:colId xmlns:a16="http://schemas.microsoft.com/office/drawing/2014/main" val="1586849398"/>
                    </a:ext>
                  </a:extLst>
                </a:gridCol>
                <a:gridCol w="729585">
                  <a:extLst>
                    <a:ext uri="{9D8B030D-6E8A-4147-A177-3AD203B41FA5}">
                      <a16:colId xmlns:a16="http://schemas.microsoft.com/office/drawing/2014/main" val="971723562"/>
                    </a:ext>
                  </a:extLst>
                </a:gridCol>
                <a:gridCol w="826456">
                  <a:extLst>
                    <a:ext uri="{9D8B030D-6E8A-4147-A177-3AD203B41FA5}">
                      <a16:colId xmlns:a16="http://schemas.microsoft.com/office/drawing/2014/main" val="3814321598"/>
                    </a:ext>
                  </a:extLst>
                </a:gridCol>
                <a:gridCol w="826456">
                  <a:extLst>
                    <a:ext uri="{9D8B030D-6E8A-4147-A177-3AD203B41FA5}">
                      <a16:colId xmlns:a16="http://schemas.microsoft.com/office/drawing/2014/main" val="3418594409"/>
                    </a:ext>
                  </a:extLst>
                </a:gridCol>
              </a:tblGrid>
              <a:tr h="4948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b="1" kern="100" dirty="0" smtClean="0">
                          <a:effectLst/>
                        </a:rPr>
                        <a:t>CH</a:t>
                      </a:r>
                      <a:endParaRPr lang="zh-CN" sz="110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200" b="1" kern="100" dirty="0" smtClean="0">
                          <a:effectLst/>
                        </a:rPr>
                        <a:t>Center</a:t>
                      </a:r>
                      <a:r>
                        <a:rPr lang="en-US" altLang="zh-CN" sz="1200" b="1" kern="100" baseline="0" dirty="0" smtClean="0">
                          <a:effectLst/>
                        </a:rPr>
                        <a:t> frequency</a:t>
                      </a:r>
                      <a:endParaRPr lang="zh-CN" sz="1100" b="1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zh-CN" sz="1200" b="1" kern="100" dirty="0">
                          <a:effectLst/>
                        </a:rPr>
                        <a:t>（</a:t>
                      </a:r>
                      <a:r>
                        <a:rPr lang="en-US" sz="1200" b="1" kern="100" dirty="0">
                          <a:effectLst/>
                        </a:rPr>
                        <a:t>GHz</a:t>
                      </a:r>
                      <a:r>
                        <a:rPr lang="zh-CN" sz="1200" b="1" kern="100" dirty="0">
                          <a:effectLst/>
                        </a:rPr>
                        <a:t>）</a:t>
                      </a:r>
                      <a:endParaRPr lang="zh-CN" sz="110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200" b="1" kern="100" dirty="0" smtClean="0">
                          <a:effectLst/>
                        </a:rPr>
                        <a:t>Band width</a:t>
                      </a:r>
                      <a:endParaRPr lang="zh-CN" sz="1100" b="1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zh-CN" sz="1200" b="1" kern="100" dirty="0">
                          <a:effectLst/>
                        </a:rPr>
                        <a:t>（</a:t>
                      </a:r>
                      <a:r>
                        <a:rPr lang="en-US" sz="1200" b="1" kern="100" dirty="0">
                          <a:effectLst/>
                        </a:rPr>
                        <a:t>MHz</a:t>
                      </a:r>
                      <a:r>
                        <a:rPr lang="zh-CN" sz="1200" b="1" kern="100" dirty="0">
                          <a:effectLst/>
                        </a:rPr>
                        <a:t>）</a:t>
                      </a:r>
                      <a:endParaRPr lang="zh-CN" sz="110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200" b="1" kern="100" dirty="0" smtClean="0">
                          <a:effectLst/>
                        </a:rPr>
                        <a:t>NEDT</a:t>
                      </a:r>
                      <a:endParaRPr lang="zh-CN" sz="1100" b="1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zh-CN" sz="1200" b="1" kern="100" dirty="0" smtClean="0">
                          <a:effectLst/>
                        </a:rPr>
                        <a:t>（</a:t>
                      </a:r>
                      <a:r>
                        <a:rPr lang="en-US" sz="1200" b="1" kern="100" dirty="0">
                          <a:effectLst/>
                        </a:rPr>
                        <a:t>K</a:t>
                      </a:r>
                      <a:r>
                        <a:rPr lang="zh-CN" sz="1200" b="1" kern="100" dirty="0">
                          <a:effectLst/>
                        </a:rPr>
                        <a:t>）</a:t>
                      </a:r>
                      <a:endParaRPr lang="zh-CN" sz="110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200" b="1" kern="100" dirty="0" smtClean="0">
                          <a:effectLst/>
                        </a:rPr>
                        <a:t>FY-3D 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200" b="1" kern="100" dirty="0" smtClean="0">
                          <a:effectLst/>
                        </a:rPr>
                        <a:t>NEDT</a:t>
                      </a:r>
                      <a:endParaRPr lang="zh-CN" sz="1200" b="1" kern="100" dirty="0">
                        <a:solidFill>
                          <a:srgbClr val="0070C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b="1" kern="100" dirty="0" smtClean="0">
                          <a:effectLst/>
                        </a:rPr>
                        <a:t>ATMS</a:t>
                      </a:r>
                      <a:endParaRPr lang="zh-CN" sz="105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b="1" kern="100" dirty="0" smtClean="0">
                          <a:effectLst/>
                        </a:rPr>
                        <a:t>AMSU-A</a:t>
                      </a:r>
                      <a:endParaRPr lang="zh-CN" sz="110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b="1" kern="100" dirty="0" smtClean="0">
                          <a:solidFill>
                            <a:schemeClr val="accent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Metop-SG-A1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b="1" kern="100" dirty="0" smtClean="0">
                          <a:solidFill>
                            <a:schemeClr val="accent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MWS</a:t>
                      </a:r>
                      <a:endParaRPr lang="zh-CN" sz="1100" b="1" kern="100" dirty="0">
                        <a:solidFill>
                          <a:schemeClr val="accent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274143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effectLst/>
                        </a:rPr>
                        <a:t>1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FF0000"/>
                          </a:solidFill>
                          <a:effectLst/>
                        </a:rPr>
                        <a:t>23.8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270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62340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effectLst/>
                        </a:rPr>
                        <a:t>2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FF0000"/>
                          </a:solidFill>
                          <a:effectLst/>
                        </a:rPr>
                        <a:t>31.4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180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0.35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314112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00B050"/>
                          </a:solidFill>
                          <a:effectLst/>
                        </a:rPr>
                        <a:t>50.3</a:t>
                      </a:r>
                      <a:endParaRPr lang="zh-CN" sz="900" b="1" kern="100" dirty="0">
                        <a:solidFill>
                          <a:srgbClr val="00B05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180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0.35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1.2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70225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4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51.76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400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0.75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873599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5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52.8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400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0.75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891171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effectLst/>
                        </a:rPr>
                        <a:t>6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FF0000"/>
                          </a:solidFill>
                          <a:effectLst/>
                        </a:rPr>
                        <a:t>53.246±0.08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140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0.35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sz="11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b="1" kern="100" dirty="0" smtClean="0">
                          <a:solidFill>
                            <a:schemeClr val="accent2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1000" b="1" kern="100" dirty="0">
                        <a:solidFill>
                          <a:schemeClr val="accent2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748679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7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00B050"/>
                          </a:solidFill>
                          <a:effectLst/>
                        </a:rPr>
                        <a:t>53.596±0.115</a:t>
                      </a:r>
                      <a:endParaRPr lang="zh-CN" sz="900" b="1" kern="100" dirty="0">
                        <a:solidFill>
                          <a:srgbClr val="00B05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170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67000" algn="ctr"/>
                          <a:tab pos="5334000" algn="r"/>
                        </a:tabLst>
                        <a:defRPr/>
                      </a:pPr>
                      <a:r>
                        <a:rPr lang="en-GB" altLang="zh-CN" sz="1100" kern="100" dirty="0" smtClean="0">
                          <a:effectLst/>
                        </a:rPr>
                        <a:t>0.75</a:t>
                      </a:r>
                      <a:endParaRPr lang="zh-CN" altLang="zh-CN" sz="1100" kern="1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663828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effectLst/>
                        </a:rPr>
                        <a:t>8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FF0000"/>
                          </a:solidFill>
                          <a:effectLst/>
                        </a:rPr>
                        <a:t>53.948±0.081</a:t>
                      </a:r>
                      <a:endParaRPr lang="zh-CN" sz="900" b="1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142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0.35</a:t>
                      </a:r>
                      <a:endParaRPr lang="zh-CN" sz="9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altLang="en-US" sz="1100" kern="100" dirty="0">
                        <a:solidFill>
                          <a:srgbClr val="FF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b="1" kern="100" dirty="0" smtClean="0">
                          <a:solidFill>
                            <a:schemeClr val="accent2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sz="1000" b="1" kern="100" dirty="0">
                        <a:solidFill>
                          <a:schemeClr val="accent2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994956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9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54.40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400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0.75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454913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10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00B050"/>
                          </a:solidFill>
                          <a:effectLst/>
                        </a:rPr>
                        <a:t>54.94</a:t>
                      </a:r>
                      <a:endParaRPr lang="zh-CN" sz="900" b="1" kern="100" dirty="0">
                        <a:solidFill>
                          <a:srgbClr val="00B05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400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0. 75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717666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11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55.50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330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0. 75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062680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12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b="1" kern="100" dirty="0">
                          <a:solidFill>
                            <a:srgbClr val="00B050"/>
                          </a:solidFill>
                          <a:effectLst/>
                        </a:rPr>
                        <a:t>57.290344(</a:t>
                      </a:r>
                      <a:r>
                        <a:rPr lang="en-US" sz="1100" b="1" kern="100" dirty="0" err="1">
                          <a:solidFill>
                            <a:srgbClr val="00B050"/>
                          </a:solidFill>
                          <a:effectLst/>
                        </a:rPr>
                        <a:t>fo</a:t>
                      </a:r>
                      <a:r>
                        <a:rPr lang="en-US" sz="1100" b="1" kern="100" dirty="0">
                          <a:solidFill>
                            <a:srgbClr val="00B050"/>
                          </a:solidFill>
                          <a:effectLst/>
                        </a:rPr>
                        <a:t>)</a:t>
                      </a:r>
                      <a:endParaRPr lang="zh-CN" sz="900" b="1" kern="100" dirty="0">
                        <a:solidFill>
                          <a:srgbClr val="00B05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330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0.6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0. 75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38106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13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fo±0.217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78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0.7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1.2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446939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14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fo±0.3222±0.048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36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0.8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sz="1100" kern="100" dirty="0">
                          <a:effectLst/>
                        </a:rPr>
                        <a:t>1.2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332452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15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fo±0.3222±0.022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16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1.0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GB" altLang="zh-CN" sz="1100" kern="100" dirty="0" smtClean="0">
                          <a:effectLst/>
                        </a:rPr>
                        <a:t>1.7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720634"/>
                  </a:ext>
                </a:extLst>
              </a:tr>
              <a:tr h="1512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>
                          <a:effectLst/>
                        </a:rPr>
                        <a:t>16</a:t>
                      </a:r>
                      <a:endParaRPr lang="zh-CN" sz="900" kern="10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fo±0.3222±0.010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8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1.2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kern="100" dirty="0" smtClean="0">
                          <a:effectLst/>
                        </a:rPr>
                        <a:t>2.4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235770"/>
                  </a:ext>
                </a:extLst>
              </a:tr>
              <a:tr h="199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17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>
                          <a:effectLst/>
                        </a:rPr>
                        <a:t>fo±0.3222±0.0045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kern="100" dirty="0" smtClean="0">
                          <a:effectLst/>
                        </a:rPr>
                        <a:t>3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100" kern="100" dirty="0" smtClean="0">
                          <a:effectLst/>
                        </a:rPr>
                        <a:t>2.1</a:t>
                      </a:r>
                      <a:endParaRPr lang="zh-CN" sz="900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100" kern="100" dirty="0" smtClean="0">
                          <a:effectLst/>
                        </a:rPr>
                        <a:t>3.6</a:t>
                      </a:r>
                      <a:endParaRPr lang="zh-CN" sz="1100" kern="1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00" kern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sz="100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spc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14</a:t>
                      </a:r>
                      <a:endParaRPr lang="zh-CN" sz="1000" kern="100" spc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00" kern="100" spc="100" dirty="0" smtClean="0"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+mn-cs"/>
                        </a:rPr>
                        <a:t>16</a:t>
                      </a:r>
                      <a:endParaRPr lang="zh-CN" sz="1000" kern="100" spc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101228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610215"/>
              </p:ext>
            </p:extLst>
          </p:nvPr>
        </p:nvGraphicFramePr>
        <p:xfrm>
          <a:off x="527380" y="2689094"/>
          <a:ext cx="4744642" cy="3114040"/>
        </p:xfrm>
        <a:graphic>
          <a:graphicData uri="http://schemas.openxmlformats.org/drawingml/2006/table">
            <a:tbl>
              <a:tblPr firstRow="1" bandRow="1"/>
              <a:tblGrid>
                <a:gridCol w="1393990">
                  <a:extLst>
                    <a:ext uri="{9D8B030D-6E8A-4147-A177-3AD203B41FA5}">
                      <a16:colId xmlns:a16="http://schemas.microsoft.com/office/drawing/2014/main" val="2288365299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3441269591"/>
                    </a:ext>
                  </a:extLst>
                </a:gridCol>
                <a:gridCol w="1176852">
                  <a:extLst>
                    <a:ext uri="{9D8B030D-6E8A-4147-A177-3AD203B41FA5}">
                      <a16:colId xmlns:a16="http://schemas.microsoft.com/office/drawing/2014/main" val="2005523867"/>
                    </a:ext>
                  </a:extLst>
                </a:gridCol>
                <a:gridCol w="995631">
                  <a:extLst>
                    <a:ext uri="{9D8B030D-6E8A-4147-A177-3AD203B41FA5}">
                      <a16:colId xmlns:a16="http://schemas.microsoft.com/office/drawing/2014/main" val="227495864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600" dirty="0" smtClean="0">
                          <a:solidFill>
                            <a:schemeClr val="tx1"/>
                          </a:solidFill>
                        </a:rPr>
                        <a:t>Item</a:t>
                      </a:r>
                      <a:endParaRPr lang="zh-CN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MWTS-I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MWTS-II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MWTS-III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73278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Viewing Angle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±48.3°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zh-CN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±</a:t>
                      </a:r>
                      <a:r>
                        <a:rPr lang="en-GB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49.5</a:t>
                      </a:r>
                      <a:r>
                        <a:rPr lang="en-GB" altLang="zh-CN" sz="1400" kern="12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±</a:t>
                      </a:r>
                      <a:r>
                        <a:rPr lang="en-GB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53.35</a:t>
                      </a:r>
                      <a:r>
                        <a:rPr lang="en-GB" altLang="zh-CN" sz="1400" kern="1200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en-GB" altLang="zh-CN" sz="1400" kern="1200" baseline="300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6128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Samples per scan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98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91673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Step Angle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6.9°</a:t>
                      </a:r>
                      <a:endParaRPr lang="zh-CN" altLang="en-US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2.2</a:t>
                      </a:r>
                      <a:r>
                        <a:rPr lang="zh-CN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°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1.1</a:t>
                      </a:r>
                      <a:r>
                        <a:rPr lang="zh-CN" altLang="zh-CN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°</a:t>
                      </a:r>
                      <a:endParaRPr lang="zh-CN" altLang="en-US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83791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Nadir Resolution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50~75 km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33 km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33 km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82821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Scan Period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16s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5245 </a:t>
                      </a:r>
                      <a:r>
                        <a:rPr lang="en-US" altLang="zh-CN" sz="1400" dirty="0" err="1" smtClean="0">
                          <a:solidFill>
                            <a:schemeClr val="tx1"/>
                          </a:solidFill>
                        </a:rPr>
                        <a:t>ms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5236 </a:t>
                      </a:r>
                      <a:r>
                        <a:rPr lang="en-US" altLang="zh-CN" sz="1400" dirty="0" err="1" smtClean="0">
                          <a:solidFill>
                            <a:schemeClr val="tx1"/>
                          </a:solidFill>
                        </a:rPr>
                        <a:t>ms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848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Integration</a:t>
                      </a:r>
                      <a:r>
                        <a:rPr lang="en-US" altLang="zh-CN" sz="1400" baseline="0" dirty="0" smtClean="0">
                          <a:solidFill>
                            <a:schemeClr val="tx1"/>
                          </a:solidFill>
                        </a:rPr>
                        <a:t> Time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0.78s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en-US" altLang="zh-CN" sz="1400" dirty="0" err="1" smtClean="0">
                          <a:solidFill>
                            <a:schemeClr val="tx1"/>
                          </a:solidFill>
                        </a:rPr>
                        <a:t>ms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16 </a:t>
                      </a:r>
                      <a:r>
                        <a:rPr lang="en-US" altLang="zh-CN" sz="1400" dirty="0" err="1" smtClean="0">
                          <a:solidFill>
                            <a:schemeClr val="tx1"/>
                          </a:solidFill>
                        </a:rPr>
                        <a:t>ms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42933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Channels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4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4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zh-CN" alt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28785"/>
                  </a:ext>
                </a:extLst>
              </a:tr>
            </a:tbl>
          </a:graphicData>
        </a:graphic>
      </p:graphicFrame>
      <p:sp>
        <p:nvSpPr>
          <p:cNvPr id="15" name="标题 1"/>
          <p:cNvSpPr txBox="1">
            <a:spLocks/>
          </p:cNvSpPr>
          <p:nvPr/>
        </p:nvSpPr>
        <p:spPr bwMode="auto">
          <a:xfrm>
            <a:off x="527380" y="1076174"/>
            <a:ext cx="11350583" cy="5766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735" b="1" kern="1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Comparison of the core specifications across the three generations of MWTS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269421" y="1603111"/>
            <a:ext cx="11312979" cy="9342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marL="457200" indent="-4572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990600" indent="-3810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–"/>
              <a:defRPr sz="2935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524000" indent="-3048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2133600" indent="-3048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–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743200" indent="-304800" algn="l" rtl="0" eaLnBrk="0" fontAlgn="base" hangingPunct="0">
              <a:spcBef>
                <a:spcPts val="130"/>
              </a:spcBef>
              <a:spcAft>
                <a:spcPct val="0"/>
              </a:spcAft>
              <a:buFont typeface="Arial" panose="020B0704020202020204" pitchFamily="34" charset="0"/>
              <a:buChar char="»"/>
              <a:defRPr sz="2135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33528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9200" rtl="0" eaLnBrk="1" latinLnBrk="0" hangingPunct="1">
              <a:spcBef>
                <a:spcPts val="130"/>
              </a:spcBef>
              <a:buFont typeface="Arial" panose="020B07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 significant increase in the number of channels, along with comprehensive optimization of key performance metrics such as the scan period and integration time.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These improvements have led to substantial gains in both detection efficiency and accuracy.</a:t>
            </a:r>
          </a:p>
        </p:txBody>
      </p:sp>
      <p:sp>
        <p:nvSpPr>
          <p:cNvPr id="17" name="矩形 16"/>
          <p:cNvSpPr/>
          <p:nvPr/>
        </p:nvSpPr>
        <p:spPr>
          <a:xfrm>
            <a:off x="5561413" y="6006628"/>
            <a:ext cx="6032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00B050"/>
                </a:solidFill>
                <a:latin typeface="Calibri"/>
                <a:ea typeface="宋体" panose="02010600030101010101" pitchFamily="2" charset="-122"/>
              </a:rPr>
              <a:t>Green: MWTS-I channels. </a:t>
            </a:r>
            <a:r>
              <a:rPr lang="en-US" altLang="zh-CN" sz="1400" dirty="0" smtClea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  <a:r>
              <a:rPr lang="en-US" altLang="zh-CN" sz="1400" dirty="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Red</a:t>
            </a:r>
            <a:r>
              <a:rPr lang="en-US" altLang="zh-CN" sz="1400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: The channel addition from MWTS-II to </a:t>
            </a:r>
            <a:r>
              <a:rPr lang="en-US" altLang="zh-CN" sz="1400" dirty="0" smtClean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MWTS-III.</a:t>
            </a:r>
            <a:endParaRPr lang="zh-CN" altLang="en-US" sz="1400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260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652805"/>
            <a:ext cx="10698481" cy="1449886"/>
          </a:xfrm>
        </p:spPr>
        <p:txBody>
          <a:bodyPr/>
          <a:lstStyle/>
          <a:p>
            <a:r>
              <a:rPr lang="en-US" altLang="zh-CN" sz="2000" dirty="0"/>
              <a:t>The antenna </a:t>
            </a:r>
            <a:r>
              <a:rPr lang="en-US" altLang="zh-CN" sz="2000" dirty="0" smtClean="0"/>
              <a:t>shield color changes </a:t>
            </a:r>
            <a:r>
              <a:rPr lang="en-US" altLang="zh-CN" sz="2000" dirty="0"/>
              <a:t>from black to white </a:t>
            </a:r>
            <a:r>
              <a:rPr lang="en-US" altLang="zh-CN" sz="2000" dirty="0" smtClean="0"/>
              <a:t>to improve instrument </a:t>
            </a:r>
            <a:r>
              <a:rPr lang="en-US" altLang="zh-CN" sz="2000" dirty="0"/>
              <a:t>temperature stability</a:t>
            </a:r>
            <a:r>
              <a:rPr lang="en-US" altLang="zh-CN" sz="2000" dirty="0" smtClean="0"/>
              <a:t>.</a:t>
            </a:r>
          </a:p>
          <a:p>
            <a:r>
              <a:rPr lang="en-US" altLang="zh-CN" sz="2000" dirty="0"/>
              <a:t>SRF </a:t>
            </a:r>
            <a:r>
              <a:rPr lang="en-US" altLang="zh-CN" sz="2000" dirty="0" smtClean="0"/>
              <a:t>standardization </a:t>
            </a:r>
            <a:r>
              <a:rPr lang="en-US" altLang="zh-CN" sz="2000" dirty="0"/>
              <a:t>brings the measured SRF closer to the ideal </a:t>
            </a:r>
            <a:r>
              <a:rPr lang="en-US" altLang="zh-CN" sz="2000" dirty="0" smtClean="0"/>
              <a:t>box.</a:t>
            </a:r>
          </a:p>
          <a:p>
            <a:r>
              <a:rPr lang="en-US" altLang="zh-CN" sz="2000" dirty="0"/>
              <a:t>The channel crosstalk, in terms of land-sea bias in the </a:t>
            </a:r>
            <a:r>
              <a:rPr lang="en-US" altLang="zh-CN" sz="2000" dirty="0" smtClean="0"/>
              <a:t>sounding </a:t>
            </a:r>
            <a:r>
              <a:rPr lang="en-US" altLang="zh-CN" sz="2000" dirty="0"/>
              <a:t>channels, is much better than that of the two predecessors. The channel correlation has also been significantly improved.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6</a:t>
            </a:fld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4939290" y="327154"/>
            <a:ext cx="60082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Instrument Review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 bwMode="auto">
          <a:xfrm>
            <a:off x="527380" y="1076174"/>
            <a:ext cx="11350583" cy="5766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735" b="1" kern="1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itchFamily="2" charset="-122"/>
              </a:defRPr>
            </a:lvl9pPr>
          </a:lstStyle>
          <a:p>
            <a:pPr lvl="0"/>
            <a:r>
              <a:rPr lang="en-US" altLang="zh-CN" sz="2000" dirty="0" smtClean="0"/>
              <a:t>FY-3H MWTS-III: Characteristics </a:t>
            </a:r>
            <a:r>
              <a:rPr lang="en-US" altLang="zh-CN" sz="2000" dirty="0"/>
              <a:t>and improvements over predecessors 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7" name="内容占位符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3698068"/>
            <a:ext cx="1984298" cy="129941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260" y="3698068"/>
            <a:ext cx="1816730" cy="136254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998788" y="5408968"/>
            <a:ext cx="744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FY-3H</a:t>
            </a:r>
            <a:endParaRPr lang="zh-CN" altLang="en-US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81963" y="5408968"/>
            <a:ext cx="91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FY-3E/F</a:t>
            </a:r>
            <a:endParaRPr lang="zh-CN" altLang="en-US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269924" y="3575546"/>
            <a:ext cx="777548" cy="1156853"/>
          </a:xfrm>
          <a:prstGeom prst="roundRect">
            <a:avLst/>
          </a:prstGeom>
          <a:noFill/>
          <a:ln w="28575" cap="flat" cmpd="sng" algn="ctr">
            <a:solidFill>
              <a:srgbClr val="E8807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2999851" y="3575546"/>
            <a:ext cx="777548" cy="1156854"/>
          </a:xfrm>
          <a:prstGeom prst="roundRect">
            <a:avLst/>
          </a:prstGeom>
          <a:noFill/>
          <a:ln w="28575" cap="flat" cmpd="sng" algn="ctr">
            <a:solidFill>
              <a:srgbClr val="E8807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b="4238"/>
          <a:stretch/>
        </p:blipFill>
        <p:spPr>
          <a:xfrm>
            <a:off x="4626304" y="3406041"/>
            <a:ext cx="2697375" cy="2065324"/>
          </a:xfrm>
          <a:prstGeom prst="rect">
            <a:avLst/>
          </a:prstGeom>
        </p:spPr>
      </p:pic>
      <p:cxnSp>
        <p:nvCxnSpPr>
          <p:cNvPr id="24" name="直接箭头连接符 23"/>
          <p:cNvCxnSpPr/>
          <p:nvPr/>
        </p:nvCxnSpPr>
        <p:spPr>
          <a:xfrm flipV="1">
            <a:off x="6199793" y="3486947"/>
            <a:ext cx="792588" cy="1846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7024295" y="3302281"/>
            <a:ext cx="62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华光楷体_CNKI" panose="02000500000000000000" pitchFamily="2" charset="-122"/>
                <a:ea typeface="华光楷体_CNKI" panose="02000500000000000000" pitchFamily="2" charset="-122"/>
              </a:rPr>
              <a:t>0.1K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26" name="直接箭头连接符 25"/>
          <p:cNvCxnSpPr>
            <a:endCxn id="27" idx="1"/>
          </p:cNvCxnSpPr>
          <p:nvPr/>
        </p:nvCxnSpPr>
        <p:spPr>
          <a:xfrm flipV="1">
            <a:off x="6192281" y="3165822"/>
            <a:ext cx="698664" cy="4259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6890945" y="2981156"/>
            <a:ext cx="628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C00000"/>
                </a:solidFill>
                <a:latin typeface="华光楷体_CNKI" panose="02000500000000000000" pitchFamily="2" charset="-122"/>
                <a:ea typeface="华光楷体_CNKI" panose="02000500000000000000" pitchFamily="2" charset="-122"/>
              </a:rPr>
              <a:t>0.2K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44092" y="5583132"/>
            <a:ext cx="2691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 smtClean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Sea - land contrast bias</a:t>
            </a:r>
            <a:endParaRPr lang="zh-CN" altLang="en-US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194" y="3766481"/>
            <a:ext cx="4422769" cy="167130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8582763" y="5408968"/>
            <a:ext cx="208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channel </a:t>
            </a:r>
            <a:r>
              <a:rPr lang="en-US" altLang="zh-CN" b="1" dirty="0" smtClean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correlation (FY-3E/FY-3F/FY-3H) </a:t>
            </a:r>
            <a:endParaRPr lang="zh-CN" altLang="en-US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01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9344" y="1562857"/>
            <a:ext cx="10688096" cy="1431367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en-US" altLang="zh-CN" sz="2000" dirty="0" smtClean="0"/>
              <a:t>All channels meet the requirement.</a:t>
            </a:r>
          </a:p>
          <a:p>
            <a:r>
              <a:rPr lang="en-US" altLang="zh-CN" sz="2000" dirty="0" smtClean="0"/>
              <a:t>NEDTs of FY-3H MWTS-III are better than those of FY-3E, except for channel 3.</a:t>
            </a:r>
          </a:p>
          <a:p>
            <a:r>
              <a:rPr lang="en-US" altLang="zh-CN" sz="2000" dirty="0"/>
              <a:t>The NEDTs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of channels 1–11 </a:t>
            </a:r>
            <a:r>
              <a:rPr lang="en-US" altLang="zh-CN" sz="2000" dirty="0" smtClean="0"/>
              <a:t>are </a:t>
            </a:r>
            <a:r>
              <a:rPr lang="en-US" altLang="zh-CN" sz="2000" dirty="0"/>
              <a:t>comparable to that of FY-3F and FY-3H, whereas FY-3H shows slightly lower sensitivity for channels 12–17.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7</a:t>
            </a:fld>
            <a:endParaRPr lang="en-US"/>
          </a:p>
        </p:txBody>
      </p:sp>
      <p:sp>
        <p:nvSpPr>
          <p:cNvPr id="6" name="矩形 5"/>
          <p:cNvSpPr/>
          <p:nvPr/>
        </p:nvSpPr>
        <p:spPr>
          <a:xfrm>
            <a:off x="461818" y="1075121"/>
            <a:ext cx="331045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Instrument Noise Status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39290" y="327154"/>
            <a:ext cx="60082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Instrument Review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500253" y="3136464"/>
            <a:ext cx="5932547" cy="3152576"/>
            <a:chOff x="2408813" y="2882464"/>
            <a:chExt cx="5932547" cy="3152576"/>
          </a:xfrm>
        </p:grpSpPr>
        <p:pic>
          <p:nvPicPr>
            <p:cNvPr id="5" name="图片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8813" y="2995435"/>
              <a:ext cx="5932547" cy="3039605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2885440" y="3190241"/>
              <a:ext cx="6604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600" dirty="0" smtClean="0"/>
                <a:t>requirement</a:t>
              </a:r>
              <a:endParaRPr lang="zh-CN" altLang="en-US" sz="600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939290" y="2882464"/>
              <a:ext cx="132080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/>
                <a:t>Allan Variance</a:t>
              </a:r>
              <a:endParaRPr lang="zh-CN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775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433" y="190816"/>
            <a:ext cx="7772400" cy="66747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72589"/>
            <a:ext cx="10972800" cy="51996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Instrument </a:t>
            </a:r>
            <a:r>
              <a:rPr lang="en-US" sz="2800" dirty="0" smtClean="0"/>
              <a:t>Review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Calibration </a:t>
            </a:r>
            <a:r>
              <a:rPr lang="en-US" sz="2800" dirty="0" smtClean="0">
                <a:solidFill>
                  <a:srgbClr val="FF0000"/>
                </a:solidFill>
              </a:rPr>
              <a:t>for FY-3H MWTS-III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/>
              <a:t>Calibration </a:t>
            </a:r>
            <a:r>
              <a:rPr lang="en-US" altLang="zh-CN" sz="2800" dirty="0"/>
              <a:t>A</a:t>
            </a:r>
            <a:r>
              <a:rPr lang="en-US" altLang="zh-CN" sz="2800" dirty="0" smtClean="0"/>
              <a:t>ccuracy Evaluation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Conclusion and Future </a:t>
            </a:r>
            <a:r>
              <a:rPr lang="en-US" sz="2800" dirty="0" smtClean="0"/>
              <a:t>plan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en-US" sz="2800" dirty="0"/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9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Calibration </a:t>
            </a:r>
            <a:r>
              <a:rPr lang="en-US" sz="3600" dirty="0" smtClean="0"/>
              <a:t>for FY-3H MWTS-III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2578441" y="1163928"/>
                <a:ext cx="7852582" cy="5532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𝐷𝑅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8441" y="1163928"/>
                <a:ext cx="7852582" cy="5532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1360249" y="3053894"/>
                <a:ext cx="6168687" cy="4364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altLang="zh-CN" sz="16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𝑐𝑜𝑠𝑚𝑖𝑐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𝑒𝑎𝑟𝑡h</m:t>
                        </m:r>
                      </m:sup>
                    </m:sSubSup>
                    <m:r>
                      <a:rPr lang="en-US" altLang="zh-CN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𝑠𝑎𝑡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𝑟𝑒𝑓𝑙</m:t>
                        </m:r>
                      </m:sup>
                    </m:sSubSup>
                  </m:oMath>
                </a14:m>
                <a:r>
                  <a:rPr lang="en-US" altLang="zh-CN" sz="1600" dirty="0" smtClean="0"/>
                  <a:t>= </a:t>
                </a:r>
                <a14:m>
                  <m:oMath xmlns:m="http://schemas.openxmlformats.org/officeDocument/2006/math">
                    <m:r>
                      <a:rPr lang="en-US" altLang="zh-CN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Sup>
                      <m:sSubSupPr>
                        <m:ctrlPr>
                          <a:rPr lang="en-US" altLang="zh-CN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𝑎𝑑𝑗𝑢𝑠𝑡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+∆</m:t>
                    </m:r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𝑟𝑒𝑓𝑙</m:t>
                        </m:r>
                      </m:sup>
                    </m:sSubSup>
                  </m:oMath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249" y="3053894"/>
                <a:ext cx="6168687" cy="436402"/>
              </a:xfrm>
              <a:prstGeom prst="rect">
                <a:avLst/>
              </a:prstGeom>
              <a:blipFill>
                <a:blip r:embed="rId3"/>
                <a:stretch>
                  <a:fillRect l="-1087" b="-1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1148597" y="2578381"/>
            <a:ext cx="3889206" cy="3623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/>
              <a:t>（</a:t>
            </a:r>
            <a:r>
              <a:rPr lang="en-US" altLang="zh-CN" sz="1600" b="1" dirty="0" smtClean="0"/>
              <a:t>1</a:t>
            </a:r>
            <a:r>
              <a:rPr lang="zh-CN" altLang="en-US" sz="1600" b="1" dirty="0" smtClean="0"/>
              <a:t>）</a:t>
            </a:r>
            <a:r>
              <a:rPr lang="en-US" altLang="zh-CN" sz="1600" b="1" dirty="0" smtClean="0"/>
              <a:t>Cold space Radiation Correction</a:t>
            </a:r>
            <a:endParaRPr lang="zh-CN" altLang="en-US" sz="1600" b="1" dirty="0"/>
          </a:p>
        </p:txBody>
      </p:sp>
      <p:sp>
        <p:nvSpPr>
          <p:cNvPr id="9" name="矩形 8"/>
          <p:cNvSpPr/>
          <p:nvPr/>
        </p:nvSpPr>
        <p:spPr>
          <a:xfrm>
            <a:off x="1148597" y="3698697"/>
            <a:ext cx="3387466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/>
              <a:t>（</a:t>
            </a:r>
            <a:r>
              <a:rPr lang="en-US" altLang="zh-CN" sz="1600" b="1" dirty="0"/>
              <a:t>2</a:t>
            </a:r>
            <a:r>
              <a:rPr lang="zh-CN" altLang="en-US" sz="1600" b="1" dirty="0"/>
              <a:t>）</a:t>
            </a:r>
            <a:r>
              <a:rPr lang="en-US" altLang="zh-CN" sz="1600" b="1" dirty="0" smtClean="0"/>
              <a:t>Antenna Pattern Correction</a:t>
            </a:r>
            <a:endParaRPr lang="zh-CN" altLang="en-US" sz="1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3623327" y="1770397"/>
                <a:ext cx="5118907" cy="504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𝑆𝐷𝑅</m:t>
                          </m:r>
                        </m:sub>
                      </m:sSub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𝑐𝑜𝑓</m:t>
                          </m:r>
                          <m:d>
                            <m:dPr>
                              <m:ctrlPr>
                                <a:rPr lang="en-US" altLang="zh-CN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den>
                      </m:f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 [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𝑇𝐷𝑅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𝑐𝑜𝑓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𝑐𝑜𝑓</m:t>
                          </m:r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327" y="1770397"/>
                <a:ext cx="5118907" cy="5043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071215" y="1226109"/>
            <a:ext cx="2374368" cy="3623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smtClean="0"/>
              <a:t>Receiver Calibration</a:t>
            </a:r>
            <a:r>
              <a:rPr lang="zh-CN" altLang="en-US" sz="1600" b="1" dirty="0" smtClean="0"/>
              <a:t>：</a:t>
            </a:r>
            <a:endParaRPr lang="en-US" altLang="zh-CN" sz="1600" b="1" dirty="0" smtClean="0"/>
          </a:p>
        </p:txBody>
      </p:sp>
      <p:sp>
        <p:nvSpPr>
          <p:cNvPr id="12" name="矩形 11"/>
          <p:cNvSpPr/>
          <p:nvPr/>
        </p:nvSpPr>
        <p:spPr>
          <a:xfrm>
            <a:off x="1071215" y="1790042"/>
            <a:ext cx="2339102" cy="3623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 smtClean="0"/>
              <a:t>Antenna Calibration</a:t>
            </a:r>
            <a:r>
              <a:rPr lang="zh-CN" altLang="en-US" sz="1600" b="1" dirty="0" smtClean="0"/>
              <a:t>：</a:t>
            </a:r>
            <a:endParaRPr lang="en-US" altLang="zh-CN" sz="1600" b="1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873732" y="4057920"/>
                <a:ext cx="5118907" cy="5341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 [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16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altLang="zh-CN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  <m:r>
                            <a:rPr lang="en-US" altLang="zh-CN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𝑠𝑎𝑡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2" y="4057920"/>
                <a:ext cx="5118907" cy="5341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1360249" y="4589583"/>
                <a:ext cx="5118907" cy="504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𝑆𝐷𝑅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𝑐𝑜𝑓</m:t>
                          </m:r>
                          <m:d>
                            <m:d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den>
                      </m:f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 [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𝑇𝐷𝑅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𝑐𝑜𝑓</m:t>
                          </m:r>
                          <m:d>
                            <m:dPr>
                              <m:ctrlPr>
                                <a:rPr lang="en-US" altLang="zh-CN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249" y="4589583"/>
                <a:ext cx="5118907" cy="5043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/>
          <p:cNvSpPr/>
          <p:nvPr/>
        </p:nvSpPr>
        <p:spPr>
          <a:xfrm>
            <a:off x="1191795" y="5131366"/>
            <a:ext cx="3603872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/>
              <a:t>（</a:t>
            </a:r>
            <a:r>
              <a:rPr lang="en-US" altLang="zh-CN" sz="1600" b="1" dirty="0" smtClean="0"/>
              <a:t>3</a:t>
            </a:r>
            <a:r>
              <a:rPr lang="zh-CN" altLang="en-US" sz="1600" b="1" dirty="0" smtClean="0"/>
              <a:t>）</a:t>
            </a:r>
            <a:r>
              <a:rPr lang="en-US" altLang="zh-CN" sz="1600" b="1" dirty="0" smtClean="0"/>
              <a:t>Channel Crosstalk Correction</a:t>
            </a:r>
            <a:endParaRPr lang="zh-CN" altLang="en-US" sz="16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矩形 15"/>
              <p:cNvSpPr/>
              <p:nvPr/>
            </p:nvSpPr>
            <p:spPr>
              <a:xfrm>
                <a:off x="1226729" y="5462172"/>
                <a:ext cx="6500369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𝑇𝐷𝑅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𝑐h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𝑇𝐷𝑅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𝑐h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∗(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𝑇𝐷𝑅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𝑐h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𝑇𝐷𝑅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𝑐h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=3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729" y="5462172"/>
                <a:ext cx="6500369" cy="381515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矩形 16"/>
          <p:cNvSpPr/>
          <p:nvPr/>
        </p:nvSpPr>
        <p:spPr>
          <a:xfrm>
            <a:off x="1071215" y="1125828"/>
            <a:ext cx="10223132" cy="120211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424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Calibration for FY-3H MWTS-III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568197"/>
            <a:ext cx="9773919" cy="1665091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 smtClean="0"/>
              <a:t>Validation </a:t>
            </a:r>
            <a:r>
              <a:rPr lang="en-US" altLang="zh-CN" sz="2000" dirty="0"/>
              <a:t>shows that all </a:t>
            </a:r>
            <a:r>
              <a:rPr lang="en-US" altLang="zh-CN" sz="2000" dirty="0" smtClean="0"/>
              <a:t>channels have negative </a:t>
            </a:r>
            <a:r>
              <a:rPr lang="en-US" altLang="zh-CN" sz="2000" dirty="0"/>
              <a:t>biases</a:t>
            </a:r>
            <a:r>
              <a:rPr lang="en-US" altLang="zh-CN" sz="2000" dirty="0" smtClean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/>
              <a:t>Cold space observation is contaminated by platform radiation.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/>
              <a:t>The cold space radiation was adjusted based </a:t>
            </a:r>
            <a:r>
              <a:rPr lang="en-US" altLang="zh-CN" sz="2000" dirty="0" smtClean="0"/>
              <a:t>on evaluation result.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/>
              <a:t>The mean bias was improved after the adjustment.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3684C325-FBD8-4518-B3C8-7F44B0BF7C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0881435"/>
              </p:ext>
            </p:extLst>
          </p:nvPr>
        </p:nvGraphicFramePr>
        <p:xfrm>
          <a:off x="6170505" y="3799840"/>
          <a:ext cx="4929933" cy="237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/>
          <p:cNvSpPr/>
          <p:nvPr/>
        </p:nvSpPr>
        <p:spPr>
          <a:xfrm>
            <a:off x="609600" y="1069412"/>
            <a:ext cx="449072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Cold space Radiation Correction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82" y="3901432"/>
            <a:ext cx="2599803" cy="2107326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5117355" y="4411634"/>
            <a:ext cx="260550" cy="36957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下箭头 9"/>
          <p:cNvSpPr/>
          <p:nvPr/>
        </p:nvSpPr>
        <p:spPr>
          <a:xfrm>
            <a:off x="5147836" y="3575434"/>
            <a:ext cx="175994" cy="755427"/>
          </a:xfrm>
          <a:prstGeom prst="down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矩形 12"/>
              <p:cNvSpPr/>
              <p:nvPr/>
            </p:nvSpPr>
            <p:spPr>
              <a:xfrm>
                <a:off x="5104248" y="1045727"/>
                <a:ext cx="1111137" cy="4196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Sup>
                        <m:sSubSup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𝑎𝑑𝑗𝑢𝑠𝑡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248" y="1045727"/>
                <a:ext cx="1111137" cy="419602"/>
              </a:xfrm>
              <a:prstGeom prst="rect">
                <a:avLst/>
              </a:prstGeom>
              <a:blipFill>
                <a:blip r:embed="rId4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63282"/>
            <a:ext cx="2816653" cy="20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63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Calibration for FY-3H MWTS-III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17325"/>
                <a:ext cx="5130800" cy="1683075"/>
              </a:xfrm>
              <a:no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>
                  <a:lnSpc>
                    <a:spcPts val="2200"/>
                  </a:lnSpc>
                  <a:spcBef>
                    <a:spcPts val="0"/>
                  </a:spcBef>
                </a:pPr>
                <a:r>
                  <a:rPr lang="en-US" altLang="zh-CN" sz="2000" dirty="0"/>
                  <a:t>Iterate the coefficient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𝑐𝑜𝑓</m:t>
                    </m:r>
                    <m:d>
                      <m:dPr>
                        <m:ctrlPr>
                          <a:rPr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 for each scan </a:t>
                </a:r>
                <a:r>
                  <a:rPr lang="en-US" altLang="zh-CN" sz="2000" dirty="0" smtClean="0">
                    <a:solidFill>
                      <a:schemeClr val="tx1"/>
                    </a:solidFill>
                  </a:rPr>
                  <a:t>position </a:t>
                </a:r>
                <a14:m>
                  <m:oMath xmlns:m="http://schemas.openxmlformats.org/officeDocument/2006/math">
                    <m:r>
                      <a:rPr lang="zh-CN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to minimize the difference between the O‑B at</a:t>
                </a:r>
                <a:r>
                  <a:rPr lang="en-US" altLang="zh-CN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and </a:t>
                </a:r>
                <a:r>
                  <a:rPr lang="en-US" altLang="zh-CN" sz="2000" dirty="0" smtClean="0">
                    <a:solidFill>
                      <a:schemeClr val="tx1"/>
                    </a:solidFill>
                  </a:rPr>
                  <a:t>that </a:t>
                </a:r>
                <a:r>
                  <a:rPr lang="en-US" altLang="zh-CN" sz="2000" dirty="0" smtClean="0"/>
                  <a:t>of the </a:t>
                </a:r>
                <a:r>
                  <a:rPr lang="en-US" altLang="zh-CN" sz="2000" dirty="0"/>
                  <a:t>nadir.</a:t>
                </a:r>
                <a:endParaRPr lang="zh-CN" altLang="en-US" sz="2000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17325"/>
                <a:ext cx="5130800" cy="1683075"/>
              </a:xfrm>
              <a:blipFill>
                <a:blip r:embed="rId2"/>
                <a:stretch>
                  <a:fillRect l="-1069" t="-3623"/>
                </a:stretch>
              </a:blipFill>
              <a:ln w="9525">
                <a:noFill/>
                <a:miter lim="800000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11</a:t>
            </a:fld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7168559" y="1916453"/>
            <a:ext cx="332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Before and after APC adjustment</a:t>
            </a:r>
            <a:endParaRPr lang="zh-CN" altLang="en-US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29" y="2358862"/>
            <a:ext cx="3894631" cy="293683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09600" y="1069412"/>
            <a:ext cx="449072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Antenna Pattern Correction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矩形 17"/>
              <p:cNvSpPr/>
              <p:nvPr/>
            </p:nvSpPr>
            <p:spPr>
              <a:xfrm>
                <a:off x="936999" y="4886018"/>
                <a:ext cx="4341380" cy="1169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d>
                                            <m:dPr>
                                              <m:ctrlPr>
                                                <a:rPr lang="zh-CN" alt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altLang="en-US" i="1">
                                                  <a:latin typeface="Cambria Math" panose="02040503050406030204" pitchFamily="18" charset="0"/>
                                                </a:rPr>
                                                <m:t>𝑂𝑀𝐵</m:t>
                                              </m:r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zh-CN" altLang="en-US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sSub>
                                            <m:sSubPr>
                                              <m:ctrlPr>
                                                <a:rPr lang="zh-CN" alt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zh-CN" altLang="en-US" i="1">
                                                  <a:latin typeface="Cambria Math" panose="02040503050406030204" pitchFamily="18" charset="0"/>
                                                </a:rPr>
                                                <m:t>𝑑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zh-CN" alt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zh-CN" alt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𝑂𝑀𝐵</m:t>
                                                  </m:r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zh-CN" alt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99" y="4886018"/>
                <a:ext cx="4341380" cy="1169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矩形 18"/>
              <p:cNvSpPr/>
              <p:nvPr/>
            </p:nvSpPr>
            <p:spPr>
              <a:xfrm>
                <a:off x="936999" y="4140800"/>
                <a:ext cx="4871142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𝑂𝑀𝐵</m:t>
                              </m:r>
                            </m:e>
                          </m:d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zh-CN" altLang="en-US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OMB</m:t>
                                  </m:r>
                                </m:e>
                              </m:d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zh-CN" altLang="en-US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zh-CN" altLang="en-US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OMB</m:t>
                                  </m:r>
                                </m:e>
                              </m:d>
                            </m:e>
                            <m:sub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49</m:t>
                              </m:r>
                            </m:sub>
                          </m:sSub>
                        </m:e>
                      </m:acc>
                      <m:r>
                        <a:rPr lang="zh-CN" altLang="en-US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OMB</m:t>
                                  </m:r>
                                </m:e>
                              </m:d>
                            </m:e>
                            <m:sub>
                              <m:r>
                                <a:rPr lang="zh-CN" altLang="en-US"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</m:sub>
                          </m:sSub>
                        </m:e>
                      </m:acc>
                      <m:r>
                        <a:rPr lang="en-US" altLang="zh-CN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99" y="4140800"/>
                <a:ext cx="4871142" cy="6109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矩形 19"/>
              <p:cNvSpPr/>
              <p:nvPr/>
            </p:nvSpPr>
            <p:spPr>
              <a:xfrm>
                <a:off x="936999" y="3216727"/>
                <a:ext cx="2745944" cy="880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zh-CN" altLang="en-US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zh-CN" altLang="en-US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altLang="en-US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MB</m:t>
                                  </m:r>
                                </m:e>
                              </m:d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𝑙𝑖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𝑛𝑙𝑖𝑛𝑒𝑠</m:t>
                          </m:r>
                        </m:sup>
                        <m:e>
                          <m:sSub>
                            <m:sSub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𝑂𝑀𝐵</m:t>
                                  </m:r>
                                </m:e>
                              </m:d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𝑙𝑖</m:t>
                              </m:r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99" y="3216727"/>
                <a:ext cx="2745944" cy="880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矩形 20"/>
              <p:cNvSpPr/>
              <p:nvPr/>
            </p:nvSpPr>
            <p:spPr>
              <a:xfrm>
                <a:off x="936999" y="2560660"/>
                <a:ext cx="4523418" cy="6613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𝑆𝐷𝑅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𝑐𝑜𝑓</m:t>
                          </m:r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 [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𝑇𝐷𝑅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𝑐𝑜𝑓</m:t>
                          </m:r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99" y="2560660"/>
                <a:ext cx="4523418" cy="6613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413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Calibration for FY-3H MWTS-III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3140" y="1490228"/>
            <a:ext cx="10938140" cy="1879770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zh-CN" sz="1800" dirty="0"/>
              <a:t>Since FY-3C, the MWTS has exhibited channel crosstalk induced by P-1 compression, causing a land-sea bias in the </a:t>
            </a:r>
            <a:r>
              <a:rPr lang="en-US" altLang="zh-CN" sz="1800" dirty="0" smtClean="0"/>
              <a:t>temperature sounding </a:t>
            </a:r>
            <a:r>
              <a:rPr lang="en-US" altLang="zh-CN" sz="1800" dirty="0"/>
              <a:t>channels, namely the bias over land is lower than that over </a:t>
            </a:r>
            <a:r>
              <a:rPr lang="en-US" altLang="zh-CN" sz="1800" dirty="0" smtClean="0"/>
              <a:t>ocean. 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zh-CN" sz="1800" dirty="0" smtClean="0"/>
              <a:t>FY-3H MWTS-III has </a:t>
            </a:r>
            <a:r>
              <a:rPr lang="en-US" altLang="zh-CN" sz="1800" dirty="0"/>
              <a:t>a </a:t>
            </a:r>
            <a:r>
              <a:rPr lang="en-US" altLang="zh-CN" sz="1800" dirty="0" smtClean="0"/>
              <a:t>sea-land </a:t>
            </a:r>
            <a:r>
              <a:rPr lang="en-US" altLang="zh-CN" sz="1800" dirty="0"/>
              <a:t>bias of </a:t>
            </a:r>
            <a:r>
              <a:rPr lang="en-US" altLang="zh-CN" sz="1800" b="1" dirty="0"/>
              <a:t>0.12–0.15 K</a:t>
            </a:r>
            <a:r>
              <a:rPr lang="en-US" altLang="zh-CN" sz="1800" dirty="0"/>
              <a:t> for channels </a:t>
            </a:r>
            <a:r>
              <a:rPr lang="en-US" altLang="zh-CN" sz="1800" dirty="0" smtClean="0"/>
              <a:t>9–17.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zh-CN" sz="1800" dirty="0"/>
              <a:t>The correction reduces the land-sea bias for all channels to </a:t>
            </a:r>
            <a:r>
              <a:rPr lang="en-US" altLang="zh-CN" sz="1800" b="1" dirty="0">
                <a:solidFill>
                  <a:srgbClr val="FF0000"/>
                </a:solidFill>
              </a:rPr>
              <a:t>within 0.05 K</a:t>
            </a:r>
            <a:r>
              <a:rPr lang="en-US" altLang="zh-CN" sz="1800" dirty="0"/>
              <a:t>, while introducing negligible changes to the mean brightness temperature of the channels</a:t>
            </a:r>
            <a:r>
              <a:rPr lang="en-US" altLang="zh-CN" sz="1800" dirty="0" smtClean="0"/>
              <a:t>.</a:t>
            </a: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zh-CN" sz="1800" dirty="0" smtClean="0"/>
              <a:t>We </a:t>
            </a:r>
            <a:r>
              <a:rPr lang="en-US" altLang="zh-CN" sz="1800" dirty="0"/>
              <a:t>plan to improve channels 9–11 of the FY-3E MWTS this year.</a:t>
            </a:r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12</a:t>
            </a:fld>
            <a:endParaRPr 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89" y="3535680"/>
            <a:ext cx="3283481" cy="24182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600" y="1069412"/>
            <a:ext cx="449072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Channel crosstalk Correction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66208" y="5906254"/>
            <a:ext cx="1758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4F81BD"/>
                </a:solidFill>
                <a:latin typeface="Calibri"/>
                <a:ea typeface="宋体" panose="02010600030101010101" pitchFamily="2" charset="-122"/>
              </a:rPr>
              <a:t>P-1 compression</a:t>
            </a:r>
            <a:endParaRPr lang="zh-CN" altLang="en-US" b="1" dirty="0">
              <a:solidFill>
                <a:srgbClr val="4F81BD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C5E79FD-8A38-43EE-7FB3-89B664AC8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433" t="80569"/>
          <a:stretch/>
        </p:blipFill>
        <p:spPr>
          <a:xfrm>
            <a:off x="7731760" y="2660749"/>
            <a:ext cx="3111008" cy="680718"/>
          </a:xfrm>
          <a:prstGeom prst="rect">
            <a:avLst/>
          </a:prstGeom>
          <a:ln>
            <a:solidFill>
              <a:schemeClr val="tx2"/>
            </a:solidFill>
            <a:prstDash val="dash"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4"/>
          <a:stretch/>
        </p:blipFill>
        <p:spPr>
          <a:xfrm>
            <a:off x="3505200" y="3651086"/>
            <a:ext cx="7955280" cy="243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66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433" y="190816"/>
            <a:ext cx="7772400" cy="66747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72589"/>
            <a:ext cx="10972800" cy="51996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Instrument </a:t>
            </a:r>
            <a:r>
              <a:rPr lang="en-US" sz="2800" dirty="0" smtClean="0"/>
              <a:t>Review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Calibration for FY-3H MWTS-III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Calibration Accuracy Evaluation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Conclusion and Future </a:t>
            </a:r>
            <a:r>
              <a:rPr lang="en-US" sz="2800" dirty="0" smtClean="0"/>
              <a:t>plan</a:t>
            </a:r>
            <a:endParaRPr lang="en-US" sz="2800" dirty="0"/>
          </a:p>
          <a:p>
            <a:pPr>
              <a:lnSpc>
                <a:spcPct val="150000"/>
              </a:lnSpc>
            </a:pPr>
            <a:endParaRPr lang="en-US" sz="2800" dirty="0"/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119186"/>
              </p:ext>
            </p:extLst>
          </p:nvPr>
        </p:nvGraphicFramePr>
        <p:xfrm>
          <a:off x="4771526" y="1406143"/>
          <a:ext cx="6618718" cy="48768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77752">
                  <a:extLst>
                    <a:ext uri="{9D8B030D-6E8A-4147-A177-3AD203B41FA5}">
                      <a16:colId xmlns:a16="http://schemas.microsoft.com/office/drawing/2014/main" val="2146277233"/>
                    </a:ext>
                  </a:extLst>
                </a:gridCol>
                <a:gridCol w="506896">
                  <a:extLst>
                    <a:ext uri="{9D8B030D-6E8A-4147-A177-3AD203B41FA5}">
                      <a16:colId xmlns:a16="http://schemas.microsoft.com/office/drawing/2014/main" val="2230908076"/>
                    </a:ext>
                  </a:extLst>
                </a:gridCol>
                <a:gridCol w="1063487">
                  <a:extLst>
                    <a:ext uri="{9D8B030D-6E8A-4147-A177-3AD203B41FA5}">
                      <a16:colId xmlns:a16="http://schemas.microsoft.com/office/drawing/2014/main" val="2005784972"/>
                    </a:ext>
                  </a:extLst>
                </a:gridCol>
                <a:gridCol w="487017">
                  <a:extLst>
                    <a:ext uri="{9D8B030D-6E8A-4147-A177-3AD203B41FA5}">
                      <a16:colId xmlns:a16="http://schemas.microsoft.com/office/drawing/2014/main" val="4186370980"/>
                    </a:ext>
                  </a:extLst>
                </a:gridCol>
                <a:gridCol w="1133061">
                  <a:extLst>
                    <a:ext uri="{9D8B030D-6E8A-4147-A177-3AD203B41FA5}">
                      <a16:colId xmlns:a16="http://schemas.microsoft.com/office/drawing/2014/main" val="1616715537"/>
                    </a:ext>
                  </a:extLst>
                </a:gridCol>
                <a:gridCol w="467139">
                  <a:extLst>
                    <a:ext uri="{9D8B030D-6E8A-4147-A177-3AD203B41FA5}">
                      <a16:colId xmlns:a16="http://schemas.microsoft.com/office/drawing/2014/main" val="3313920429"/>
                    </a:ext>
                  </a:extLst>
                </a:gridCol>
                <a:gridCol w="1083366">
                  <a:extLst>
                    <a:ext uri="{9D8B030D-6E8A-4147-A177-3AD203B41FA5}">
                      <a16:colId xmlns:a16="http://schemas.microsoft.com/office/drawing/2014/main" val="345555619"/>
                    </a:ext>
                  </a:extLst>
                </a:gridCol>
              </a:tblGrid>
              <a:tr h="20868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MWTS-III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ATMS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0" kern="100" dirty="0" smtClean="0"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AMSU-A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218485"/>
                  </a:ext>
                </a:extLst>
              </a:tr>
              <a:tr h="417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Center frequency (GHz)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200" b="1" kern="100" dirty="0" smtClean="0">
                          <a:effectLst/>
                        </a:rPr>
                        <a:t>Polarization</a:t>
                      </a:r>
                      <a:endParaRPr lang="zh-CN" sz="1200" b="1" kern="100" dirty="0"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i="0" u="none" kern="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No.</a:t>
                      </a:r>
                      <a:endParaRPr lang="zh-CN" sz="1600" b="0" i="0" u="none" kern="1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b="1" i="0" u="none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Polarization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0" i="0" u="none" kern="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No.</a:t>
                      </a:r>
                      <a:endParaRPr lang="zh-CN" sz="1600" b="0" i="0" u="none" kern="1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b="1" i="0" u="none" kern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Polarization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07357621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QH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QV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QV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7818251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QH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QV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QV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9935219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50.3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3757721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51.76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050" b="0" i="0" u="none" kern="100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3935761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6319919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53.246±0.08</a:t>
                      </a:r>
                      <a:endParaRPr lang="zh-CN" sz="1600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600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050" b="0" i="0" u="none" kern="100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0712754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53.596±0.115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697758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53.948±0.081</a:t>
                      </a:r>
                      <a:endParaRPr lang="zh-CN" sz="1600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600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sz="1050" b="0" i="0" u="none" kern="100" spc="1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0206966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54.40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9176041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54.94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64175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55.50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7334811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57.290344(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9992537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fo±0.217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854666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fo±0.3222±0.048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6660806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fo±0.3222±0.022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004067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fo±0.3222±0.010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5237014"/>
                  </a:ext>
                </a:extLst>
              </a:tr>
              <a:tr h="208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fo±0.3222±0.0045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kern="100" spc="100" dirty="0" smtClean="0">
                          <a:solidFill>
                            <a:schemeClr val="tx1"/>
                          </a:solidFill>
                          <a:effectLst/>
                        </a:rPr>
                        <a:t>QV</a:t>
                      </a:r>
                      <a:endParaRPr lang="zh-CN" sz="1050" kern="100" spc="1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sz="1600" b="0" kern="1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  <a:tabLst>
                          <a:tab pos="2667000" algn="ctr"/>
                          <a:tab pos="5334000" algn="r"/>
                        </a:tabLst>
                      </a:pPr>
                      <a:r>
                        <a:rPr lang="en-US" altLang="zh-CN" sz="1050" b="0" i="0" u="none" kern="100" spc="1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QH</a:t>
                      </a:r>
                      <a:endParaRPr lang="zh-CN" sz="1050" b="0" i="0" u="none" kern="100" spc="1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8004741"/>
                  </a:ext>
                </a:extLst>
              </a:tr>
            </a:tbl>
          </a:graphicData>
        </a:graphic>
      </p:graphicFrame>
      <p:sp>
        <p:nvSpPr>
          <p:cNvPr id="12" name="内容占位符 2"/>
          <p:cNvSpPr txBox="1">
            <a:spLocks/>
          </p:cNvSpPr>
          <p:nvPr/>
        </p:nvSpPr>
        <p:spPr>
          <a:xfrm>
            <a:off x="497819" y="1639957"/>
            <a:ext cx="3772073" cy="2210683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1" i="0" u="none" strike="noStrike" kern="1200" cap="none" spc="150" normalizeH="0" baseline="0" noProof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MWTS</a:t>
            </a:r>
            <a:r>
              <a:rPr kumimoji="0" lang="en-US" altLang="zh-CN" sz="1600" b="1" i="0" u="none" strike="noStrike" kern="1200" cap="none" spc="150" normalizeH="0" noProof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 vs Reference data:</a:t>
            </a:r>
            <a:endParaRPr kumimoji="0" lang="zh-CN" altLang="en-US" sz="1600" b="1" i="0" u="none" strike="noStrike" kern="1200" cap="none" spc="150" normalizeH="0" baseline="0" noProof="1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kumimoji="0" lang="en-US" altLang="zh-CN" sz="1600" b="0" i="0" u="none" strike="noStrike" kern="1200" cap="none" spc="150" normalizeH="0" baseline="0" noProof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Observe time difference&lt;20min</a:t>
            </a:r>
            <a:endParaRPr kumimoji="0" lang="zh-CN" altLang="en-US" sz="1600" b="0" i="0" u="none" strike="noStrike" kern="1200" cap="none" spc="150" normalizeH="0" baseline="0" noProof="1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kumimoji="0" lang="en-US" altLang="zh-CN" sz="1600" b="0" i="0" u="none" strike="noStrike" kern="1200" cap="none" spc="150" normalizeH="0" baseline="0" noProof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Distance&lt;15km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of satellite zenith angles &lt;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1°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nadir pixels for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1-5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 pixels near nadir for others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 descr="http://10.25.18.28:7010/FY3F_MWTS/sno/img_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/>
          <a:stretch/>
        </p:blipFill>
        <p:spPr bwMode="auto">
          <a:xfrm>
            <a:off x="188342" y="4070943"/>
            <a:ext cx="4391028" cy="201446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355600" y="1006033"/>
            <a:ext cx="647192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SNO method: 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compared with NOAA-21ATMS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3352800" y="132630"/>
            <a:ext cx="7772400" cy="667472"/>
          </a:xfrm>
        </p:spPr>
        <p:txBody>
          <a:bodyPr/>
          <a:lstStyle/>
          <a:p>
            <a:r>
              <a:rPr lang="en-US" altLang="zh-CN" sz="3600" dirty="0" smtClean="0"/>
              <a:t>Calibration Accuracy Evaluation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8235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493520"/>
            <a:ext cx="5080260" cy="437896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200" dirty="0" smtClean="0"/>
              <a:t>Simulation Study: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(RTTOV+ERA5+MWTS geo parameters)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000" dirty="0"/>
              <a:t> </a:t>
            </a:r>
            <a:r>
              <a:rPr lang="en-US" altLang="zh-CN" sz="2000" dirty="0" smtClean="0"/>
              <a:t>   BT_MWTS (MWTS coefficient) vs   BT_MWTS (ATMS </a:t>
            </a:r>
            <a:r>
              <a:rPr lang="en-US" altLang="zh-CN" sz="2000" dirty="0"/>
              <a:t>coefficient) </a:t>
            </a:r>
            <a:endParaRPr lang="en-US" altLang="zh-CN" sz="2000" dirty="0" smtClean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200" dirty="0" smtClean="0"/>
              <a:t>analysis BT difference under different zone and different land cover.</a:t>
            </a:r>
            <a:endParaRPr lang="zh-CN" altLang="en-US" sz="2200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200" dirty="0"/>
              <a:t>BT Comparison </a:t>
            </a:r>
            <a:r>
              <a:rPr lang="en-US" altLang="zh-CN" sz="2200" dirty="0" smtClean="0"/>
              <a:t>Scheme: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200" dirty="0" smtClean="0"/>
              <a:t>window channels 1-6: land pixels, BT compared directly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200" dirty="0" smtClean="0"/>
              <a:t>sounding channels 7-17: sea pixels, BT linear adjustment.</a:t>
            </a:r>
            <a:endParaRPr lang="zh-CN" altLang="en-US" sz="2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15</a:t>
            </a:fld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609600" y="1069412"/>
            <a:ext cx="5235518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SNO method: SRF difference 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handling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3352800" y="132630"/>
            <a:ext cx="7772400" cy="667472"/>
          </a:xfrm>
        </p:spPr>
        <p:txBody>
          <a:bodyPr/>
          <a:lstStyle/>
          <a:p>
            <a:r>
              <a:rPr lang="en-US" altLang="zh-CN" sz="3600" dirty="0" smtClean="0"/>
              <a:t>Calibration Accuracy Evaluation</a:t>
            </a:r>
            <a:endParaRPr lang="zh-CN" altLang="en-US" sz="3600" dirty="0"/>
          </a:p>
        </p:txBody>
      </p:sp>
      <p:pic>
        <p:nvPicPr>
          <p:cNvPr id="9" name="图片 8" descr="图片包含 徽标&#10;&#10;AI 生成的内容可能不正确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918" y="3672828"/>
            <a:ext cx="4426642" cy="2492188"/>
          </a:xfrm>
          <a:prstGeom prst="rect">
            <a:avLst/>
          </a:prstGeom>
        </p:spPr>
      </p:pic>
      <p:pic>
        <p:nvPicPr>
          <p:cNvPr id="10" name="图片 9" descr="图形用户界面, 图示&#10;&#10;AI 生成的内容可能不正确。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918" y="976953"/>
            <a:ext cx="4325042" cy="267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3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Calibration Accuracy Evaluation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360" y="1473202"/>
            <a:ext cx="10972800" cy="1586965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spcBef>
                <a:spcPts val="0"/>
              </a:spcBef>
              <a:buChar char="Ø"/>
            </a:pPr>
            <a:r>
              <a:rPr lang="en-US" altLang="zh-CN" sz="2000" dirty="0"/>
              <a:t>For the FY-3H MWTS-III, the mean bias across all channels is below 1 K. The minimum bias occurs at channel 11 (less than 0.1 K), and the maximum bias occurs at channel 3 (approximately 1 K</a:t>
            </a:r>
            <a:r>
              <a:rPr lang="en-US" altLang="zh-CN" sz="2000" dirty="0" smtClean="0"/>
              <a:t>). </a:t>
            </a:r>
          </a:p>
          <a:p>
            <a:pPr>
              <a:spcBef>
                <a:spcPts val="0"/>
              </a:spcBef>
              <a:buChar char="Ø"/>
            </a:pPr>
            <a:r>
              <a:rPr lang="en-US" altLang="zh-CN" sz="2000" dirty="0"/>
              <a:t>The error </a:t>
            </a:r>
            <a:r>
              <a:rPr lang="en-US" altLang="zh-CN" sz="2000" dirty="0" smtClean="0"/>
              <a:t>(both bias and STD) level </a:t>
            </a:r>
            <a:r>
              <a:rPr lang="en-US" altLang="zh-CN" sz="2000" dirty="0"/>
              <a:t>is similar to that of FY-3F, while being better than that of FY-3E</a:t>
            </a:r>
            <a:r>
              <a:rPr lang="en-US" altLang="zh-CN" sz="2000" dirty="0" smtClean="0"/>
              <a:t>.</a:t>
            </a:r>
          </a:p>
          <a:p>
            <a:pPr>
              <a:spcBef>
                <a:spcPts val="0"/>
              </a:spcBef>
              <a:buChar char="Ø"/>
            </a:pPr>
            <a:r>
              <a:rPr lang="en-US" altLang="zh-CN" sz="2000" dirty="0"/>
              <a:t>The SRF standardization of FY-3H MWTS-III leads to better SNO bias and STD for channels 9–11 than those of FY-3F.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16</a:t>
            </a:fld>
            <a:endParaRPr 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8"/>
          <a:stretch/>
        </p:blipFill>
        <p:spPr>
          <a:xfrm>
            <a:off x="689986" y="3207322"/>
            <a:ext cx="5479701" cy="30768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8"/>
          <a:stretch/>
        </p:blipFill>
        <p:spPr>
          <a:xfrm>
            <a:off x="5776966" y="3217482"/>
            <a:ext cx="5479701" cy="307680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55600" y="1006033"/>
            <a:ext cx="988568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SNO method: 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compared with NOAA-21ATMS (2025.12.17-2026.01.06)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54206" y="3242466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Mean Bias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110741" y="324246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Bias STD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3352800" y="3921760"/>
            <a:ext cx="782320" cy="2245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441341" y="5029200"/>
            <a:ext cx="782320" cy="12549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893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Calibration Accuracy 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42807"/>
            <a:ext cx="10302240" cy="1455994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Simulation </a:t>
            </a:r>
            <a:r>
              <a:rPr lang="en-US" altLang="zh-CN" sz="2000" dirty="0"/>
              <a:t>: </a:t>
            </a:r>
            <a:r>
              <a:rPr lang="en-US" altLang="zh-CN" sz="2000" dirty="0" smtClean="0"/>
              <a:t>using RTTOV+ERA5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Samples: 60°S ~60°N</a:t>
            </a:r>
            <a:r>
              <a:rPr lang="en-US" altLang="zh-CN" sz="2000" dirty="0"/>
              <a:t>, sea </a:t>
            </a:r>
            <a:r>
              <a:rPr lang="en-US" altLang="zh-CN" sz="2000" dirty="0" smtClean="0"/>
              <a:t>pixels for all scanlines</a:t>
            </a:r>
            <a:endParaRPr lang="en-US" altLang="zh-CN" sz="20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After </a:t>
            </a:r>
            <a:r>
              <a:rPr lang="en-US" altLang="zh-CN" sz="2000" dirty="0"/>
              <a:t>APC coefficient </a:t>
            </a:r>
            <a:r>
              <a:rPr lang="en-US" altLang="zh-CN" sz="2000" dirty="0" smtClean="0"/>
              <a:t>adjustment, the </a:t>
            </a:r>
            <a:r>
              <a:rPr lang="en-US" altLang="zh-CN" sz="2000" dirty="0"/>
              <a:t>O-B differences across all 98 scan positions for all channels are less than 0.2 K.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17</a:t>
            </a:fld>
            <a:endParaRPr lang="en-US"/>
          </a:p>
        </p:txBody>
      </p:sp>
      <p:pic>
        <p:nvPicPr>
          <p:cNvPr id="5" name="图片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3491631"/>
            <a:ext cx="3881120" cy="223861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25" y="3455474"/>
            <a:ext cx="3875231" cy="2310923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56" y="3491631"/>
            <a:ext cx="3441644" cy="21065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5600" y="1006033"/>
            <a:ext cx="647192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O-B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method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: 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Along Scan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bias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08152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7040" y="1396517"/>
            <a:ext cx="10678160" cy="1568386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spcBef>
                <a:spcPts val="0"/>
              </a:spcBef>
              <a:buChar char="Ø"/>
            </a:pPr>
            <a:r>
              <a:rPr lang="en-US" altLang="zh-CN" sz="2000" dirty="0"/>
              <a:t>Samples: 30°S ~30°N, sea </a:t>
            </a:r>
            <a:r>
              <a:rPr lang="en-US" altLang="zh-CN" sz="2000" dirty="0" smtClean="0"/>
              <a:t>pixels, ten pixels nearby nadir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Channels </a:t>
            </a:r>
            <a:r>
              <a:rPr lang="en-US" altLang="zh-CN" sz="2000" dirty="0"/>
              <a:t>7–13 are approximately 0.1 K, channels 6 and 14–17 range from 0.15 K to 0.2 K; window channels 1–5 are between 0.5 K and 1 K</a:t>
            </a:r>
            <a:r>
              <a:rPr lang="en-US" altLang="zh-CN" sz="2000" dirty="0" smtClean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2000" dirty="0"/>
              <a:t>Different satellites exhibit seasonal variations in their </a:t>
            </a:r>
            <a:r>
              <a:rPr lang="en-US" altLang="zh-CN" sz="2000" dirty="0" smtClean="0"/>
              <a:t>A/D </a:t>
            </a:r>
            <a:r>
              <a:rPr lang="en-US" altLang="zh-CN" sz="2000" dirty="0"/>
              <a:t>biases. FY-3H has shown a higher bias in descending orbits than in ascending orbits over the past six months.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18</a:t>
            </a:fld>
            <a:endParaRPr 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3352800" y="132630"/>
            <a:ext cx="7772400" cy="667472"/>
          </a:xfrm>
        </p:spPr>
        <p:txBody>
          <a:bodyPr/>
          <a:lstStyle/>
          <a:p>
            <a:r>
              <a:rPr lang="en-US" altLang="zh-CN" sz="3600" dirty="0" smtClean="0"/>
              <a:t>Calibration Accuracy Evaluation</a:t>
            </a:r>
            <a:endParaRPr lang="zh-CN" altLang="en-US" sz="3600" dirty="0"/>
          </a:p>
        </p:txBody>
      </p:sp>
      <p:sp>
        <p:nvSpPr>
          <p:cNvPr id="9" name="矩形 8"/>
          <p:cNvSpPr/>
          <p:nvPr/>
        </p:nvSpPr>
        <p:spPr>
          <a:xfrm>
            <a:off x="355600" y="1006033"/>
            <a:ext cx="6471920" cy="4001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eaLnBrk="0" hangingPunct="0"/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O-B </a:t>
            </a:r>
            <a:r>
              <a:rPr lang="en-US" altLang="zh-CN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method</a:t>
            </a:r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:  Ascend/Descend bias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0" name="图片 9" descr="Comparison_A_minus_D_ch09"/>
          <p:cNvPicPr/>
          <p:nvPr/>
        </p:nvPicPr>
        <p:blipFill rotWithShape="1">
          <a:blip r:embed="rId2"/>
          <a:srcRect t="4005"/>
          <a:stretch/>
        </p:blipFill>
        <p:spPr>
          <a:xfrm>
            <a:off x="1434657" y="4698324"/>
            <a:ext cx="4313806" cy="1523991"/>
          </a:xfrm>
          <a:prstGeom prst="rect">
            <a:avLst/>
          </a:prstGeom>
        </p:spPr>
      </p:pic>
      <p:pic>
        <p:nvPicPr>
          <p:cNvPr id="11" name="图片 10" descr="Comparison_A_minus_D_ch10"/>
          <p:cNvPicPr/>
          <p:nvPr/>
        </p:nvPicPr>
        <p:blipFill rotWithShape="1">
          <a:blip r:embed="rId3"/>
          <a:srcRect t="4954"/>
          <a:stretch/>
        </p:blipFill>
        <p:spPr>
          <a:xfrm>
            <a:off x="6158788" y="3167469"/>
            <a:ext cx="4306012" cy="1505070"/>
          </a:xfrm>
          <a:prstGeom prst="rect">
            <a:avLst/>
          </a:prstGeom>
        </p:spPr>
      </p:pic>
      <p:pic>
        <p:nvPicPr>
          <p:cNvPr id="12" name="图片 11" descr="Comparison_A_minus_D_ch11"/>
          <p:cNvPicPr/>
          <p:nvPr/>
        </p:nvPicPr>
        <p:blipFill rotWithShape="1">
          <a:blip r:embed="rId4"/>
          <a:srcRect t="4482"/>
          <a:stretch/>
        </p:blipFill>
        <p:spPr>
          <a:xfrm>
            <a:off x="6167120" y="4700294"/>
            <a:ext cx="4313806" cy="151641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193145" y="4541767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Ch9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287297" y="408726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Ch10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6287297" y="4595843"/>
            <a:ext cx="718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Ch11</a:t>
            </a:r>
            <a:endParaRPr lang="zh-CN" altLang="en-US" dirty="0"/>
          </a:p>
        </p:txBody>
      </p:sp>
      <p:pic>
        <p:nvPicPr>
          <p:cNvPr id="17" name="图片 16" descr="Comparison_A_minus_D_ch03"/>
          <p:cNvPicPr/>
          <p:nvPr/>
        </p:nvPicPr>
        <p:blipFill rotWithShape="1">
          <a:blip r:embed="rId5"/>
          <a:srcRect t="4313"/>
          <a:stretch/>
        </p:blipFill>
        <p:spPr>
          <a:xfrm>
            <a:off x="1383698" y="3084853"/>
            <a:ext cx="4364765" cy="149352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178261" y="4052485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CN" dirty="0" smtClean="0"/>
              <a:t>Ch3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10652759" y="3856434"/>
            <a:ext cx="847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B050"/>
                </a:solidFill>
              </a:rPr>
              <a:t>ATMS</a:t>
            </a:r>
          </a:p>
          <a:p>
            <a:r>
              <a:rPr lang="en-US" altLang="zh-CN" dirty="0" smtClean="0">
                <a:solidFill>
                  <a:srgbClr val="0070C0"/>
                </a:solidFill>
              </a:rPr>
              <a:t>FY-3E</a:t>
            </a:r>
          </a:p>
          <a:p>
            <a:r>
              <a:rPr lang="en-US" altLang="zh-CN" dirty="0" smtClean="0">
                <a:solidFill>
                  <a:srgbClr val="FFC000"/>
                </a:solidFill>
              </a:rPr>
              <a:t>FY-3F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FY-3H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039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433" y="190816"/>
            <a:ext cx="7772400" cy="667472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72589"/>
            <a:ext cx="10972800" cy="51996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Instrument </a:t>
            </a:r>
            <a:r>
              <a:rPr lang="en-US" sz="2800" dirty="0" smtClean="0"/>
              <a:t>Review</a:t>
            </a: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altLang="zh-CN" sz="2800" dirty="0"/>
              <a:t>Calibration for FY-3H MWTS-III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Calibration Accuracy Evaluation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Conclusion and Future </a:t>
            </a:r>
            <a:r>
              <a:rPr lang="en-US" sz="2800" dirty="0" smtClean="0">
                <a:solidFill>
                  <a:srgbClr val="FF0000"/>
                </a:solidFill>
              </a:rPr>
              <a:t>plan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2800" dirty="0"/>
          </a:p>
          <a:p>
            <a:pPr lvl="1"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4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240" y="18329"/>
            <a:ext cx="7772400" cy="667472"/>
          </a:xfrm>
        </p:spPr>
        <p:txBody>
          <a:bodyPr/>
          <a:lstStyle/>
          <a:p>
            <a:r>
              <a:rPr lang="en-US" dirty="0"/>
              <a:t>Conclusion and Future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61662"/>
            <a:ext cx="10972800" cy="440921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 smtClean="0"/>
              <a:t>FY-3H MWTS-III has </a:t>
            </a:r>
            <a:r>
              <a:rPr lang="en-US" altLang="zh-CN" sz="2400" dirty="0"/>
              <a:t>several </a:t>
            </a:r>
            <a:r>
              <a:rPr lang="en-US" altLang="zh-CN" sz="2400" dirty="0" smtClean="0"/>
              <a:t>improvements, i.e. </a:t>
            </a:r>
            <a:r>
              <a:rPr lang="en-US" altLang="zh-CN" sz="2400" dirty="0"/>
              <a:t>SRF </a:t>
            </a:r>
            <a:r>
              <a:rPr lang="en-US" altLang="zh-CN" sz="2400" dirty="0" smtClean="0"/>
              <a:t>standardization, channel crosstalk.</a:t>
            </a:r>
          </a:p>
          <a:p>
            <a:pPr>
              <a:spcAft>
                <a:spcPts val="600"/>
              </a:spcAft>
            </a:pPr>
            <a:r>
              <a:rPr lang="en-US" altLang="zh-CN" sz="2400" dirty="0"/>
              <a:t>The platform environment of FY-3H is worse than that of FY-3F, with obvious radiation interference during </a:t>
            </a:r>
            <a:r>
              <a:rPr lang="en-US" altLang="zh-CN" sz="2400" dirty="0" smtClean="0"/>
              <a:t>cold space </a:t>
            </a:r>
            <a:r>
              <a:rPr lang="en-US" altLang="zh-CN" sz="2400" dirty="0"/>
              <a:t>viewing and Earth-viewing observations</a:t>
            </a:r>
            <a:r>
              <a:rPr lang="en-US" altLang="zh-CN" sz="24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altLang="zh-CN" sz="2400" dirty="0" smtClean="0"/>
              <a:t>The calibration accuracy of FY-3H is significantly better than that of FY-3E, and similar to that of FY-3F.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smtClean="0"/>
              <a:t>Prepare </a:t>
            </a:r>
            <a:r>
              <a:rPr lang="en-US" sz="2400" dirty="0" smtClean="0"/>
              <a:t>for FY-3 </a:t>
            </a:r>
            <a:r>
              <a:rPr lang="en-US" sz="2400" dirty="0" smtClean="0"/>
              <a:t>(10) </a:t>
            </a:r>
            <a:r>
              <a:rPr lang="en-US" sz="2400" dirty="0" smtClean="0"/>
              <a:t>satellite (will be launched this year).</a:t>
            </a:r>
            <a:endParaRPr lang="en-US" sz="24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 smtClean="0"/>
              <a:t>Calibration quality improvement for FY-3 </a:t>
            </a:r>
            <a:r>
              <a:rPr lang="en-US" sz="2400" dirty="0" smtClean="0"/>
              <a:t>MWTSs,  </a:t>
            </a:r>
            <a:r>
              <a:rPr lang="en-US" sz="2400" dirty="0" smtClean="0"/>
              <a:t>i.e. striping noise removing, </a:t>
            </a:r>
            <a:r>
              <a:rPr lang="en-US" sz="2400" dirty="0" smtClean="0"/>
              <a:t>orbital </a:t>
            </a:r>
            <a:r>
              <a:rPr lang="en-US" sz="2400" dirty="0" smtClean="0"/>
              <a:t>bias correction.</a:t>
            </a:r>
            <a:endParaRPr lang="en-US" sz="24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BB25FD9-27DC-4523-A484-31120BF8BAAC}" type="slidenum">
              <a:rPr lang="en-US" sz="1065" smtClean="0"/>
              <a:t>21</a:t>
            </a:fld>
            <a:endParaRPr lang="en-US" sz="1065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3174" y="2723786"/>
            <a:ext cx="7949681" cy="732367"/>
          </a:xfrm>
          <a:noFill/>
          <a:ln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eaLnBrk="1" hangingPunct="1"/>
            <a:r>
              <a:rPr lang="en-GB" sz="4265" dirty="0">
                <a:solidFill>
                  <a:schemeClr val="tx1"/>
                </a:solidFill>
              </a:rPr>
              <a:t>Thank you for your </a:t>
            </a:r>
            <a:r>
              <a:rPr lang="en-GB" sz="4265" dirty="0" smtClean="0">
                <a:solidFill>
                  <a:schemeClr val="tx1"/>
                </a:solidFill>
              </a:rPr>
              <a:t>attention!</a:t>
            </a:r>
            <a:endParaRPr lang="en-GB" sz="4265" dirty="0">
              <a:solidFill>
                <a:schemeClr val="tx1"/>
              </a:solidFill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2E78532-8901-F743-8684-BD10AB6D9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679" y="3869801"/>
            <a:ext cx="9930765" cy="1703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endParaRPr lang="en-GB" sz="2400" b="1" kern="0" dirty="0">
              <a:solidFill>
                <a:schemeClr val="accent2"/>
              </a:solidFill>
              <a:hlinkClick r:id="rId3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CN" altLang="en-GB" sz="2400" b="1" kern="0" dirty="0">
                <a:solidFill>
                  <a:srgbClr val="FF3300"/>
                </a:solidFill>
                <a:sym typeface="+mn-ea"/>
              </a:rPr>
              <a:t>Email</a:t>
            </a:r>
            <a:r>
              <a:rPr lang="zh-CN" altLang="en-US" sz="2400" b="1" kern="0" dirty="0" smtClean="0">
                <a:solidFill>
                  <a:srgbClr val="FF3300"/>
                </a:solidFill>
                <a:sym typeface="+mn-ea"/>
              </a:rPr>
              <a:t>：</a:t>
            </a:r>
            <a:r>
              <a:rPr lang="en-US" altLang="zh-CN" sz="2400" b="1" kern="0" dirty="0" smtClean="0">
                <a:solidFill>
                  <a:srgbClr val="FF3300"/>
                </a:solidFill>
                <a:sym typeface="+mn-ea"/>
                <a:hlinkClick r:id="rId4"/>
              </a:rPr>
              <a:t>hujy@cma.gov.cn</a:t>
            </a:r>
            <a:endParaRPr lang="en-US" altLang="zh-CN" sz="2400" b="1" kern="0" dirty="0">
              <a:solidFill>
                <a:srgbClr val="FF3300"/>
              </a:solidFill>
              <a:sym typeface="+mn-ea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GB" sz="2400" b="1" kern="0" dirty="0">
              <a:solidFill>
                <a:schemeClr val="accent2"/>
              </a:solidFill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en-GB" sz="2400" b="1" kern="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58"/>
    </mc:Choice>
    <mc:Fallback xmlns="">
      <p:transition spd="slow" advTm="10258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c8ec6eb2-af6a-4d2e-a337-492b7933165f"/>
  <p:tag name="COMMONDATA" val="eyJoZGlkIjoiNDQ1ZWFmM2FiZmFmODAyNjI1MmJiNThhY2Y2MGQ4YzcifQ==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X6PPVAVDZMSZ-613157859-13554</_dlc_DocId>
    <_dlc_DocIdUrl xmlns="cfab5f87-ed30-4dbb-a820-4234a14babf6">
      <Url>https://wmoomm.sharepoint.com/sites/Collaboration/_layouts/15/DocIdRedir.aspx?ID=X6PPVAVDZMSZ-613157859-13554</Url>
      <Description>X6PPVAVDZMSZ-613157859-13554</Description>
    </_dlc_DocIdUrl>
  </documentManagement>
</p:properties>
</file>

<file path=customXml/itemProps1.xml><?xml version="1.0" encoding="utf-8"?>
<ds:datastoreItem xmlns:ds="http://schemas.openxmlformats.org/officeDocument/2006/customXml" ds:itemID="{10247B13-5450-4265-A585-FCF4303EBCA0}"/>
</file>

<file path=customXml/itemProps2.xml><?xml version="1.0" encoding="utf-8"?>
<ds:datastoreItem xmlns:ds="http://schemas.openxmlformats.org/officeDocument/2006/customXml" ds:itemID="{024CDDB7-5E74-482F-BB44-773CE9FCFF96}"/>
</file>

<file path=customXml/itemProps3.xml><?xml version="1.0" encoding="utf-8"?>
<ds:datastoreItem xmlns:ds="http://schemas.openxmlformats.org/officeDocument/2006/customXml" ds:itemID="{E0944D4B-A978-4DF3-9FCC-11F457E923EC}"/>
</file>

<file path=customXml/itemProps4.xml><?xml version="1.0" encoding="utf-8"?>
<ds:datastoreItem xmlns:ds="http://schemas.openxmlformats.org/officeDocument/2006/customXml" ds:itemID="{0C0F6CEC-4417-4A9F-9608-0DCFF8B8F488}"/>
</file>

<file path=customXml/itemProps5.xml><?xml version="1.0" encoding="utf-8"?>
<ds:datastoreItem xmlns:ds="http://schemas.openxmlformats.org/officeDocument/2006/customXml" ds:itemID="{FEC45D29-CE46-44C2-8546-B3184EA76A4A}"/>
</file>

<file path=docProps/app.xml><?xml version="1.0" encoding="utf-8"?>
<Properties xmlns="http://schemas.openxmlformats.org/officeDocument/2006/extended-properties" xmlns:vt="http://schemas.openxmlformats.org/officeDocument/2006/docPropsVTypes">
  <TotalTime>33515</TotalTime>
  <Words>1889</Words>
  <Application>Microsoft Office PowerPoint</Application>
  <PresentationFormat>宽屏</PresentationFormat>
  <Paragraphs>484</Paragraphs>
  <Slides>21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Malgun Gothic</vt:lpstr>
      <vt:lpstr>等线</vt:lpstr>
      <vt:lpstr>华光楷体_CNKI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Default Design</vt:lpstr>
      <vt:lpstr> The Status of Microwave Temperature Sounder –III onboard Fengyun-3H Satellite</vt:lpstr>
      <vt:lpstr>Outline</vt:lpstr>
      <vt:lpstr>Outline</vt:lpstr>
      <vt:lpstr>PowerPoint 演示文稿</vt:lpstr>
      <vt:lpstr>PowerPoint 演示文稿</vt:lpstr>
      <vt:lpstr>PowerPoint 演示文稿</vt:lpstr>
      <vt:lpstr>PowerPoint 演示文稿</vt:lpstr>
      <vt:lpstr>Outline</vt:lpstr>
      <vt:lpstr>Calibration for FY-3H MWTS-III</vt:lpstr>
      <vt:lpstr>Calibration for FY-3H MWTS-III</vt:lpstr>
      <vt:lpstr>Calibration for FY-3H MWTS-III</vt:lpstr>
      <vt:lpstr>Calibration for FY-3H MWTS-III</vt:lpstr>
      <vt:lpstr>Outline</vt:lpstr>
      <vt:lpstr>Calibration Accuracy Evaluation</vt:lpstr>
      <vt:lpstr>Calibration Accuracy Evaluation</vt:lpstr>
      <vt:lpstr>Calibration Accuracy Evaluation</vt:lpstr>
      <vt:lpstr>Calibration Accuracy Evaluation</vt:lpstr>
      <vt:lpstr>Calibration Accuracy Evaluation</vt:lpstr>
      <vt:lpstr>Outline</vt:lpstr>
      <vt:lpstr>Conclusion and Future plan</vt:lpstr>
      <vt:lpstr>Thank you for your attention!</vt:lpstr>
    </vt:vector>
  </TitlesOfParts>
  <Company>NOAA / NESDIS / ORA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GSICS GEO-LEO ATBD</dc:title>
  <dc:subject>SPIE 2009 tALK</dc:subject>
  <dc:creator>Fred Wu</dc:creator>
  <cp:lastModifiedBy>hjy</cp:lastModifiedBy>
  <cp:revision>1192</cp:revision>
  <dcterms:created xsi:type="dcterms:W3CDTF">2004-06-10T15:46:00Z</dcterms:created>
  <dcterms:modified xsi:type="dcterms:W3CDTF">2026-03-24T07:38:41Z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2C94E2740F054553A17417AA1E2C5125_13</vt:lpwstr>
  </property>
  <property fmtid="{D5CDD505-2E9C-101B-9397-08002B2CF9AE}" pid="3" name="KSOProductBuildVer">
    <vt:lpwstr>2052-12.1.0.16388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9d533cf6-020f-46ca-856a-f6f62ffa968c</vt:lpwstr>
  </property>
</Properties>
</file>