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93" r:id="rId2"/>
    <p:sldId id="314" r:id="rId3"/>
    <p:sldId id="305" r:id="rId4"/>
    <p:sldId id="304" r:id="rId5"/>
    <p:sldId id="306" r:id="rId6"/>
    <p:sldId id="307" r:id="rId7"/>
    <p:sldId id="308" r:id="rId8"/>
    <p:sldId id="310" r:id="rId9"/>
    <p:sldId id="311" r:id="rId10"/>
    <p:sldId id="312" r:id="rId11"/>
    <p:sldId id="313" r:id="rId12"/>
    <p:sldId id="269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a Vida Villanueva" initials="MVV" lastIdx="0" clrIdx="0"/>
  <p:cmAuthor id="2" name="1206988966@qq.com" initials="1" lastIdx="0" clrIdx="1"/>
  <p:cmAuthor id="3" name="Wangzhi gang" initials="Wg" lastIdx="0" clrIdx="2"/>
  <p:cmAuthor id="4" name="姜伟光" initials="姜" lastIdx="0" clrIdx="3"/>
  <p:cmAuthor id="5" name="作者" initials="A" lastIdx="0" clrIdx="4"/>
  <p:cmAuthor id="6" name="lenovo" initials="l" lastIdx="0" clrIdx="5"/>
  <p:cmAuthor id="7" name="Lenovo" initials="L" lastIdx="0" clrIdx="6"/>
  <p:cmAuthor id="8" name="Administrator" initials="A" lastIdx="0" clrIdx="7"/>
  <p:cmAuthor id="9" name="Wen Bai" initials="WB" lastIdx="0" clrIdx="8"/>
  <p:cmAuthor id="10" name="宋洁然" initials="宋" lastIdx="0" clrIdx="9"/>
  <p:cmAuthor id="11" name="ming qiu" initials="m" lastIdx="0" clrIdx="10"/>
  <p:cmAuthor id="12" name="DADI" initials="D" lastIdx="0" clrIdx="11"/>
  <p:cmAuthor id="13" name="xiaopei li" initials="xl" lastIdx="0" clrIdx="12"/>
  <p:cmAuthor id="14" name="林曼筠" initials="lin" lastIdx="0" clrIdx="13"/>
  <p:cmAuthor id="15" name="ljj" initials="l" lastIdx="0" clrIdx="14"/>
  <p:cmAuthor id="16" name="hp" initials="h" lastIdx="0" clrIdx="15"/>
  <p:cmAuthor id="17" name="cgz" initials="c" lastIdx="0" clrIdx="16"/>
  <p:cmAuthor id="18" name="Microsoft 帐户" initials="M帐" lastIdx="0" clrIdx="17"/>
  <p:cmAuthor id="19" name="王善淇" initials="王善淇" lastIdx="0" clrIdx="18"/>
  <p:cmAuthor id="20" name="dell" initials="d" lastIdx="0" clrIdx="1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DA022D"/>
    <a:srgbClr val="FF7A04"/>
    <a:srgbClr val="014DA1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4DAE68-0C24-4E3E-98E3-9875A49379FE}" v="12" dt="2026-03-24T09:08:59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2769" autoAdjust="0"/>
  </p:normalViewPr>
  <p:slideViewPr>
    <p:cSldViewPr snapToGrid="0" showGuides="1">
      <p:cViewPr varScale="1">
        <p:scale>
          <a:sx n="107" d="100"/>
          <a:sy n="107" d="100"/>
        </p:scale>
        <p:origin x="1378" y="69"/>
      </p:cViewPr>
      <p:guideLst>
        <p:guide orient="horz" pos="2115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26" Type="http://schemas.openxmlformats.org/officeDocument/2006/relationships/customXml" Target="../customXml/item4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Relationship Id="rId27" Type="http://schemas.openxmlformats.org/officeDocument/2006/relationships/customXml" Target="../customXml/item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 Liu" userId="4c628f4b6d3feb50" providerId="LiveId" clId="{D7B8A3AA-5802-46C5-9E2F-70B3095A7A3E}"/>
    <pc:docChg chg="undo custSel addSld delSld modSld sldOrd">
      <pc:chgData name="Shi Liu" userId="4c628f4b6d3feb50" providerId="LiveId" clId="{D7B8A3AA-5802-46C5-9E2F-70B3095A7A3E}" dt="2026-03-24T09:24:08.304" v="304" actId="20577"/>
      <pc:docMkLst>
        <pc:docMk/>
      </pc:docMkLst>
      <pc:sldChg chg="modSp mod">
        <pc:chgData name="Shi Liu" userId="4c628f4b6d3feb50" providerId="LiveId" clId="{D7B8A3AA-5802-46C5-9E2F-70B3095A7A3E}" dt="2026-03-24T09:24:08.304" v="304" actId="20577"/>
        <pc:sldMkLst>
          <pc:docMk/>
          <pc:sldMk cId="0" sldId="293"/>
        </pc:sldMkLst>
        <pc:spChg chg="mod">
          <ac:chgData name="Shi Liu" userId="4c628f4b6d3feb50" providerId="LiveId" clId="{D7B8A3AA-5802-46C5-9E2F-70B3095A7A3E}" dt="2026-03-24T03:26:43.676" v="141" actId="1076"/>
          <ac:spMkLst>
            <pc:docMk/>
            <pc:sldMk cId="0" sldId="293"/>
            <ac:spMk id="17" creationId="{00000000-0000-0000-0000-000000000000}"/>
          </ac:spMkLst>
        </pc:spChg>
        <pc:spChg chg="mod">
          <ac:chgData name="Shi Liu" userId="4c628f4b6d3feb50" providerId="LiveId" clId="{D7B8A3AA-5802-46C5-9E2F-70B3095A7A3E}" dt="2026-03-24T09:24:08.304" v="304" actId="20577"/>
          <ac:spMkLst>
            <pc:docMk/>
            <pc:sldMk cId="0" sldId="293"/>
            <ac:spMk id="22" creationId="{00000000-0000-0000-0000-000000000000}"/>
          </ac:spMkLst>
        </pc:spChg>
      </pc:sldChg>
      <pc:sldChg chg="modSp mod">
        <pc:chgData name="Shi Liu" userId="4c628f4b6d3feb50" providerId="LiveId" clId="{D7B8A3AA-5802-46C5-9E2F-70B3095A7A3E}" dt="2026-03-24T08:47:26.327" v="215" actId="20577"/>
        <pc:sldMkLst>
          <pc:docMk/>
          <pc:sldMk cId="3645324921" sldId="305"/>
        </pc:sldMkLst>
        <pc:spChg chg="mod">
          <ac:chgData name="Shi Liu" userId="4c628f4b6d3feb50" providerId="LiveId" clId="{D7B8A3AA-5802-46C5-9E2F-70B3095A7A3E}" dt="2026-03-24T02:45:22.535" v="84" actId="404"/>
          <ac:spMkLst>
            <pc:docMk/>
            <pc:sldMk cId="3645324921" sldId="305"/>
            <ac:spMk id="2" creationId="{D31F9184-D6F6-5FC7-CB87-E25043287AEB}"/>
          </ac:spMkLst>
        </pc:spChg>
        <pc:spChg chg="mod">
          <ac:chgData name="Shi Liu" userId="4c628f4b6d3feb50" providerId="LiveId" clId="{D7B8A3AA-5802-46C5-9E2F-70B3095A7A3E}" dt="2026-03-24T08:45:36.829" v="178"/>
          <ac:spMkLst>
            <pc:docMk/>
            <pc:sldMk cId="3645324921" sldId="305"/>
            <ac:spMk id="8" creationId="{D3FA9FCB-77CE-E10E-7470-34EF21E3D86E}"/>
          </ac:spMkLst>
        </pc:spChg>
        <pc:spChg chg="mod">
          <ac:chgData name="Shi Liu" userId="4c628f4b6d3feb50" providerId="LiveId" clId="{D7B8A3AA-5802-46C5-9E2F-70B3095A7A3E}" dt="2026-03-24T08:45:51.020" v="180" actId="20577"/>
          <ac:spMkLst>
            <pc:docMk/>
            <pc:sldMk cId="3645324921" sldId="305"/>
            <ac:spMk id="10" creationId="{F32032C7-DB2B-26C6-427C-2B7502656632}"/>
          </ac:spMkLst>
        </pc:spChg>
        <pc:spChg chg="mod">
          <ac:chgData name="Shi Liu" userId="4c628f4b6d3feb50" providerId="LiveId" clId="{D7B8A3AA-5802-46C5-9E2F-70B3095A7A3E}" dt="2026-03-24T08:46:21.778" v="200" actId="20577"/>
          <ac:spMkLst>
            <pc:docMk/>
            <pc:sldMk cId="3645324921" sldId="305"/>
            <ac:spMk id="11" creationId="{EA791D9A-B84E-DC03-D5FC-4F459DF6A508}"/>
          </ac:spMkLst>
        </pc:spChg>
        <pc:spChg chg="mod">
          <ac:chgData name="Shi Liu" userId="4c628f4b6d3feb50" providerId="LiveId" clId="{D7B8A3AA-5802-46C5-9E2F-70B3095A7A3E}" dt="2026-03-24T08:47:26.327" v="215" actId="20577"/>
          <ac:spMkLst>
            <pc:docMk/>
            <pc:sldMk cId="3645324921" sldId="305"/>
            <ac:spMk id="12" creationId="{22B4C038-7F6A-1C98-0976-3DA98DE966DD}"/>
          </ac:spMkLst>
        </pc:spChg>
        <pc:spChg chg="mod">
          <ac:chgData name="Shi Liu" userId="4c628f4b6d3feb50" providerId="LiveId" clId="{D7B8A3AA-5802-46C5-9E2F-70B3095A7A3E}" dt="2026-03-24T08:36:28.146" v="175" actId="20577"/>
          <ac:spMkLst>
            <pc:docMk/>
            <pc:sldMk cId="3645324921" sldId="305"/>
            <ac:spMk id="17" creationId="{92FB8F2F-5016-9C75-EAE3-3EBAB08C1274}"/>
          </ac:spMkLst>
        </pc:spChg>
        <pc:spChg chg="mod">
          <ac:chgData name="Shi Liu" userId="4c628f4b6d3feb50" providerId="LiveId" clId="{D7B8A3AA-5802-46C5-9E2F-70B3095A7A3E}" dt="2026-03-24T08:39:21.559" v="177" actId="20577"/>
          <ac:spMkLst>
            <pc:docMk/>
            <pc:sldMk cId="3645324921" sldId="305"/>
            <ac:spMk id="28" creationId="{2985A4FA-E93D-B6E2-0B29-685E4D1500B6}"/>
          </ac:spMkLst>
        </pc:spChg>
      </pc:sldChg>
      <pc:sldChg chg="modSp mod">
        <pc:chgData name="Shi Liu" userId="4c628f4b6d3feb50" providerId="LiveId" clId="{D7B8A3AA-5802-46C5-9E2F-70B3095A7A3E}" dt="2026-03-24T09:07:39.256" v="250" actId="20577"/>
        <pc:sldMkLst>
          <pc:docMk/>
          <pc:sldMk cId="3788020063" sldId="306"/>
        </pc:sldMkLst>
        <pc:spChg chg="mod">
          <ac:chgData name="Shi Liu" userId="4c628f4b6d3feb50" providerId="LiveId" clId="{D7B8A3AA-5802-46C5-9E2F-70B3095A7A3E}" dt="2026-03-24T09:07:39.256" v="250" actId="20577"/>
          <ac:spMkLst>
            <pc:docMk/>
            <pc:sldMk cId="3788020063" sldId="306"/>
            <ac:spMk id="3" creationId="{62F8F2BF-29E4-2C8D-BCCC-885FD96A8767}"/>
          </ac:spMkLst>
        </pc:spChg>
        <pc:spChg chg="mod">
          <ac:chgData name="Shi Liu" userId="4c628f4b6d3feb50" providerId="LiveId" clId="{D7B8A3AA-5802-46C5-9E2F-70B3095A7A3E}" dt="2026-03-24T02:22:02.476" v="58" actId="20577"/>
          <ac:spMkLst>
            <pc:docMk/>
            <pc:sldMk cId="3788020063" sldId="306"/>
            <ac:spMk id="7" creationId="{1AF7B3EB-F5EB-7526-8308-027051A43B96}"/>
          </ac:spMkLst>
        </pc:spChg>
      </pc:sldChg>
      <pc:sldChg chg="modSp mod">
        <pc:chgData name="Shi Liu" userId="4c628f4b6d3feb50" providerId="LiveId" clId="{D7B8A3AA-5802-46C5-9E2F-70B3095A7A3E}" dt="2026-03-24T09:09:06.440" v="262" actId="27636"/>
        <pc:sldMkLst>
          <pc:docMk/>
          <pc:sldMk cId="958850982" sldId="307"/>
        </pc:sldMkLst>
        <pc:spChg chg="mod">
          <ac:chgData name="Shi Liu" userId="4c628f4b6d3feb50" providerId="LiveId" clId="{D7B8A3AA-5802-46C5-9E2F-70B3095A7A3E}" dt="2026-03-24T09:09:06.440" v="262" actId="27636"/>
          <ac:spMkLst>
            <pc:docMk/>
            <pc:sldMk cId="958850982" sldId="307"/>
            <ac:spMk id="4" creationId="{C826BEED-D23C-A4D8-91CA-7FA6DE8FA368}"/>
          </ac:spMkLst>
        </pc:spChg>
      </pc:sldChg>
      <pc:sldChg chg="modSp mod">
        <pc:chgData name="Shi Liu" userId="4c628f4b6d3feb50" providerId="LiveId" clId="{D7B8A3AA-5802-46C5-9E2F-70B3095A7A3E}" dt="2026-03-24T09:09:55.229" v="263" actId="20577"/>
        <pc:sldMkLst>
          <pc:docMk/>
          <pc:sldMk cId="3978487921" sldId="308"/>
        </pc:sldMkLst>
        <pc:spChg chg="mod">
          <ac:chgData name="Shi Liu" userId="4c628f4b6d3feb50" providerId="LiveId" clId="{D7B8A3AA-5802-46C5-9E2F-70B3095A7A3E}" dt="2026-03-24T09:09:55.229" v="263" actId="20577"/>
          <ac:spMkLst>
            <pc:docMk/>
            <pc:sldMk cId="3978487921" sldId="308"/>
            <ac:spMk id="5" creationId="{F4E2ACAE-1636-DEE2-D2FD-683C840F83A5}"/>
          </ac:spMkLst>
        </pc:spChg>
        <pc:spChg chg="mod">
          <ac:chgData name="Shi Liu" userId="4c628f4b6d3feb50" providerId="LiveId" clId="{D7B8A3AA-5802-46C5-9E2F-70B3095A7A3E}" dt="2026-03-24T02:31:51.019" v="65" actId="20577"/>
          <ac:spMkLst>
            <pc:docMk/>
            <pc:sldMk cId="3978487921" sldId="308"/>
            <ac:spMk id="12" creationId="{1B940F2E-7575-EE23-AB53-60AA4B9134CE}"/>
          </ac:spMkLst>
        </pc:spChg>
      </pc:sldChg>
      <pc:sldChg chg="modSp mod">
        <pc:chgData name="Shi Liu" userId="4c628f4b6d3feb50" providerId="LiveId" clId="{D7B8A3AA-5802-46C5-9E2F-70B3095A7A3E}" dt="2026-03-24T09:10:41.848" v="268" actId="20577"/>
        <pc:sldMkLst>
          <pc:docMk/>
          <pc:sldMk cId="3000676486" sldId="310"/>
        </pc:sldMkLst>
        <pc:spChg chg="mod">
          <ac:chgData name="Shi Liu" userId="4c628f4b6d3feb50" providerId="LiveId" clId="{D7B8A3AA-5802-46C5-9E2F-70B3095A7A3E}" dt="2026-03-24T09:10:41.848" v="268" actId="20577"/>
          <ac:spMkLst>
            <pc:docMk/>
            <pc:sldMk cId="3000676486" sldId="310"/>
            <ac:spMk id="12" creationId="{64BD040D-7B73-D6CF-4D23-EFE1358CA068}"/>
          </ac:spMkLst>
        </pc:spChg>
      </pc:sldChg>
      <pc:sldChg chg="modSp mod">
        <pc:chgData name="Shi Liu" userId="4c628f4b6d3feb50" providerId="LiveId" clId="{D7B8A3AA-5802-46C5-9E2F-70B3095A7A3E}" dt="2026-03-24T08:35:34.160" v="155" actId="20577"/>
        <pc:sldMkLst>
          <pc:docMk/>
          <pc:sldMk cId="3845592198" sldId="311"/>
        </pc:sldMkLst>
        <pc:spChg chg="mod">
          <ac:chgData name="Shi Liu" userId="4c628f4b6d3feb50" providerId="LiveId" clId="{D7B8A3AA-5802-46C5-9E2F-70B3095A7A3E}" dt="2026-03-24T02:35:43.479" v="67" actId="20577"/>
          <ac:spMkLst>
            <pc:docMk/>
            <pc:sldMk cId="3845592198" sldId="311"/>
            <ac:spMk id="13" creationId="{8E02BB0E-4A33-DF30-6D95-A9779A33C037}"/>
          </ac:spMkLst>
        </pc:spChg>
        <pc:spChg chg="mod">
          <ac:chgData name="Shi Liu" userId="4c628f4b6d3feb50" providerId="LiveId" clId="{D7B8A3AA-5802-46C5-9E2F-70B3095A7A3E}" dt="2026-03-24T08:35:34.160" v="155" actId="20577"/>
          <ac:spMkLst>
            <pc:docMk/>
            <pc:sldMk cId="3845592198" sldId="311"/>
            <ac:spMk id="15" creationId="{C804A6AF-6734-096E-9D5D-9947BAC185C4}"/>
          </ac:spMkLst>
        </pc:spChg>
      </pc:sldChg>
      <pc:sldChg chg="addSp delSp modSp mod">
        <pc:chgData name="Shi Liu" userId="4c628f4b6d3feb50" providerId="LiveId" clId="{D7B8A3AA-5802-46C5-9E2F-70B3095A7A3E}" dt="2026-03-24T08:55:51.141" v="245" actId="20577"/>
        <pc:sldMkLst>
          <pc:docMk/>
          <pc:sldMk cId="2110289631" sldId="313"/>
        </pc:sldMkLst>
        <pc:spChg chg="add del mod">
          <ac:chgData name="Shi Liu" userId="4c628f4b6d3feb50" providerId="LiveId" clId="{D7B8A3AA-5802-46C5-9E2F-70B3095A7A3E}" dt="2026-03-24T02:14:29.555" v="5"/>
          <ac:spMkLst>
            <pc:docMk/>
            <pc:sldMk cId="2110289631" sldId="313"/>
            <ac:spMk id="4" creationId="{5258088A-BCE2-8C1B-80A0-20B71233451D}"/>
          </ac:spMkLst>
        </pc:spChg>
        <pc:spChg chg="add mod">
          <ac:chgData name="Shi Liu" userId="4c628f4b6d3feb50" providerId="LiveId" clId="{D7B8A3AA-5802-46C5-9E2F-70B3095A7A3E}" dt="2026-03-24T02:14:32.038" v="6" actId="20577"/>
          <ac:spMkLst>
            <pc:docMk/>
            <pc:sldMk cId="2110289631" sldId="313"/>
            <ac:spMk id="5" creationId="{B3AB1373-DEFD-515A-F745-D2006850B8E7}"/>
          </ac:spMkLst>
        </pc:spChg>
        <pc:spChg chg="add mod">
          <ac:chgData name="Shi Liu" userId="4c628f4b6d3feb50" providerId="LiveId" clId="{D7B8A3AA-5802-46C5-9E2F-70B3095A7A3E}" dt="2026-03-24T02:19:44.905" v="54" actId="1036"/>
          <ac:spMkLst>
            <pc:docMk/>
            <pc:sldMk cId="2110289631" sldId="313"/>
            <ac:spMk id="6" creationId="{018AE85E-8509-F4DE-CD7C-9914E587A769}"/>
          </ac:spMkLst>
        </pc:spChg>
        <pc:spChg chg="add mod">
          <ac:chgData name="Shi Liu" userId="4c628f4b6d3feb50" providerId="LiveId" clId="{D7B8A3AA-5802-46C5-9E2F-70B3095A7A3E}" dt="2026-03-24T08:54:48.216" v="226" actId="14100"/>
          <ac:spMkLst>
            <pc:docMk/>
            <pc:sldMk cId="2110289631" sldId="313"/>
            <ac:spMk id="8" creationId="{4B4B0298-910B-04BA-88C3-82A9408F4628}"/>
          </ac:spMkLst>
        </pc:spChg>
        <pc:spChg chg="add mod">
          <ac:chgData name="Shi Liu" userId="4c628f4b6d3feb50" providerId="LiveId" clId="{D7B8A3AA-5802-46C5-9E2F-70B3095A7A3E}" dt="2026-03-24T02:19:44.905" v="54" actId="1036"/>
          <ac:spMkLst>
            <pc:docMk/>
            <pc:sldMk cId="2110289631" sldId="313"/>
            <ac:spMk id="9" creationId="{8DCD8FA5-108B-0E44-2E24-7D61DBDCC432}"/>
          </ac:spMkLst>
        </pc:spChg>
        <pc:spChg chg="add mod">
          <ac:chgData name="Shi Liu" userId="4c628f4b6d3feb50" providerId="LiveId" clId="{D7B8A3AA-5802-46C5-9E2F-70B3095A7A3E}" dt="2026-03-24T08:55:13.228" v="229" actId="20577"/>
          <ac:spMkLst>
            <pc:docMk/>
            <pc:sldMk cId="2110289631" sldId="313"/>
            <ac:spMk id="11" creationId="{09BBDFD3-4CD8-A58F-62EC-2232FB26A8DA}"/>
          </ac:spMkLst>
        </pc:spChg>
        <pc:spChg chg="add mod">
          <ac:chgData name="Shi Liu" userId="4c628f4b6d3feb50" providerId="LiveId" clId="{D7B8A3AA-5802-46C5-9E2F-70B3095A7A3E}" dt="2026-03-24T02:19:44.905" v="54" actId="1036"/>
          <ac:spMkLst>
            <pc:docMk/>
            <pc:sldMk cId="2110289631" sldId="313"/>
            <ac:spMk id="12" creationId="{9C080010-A529-8639-8877-ABBE95770DA0}"/>
          </ac:spMkLst>
        </pc:spChg>
        <pc:spChg chg="add mod">
          <ac:chgData name="Shi Liu" userId="4c628f4b6d3feb50" providerId="LiveId" clId="{D7B8A3AA-5802-46C5-9E2F-70B3095A7A3E}" dt="2026-03-24T08:55:37.852" v="233" actId="20577"/>
          <ac:spMkLst>
            <pc:docMk/>
            <pc:sldMk cId="2110289631" sldId="313"/>
            <ac:spMk id="14" creationId="{E7D248DA-80C4-ED5F-A78C-4F296C054311}"/>
          </ac:spMkLst>
        </pc:spChg>
        <pc:spChg chg="add mod">
          <ac:chgData name="Shi Liu" userId="4c628f4b6d3feb50" providerId="LiveId" clId="{D7B8A3AA-5802-46C5-9E2F-70B3095A7A3E}" dt="2026-03-24T02:19:44.905" v="54" actId="1036"/>
          <ac:spMkLst>
            <pc:docMk/>
            <pc:sldMk cId="2110289631" sldId="313"/>
            <ac:spMk id="15" creationId="{469545CC-AC1F-75F0-7AC0-A3CB95FBF3C5}"/>
          </ac:spMkLst>
        </pc:spChg>
        <pc:spChg chg="add mod">
          <ac:chgData name="Shi Liu" userId="4c628f4b6d3feb50" providerId="LiveId" clId="{D7B8A3AA-5802-46C5-9E2F-70B3095A7A3E}" dt="2026-03-24T08:55:51.141" v="245" actId="20577"/>
          <ac:spMkLst>
            <pc:docMk/>
            <pc:sldMk cId="2110289631" sldId="313"/>
            <ac:spMk id="17" creationId="{575F3DCC-1CF0-E66C-B1E8-1B99FD023664}"/>
          </ac:spMkLst>
        </pc:spChg>
        <pc:spChg chg="add mod">
          <ac:chgData name="Shi Liu" userId="4c628f4b6d3feb50" providerId="LiveId" clId="{D7B8A3AA-5802-46C5-9E2F-70B3095A7A3E}" dt="2026-03-24T02:19:44.905" v="54" actId="1036"/>
          <ac:spMkLst>
            <pc:docMk/>
            <pc:sldMk cId="2110289631" sldId="313"/>
            <ac:spMk id="18" creationId="{E52D284E-BA13-EE82-0058-1D920F20CF58}"/>
          </ac:spMkLst>
        </pc:spChg>
        <pc:spChg chg="add mod">
          <ac:chgData name="Shi Liu" userId="4c628f4b6d3feb50" providerId="LiveId" clId="{D7B8A3AA-5802-46C5-9E2F-70B3095A7A3E}" dt="2026-03-24T08:34:46.723" v="143"/>
          <ac:spMkLst>
            <pc:docMk/>
            <pc:sldMk cId="2110289631" sldId="313"/>
            <ac:spMk id="20" creationId="{46118B28-066E-9913-D4D9-D918EF08379B}"/>
          </ac:spMkLst>
        </pc:spChg>
      </pc:sldChg>
      <pc:sldChg chg="addSp delSp modSp new mod ord">
        <pc:chgData name="Shi Liu" userId="4c628f4b6d3feb50" providerId="LiveId" clId="{D7B8A3AA-5802-46C5-9E2F-70B3095A7A3E}" dt="2026-03-24T02:52:50.091" v="128" actId="108"/>
        <pc:sldMkLst>
          <pc:docMk/>
          <pc:sldMk cId="1252645965" sldId="314"/>
        </pc:sldMkLst>
        <pc:spChg chg="del">
          <ac:chgData name="Shi Liu" userId="4c628f4b6d3feb50" providerId="LiveId" clId="{D7B8A3AA-5802-46C5-9E2F-70B3095A7A3E}" dt="2026-03-24T02:40:31.636" v="78" actId="478"/>
          <ac:spMkLst>
            <pc:docMk/>
            <pc:sldMk cId="1252645965" sldId="314"/>
            <ac:spMk id="2" creationId="{FEE3724D-C4B4-8A77-BAD3-01276F7CAA0E}"/>
          </ac:spMkLst>
        </pc:spChg>
        <pc:spChg chg="add del mod">
          <ac:chgData name="Shi Liu" userId="4c628f4b6d3feb50" providerId="LiveId" clId="{D7B8A3AA-5802-46C5-9E2F-70B3095A7A3E}" dt="2026-03-24T02:45:55.244" v="92" actId="478"/>
          <ac:spMkLst>
            <pc:docMk/>
            <pc:sldMk cId="1252645965" sldId="314"/>
            <ac:spMk id="3" creationId="{310EF259-45E1-D381-9C0D-F3D7801B0817}"/>
          </ac:spMkLst>
        </pc:spChg>
        <pc:spChg chg="add del mod">
          <ac:chgData name="Shi Liu" userId="4c628f4b6d3feb50" providerId="LiveId" clId="{D7B8A3AA-5802-46C5-9E2F-70B3095A7A3E}" dt="2026-03-24T02:49:39.194" v="101" actId="478"/>
          <ac:spMkLst>
            <pc:docMk/>
            <pc:sldMk cId="1252645965" sldId="314"/>
            <ac:spMk id="4" creationId="{71C136B1-02FD-F2BB-A133-76CE12801E2B}"/>
          </ac:spMkLst>
        </pc:spChg>
        <pc:spChg chg="add del mod">
          <ac:chgData name="Shi Liu" userId="4c628f4b6d3feb50" providerId="LiveId" clId="{D7B8A3AA-5802-46C5-9E2F-70B3095A7A3E}" dt="2026-03-24T02:49:23.330" v="100" actId="478"/>
          <ac:spMkLst>
            <pc:docMk/>
            <pc:sldMk cId="1252645965" sldId="314"/>
            <ac:spMk id="5" creationId="{D2DC23CB-87A7-95D2-26EF-42A8CC7EC967}"/>
          </ac:spMkLst>
        </pc:spChg>
        <pc:spChg chg="add mod">
          <ac:chgData name="Shi Liu" userId="4c628f4b6d3feb50" providerId="LiveId" clId="{D7B8A3AA-5802-46C5-9E2F-70B3095A7A3E}" dt="2026-03-24T02:52:50.091" v="128" actId="108"/>
          <ac:spMkLst>
            <pc:docMk/>
            <pc:sldMk cId="1252645965" sldId="314"/>
            <ac:spMk id="6" creationId="{D3E1694F-BD3D-01DD-080B-A0EAF6FC307B}"/>
          </ac:spMkLst>
        </pc:spChg>
        <pc:spChg chg="add mod">
          <ac:chgData name="Shi Liu" userId="4c628f4b6d3feb50" providerId="LiveId" clId="{D7B8A3AA-5802-46C5-9E2F-70B3095A7A3E}" dt="2026-03-24T02:46:33.323" v="96" actId="1076"/>
          <ac:spMkLst>
            <pc:docMk/>
            <pc:sldMk cId="1252645965" sldId="314"/>
            <ac:spMk id="8" creationId="{A222EAF3-BCA9-2879-4BB9-39260C7D9BBF}"/>
          </ac:spMkLst>
        </pc:spChg>
        <pc:spChg chg="add mod">
          <ac:chgData name="Shi Liu" userId="4c628f4b6d3feb50" providerId="LiveId" clId="{D7B8A3AA-5802-46C5-9E2F-70B3095A7A3E}" dt="2026-03-24T02:46:33.323" v="96" actId="1076"/>
          <ac:spMkLst>
            <pc:docMk/>
            <pc:sldMk cId="1252645965" sldId="314"/>
            <ac:spMk id="9" creationId="{C64ABB01-F6B8-1BF1-F54E-3CF487CE9DC9}"/>
          </ac:spMkLst>
        </pc:spChg>
        <pc:spChg chg="add mod">
          <ac:chgData name="Shi Liu" userId="4c628f4b6d3feb50" providerId="LiveId" clId="{D7B8A3AA-5802-46C5-9E2F-70B3095A7A3E}" dt="2026-03-24T02:46:33.323" v="96" actId="1076"/>
          <ac:spMkLst>
            <pc:docMk/>
            <pc:sldMk cId="1252645965" sldId="314"/>
            <ac:spMk id="10" creationId="{367EEAE5-B963-96BE-6703-659845AE72E0}"/>
          </ac:spMkLst>
        </pc:spChg>
        <pc:spChg chg="add del mod">
          <ac:chgData name="Shi Liu" userId="4c628f4b6d3feb50" providerId="LiveId" clId="{D7B8A3AA-5802-46C5-9E2F-70B3095A7A3E}" dt="2026-03-24T02:46:21.117" v="94" actId="478"/>
          <ac:spMkLst>
            <pc:docMk/>
            <pc:sldMk cId="1252645965" sldId="314"/>
            <ac:spMk id="13" creationId="{7C6047A8-4160-7276-40DC-5E9FE911B4A9}"/>
          </ac:spMkLst>
        </pc:spChg>
        <pc:spChg chg="add mod">
          <ac:chgData name="Shi Liu" userId="4c628f4b6d3feb50" providerId="LiveId" clId="{D7B8A3AA-5802-46C5-9E2F-70B3095A7A3E}" dt="2026-03-24T02:45:45.970" v="91" actId="20577"/>
          <ac:spMkLst>
            <pc:docMk/>
            <pc:sldMk cId="1252645965" sldId="314"/>
            <ac:spMk id="14" creationId="{09EEF2E6-6D08-5C2C-B1B9-CE1552311CAC}"/>
          </ac:spMkLst>
        </pc:spChg>
        <pc:picChg chg="add mod">
          <ac:chgData name="Shi Liu" userId="4c628f4b6d3feb50" providerId="LiveId" clId="{D7B8A3AA-5802-46C5-9E2F-70B3095A7A3E}" dt="2026-03-24T02:46:33.323" v="96" actId="1076"/>
          <ac:picMkLst>
            <pc:docMk/>
            <pc:sldMk cId="1252645965" sldId="314"/>
            <ac:picMk id="7" creationId="{8B160736-C7EC-F503-6269-2E89B02B9E93}"/>
          </ac:picMkLst>
        </pc:picChg>
        <pc:picChg chg="add mod">
          <ac:chgData name="Shi Liu" userId="4c628f4b6d3feb50" providerId="LiveId" clId="{D7B8A3AA-5802-46C5-9E2F-70B3095A7A3E}" dt="2026-03-24T02:46:38.189" v="97" actId="1076"/>
          <ac:picMkLst>
            <pc:docMk/>
            <pc:sldMk cId="1252645965" sldId="314"/>
            <ac:picMk id="11" creationId="{5E2E689F-A870-0C79-8865-06394ADC1D7B}"/>
          </ac:picMkLst>
        </pc:picChg>
      </pc:sldChg>
      <pc:sldChg chg="new del">
        <pc:chgData name="Shi Liu" userId="4c628f4b6d3feb50" providerId="LiveId" clId="{D7B8A3AA-5802-46C5-9E2F-70B3095A7A3E}" dt="2026-03-24T02:40:24.366" v="73" actId="47"/>
        <pc:sldMkLst>
          <pc:docMk/>
          <pc:sldMk cId="2766863189" sldId="31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86F49-0CE3-4996-A223-935111339A41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1EC50-0EC7-4BF5-9AF0-1E3F9FA1EA8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ED8765-8EF3-408C-9341-152904E41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1EC50-0EC7-4BF5-9AF0-1E3F9FA1EA8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995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1" dirty="0">
                <a:solidFill>
                  <a:srgbClr val="657B83"/>
                </a:solidFill>
                <a:effectLst/>
                <a:latin typeface="Segoe WPC"/>
              </a:rPr>
              <a:t>热点附近的窗口散点只用于“检查一致性</a:t>
            </a:r>
            <a:r>
              <a:rPr lang="en-US" altLang="zh-CN" b="0" i="1" dirty="0">
                <a:solidFill>
                  <a:srgbClr val="657B83"/>
                </a:solidFill>
                <a:effectLst/>
                <a:latin typeface="Segoe WPC"/>
              </a:rPr>
              <a:t>/</a:t>
            </a:r>
            <a:r>
              <a:rPr lang="zh-CN" altLang="en-US" b="0" i="1" dirty="0">
                <a:solidFill>
                  <a:srgbClr val="657B83"/>
                </a:solidFill>
                <a:effectLst/>
                <a:latin typeface="Segoe WPC"/>
              </a:rPr>
              <a:t>合理性以及温度分布”，不是用来拟合热点值。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1EC50-0EC7-4BF5-9AF0-1E3F9FA1EA8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927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1EC50-0EC7-4BF5-9AF0-1E3F9FA1EA8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862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ED8765-8EF3-408C-9341-152904E414E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344" y="1543714"/>
            <a:ext cx="1336646" cy="1336646"/>
          </a:xfrm>
          <a:prstGeom prst="rect">
            <a:avLst/>
          </a:prstGeom>
        </p:spPr>
      </p:pic>
      <p:pic>
        <p:nvPicPr>
          <p:cNvPr id="7" name="图片 6" descr="Frame 1"/>
          <p:cNvPicPr>
            <a:picLocks noChangeAspect="1"/>
          </p:cNvPicPr>
          <p:nvPr userDrawn="1"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484" y="4735484"/>
            <a:ext cx="1360516" cy="13605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94" y="0"/>
            <a:ext cx="12192000" cy="6096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94" y="0"/>
            <a:ext cx="9301940" cy="66716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292" y="2068484"/>
            <a:ext cx="1360516" cy="13605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79912" y="1854207"/>
            <a:ext cx="7014582" cy="501835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8434" y="200789"/>
            <a:ext cx="1562774" cy="156277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06" y="3419477"/>
            <a:ext cx="1562774" cy="156277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7A953-345A-4959-8C96-7E1882F2F9B6}" type="datetimeFigureOut">
              <a:rPr lang="zh-CN" altLang="en-US" smtClean="0"/>
              <a:t>2026/3/24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24A6-635D-47D9-B606-D2E0564C4DE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0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30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ḻí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ïṥļíḑê"/>
          <p:cNvSpPr>
            <a:spLocks noGrp="1"/>
          </p:cNvSpPr>
          <p:nvPr>
            <p:ph type="ctrTitle" idx="4294967295"/>
          </p:nvPr>
        </p:nvSpPr>
        <p:spPr>
          <a:xfrm>
            <a:off x="1545792" y="5331338"/>
            <a:ext cx="3495675" cy="481013"/>
          </a:xfrm>
        </p:spPr>
        <p:txBody>
          <a:bodyPr>
            <a:normAutofit/>
          </a:bodyPr>
          <a:lstStyle/>
          <a:p>
            <a:pPr algn="ctr"/>
            <a:r>
              <a:rPr lang="en-US" altLang="zh-CN" sz="2000" b="1" dirty="0">
                <a:solidFill>
                  <a:srgbClr val="0D43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2026.03.24</a:t>
            </a:r>
            <a:endParaRPr lang="zh-CN" altLang="en-US" sz="2000" b="1" dirty="0">
              <a:solidFill>
                <a:srgbClr val="0D438D"/>
              </a:solidFill>
              <a:latin typeface="Calibri" panose="020F0502020204030204" pitchFamily="34" charset="0"/>
              <a:ea typeface="思源黑体 CN Normal" panose="020B04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17" name="íṩ1ídé"/>
          <p:cNvSpPr txBox="1"/>
          <p:nvPr/>
        </p:nvSpPr>
        <p:spPr>
          <a:xfrm>
            <a:off x="67354" y="1860620"/>
            <a:ext cx="9081754" cy="2138406"/>
          </a:xfrm>
          <a:prstGeom prst="rect">
            <a:avLst/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 fontAlgn="auto">
              <a:lnSpc>
                <a:spcPct val="120000"/>
              </a:lnSpc>
              <a:spcAft>
                <a:spcPts val="0"/>
              </a:spcAft>
            </a:pPr>
            <a:r>
              <a:rPr lang="en-US" altLang="zh-CN" sz="3800" dirty="0"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23000">
                      <a:srgbClr val="816356"/>
                    </a:gs>
                    <a:gs pos="100000">
                      <a:srgbClr val="002060"/>
                    </a:gs>
                  </a:gsLst>
                  <a:lin ang="2700000" scaled="1"/>
                </a:gradFill>
                <a:effectLst>
                  <a:outerShdw blurRad="254000" dist="101600" dir="5400000" algn="ctr" rotWithShape="0">
                    <a:schemeClr val="accent1">
                      <a:alpha val="23000"/>
                    </a:schemeClr>
                  </a:outerShdw>
                </a:effectLst>
                <a:latin typeface="思源黑体 Medium" panose="020B0600000000000000" pitchFamily="34" charset="-122"/>
                <a:ea typeface="思源黑体 Medium" panose="020B0600000000000000" pitchFamily="34" charset="-122"/>
                <a:cs typeface="Calibri" panose="020F0502020204030204" pitchFamily="34" charset="0"/>
              </a:rPr>
              <a:t>Two-Point Calibration and Nonlinearity Adjustment Optimization of FY-3D MWRI</a:t>
            </a:r>
            <a:endParaRPr lang="zh-CN" altLang="en-US" sz="3800" dirty="0">
              <a:gradFill>
                <a:gsLst>
                  <a:gs pos="0">
                    <a:schemeClr val="accent2">
                      <a:lumMod val="75000"/>
                    </a:schemeClr>
                  </a:gs>
                  <a:gs pos="23000">
                    <a:srgbClr val="816356"/>
                  </a:gs>
                  <a:gs pos="100000">
                    <a:srgbClr val="002060"/>
                  </a:gs>
                </a:gsLst>
                <a:lin ang="2700000" scaled="1"/>
              </a:gradFill>
              <a:effectLst>
                <a:outerShdw blurRad="254000" dist="101600" dir="5400000" algn="ctr" rotWithShape="0">
                  <a:schemeClr val="accent1">
                    <a:alpha val="23000"/>
                  </a:schemeClr>
                </a:outerShdw>
              </a:effectLst>
              <a:latin typeface="思源黑体 Medium" panose="020B0600000000000000" pitchFamily="34" charset="-122"/>
              <a:ea typeface="思源黑体 Medium" panose="020B0600000000000000" pitchFamily="34" charset="-122"/>
              <a:cs typeface="Calibri" panose="020F0502020204030204" pitchFamily="34" charset="0"/>
            </a:endParaRPr>
          </a:p>
        </p:txBody>
      </p:sp>
      <p:sp>
        <p:nvSpPr>
          <p:cNvPr id="22" name="îṩľíḓé"/>
          <p:cNvSpPr txBox="1"/>
          <p:nvPr/>
        </p:nvSpPr>
        <p:spPr>
          <a:xfrm>
            <a:off x="333036" y="4196344"/>
            <a:ext cx="5921189" cy="1087139"/>
          </a:xfrm>
          <a:prstGeom prst="rect">
            <a:avLst/>
          </a:prstGeom>
          <a:noFill/>
        </p:spPr>
        <p:txBody>
          <a:bodyPr vert="horz"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D438D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Shi Liu, 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D438D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Shengli Wu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D438D"/>
              </a:solidFill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dirty="0">
                <a:solidFill>
                  <a:srgbClr val="0D438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National Satellite Meteorological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D438D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D438D"/>
                </a:solidFill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(National Center for Space Weather)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D438D"/>
              </a:solidFill>
              <a:uLnTx/>
              <a:uFillTx/>
              <a:latin typeface="Calibri" panose="020F0502020204030204" pitchFamily="34" charset="0"/>
              <a:ea typeface="思源黑体 CN Normal" panose="020B0400000000000000" pitchFamily="34" charset="-122"/>
              <a:cs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350708" y="5812351"/>
            <a:ext cx="1512774" cy="779488"/>
            <a:chOff x="8573327" y="4881348"/>
            <a:chExt cx="2968042" cy="152554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73327" y="4920363"/>
              <a:ext cx="1305878" cy="1464930"/>
            </a:xfrm>
            <a:prstGeom prst="rect">
              <a:avLst/>
            </a:prstGeom>
            <a:effectLst>
              <a:glow rad="101600">
                <a:schemeClr val="bg1"/>
              </a:glow>
            </a:effectLst>
          </p:spPr>
        </p:pic>
        <p:pic>
          <p:nvPicPr>
            <p:cNvPr id="10" name="图片 11"/>
            <p:cNvPicPr>
              <a:picLocks noChangeAspect="1"/>
            </p:cNvPicPr>
            <p:nvPr/>
          </p:nvPicPr>
          <p:blipFill rotWithShape="1">
            <a:blip r:embed="rId4" cstate="print"/>
            <a:srcRect l="25627" t="18210" r="23595" b="23027"/>
            <a:stretch>
              <a:fillRect/>
            </a:stretch>
          </p:blipFill>
          <p:spPr>
            <a:xfrm>
              <a:off x="10122877" y="4881348"/>
              <a:ext cx="1418492" cy="1525547"/>
            </a:xfrm>
            <a:prstGeom prst="rect">
              <a:avLst/>
            </a:prstGeom>
            <a:effectLst>
              <a:glow rad="101600">
                <a:schemeClr val="bg1"/>
              </a:glow>
            </a:effec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3E1694F-BD3D-01DD-080B-A0EAF6FC307B}"/>
              </a:ext>
            </a:extLst>
          </p:cNvPr>
          <p:cNvSpPr txBox="1"/>
          <p:nvPr/>
        </p:nvSpPr>
        <p:spPr>
          <a:xfrm>
            <a:off x="358323" y="5984192"/>
            <a:ext cx="11687452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3765">
              <a:lnSpc>
                <a:spcPct val="120000"/>
              </a:lnSpc>
              <a:buSzPct val="100000"/>
              <a:buFont typeface="Wingdings" panose="05000000000000000000" pitchFamily="2" charset="2"/>
              <a:buChar char="Ø"/>
              <a:defRPr/>
            </a:pPr>
            <a:r>
              <a:rPr lang="en-US" altLang="zh-CN" dirty="0">
                <a:solidFill>
                  <a:prstClr val="black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GMI data are relatively stable, and nonlinear coefficient correction using one-year-long data can be applied to inter-calibrate FY-3D to the GMI standard and applied to operational applications.</a:t>
            </a:r>
            <a:endParaRPr lang="zh-CN" altLang="en-US" dirty="0">
              <a:solidFill>
                <a:prstClr val="black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B160736-C7EC-F503-6269-2E89B02B9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549" y="1763470"/>
            <a:ext cx="5086906" cy="4069525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A222EAF3-BCA9-2879-4BB9-39260C7D9BBF}"/>
              </a:ext>
            </a:extLst>
          </p:cNvPr>
          <p:cNvSpPr/>
          <p:nvPr/>
        </p:nvSpPr>
        <p:spPr>
          <a:xfrm>
            <a:off x="3883013" y="2006561"/>
            <a:ext cx="1673442" cy="126950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64ABB01-F6B8-1BF1-F54E-3CF487CE9DC9}"/>
              </a:ext>
            </a:extLst>
          </p:cNvPr>
          <p:cNvSpPr/>
          <p:nvPr/>
        </p:nvSpPr>
        <p:spPr>
          <a:xfrm>
            <a:off x="3883013" y="3286425"/>
            <a:ext cx="1673442" cy="1269507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67EEAE5-B963-96BE-6703-659845AE72E0}"/>
              </a:ext>
            </a:extLst>
          </p:cNvPr>
          <p:cNvSpPr/>
          <p:nvPr/>
        </p:nvSpPr>
        <p:spPr>
          <a:xfrm>
            <a:off x="542050" y="4471594"/>
            <a:ext cx="1673442" cy="136140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E2E689F-A870-0C79-8865-06394ADC1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049" y="1763470"/>
            <a:ext cx="5086905" cy="4069525"/>
          </a:xfrm>
          <a:prstGeom prst="rect">
            <a:avLst/>
          </a:prstGeom>
        </p:spPr>
      </p:pic>
      <p:sp>
        <p:nvSpPr>
          <p:cNvPr id="14" name="标题 1">
            <a:extLst>
              <a:ext uri="{FF2B5EF4-FFF2-40B4-BE49-F238E27FC236}">
                <a16:creationId xmlns:a16="http://schemas.microsoft.com/office/drawing/2014/main" id="{09EEF2E6-6D08-5C2C-B1B9-CE1552311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365125"/>
            <a:ext cx="10833100" cy="1325880"/>
          </a:xfrm>
        </p:spPr>
        <p:txBody>
          <a:bodyPr>
            <a:no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FY-3D exhibits drift in TBs due to blackbody temperature monitoring issues.</a:t>
            </a:r>
          </a:p>
        </p:txBody>
      </p:sp>
    </p:spTree>
    <p:extLst>
      <p:ext uri="{BB962C8B-B14F-4D97-AF65-F5344CB8AC3E}">
        <p14:creationId xmlns:p14="http://schemas.microsoft.com/office/powerpoint/2010/main" val="1252645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1A6F1-118B-72BF-CBF0-E8F7F708D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1F9184-D6F6-5FC7-CB87-E25043287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365125"/>
            <a:ext cx="10833100" cy="1325880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 systematic four-phase framework for dynamic bias elimination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985A4FA-E93D-B6E2-0B29-685E4D1500B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03250" y="2802890"/>
            <a:ext cx="2486025" cy="6261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Data Preprocessing and Matching up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1027255-0043-B2D3-63B0-CE3DD3C001D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11505" y="1468438"/>
            <a:ext cx="2266950" cy="10267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b" anchorCtr="0">
            <a:no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Phase1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7F73FB20-0EDA-D269-B113-9CD1B1BAE535}"/>
              </a:ext>
            </a:extLst>
          </p:cNvPr>
          <p:cNvCxnSpPr/>
          <p:nvPr>
            <p:custDataLst>
              <p:tags r:id="rId3"/>
            </p:custDataLst>
          </p:nvPr>
        </p:nvCxnSpPr>
        <p:spPr>
          <a:xfrm>
            <a:off x="608965" y="2623503"/>
            <a:ext cx="2222500" cy="0"/>
          </a:xfrm>
          <a:prstGeom prst="line">
            <a:avLst/>
          </a:prstGeom>
          <a:ln w="76200" cap="rnd">
            <a:solidFill>
              <a:schemeClr val="accent5">
                <a:lumMod val="60000"/>
                <a:lumOff val="40000"/>
                <a:alpha val="40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4BAD6966-7032-CD7A-9F2E-A4399314C6AE}"/>
              </a:ext>
            </a:extLst>
          </p:cNvPr>
          <p:cNvCxnSpPr/>
          <p:nvPr>
            <p:custDataLst>
              <p:tags r:id="rId4"/>
            </p:custDataLst>
          </p:nvPr>
        </p:nvCxnSpPr>
        <p:spPr>
          <a:xfrm>
            <a:off x="608966" y="2623503"/>
            <a:ext cx="780415" cy="0"/>
          </a:xfrm>
          <a:prstGeom prst="line">
            <a:avLst/>
          </a:prstGeom>
          <a:ln w="76200" cap="rnd">
            <a:solidFill>
              <a:schemeClr val="accent5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矩形 46">
            <a:extLst>
              <a:ext uri="{FF2B5EF4-FFF2-40B4-BE49-F238E27FC236}">
                <a16:creationId xmlns:a16="http://schemas.microsoft.com/office/drawing/2014/main" id="{7F848785-85CB-AB58-D527-DEAE40A96D0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315451" y="1468438"/>
            <a:ext cx="2266950" cy="10267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b" anchorCtr="0">
            <a:no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Phase4</a:t>
            </a: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9EA7ADAB-A123-031C-F90C-A4CFF38A6774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9312911" y="2623503"/>
            <a:ext cx="2222500" cy="0"/>
          </a:xfrm>
          <a:prstGeom prst="line">
            <a:avLst/>
          </a:prstGeom>
          <a:ln w="76200" cap="rnd">
            <a:solidFill>
              <a:schemeClr val="accent6">
                <a:lumMod val="60000"/>
                <a:lumOff val="40000"/>
                <a:alpha val="40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ADB2AC56-01B8-0948-C80C-B9492FC0B0CC}"/>
              </a:ext>
            </a:extLst>
          </p:cNvPr>
          <p:cNvCxnSpPr/>
          <p:nvPr>
            <p:custDataLst>
              <p:tags r:id="rId7"/>
            </p:custDataLst>
          </p:nvPr>
        </p:nvCxnSpPr>
        <p:spPr>
          <a:xfrm>
            <a:off x="9312911" y="2623503"/>
            <a:ext cx="780415" cy="0"/>
          </a:xfrm>
          <a:prstGeom prst="line">
            <a:avLst/>
          </a:prstGeom>
          <a:ln w="76200" cap="rnd">
            <a:solidFill>
              <a:schemeClr val="accent6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D42C2AE2-2D8F-A18D-7DC4-8C9708CD197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512821" y="1468438"/>
            <a:ext cx="2266950" cy="10267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b" anchorCtr="0">
            <a:noAutofit/>
          </a:bodyPr>
          <a:lstStyle/>
          <a:p>
            <a:pPr algn="l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Phase2</a:t>
            </a: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AA847482-2790-7D11-F5EF-565F9FC14099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3510281" y="2623503"/>
            <a:ext cx="2222500" cy="0"/>
          </a:xfrm>
          <a:prstGeom prst="line">
            <a:avLst/>
          </a:prstGeom>
          <a:ln w="76200" cap="rnd">
            <a:solidFill>
              <a:schemeClr val="accent6">
                <a:lumMod val="60000"/>
                <a:lumOff val="40000"/>
                <a:alpha val="40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3FFAB9E-376E-FABB-4C3A-4334C869A127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3512821" y="2623503"/>
            <a:ext cx="780415" cy="0"/>
          </a:xfrm>
          <a:prstGeom prst="line">
            <a:avLst/>
          </a:prstGeom>
          <a:ln w="76200" cap="rnd">
            <a:solidFill>
              <a:schemeClr val="accent6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9" name="矩形 58">
            <a:extLst>
              <a:ext uri="{FF2B5EF4-FFF2-40B4-BE49-F238E27FC236}">
                <a16:creationId xmlns:a16="http://schemas.microsoft.com/office/drawing/2014/main" id="{6B01D4BC-A46B-31C8-0540-B1D3CCF347B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414136" y="1468438"/>
            <a:ext cx="2266950" cy="10267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b" anchorCtr="0">
            <a:no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Phase3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48103804-3C93-AFCE-7479-42825133229D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6411596" y="2623503"/>
            <a:ext cx="2222500" cy="0"/>
          </a:xfrm>
          <a:prstGeom prst="line">
            <a:avLst/>
          </a:prstGeom>
          <a:ln w="76200" cap="rnd">
            <a:solidFill>
              <a:schemeClr val="accent5">
                <a:lumMod val="60000"/>
                <a:lumOff val="40000"/>
                <a:alpha val="40000"/>
              </a:schemeClr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1D1B470D-FFEB-4ACE-55D4-EBAF90328739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6411596" y="2623503"/>
            <a:ext cx="780415" cy="0"/>
          </a:xfrm>
          <a:prstGeom prst="line">
            <a:avLst/>
          </a:prstGeom>
          <a:ln w="76200" cap="rnd">
            <a:solidFill>
              <a:schemeClr val="accent5"/>
            </a:solidFill>
            <a:round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92DAAF28-B3CD-D2E0-A623-BA68A58C016D}"/>
              </a:ext>
            </a:extLst>
          </p:cNvPr>
          <p:cNvSpPr txBox="1"/>
          <p:nvPr/>
        </p:nvSpPr>
        <p:spPr>
          <a:xfrm>
            <a:off x="596900" y="3588166"/>
            <a:ext cx="2279016" cy="92333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Action: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Spatial/temporal geometry matching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AE616D-0A38-BE62-0C9D-158BB2CCC514}"/>
              </a:ext>
            </a:extLst>
          </p:cNvPr>
          <p:cNvSpPr txBox="1"/>
          <p:nvPr/>
        </p:nvSpPr>
        <p:spPr>
          <a:xfrm>
            <a:off x="596901" y="4732574"/>
            <a:ext cx="2279016" cy="92333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Metric: 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&lt; 0.03°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&lt; 10 mins.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FA9FCB-77CE-E10E-7470-34EF21E3D86E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3494534" y="2802890"/>
            <a:ext cx="2486025" cy="6261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Radiation Reference Alignment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57D57E-7521-054E-A1A7-13DB48DEB9F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411596" y="2802890"/>
            <a:ext cx="2486025" cy="6261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Dynamic Error Compensation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32032C7-DB2B-26C6-427C-2B7502656632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312911" y="2802890"/>
            <a:ext cx="2486025" cy="62611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l"/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Bias </a:t>
            </a:r>
          </a:p>
          <a:p>
            <a:pPr algn="l"/>
            <a:r>
              <a:rPr lang="en-US" altLang="zh-CN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Elimination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A791D9A-B84E-DC03-D5FC-4F459DF6A508}"/>
              </a:ext>
            </a:extLst>
          </p:cNvPr>
          <p:cNvSpPr txBox="1"/>
          <p:nvPr/>
        </p:nvSpPr>
        <p:spPr>
          <a:xfrm>
            <a:off x="3510280" y="3598546"/>
            <a:ext cx="2279016" cy="92333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Action: Double Difference via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ERA5/MWSTRM4.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B4C038-7F6A-1C98-0976-3DA98DE966DD}"/>
              </a:ext>
            </a:extLst>
          </p:cNvPr>
          <p:cNvSpPr txBox="1"/>
          <p:nvPr/>
        </p:nvSpPr>
        <p:spPr>
          <a:xfrm>
            <a:off x="3510281" y="4742954"/>
            <a:ext cx="2279016" cy="92333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Metric: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Sea/Rainforest target isolation.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2FB8F2F-5016-9C75-EAE3-3EBAB08C1274}"/>
              </a:ext>
            </a:extLst>
          </p:cNvPr>
          <p:cNvSpPr txBox="1"/>
          <p:nvPr/>
        </p:nvSpPr>
        <p:spPr>
          <a:xfrm>
            <a:off x="6423660" y="3588166"/>
            <a:ext cx="2317668" cy="1200329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Action: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Isolating nonlinearity &amp; calculating nonlinear coefficient.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D64B6EF-7C9B-BE42-A499-217941C039A0}"/>
              </a:ext>
            </a:extLst>
          </p:cNvPr>
          <p:cNvSpPr txBox="1"/>
          <p:nvPr/>
        </p:nvSpPr>
        <p:spPr>
          <a:xfrm>
            <a:off x="6453022" y="5009573"/>
            <a:ext cx="2317667" cy="646331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Metric: Extracting µ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intensity.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018AFF0-2F02-073D-DA65-F3F8618FAC88}"/>
              </a:ext>
            </a:extLst>
          </p:cNvPr>
          <p:cNvSpPr txBox="1"/>
          <p:nvPr/>
        </p:nvSpPr>
        <p:spPr>
          <a:xfrm>
            <a:off x="9316082" y="3588166"/>
            <a:ext cx="2279016" cy="92333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Action: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Residual PDF shifts &amp; dataset generation.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DD914B6-C778-D0CC-E765-B6C15338B7D7}"/>
              </a:ext>
            </a:extLst>
          </p:cNvPr>
          <p:cNvSpPr txBox="1"/>
          <p:nvPr/>
        </p:nvSpPr>
        <p:spPr>
          <a:xfrm>
            <a:off x="9316083" y="4732574"/>
            <a:ext cx="2279016" cy="923330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Metric: </a:t>
            </a:r>
          </a:p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Zero-centered residuals.</a:t>
            </a:r>
          </a:p>
        </p:txBody>
      </p:sp>
    </p:spTree>
    <p:extLst>
      <p:ext uri="{BB962C8B-B14F-4D97-AF65-F5344CB8AC3E}">
        <p14:creationId xmlns:p14="http://schemas.microsoft.com/office/powerpoint/2010/main" val="3645324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2DD0550A-DFE3-8C8F-69B2-7369F634920E}"/>
              </a:ext>
            </a:extLst>
          </p:cNvPr>
          <p:cNvGrpSpPr/>
          <p:nvPr/>
        </p:nvGrpSpPr>
        <p:grpSpPr>
          <a:xfrm>
            <a:off x="679449" y="5327657"/>
            <a:ext cx="10668002" cy="1165218"/>
            <a:chOff x="1578323" y="996373"/>
            <a:chExt cx="2685518" cy="1438074"/>
          </a:xfrm>
        </p:grpSpPr>
        <p:sp>
          <p:nvSpPr>
            <p:cNvPr id="4" name="Body-1">
              <a:extLst>
                <a:ext uri="{FF2B5EF4-FFF2-40B4-BE49-F238E27FC236}">
                  <a16:creationId xmlns:a16="http://schemas.microsoft.com/office/drawing/2014/main" id="{A1973307-CE7C-A70F-A306-950EFA260980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643252" y="996373"/>
              <a:ext cx="2620589" cy="14380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 defTabSz="913765">
                <a:lnSpc>
                  <a:spcPct val="120000"/>
                </a:lnSpc>
                <a:buSzPct val="100000"/>
                <a:buFont typeface="Wingdings" panose="05000000000000000000" pitchFamily="2" charset="2"/>
                <a:buChar char="Ø"/>
                <a:defRPr/>
              </a:pPr>
              <a:r>
                <a:rPr lang="en-US" altLang="zh-CN" dirty="0">
                  <a:solidFill>
                    <a:prstClr val="black"/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SNO selection criteria: time difference less than 10 minutes, spatial difference less than 0.03 degrees, and the difference between the 3×3 and 7×7 luminance temperature STD of each channel less than 1.</a:t>
              </a:r>
            </a:p>
            <a:p>
              <a:pPr marL="285750" indent="-285750" defTabSz="913765">
                <a:lnSpc>
                  <a:spcPct val="120000"/>
                </a:lnSpc>
                <a:buSzPct val="100000"/>
                <a:buFont typeface="Wingdings" panose="05000000000000000000" pitchFamily="2" charset="2"/>
                <a:buChar char="Ø"/>
                <a:defRPr/>
              </a:pPr>
              <a:r>
                <a:rPr lang="en-US" altLang="zh-CN" dirty="0">
                  <a:solidFill>
                    <a:prstClr val="black"/>
                  </a:solidFill>
                  <a:latin typeface="Times New Roman" panose="02020603050405020304" charset="0"/>
                  <a:ea typeface="微软雅黑" panose="020B0503020204020204" pitchFamily="34" charset="-122"/>
                  <a:cs typeface="Times New Roman" panose="02020603050405020304" charset="0"/>
                </a:rPr>
                <a:t>The data throughout the year is evenly distributed globally, which meets the calibration requirements.</a:t>
              </a:r>
              <a:endParaRPr lang="zh-CN" altLang="en-US" dirty="0">
                <a:solidFill>
                  <a:prstClr val="black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endParaRPr>
            </a:p>
          </p:txBody>
        </p:sp>
        <p:cxnSp>
          <p:nvCxnSpPr>
            <p:cNvPr id="5" name="1">
              <a:extLst>
                <a:ext uri="{FF2B5EF4-FFF2-40B4-BE49-F238E27FC236}">
                  <a16:creationId xmlns:a16="http://schemas.microsoft.com/office/drawing/2014/main" id="{98B964C3-7860-3893-9FEE-22B5ED6BA860}"/>
                </a:ext>
              </a:extLst>
            </p:cNvPr>
            <p:cNvCxnSpPr/>
            <p:nvPr>
              <p:custDataLst>
                <p:tags r:id="rId2"/>
              </p:custDataLst>
            </p:nvPr>
          </p:nvCxnSpPr>
          <p:spPr>
            <a:xfrm>
              <a:off x="1578323" y="1092102"/>
              <a:ext cx="0" cy="1342345"/>
            </a:xfrm>
            <a:prstGeom prst="line">
              <a:avLst/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CE23A48A-3878-03C6-8018-C9639DFB5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449" y="1895935"/>
            <a:ext cx="4792862" cy="31535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99D0956-B004-909F-E79F-67EB2605CF8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71" t="20705" r="53531" b="15430"/>
          <a:stretch>
            <a:fillRect/>
          </a:stretch>
        </p:blipFill>
        <p:spPr>
          <a:xfrm>
            <a:off x="6101115" y="2082377"/>
            <a:ext cx="5199994" cy="2925210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0FE3328E-A23E-8C4B-FAFA-233DFB479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61" y="200723"/>
            <a:ext cx="10833100" cy="1325880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Rigorous SNO matching guarantees statistically uniform global datasets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A9176E7-EF72-A8DE-962D-784469995871}"/>
              </a:ext>
            </a:extLst>
          </p:cNvPr>
          <p:cNvSpPr txBox="1"/>
          <p:nvPr/>
        </p:nvSpPr>
        <p:spPr>
          <a:xfrm>
            <a:off x="1654955" y="1526603"/>
            <a:ext cx="31542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14DA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rPr>
              <a:t>Homogeneity Screening</a:t>
            </a:r>
            <a:endParaRPr lang="zh-CN" altLang="en-US" b="1" dirty="0">
              <a:solidFill>
                <a:srgbClr val="014DA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B846479-7D76-9F08-D3CD-F6B318DF0AC9}"/>
              </a:ext>
            </a:extLst>
          </p:cNvPr>
          <p:cNvSpPr txBox="1"/>
          <p:nvPr/>
        </p:nvSpPr>
        <p:spPr>
          <a:xfrm>
            <a:off x="7657277" y="1617078"/>
            <a:ext cx="25166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14DA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rPr>
              <a:t>Global Distribution</a:t>
            </a:r>
            <a:endParaRPr lang="zh-CN" altLang="en-US" b="1" dirty="0">
              <a:solidFill>
                <a:srgbClr val="014DA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584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62F8F2BF-29E4-2C8D-BCCC-885FD96A8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61" y="200723"/>
            <a:ext cx="10833100" cy="1325880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Radiation Reference Alignment via Double Difference (DD)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5D6DE85-B745-C207-B883-1E02A40423F1}"/>
                  </a:ext>
                </a:extLst>
              </p:cNvPr>
              <p:cNvSpPr txBox="1"/>
              <p:nvPr/>
            </p:nvSpPr>
            <p:spPr>
              <a:xfrm>
                <a:off x="1952435" y="1627027"/>
                <a:ext cx="791242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effectLst/>
                          <a:latin typeface="Cambria Math" panose="02040503050406030204" pitchFamily="18" charset="0"/>
                        </a:rPr>
                        <m:t>𝑫𝑫</m:t>
                      </m:r>
                      <m:r>
                        <a:rPr lang="en-US" altLang="zh-CN" sz="2400" b="1" i="1" smtClean="0">
                          <a:effectLst/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b="1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𝑮𝑴𝑰</m:t>
                              </m:r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sub>
                          </m:sSub>
                          <m:r>
                            <a:rPr lang="en-US" altLang="zh-CN" sz="2400" b="1" i="1" smtClean="0">
                              <a:effectLst/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𝑴𝑾𝑹𝑰</m:t>
                              </m:r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 smtClean="0">
                                  <a:effectLst/>
                                  <a:latin typeface="Cambria Math" panose="02040503050406030204" pitchFamily="18" charset="0"/>
                                </a:rPr>
                                <m:t>𝑶</m:t>
                              </m:r>
                            </m:sub>
                          </m:sSub>
                        </m:e>
                      </m:d>
                      <m:r>
                        <a:rPr lang="en-US" altLang="zh-CN" sz="2400" b="1" i="1" smtClean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altLang="zh-CN" sz="2400" b="1" i="1" smtClean="0"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𝑮𝑴𝑰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en-US" altLang="zh-CN" sz="2400" b="1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𝑴𝑾𝑹𝑰</m:t>
                              </m:r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1" i="1" smtClean="0"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85D6DE85-B745-C207-B883-1E02A4042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2435" y="1627027"/>
                <a:ext cx="7912420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左大括号 9">
            <a:extLst>
              <a:ext uri="{FF2B5EF4-FFF2-40B4-BE49-F238E27FC236}">
                <a16:creationId xmlns:a16="http://schemas.microsoft.com/office/drawing/2014/main" id="{773B5503-7A3B-1C76-D734-365676159121}"/>
              </a:ext>
            </a:extLst>
          </p:cNvPr>
          <p:cNvSpPr/>
          <p:nvPr/>
        </p:nvSpPr>
        <p:spPr>
          <a:xfrm rot="16200000">
            <a:off x="4723701" y="985006"/>
            <a:ext cx="226502" cy="2518096"/>
          </a:xfrm>
          <a:prstGeom prst="leftBrace">
            <a:avLst>
              <a:gd name="adj1" fmla="val 65666"/>
              <a:gd name="adj2" fmla="val 4961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35BE325-BECF-1F2C-977E-C4ED0B9D9528}"/>
              </a:ext>
            </a:extLst>
          </p:cNvPr>
          <p:cNvSpPr txBox="1"/>
          <p:nvPr/>
        </p:nvSpPr>
        <p:spPr>
          <a:xfrm>
            <a:off x="3720517" y="2399415"/>
            <a:ext cx="2290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5B9B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Observed differences</a:t>
            </a:r>
            <a:endParaRPr lang="zh-CN" altLang="en-US" dirty="0">
              <a:solidFill>
                <a:srgbClr val="5B9B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左大括号 12">
            <a:extLst>
              <a:ext uri="{FF2B5EF4-FFF2-40B4-BE49-F238E27FC236}">
                <a16:creationId xmlns:a16="http://schemas.microsoft.com/office/drawing/2014/main" id="{D04FBDD2-E9A0-F19B-60CA-1C1A84C95967}"/>
              </a:ext>
            </a:extLst>
          </p:cNvPr>
          <p:cNvSpPr/>
          <p:nvPr/>
        </p:nvSpPr>
        <p:spPr>
          <a:xfrm rot="16200000">
            <a:off x="7862582" y="985006"/>
            <a:ext cx="226502" cy="2518096"/>
          </a:xfrm>
          <a:prstGeom prst="leftBrace">
            <a:avLst>
              <a:gd name="adj1" fmla="val 65666"/>
              <a:gd name="adj2" fmla="val 49615"/>
            </a:avLst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896D76-AF58-EA47-7505-2A23854E9E2B}"/>
              </a:ext>
            </a:extLst>
          </p:cNvPr>
          <p:cNvSpPr txBox="1"/>
          <p:nvPr/>
        </p:nvSpPr>
        <p:spPr>
          <a:xfrm>
            <a:off x="6414781" y="2357305"/>
            <a:ext cx="3366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Background simulations</a:t>
            </a:r>
          </a:p>
          <a:p>
            <a:pPr algn="ctr"/>
            <a:r>
              <a:rPr lang="en-US" altLang="zh-CN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(ERA5 + MWSTRM4 RT model).</a:t>
            </a:r>
            <a:endParaRPr lang="zh-CN" alt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10FB0FF-133E-B6E7-F9E8-4433B4BE85C7}"/>
              </a:ext>
            </a:extLst>
          </p:cNvPr>
          <p:cNvSpPr/>
          <p:nvPr/>
        </p:nvSpPr>
        <p:spPr>
          <a:xfrm>
            <a:off x="796954" y="1476462"/>
            <a:ext cx="10863743" cy="162327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9035C47-9F02-0B9C-659F-424EB4F66D76}"/>
              </a:ext>
            </a:extLst>
          </p:cNvPr>
          <p:cNvSpPr/>
          <p:nvPr/>
        </p:nvSpPr>
        <p:spPr>
          <a:xfrm>
            <a:off x="796955" y="3200156"/>
            <a:ext cx="5299046" cy="338520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图表, 箱线图&#10;&#10;AI 生成的内容可能不正确。">
            <a:extLst>
              <a:ext uri="{FF2B5EF4-FFF2-40B4-BE49-F238E27FC236}">
                <a16:creationId xmlns:a16="http://schemas.microsoft.com/office/drawing/2014/main" id="{40AEB82C-595D-B88D-7897-468B06F92C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31" y="3213126"/>
            <a:ext cx="4650894" cy="2656418"/>
          </a:xfrm>
          <a:prstGeom prst="rect">
            <a:avLst/>
          </a:prstGeom>
        </p:spPr>
      </p:pic>
      <p:pic>
        <p:nvPicPr>
          <p:cNvPr id="2" name="图片 1" descr="图表, 散点图&#10;&#10;AI 生成的内容可能不正确。">
            <a:extLst>
              <a:ext uri="{FF2B5EF4-FFF2-40B4-BE49-F238E27FC236}">
                <a16:creationId xmlns:a16="http://schemas.microsoft.com/office/drawing/2014/main" id="{72A8EF92-90AC-349B-1A42-46F1CD046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380" y="3200156"/>
            <a:ext cx="4397588" cy="276880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AADF2AB-A45D-1D3F-A5DB-E8A70A3EDD97}"/>
              </a:ext>
            </a:extLst>
          </p:cNvPr>
          <p:cNvSpPr txBox="1"/>
          <p:nvPr/>
        </p:nvSpPr>
        <p:spPr>
          <a:xfrm>
            <a:off x="6399030" y="5941687"/>
            <a:ext cx="5299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1" dirty="0">
                <a:solidFill>
                  <a:srgbClr val="657B83"/>
                </a:solidFill>
                <a:effectLst/>
                <a:latin typeface="Segoe WPC"/>
              </a:rPr>
              <a:t>The hot-brightness temperature is derived from the DD of  Tropical rainforests without polarization.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11FE776-133A-EA0A-87F8-AB84C3B45362}"/>
              </a:ext>
            </a:extLst>
          </p:cNvPr>
          <p:cNvSpPr/>
          <p:nvPr/>
        </p:nvSpPr>
        <p:spPr>
          <a:xfrm>
            <a:off x="6361651" y="3200156"/>
            <a:ext cx="5299046" cy="3385201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AF7B3EB-F5EB-7526-8308-027051A43B96}"/>
              </a:ext>
            </a:extLst>
          </p:cNvPr>
          <p:cNvSpPr txBox="1"/>
          <p:nvPr/>
        </p:nvSpPr>
        <p:spPr>
          <a:xfrm>
            <a:off x="796955" y="5902456"/>
            <a:ext cx="5299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>
                <a:solidFill>
                  <a:srgbClr val="657B83"/>
                </a:solidFill>
                <a:latin typeface="Segoe WPC"/>
              </a:rPr>
              <a:t>The sea-brightness temperature is derived from the DD of clear-sky and moisture-free ocean conditions.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788020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D62C4BFA-AB8D-EA95-AEBF-0199BB86210A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152455"/>
              </p:ext>
            </p:extLst>
          </p:nvPr>
        </p:nvGraphicFramePr>
        <p:xfrm>
          <a:off x="117241" y="2286754"/>
          <a:ext cx="11572043" cy="4206240"/>
        </p:xfrm>
        <a:graphic>
          <a:graphicData uri="http://schemas.openxmlformats.org/drawingml/2006/table">
            <a:tbl>
              <a:tblPr/>
              <a:tblGrid>
                <a:gridCol w="1735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5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9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24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3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63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endParaRPr lang="en-US" altLang="zh-CN" sz="1800" b="1" i="0" spc="120" dirty="0">
                        <a:solidFill>
                          <a:srgbClr val="000000"/>
                        </a:solidFill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800" b="1" i="0" spc="12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Sea-Scene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800" b="1" i="0" spc="12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Rainforest-Scene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R>
                      <a:noFill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Channel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Mean Calibration differences (K)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STD of Calibration differences</a:t>
                      </a:r>
                      <a:r>
                        <a:rPr lang="en-US" altLang="zh-CN" sz="160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  <a:sym typeface="+mn-ea"/>
                        </a:rPr>
                        <a:t> (K)</a:t>
                      </a:r>
                      <a:endParaRPr lang="en-US" altLang="zh-CN" sz="1600" b="0" i="0" dirty="0">
                        <a:solidFill>
                          <a:srgbClr val="000000"/>
                        </a:solidFill>
                        <a:latin typeface="Times New Roman" panose="02020603050405020304" charset="0"/>
                        <a:ea typeface="Arial" panose="020B0604020202020204" pitchFamily="34" charset="0"/>
                        <a:cs typeface="Times New Roman" panose="02020603050405020304" charset="0"/>
                        <a:sym typeface="+mn-ea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Mean GMI TB</a:t>
                      </a:r>
                      <a:r>
                        <a:rPr lang="en-US" altLang="zh-CN" sz="160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  <a:sym typeface="+mn-ea"/>
                        </a:rPr>
                        <a:t> (K)</a:t>
                      </a: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Mean Calibration differences(K)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STD of Calibration differences(K)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Mean GMI TB (K)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10V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5.9355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1.0916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167.4522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2.3293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1.0918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285.5751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10H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7.7473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1.2228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  90.1329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1.9578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1.3980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284.1416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18V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1.7896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1.0313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190.8271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0.2240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0.9896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286.5534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18H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1.9594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1.0252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122.8313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-0.7433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1.1005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285.5253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23V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1.5038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1.0070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218.0963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1.6656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0.8534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287.6833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36V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6.0545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0.9052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213.6787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3.4869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0.6691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285.5545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36H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6.2381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0.8484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151.1619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3.5990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0.9224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284.7570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89V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1.8359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0.9000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258.3129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1.7922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0.7618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288.3535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89H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ctr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600" b="1" i="0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Times New Roman" panose="02020603050405020304" charset="0"/>
                          <a:cs typeface="Times New Roman" panose="02020603050405020304" charset="0"/>
                        </a:rPr>
                        <a:t>1.5266</a:t>
                      </a:r>
                      <a:endParaRPr lang="en-US" altLang="zh-CN" sz="1600" b="1" i="0" kern="120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Times New Roman" panose="02020603050405020304" charset="0"/>
                        <a:ea typeface="等线" panose="02010600030101010101" pitchFamily="2" charset="-122"/>
                        <a:cs typeface="Times New Roman" panose="0202060305040502030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1.0643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222.8525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1" i="0" dirty="0">
                          <a:solidFill>
                            <a:srgbClr val="C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1.5648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0.8362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ct val="100000"/>
                        </a:lnSpc>
                      </a:pPr>
                      <a:r>
                        <a:rPr lang="en-US" altLang="zh-CN" sz="1600" b="0" i="0" dirty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Arial" panose="020B0604020202020204" pitchFamily="34" charset="0"/>
                          <a:cs typeface="Times New Roman" panose="02020603050405020304" charset="0"/>
                        </a:rPr>
                        <a:t>287.9724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标题 1">
            <a:extLst>
              <a:ext uri="{FF2B5EF4-FFF2-40B4-BE49-F238E27FC236}">
                <a16:creationId xmlns:a16="http://schemas.microsoft.com/office/drawing/2014/main" id="{C826BEED-D23C-A4D8-91CA-7FA6DE8FA368}"/>
              </a:ext>
            </a:extLst>
          </p:cNvPr>
          <p:cNvSpPr txBox="1">
            <a:spLocks/>
          </p:cNvSpPr>
          <p:nvPr/>
        </p:nvSpPr>
        <p:spPr>
          <a:xfrm>
            <a:off x="626261" y="200723"/>
            <a:ext cx="108331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determined sea and Rainforest scene deviation values by the Double Difference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FD5EC4E-9ADF-789E-959A-3164103351B8}"/>
                  </a:ext>
                </a:extLst>
              </p:cNvPr>
              <p:cNvSpPr txBox="1"/>
              <p:nvPr/>
            </p:nvSpPr>
            <p:spPr>
              <a:xfrm>
                <a:off x="1446573" y="1484867"/>
                <a:ext cx="9192476" cy="4966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sSub>
                        <m:sSubPr>
                          <m:ctrlP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𝒄𝒂𝒍𝒊𝒃𝒓𝒂𝒕𝒆𝒅</m:t>
                          </m:r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𝒉𝒐𝒕</m:t>
                          </m:r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𝒍𝒐</m:t>
                          </m:r>
                          <m:r>
                            <a:rPr lang="en-US" altLang="zh-CN" sz="2400" b="1" i="1" dirty="0">
                              <a:latin typeface="Cambria Math" panose="02040503050406030204" pitchFamily="18" charset="0"/>
                            </a:rPr>
                            <m:t>𝒂𝒅</m:t>
                          </m:r>
                        </m:sub>
                      </m:sSub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𝑻</m:t>
                      </m:r>
                      <m:sSub>
                        <m:sSubPr>
                          <m:ctrlP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400" b="1" i="1" dirty="0" smtClean="0">
                              <a:latin typeface="Cambria Math" panose="02040503050406030204" pitchFamily="18" charset="0"/>
                            </a:rPr>
                            <m:t>𝒐𝒓𝒊𝒈𝒊𝒏𝒂𝒍</m:t>
                          </m:r>
                        </m:sub>
                      </m:sSub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altLang="zh-CN" sz="2400" b="1" i="1" dirty="0" smtClean="0">
                              <a:solidFill>
                                <a:srgbClr val="DA022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>
                              <a:solidFill>
                                <a:srgbClr val="DA022D"/>
                              </a:solidFill>
                              <a:latin typeface="Cambria Math" panose="02040503050406030204" pitchFamily="18" charset="0"/>
                            </a:rPr>
                            <m:t>𝑫𝒆𝒗𝒊𝒂𝒕𝒊𝒐𝒏</m:t>
                          </m:r>
                        </m:e>
                        <m:sub>
                          <m:r>
                            <a:rPr lang="en-US" altLang="zh-CN" sz="2400" b="1" i="1" dirty="0" smtClean="0">
                              <a:solidFill>
                                <a:srgbClr val="DA022D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 dirty="0" smtClean="0">
                              <a:solidFill>
                                <a:srgbClr val="DA022D"/>
                              </a:solidFill>
                              <a:latin typeface="Cambria Math" panose="02040503050406030204" pitchFamily="18" charset="0"/>
                            </a:rPr>
                            <m:t>𝒓𝒂𝒊𝒏𝒇𝒐𝒓𝒆𝒔𝒕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2FD5EC4E-9ADF-789E-959A-3164103351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573" y="1484867"/>
                <a:ext cx="9192476" cy="496674"/>
              </a:xfrm>
              <a:prstGeom prst="rect">
                <a:avLst/>
              </a:prstGeom>
              <a:blipFill>
                <a:blip r:embed="rId3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8850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F4E2ACAE-1636-DEE2-D2FD-683C840F8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61" y="200723"/>
            <a:ext cx="10833100" cy="1325880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Obtain Deep Space Observations and Determine the two-point linear </a:t>
            </a:r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calibrations</a:t>
            </a:r>
            <a:endParaRPr lang="en-US" altLang="zh-CN" sz="3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图表, 折线图&#10;&#10;AI 生成的内容可能不正确。">
            <a:extLst>
              <a:ext uri="{FF2B5EF4-FFF2-40B4-BE49-F238E27FC236}">
                <a16:creationId xmlns:a16="http://schemas.microsoft.com/office/drawing/2014/main" id="{C781C7DA-D271-A5BB-D818-06AC5C07B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416" y="1498328"/>
            <a:ext cx="6215448" cy="466158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71D2698-044E-096E-8394-36E8CA886F18}"/>
              </a:ext>
            </a:extLst>
          </p:cNvPr>
          <p:cNvSpPr txBox="1"/>
          <p:nvPr/>
        </p:nvSpPr>
        <p:spPr>
          <a:xfrm>
            <a:off x="231074" y="1643288"/>
            <a:ext cx="50857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1" dirty="0">
                <a:solidFill>
                  <a:srgbClr val="657B83"/>
                </a:solidFill>
                <a:effectLst/>
                <a:latin typeface="KaTeX_Math"/>
              </a:rPr>
              <a:t>Deep space observations can be calculated using the following formula: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B33CC2C-3F15-1897-DB5B-AF192F2A5467}"/>
                  </a:ext>
                </a:extLst>
              </p:cNvPr>
              <p:cNvSpPr txBox="1"/>
              <p:nvPr/>
            </p:nvSpPr>
            <p:spPr>
              <a:xfrm>
                <a:off x="372391" y="2359113"/>
                <a:ext cx="50857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𝑇</m:t>
                      </m:r>
                      <m:sSub>
                        <m:sSubPr>
                          <m:ctrlPr>
                            <a:rPr kumimoji="0" lang="en-US" altLang="zh-CN" sz="1800" b="0" i="1" u="none" strike="noStrike" kern="1200" cap="none" spc="0" normalizeH="0" baseline="0" noProof="0" dirty="0" err="1" smtClean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𝑏</m:t>
                          </m:r>
                        </m:e>
                        <m:sub>
                          <m:r>
                            <a:rPr kumimoji="0" lang="en-US" altLang="zh-CN" sz="1800" b="0" i="1" u="none" strike="noStrike" kern="1200" cap="none" spc="0" normalizeH="0" baseline="0" noProof="0" dirty="0" err="1" smtClean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𝑐𝑜𝑙𝑑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​</m:t>
                          </m:r>
                        </m:sub>
                      </m:sSub>
                      <m:r>
                        <a:rPr kumimoji="0" lang="en-US" altLang="zh-CN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=</m:t>
                      </m:r>
                      <m:r>
                        <a:rPr kumimoji="0" lang="en-US" altLang="zh-CN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2</m:t>
                      </m:r>
                      <m:r>
                        <a:rPr kumimoji="0" lang="en-US" altLang="zh-CN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.</m:t>
                      </m:r>
                      <m:r>
                        <a:rPr kumimoji="0" lang="en-US" altLang="zh-CN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72</m:t>
                      </m:r>
                      <m:r>
                        <a:rPr kumimoji="0" lang="en-US" altLang="zh-CN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+</m:t>
                      </m:r>
                      <m:d>
                        <m:dPr>
                          <m:ctrlP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1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−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𝑎𝐻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​</m:t>
                          </m:r>
                        </m:e>
                      </m:d>
                      <m:r>
                        <a:rPr kumimoji="0" lang="en-US" altLang="zh-CN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657B83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等线" panose="02010600030101010101" pitchFamily="2" charset="-122"/>
                          <a:cs typeface="+mn-cs"/>
                        </a:rPr>
                        <m:t>⋅</m:t>
                      </m:r>
                      <m:d>
                        <m:dPr>
                          <m:ctrlP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altLang="zh-CN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𝑇𝑖𝑛</m:t>
                          </m:r>
                          <m:sSub>
                            <m:sSubPr>
                              <m:ctrlPr>
                                <a:rPr kumimoji="0" lang="en-US" altLang="zh-CN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657B8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altLang="zh-CN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657B8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𝑡</m:t>
                              </m:r>
                            </m:e>
                            <m:sub>
                              <m:r>
                                <a:rPr kumimoji="0" lang="en-US" altLang="zh-CN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657B8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𝐶𝑆𝑀</m:t>
                              </m:r>
                              <m:r>
                                <a:rPr kumimoji="0" lang="en-US" altLang="zh-CN" sz="1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657B83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等线" panose="02010600030101010101" pitchFamily="2" charset="-122"/>
                                  <a:cs typeface="+mn-cs"/>
                                </a:rPr>
                                <m:t>​</m:t>
                              </m:r>
                            </m:sub>
                          </m:sSub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+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13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.</m:t>
                          </m:r>
                          <m:r>
                            <a:rPr kumimoji="0" lang="en-US" altLang="zh-CN" sz="1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657B8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等线" panose="02010600030101010101" pitchFamily="2" charset="-122"/>
                              <a:cs typeface="+mn-cs"/>
                            </a:rPr>
                            <m:t>86031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B33CC2C-3F15-1897-DB5B-AF192F2A5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391" y="2359113"/>
                <a:ext cx="508570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FF31250A-8238-9FD6-08B4-8AA5A4C9D7A6}"/>
              </a:ext>
            </a:extLst>
          </p:cNvPr>
          <p:cNvSpPr txBox="1"/>
          <p:nvPr/>
        </p:nvSpPr>
        <p:spPr>
          <a:xfrm>
            <a:off x="231074" y="2879418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i="1" dirty="0">
                <a:solidFill>
                  <a:srgbClr val="657B83"/>
                </a:solidFill>
                <a:latin typeface="KaTeX_Math"/>
              </a:rPr>
              <a:t>which</a:t>
            </a:r>
            <a:endParaRPr lang="zh-CN" altLang="en-US" i="1" dirty="0">
              <a:solidFill>
                <a:srgbClr val="657B83"/>
              </a:solidFill>
              <a:latin typeface="KaTeX_Math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BE33E20-94C0-7EBF-F08F-918324232A1B}"/>
                  </a:ext>
                </a:extLst>
              </p:cNvPr>
              <p:cNvSpPr txBox="1"/>
              <p:nvPr/>
            </p:nvSpPr>
            <p:spPr>
              <a:xfrm>
                <a:off x="377136" y="4545970"/>
                <a:ext cx="5248411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i="1" smtClean="0">
                        <a:solidFill>
                          <a:srgbClr val="657B83"/>
                        </a:solidFill>
                        <a:latin typeface="Cambria Math" panose="02040503050406030204" pitchFamily="18" charset="0"/>
                      </a:rPr>
                      <m:t>𝑇𝑖𝑛</m:t>
                    </m:r>
                    <m:sSub>
                      <m:sSubPr>
                        <m:ctrlPr>
                          <a:rPr lang="en-US" altLang="zh-CN" i="1">
                            <a:solidFill>
                              <a:srgbClr val="657B83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657B83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657B83"/>
                            </a:solidFill>
                            <a:latin typeface="Cambria Math" panose="02040503050406030204" pitchFamily="18" charset="0"/>
                          </a:rPr>
                          <m:t>𝐶𝑆𝑀</m:t>
                        </m:r>
                        <m:r>
                          <a:rPr lang="en-US" altLang="zh-CN" i="1">
                            <a:solidFill>
                              <a:srgbClr val="657B83"/>
                            </a:solidFill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</m:sSub>
                  </m:oMath>
                </a14:m>
                <a:r>
                  <a:rPr lang="en-US" altLang="zh-CN" i="1" dirty="0">
                    <a:solidFill>
                      <a:srgbClr val="657B83"/>
                    </a:solidFill>
                    <a:latin typeface="KaTeX_Math"/>
                  </a:rPr>
                  <a:t>​ corresponds to the physical temperature of the cold Reflector</a:t>
                </a:r>
                <a:r>
                  <a:rPr lang="en-US" altLang="zh-CN" i="1" dirty="0">
                    <a:solidFill>
                      <a:srgbClr val="657B83"/>
                    </a:solidFill>
                    <a:latin typeface="Cambria Math" panose="02040503050406030204" pitchFamily="18" charset="0"/>
                  </a:rPr>
                  <a:t>, </a:t>
                </a:r>
              </a:p>
              <a:p>
                <a:r>
                  <a:rPr lang="en-US" altLang="zh-CN" i="1" dirty="0">
                    <a:solidFill>
                      <a:srgbClr val="657B83"/>
                    </a:solidFill>
                    <a:latin typeface="KaTeX_Math"/>
                  </a:rPr>
                  <a:t>thus determining the cold point.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ar-AE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ar-AE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ar-AE" altLang="zh-CN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e>
                        <m:r>
                          <a:rPr lang="ar-AE" altLang="zh-CN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ar-AE" altLang="zh-CN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ar-AE" altLang="zh-CN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ar-AE" altLang="zh-CN">
                            <a:latin typeface="Cambria Math" panose="02040503050406030204" pitchFamily="18" charset="0"/>
                          </a:rPr>
                          <m:t>72</m:t>
                        </m:r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，</m:t>
                        </m:r>
                        <m:sSub>
                          <m:sSubPr>
                            <m:ctrlPr>
                              <a:rPr lang="ar-AE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ar-AE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ar-AE" altLang="zh-CN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ar-AE" altLang="zh-CN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zh-CN" altLang="ar-AE" i="1">
                            <a:latin typeface="Cambria Math" panose="02040503050406030204" pitchFamily="18" charset="0"/>
                          </a:rPr>
                          <m:t>𝑇</m:t>
                        </m:r>
                        <m:sSub>
                          <m:sSubPr>
                            <m:ctrlPr>
                              <a:rPr lang="ar-AE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ar-AE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zh-CN" altLang="ar-AE" i="1">
                                <a:latin typeface="Cambria Math" panose="02040503050406030204" pitchFamily="18" charset="0"/>
                              </a:rPr>
                              <m:t>𝑐𝑜𝑙𝑑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altLang="zh-CN" dirty="0">
                    <a:solidFill>
                      <a:srgbClr val="657B83"/>
                    </a:solidFill>
                    <a:latin typeface="Segoe WPC"/>
                  </a:rPr>
                  <a:t>  </a:t>
                </a:r>
                <a:endParaRPr lang="zh-CN" altLang="en-US" i="1" dirty="0">
                  <a:solidFill>
                    <a:srgbClr val="657B83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BE33E20-94C0-7EBF-F08F-918324232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36" y="4545970"/>
                <a:ext cx="5248411" cy="1200329"/>
              </a:xfrm>
              <a:prstGeom prst="rect">
                <a:avLst/>
              </a:prstGeom>
              <a:blipFill>
                <a:blip r:embed="rId5"/>
                <a:stretch>
                  <a:fillRect l="-1045" t="-3046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1B940F2E-7575-EE23-AB53-60AA4B9134CE}"/>
              </a:ext>
            </a:extLst>
          </p:cNvPr>
          <p:cNvSpPr txBox="1"/>
          <p:nvPr/>
        </p:nvSpPr>
        <p:spPr>
          <a:xfrm>
            <a:off x="292184" y="6048246"/>
            <a:ext cx="9097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 cold scene and hot scene sample points represent non-linear characteristics on both sides of the straight line between the cold and hot points.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74F3732-EE94-2A36-E614-1BBF746C4A3A}"/>
              </a:ext>
            </a:extLst>
          </p:cNvPr>
          <p:cNvSpPr txBox="1"/>
          <p:nvPr/>
        </p:nvSpPr>
        <p:spPr>
          <a:xfrm>
            <a:off x="396455" y="3228956"/>
            <a:ext cx="50857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𝑎𝐻 𝑐𝑜𝑟𝑟𝑒𝑠𝑝𝑜𝑛𝑑𝑠 𝑡𝑜 𝑡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ℎ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𝑒 𝑒𝑚𝑖𝑠𝑠𝑖𝑣𝑖𝑡𝑦 𝑜𝑓 𝑡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ℎ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𝑒 𝑐𝑜𝑙𝑑   </a:t>
            </a:r>
          </a:p>
          <a:p>
            <a:r>
              <a:rPr lang="en-US" altLang="zh-CN" i="1" dirty="0">
                <a:solidFill>
                  <a:srgbClr val="657B83"/>
                </a:solidFill>
                <a:latin typeface="KaTeX_Math"/>
              </a:rPr>
              <a:t>Reflector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, 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𝑤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ℎ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𝑖𝑐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ℎ 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𝑖𝑠 𝑎𝑚𝑜𝑛𝑔 𝑡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ℎ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𝑒 𝑡𝑒𝑛 𝑐</a:t>
            </a:r>
            <a:r>
              <a:rPr lang="en-US" altLang="zh-CN" dirty="0">
                <a:solidFill>
                  <a:srgbClr val="657B83"/>
                </a:solidFill>
                <a:latin typeface="KaTeX_Math"/>
              </a:rPr>
              <a:t>ℎ</a:t>
            </a:r>
            <a:r>
              <a:rPr lang="zh-CN" altLang="en-US" dirty="0">
                <a:solidFill>
                  <a:srgbClr val="657B83"/>
                </a:solidFill>
                <a:latin typeface="KaTeX_Math"/>
              </a:rPr>
              <a:t>𝑎𝑛𝑛𝑒𝑙𝑠：</a:t>
            </a:r>
          </a:p>
          <a:p>
            <a:r>
              <a:rPr lang="en-US" altLang="zh-CN" b="0" i="1" dirty="0">
                <a:solidFill>
                  <a:srgbClr val="657B83"/>
                </a:solidFill>
                <a:effectLst/>
                <a:latin typeface="KaTeX_Math"/>
              </a:rPr>
              <a:t>0.9996,0.9996,0.9995,0.9995,0.9995,</a:t>
            </a:r>
          </a:p>
          <a:p>
            <a:r>
              <a:rPr lang="en-US" altLang="zh-CN" b="0" i="1" dirty="0">
                <a:solidFill>
                  <a:srgbClr val="657B83"/>
                </a:solidFill>
                <a:effectLst/>
                <a:latin typeface="KaTeX_Math"/>
              </a:rPr>
              <a:t>0.9995,0.9993,0.9993,0.9990,0.9990</a:t>
            </a:r>
          </a:p>
        </p:txBody>
      </p:sp>
    </p:spTree>
    <p:extLst>
      <p:ext uri="{BB962C8B-B14F-4D97-AF65-F5344CB8AC3E}">
        <p14:creationId xmlns:p14="http://schemas.microsoft.com/office/powerpoint/2010/main" val="3978487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表, 折线图&#10;&#10;AI 生成的内容可能不正确。">
            <a:extLst>
              <a:ext uri="{FF2B5EF4-FFF2-40B4-BE49-F238E27FC236}">
                <a16:creationId xmlns:a16="http://schemas.microsoft.com/office/drawing/2014/main" id="{54576B25-C80B-5D5C-F9F1-78B16207F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80" y="1997372"/>
            <a:ext cx="5732978" cy="42997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B20F037-0A49-ACC7-4703-E0A83438344C}"/>
                  </a:ext>
                </a:extLst>
              </p:cNvPr>
              <p:cNvSpPr txBox="1"/>
              <p:nvPr/>
            </p:nvSpPr>
            <p:spPr>
              <a:xfrm>
                <a:off x="540084" y="6336988"/>
                <a:ext cx="59569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𝐷𝑒𝑙𝑡𝑎</m:t>
                        </m:r>
                      </m:e>
                      <m:sub>
                        <m:r>
                          <a:rPr lang="en-US" altLang="zh-CN" b="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𝐿𝑖𝑛𝑒𝑎𝑟</m:t>
                        </m:r>
                      </m:sub>
                    </m:sSub>
                  </m:oMath>
                </a14:m>
                <a:r>
                  <a:rPr lang="en-US" altLang="zh-CN" dirty="0">
                    <a:solidFill>
                      <a:srgbClr val="014DA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as a function of observed brightness temperature</a:t>
                </a:r>
                <a:endParaRPr lang="zh-CN" altLang="en-US" dirty="0">
                  <a:solidFill>
                    <a:srgbClr val="014DA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B20F037-0A49-ACC7-4703-E0A8343834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84" y="6336988"/>
                <a:ext cx="5956969" cy="369332"/>
              </a:xfrm>
              <a:prstGeom prst="rect">
                <a:avLst/>
              </a:prstGeom>
              <a:blipFill>
                <a:blip r:embed="rId3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A1CBDEE-3FD2-46D6-753D-6FD527A94D76}"/>
                  </a:ext>
                </a:extLst>
              </p:cNvPr>
              <p:cNvSpPr txBox="1"/>
              <p:nvPr/>
            </p:nvSpPr>
            <p:spPr>
              <a:xfrm>
                <a:off x="1446573" y="1484867"/>
                <a:ext cx="919247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𝑫𝒆𝒗𝒊𝒂𝒕𝒊𝒐𝒏</m:t>
                          </m:r>
                        </m:e>
                        <m:sub>
                          <m:r>
                            <a:rPr lang="en-US" altLang="zh-CN" sz="24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𝒔𝒆𝒂</m:t>
                          </m:r>
                          <m:r>
                            <a:rPr lang="en-US" altLang="zh-CN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𝒄𝒂𝒍𝒊</m:t>
                          </m:r>
                        </m:sub>
                      </m:sSub>
                      <m:r>
                        <a:rPr lang="en-US" altLang="zh-CN" sz="2400" b="1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altLang="zh-CN" sz="2400" b="1" i="1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𝑫𝒆𝒗𝒊𝒂𝒕𝒊𝒐𝒏</m:t>
                          </m:r>
                        </m:e>
                        <m:sub>
                          <m: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𝒔𝒆𝒂</m:t>
                          </m:r>
                          <m: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𝒔𝒄𝒆𝒏𝒆</m:t>
                          </m:r>
                        </m:sub>
                      </m:sSub>
                      <m:r>
                        <a:rPr lang="en-US" altLang="zh-CN" sz="2400" b="1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𝑫𝒆𝒍𝒕𝒂</m:t>
                          </m:r>
                        </m:e>
                        <m:sub>
                          <m:r>
                            <a:rPr lang="en-US" altLang="zh-CN" sz="24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𝑳𝒊𝒏𝒆𝒂𝒓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A1CBDEE-3FD2-46D6-753D-6FD527A94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573" y="1484867"/>
                <a:ext cx="9192476" cy="461665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标题 1">
            <a:extLst>
              <a:ext uri="{FF2B5EF4-FFF2-40B4-BE49-F238E27FC236}">
                <a16:creationId xmlns:a16="http://schemas.microsoft.com/office/drawing/2014/main" id="{64BD040D-7B73-D6CF-4D23-EFE1358C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61" y="200723"/>
            <a:ext cx="10833100" cy="1325880"/>
          </a:xfrm>
        </p:spPr>
        <p:txBody>
          <a:bodyPr>
            <a:normAutofit/>
          </a:bodyPr>
          <a:lstStyle/>
          <a:p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Isolating instrument nonlinearity across the ocean cold scene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784F73A-E655-162A-0EC5-D1E3276CFFFF}"/>
                  </a:ext>
                </a:extLst>
              </p:cNvPr>
              <p:cNvSpPr txBox="1"/>
              <p:nvPr/>
            </p:nvSpPr>
            <p:spPr>
              <a:xfrm>
                <a:off x="6555873" y="2478648"/>
                <a:ext cx="5112596" cy="913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𝑫𝒆𝒗𝒊𝒂𝒕𝒊𝒐𝒏</m:t>
                          </m:r>
                        </m:e>
                        <m:sub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𝒔𝒆𝒂</m:t>
                          </m:r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b="1" i="1" dirty="0">
                              <a:latin typeface="Cambria Math" panose="02040503050406030204" pitchFamily="18" charset="0"/>
                            </a:rPr>
                            <m:t>𝒄𝒂𝒍𝒊</m:t>
                          </m:r>
                        </m:sub>
                      </m:sSub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l-GR" altLang="zh-CN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𝑐𝑜𝑙𝑑</m:t>
                          </m:r>
                        </m:sub>
                      </m:sSub>
                      <m:r>
                        <a:rPr lang="el-GR" altLang="zh-CN" i="1" dirty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𝐺𝑎𝑖</m:t>
                      </m:r>
                      <m:sSup>
                        <m:sSup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i="1" dirty="0" err="1">
                                  <a:latin typeface="Cambria Math" panose="02040503050406030204" pitchFamily="18" charset="0"/>
                                </a:rPr>
                                <m:t>𝑜𝑏𝑠</m:t>
                              </m:r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sub>
                          </m:s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𝑐𝑜𝑙𝑑</m:t>
                              </m:r>
                            </m:sub>
                          </m:sSub>
                        </m:e>
                      </m:d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𝑜𝑡</m:t>
                              </m:r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sub>
                          </m:s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𝑐𝑜𝑙𝑑</m:t>
                              </m:r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​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784F73A-E655-162A-0EC5-D1E3276CFF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873" y="2478648"/>
                <a:ext cx="5112596" cy="9138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左大括号 14">
            <a:extLst>
              <a:ext uri="{FF2B5EF4-FFF2-40B4-BE49-F238E27FC236}">
                <a16:creationId xmlns:a16="http://schemas.microsoft.com/office/drawing/2014/main" id="{561C3865-281B-EC38-40E3-1A2D5A6AF21A}"/>
              </a:ext>
            </a:extLst>
          </p:cNvPr>
          <p:cNvSpPr/>
          <p:nvPr/>
        </p:nvSpPr>
        <p:spPr>
          <a:xfrm rot="16200000">
            <a:off x="9874133" y="2093712"/>
            <a:ext cx="200944" cy="2798496"/>
          </a:xfrm>
          <a:prstGeom prst="leftBrace">
            <a:avLst>
              <a:gd name="adj1" fmla="val 65666"/>
              <a:gd name="adj2" fmla="val 4961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E0F1F84-6FD2-71E3-F11A-0C05CE44682F}"/>
              </a:ext>
            </a:extLst>
          </p:cNvPr>
          <p:cNvSpPr txBox="1"/>
          <p:nvPr/>
        </p:nvSpPr>
        <p:spPr>
          <a:xfrm>
            <a:off x="8721559" y="3661100"/>
            <a:ext cx="2545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5B9B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Counts from the MWRI</a:t>
            </a:r>
          </a:p>
          <a:p>
            <a:r>
              <a:rPr lang="en-US" altLang="zh-CN" dirty="0">
                <a:solidFill>
                  <a:srgbClr val="5B9BD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calibration linkage.</a:t>
            </a:r>
            <a:endParaRPr lang="zh-CN" altLang="en-US" dirty="0">
              <a:solidFill>
                <a:srgbClr val="5B9BD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8A94DF-7464-D983-CE7A-CEB68DE93DAE}"/>
              </a:ext>
            </a:extLst>
          </p:cNvPr>
          <p:cNvSpPr txBox="1"/>
          <p:nvPr/>
        </p:nvSpPr>
        <p:spPr>
          <a:xfrm>
            <a:off x="6555873" y="3429000"/>
            <a:ext cx="21175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Localized constant representing channel nonlinear intensity</a:t>
            </a:r>
            <a:endParaRPr lang="zh-CN" alt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356CAC6-3A92-BFAD-F7C5-B3224C1CD19F}"/>
                  </a:ext>
                </a:extLst>
              </p:cNvPr>
              <p:cNvSpPr txBox="1"/>
              <p:nvPr/>
            </p:nvSpPr>
            <p:spPr>
              <a:xfrm>
                <a:off x="6732338" y="5050500"/>
                <a:ext cx="5026526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particular: the gain coefficient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cold-end calibration count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𝑐𝑜𝑙𝑑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hot-end calibration count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𝑜𝑡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and the observation count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zh-CN" altLang="en-US" i="1" dirty="0">
                            <a:latin typeface="Cambria Math" panose="02040503050406030204" pitchFamily="18" charset="0"/>
                          </a:rPr>
                          <m:t>𝑜𝑏𝑠</m:t>
                        </m:r>
                      </m:sub>
                    </m:sSub>
                  </m:oMath>
                </a14:m>
                <a:r>
                  <a: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all come from the MWRI calibration/voltage chain.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356CAC6-3A92-BFAD-F7C5-B3224C1CD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338" y="5050500"/>
                <a:ext cx="5026526" cy="1200329"/>
              </a:xfrm>
              <a:prstGeom prst="rect">
                <a:avLst/>
              </a:prstGeom>
              <a:blipFill>
                <a:blip r:embed="rId6"/>
                <a:stretch>
                  <a:fillRect l="-970" t="-2538" r="-1818" b="-71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0676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10">
                <a:extLst>
                  <a:ext uri="{FF2B5EF4-FFF2-40B4-BE49-F238E27FC236}">
                    <a16:creationId xmlns:a16="http://schemas.microsoft.com/office/drawing/2014/main" id="{67F5C8B5-9F16-4AEA-A654-2BCE9FDFE076}"/>
                  </a:ext>
                </a:extLst>
              </p:cNvPr>
              <p:cNvSpPr txBox="1"/>
              <p:nvPr/>
            </p:nvSpPr>
            <p:spPr>
              <a:xfrm>
                <a:off x="478261" y="6080719"/>
                <a:ext cx="109811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charset="-122"/>
                    <a:cs typeface="Times New Roman" panose="02020603050405020304" pitchFamily="18" charset="0"/>
                  </a:rPr>
                  <a:t>Distribution of residual probability density functions after applying linear correction and subsequent correction to the nonlinear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solidFill>
                              <a:srgbClr val="014DA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charset="0"/>
                          </a:rPr>
                        </m:ctrlPr>
                      </m:sSubPr>
                      <m:e>
                        <m:r>
                          <a:rPr lang="zh-CN" altLang="en-US" i="1" dirty="0">
                            <a:solidFill>
                              <a:srgbClr val="014DA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charset="0"/>
                          </a:rPr>
                          <m:t>𝜇</m:t>
                        </m:r>
                      </m:e>
                      <m:sub>
                        <m:r>
                          <a:rPr lang="zh-CN" altLang="en-US" i="1" dirty="0">
                            <a:solidFill>
                              <a:srgbClr val="014DA1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charset="0"/>
                          </a:rPr>
                          <m:t>𝑐𝑜𝑙𝑑</m:t>
                        </m:r>
                      </m:sub>
                    </m:sSub>
                  </m:oMath>
                </a14:m>
                <a:r>
                  <a:rPr lang="en-US" altLang="zh-CN" dirty="0">
                    <a:latin typeface="Times New Roman" panose="02020603050405020304" pitchFamily="18" charset="0"/>
                    <a:ea typeface="华文中宋" panose="02010600040101010101" charset="-122"/>
                    <a:cs typeface="Times New Roman" panose="02020603050405020304" pitchFamily="18" charset="0"/>
                  </a:rPr>
                  <a:t> on all channel samples.</a:t>
                </a:r>
                <a:endParaRPr lang="zh-CN" altLang="en-US" dirty="0">
                  <a:latin typeface="Times New Roman" panose="02020603050405020304" pitchFamily="18" charset="0"/>
                  <a:ea typeface="华文中宋" panose="02010600040101010101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10">
                <a:extLst>
                  <a:ext uri="{FF2B5EF4-FFF2-40B4-BE49-F238E27FC236}">
                    <a16:creationId xmlns:a16="http://schemas.microsoft.com/office/drawing/2014/main" id="{67F5C8B5-9F16-4AEA-A654-2BCE9FDFE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61" y="6080719"/>
                <a:ext cx="10981100" cy="646331"/>
              </a:xfrm>
              <a:prstGeom prst="rect">
                <a:avLst/>
              </a:prstGeom>
              <a:blipFill>
                <a:blip r:embed="rId2"/>
                <a:stretch>
                  <a:fillRect l="-444" t="-4673" r="-388" b="-130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2AE3ED90-7ABB-5424-51BE-2130E2A7E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27" y="1330292"/>
            <a:ext cx="6418556" cy="4814736"/>
          </a:xfrm>
          <a:prstGeom prst="rect">
            <a:avLst/>
          </a:prstGeom>
        </p:spPr>
      </p:pic>
      <p:sp>
        <p:nvSpPr>
          <p:cNvPr id="13" name="标题 1">
            <a:extLst>
              <a:ext uri="{FF2B5EF4-FFF2-40B4-BE49-F238E27FC236}">
                <a16:creationId xmlns:a16="http://schemas.microsoft.com/office/drawing/2014/main" id="{8E02BB0E-4A33-DF30-6D95-A9779A33C037}"/>
              </a:ext>
            </a:extLst>
          </p:cNvPr>
          <p:cNvSpPr txBox="1">
            <a:spLocks/>
          </p:cNvSpPr>
          <p:nvPr/>
        </p:nvSpPr>
        <p:spPr>
          <a:xfrm>
            <a:off x="626261" y="200723"/>
            <a:ext cx="108331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Systematic bias elimination yields normalized,</a:t>
            </a:r>
          </a:p>
          <a:p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zero-centered residuals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804A6AF-6734-096E-9D5D-9947BAC185C4}"/>
              </a:ext>
            </a:extLst>
          </p:cNvPr>
          <p:cNvSpPr txBox="1"/>
          <p:nvPr/>
        </p:nvSpPr>
        <p:spPr>
          <a:xfrm>
            <a:off x="6811491" y="1674437"/>
            <a:ext cx="5134525" cy="4062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solidFill>
                  <a:srgbClr val="014DA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 1: RAW.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Biased, scattered, and structurally skewed prior to calibration.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solidFill>
                  <a:srgbClr val="FF7A0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 2: LINEAR CALIBRATION.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Shifted toward zero via Double Difference, but retaining nonlinear coefficients skew.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solidFill>
                  <a:srgbClr val="DA0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STATE 3: NONLINEAR CORRECTION.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Perfectly zero-centered, normalized Gaussian distribution.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Nonlinear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artifacts eliminated.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5592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06C11670-7694-1AFA-A662-6D4D9F129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17" y="1420266"/>
            <a:ext cx="6363812" cy="4773862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F64EBC4D-A39A-3EE8-10C9-6723BE44C0A8}"/>
              </a:ext>
            </a:extLst>
          </p:cNvPr>
          <p:cNvSpPr txBox="1"/>
          <p:nvPr/>
        </p:nvSpPr>
        <p:spPr>
          <a:xfrm>
            <a:off x="737936" y="6194128"/>
            <a:ext cx="5678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latin typeface="Times New Roman" panose="02020603050405020304" pitchFamily="18" charset="0"/>
                <a:ea typeface="华文中宋" panose="02010600040101010101" charset="-122"/>
                <a:cs typeface="Times New Roman" panose="02020603050405020304" pitchFamily="18" charset="0"/>
              </a:rPr>
              <a:t>Residuals as a function of observed brightness temperature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5DA569D8-CEE3-1F3F-336E-3FC22CEAE0A3}"/>
              </a:ext>
            </a:extLst>
          </p:cNvPr>
          <p:cNvSpPr txBox="1">
            <a:spLocks/>
          </p:cNvSpPr>
          <p:nvPr/>
        </p:nvSpPr>
        <p:spPr>
          <a:xfrm>
            <a:off x="626261" y="200723"/>
            <a:ext cx="108331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Inter-satellite residuals demonstrate global consistency across all channels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BA0E9AE-8DBB-F387-006F-12EF98D1D4D6}"/>
              </a:ext>
            </a:extLst>
          </p:cNvPr>
          <p:cNvSpPr txBox="1"/>
          <p:nvPr/>
        </p:nvSpPr>
        <p:spPr>
          <a:xfrm>
            <a:off x="6887411" y="1674437"/>
            <a:ext cx="5058605" cy="4431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Observation Range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red line (Nonlinear Corrected) remains tightly bounded near 0 K across the entire 150K to 300K spectrum.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altLang="zh-CN" sz="2000" b="1" dirty="0">
              <a:solidFill>
                <a:srgbClr val="FF7A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Significance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dynamic error compensation successfully flattens the response curves, proving that the FY3D-MWRl observations now reliably mirror the GMI reference at all global observation temperatures.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1147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B3AB1373-DEFD-515A-F745-D2006850B8E7}"/>
              </a:ext>
            </a:extLst>
          </p:cNvPr>
          <p:cNvSpPr txBox="1">
            <a:spLocks/>
          </p:cNvSpPr>
          <p:nvPr/>
        </p:nvSpPr>
        <p:spPr>
          <a:xfrm>
            <a:off x="626261" y="200723"/>
            <a:ext cx="1083310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FY3D-MWRI dataset is fully calibrated, stable, and ready for operational application</a:t>
            </a: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018AE85E-8509-F4DE-CD7C-9914E587A769}"/>
              </a:ext>
            </a:extLst>
          </p:cNvPr>
          <p:cNvSpPr/>
          <p:nvPr/>
        </p:nvSpPr>
        <p:spPr>
          <a:xfrm>
            <a:off x="762000" y="1837880"/>
            <a:ext cx="5207000" cy="1079500"/>
          </a:xfrm>
          <a:prstGeom prst="roundRect">
            <a:avLst>
              <a:gd name="adj" fmla="val 11764"/>
            </a:avLst>
          </a:prstGeom>
          <a:solidFill>
            <a:srgbClr val="4A90E2">
              <a:alpha val="10000"/>
            </a:srgbClr>
          </a:solidFill>
          <a:ln w="12700" cap="flat" cmpd="sng">
            <a:solidFill>
              <a:srgbClr val="4A90E2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A5853F-9DD4-121C-536C-AD81B3B975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2155380"/>
            <a:ext cx="406400" cy="406400"/>
          </a:xfrm>
          <a:prstGeom prst="rect">
            <a:avLst/>
          </a:prstGeom>
        </p:spPr>
      </p:pic>
      <p:sp>
        <p:nvSpPr>
          <p:cNvPr id="8" name="AutoShape 7">
            <a:extLst>
              <a:ext uri="{FF2B5EF4-FFF2-40B4-BE49-F238E27FC236}">
                <a16:creationId xmlns:a16="http://schemas.microsoft.com/office/drawing/2014/main" id="{4B4B0298-910B-04BA-88C3-82A9408F4628}"/>
              </a:ext>
            </a:extLst>
          </p:cNvPr>
          <p:cNvSpPr/>
          <p:nvPr/>
        </p:nvSpPr>
        <p:spPr>
          <a:xfrm>
            <a:off x="1460500" y="1901380"/>
            <a:ext cx="4508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High-quality SNO datasets matched-up and spatially homogenized</a:t>
            </a:r>
            <a:endParaRPr lang="en-US" sz="1600" dirty="0"/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8DCD8FA5-108B-0E44-2E24-7D61DBDCC432}"/>
              </a:ext>
            </a:extLst>
          </p:cNvPr>
          <p:cNvSpPr/>
          <p:nvPr/>
        </p:nvSpPr>
        <p:spPr>
          <a:xfrm>
            <a:off x="6223000" y="1837880"/>
            <a:ext cx="5207000" cy="1079500"/>
          </a:xfrm>
          <a:prstGeom prst="roundRect">
            <a:avLst>
              <a:gd name="adj" fmla="val 11764"/>
            </a:avLst>
          </a:prstGeom>
          <a:solidFill>
            <a:srgbClr val="4A90E2">
              <a:alpha val="10000"/>
            </a:srgbClr>
          </a:solidFill>
          <a:ln w="12700" cap="flat" cmpd="sng">
            <a:solidFill>
              <a:srgbClr val="4A90E2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6098A0-4281-F845-D23D-021891B8E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13500" y="2155380"/>
            <a:ext cx="406400" cy="406400"/>
          </a:xfrm>
          <a:prstGeom prst="rect">
            <a:avLst/>
          </a:prstGeom>
        </p:spPr>
      </p:pic>
      <p:sp>
        <p:nvSpPr>
          <p:cNvPr id="11" name="AutoShape 10">
            <a:extLst>
              <a:ext uri="{FF2B5EF4-FFF2-40B4-BE49-F238E27FC236}">
                <a16:creationId xmlns:a16="http://schemas.microsoft.com/office/drawing/2014/main" id="{09BBDFD3-4CD8-A58F-62EC-2232FB26A8DA}"/>
              </a:ext>
            </a:extLst>
          </p:cNvPr>
          <p:cNvSpPr/>
          <p:nvPr/>
        </p:nvSpPr>
        <p:spPr>
          <a:xfrm>
            <a:off x="6921500" y="1901380"/>
            <a:ext cx="438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Radiation Reference Alignment unified via DD.</a:t>
            </a:r>
            <a:endParaRPr lang="en-US" sz="1600" dirty="0"/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9C080010-A529-8639-8877-ABBE95770DA0}"/>
              </a:ext>
            </a:extLst>
          </p:cNvPr>
          <p:cNvSpPr/>
          <p:nvPr/>
        </p:nvSpPr>
        <p:spPr>
          <a:xfrm>
            <a:off x="762000" y="3107880"/>
            <a:ext cx="5207000" cy="1079500"/>
          </a:xfrm>
          <a:prstGeom prst="roundRect">
            <a:avLst>
              <a:gd name="adj" fmla="val 11764"/>
            </a:avLst>
          </a:prstGeom>
          <a:solidFill>
            <a:srgbClr val="4A90E2">
              <a:alpha val="10000"/>
            </a:srgbClr>
          </a:solidFill>
          <a:ln w="12700" cap="flat" cmpd="sng">
            <a:solidFill>
              <a:srgbClr val="4A90E2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2EB44C-F24B-A3CF-2083-E1994AD5C5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2500" y="3425380"/>
            <a:ext cx="406400" cy="406400"/>
          </a:xfrm>
          <a:prstGeom prst="rect">
            <a:avLst/>
          </a:prstGeom>
        </p:spPr>
      </p:pic>
      <p:sp>
        <p:nvSpPr>
          <p:cNvPr id="14" name="AutoShape 13">
            <a:extLst>
              <a:ext uri="{FF2B5EF4-FFF2-40B4-BE49-F238E27FC236}">
                <a16:creationId xmlns:a16="http://schemas.microsoft.com/office/drawing/2014/main" id="{E7D248DA-80C4-ED5F-A78C-4F296C054311}"/>
              </a:ext>
            </a:extLst>
          </p:cNvPr>
          <p:cNvSpPr/>
          <p:nvPr/>
        </p:nvSpPr>
        <p:spPr>
          <a:xfrm>
            <a:off x="1460500" y="3171380"/>
            <a:ext cx="438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Nonlinearity dynamically compensated</a:t>
            </a:r>
            <a:endParaRPr lang="en-US" sz="1600" dirty="0"/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469545CC-AC1F-75F0-7AC0-A3CB95FBF3C5}"/>
              </a:ext>
            </a:extLst>
          </p:cNvPr>
          <p:cNvSpPr/>
          <p:nvPr/>
        </p:nvSpPr>
        <p:spPr>
          <a:xfrm>
            <a:off x="6223000" y="3107880"/>
            <a:ext cx="5207000" cy="1079500"/>
          </a:xfrm>
          <a:prstGeom prst="roundRect">
            <a:avLst>
              <a:gd name="adj" fmla="val 11764"/>
            </a:avLst>
          </a:prstGeom>
          <a:solidFill>
            <a:srgbClr val="4A90E2">
              <a:alpha val="10000"/>
            </a:srgbClr>
          </a:solidFill>
          <a:ln w="12700" cap="flat" cmpd="sng">
            <a:solidFill>
              <a:srgbClr val="4A90E2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C5D070-7DB6-D033-A49C-55C1A43063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13500" y="3425380"/>
            <a:ext cx="406400" cy="406400"/>
          </a:xfrm>
          <a:prstGeom prst="rect">
            <a:avLst/>
          </a:prstGeom>
        </p:spPr>
      </p:pic>
      <p:sp>
        <p:nvSpPr>
          <p:cNvPr id="17" name="AutoShape 16">
            <a:extLst>
              <a:ext uri="{FF2B5EF4-FFF2-40B4-BE49-F238E27FC236}">
                <a16:creationId xmlns:a16="http://schemas.microsoft.com/office/drawing/2014/main" id="{575F3DCC-1CF0-E66C-B1E8-1B99FD023664}"/>
              </a:ext>
            </a:extLst>
          </p:cNvPr>
          <p:cNvSpPr/>
          <p:nvPr/>
        </p:nvSpPr>
        <p:spPr>
          <a:xfrm>
            <a:off x="6921500" y="3171380"/>
            <a:ext cx="4381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Inter-satellite systematic biases calibration</a:t>
            </a:r>
            <a:endParaRPr lang="en-US" sz="1600" dirty="0"/>
          </a:p>
        </p:txBody>
      </p:sp>
      <p:sp>
        <p:nvSpPr>
          <p:cNvPr id="18" name="AutoShape 17">
            <a:extLst>
              <a:ext uri="{FF2B5EF4-FFF2-40B4-BE49-F238E27FC236}">
                <a16:creationId xmlns:a16="http://schemas.microsoft.com/office/drawing/2014/main" id="{E52D284E-BA13-EE82-0058-1D920F20CF58}"/>
              </a:ext>
            </a:extLst>
          </p:cNvPr>
          <p:cNvSpPr/>
          <p:nvPr/>
        </p:nvSpPr>
        <p:spPr>
          <a:xfrm>
            <a:off x="762000" y="4504879"/>
            <a:ext cx="10668000" cy="1906135"/>
          </a:xfrm>
          <a:prstGeom prst="roundRect">
            <a:avLst>
              <a:gd name="adj" fmla="val 10000"/>
            </a:avLst>
          </a:prstGeom>
          <a:solidFill>
            <a:srgbClr val="005A9C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63500" dir="5400000" algn="tl" rotWithShape="0">
              <a:srgbClr val="000000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0E7ABBD-A44B-92EA-7FEC-C869C0CA19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4885880"/>
            <a:ext cx="508000" cy="508000"/>
          </a:xfrm>
          <a:prstGeom prst="rect">
            <a:avLst/>
          </a:prstGeom>
        </p:spPr>
      </p:pic>
      <p:sp>
        <p:nvSpPr>
          <p:cNvPr id="20" name="AutoShape 19">
            <a:extLst>
              <a:ext uri="{FF2B5EF4-FFF2-40B4-BE49-F238E27FC236}">
                <a16:creationId xmlns:a16="http://schemas.microsoft.com/office/drawing/2014/main" id="{46118B28-066E-9913-D4D9-D918EF08379B}"/>
              </a:ext>
            </a:extLst>
          </p:cNvPr>
          <p:cNvSpPr/>
          <p:nvPr/>
        </p:nvSpPr>
        <p:spPr>
          <a:xfrm>
            <a:off x="1651000" y="4568380"/>
            <a:ext cx="9525000" cy="172514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Core Conclusion:</a:t>
            </a:r>
            <a:endParaRPr lang="en-US" sz="1600" dirty="0"/>
          </a:p>
          <a:p>
            <a:pPr indent="0" algn="l">
              <a:lnSpc>
                <a:spcPct val="125000"/>
              </a:lnSpc>
            </a:pPr>
            <a:r>
              <a:rPr lang="en-US" sz="2000" b="0" i="0" u="none" strike="noStrike" dirty="0">
                <a:solidFill>
                  <a:srgbClr val="EBF5FF"/>
                </a:solidFill>
                <a:latin typeface="Arial"/>
                <a:ea typeface="Arial"/>
                <a:cs typeface="Arial"/>
                <a:sym typeface="Arial"/>
              </a:rPr>
              <a:t>The updated cross-calibration parameters have successfully eliminated systematic nonlinear  biases. Currently, FY3D-MWRI remote sensing data has achieved seamless integration with the GMI global reference standard.</a:t>
            </a:r>
          </a:p>
        </p:txBody>
      </p:sp>
    </p:spTree>
    <p:extLst>
      <p:ext uri="{BB962C8B-B14F-4D97-AF65-F5344CB8AC3E}">
        <p14:creationId xmlns:p14="http://schemas.microsoft.com/office/powerpoint/2010/main" val="2110289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ḻí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173" y="5789786"/>
            <a:ext cx="1084235" cy="9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4307" y="5777873"/>
            <a:ext cx="868531" cy="900000"/>
          </a:xfrm>
          <a:prstGeom prst="rect">
            <a:avLst/>
          </a:prstGeom>
        </p:spPr>
      </p:pic>
      <p:sp>
        <p:nvSpPr>
          <p:cNvPr id="5" name="标题 6"/>
          <p:cNvSpPr txBox="1"/>
          <p:nvPr/>
        </p:nvSpPr>
        <p:spPr bwMode="auto">
          <a:xfrm>
            <a:off x="962928" y="2516773"/>
            <a:ext cx="5256062" cy="1343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R="0" algn="ctr" defTabSz="914400" eaLnBrk="1" hangingPunct="1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6000" b="1" kern="1200" cap="none" spc="0" normalizeH="0" baseline="0" noProof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THANKS</a:t>
            </a:r>
            <a:endParaRPr kumimoji="0" lang="zh-CN" altLang="en-US" sz="6000" b="1" kern="1200" cap="none" spc="0" normalizeH="0" baseline="0" noProof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70&quot;:[3428290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a*1_1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TEXT_TYPE" val="1"/>
  <p:tag name="KSO_WM_UNIT_PRESET_TEXT" val="单击添加标题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1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nb"/>
  <p:tag name="KSO_WM_UNIT_TYPE" val="l_h_i"/>
  <p:tag name="KSO_WM_UNIT_INDEX" val="1_1_1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1_2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2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1_3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1_3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4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nb"/>
  <p:tag name="KSO_WM_UNIT_TYPE" val="l_h_i"/>
  <p:tag name="KSO_WM_UNIT_INDEX" val="1_4_1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4_2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2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4_3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4_3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2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nb"/>
  <p:tag name="KSO_WM_UNIT_TYPE" val="l_h_i"/>
  <p:tag name="KSO_WM_UNIT_INDEX" val="1_2_1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2_2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2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2_3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2_3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3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SUBTYPE" val="nb"/>
  <p:tag name="KSO_WM_UNIT_TYPE" val="l_h_i"/>
  <p:tag name="KSO_WM_UNIT_INDEX" val="1_3_1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3_2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2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.4000000059604645,&quot;colorType&quot;:1,&quot;foreColorIndex&quot;:5,&quot;transparency&quot;:0.6000000238418579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i*1_3_3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l1-1"/>
  <p:tag name="KSO_WM_UNIT_TYPE" val="l_h_i"/>
  <p:tag name="KSO_WM_UNIT_INDEX" val="1_3_3"/>
  <p:tag name="KSO_WM_UNIT_LINE_FORE_SCHEMECOLOR_INDEX" val="5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9,10,9,10,9,10]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a*1_1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TEXT_TYPE" val="1"/>
  <p:tag name="KSO_WM_UNIT_PRESET_TEXT" val="单击添加标题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a*1_1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TEXT_TYPE" val="1"/>
  <p:tag name="KSO_WM_UNIT_PRESET_TEXT" val="单击添加标题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40492917_2*l_h_a*1_1_1"/>
  <p:tag name="KSO_WM_TEMPLATE_CATEGORY" val="diagram"/>
  <p:tag name="KSO_WM_TEMPLATE_INDEX" val="4049291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DIAGRAM_GROUP_CODE" val="l1-1"/>
  <p:tag name="KSO_WM_UNIT_TYPE" val="l_h_a"/>
  <p:tag name="KSO_WM_UNIT_INDEX" val="1_1_1"/>
  <p:tag name="KSO_WM_UNIT_TEXT_TYPE" val="1"/>
  <p:tag name="KSO_WM_UNIT_PRESET_TEXT" val="单击添加标题"/>
  <p:tag name="KSO_WM_UNIT_TEXT_FILL_FORE_SCHEMECOLOR_INDEX" val="1"/>
  <p:tag name="KSO_WM_UNIT_TEXT_FILL_TYPE" val="1"/>
  <p:tag name="KSO_WM_DIAGRAM_MAX_ITEMCNT" val="4"/>
  <p:tag name="KSO_WM_DIAGRAM_MIN_ITEMCNT" val="3"/>
  <p:tag name="KSO_WM_DIAGRAM_VIRTUALLY_FRAME" val="{&quot;height&quot;:374.70000000000005,&quot;left&quot;:46.95,&quot;top&quot;:115.62503937007872,&quot;width&quot;:865.074993896484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9,10,9,10,9,10]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SHAPE_TYPE" val="Body"/>
  <p:tag name="OP_SCP_ITEM_INDEX" val="1"/>
  <p:tag name="OP_SCP_DEFAULT_TEXT" val="单击此处添加文本，单击此处添加文本，单击此处添加文本，单击此处添加文本，单击此处添加文本，单击此处添加文本。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_SCP_ITEM_INDEX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73*367"/>
  <p:tag name="TABLE_ENDDRAG_RECT" val="28*146*873*36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X6PPVAVDZMSZ-613157859-13589</_dlc_DocId>
    <_dlc_DocIdUrl xmlns="cfab5f87-ed30-4dbb-a820-4234a14babf6">
      <Url>https://wmoomm.sharepoint.com/sites/Collaboration/_layouts/15/DocIdRedir.aspx?ID=X6PPVAVDZMSZ-613157859-13589</Url>
      <Description>X6PPVAVDZMSZ-613157859-13589</Description>
    </_dlc_DocIdUrl>
  </documentManagement>
</p:properties>
</file>

<file path=customXml/itemProps1.xml><?xml version="1.0" encoding="utf-8"?>
<ds:datastoreItem xmlns:ds="http://schemas.openxmlformats.org/officeDocument/2006/customXml" ds:itemID="{7E1A2382-CBC1-46CB-82D8-181554408A87}"/>
</file>

<file path=customXml/itemProps2.xml><?xml version="1.0" encoding="utf-8"?>
<ds:datastoreItem xmlns:ds="http://schemas.openxmlformats.org/officeDocument/2006/customXml" ds:itemID="{1102DB00-4AA3-4B2F-B249-79B4DA511D91}"/>
</file>

<file path=customXml/itemProps3.xml><?xml version="1.0" encoding="utf-8"?>
<ds:datastoreItem xmlns:ds="http://schemas.openxmlformats.org/officeDocument/2006/customXml" ds:itemID="{2464BF14-67A8-4358-AF5A-AA8FD500E2A1}"/>
</file>

<file path=customXml/itemProps4.xml><?xml version="1.0" encoding="utf-8"?>
<ds:datastoreItem xmlns:ds="http://schemas.openxmlformats.org/officeDocument/2006/customXml" ds:itemID="{B7E81FF0-B047-4271-9D0E-9D1C7B3E4642}"/>
</file>

<file path=customXml/itemProps5.xml><?xml version="1.0" encoding="utf-8"?>
<ds:datastoreItem xmlns:ds="http://schemas.openxmlformats.org/officeDocument/2006/customXml" ds:itemID="{DA2D1BBC-00AD-46ED-B263-8BF3A26F1A0C}"/>
</file>

<file path=docProps/app.xml><?xml version="1.0" encoding="utf-8"?>
<Properties xmlns="http://schemas.openxmlformats.org/officeDocument/2006/extended-properties" xmlns:vt="http://schemas.openxmlformats.org/officeDocument/2006/docPropsVTypes">
  <TotalTime>3877</TotalTime>
  <Words>830</Words>
  <Application>Microsoft Office PowerPoint</Application>
  <PresentationFormat>宽屏</PresentationFormat>
  <Paragraphs>163</Paragraphs>
  <Slides>12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KaTeX_Math</vt:lpstr>
      <vt:lpstr>Segoe WPC</vt:lpstr>
      <vt:lpstr>等线</vt:lpstr>
      <vt:lpstr>等线 Light</vt:lpstr>
      <vt:lpstr>思源黑体 Medium</vt:lpstr>
      <vt:lpstr>微软雅黑</vt:lpstr>
      <vt:lpstr>Arial</vt:lpstr>
      <vt:lpstr>Calibri</vt:lpstr>
      <vt:lpstr>Cambria Math</vt:lpstr>
      <vt:lpstr>Times New Roman</vt:lpstr>
      <vt:lpstr>Wingdings</vt:lpstr>
      <vt:lpstr>Office 主题​​</vt:lpstr>
      <vt:lpstr>2026.03.24</vt:lpstr>
      <vt:lpstr>FY-3D exhibits drift in TBs due to blackbody temperature monitoring issues.</vt:lpstr>
      <vt:lpstr>A systematic four-phase framework for dynamic bias elimination</vt:lpstr>
      <vt:lpstr>Rigorous SNO matching guarantees statistically uniform global datasets</vt:lpstr>
      <vt:lpstr>Radiation Reference Alignment via Double Difference (DD)</vt:lpstr>
      <vt:lpstr>PowerPoint 演示文稿</vt:lpstr>
      <vt:lpstr>Obtain Deep Space Observations and Determine the two-point linear calibrations</vt:lpstr>
      <vt:lpstr>Isolating instrument nonlinearity across the ocean cold scene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2024.05</dc:title>
  <dc:creator>lenovo</dc:creator>
  <cp:lastModifiedBy>Shi Liu</cp:lastModifiedBy>
  <cp:revision>31</cp:revision>
  <dcterms:created xsi:type="dcterms:W3CDTF">2025-07-13T02:59:00Z</dcterms:created>
  <dcterms:modified xsi:type="dcterms:W3CDTF">2026-03-24T09:24:09Z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CAED229910E545D8A17801F71C0420D8_13</vt:lpwstr>
  </property>
  <property fmtid="{D5CDD505-2E9C-101B-9397-08002B2CF9AE}" pid="3" name="KSOProductBuildVer">
    <vt:lpwstr>2052-12.1.0.21915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5ee9bc2c-c189-472f-9dc1-68e9dc7e8f62</vt:lpwstr>
  </property>
</Properties>
</file>