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30"/>
  </p:notesMasterIdLst>
  <p:sldIdLst>
    <p:sldId id="2145704933" r:id="rId2"/>
    <p:sldId id="2145704934" r:id="rId3"/>
    <p:sldId id="2145704935" r:id="rId4"/>
    <p:sldId id="2145704945" r:id="rId5"/>
    <p:sldId id="2145704936" r:id="rId6"/>
    <p:sldId id="2145704938" r:id="rId7"/>
    <p:sldId id="2145704939" r:id="rId8"/>
    <p:sldId id="2145704941" r:id="rId9"/>
    <p:sldId id="2145704944" r:id="rId10"/>
    <p:sldId id="2145704940" r:id="rId11"/>
    <p:sldId id="2145704943" r:id="rId12"/>
    <p:sldId id="2145704942" r:id="rId13"/>
    <p:sldId id="2145704982" r:id="rId14"/>
    <p:sldId id="2145704959" r:id="rId15"/>
    <p:sldId id="2145704963" r:id="rId16"/>
    <p:sldId id="2145704965" r:id="rId17"/>
    <p:sldId id="2145704970" r:id="rId18"/>
    <p:sldId id="2145704975" r:id="rId19"/>
    <p:sldId id="2145704978" r:id="rId20"/>
    <p:sldId id="2145704979" r:id="rId21"/>
    <p:sldId id="2145704983" r:id="rId22"/>
    <p:sldId id="2145704984" r:id="rId23"/>
    <p:sldId id="2145704968" r:id="rId24"/>
    <p:sldId id="2145704986" r:id="rId25"/>
    <p:sldId id="2145704988" r:id="rId26"/>
    <p:sldId id="2145704967" r:id="rId27"/>
    <p:sldId id="2145704989" r:id="rId28"/>
    <p:sldId id="2145704990" r:id="rId2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E5E5"/>
    <a:srgbClr val="338416"/>
    <a:srgbClr val="3FA51B"/>
    <a:srgbClr val="CC9900"/>
    <a:srgbClr val="FFFFFF"/>
    <a:srgbClr val="F2C39C"/>
    <a:srgbClr val="FFA7A7"/>
    <a:srgbClr val="C4F8DD"/>
    <a:srgbClr val="AFF8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79" autoAdjust="0"/>
    <p:restoredTop sz="96135" autoAdjust="0"/>
  </p:normalViewPr>
  <p:slideViewPr>
    <p:cSldViewPr snapToGrid="0">
      <p:cViewPr varScale="1">
        <p:scale>
          <a:sx n="84" d="100"/>
          <a:sy n="84" d="100"/>
        </p:scale>
        <p:origin x="417" y="42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ustomXml" Target="../customXml/item5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38" Type="http://schemas.openxmlformats.org/officeDocument/2006/relationships/customXml" Target="../customXml/item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37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customXml" Target="../customXml/item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76DA58-8700-441C-A374-24D527B38612}" type="datetimeFigureOut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B48D45-E24E-418F-ABBE-612E69A297B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685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B48D45-E24E-418F-ABBE-612E69A297B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7353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F6E0DF7-A10F-431A-B7C3-5C7B9B298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69F53-DEAC-409C-9E34-DB3748EF1DF0}" type="datetime1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9A27390-BCEA-4CF3-9DAA-757051A42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84A79CE-3A55-461F-9FCF-6BAEF6AAC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43AFC-58F1-41E5-AE80-3EE637F5D84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图片 4" descr="NSSC-3">
            <a:extLst>
              <a:ext uri="{FF2B5EF4-FFF2-40B4-BE49-F238E27FC236}">
                <a16:creationId xmlns:a16="http://schemas.microsoft.com/office/drawing/2014/main" id="{21A3F82E-00D0-4596-9C74-406E8667FA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5605" y="293959"/>
            <a:ext cx="3656398" cy="365125"/>
          </a:xfrm>
          <a:prstGeom prst="rect">
            <a:avLst/>
          </a:prstGeom>
        </p:spPr>
      </p:pic>
      <p:pic>
        <p:nvPicPr>
          <p:cNvPr id="6" name="图片 5" descr="149工作组-远眺怀柔园区">
            <a:extLst>
              <a:ext uri="{FF2B5EF4-FFF2-40B4-BE49-F238E27FC236}">
                <a16:creationId xmlns:a16="http://schemas.microsoft.com/office/drawing/2014/main" id="{C324198A-DFA5-4832-8527-00DC49BCAB0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35137" b="14804"/>
          <a:stretch>
            <a:fillRect/>
          </a:stretch>
        </p:blipFill>
        <p:spPr>
          <a:xfrm>
            <a:off x="0" y="1729946"/>
            <a:ext cx="12192000" cy="3991232"/>
          </a:xfrm>
          <a:prstGeom prst="rect">
            <a:avLst/>
          </a:prstGeom>
          <a:noFill/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757E3FF5-5FB9-4DDB-9444-57122B8029AE}"/>
              </a:ext>
            </a:extLst>
          </p:cNvPr>
          <p:cNvSpPr/>
          <p:nvPr userDrawn="1"/>
        </p:nvSpPr>
        <p:spPr>
          <a:xfrm>
            <a:off x="0" y="1729946"/>
            <a:ext cx="12192000" cy="3991232"/>
          </a:xfrm>
          <a:prstGeom prst="rect">
            <a:avLst/>
          </a:prstGeom>
          <a:gradFill>
            <a:gsLst>
              <a:gs pos="0">
                <a:schemeClr val="tx1">
                  <a:alpha val="50000"/>
                </a:schemeClr>
              </a:gs>
              <a:gs pos="0">
                <a:schemeClr val="tx1">
                  <a:alpha val="86000"/>
                </a:schemeClr>
              </a:gs>
              <a:gs pos="97753">
                <a:schemeClr val="accent1">
                  <a:alpha val="28000"/>
                </a:schemeClr>
              </a:gs>
              <a:gs pos="50000">
                <a:schemeClr val="accent1">
                  <a:alpha val="68000"/>
                </a:scheme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5" dirty="0"/>
          </a:p>
        </p:txBody>
      </p:sp>
      <p:sp>
        <p:nvSpPr>
          <p:cNvPr id="12" name="文本占位符 11">
            <a:extLst>
              <a:ext uri="{FF2B5EF4-FFF2-40B4-BE49-F238E27FC236}">
                <a16:creationId xmlns:a16="http://schemas.microsoft.com/office/drawing/2014/main" id="{9485FDCF-825D-4183-875B-03D559B19A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1853" y="4174060"/>
            <a:ext cx="7396548" cy="596549"/>
          </a:xfr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点击此处添加副标题</a:t>
            </a:r>
          </a:p>
        </p:txBody>
      </p:sp>
      <p:sp>
        <p:nvSpPr>
          <p:cNvPr id="11" name="文本占位符 11">
            <a:extLst>
              <a:ext uri="{FF2B5EF4-FFF2-40B4-BE49-F238E27FC236}">
                <a16:creationId xmlns:a16="http://schemas.microsoft.com/office/drawing/2014/main" id="{270F4980-73B6-441D-BC24-7366FA89DE3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1853" y="3124007"/>
            <a:ext cx="7917747" cy="916578"/>
          </a:xfrm>
        </p:spPr>
        <p:txBody>
          <a:bodyPr>
            <a:noAutofit/>
          </a:bodyPr>
          <a:lstStyle>
            <a:lvl1pPr marL="0" indent="0">
              <a:buNone/>
              <a:defRPr sz="66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点击此处添加标题</a:t>
            </a:r>
          </a:p>
        </p:txBody>
      </p:sp>
      <p:sp>
        <p:nvSpPr>
          <p:cNvPr id="14" name="文本占位符 13">
            <a:extLst>
              <a:ext uri="{FF2B5EF4-FFF2-40B4-BE49-F238E27FC236}">
                <a16:creationId xmlns:a16="http://schemas.microsoft.com/office/drawing/2014/main" id="{8660B78E-BBB3-4ED4-9168-2D054B75991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1853" y="4904084"/>
            <a:ext cx="2990462" cy="481011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汇报人：</a:t>
            </a:r>
          </a:p>
        </p:txBody>
      </p:sp>
    </p:spTree>
    <p:extLst>
      <p:ext uri="{BB962C8B-B14F-4D97-AF65-F5344CB8AC3E}">
        <p14:creationId xmlns:p14="http://schemas.microsoft.com/office/powerpoint/2010/main" val="998078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F6E0DF7-A10F-431A-B7C3-5C7B9B298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DDECD-87F6-41D4-862C-91F312EB59A0}" type="datetime1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9A27390-BCEA-4CF3-9DAA-757051A42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84A79CE-3A55-461F-9FCF-6BAEF6AAC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43AFC-58F1-41E5-AE80-3EE637F5D84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图片 4" descr="/Users/qinjingxuan/Desktop/海报素材/园区/IMG_3319.JPGIMG_3319">
            <a:extLst>
              <a:ext uri="{FF2B5EF4-FFF2-40B4-BE49-F238E27FC236}">
                <a16:creationId xmlns:a16="http://schemas.microsoft.com/office/drawing/2014/main" id="{58104E7D-92FB-4AD8-BFA9-7A446A0141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6722" b="4771"/>
          <a:stretch>
            <a:fillRect/>
          </a:stretch>
        </p:blipFill>
        <p:spPr>
          <a:xfrm>
            <a:off x="0" y="0"/>
            <a:ext cx="12192486" cy="6858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A7027C6C-D154-4D47-AB4A-7AA95189B2D0}"/>
              </a:ext>
            </a:extLst>
          </p:cNvPr>
          <p:cNvSpPr/>
          <p:nvPr userDrawn="1"/>
        </p:nvSpPr>
        <p:spPr>
          <a:xfrm>
            <a:off x="0" y="2475666"/>
            <a:ext cx="12192000" cy="3188534"/>
          </a:xfrm>
          <a:prstGeom prst="rect">
            <a:avLst/>
          </a:prstGeom>
          <a:gradFill>
            <a:gsLst>
              <a:gs pos="0">
                <a:schemeClr val="tx1">
                  <a:alpha val="52000"/>
                </a:schemeClr>
              </a:gs>
              <a:gs pos="0">
                <a:schemeClr val="tx2">
                  <a:alpha val="82000"/>
                  <a:lumMod val="94000"/>
                </a:schemeClr>
              </a:gs>
              <a:gs pos="63000">
                <a:schemeClr val="accent1">
                  <a:lumMod val="93000"/>
                  <a:lumOff val="7000"/>
                  <a:alpha val="56000"/>
                </a:schemeClr>
              </a:gs>
            </a:gsLst>
            <a:lin ang="203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4E8BEE72-0191-429D-B083-246D3BB81769}"/>
              </a:ext>
            </a:extLst>
          </p:cNvPr>
          <p:cNvSpPr/>
          <p:nvPr userDrawn="1"/>
        </p:nvSpPr>
        <p:spPr>
          <a:xfrm>
            <a:off x="5334000" y="1713666"/>
            <a:ext cx="1524000" cy="152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占位符 11">
            <a:extLst>
              <a:ext uri="{FF2B5EF4-FFF2-40B4-BE49-F238E27FC236}">
                <a16:creationId xmlns:a16="http://schemas.microsoft.com/office/drawing/2014/main" id="{D4FCFC38-C642-4A8E-9BC7-C345DC00101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63373" y="4578352"/>
            <a:ext cx="8465253" cy="727075"/>
          </a:xfrm>
        </p:spPr>
        <p:txBody>
          <a:bodyPr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点击此处添加副标题</a:t>
            </a:r>
          </a:p>
        </p:txBody>
      </p:sp>
      <p:sp>
        <p:nvSpPr>
          <p:cNvPr id="12" name="文本占位符 11">
            <a:extLst>
              <a:ext uri="{FF2B5EF4-FFF2-40B4-BE49-F238E27FC236}">
                <a16:creationId xmlns:a16="http://schemas.microsoft.com/office/drawing/2014/main" id="{CBCAA4EC-14C2-48B5-A253-5A0DAE2FCD3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49458" y="3423983"/>
            <a:ext cx="5693081" cy="916578"/>
          </a:xfrm>
        </p:spPr>
        <p:txBody>
          <a:bodyPr>
            <a:noAutofit/>
          </a:bodyPr>
          <a:lstStyle>
            <a:lvl1pPr marL="0" indent="0">
              <a:buNone/>
              <a:defRPr sz="54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点击此处添加标题</a:t>
            </a:r>
          </a:p>
        </p:txBody>
      </p:sp>
      <p:sp>
        <p:nvSpPr>
          <p:cNvPr id="13" name="文本占位符 11">
            <a:extLst>
              <a:ext uri="{FF2B5EF4-FFF2-40B4-BE49-F238E27FC236}">
                <a16:creationId xmlns:a16="http://schemas.microsoft.com/office/drawing/2014/main" id="{713578D6-4C83-407D-9231-D2029018303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14722" y="2105385"/>
            <a:ext cx="1086059" cy="916578"/>
          </a:xfrm>
        </p:spPr>
        <p:txBody>
          <a:bodyPr>
            <a:noAutofit/>
          </a:bodyPr>
          <a:lstStyle>
            <a:lvl1pPr marL="0" indent="0">
              <a:buNone/>
              <a:defRPr sz="5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altLang="zh-CN" dirty="0"/>
              <a:t>01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94624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F6E0DF7-A10F-431A-B7C3-5C7B9B298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B0145-8E47-49E8-B91D-97128C2DAB2A}" type="datetime1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9A27390-BCEA-4CF3-9DAA-757051A42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84A79CE-3A55-461F-9FCF-6BAEF6AAC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43AFC-58F1-41E5-AE80-3EE637F5D84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图片 4" descr="/Users/qinjingxuan/Desktop/海报素材/园区/081工作组——怀柔园区主楼大厅风貌.jpg081工作组——怀柔园区主楼大厅风貌">
            <a:extLst>
              <a:ext uri="{FF2B5EF4-FFF2-40B4-BE49-F238E27FC236}">
                <a16:creationId xmlns:a16="http://schemas.microsoft.com/office/drawing/2014/main" id="{5D3DDB3C-3A2D-485F-AEDE-EA5410C0FD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8398" b="-7525"/>
          <a:stretch>
            <a:fillRect/>
          </a:stretch>
        </p:blipFill>
        <p:spPr>
          <a:xfrm>
            <a:off x="0" y="0"/>
            <a:ext cx="12192000" cy="7430049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64FE591B-860D-4400-883D-372B079C6331}"/>
              </a:ext>
            </a:extLst>
          </p:cNvPr>
          <p:cNvSpPr/>
          <p:nvPr userDrawn="1"/>
        </p:nvSpPr>
        <p:spPr>
          <a:xfrm>
            <a:off x="0" y="2475666"/>
            <a:ext cx="12192000" cy="3188534"/>
          </a:xfrm>
          <a:prstGeom prst="rect">
            <a:avLst/>
          </a:prstGeom>
          <a:gradFill>
            <a:gsLst>
              <a:gs pos="0">
                <a:schemeClr val="tx2"/>
              </a:gs>
              <a:gs pos="0">
                <a:schemeClr val="tx1">
                  <a:alpha val="78000"/>
                </a:schemeClr>
              </a:gs>
              <a:gs pos="97191">
                <a:schemeClr val="accent2">
                  <a:alpha val="61000"/>
                </a:schemeClr>
              </a:gs>
              <a:gs pos="48000">
                <a:schemeClr val="accent1">
                  <a:alpha val="77000"/>
                </a:schemeClr>
              </a:gs>
            </a:gsLst>
            <a:lin ang="203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F22FEB97-9885-4A1E-82E6-BC7A04F6A498}"/>
              </a:ext>
            </a:extLst>
          </p:cNvPr>
          <p:cNvSpPr/>
          <p:nvPr userDrawn="1"/>
        </p:nvSpPr>
        <p:spPr>
          <a:xfrm>
            <a:off x="5334000" y="1713666"/>
            <a:ext cx="1524000" cy="152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占位符 11">
            <a:extLst>
              <a:ext uri="{FF2B5EF4-FFF2-40B4-BE49-F238E27FC236}">
                <a16:creationId xmlns:a16="http://schemas.microsoft.com/office/drawing/2014/main" id="{0083C9AD-F1A7-41E9-82CE-36AC18BBA4D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63373" y="4578352"/>
            <a:ext cx="8465253" cy="727075"/>
          </a:xfrm>
        </p:spPr>
        <p:txBody>
          <a:bodyPr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点击此处添加副标题</a:t>
            </a:r>
          </a:p>
        </p:txBody>
      </p:sp>
      <p:sp>
        <p:nvSpPr>
          <p:cNvPr id="11" name="文本占位符 11">
            <a:extLst>
              <a:ext uri="{FF2B5EF4-FFF2-40B4-BE49-F238E27FC236}">
                <a16:creationId xmlns:a16="http://schemas.microsoft.com/office/drawing/2014/main" id="{C3765FB2-06CA-4B6D-BD0B-257786D0AFB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49458" y="3423983"/>
            <a:ext cx="5693081" cy="916578"/>
          </a:xfrm>
        </p:spPr>
        <p:txBody>
          <a:bodyPr>
            <a:noAutofit/>
          </a:bodyPr>
          <a:lstStyle>
            <a:lvl1pPr marL="0" indent="0">
              <a:buNone/>
              <a:defRPr sz="54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点击此处添加标题</a:t>
            </a:r>
          </a:p>
        </p:txBody>
      </p:sp>
      <p:sp>
        <p:nvSpPr>
          <p:cNvPr id="12" name="文本占位符 11">
            <a:extLst>
              <a:ext uri="{FF2B5EF4-FFF2-40B4-BE49-F238E27FC236}">
                <a16:creationId xmlns:a16="http://schemas.microsoft.com/office/drawing/2014/main" id="{0987E13D-8B33-4FB7-B909-DC60E32ACB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51658" y="2091559"/>
            <a:ext cx="1086059" cy="951424"/>
          </a:xfrm>
        </p:spPr>
        <p:txBody>
          <a:bodyPr>
            <a:noAutofit/>
          </a:bodyPr>
          <a:lstStyle>
            <a:lvl1pPr marL="0" indent="0">
              <a:buNone/>
              <a:defRPr sz="5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altLang="zh-CN" dirty="0"/>
              <a:t>02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24716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F6E0DF7-A10F-431A-B7C3-5C7B9B298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986B5-D043-42E0-ABEA-AB1C1CCE2DF5}" type="datetime1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9A27390-BCEA-4CF3-9DAA-757051A42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84A79CE-3A55-461F-9FCF-6BAEF6AAC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43AFC-58F1-41E5-AE80-3EE637F5D84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图片 4" descr="124工作组-乘风">
            <a:extLst>
              <a:ext uri="{FF2B5EF4-FFF2-40B4-BE49-F238E27FC236}">
                <a16:creationId xmlns:a16="http://schemas.microsoft.com/office/drawing/2014/main" id="{AB884DAE-2973-4028-B59F-72AB933E87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8176"/>
          <a:stretch>
            <a:fillRect/>
          </a:stretch>
        </p:blipFill>
        <p:spPr>
          <a:xfrm>
            <a:off x="0" y="-1"/>
            <a:ext cx="12192000" cy="6976347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A5D73120-61B1-45EC-85A8-64080CA1230F}"/>
              </a:ext>
            </a:extLst>
          </p:cNvPr>
          <p:cNvSpPr/>
          <p:nvPr userDrawn="1"/>
        </p:nvSpPr>
        <p:spPr>
          <a:xfrm>
            <a:off x="0" y="2475666"/>
            <a:ext cx="12192000" cy="3188534"/>
          </a:xfrm>
          <a:prstGeom prst="rect">
            <a:avLst/>
          </a:prstGeom>
          <a:gradFill>
            <a:gsLst>
              <a:gs pos="0">
                <a:schemeClr val="tx1">
                  <a:alpha val="62000"/>
                </a:schemeClr>
              </a:gs>
              <a:gs pos="0">
                <a:schemeClr val="tx2">
                  <a:alpha val="79000"/>
                </a:schemeClr>
              </a:gs>
              <a:gs pos="58000">
                <a:schemeClr val="accent1">
                  <a:alpha val="60000"/>
                </a:schemeClr>
              </a:gs>
            </a:gsLst>
            <a:lin ang="203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8B768FB4-8A9D-4F2C-B711-43B84691DB52}"/>
              </a:ext>
            </a:extLst>
          </p:cNvPr>
          <p:cNvSpPr/>
          <p:nvPr userDrawn="1"/>
        </p:nvSpPr>
        <p:spPr>
          <a:xfrm>
            <a:off x="5334000" y="1713666"/>
            <a:ext cx="1524000" cy="152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占位符 11">
            <a:extLst>
              <a:ext uri="{FF2B5EF4-FFF2-40B4-BE49-F238E27FC236}">
                <a16:creationId xmlns:a16="http://schemas.microsoft.com/office/drawing/2014/main" id="{6CF036C9-ED8B-4D99-8523-BB76E200173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63373" y="4578352"/>
            <a:ext cx="8465253" cy="727075"/>
          </a:xfrm>
        </p:spPr>
        <p:txBody>
          <a:bodyPr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点击此处添加副标题</a:t>
            </a:r>
          </a:p>
        </p:txBody>
      </p:sp>
      <p:sp>
        <p:nvSpPr>
          <p:cNvPr id="11" name="文本占位符 11">
            <a:extLst>
              <a:ext uri="{FF2B5EF4-FFF2-40B4-BE49-F238E27FC236}">
                <a16:creationId xmlns:a16="http://schemas.microsoft.com/office/drawing/2014/main" id="{365662E6-3D15-4CDC-A470-D975394FC5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49458" y="3423983"/>
            <a:ext cx="5693081" cy="916578"/>
          </a:xfrm>
        </p:spPr>
        <p:txBody>
          <a:bodyPr>
            <a:noAutofit/>
          </a:bodyPr>
          <a:lstStyle>
            <a:lvl1pPr marL="0" indent="0">
              <a:buNone/>
              <a:defRPr sz="54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点击此处添加标题</a:t>
            </a:r>
          </a:p>
        </p:txBody>
      </p:sp>
      <p:sp>
        <p:nvSpPr>
          <p:cNvPr id="12" name="文本占位符 11">
            <a:extLst>
              <a:ext uri="{FF2B5EF4-FFF2-40B4-BE49-F238E27FC236}">
                <a16:creationId xmlns:a16="http://schemas.microsoft.com/office/drawing/2014/main" id="{CCD801A9-46ED-41C6-AE0F-3588578B098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52968" y="2111837"/>
            <a:ext cx="1086059" cy="916578"/>
          </a:xfrm>
        </p:spPr>
        <p:txBody>
          <a:bodyPr>
            <a:noAutofit/>
          </a:bodyPr>
          <a:lstStyle>
            <a:lvl1pPr marL="0" indent="0">
              <a:buNone/>
              <a:defRPr sz="5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altLang="zh-CN" dirty="0"/>
              <a:t>03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93036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F6E0DF7-A10F-431A-B7C3-5C7B9B298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93B56-3BD7-47AB-B6D6-0BDE0B3BD3FE}" type="datetime1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9A27390-BCEA-4CF3-9DAA-757051A42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84A79CE-3A55-461F-9FCF-6BAEF6AAC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43AFC-58F1-41E5-AE80-3EE637F5D84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图片 4" descr="/Users/qinjingxuan/Desktop/海报素材/园区/0a8e9cf965781c3e968e0a67dabed10.jpg0a8e9cf965781c3e968e0a67dabed10">
            <a:extLst>
              <a:ext uri="{FF2B5EF4-FFF2-40B4-BE49-F238E27FC236}">
                <a16:creationId xmlns:a16="http://schemas.microsoft.com/office/drawing/2014/main" id="{22FB089C-D101-4D12-A3D2-54F47BA6A2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1" y="0"/>
            <a:ext cx="12189379" cy="6858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8F6B56DC-9678-4DEF-AD18-84165D24E460}"/>
              </a:ext>
            </a:extLst>
          </p:cNvPr>
          <p:cNvSpPr/>
          <p:nvPr userDrawn="1"/>
        </p:nvSpPr>
        <p:spPr>
          <a:xfrm>
            <a:off x="0" y="2475666"/>
            <a:ext cx="12192000" cy="3188534"/>
          </a:xfrm>
          <a:prstGeom prst="rect">
            <a:avLst/>
          </a:prstGeom>
          <a:gradFill>
            <a:gsLst>
              <a:gs pos="0">
                <a:schemeClr val="tx2"/>
              </a:gs>
              <a:gs pos="0">
                <a:schemeClr val="tx2">
                  <a:alpha val="90000"/>
                </a:schemeClr>
              </a:gs>
              <a:gs pos="54000">
                <a:schemeClr val="accent1">
                  <a:alpha val="58000"/>
                  <a:lumMod val="91000"/>
                </a:schemeClr>
              </a:gs>
            </a:gsLst>
            <a:lin ang="203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0ED23B64-0FF7-489B-9BE4-09E7DD262D30}"/>
              </a:ext>
            </a:extLst>
          </p:cNvPr>
          <p:cNvSpPr/>
          <p:nvPr userDrawn="1"/>
        </p:nvSpPr>
        <p:spPr>
          <a:xfrm>
            <a:off x="5334000" y="1713666"/>
            <a:ext cx="1524000" cy="152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占位符 11">
            <a:extLst>
              <a:ext uri="{FF2B5EF4-FFF2-40B4-BE49-F238E27FC236}">
                <a16:creationId xmlns:a16="http://schemas.microsoft.com/office/drawing/2014/main" id="{007E0A56-3BEF-43E2-8D7B-AA7F185BE4C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63373" y="4578352"/>
            <a:ext cx="8465253" cy="727075"/>
          </a:xfrm>
        </p:spPr>
        <p:txBody>
          <a:bodyPr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点击此处添加副标题</a:t>
            </a:r>
          </a:p>
        </p:txBody>
      </p:sp>
      <p:sp>
        <p:nvSpPr>
          <p:cNvPr id="11" name="文本占位符 11">
            <a:extLst>
              <a:ext uri="{FF2B5EF4-FFF2-40B4-BE49-F238E27FC236}">
                <a16:creationId xmlns:a16="http://schemas.microsoft.com/office/drawing/2014/main" id="{402A0A47-3E4A-48BA-9E6B-D5A970E0452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49458" y="3423983"/>
            <a:ext cx="5693081" cy="916578"/>
          </a:xfrm>
        </p:spPr>
        <p:txBody>
          <a:bodyPr>
            <a:noAutofit/>
          </a:bodyPr>
          <a:lstStyle>
            <a:lvl1pPr marL="0" indent="0">
              <a:buNone/>
              <a:defRPr sz="54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点击此处添加标题</a:t>
            </a:r>
          </a:p>
        </p:txBody>
      </p:sp>
      <p:sp>
        <p:nvSpPr>
          <p:cNvPr id="12" name="文本占位符 11">
            <a:extLst>
              <a:ext uri="{FF2B5EF4-FFF2-40B4-BE49-F238E27FC236}">
                <a16:creationId xmlns:a16="http://schemas.microsoft.com/office/drawing/2014/main" id="{B746C4BA-4C60-415B-86BF-62C6EE34652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51658" y="2126405"/>
            <a:ext cx="1086059" cy="916578"/>
          </a:xfrm>
        </p:spPr>
        <p:txBody>
          <a:bodyPr>
            <a:noAutofit/>
          </a:bodyPr>
          <a:lstStyle>
            <a:lvl1pPr marL="0" indent="0">
              <a:buNone/>
              <a:defRPr sz="5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altLang="zh-CN" dirty="0"/>
              <a:t>04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91565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F6E0DF7-A10F-431A-B7C3-5C7B9B298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098F6-ED1E-47F9-A73A-AD9AB607A9AA}" type="datetime1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9A27390-BCEA-4CF3-9DAA-757051A42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84A79CE-3A55-461F-9FCF-6BAEF6AAC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43AFC-58F1-41E5-AE80-3EE637F5D84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896845F-F288-4E9B-B524-F5E6E4F2D251}"/>
              </a:ext>
            </a:extLst>
          </p:cNvPr>
          <p:cNvSpPr/>
          <p:nvPr userDrawn="1"/>
        </p:nvSpPr>
        <p:spPr>
          <a:xfrm>
            <a:off x="0" y="409915"/>
            <a:ext cx="241300" cy="60854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占位符 1">
            <a:extLst>
              <a:ext uri="{FF2B5EF4-FFF2-40B4-BE49-F238E27FC236}">
                <a16:creationId xmlns:a16="http://schemas.microsoft.com/office/drawing/2014/main" id="{FB6F44F4-7DFC-4E33-8BC0-4F84BCE50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629" y="363735"/>
            <a:ext cx="10515600" cy="8286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200" b="1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pic>
        <p:nvPicPr>
          <p:cNvPr id="7" name="图片 6" descr="logo标准蓝">
            <a:extLst>
              <a:ext uri="{FF2B5EF4-FFF2-40B4-BE49-F238E27FC236}">
                <a16:creationId xmlns:a16="http://schemas.microsoft.com/office/drawing/2014/main" id="{3963CABA-9C96-4167-81ED-02CFC31F16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86425" y="504820"/>
            <a:ext cx="1635213" cy="469534"/>
          </a:xfrm>
          <a:prstGeom prst="rect">
            <a:avLst/>
          </a:prstGeom>
        </p:spPr>
      </p:pic>
      <p:sp>
        <p:nvSpPr>
          <p:cNvPr id="12" name="文本占位符 11">
            <a:extLst>
              <a:ext uri="{FF2B5EF4-FFF2-40B4-BE49-F238E27FC236}">
                <a16:creationId xmlns:a16="http://schemas.microsoft.com/office/drawing/2014/main" id="{F227E86C-1E42-4A3F-AE69-B4D83A88F5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62038" y="1535113"/>
            <a:ext cx="10090150" cy="430847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</p:txBody>
      </p:sp>
    </p:spTree>
    <p:extLst>
      <p:ext uri="{BB962C8B-B14F-4D97-AF65-F5344CB8AC3E}">
        <p14:creationId xmlns:p14="http://schemas.microsoft.com/office/powerpoint/2010/main" val="2155560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F6E0DF7-A10F-431A-B7C3-5C7B9B298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EA389-1339-442C-AD49-B307C8C2E19D}" type="datetime1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9A27390-BCEA-4CF3-9DAA-757051A42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84A79CE-3A55-461F-9FCF-6BAEF6AAC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43AFC-58F1-41E5-AE80-3EE637F5D84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0E9D13A-1462-445C-B346-EBE57FAB1FAA}"/>
              </a:ext>
            </a:extLst>
          </p:cNvPr>
          <p:cNvSpPr/>
          <p:nvPr userDrawn="1"/>
        </p:nvSpPr>
        <p:spPr>
          <a:xfrm>
            <a:off x="0" y="409915"/>
            <a:ext cx="241300" cy="60854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占位符 1">
            <a:extLst>
              <a:ext uri="{FF2B5EF4-FFF2-40B4-BE49-F238E27FC236}">
                <a16:creationId xmlns:a16="http://schemas.microsoft.com/office/drawing/2014/main" id="{3360915D-66DB-4494-962A-F2C0376A9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630" y="380796"/>
            <a:ext cx="10515600" cy="8286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200" b="1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pic>
        <p:nvPicPr>
          <p:cNvPr id="7" name="图片 6" descr="logo标准蓝">
            <a:extLst>
              <a:ext uri="{FF2B5EF4-FFF2-40B4-BE49-F238E27FC236}">
                <a16:creationId xmlns:a16="http://schemas.microsoft.com/office/drawing/2014/main" id="{7DE2DEA7-7B29-4193-885B-03E3FA5DAB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86425" y="504820"/>
            <a:ext cx="1635213" cy="469534"/>
          </a:xfrm>
          <a:prstGeom prst="rect">
            <a:avLst/>
          </a:prstGeom>
        </p:spPr>
      </p:pic>
      <p:sp>
        <p:nvSpPr>
          <p:cNvPr id="10" name="文本占位符 9">
            <a:extLst>
              <a:ext uri="{FF2B5EF4-FFF2-40B4-BE49-F238E27FC236}">
                <a16:creationId xmlns:a16="http://schemas.microsoft.com/office/drawing/2014/main" id="{2970D326-2678-43B5-AD3C-23EAD60572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03325" y="1653195"/>
            <a:ext cx="9785350" cy="402431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968607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F6E0DF7-A10F-431A-B7C3-5C7B9B298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D7A80-B8AF-409B-8E60-04EAA8002C39}" type="datetime1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9A27390-BCEA-4CF3-9DAA-757051A42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84A79CE-3A55-461F-9FCF-6BAEF6AAC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43AFC-58F1-41E5-AE80-3EE637F5D84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78D40CB-60E0-485F-867A-456B36A25139}"/>
              </a:ext>
            </a:extLst>
          </p:cNvPr>
          <p:cNvSpPr/>
          <p:nvPr userDrawn="1"/>
        </p:nvSpPr>
        <p:spPr>
          <a:xfrm>
            <a:off x="0" y="409915"/>
            <a:ext cx="241300" cy="60854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占位符 1">
            <a:extLst>
              <a:ext uri="{FF2B5EF4-FFF2-40B4-BE49-F238E27FC236}">
                <a16:creationId xmlns:a16="http://schemas.microsoft.com/office/drawing/2014/main" id="{B64A3FB7-D7F6-48F5-9821-A88A54BA0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866" y="390822"/>
            <a:ext cx="10515600" cy="8286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200" b="1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pic>
        <p:nvPicPr>
          <p:cNvPr id="7" name="图片 6" descr="logo标准蓝">
            <a:extLst>
              <a:ext uri="{FF2B5EF4-FFF2-40B4-BE49-F238E27FC236}">
                <a16:creationId xmlns:a16="http://schemas.microsoft.com/office/drawing/2014/main" id="{A336D5AC-2760-4B05-85B7-D42CBA6312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86425" y="504820"/>
            <a:ext cx="1635213" cy="46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134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F6E0DF7-A10F-431A-B7C3-5C7B9B298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93380-C47D-48B9-B2FE-8B27D53E18EF}" type="datetime1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9A27390-BCEA-4CF3-9DAA-757051A42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84A79CE-3A55-461F-9FCF-6BAEF6AAC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43AFC-58F1-41E5-AE80-3EE637F5D8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559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F6E0DF7-A10F-431A-B7C3-5C7B9B298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69349-FA87-4BA5-A75D-461CF2C34D0D}" type="datetime1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9A27390-BCEA-4CF3-9DAA-757051A42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84A79CE-3A55-461F-9FCF-6BAEF6AAC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43AFC-58F1-41E5-AE80-3EE637F5D84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 descr="0a8e9cf965781c3e968e0a67dabed10">
            <a:extLst>
              <a:ext uri="{FF2B5EF4-FFF2-40B4-BE49-F238E27FC236}">
                <a16:creationId xmlns:a16="http://schemas.microsoft.com/office/drawing/2014/main" id="{626A4E52-CC62-4516-8166-FFA60FEF0D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81" y="0"/>
            <a:ext cx="12190014" cy="6858000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EF34A4B9-6250-4274-A754-F8FA4A5DA032}"/>
              </a:ext>
            </a:extLst>
          </p:cNvPr>
          <p:cNvSpPr/>
          <p:nvPr userDrawn="1"/>
        </p:nvSpPr>
        <p:spPr>
          <a:xfrm>
            <a:off x="-2567" y="2085546"/>
            <a:ext cx="12192000" cy="3565920"/>
          </a:xfrm>
          <a:prstGeom prst="rect">
            <a:avLst/>
          </a:prstGeom>
          <a:gradFill>
            <a:gsLst>
              <a:gs pos="0">
                <a:schemeClr val="tx1">
                  <a:alpha val="50000"/>
                </a:schemeClr>
              </a:gs>
              <a:gs pos="0">
                <a:srgbClr val="001B43"/>
              </a:gs>
              <a:gs pos="66000">
                <a:srgbClr val="003686">
                  <a:alpha val="50000"/>
                </a:srgbClr>
              </a:gs>
            </a:gsLst>
            <a:lin ang="197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5" dirty="0"/>
          </a:p>
        </p:txBody>
      </p:sp>
      <p:sp>
        <p:nvSpPr>
          <p:cNvPr id="11" name="文本占位符 11">
            <a:extLst>
              <a:ext uri="{FF2B5EF4-FFF2-40B4-BE49-F238E27FC236}">
                <a16:creationId xmlns:a16="http://schemas.microsoft.com/office/drawing/2014/main" id="{7AA0A0DA-E78A-4345-AF30-415E648F21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5605" y="4615035"/>
            <a:ext cx="7396548" cy="702814"/>
          </a:xfr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点击此处添加副标题</a:t>
            </a:r>
          </a:p>
        </p:txBody>
      </p:sp>
      <p:pic>
        <p:nvPicPr>
          <p:cNvPr id="12" name="图片 11" descr="NSSC全部白色logo.png">
            <a:extLst>
              <a:ext uri="{FF2B5EF4-FFF2-40B4-BE49-F238E27FC236}">
                <a16:creationId xmlns:a16="http://schemas.microsoft.com/office/drawing/2014/main" id="{AE673FBF-518C-4886-B64C-4428FB9FCC4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604" y="5914973"/>
            <a:ext cx="3068707" cy="441377"/>
          </a:xfrm>
          <a:prstGeom prst="rect">
            <a:avLst/>
          </a:prstGeom>
        </p:spPr>
      </p:pic>
      <p:sp>
        <p:nvSpPr>
          <p:cNvPr id="13" name="文本占位符 11">
            <a:extLst>
              <a:ext uri="{FF2B5EF4-FFF2-40B4-BE49-F238E27FC236}">
                <a16:creationId xmlns:a16="http://schemas.microsoft.com/office/drawing/2014/main" id="{E59EB2CF-30E0-4EE1-8BB9-21031E2290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3729" y="3477769"/>
            <a:ext cx="7480300" cy="916578"/>
          </a:xfrm>
        </p:spPr>
        <p:txBody>
          <a:bodyPr>
            <a:noAutofit/>
          </a:bodyPr>
          <a:lstStyle>
            <a:lvl1pPr marL="0" indent="0">
              <a:buNone/>
              <a:defRPr sz="66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点击此处添加标题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3285713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F6E0DF7-A10F-431A-B7C3-5C7B9B298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8E4FC-5EDC-4AE4-A1D1-56C54D7E5A29}" type="datetime1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9A27390-BCEA-4CF3-9DAA-757051A42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84A79CE-3A55-461F-9FCF-6BAEF6AAC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43AFC-58F1-41E5-AE80-3EE637F5D84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 descr="0a8e9cf965781c3e968e0a67dabed10">
            <a:extLst>
              <a:ext uri="{FF2B5EF4-FFF2-40B4-BE49-F238E27FC236}">
                <a16:creationId xmlns:a16="http://schemas.microsoft.com/office/drawing/2014/main" id="{626A4E52-CC62-4516-8166-FFA60FEF0D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81" y="0"/>
            <a:ext cx="12190014" cy="6858000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EF34A4B9-6250-4274-A754-F8FA4A5DA032}"/>
              </a:ext>
            </a:extLst>
          </p:cNvPr>
          <p:cNvSpPr/>
          <p:nvPr userDrawn="1"/>
        </p:nvSpPr>
        <p:spPr>
          <a:xfrm>
            <a:off x="-2567" y="2085546"/>
            <a:ext cx="12192000" cy="3565920"/>
          </a:xfrm>
          <a:prstGeom prst="rect">
            <a:avLst/>
          </a:prstGeom>
          <a:gradFill>
            <a:gsLst>
              <a:gs pos="0">
                <a:schemeClr val="tx1">
                  <a:alpha val="50000"/>
                </a:schemeClr>
              </a:gs>
              <a:gs pos="0">
                <a:srgbClr val="001B43"/>
              </a:gs>
              <a:gs pos="66000">
                <a:srgbClr val="003686">
                  <a:alpha val="50000"/>
                </a:srgbClr>
              </a:gs>
            </a:gsLst>
            <a:lin ang="197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5" dirty="0"/>
          </a:p>
        </p:txBody>
      </p:sp>
      <p:pic>
        <p:nvPicPr>
          <p:cNvPr id="12" name="图片 11" descr="NSSC全部白色logo.png">
            <a:extLst>
              <a:ext uri="{FF2B5EF4-FFF2-40B4-BE49-F238E27FC236}">
                <a16:creationId xmlns:a16="http://schemas.microsoft.com/office/drawing/2014/main" id="{AE673FBF-518C-4886-B64C-4428FB9FCC4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604" y="5914973"/>
            <a:ext cx="3068707" cy="441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594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1D74E56-BB0D-46F7-B390-CBC209B6D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121B28F-601F-493B-834F-DDB95A398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0777D7D-B9CF-4461-BD35-D7AE70AD38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C08B5D-794B-4334-BD77-ABBA0F739BDF}" type="datetime1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C03F0BC-A14F-4763-99C9-D44DC507A0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3927938-CA07-41E8-9957-DDE5EEAABA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443AFC-58F1-41E5-AE80-3EE637F5D8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9417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9" r:id="rId9"/>
    <p:sldLayoutId id="2147483668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p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image" Target="../media/image20.emf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tiff"/><Relationship Id="rId13" Type="http://schemas.openxmlformats.org/officeDocument/2006/relationships/image" Target="../media/image35.jpeg"/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12" Type="http://schemas.openxmlformats.org/officeDocument/2006/relationships/image" Target="../media/image34.emf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Relationship Id="rId6" Type="http://schemas.openxmlformats.org/officeDocument/2006/relationships/image" Target="../media/image28.png"/><Relationship Id="rId11" Type="http://schemas.openxmlformats.org/officeDocument/2006/relationships/image" Target="../media/image33.emf"/><Relationship Id="rId5" Type="http://schemas.openxmlformats.org/officeDocument/2006/relationships/image" Target="../media/image27.png"/><Relationship Id="rId15" Type="http://schemas.openxmlformats.org/officeDocument/2006/relationships/image" Target="../media/image37.emf"/><Relationship Id="rId10" Type="http://schemas.openxmlformats.org/officeDocument/2006/relationships/image" Target="../media/image32.jpeg"/><Relationship Id="rId4" Type="http://schemas.openxmlformats.org/officeDocument/2006/relationships/image" Target="../media/image26.jpeg"/><Relationship Id="rId9" Type="http://schemas.openxmlformats.org/officeDocument/2006/relationships/image" Target="../media/image31.tiff"/><Relationship Id="rId1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emf"/><Relationship Id="rId3" Type="http://schemas.openxmlformats.org/officeDocument/2006/relationships/image" Target="../media/image41.emf"/><Relationship Id="rId7" Type="http://schemas.openxmlformats.org/officeDocument/2006/relationships/image" Target="../media/image45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emf"/><Relationship Id="rId5" Type="http://schemas.openxmlformats.org/officeDocument/2006/relationships/image" Target="../media/image43.emf"/><Relationship Id="rId4" Type="http://schemas.openxmlformats.org/officeDocument/2006/relationships/image" Target="../media/image4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1.emf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0.emf"/><Relationship Id="rId5" Type="http://schemas.openxmlformats.org/officeDocument/2006/relationships/image" Target="../media/image49.emf"/><Relationship Id="rId4" Type="http://schemas.openxmlformats.org/officeDocument/2006/relationships/image" Target="../media/image48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4.jpg"/><Relationship Id="rId5" Type="http://schemas.openxmlformats.org/officeDocument/2006/relationships/image" Target="../media/image53.emf"/><Relationship Id="rId4" Type="http://schemas.openxmlformats.org/officeDocument/2006/relationships/image" Target="../media/image5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9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emf"/><Relationship Id="rId3" Type="http://schemas.openxmlformats.org/officeDocument/2006/relationships/image" Target="../media/image71.emf"/><Relationship Id="rId7" Type="http://schemas.openxmlformats.org/officeDocument/2006/relationships/image" Target="../media/image7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4.emf"/><Relationship Id="rId5" Type="http://schemas.openxmlformats.org/officeDocument/2006/relationships/image" Target="../media/image73.emf"/><Relationship Id="rId4" Type="http://schemas.openxmlformats.org/officeDocument/2006/relationships/image" Target="../media/image72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78.jpeg"/><Relationship Id="rId7" Type="http://schemas.openxmlformats.org/officeDocument/2006/relationships/image" Target="../media/image82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10" Type="http://schemas.openxmlformats.org/officeDocument/2006/relationships/image" Target="../media/image85.png"/><Relationship Id="rId4" Type="http://schemas.openxmlformats.org/officeDocument/2006/relationships/image" Target="../media/image79.jpeg"/><Relationship Id="rId9" Type="http://schemas.openxmlformats.org/officeDocument/2006/relationships/image" Target="../media/image8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7" Type="http://schemas.openxmlformats.org/officeDocument/2006/relationships/image" Target="../media/image91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7" Type="http://schemas.openxmlformats.org/officeDocument/2006/relationships/image" Target="../media/image101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56CEF83-90D3-44E3-B564-71E594707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60936" y="5811501"/>
            <a:ext cx="1639089" cy="904973"/>
          </a:xfrm>
        </p:spPr>
        <p:txBody>
          <a:bodyPr/>
          <a:lstStyle/>
          <a:p>
            <a:pPr algn="l"/>
            <a:r>
              <a:rPr lang="en-US" altLang="zh-CN" sz="1600" b="1" i="1" baseline="30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1</a:t>
            </a:r>
            <a:r>
              <a:rPr lang="en-US" altLang="zh-CN" sz="1600" b="1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NSSC, CAS     </a:t>
            </a:r>
            <a:r>
              <a:rPr lang="en-US" altLang="zh-CN" sz="1600" b="1" i="1" baseline="30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2</a:t>
            </a:r>
            <a:r>
              <a:rPr lang="en-US" altLang="zh-CN" sz="1600" b="1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UCAS</a:t>
            </a:r>
          </a:p>
          <a:p>
            <a:pPr algn="l"/>
            <a:r>
              <a:rPr lang="en-US" altLang="zh-CN" sz="1600" b="1" i="1" baseline="30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3</a:t>
            </a:r>
            <a:r>
              <a:rPr lang="en-US" altLang="zh-CN" sz="1600" b="1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AIR, CAS        </a:t>
            </a:r>
            <a:r>
              <a:rPr lang="en-US" altLang="zh-CN" sz="1600" b="1" i="1" baseline="30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4</a:t>
            </a:r>
            <a:r>
              <a:rPr lang="en-US" altLang="zh-CN" sz="1600" b="1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NSOAS</a:t>
            </a:r>
            <a:endParaRPr lang="zh-CN" altLang="zh-CN" sz="16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5275E2D-0B67-4D34-9F90-0893FECD22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1486" y="3130725"/>
            <a:ext cx="12108745" cy="596549"/>
          </a:xfrm>
        </p:spPr>
        <p:txBody>
          <a:bodyPr/>
          <a:lstStyle/>
          <a:p>
            <a:r>
              <a:rPr lang="en-US" altLang="zh-CN" sz="2000" b="1" i="1" dirty="0"/>
              <a:t>TOWARD FIRST SPACEBORNE MULTI-FREQUENCY OBSERVATION OF SEA SURFACE SALINITY</a:t>
            </a:r>
            <a:endParaRPr lang="zh-CN" altLang="en-US" sz="2000" b="1" i="1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C16E204-7A43-46CA-A2CE-40D0A809E60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486" y="2110216"/>
            <a:ext cx="12110514" cy="916578"/>
          </a:xfrm>
        </p:spPr>
        <p:txBody>
          <a:bodyPr/>
          <a:lstStyle/>
          <a:p>
            <a:r>
              <a:rPr lang="en-US" altLang="zh-CN" sz="3200" b="1" dirty="0"/>
              <a:t>EARLY IN-ORBIT PERFORMANCE OF MICAP L/C/K BAND INTERFEROMETRIC RADIOMETERS:</a:t>
            </a:r>
            <a:endParaRPr lang="zh-CN" altLang="en-US" sz="3200" b="1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24317F1-6529-4F04-9DDF-E484683CAA1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207056" y="3725086"/>
            <a:ext cx="2990462" cy="481011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en-US" altLang="zh-CN" sz="2400" dirty="0"/>
              <a:t>Hao LIU</a:t>
            </a:r>
            <a:r>
              <a:rPr lang="en-US" altLang="zh-CN" sz="2400" baseline="30000" dirty="0"/>
              <a:t>1</a:t>
            </a:r>
            <a:r>
              <a:rPr lang="zh-CN" altLang="en-US" sz="2400" baseline="30000" dirty="0"/>
              <a:t>， </a:t>
            </a:r>
            <a:r>
              <a:rPr lang="en-US" altLang="zh-CN" sz="2400" u="sng" dirty="0" err="1"/>
              <a:t>Jieying</a:t>
            </a:r>
            <a:r>
              <a:rPr lang="en-US" altLang="zh-CN" sz="2400" u="sng" dirty="0"/>
              <a:t> HE</a:t>
            </a:r>
            <a:r>
              <a:rPr lang="en-US" altLang="zh-CN" sz="2400" baseline="30000" dirty="0"/>
              <a:t>1</a:t>
            </a:r>
            <a:endParaRPr lang="zh-CN" altLang="en-US" sz="2400" u="sng" dirty="0"/>
          </a:p>
        </p:txBody>
      </p:sp>
      <p:sp>
        <p:nvSpPr>
          <p:cNvPr id="6" name="文本占位符 4">
            <a:extLst>
              <a:ext uri="{FF2B5EF4-FFF2-40B4-BE49-F238E27FC236}">
                <a16:creationId xmlns:a16="http://schemas.microsoft.com/office/drawing/2014/main" id="{5AE149E7-7369-4EE4-B96D-7AA4CFB2B00E}"/>
              </a:ext>
            </a:extLst>
          </p:cNvPr>
          <p:cNvSpPr txBox="1">
            <a:spLocks/>
          </p:cNvSpPr>
          <p:nvPr/>
        </p:nvSpPr>
        <p:spPr>
          <a:xfrm>
            <a:off x="162766" y="4425566"/>
            <a:ext cx="3822825" cy="1219860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0000"/>
              </a:lnSpc>
            </a:pPr>
            <a:r>
              <a:rPr lang="en-US" altLang="zh-CN" sz="3200" b="1" dirty="0"/>
              <a:t>PAYLOAD TEAM</a:t>
            </a:r>
          </a:p>
          <a:p>
            <a:pPr>
              <a:lnSpc>
                <a:spcPct val="170000"/>
              </a:lnSpc>
            </a:pPr>
            <a:r>
              <a:rPr lang="en-US" altLang="zh-CN" dirty="0" err="1"/>
              <a:t>Donghao</a:t>
            </a:r>
            <a:r>
              <a:rPr lang="en-US" altLang="zh-CN" dirty="0"/>
              <a:t> HAN</a:t>
            </a:r>
            <a:r>
              <a:rPr lang="en-US" altLang="zh-CN" baseline="30000" dirty="0"/>
              <a:t>1</a:t>
            </a:r>
            <a:r>
              <a:rPr lang="en-US" altLang="zh-CN" dirty="0"/>
              <a:t>, Cheng ZHANG</a:t>
            </a:r>
            <a:r>
              <a:rPr lang="en-US" altLang="zh-CN" baseline="30000" dirty="0"/>
              <a:t>1</a:t>
            </a:r>
            <a:r>
              <a:rPr lang="en-US" altLang="zh-CN" dirty="0"/>
              <a:t>, </a:t>
            </a:r>
            <a:r>
              <a:rPr lang="en-US" altLang="zh-CN" dirty="0" err="1"/>
              <a:t>Lijie</a:t>
            </a:r>
            <a:r>
              <a:rPr lang="en-US" altLang="zh-CN" dirty="0"/>
              <a:t> NIU</a:t>
            </a:r>
            <a:r>
              <a:rPr lang="en-US" altLang="zh-CN" baseline="30000" dirty="0"/>
              <a:t>1</a:t>
            </a:r>
            <a:r>
              <a:rPr lang="en-US" altLang="zh-CN" dirty="0"/>
              <a:t>, Xing TONG</a:t>
            </a:r>
            <a:r>
              <a:rPr lang="en-US" altLang="zh-CN" baseline="30000" dirty="0"/>
              <a:t>1</a:t>
            </a:r>
            <a:r>
              <a:rPr lang="en-US" altLang="zh-CN" dirty="0"/>
              <a:t>, </a:t>
            </a:r>
            <a:r>
              <a:rPr lang="en-US" altLang="zh-CN" dirty="0" err="1"/>
              <a:t>Bingxu</a:t>
            </a:r>
            <a:r>
              <a:rPr lang="en-US" altLang="zh-CN" dirty="0"/>
              <a:t> LI</a:t>
            </a:r>
            <a:r>
              <a:rPr lang="en-US" altLang="zh-CN" baseline="30000" dirty="0"/>
              <a:t>1,2</a:t>
            </a:r>
            <a:r>
              <a:rPr lang="en-US" altLang="zh-CN" dirty="0"/>
              <a:t>, Huan MA</a:t>
            </a:r>
            <a:r>
              <a:rPr lang="en-US" altLang="zh-CN" baseline="30000" dirty="0"/>
              <a:t>1,2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Ji</a:t>
            </a:r>
            <a:r>
              <a:rPr lang="zh-CN" altLang="en-US" dirty="0"/>
              <a:t> </a:t>
            </a:r>
            <a:r>
              <a:rPr lang="en-US" altLang="zh-CN" dirty="0"/>
              <a:t>WU</a:t>
            </a:r>
            <a:r>
              <a:rPr lang="en-US" altLang="zh-CN" baseline="30000" dirty="0"/>
              <a:t>1</a:t>
            </a:r>
            <a:endParaRPr lang="zh-CN" altLang="en-US" dirty="0"/>
          </a:p>
        </p:txBody>
      </p:sp>
      <p:sp>
        <p:nvSpPr>
          <p:cNvPr id="7" name="文本占位符 4">
            <a:extLst>
              <a:ext uri="{FF2B5EF4-FFF2-40B4-BE49-F238E27FC236}">
                <a16:creationId xmlns:a16="http://schemas.microsoft.com/office/drawing/2014/main" id="{6EE03272-0AD5-4422-A92E-57A8EA826C7A}"/>
              </a:ext>
            </a:extLst>
          </p:cNvPr>
          <p:cNvSpPr txBox="1">
            <a:spLocks/>
          </p:cNvSpPr>
          <p:nvPr/>
        </p:nvSpPr>
        <p:spPr>
          <a:xfrm>
            <a:off x="4033843" y="4408672"/>
            <a:ext cx="2885234" cy="1219860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0000"/>
              </a:lnSpc>
            </a:pPr>
            <a:r>
              <a:rPr lang="en-US" altLang="zh-CN" sz="3200" b="1" dirty="0"/>
              <a:t>OCEAN SALINITY TEAM</a:t>
            </a:r>
          </a:p>
          <a:p>
            <a:pPr>
              <a:lnSpc>
                <a:spcPct val="170000"/>
              </a:lnSpc>
            </a:pPr>
            <a:r>
              <a:rPr lang="en-US" altLang="zh-CN" dirty="0"/>
              <a:t>Wenyu WANG</a:t>
            </a:r>
            <a:r>
              <a:rPr lang="en-US" altLang="zh-CN" baseline="30000" dirty="0"/>
              <a:t>1</a:t>
            </a:r>
            <a:r>
              <a:rPr lang="en-US" altLang="zh-CN" dirty="0"/>
              <a:t>, </a:t>
            </a:r>
            <a:r>
              <a:rPr lang="en-US" altLang="zh-CN" dirty="0" err="1"/>
              <a:t>Xiaolin</a:t>
            </a:r>
            <a:r>
              <a:rPr lang="en-US" altLang="zh-CN" dirty="0"/>
              <a:t> TONG</a:t>
            </a:r>
            <a:r>
              <a:rPr lang="en-US" altLang="zh-CN" baseline="30000" dirty="0"/>
              <a:t>1</a:t>
            </a:r>
            <a:r>
              <a:rPr lang="en-US" altLang="zh-CN" dirty="0"/>
              <a:t>, Zhou ZHANG</a:t>
            </a:r>
            <a:r>
              <a:rPr lang="en-US" altLang="zh-CN" baseline="30000" dirty="0"/>
              <a:t>1</a:t>
            </a:r>
            <a:r>
              <a:rPr lang="en-US" altLang="zh-CN" dirty="0"/>
              <a:t>, </a:t>
            </a:r>
            <a:r>
              <a:rPr lang="en-US" altLang="zh-CN" dirty="0" err="1"/>
              <a:t>Zhenzhan</a:t>
            </a:r>
            <a:r>
              <a:rPr lang="en-US" altLang="zh-CN" dirty="0"/>
              <a:t> WANG</a:t>
            </a:r>
            <a:r>
              <a:rPr lang="en-US" altLang="zh-CN" baseline="30000" dirty="0"/>
              <a:t>1</a:t>
            </a:r>
            <a:endParaRPr lang="zh-CN" altLang="en-US" dirty="0"/>
          </a:p>
        </p:txBody>
      </p:sp>
      <p:sp>
        <p:nvSpPr>
          <p:cNvPr id="10" name="文本占位符 4">
            <a:extLst>
              <a:ext uri="{FF2B5EF4-FFF2-40B4-BE49-F238E27FC236}">
                <a16:creationId xmlns:a16="http://schemas.microsoft.com/office/drawing/2014/main" id="{876C7F3A-FE74-4F3A-BE3F-B18BE63B7636}"/>
              </a:ext>
            </a:extLst>
          </p:cNvPr>
          <p:cNvSpPr txBox="1">
            <a:spLocks/>
          </p:cNvSpPr>
          <p:nvPr/>
        </p:nvSpPr>
        <p:spPr>
          <a:xfrm>
            <a:off x="6990197" y="4425566"/>
            <a:ext cx="2885234" cy="1219860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0000"/>
              </a:lnSpc>
            </a:pPr>
            <a:r>
              <a:rPr lang="en-US" altLang="zh-CN" sz="3200" b="1" dirty="0"/>
              <a:t>SOIL MOISURE TEAM</a:t>
            </a:r>
          </a:p>
          <a:p>
            <a:pPr>
              <a:lnSpc>
                <a:spcPct val="170000"/>
              </a:lnSpc>
            </a:pPr>
            <a:r>
              <a:rPr lang="en-US" altLang="zh-CN" dirty="0" err="1"/>
              <a:t>Huizhen</a:t>
            </a:r>
            <a:r>
              <a:rPr lang="en-US" altLang="zh-CN" dirty="0"/>
              <a:t> CUI</a:t>
            </a:r>
            <a:r>
              <a:rPr lang="en-US" altLang="zh-CN" baseline="30000" dirty="0"/>
              <a:t>1</a:t>
            </a:r>
            <a:r>
              <a:rPr lang="en-US" altLang="zh-CN" dirty="0"/>
              <a:t>, </a:t>
            </a:r>
            <a:r>
              <a:rPr lang="en-US" altLang="zh-CN" dirty="0" err="1"/>
              <a:t>Tianjie</a:t>
            </a:r>
            <a:r>
              <a:rPr lang="en-US" altLang="zh-CN" dirty="0"/>
              <a:t> ZHAO</a:t>
            </a:r>
            <a:r>
              <a:rPr lang="en-US" altLang="zh-CN" sz="2700" baseline="30000" dirty="0"/>
              <a:t>3</a:t>
            </a:r>
            <a:r>
              <a:rPr lang="en-US" altLang="zh-CN" dirty="0"/>
              <a:t>, </a:t>
            </a:r>
            <a:r>
              <a:rPr lang="en-US" altLang="zh-CN" dirty="0" err="1"/>
              <a:t>Jingyao</a:t>
            </a:r>
            <a:r>
              <a:rPr lang="en-US" altLang="zh-CN" dirty="0"/>
              <a:t> ZHENG</a:t>
            </a:r>
            <a:r>
              <a:rPr lang="en-US" altLang="zh-CN" sz="2700" baseline="30000" dirty="0"/>
              <a:t>3</a:t>
            </a:r>
            <a:r>
              <a:rPr lang="en-US" altLang="zh-CN" dirty="0"/>
              <a:t>, </a:t>
            </a:r>
            <a:r>
              <a:rPr lang="en-US" altLang="zh-CN" dirty="0" err="1"/>
              <a:t>Jiashuo</a:t>
            </a:r>
            <a:r>
              <a:rPr lang="en-US" altLang="zh-CN" dirty="0"/>
              <a:t> GUO</a:t>
            </a:r>
            <a:r>
              <a:rPr lang="en-US" altLang="zh-CN" sz="2700" baseline="30000" dirty="0"/>
              <a:t>3,2</a:t>
            </a:r>
          </a:p>
        </p:txBody>
      </p:sp>
      <p:sp>
        <p:nvSpPr>
          <p:cNvPr id="12" name="文本占位符 4">
            <a:extLst>
              <a:ext uri="{FF2B5EF4-FFF2-40B4-BE49-F238E27FC236}">
                <a16:creationId xmlns:a16="http://schemas.microsoft.com/office/drawing/2014/main" id="{CBACE79D-F48E-4E56-9A86-6C3B32569E44}"/>
              </a:ext>
            </a:extLst>
          </p:cNvPr>
          <p:cNvSpPr txBox="1">
            <a:spLocks/>
          </p:cNvSpPr>
          <p:nvPr/>
        </p:nvSpPr>
        <p:spPr>
          <a:xfrm>
            <a:off x="9880394" y="4408672"/>
            <a:ext cx="2311606" cy="121986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0000"/>
              </a:lnSpc>
            </a:pPr>
            <a:r>
              <a:rPr lang="en-US" altLang="zh-CN" sz="2400" b="1" dirty="0"/>
              <a:t>GROUND SEGMENT</a:t>
            </a:r>
          </a:p>
          <a:p>
            <a:pPr>
              <a:lnSpc>
                <a:spcPct val="170000"/>
              </a:lnSpc>
            </a:pPr>
            <a:r>
              <a:rPr lang="en-US" altLang="zh-CN" sz="2100" dirty="0"/>
              <a:t>Wu ZHOU</a:t>
            </a:r>
            <a:r>
              <a:rPr lang="en-US" altLang="zh-CN" sz="2100" baseline="30000" dirty="0"/>
              <a:t>4</a:t>
            </a:r>
            <a:r>
              <a:rPr lang="en-US" altLang="zh-CN" sz="2100" dirty="0"/>
              <a:t>, </a:t>
            </a:r>
            <a:r>
              <a:rPr lang="en-US" altLang="zh-CN" sz="2100" dirty="0" err="1"/>
              <a:t>Te</a:t>
            </a:r>
            <a:r>
              <a:rPr lang="en-US" altLang="zh-CN" sz="2100" dirty="0"/>
              <a:t> WANG</a:t>
            </a:r>
            <a:r>
              <a:rPr lang="en-US" altLang="zh-CN" sz="2100" baseline="30000" dirty="0"/>
              <a:t>1</a:t>
            </a:r>
            <a:r>
              <a:rPr lang="en-US" altLang="zh-CN" sz="2100" dirty="0"/>
              <a:t>, </a:t>
            </a:r>
            <a:r>
              <a:rPr lang="en-US" altLang="zh-CN" sz="2100" dirty="0" err="1"/>
              <a:t>Ziquan</a:t>
            </a:r>
            <a:r>
              <a:rPr lang="en-US" altLang="zh-CN" sz="2100" dirty="0"/>
              <a:t> LIU</a:t>
            </a:r>
            <a:r>
              <a:rPr lang="en-US" altLang="zh-CN" sz="2100" baseline="30000" dirty="0"/>
              <a:t>1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2F26A707-DB73-4C38-9B85-60D5A9743B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10" r="7438" b="7268"/>
          <a:stretch/>
        </p:blipFill>
        <p:spPr bwMode="auto">
          <a:xfrm>
            <a:off x="7310036" y="5724890"/>
            <a:ext cx="2193014" cy="110425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22" name="组合 21">
            <a:extLst>
              <a:ext uri="{FF2B5EF4-FFF2-40B4-BE49-F238E27FC236}">
                <a16:creationId xmlns:a16="http://schemas.microsoft.com/office/drawing/2014/main" id="{B318D85D-7607-47B3-9044-2490B36619A9}"/>
              </a:ext>
            </a:extLst>
          </p:cNvPr>
          <p:cNvGrpSpPr>
            <a:grpSpLocks noChangeAspect="1"/>
          </p:cNvGrpSpPr>
          <p:nvPr/>
        </p:nvGrpSpPr>
        <p:grpSpPr>
          <a:xfrm>
            <a:off x="28825" y="5830463"/>
            <a:ext cx="3956766" cy="862185"/>
            <a:chOff x="0" y="5721881"/>
            <a:chExt cx="3956766" cy="862185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DE2F784F-B917-4901-8D87-9623E79903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7947" t="15105" r="8335" b="19875"/>
            <a:stretch>
              <a:fillRect/>
            </a:stretch>
          </p:blipFill>
          <p:spPr>
            <a:xfrm>
              <a:off x="0" y="5736003"/>
              <a:ext cx="1440000" cy="838807"/>
            </a:xfrm>
            <a:prstGeom prst="rect">
              <a:avLst/>
            </a:prstGeom>
          </p:spPr>
        </p:pic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2AD2EF31-2DF2-4731-8747-90A1CDB12F2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7781" t="14035" r="7837" b="20057"/>
            <a:stretch>
              <a:fillRect/>
            </a:stretch>
          </p:blipFill>
          <p:spPr>
            <a:xfrm>
              <a:off x="1269813" y="5721881"/>
              <a:ext cx="1440000" cy="843550"/>
            </a:xfrm>
            <a:prstGeom prst="rect">
              <a:avLst/>
            </a:prstGeom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6567E05D-8DA5-48C0-BF47-151741B8E6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7782" t="15104" r="8002" b="18765"/>
            <a:stretch>
              <a:fillRect/>
            </a:stretch>
          </p:blipFill>
          <p:spPr>
            <a:xfrm>
              <a:off x="2516766" y="5736003"/>
              <a:ext cx="1440000" cy="848063"/>
            </a:xfrm>
            <a:prstGeom prst="rect">
              <a:avLst/>
            </a:prstGeom>
          </p:spPr>
        </p:pic>
      </p:grpSp>
      <p:pic>
        <p:nvPicPr>
          <p:cNvPr id="23" name="图片 22">
            <a:extLst>
              <a:ext uri="{FF2B5EF4-FFF2-40B4-BE49-F238E27FC236}">
                <a16:creationId xmlns:a16="http://schemas.microsoft.com/office/drawing/2014/main" id="{C1773D38-1061-4294-B491-AD1F23C107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9815" y="5724890"/>
            <a:ext cx="2173289" cy="1114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67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23DF37BE-E822-46F1-AFE4-76414E05C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43AFC-58F1-41E5-AE80-3EE637F5D844}" type="slidenum">
              <a:rPr lang="zh-CN" altLang="en-US" smtClean="0"/>
              <a:t>1</a:t>
            </a:fld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62B5402F-828B-4B9A-84B9-D96D79A0D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OUTLINE</a:t>
            </a:r>
            <a:endParaRPr lang="zh-CN" altLang="en-US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B477EA3-55D0-4661-AEA0-B2A36D76F85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8640" y="1535113"/>
            <a:ext cx="11643360" cy="430847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/>
              <a:t> MICAP Instrument Description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/>
              <a:t> Status During Commissioning Phase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/>
              <a:t> Early In-orbit Performances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/>
              <a:t> Early In-orbit SSS/SST/WS &amp; Soil Moisture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/>
              <a:t> Conclusion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098963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23DF37BE-E822-46F1-AFE4-76414E05C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43AFC-58F1-41E5-AE80-3EE637F5D844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62B5402F-828B-4B9A-84B9-D96D79A0D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OUTLINE</a:t>
            </a:r>
            <a:endParaRPr lang="zh-CN" altLang="en-US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B477EA3-55D0-4661-AEA0-B2A36D76F85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8640" y="1535113"/>
            <a:ext cx="11643360" cy="430847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/>
              <a:t> MICAP Instrument Description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chemeClr val="bg1">
                    <a:lumMod val="85000"/>
                  </a:schemeClr>
                </a:solidFill>
              </a:rPr>
              <a:t> MICAP Instrument Status During Commissioning Phase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chemeClr val="bg1">
                    <a:lumMod val="85000"/>
                  </a:schemeClr>
                </a:solidFill>
              </a:rPr>
              <a:t> MICAP L/C/K Band Radiometers Early In-orbit Performances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chemeClr val="bg1">
                    <a:lumMod val="85000"/>
                  </a:schemeClr>
                </a:solidFill>
              </a:rPr>
              <a:t> MICAP Early In-orbit SSS/SST/WS &amp; Soil Moisture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chemeClr val="bg1">
                    <a:lumMod val="85000"/>
                  </a:schemeClr>
                </a:solidFill>
              </a:rPr>
              <a:t> Conclusion</a:t>
            </a:r>
            <a:endParaRPr lang="zh-CN" altLang="en-US" sz="2400" b="1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966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C2FFD477-79A6-42AA-9AB8-3C64140AB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43AFC-58F1-41E5-AE80-3EE637F5D844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DCE1E2A9-68D8-4CC6-AB85-B2B56DF70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Space-borne Salinity Missions in Last Decades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3067303-A237-4AE0-A444-059DE293A9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909" y="1865104"/>
            <a:ext cx="2333089" cy="235298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4A6753C5-62D8-4F76-AB39-8967F263AA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952" y="1865104"/>
            <a:ext cx="2630877" cy="235298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80CAB77-6811-42A5-BFE0-F642775D468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5914" y="1865103"/>
            <a:ext cx="2464530" cy="2435963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927D08CC-14F8-4C58-9807-A7D284C1170D}"/>
              </a:ext>
            </a:extLst>
          </p:cNvPr>
          <p:cNvSpPr txBox="1"/>
          <p:nvPr/>
        </p:nvSpPr>
        <p:spPr>
          <a:xfrm>
            <a:off x="1349909" y="4995333"/>
            <a:ext cx="2552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2D Interferometer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5FE4A84-9994-41A2-ABA0-EDD68EE4C354}"/>
              </a:ext>
            </a:extLst>
          </p:cNvPr>
          <p:cNvSpPr txBox="1"/>
          <p:nvPr/>
        </p:nvSpPr>
        <p:spPr>
          <a:xfrm>
            <a:off x="4319014" y="4995333"/>
            <a:ext cx="2691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3-beam </a:t>
            </a:r>
            <a:r>
              <a:rPr lang="en-US" altLang="zh-CN" dirty="0" err="1"/>
              <a:t>pushbroom</a:t>
            </a:r>
            <a:endParaRPr lang="en-US" altLang="zh-CN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7904AA2-B1E0-4B1B-97A0-3CA9BF80067C}"/>
              </a:ext>
            </a:extLst>
          </p:cNvPr>
          <p:cNvSpPr txBox="1"/>
          <p:nvPr/>
        </p:nvSpPr>
        <p:spPr>
          <a:xfrm>
            <a:off x="7519058" y="4995333"/>
            <a:ext cx="2691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Conical scan</a:t>
            </a:r>
          </a:p>
        </p:txBody>
      </p:sp>
    </p:spTree>
    <p:extLst>
      <p:ext uri="{BB962C8B-B14F-4D97-AF65-F5344CB8AC3E}">
        <p14:creationId xmlns:p14="http://schemas.microsoft.com/office/powerpoint/2010/main" val="3223575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67F2556-4068-4B1F-8AB3-209D4D73B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43AFC-58F1-41E5-AE80-3EE637F5D844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020D9948-954B-40EA-83CF-6FCC93A2D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MICAP INSTRUMENT OVERVIEW</a:t>
            </a:r>
            <a:endParaRPr lang="zh-CN" altLang="en-US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D82B62E-8D73-4B7B-A851-1500133E921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5040" y="1249093"/>
            <a:ext cx="7911654" cy="297536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solidFill>
                  <a:srgbClr val="0000FF"/>
                </a:solidFill>
                <a:ea typeface="Arial Unicode MS" pitchFamily="34" charset="-122"/>
                <a:cs typeface="Arial Unicode MS" pitchFamily="34" charset="-122"/>
              </a:rPr>
              <a:t>Instrument Type: </a:t>
            </a:r>
            <a:r>
              <a:rPr lang="en-US" altLang="zh-CN" sz="1400" b="1" dirty="0">
                <a:ea typeface="Arial Unicode MS" pitchFamily="34" charset="-122"/>
                <a:cs typeface="Arial Unicode MS" pitchFamily="34" charset="-122"/>
              </a:rPr>
              <a:t>a suit of active/passive instrument package </a:t>
            </a:r>
          </a:p>
          <a:p>
            <a:pPr lvl="1">
              <a:lnSpc>
                <a:spcPct val="150000"/>
              </a:lnSpc>
            </a:pPr>
            <a:r>
              <a:rPr lang="en-US" altLang="zh-CN" sz="1200" b="1" dirty="0">
                <a:solidFill>
                  <a:srgbClr val="0000FF"/>
                </a:solidFill>
                <a:ea typeface="Arial Unicode MS" pitchFamily="34" charset="-122"/>
                <a:cs typeface="Arial Unicode MS" pitchFamily="34" charset="-122"/>
              </a:rPr>
              <a:t>Passive part: </a:t>
            </a:r>
            <a:r>
              <a:rPr lang="en-US" altLang="zh-CN" sz="1200" b="1" dirty="0">
                <a:solidFill>
                  <a:srgbClr val="FF0000"/>
                </a:solidFill>
                <a:ea typeface="Arial Unicode MS" pitchFamily="34" charset="-122"/>
                <a:cs typeface="Arial Unicode MS" pitchFamily="34" charset="-122"/>
              </a:rPr>
              <a:t>L/C/K</a:t>
            </a:r>
            <a:r>
              <a:rPr lang="en-US" altLang="zh-CN" sz="1200" dirty="0">
                <a:ea typeface="Arial Unicode MS" pitchFamily="34" charset="-122"/>
                <a:cs typeface="Arial Unicode MS" pitchFamily="34" charset="-122"/>
              </a:rPr>
              <a:t> band one-dimensional </a:t>
            </a:r>
            <a:r>
              <a:rPr lang="en-US" altLang="zh-CN" sz="1200" b="1" dirty="0">
                <a:solidFill>
                  <a:srgbClr val="FF0000"/>
                </a:solidFill>
                <a:ea typeface="Arial Unicode MS" pitchFamily="34" charset="-122"/>
                <a:cs typeface="Arial Unicode MS" pitchFamily="34" charset="-122"/>
              </a:rPr>
              <a:t>MIR</a:t>
            </a:r>
            <a:r>
              <a:rPr lang="en-US" altLang="zh-CN" sz="1200" dirty="0">
                <a:ea typeface="Arial Unicode MS" pitchFamily="34" charset="-122"/>
                <a:cs typeface="Arial Unicode MS" pitchFamily="34" charset="-122"/>
              </a:rPr>
              <a:t> (microwave interferometric radiometer) </a:t>
            </a:r>
          </a:p>
          <a:p>
            <a:pPr lvl="1">
              <a:lnSpc>
                <a:spcPct val="150000"/>
              </a:lnSpc>
            </a:pPr>
            <a:r>
              <a:rPr lang="en-US" altLang="zh-CN" sz="1200" b="1" dirty="0">
                <a:solidFill>
                  <a:srgbClr val="0000FF"/>
                </a:solidFill>
                <a:ea typeface="Arial Unicode MS" pitchFamily="34" charset="-122"/>
                <a:cs typeface="Arial Unicode MS" pitchFamily="34" charset="-122"/>
              </a:rPr>
              <a:t>Active Part: </a:t>
            </a:r>
            <a:r>
              <a:rPr lang="en-US" altLang="zh-CN" sz="1200" dirty="0">
                <a:ea typeface="Arial Unicode MS" pitchFamily="34" charset="-122"/>
                <a:cs typeface="Arial Unicode MS" pitchFamily="34" charset="-122"/>
              </a:rPr>
              <a:t>L-band </a:t>
            </a:r>
            <a:r>
              <a:rPr lang="en-US" altLang="zh-CN" sz="1200" b="1" dirty="0">
                <a:solidFill>
                  <a:srgbClr val="FF0000"/>
                </a:solidFill>
                <a:ea typeface="Arial Unicode MS" pitchFamily="34" charset="-122"/>
                <a:cs typeface="Arial Unicode MS" pitchFamily="34" charset="-122"/>
              </a:rPr>
              <a:t>DBF</a:t>
            </a:r>
            <a:r>
              <a:rPr lang="en-US" altLang="zh-CN" sz="1200" dirty="0">
                <a:ea typeface="Arial Unicode MS" pitchFamily="34" charset="-122"/>
                <a:cs typeface="Arial Unicode MS" pitchFamily="34" charset="-122"/>
              </a:rPr>
              <a:t> (digital beamforming) </a:t>
            </a:r>
            <a:r>
              <a:rPr lang="en-US" altLang="zh-CN" sz="1200" dirty="0" err="1">
                <a:ea typeface="Arial Unicode MS" pitchFamily="34" charset="-122"/>
                <a:cs typeface="Arial Unicode MS" pitchFamily="34" charset="-122"/>
              </a:rPr>
              <a:t>scatterometer</a:t>
            </a:r>
            <a:endParaRPr lang="en-US" altLang="zh-CN" sz="1200" dirty="0">
              <a:ea typeface="Arial Unicode MS" pitchFamily="34" charset="-122"/>
              <a:cs typeface="Arial Unicode MS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en-US" altLang="zh-CN" sz="1200" b="1" dirty="0">
                <a:solidFill>
                  <a:srgbClr val="0000FF"/>
                </a:solidFill>
                <a:ea typeface="Arial Unicode MS" pitchFamily="34" charset="-122"/>
                <a:cs typeface="Arial Unicode MS" pitchFamily="34" charset="-122"/>
              </a:rPr>
              <a:t>Antenna:  </a:t>
            </a:r>
            <a:r>
              <a:rPr lang="en-US" altLang="zh-CN" sz="1200" dirty="0">
                <a:ea typeface="Arial Unicode MS" pitchFamily="34" charset="-122"/>
                <a:cs typeface="Arial Unicode MS" pitchFamily="34" charset="-122"/>
              </a:rPr>
              <a:t>parabolic cylinder reflector antenna (~5.5*3m) with linear array feeds.</a:t>
            </a:r>
            <a:endParaRPr lang="zh-CN" altLang="zh-CN" sz="1200" dirty="0">
              <a:ea typeface="Arial Unicode MS" pitchFamily="34" charset="-122"/>
              <a:cs typeface="Arial Unicode MS" pitchFamily="34" charset="-122"/>
            </a:endParaRPr>
          </a:p>
          <a:p>
            <a:pPr>
              <a:lnSpc>
                <a:spcPct val="170000"/>
              </a:lnSpc>
            </a:pPr>
            <a:r>
              <a:rPr lang="en-US" altLang="zh-CN" sz="1400" b="1" dirty="0">
                <a:solidFill>
                  <a:srgbClr val="0000FF"/>
                </a:solidFill>
                <a:latin typeface="+mn-lt"/>
                <a:ea typeface="Arial Unicode MS" pitchFamily="34" charset="-122"/>
                <a:cs typeface="Arial Unicode MS" pitchFamily="34" charset="-122"/>
              </a:rPr>
              <a:t>Motivation of the design</a:t>
            </a:r>
          </a:p>
          <a:p>
            <a:pPr lvl="1">
              <a:lnSpc>
                <a:spcPct val="170000"/>
              </a:lnSpc>
            </a:pPr>
            <a:r>
              <a:rPr lang="en-US" altLang="zh-CN" sz="1200" dirty="0">
                <a:ea typeface="Arial Unicode MS" pitchFamily="34" charset="-122"/>
              </a:rPr>
              <a:t>1D MIR:  balanced system complexity &amp; performance</a:t>
            </a:r>
          </a:p>
          <a:p>
            <a:pPr lvl="1">
              <a:lnSpc>
                <a:spcPct val="170000"/>
              </a:lnSpc>
            </a:pPr>
            <a:r>
              <a:rPr lang="en-US" altLang="zh-CN" sz="1200" dirty="0">
                <a:ea typeface="Arial Unicode MS" pitchFamily="34" charset="-122"/>
              </a:rPr>
              <a:t>Parabolic cylinder reflector &amp; linear feed array: to include L-band DBF Scat for roughness correction, &amp; C/K band MIRs for SST correction</a:t>
            </a:r>
            <a:endParaRPr lang="zh-CN" altLang="zh-CN" sz="1200" dirty="0">
              <a:ea typeface="Arial Unicode MS" pitchFamily="34" charset="-122"/>
            </a:endParaRPr>
          </a:p>
          <a:p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804DE74-5083-4FE9-8CA8-F91BA8E8DF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9828" y="1336391"/>
            <a:ext cx="1424577" cy="118001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5C7CE937-2C2B-4A21-9686-4A24E6A695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2589" y="1336391"/>
            <a:ext cx="948940" cy="1180014"/>
          </a:xfrm>
          <a:prstGeom prst="rect">
            <a:avLst/>
          </a:prstGeom>
        </p:spPr>
      </p:pic>
      <p:sp>
        <p:nvSpPr>
          <p:cNvPr id="7" name="箭头: 右 6">
            <a:extLst>
              <a:ext uri="{FF2B5EF4-FFF2-40B4-BE49-F238E27FC236}">
                <a16:creationId xmlns:a16="http://schemas.microsoft.com/office/drawing/2014/main" id="{F112C9FD-6820-4A20-AADA-2AC0A55572B5}"/>
              </a:ext>
            </a:extLst>
          </p:cNvPr>
          <p:cNvSpPr/>
          <p:nvPr/>
        </p:nvSpPr>
        <p:spPr>
          <a:xfrm>
            <a:off x="9503279" y="1832392"/>
            <a:ext cx="619190" cy="18801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1EB70C7-022F-48BA-A39E-A8FEF948EA5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429"/>
          <a:stretch/>
        </p:blipFill>
        <p:spPr>
          <a:xfrm>
            <a:off x="3413601" y="4281139"/>
            <a:ext cx="5828416" cy="2444901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6722C281-7509-4B85-9D4D-818A923846AC}"/>
              </a:ext>
            </a:extLst>
          </p:cNvPr>
          <p:cNvGrpSpPr>
            <a:grpSpLocks noChangeAspect="1"/>
          </p:cNvGrpSpPr>
          <p:nvPr/>
        </p:nvGrpSpPr>
        <p:grpSpPr>
          <a:xfrm>
            <a:off x="7923376" y="2660386"/>
            <a:ext cx="4117648" cy="1590909"/>
            <a:chOff x="3552652" y="4968322"/>
            <a:chExt cx="4586856" cy="1772194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764BD8C8-EA35-4CBF-8DCB-27FE2A1255A6}"/>
                </a:ext>
              </a:extLst>
            </p:cNvPr>
            <p:cNvSpPr/>
            <p:nvPr/>
          </p:nvSpPr>
          <p:spPr>
            <a:xfrm>
              <a:off x="3552652" y="5081286"/>
              <a:ext cx="4586856" cy="165923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011ADF92-D18D-470F-BE59-3B0B3ACBCB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08" t="13793" r="7755" b="12576"/>
            <a:stretch/>
          </p:blipFill>
          <p:spPr bwMode="auto">
            <a:xfrm>
              <a:off x="3552652" y="4968322"/>
              <a:ext cx="4586856" cy="1772194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id="{33DE81BC-ACF2-4C16-A35E-450E4F8510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800" y="4424030"/>
            <a:ext cx="3300371" cy="2297445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9EA9D389-AE83-4ABC-9E36-9F8F26753B20}"/>
              </a:ext>
            </a:extLst>
          </p:cNvPr>
          <p:cNvSpPr txBox="1"/>
          <p:nvPr/>
        </p:nvSpPr>
        <p:spPr>
          <a:xfrm>
            <a:off x="9272447" y="4424030"/>
            <a:ext cx="2878913" cy="2261581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1113" lvl="1" algn="ctr">
              <a:lnSpc>
                <a:spcPct val="150000"/>
              </a:lnSpc>
              <a:spcAft>
                <a:spcPts val="600"/>
              </a:spcAft>
            </a:pPr>
            <a:r>
              <a:rPr lang="en-US" altLang="zh-CN" sz="1600" b="1" dirty="0">
                <a:solidFill>
                  <a:srgbClr val="FF000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First Spaceborne…</a:t>
            </a:r>
          </a:p>
          <a:p>
            <a:pPr marL="182563" lvl="1" indent="-1714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11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1D Synthetic Aperture Radiometer</a:t>
            </a:r>
          </a:p>
          <a:p>
            <a:pPr marL="182563" lvl="1" indent="-1714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11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Multi-frequency Synthetic Aperture Radiometer</a:t>
            </a:r>
          </a:p>
          <a:p>
            <a:pPr marL="182563" lvl="1" indent="-1714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11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DBF </a:t>
            </a:r>
            <a:r>
              <a:rPr lang="en-US" altLang="zh-CN" sz="11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Scatterometer</a:t>
            </a:r>
            <a:endParaRPr lang="en-US" altLang="zh-CN" sz="11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2563" lvl="1" indent="-1714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11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On-board RFI Detection &amp; Mitigation for Synthetic Aperture Radiometer</a:t>
            </a:r>
          </a:p>
        </p:txBody>
      </p:sp>
    </p:spTree>
    <p:extLst>
      <p:ext uri="{BB962C8B-B14F-4D97-AF65-F5344CB8AC3E}">
        <p14:creationId xmlns:p14="http://schemas.microsoft.com/office/powerpoint/2010/main" val="354544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D65766EB-C1A4-495F-BC6B-C29281596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43AFC-58F1-41E5-AE80-3EE637F5D844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6CDB1FC-D738-454C-BB71-3D2C341E6284}"/>
              </a:ext>
            </a:extLst>
          </p:cNvPr>
          <p:cNvSpPr/>
          <p:nvPr/>
        </p:nvSpPr>
        <p:spPr>
          <a:xfrm>
            <a:off x="4981688" y="561765"/>
            <a:ext cx="5968517" cy="624099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9525" cap="flat" cmpd="sng" algn="ctr">
            <a:noFill/>
            <a:prstDash val="solid"/>
          </a:ln>
          <a:effectLst>
            <a:innerShdw blurRad="114300">
              <a:prstClr val="black"/>
            </a:inn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58EDCC4-4569-4716-A4A0-61B543C771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958" y="6207"/>
            <a:ext cx="6711413" cy="6796547"/>
          </a:xfrm>
          <a:prstGeom prst="rect">
            <a:avLst/>
          </a:prstGeom>
        </p:spPr>
      </p:pic>
      <p:sp>
        <p:nvSpPr>
          <p:cNvPr id="7" name="矩形: 圆角 6">
            <a:extLst>
              <a:ext uri="{FF2B5EF4-FFF2-40B4-BE49-F238E27FC236}">
                <a16:creationId xmlns:a16="http://schemas.microsoft.com/office/drawing/2014/main" id="{E71BD091-1F60-404B-8FC3-AB8199881422}"/>
              </a:ext>
            </a:extLst>
          </p:cNvPr>
          <p:cNvSpPr/>
          <p:nvPr/>
        </p:nvSpPr>
        <p:spPr>
          <a:xfrm>
            <a:off x="5425706" y="1066004"/>
            <a:ext cx="4622800" cy="1025466"/>
          </a:xfrm>
          <a:prstGeom prst="roundRect">
            <a:avLst/>
          </a:prstGeom>
          <a:solidFill>
            <a:srgbClr val="4F81BD">
              <a:lumMod val="20000"/>
              <a:lumOff val="80000"/>
              <a:alpha val="25000"/>
            </a:srgbClr>
          </a:solidFill>
          <a:ln w="19050" cap="flat" cmpd="sng" algn="ctr">
            <a:solidFill>
              <a:srgbClr val="0000FF"/>
            </a:solidFill>
            <a:prstDash val="solid"/>
          </a:ln>
          <a:effectLst/>
        </p:spPr>
        <p:txBody>
          <a:bodyPr vert="vert27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5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1.4GHz L-Rad</a:t>
            </a:r>
            <a:endParaRPr kumimoji="0" lang="zh-CN" altLang="en-US" sz="1050" b="1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D1081B54-3558-43BA-B0EF-6051FA5D1958}"/>
              </a:ext>
            </a:extLst>
          </p:cNvPr>
          <p:cNvSpPr/>
          <p:nvPr/>
        </p:nvSpPr>
        <p:spPr>
          <a:xfrm>
            <a:off x="5425707" y="3542435"/>
            <a:ext cx="4622800" cy="1092855"/>
          </a:xfrm>
          <a:prstGeom prst="roundRect">
            <a:avLst/>
          </a:prstGeom>
          <a:solidFill>
            <a:srgbClr val="EBEBE1">
              <a:alpha val="24706"/>
            </a:srgbClr>
          </a:solidFill>
          <a:ln w="19050" cap="flat" cmpd="sng" algn="ctr">
            <a:solidFill>
              <a:srgbClr val="FFC000"/>
            </a:solidFill>
            <a:prstDash val="solid"/>
          </a:ln>
          <a:effectLst/>
        </p:spPr>
        <p:txBody>
          <a:bodyPr vert="vert27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5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18.7GHz K-Rad</a:t>
            </a:r>
            <a:endParaRPr kumimoji="0" lang="zh-CN" altLang="en-US" sz="1050" b="1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82A4C191-53A4-4DAF-9EC4-10B7A8A5F8CC}"/>
              </a:ext>
            </a:extLst>
          </p:cNvPr>
          <p:cNvSpPr/>
          <p:nvPr/>
        </p:nvSpPr>
        <p:spPr>
          <a:xfrm>
            <a:off x="5425707" y="2112435"/>
            <a:ext cx="4622800" cy="1391919"/>
          </a:xfrm>
          <a:prstGeom prst="roundRect">
            <a:avLst/>
          </a:prstGeom>
          <a:solidFill>
            <a:srgbClr val="E2F6D6">
              <a:alpha val="24706"/>
            </a:srgbClr>
          </a:solidFill>
          <a:ln w="19050" cap="flat" cmpd="sng" algn="ctr">
            <a:solidFill>
              <a:srgbClr val="00B050"/>
            </a:solidFill>
            <a:prstDash val="solid"/>
          </a:ln>
          <a:effectLst/>
        </p:spPr>
        <p:txBody>
          <a:bodyPr vert="vert27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5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6.9GHz C-Rad</a:t>
            </a:r>
            <a:endParaRPr kumimoji="0" lang="zh-CN" altLang="en-US" sz="105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34B9AE44-44B5-4C9D-B513-F813D9766E35}"/>
              </a:ext>
            </a:extLst>
          </p:cNvPr>
          <p:cNvSpPr/>
          <p:nvPr/>
        </p:nvSpPr>
        <p:spPr>
          <a:xfrm>
            <a:off x="5425707" y="4673371"/>
            <a:ext cx="4622800" cy="1244619"/>
          </a:xfrm>
          <a:prstGeom prst="roundRect">
            <a:avLst/>
          </a:prstGeom>
          <a:solidFill>
            <a:srgbClr val="FCD7D0">
              <a:alpha val="24706"/>
            </a:srgbClr>
          </a:solidFill>
          <a:ln w="19050" cap="flat" cmpd="sng" algn="ctr">
            <a:solidFill>
              <a:srgbClr val="FF0000"/>
            </a:solidFill>
            <a:prstDash val="solid"/>
          </a:ln>
          <a:effectLst/>
        </p:spPr>
        <p:txBody>
          <a:bodyPr vert="vert27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5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1.25GHz L-Scat</a:t>
            </a:r>
            <a:endParaRPr kumimoji="0" lang="zh-CN" altLang="en-US" sz="105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99C7C88-A3D0-4212-9492-FF1A0480358A}"/>
              </a:ext>
            </a:extLst>
          </p:cNvPr>
          <p:cNvSpPr txBox="1"/>
          <p:nvPr/>
        </p:nvSpPr>
        <p:spPr>
          <a:xfrm>
            <a:off x="4931333" y="6286044"/>
            <a:ext cx="3080333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700" b="1" i="1" dirty="0">
                <a:solidFill>
                  <a:srgbClr val="0000FF"/>
                </a:solidFill>
                <a:latin typeface="Calibri"/>
                <a:ea typeface="宋体" panose="02010600030101010101" pitchFamily="2" charset="-122"/>
              </a:rPr>
              <a:t>MICAP Instrument Architecture</a:t>
            </a:r>
            <a:endParaRPr lang="zh-CN" altLang="en-US" sz="1700" b="1" i="1" dirty="0">
              <a:solidFill>
                <a:srgbClr val="0000FF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795B047-67B4-466D-9F49-73D00CAA77D2}"/>
              </a:ext>
            </a:extLst>
          </p:cNvPr>
          <p:cNvSpPr txBox="1"/>
          <p:nvPr/>
        </p:nvSpPr>
        <p:spPr>
          <a:xfrm>
            <a:off x="9765631" y="9969"/>
            <a:ext cx="20759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i="1" dirty="0">
                <a:solidFill>
                  <a:srgbClr val="0000FF"/>
                </a:solidFill>
                <a:latin typeface="Calibri"/>
                <a:ea typeface="宋体" panose="02010600030101010101" pitchFamily="2" charset="-122"/>
              </a:rPr>
              <a:t>Satellite Platform Subsystems</a:t>
            </a:r>
            <a:endParaRPr lang="zh-CN" altLang="en-US" sz="1200" b="1" i="1" dirty="0">
              <a:solidFill>
                <a:srgbClr val="0000FF"/>
              </a:solidFill>
              <a:latin typeface="Calibri"/>
              <a:ea typeface="宋体" panose="02010600030101010101" pitchFamily="2" charset="-122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E4924216-560D-4150-8813-856D2E4AB4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21" y="3614328"/>
            <a:ext cx="4957867" cy="3163201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298B933A-CBD9-4BA1-807E-422EB36C968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67" t="10222" r="35334" b="14358"/>
          <a:stretch/>
        </p:blipFill>
        <p:spPr>
          <a:xfrm>
            <a:off x="760056" y="80471"/>
            <a:ext cx="3135036" cy="3367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406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8DE208A-FFB7-4508-92ED-1A601F5A8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43AFC-58F1-41E5-AE80-3EE637F5D844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E2B8AA5E-4CA4-4A31-A9E1-4C43C06F0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MICAP Pre-launch Activities </a:t>
            </a:r>
            <a:endParaRPr lang="zh-CN" altLang="en-US" dirty="0"/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AF8C17AD-A9CB-4B2D-B0AE-BEB6AB504193}"/>
              </a:ext>
            </a:extLst>
          </p:cNvPr>
          <p:cNvGrpSpPr/>
          <p:nvPr/>
        </p:nvGrpSpPr>
        <p:grpSpPr>
          <a:xfrm>
            <a:off x="2255005" y="1536019"/>
            <a:ext cx="2747456" cy="4423926"/>
            <a:chOff x="2255005" y="1536019"/>
            <a:chExt cx="2747456" cy="4423926"/>
          </a:xfrm>
        </p:grpSpPr>
        <p:pic>
          <p:nvPicPr>
            <p:cNvPr id="5" name="图片 4" descr="DSC01905">
              <a:extLst>
                <a:ext uri="{FF2B5EF4-FFF2-40B4-BE49-F238E27FC236}">
                  <a16:creationId xmlns:a16="http://schemas.microsoft.com/office/drawing/2014/main" id="{1DFBC1CA-BE4A-4B2B-AB21-C981055F88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476" r="7751" b="5502"/>
            <a:stretch/>
          </p:blipFill>
          <p:spPr bwMode="auto">
            <a:xfrm>
              <a:off x="2632835" y="2143528"/>
              <a:ext cx="2057732" cy="293165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BC4BD57B-4D2D-42ED-94E9-D8226C5E142E}"/>
                </a:ext>
              </a:extLst>
            </p:cNvPr>
            <p:cNvSpPr txBox="1"/>
            <p:nvPr/>
          </p:nvSpPr>
          <p:spPr>
            <a:xfrm>
              <a:off x="2888545" y="5682946"/>
              <a:ext cx="1708871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kern="100" dirty="0">
                  <a:effectLst/>
                  <a:ea typeface="宋体" panose="02010600030101010101" pitchFamily="2" charset="-122"/>
                  <a:cs typeface="Times New Roman" panose="02020603050405020304" pitchFamily="18" charset="0"/>
                </a:rPr>
                <a:t>RMS</a:t>
              </a:r>
              <a:r>
                <a:rPr lang="zh-CN" altLang="zh-CN" sz="1200" kern="100" dirty="0">
                  <a:effectLst/>
                  <a:ea typeface="宋体" panose="02010600030101010101" pitchFamily="2" charset="-122"/>
                  <a:cs typeface="Times New Roman" panose="02020603050405020304" pitchFamily="18" charset="0"/>
                </a:rPr>
                <a:t> ≤ </a:t>
              </a:r>
              <a:r>
                <a:rPr lang="en-US" altLang="zh-CN" sz="1200" kern="100" dirty="0">
                  <a:effectLst/>
                  <a:ea typeface="宋体" panose="02010600030101010101" pitchFamily="2" charset="-122"/>
                  <a:cs typeface="Times New Roman" panose="02020603050405020304" pitchFamily="18" charset="0"/>
                </a:rPr>
                <a:t>0.2mm</a:t>
              </a:r>
              <a:endParaRPr lang="zh-CN" altLang="en-US" sz="1200" dirty="0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373032F1-BD26-43A3-B69F-FF6CE9FF201D}"/>
                </a:ext>
              </a:extLst>
            </p:cNvPr>
            <p:cNvSpPr txBox="1"/>
            <p:nvPr/>
          </p:nvSpPr>
          <p:spPr>
            <a:xfrm>
              <a:off x="2255005" y="1536019"/>
              <a:ext cx="2747456" cy="61369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1" algn="ctr">
                <a:lnSpc>
                  <a:spcPct val="150000"/>
                </a:lnSpc>
              </a:pPr>
              <a:r>
                <a:rPr lang="en-US" altLang="zh-CN" sz="12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Reflector Assembly &amp; Surface Accuracy Measurement</a:t>
              </a: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71361581-00A6-405B-A3D4-00B40A857654}"/>
              </a:ext>
            </a:extLst>
          </p:cNvPr>
          <p:cNvGrpSpPr/>
          <p:nvPr/>
        </p:nvGrpSpPr>
        <p:grpSpPr>
          <a:xfrm>
            <a:off x="4822663" y="1536019"/>
            <a:ext cx="2723887" cy="4861235"/>
            <a:chOff x="4822663" y="1536019"/>
            <a:chExt cx="2723887" cy="4861235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4D9918CE-80D9-477C-9BD0-66549B4A593B}"/>
                </a:ext>
              </a:extLst>
            </p:cNvPr>
            <p:cNvSpPr txBox="1"/>
            <p:nvPr/>
          </p:nvSpPr>
          <p:spPr>
            <a:xfrm>
              <a:off x="4882181" y="1536019"/>
              <a:ext cx="2664369" cy="61369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1" algn="ctr">
                <a:lnSpc>
                  <a:spcPct val="150000"/>
                </a:lnSpc>
              </a:pPr>
              <a:r>
                <a:rPr lang="en-US" altLang="zh-CN" sz="12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Antenna Pattern Measurement in Cylindrical Near-Field</a:t>
              </a:r>
            </a:p>
          </p:txBody>
        </p:sp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C224B078-F223-4F93-92F5-84D75BBA03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06" t="7564" r="1722" b="9509"/>
            <a:stretch/>
          </p:blipFill>
          <p:spPr bwMode="auto">
            <a:xfrm>
              <a:off x="5061423" y="2143528"/>
              <a:ext cx="2134796" cy="2931655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314AEDF0-8A30-4B30-AA0C-48A972230D25}"/>
                </a:ext>
              </a:extLst>
            </p:cNvPr>
            <p:cNvGrpSpPr/>
            <p:nvPr/>
          </p:nvGrpSpPr>
          <p:grpSpPr>
            <a:xfrm>
              <a:off x="4921695" y="5333045"/>
              <a:ext cx="2387832" cy="1064209"/>
              <a:chOff x="4921695" y="4936805"/>
              <a:chExt cx="2387832" cy="1064209"/>
            </a:xfrm>
          </p:grpSpPr>
          <p:pic>
            <p:nvPicPr>
              <p:cNvPr id="16" name="图片 15">
                <a:extLst>
                  <a:ext uri="{FF2B5EF4-FFF2-40B4-BE49-F238E27FC236}">
                    <a16:creationId xmlns:a16="http://schemas.microsoft.com/office/drawing/2014/main" id="{DADF3865-B15D-405E-8C5C-34E4241FBEF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r="2199"/>
              <a:stretch/>
            </p:blipFill>
            <p:spPr>
              <a:xfrm>
                <a:off x="4921695" y="4936805"/>
                <a:ext cx="1197087" cy="1042605"/>
              </a:xfrm>
              <a:prstGeom prst="rect">
                <a:avLst/>
              </a:prstGeom>
            </p:spPr>
          </p:pic>
          <p:pic>
            <p:nvPicPr>
              <p:cNvPr id="17" name="图片 16">
                <a:extLst>
                  <a:ext uri="{FF2B5EF4-FFF2-40B4-BE49-F238E27FC236}">
                    <a16:creationId xmlns:a16="http://schemas.microsoft.com/office/drawing/2014/main" id="{6D812726-5819-4C92-8E54-9C752AB0655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r="2199"/>
              <a:stretch/>
            </p:blipFill>
            <p:spPr>
              <a:xfrm>
                <a:off x="6112440" y="4937037"/>
                <a:ext cx="1197087" cy="1063977"/>
              </a:xfrm>
              <a:prstGeom prst="rect">
                <a:avLst/>
              </a:prstGeom>
            </p:spPr>
          </p:pic>
        </p:grp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7FE8B583-AC9F-4919-9D10-7E7AD9278A71}"/>
                </a:ext>
              </a:extLst>
            </p:cNvPr>
            <p:cNvSpPr txBox="1"/>
            <p:nvPr/>
          </p:nvSpPr>
          <p:spPr>
            <a:xfrm>
              <a:off x="4822663" y="5148242"/>
              <a:ext cx="733806" cy="2552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1" algn="ctr">
                <a:lnSpc>
                  <a:spcPct val="150000"/>
                </a:lnSpc>
              </a:pPr>
              <a:r>
                <a:rPr lang="en-US" altLang="zh-CN" sz="8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L-Band</a:t>
              </a: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7EAB91BE-1705-409D-9667-5E0FD91812F3}"/>
                </a:ext>
              </a:extLst>
            </p:cNvPr>
            <p:cNvSpPr txBox="1"/>
            <p:nvPr/>
          </p:nvSpPr>
          <p:spPr>
            <a:xfrm>
              <a:off x="6020250" y="5136452"/>
              <a:ext cx="733806" cy="2552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1" algn="ctr">
                <a:lnSpc>
                  <a:spcPct val="150000"/>
                </a:lnSpc>
              </a:pPr>
              <a:r>
                <a:rPr lang="en-US" altLang="zh-CN" sz="8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C-Band</a:t>
              </a: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1179C1F5-0CE0-4443-8E8C-EC3DFEE20F18}"/>
              </a:ext>
            </a:extLst>
          </p:cNvPr>
          <p:cNvGrpSpPr/>
          <p:nvPr/>
        </p:nvGrpSpPr>
        <p:grpSpPr>
          <a:xfrm>
            <a:off x="0" y="1536019"/>
            <a:ext cx="2577922" cy="4801969"/>
            <a:chOff x="0" y="1536019"/>
            <a:chExt cx="2577922" cy="4801969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ECF609B7-346C-498F-A1E4-331A34378C4B}"/>
                </a:ext>
              </a:extLst>
            </p:cNvPr>
            <p:cNvSpPr txBox="1"/>
            <p:nvPr/>
          </p:nvSpPr>
          <p:spPr>
            <a:xfrm>
              <a:off x="186176" y="1536019"/>
              <a:ext cx="2049071" cy="3366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1" algn="ctr">
                <a:lnSpc>
                  <a:spcPct val="150000"/>
                </a:lnSpc>
              </a:pPr>
              <a:r>
                <a:rPr lang="en-US" altLang="zh-CN" sz="12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Airborne Campaign</a:t>
              </a:r>
            </a:p>
          </p:txBody>
        </p:sp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E20C92B6-BEDD-4074-BD4A-1D41D853F1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35570" t="-379" r="11897" b="-757"/>
            <a:stretch/>
          </p:blipFill>
          <p:spPr>
            <a:xfrm>
              <a:off x="234289" y="2143528"/>
              <a:ext cx="2053321" cy="2965947"/>
            </a:xfrm>
            <a:prstGeom prst="rect">
              <a:avLst/>
            </a:prstGeom>
          </p:spPr>
        </p:pic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CEF4F216-F6E4-47D5-81D2-FACA2244AC51}"/>
                </a:ext>
              </a:extLst>
            </p:cNvPr>
            <p:cNvGrpSpPr/>
            <p:nvPr/>
          </p:nvGrpSpPr>
          <p:grpSpPr>
            <a:xfrm>
              <a:off x="82643" y="5370706"/>
              <a:ext cx="2416176" cy="967282"/>
              <a:chOff x="87630" y="4765906"/>
              <a:chExt cx="2416176" cy="967282"/>
            </a:xfrm>
          </p:grpSpPr>
          <p:pic>
            <p:nvPicPr>
              <p:cNvPr id="19" name="图片 18">
                <a:extLst>
                  <a:ext uri="{FF2B5EF4-FFF2-40B4-BE49-F238E27FC236}">
                    <a16:creationId xmlns:a16="http://schemas.microsoft.com/office/drawing/2014/main" id="{3DDC30EA-3078-4BCF-8F95-6B83850A57C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787" r="5903"/>
              <a:stretch/>
            </p:blipFill>
            <p:spPr>
              <a:xfrm>
                <a:off x="1295718" y="4765906"/>
                <a:ext cx="1208088" cy="967282"/>
              </a:xfrm>
              <a:prstGeom prst="rect">
                <a:avLst/>
              </a:prstGeom>
            </p:spPr>
          </p:pic>
          <p:pic>
            <p:nvPicPr>
              <p:cNvPr id="18" name="图片 17">
                <a:extLst>
                  <a:ext uri="{FF2B5EF4-FFF2-40B4-BE49-F238E27FC236}">
                    <a16:creationId xmlns:a16="http://schemas.microsoft.com/office/drawing/2014/main" id="{8295A2A8-85E5-468B-A59F-0B34ADE0347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903" r="5787"/>
              <a:stretch/>
            </p:blipFill>
            <p:spPr>
              <a:xfrm>
                <a:off x="87630" y="4765906"/>
                <a:ext cx="1208088" cy="967281"/>
              </a:xfrm>
              <a:prstGeom prst="rect">
                <a:avLst/>
              </a:prstGeom>
            </p:spPr>
          </p:pic>
        </p:grp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C5DB87B3-553A-42E3-8F74-AF21EC6E040B}"/>
                </a:ext>
              </a:extLst>
            </p:cNvPr>
            <p:cNvSpPr txBox="1"/>
            <p:nvPr/>
          </p:nvSpPr>
          <p:spPr>
            <a:xfrm>
              <a:off x="0" y="5195332"/>
              <a:ext cx="2577922" cy="25526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marL="0" lvl="1" algn="ctr">
                <a:lnSpc>
                  <a:spcPct val="150000"/>
                </a:lnSpc>
              </a:pPr>
              <a:r>
                <a:rPr lang="en-US" altLang="zh-CN" sz="8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On-board RFI Detection &amp; Mitigation OFF/ON</a:t>
              </a: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1F9114B6-3F27-4552-9493-62913A284A6F}"/>
              </a:ext>
            </a:extLst>
          </p:cNvPr>
          <p:cNvGrpSpPr/>
          <p:nvPr/>
        </p:nvGrpSpPr>
        <p:grpSpPr>
          <a:xfrm>
            <a:off x="7369695" y="1536018"/>
            <a:ext cx="2521030" cy="4826124"/>
            <a:chOff x="7369695" y="1536018"/>
            <a:chExt cx="2521030" cy="4826124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C17DA25A-4020-48F0-A583-AB7C4D644E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124" r="3636"/>
            <a:stretch/>
          </p:blipFill>
          <p:spPr>
            <a:xfrm>
              <a:off x="7517817" y="2143528"/>
              <a:ext cx="2237005" cy="2931655"/>
            </a:xfrm>
            <a:prstGeom prst="rect">
              <a:avLst/>
            </a:prstGeom>
          </p:spPr>
        </p:pic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EE4AAB3F-7268-4355-863F-454CF150ADCC}"/>
                </a:ext>
              </a:extLst>
            </p:cNvPr>
            <p:cNvSpPr txBox="1"/>
            <p:nvPr/>
          </p:nvSpPr>
          <p:spPr>
            <a:xfrm>
              <a:off x="7597032" y="1536018"/>
              <a:ext cx="2049071" cy="3366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2pPr marL="0" lvl="1" algn="ctr">
                <a:lnSpc>
                  <a:spcPct val="150000"/>
                </a:lnSpc>
                <a:defRPr sz="1050" b="1">
                  <a:latin typeface="微软雅黑" panose="020B0503020204020204" pitchFamily="34" charset="-122"/>
                  <a:ea typeface="微软雅黑" panose="020B0503020204020204" pitchFamily="34" charset="-122"/>
                </a:defRPr>
              </a:lvl2pPr>
            </a:lstStyle>
            <a:p>
              <a:pPr lvl="1"/>
              <a:r>
                <a:rPr lang="en-US" altLang="zh-CN" sz="1200" dirty="0">
                  <a:solidFill>
                    <a:srgbClr val="002060"/>
                  </a:solidFill>
                </a:rPr>
                <a:t>Anechoic Chamber Test</a:t>
              </a:r>
            </a:p>
          </p:txBody>
        </p:sp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9D7F1B1A-9EFB-4658-A2E6-4CA8F7893F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369695" y="5298165"/>
              <a:ext cx="1418636" cy="10639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id="{0B2154D8-1F2A-4A3D-8210-D77D79EF7524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1"/>
              </p:custDataLst>
            </p:nvPr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16" r="6115"/>
            <a:stretch/>
          </p:blipFill>
          <p:spPr>
            <a:xfrm>
              <a:off x="8661400" y="5316072"/>
              <a:ext cx="1229325" cy="101360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BE485D86-B835-48DB-B7A4-9DB8CED49A76}"/>
                </a:ext>
              </a:extLst>
            </p:cNvPr>
            <p:cNvSpPr txBox="1"/>
            <p:nvPr/>
          </p:nvSpPr>
          <p:spPr>
            <a:xfrm>
              <a:off x="7410487" y="5133764"/>
              <a:ext cx="1036788" cy="25526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marL="0" lvl="1" algn="ctr">
                <a:lnSpc>
                  <a:spcPct val="150000"/>
                </a:lnSpc>
              </a:pPr>
              <a:r>
                <a:rPr lang="en-US" altLang="zh-CN" sz="8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Point Response</a:t>
              </a: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18559023-6D67-4A8A-B93F-E4F1F2E1BB79}"/>
                </a:ext>
              </a:extLst>
            </p:cNvPr>
            <p:cNvSpPr txBox="1"/>
            <p:nvPr/>
          </p:nvSpPr>
          <p:spPr>
            <a:xfrm>
              <a:off x="8616659" y="5132350"/>
              <a:ext cx="733806" cy="2552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1" algn="ctr">
                <a:lnSpc>
                  <a:spcPct val="150000"/>
                </a:lnSpc>
              </a:pPr>
              <a:r>
                <a:rPr lang="en-US" altLang="zh-CN" sz="800" b="1" dirty="0" err="1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NeDT</a:t>
              </a:r>
              <a:endParaRPr lang="en-US" altLang="zh-CN" sz="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A95E7BF0-B3EB-4D2C-BAEE-33360C8614F3}"/>
              </a:ext>
            </a:extLst>
          </p:cNvPr>
          <p:cNvGrpSpPr/>
          <p:nvPr/>
        </p:nvGrpSpPr>
        <p:grpSpPr>
          <a:xfrm>
            <a:off x="9890725" y="1536018"/>
            <a:ext cx="2301275" cy="4740191"/>
            <a:chOff x="9890725" y="1536018"/>
            <a:chExt cx="2301275" cy="4740191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07743424-DDD1-45DF-AA2F-06D0CEA291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887" t="12546" r="16697" b="31142"/>
            <a:stretch/>
          </p:blipFill>
          <p:spPr>
            <a:xfrm>
              <a:off x="9966302" y="2131501"/>
              <a:ext cx="2133508" cy="2943682"/>
            </a:xfrm>
            <a:prstGeom prst="rect">
              <a:avLst/>
            </a:prstGeom>
          </p:spPr>
        </p:pic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2580613C-C30E-4F88-8189-49F445AB435A}"/>
                </a:ext>
              </a:extLst>
            </p:cNvPr>
            <p:cNvSpPr txBox="1"/>
            <p:nvPr/>
          </p:nvSpPr>
          <p:spPr>
            <a:xfrm>
              <a:off x="10008520" y="1536018"/>
              <a:ext cx="2049071" cy="3366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2pPr marL="0" lvl="1" algn="ctr">
                <a:lnSpc>
                  <a:spcPct val="150000"/>
                </a:lnSpc>
                <a:defRPr sz="1050" b="1">
                  <a:latin typeface="微软雅黑" panose="020B0503020204020204" pitchFamily="34" charset="-122"/>
                  <a:ea typeface="微软雅黑" panose="020B0503020204020204" pitchFamily="34" charset="-122"/>
                </a:defRPr>
              </a:lvl2pPr>
            </a:lstStyle>
            <a:p>
              <a:pPr lvl="1"/>
              <a:r>
                <a:rPr lang="en-US" altLang="zh-CN" sz="1200" dirty="0">
                  <a:solidFill>
                    <a:srgbClr val="002060"/>
                  </a:solidFill>
                </a:rPr>
                <a:t>TVAC Calibration </a:t>
              </a:r>
            </a:p>
          </p:txBody>
        </p:sp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951514D0-5D9E-45A4-84E4-1021DDBB67D3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90725" y="5376103"/>
              <a:ext cx="1190661" cy="877421"/>
            </a:xfrm>
            <a:prstGeom prst="rect">
              <a:avLst/>
            </a:prstGeom>
          </p:spPr>
        </p:pic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312E63CD-6F39-473E-AC84-8D59568D6D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/>
            <a:srcRect l="4107" r="8154"/>
            <a:stretch/>
          </p:blipFill>
          <p:spPr>
            <a:xfrm>
              <a:off x="11112472" y="5353417"/>
              <a:ext cx="1079528" cy="92279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275C4BD8-EFE2-40C4-A2EC-158252C440A5}"/>
                </a:ext>
              </a:extLst>
            </p:cNvPr>
            <p:cNvSpPr txBox="1"/>
            <p:nvPr/>
          </p:nvSpPr>
          <p:spPr>
            <a:xfrm>
              <a:off x="10050240" y="5136453"/>
              <a:ext cx="902716" cy="2552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1" algn="ctr">
                <a:lnSpc>
                  <a:spcPct val="150000"/>
                </a:lnSpc>
              </a:pPr>
              <a:r>
                <a:rPr lang="en-US" altLang="zh-CN" sz="800" b="1" dirty="0" err="1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Vraw</a:t>
              </a:r>
              <a:r>
                <a:rPr lang="en-US" altLang="zh-CN" sz="8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vs. </a:t>
              </a:r>
              <a:r>
                <a:rPr lang="en-US" altLang="zh-CN" sz="800" b="1" dirty="0" err="1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Tcal</a:t>
              </a:r>
              <a:endParaRPr lang="en-US" altLang="zh-CN" sz="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7F72175B-27CC-4F02-B952-A05C400C504C}"/>
                </a:ext>
              </a:extLst>
            </p:cNvPr>
            <p:cNvSpPr txBox="1"/>
            <p:nvPr/>
          </p:nvSpPr>
          <p:spPr>
            <a:xfrm>
              <a:off x="11197094" y="5148243"/>
              <a:ext cx="902716" cy="2552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1" algn="ctr">
                <a:lnSpc>
                  <a:spcPct val="150000"/>
                </a:lnSpc>
              </a:pPr>
              <a:r>
                <a:rPr lang="en-US" altLang="zh-CN" sz="8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TL vs. Tph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72017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23DF37BE-E822-46F1-AFE4-76414E05C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43AFC-58F1-41E5-AE80-3EE637F5D844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62B5402F-828B-4B9A-84B9-D96D79A0D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OUTLINE</a:t>
            </a:r>
            <a:endParaRPr lang="zh-CN" altLang="en-US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B477EA3-55D0-4661-AEA0-B2A36D76F85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8640" y="1535113"/>
            <a:ext cx="11643360" cy="430847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chemeClr val="bg1">
                    <a:lumMod val="85000"/>
                  </a:schemeClr>
                </a:solidFill>
              </a:rPr>
              <a:t> MICAP Instrument Description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zh-CN" sz="2400" b="1" dirty="0"/>
              <a:t>MICAP Instrument Status During Commissioning Phase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chemeClr val="bg1">
                    <a:lumMod val="85000"/>
                  </a:schemeClr>
                </a:solidFill>
              </a:rPr>
              <a:t> MICAP Early In-orbit Performances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chemeClr val="bg1">
                    <a:lumMod val="85000"/>
                  </a:schemeClr>
                </a:solidFill>
              </a:rPr>
              <a:t> MICAP Early In-orbit SSS/SST/WS &amp; Soil Moisture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chemeClr val="bg1">
                    <a:lumMod val="85000"/>
                  </a:schemeClr>
                </a:solidFill>
              </a:rPr>
              <a:t> Conclusion</a:t>
            </a:r>
            <a:endParaRPr lang="zh-CN" altLang="en-US" sz="2400" b="1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64097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CFBE4A8-23FA-41F2-A417-9D036ED94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43AFC-58F1-41E5-AE80-3EE637F5D844}" type="slidenum">
              <a:rPr lang="zh-CN" altLang="en-US" smtClean="0"/>
              <a:t>8</a:t>
            </a:fld>
            <a:endParaRPr lang="zh-CN" alt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804ED747-A333-4290-B95C-4F8A8D9B15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1574" y="1382424"/>
            <a:ext cx="7451997" cy="4967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E3E5033B-7AA1-45F5-8373-49F0EED33752}"/>
              </a:ext>
            </a:extLst>
          </p:cNvPr>
          <p:cNvSpPr txBox="1"/>
          <p:nvPr/>
        </p:nvSpPr>
        <p:spPr>
          <a:xfrm>
            <a:off x="5222452" y="5981089"/>
            <a:ext cx="68711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dirty="0">
                <a:solidFill>
                  <a:schemeClr val="bg1"/>
                </a:solidFill>
              </a:rPr>
              <a:t>Successful Launch of Chinese Ocean Salinity Satellite at Nov.14, 2024 !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9326D34-143C-4FC8-9697-9E36D18FE3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9" y="1382424"/>
            <a:ext cx="4007726" cy="2265237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1667F2F-8DCC-42BE-B03B-4843A4BB624D}"/>
              </a:ext>
            </a:extLst>
          </p:cNvPr>
          <p:cNvSpPr txBox="1"/>
          <p:nvPr/>
        </p:nvSpPr>
        <p:spPr>
          <a:xfrm>
            <a:off x="223070" y="4216415"/>
            <a:ext cx="4244459" cy="14878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sz="1200" b="1" dirty="0"/>
              <a:t>Orbit type: sun-synchronous</a:t>
            </a: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sz="1200" b="1" dirty="0"/>
              <a:t>Orbit altitude: 654km</a:t>
            </a: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sz="1200" b="1" dirty="0"/>
              <a:t>Ascending/descending local times: 6:00 pm/am</a:t>
            </a: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zh-CN" altLang="en-US" sz="11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2709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09E618D5-33F5-4566-8505-67A8B7038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MICAP In-Orbit Health Monitoring</a:t>
            </a:r>
            <a:endParaRPr lang="zh-CN" altLang="en-US" sz="2400" dirty="0"/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89BD061A-5E50-42DC-A2F6-8DB8DCF909C4}"/>
              </a:ext>
            </a:extLst>
          </p:cNvPr>
          <p:cNvGrpSpPr/>
          <p:nvPr/>
        </p:nvGrpSpPr>
        <p:grpSpPr>
          <a:xfrm>
            <a:off x="125762" y="1191402"/>
            <a:ext cx="3156695" cy="5599657"/>
            <a:chOff x="125762" y="1191402"/>
            <a:chExt cx="3156695" cy="5599657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1AA07708-BE20-47D9-B68C-2EDD25A7ED42}"/>
                </a:ext>
              </a:extLst>
            </p:cNvPr>
            <p:cNvGrpSpPr/>
            <p:nvPr/>
          </p:nvGrpSpPr>
          <p:grpSpPr>
            <a:xfrm>
              <a:off x="381758" y="1723386"/>
              <a:ext cx="2644704" cy="4179573"/>
              <a:chOff x="544134" y="1803387"/>
              <a:chExt cx="2644704" cy="4179573"/>
            </a:xfrm>
          </p:grpSpPr>
          <p:pic>
            <p:nvPicPr>
              <p:cNvPr id="13" name="图片 12">
                <a:extLst>
                  <a:ext uri="{FF2B5EF4-FFF2-40B4-BE49-F238E27FC236}">
                    <a16:creationId xmlns:a16="http://schemas.microsoft.com/office/drawing/2014/main" id="{36380241-C0CF-444F-8533-0C7E75E4C0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44134" y="3999432"/>
                <a:ext cx="2644704" cy="1983528"/>
              </a:xfrm>
              <a:prstGeom prst="rect">
                <a:avLst/>
              </a:prstGeom>
            </p:spPr>
          </p:pic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49E0EE3F-4608-4F42-ABE1-784E7484F09A}"/>
                  </a:ext>
                </a:extLst>
              </p:cNvPr>
              <p:cNvSpPr txBox="1"/>
              <p:nvPr/>
            </p:nvSpPr>
            <p:spPr>
              <a:xfrm>
                <a:off x="792065" y="3891031"/>
                <a:ext cx="2263661" cy="25391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altLang="zh-CN" sz="1050" b="1" dirty="0"/>
                  <a:t>High</a:t>
                </a:r>
                <a:r>
                  <a:rPr lang="zh-CN" altLang="en-US" sz="1050" b="1" dirty="0"/>
                  <a:t> </a:t>
                </a:r>
                <a:r>
                  <a:rPr lang="en-US" altLang="zh-CN" sz="1050" b="1" dirty="0"/>
                  <a:t>Temperature Condition</a:t>
                </a:r>
                <a:endParaRPr lang="zh-CN" altLang="en-US" sz="1050" b="1" dirty="0"/>
              </a:p>
            </p:txBody>
          </p:sp>
          <p:pic>
            <p:nvPicPr>
              <p:cNvPr id="15" name="图片 14">
                <a:extLst>
                  <a:ext uri="{FF2B5EF4-FFF2-40B4-BE49-F238E27FC236}">
                    <a16:creationId xmlns:a16="http://schemas.microsoft.com/office/drawing/2014/main" id="{8F24F907-3C43-4018-A1BB-ADCF22E2FF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44134" y="1930345"/>
                <a:ext cx="2644704" cy="1983528"/>
              </a:xfrm>
              <a:prstGeom prst="rect">
                <a:avLst/>
              </a:prstGeom>
            </p:spPr>
          </p:pic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5D6A8BEA-7FB5-4BF0-BD28-6BEE4509A9E9}"/>
                  </a:ext>
                </a:extLst>
              </p:cNvPr>
              <p:cNvSpPr txBox="1"/>
              <p:nvPr/>
            </p:nvSpPr>
            <p:spPr>
              <a:xfrm>
                <a:off x="815366" y="1803387"/>
                <a:ext cx="2102240" cy="25391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1050" b="1">
                    <a:latin typeface="+mj-ea"/>
                    <a:ea typeface="+mj-ea"/>
                  </a:defRPr>
                </a:lvl1pPr>
              </a:lstStyle>
              <a:p>
                <a:pPr algn="l"/>
                <a:r>
                  <a:rPr lang="en-US" altLang="zh-CN" dirty="0"/>
                  <a:t>Low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Temperature Condition</a:t>
                </a:r>
                <a:endParaRPr lang="zh-CN" altLang="en-US" dirty="0"/>
              </a:p>
            </p:txBody>
          </p:sp>
        </p:grp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2940515C-F04D-4FE1-88A6-1D7FBD413B83}"/>
                </a:ext>
              </a:extLst>
            </p:cNvPr>
            <p:cNvSpPr txBox="1"/>
            <p:nvPr/>
          </p:nvSpPr>
          <p:spPr>
            <a:xfrm>
              <a:off x="218319" y="1191402"/>
              <a:ext cx="2971582" cy="4589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1" algn="ctr">
                <a:lnSpc>
                  <a:spcPct val="150000"/>
                </a:lnSpc>
              </a:pPr>
              <a:r>
                <a:rPr lang="en-US" altLang="zh-CN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Reflector Temperature</a:t>
              </a: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A9FD6F6A-7398-4A2B-9360-F19E28C25033}"/>
                </a:ext>
              </a:extLst>
            </p:cNvPr>
            <p:cNvSpPr txBox="1"/>
            <p:nvPr/>
          </p:nvSpPr>
          <p:spPr>
            <a:xfrm>
              <a:off x="125762" y="5900366"/>
              <a:ext cx="3156695" cy="890693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b="1" kern="100" dirty="0">
                  <a:effectLst/>
                  <a:ea typeface="宋体" panose="02010600030101010101" pitchFamily="2" charset="-122"/>
                  <a:cs typeface="Times New Roman" panose="02020603050405020304" pitchFamily="18" charset="0"/>
                </a:rPr>
                <a:t>The sensor-measured </a:t>
              </a:r>
              <a:r>
                <a:rPr lang="en-US" altLang="zh-CN" sz="1200" b="1" kern="100" dirty="0">
                  <a:ea typeface="宋体" panose="02010600030101010101" pitchFamily="2" charset="-122"/>
                  <a:cs typeface="Times New Roman" panose="02020603050405020304" pitchFamily="18" charset="0"/>
                </a:rPr>
                <a:t>re</a:t>
              </a:r>
              <a:r>
                <a:rPr lang="en-US" altLang="zh-CN" sz="1200" b="1" kern="100" dirty="0">
                  <a:effectLst/>
                  <a:ea typeface="宋体" panose="02010600030101010101" pitchFamily="2" charset="-122"/>
                  <a:cs typeface="Times New Roman" panose="02020603050405020304" pitchFamily="18" charset="0"/>
                </a:rPr>
                <a:t>flector surface temperature points are well within the pre-launch analysis range.</a:t>
              </a:r>
              <a:endParaRPr lang="zh-CN" altLang="en-US" sz="1200" b="1" dirty="0"/>
            </a:p>
          </p:txBody>
        </p:sp>
      </p:grp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C39E5057-FBDA-4159-B961-0E8FFB29E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43AFC-58F1-41E5-AE80-3EE637F5D844}" type="slidenum">
              <a:rPr lang="zh-CN" altLang="en-US" smtClean="0"/>
              <a:t>9</a:t>
            </a:fld>
            <a:endParaRPr lang="zh-CN" altLang="en-US" dirty="0"/>
          </a:p>
        </p:txBody>
      </p: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99AC14F0-3126-41FE-897C-5006D44DD7B9}"/>
              </a:ext>
            </a:extLst>
          </p:cNvPr>
          <p:cNvGrpSpPr/>
          <p:nvPr/>
        </p:nvGrpSpPr>
        <p:grpSpPr>
          <a:xfrm>
            <a:off x="7627864" y="1191402"/>
            <a:ext cx="4461827" cy="5461157"/>
            <a:chOff x="7627864" y="1191402"/>
            <a:chExt cx="4461827" cy="5461157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0F5C8F11-4BC6-457E-B51D-4A8C5D62E27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627864" y="1850344"/>
              <a:ext cx="4461827" cy="3749116"/>
              <a:chOff x="7802879" y="1089712"/>
              <a:chExt cx="4704824" cy="3953298"/>
            </a:xfrm>
          </p:grpSpPr>
          <p:pic>
            <p:nvPicPr>
              <p:cNvPr id="20" name="图片 19">
                <a:extLst>
                  <a:ext uri="{FF2B5EF4-FFF2-40B4-BE49-F238E27FC236}">
                    <a16:creationId xmlns:a16="http://schemas.microsoft.com/office/drawing/2014/main" id="{A3EA4931-7BDF-4C24-A0C8-00FE567083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802880" y="1089712"/>
                <a:ext cx="4704823" cy="1434023"/>
              </a:xfrm>
              <a:prstGeom prst="rect">
                <a:avLst/>
              </a:prstGeom>
            </p:spPr>
          </p:pic>
          <p:pic>
            <p:nvPicPr>
              <p:cNvPr id="21" name="图片 20">
                <a:extLst>
                  <a:ext uri="{FF2B5EF4-FFF2-40B4-BE49-F238E27FC236}">
                    <a16:creationId xmlns:a16="http://schemas.microsoft.com/office/drawing/2014/main" id="{D70C4F4F-2150-4A8D-B710-F92C0F3AE6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802880" y="2486957"/>
                <a:ext cx="4704823" cy="1293919"/>
              </a:xfrm>
              <a:prstGeom prst="rect">
                <a:avLst/>
              </a:prstGeom>
            </p:spPr>
          </p:pic>
          <p:pic>
            <p:nvPicPr>
              <p:cNvPr id="22" name="图片 21">
                <a:extLst>
                  <a:ext uri="{FF2B5EF4-FFF2-40B4-BE49-F238E27FC236}">
                    <a16:creationId xmlns:a16="http://schemas.microsoft.com/office/drawing/2014/main" id="{CFBD3D50-1CC8-44F2-8466-CD94892B5A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802879" y="3749092"/>
                <a:ext cx="4704824" cy="1293918"/>
              </a:xfrm>
              <a:prstGeom prst="rect">
                <a:avLst/>
              </a:prstGeom>
            </p:spPr>
          </p:pic>
        </p:grp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AEB5D9AE-F94A-41E6-B29D-16C5AEEFFD3E}"/>
                </a:ext>
              </a:extLst>
            </p:cNvPr>
            <p:cNvSpPr txBox="1"/>
            <p:nvPr/>
          </p:nvSpPr>
          <p:spPr>
            <a:xfrm>
              <a:off x="8439561" y="1191402"/>
              <a:ext cx="2971582" cy="4589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1" algn="ctr">
                <a:lnSpc>
                  <a:spcPct val="150000"/>
                </a:lnSpc>
              </a:pPr>
              <a:r>
                <a:rPr lang="en-US" altLang="zh-CN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SEU</a:t>
              </a: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FC8A8340-5921-44EE-AB6F-08A6E270FE13}"/>
                </a:ext>
              </a:extLst>
            </p:cNvPr>
            <p:cNvSpPr txBox="1"/>
            <p:nvPr/>
          </p:nvSpPr>
          <p:spPr>
            <a:xfrm>
              <a:off x="8658755" y="6038865"/>
              <a:ext cx="2400043" cy="613694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200" b="1" kern="100">
                  <a:effectLst/>
                  <a:ea typeface="宋体" panose="02010600030101010101" pitchFamily="2" charset="-122"/>
                  <a:cs typeface="Times New Roman" panose="02020603050405020304" pitchFamily="18" charset="0"/>
                </a:defRPr>
              </a:lvl1pPr>
              <a:lvl2pPr>
                <a:defRPr>
                  <a:solidFill>
                    <a:schemeClr val="dk1"/>
                  </a:solidFill>
                </a:defRPr>
              </a:lvl2pPr>
              <a:lvl3pPr>
                <a:defRPr>
                  <a:solidFill>
                    <a:schemeClr val="dk1"/>
                  </a:solidFill>
                </a:defRPr>
              </a:lvl3pPr>
              <a:lvl4pPr>
                <a:defRPr>
                  <a:solidFill>
                    <a:schemeClr val="dk1"/>
                  </a:solidFill>
                </a:defRPr>
              </a:lvl4pPr>
              <a:lvl5pPr>
                <a:defRPr>
                  <a:solidFill>
                    <a:schemeClr val="dk1"/>
                  </a:solidFill>
                </a:defRPr>
              </a:lvl5pPr>
              <a:lvl6pPr>
                <a:defRPr>
                  <a:solidFill>
                    <a:schemeClr val="dk1"/>
                  </a:solidFill>
                </a:defRPr>
              </a:lvl6pPr>
              <a:lvl7pPr>
                <a:defRPr>
                  <a:solidFill>
                    <a:schemeClr val="dk1"/>
                  </a:solidFill>
                </a:defRPr>
              </a:lvl7pPr>
              <a:lvl8pPr>
                <a:defRPr>
                  <a:solidFill>
                    <a:schemeClr val="dk1"/>
                  </a:solidFill>
                </a:defRPr>
              </a:lvl8pPr>
              <a:lvl9pPr>
                <a:defRPr>
                  <a:solidFill>
                    <a:schemeClr val="dk1"/>
                  </a:solidFill>
                </a:defRPr>
              </a:lvl9pPr>
            </a:lstStyle>
            <a:p>
              <a:r>
                <a:rPr lang="en-US" altLang="zh-CN" dirty="0"/>
                <a:t>SEU Mitigation: Dynamic Reconfiguration/Scrubbing</a:t>
              </a:r>
              <a:endParaRPr lang="zh-CN" altLang="en-US" dirty="0"/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CA1A3D61-E659-4772-8EFA-A895637CCAE4}"/>
                </a:ext>
              </a:extLst>
            </p:cNvPr>
            <p:cNvSpPr txBox="1"/>
            <p:nvPr/>
          </p:nvSpPr>
          <p:spPr>
            <a:xfrm>
              <a:off x="8874232" y="1700599"/>
              <a:ext cx="2102240" cy="2556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050" b="1">
                  <a:latin typeface="+mj-ea"/>
                  <a:ea typeface="+mj-ea"/>
                </a:defRPr>
              </a:lvl1pPr>
            </a:lstStyle>
            <a:p>
              <a:r>
                <a:rPr lang="en-US" altLang="zh-CN" dirty="0"/>
                <a:t>TA Counts after correction</a:t>
              </a:r>
              <a:endParaRPr lang="zh-CN" altLang="en-US" dirty="0"/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6FD8F004-DC12-41D6-AD99-6304D29E7E6D}"/>
                </a:ext>
              </a:extLst>
            </p:cNvPr>
            <p:cNvSpPr txBox="1">
              <a:spLocks/>
            </p:cNvSpPr>
            <p:nvPr/>
          </p:nvSpPr>
          <p:spPr>
            <a:xfrm>
              <a:off x="8808773" y="3049868"/>
              <a:ext cx="2102240" cy="2539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050" b="1">
                  <a:latin typeface="+mj-ea"/>
                  <a:ea typeface="+mj-ea"/>
                </a:defRPr>
              </a:lvl1pPr>
            </a:lstStyle>
            <a:p>
              <a:r>
                <a:rPr lang="en-US" altLang="zh-CN" sz="1000" dirty="0"/>
                <a:t>TA Counts before correction</a:t>
              </a:r>
              <a:endParaRPr lang="zh-CN" altLang="en-US" sz="1000" dirty="0"/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DE9A8D0C-8919-4C50-A21E-CF6672839209}"/>
                </a:ext>
              </a:extLst>
            </p:cNvPr>
            <p:cNvSpPr txBox="1">
              <a:spLocks/>
            </p:cNvSpPr>
            <p:nvPr/>
          </p:nvSpPr>
          <p:spPr>
            <a:xfrm>
              <a:off x="9311692" y="4566732"/>
              <a:ext cx="863547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050" b="1">
                  <a:latin typeface="+mj-ea"/>
                  <a:ea typeface="+mj-ea"/>
                </a:defRPr>
              </a:lvl1pPr>
            </a:lstStyle>
            <a:p>
              <a:r>
                <a:rPr lang="en-US" altLang="zh-CN" sz="1000" dirty="0">
                  <a:solidFill>
                    <a:schemeClr val="accent6">
                      <a:lumMod val="75000"/>
                    </a:schemeClr>
                  </a:solidFill>
                </a:rPr>
                <a:t>SEU Event</a:t>
              </a:r>
              <a:endParaRPr lang="zh-CN" altLang="en-US" sz="10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cxnSp>
          <p:nvCxnSpPr>
            <p:cNvPr id="49" name="直接箭头连接符 48">
              <a:extLst>
                <a:ext uri="{FF2B5EF4-FFF2-40B4-BE49-F238E27FC236}">
                  <a16:creationId xmlns:a16="http://schemas.microsoft.com/office/drawing/2014/main" id="{02CDFA85-F368-405D-9A55-EE33108C4170}"/>
                </a:ext>
              </a:extLst>
            </p:cNvPr>
            <p:cNvCxnSpPr/>
            <p:nvPr/>
          </p:nvCxnSpPr>
          <p:spPr>
            <a:xfrm flipH="1">
              <a:off x="9118652" y="4740955"/>
              <a:ext cx="264160" cy="14399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组合 69">
            <a:extLst>
              <a:ext uri="{FF2B5EF4-FFF2-40B4-BE49-F238E27FC236}">
                <a16:creationId xmlns:a16="http://schemas.microsoft.com/office/drawing/2014/main" id="{3812D731-04BA-44AD-A6EB-096FFD069E70}"/>
              </a:ext>
            </a:extLst>
          </p:cNvPr>
          <p:cNvGrpSpPr/>
          <p:nvPr/>
        </p:nvGrpSpPr>
        <p:grpSpPr>
          <a:xfrm>
            <a:off x="3480460" y="1191402"/>
            <a:ext cx="4342969" cy="5461157"/>
            <a:chOff x="3480460" y="1191402"/>
            <a:chExt cx="4342969" cy="5461157"/>
          </a:xfrm>
        </p:grpSpPr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A44BAFC6-447B-4A56-8ECA-4895F63AD9CC}"/>
                </a:ext>
              </a:extLst>
            </p:cNvPr>
            <p:cNvGrpSpPr/>
            <p:nvPr/>
          </p:nvGrpSpPr>
          <p:grpSpPr>
            <a:xfrm>
              <a:off x="4033674" y="1191402"/>
              <a:ext cx="3436710" cy="5461157"/>
              <a:chOff x="3983065" y="1191402"/>
              <a:chExt cx="3436710" cy="5461157"/>
            </a:xfrm>
          </p:grpSpPr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873BD7BA-1727-4EAC-AA44-4227F8DC814F}"/>
                  </a:ext>
                </a:extLst>
              </p:cNvPr>
              <p:cNvSpPr txBox="1"/>
              <p:nvPr/>
            </p:nvSpPr>
            <p:spPr>
              <a:xfrm>
                <a:off x="4215629" y="1191402"/>
                <a:ext cx="2971582" cy="4589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lvl="1" algn="ctr">
                  <a:lnSpc>
                    <a:spcPct val="150000"/>
                  </a:lnSpc>
                </a:pPr>
                <a:r>
                  <a:rPr lang="en-US" altLang="zh-CN" b="1" dirty="0">
                    <a:solidFill>
                      <a:srgbClr val="00206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Receiver Temperature</a:t>
                </a:r>
              </a:p>
            </p:txBody>
          </p:sp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AB4F212D-263B-40DF-8F71-C7C38C92DAE0}"/>
                  </a:ext>
                </a:extLst>
              </p:cNvPr>
              <p:cNvSpPr txBox="1"/>
              <p:nvPr/>
            </p:nvSpPr>
            <p:spPr>
              <a:xfrm>
                <a:off x="3983065" y="6038865"/>
                <a:ext cx="3436710" cy="61369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50000"/>
                  </a:lnSpc>
                  <a:defRPr sz="1200" b="1" kern="100">
                    <a:effectLst/>
                    <a:ea typeface="宋体" panose="02010600030101010101" pitchFamily="2" charset="-122"/>
                    <a:cs typeface="Times New Roman" panose="02020603050405020304" pitchFamily="18" charset="0"/>
                  </a:defRPr>
                </a:lvl1pPr>
                <a:lvl2pPr>
                  <a:defRPr>
                    <a:solidFill>
                      <a:schemeClr val="dk1"/>
                    </a:solidFill>
                  </a:defRPr>
                </a:lvl2pPr>
                <a:lvl3pPr>
                  <a:defRPr>
                    <a:solidFill>
                      <a:schemeClr val="dk1"/>
                    </a:solidFill>
                  </a:defRPr>
                </a:lvl3pPr>
                <a:lvl4pPr>
                  <a:defRPr>
                    <a:solidFill>
                      <a:schemeClr val="dk1"/>
                    </a:solidFill>
                  </a:defRPr>
                </a:lvl4pPr>
                <a:lvl5pPr>
                  <a:defRPr>
                    <a:solidFill>
                      <a:schemeClr val="dk1"/>
                    </a:solidFill>
                  </a:defRPr>
                </a:lvl5pPr>
                <a:lvl6pPr>
                  <a:defRPr>
                    <a:solidFill>
                      <a:schemeClr val="dk1"/>
                    </a:solidFill>
                  </a:defRPr>
                </a:lvl6pPr>
                <a:lvl7pPr>
                  <a:defRPr>
                    <a:solidFill>
                      <a:schemeClr val="dk1"/>
                    </a:solidFill>
                  </a:defRPr>
                </a:lvl7pPr>
                <a:lvl8pPr>
                  <a:defRPr>
                    <a:solidFill>
                      <a:schemeClr val="dk1"/>
                    </a:solidFill>
                  </a:defRPr>
                </a:lvl8pPr>
                <a:lvl9pPr>
                  <a:defRPr>
                    <a:solidFill>
                      <a:schemeClr val="dk1"/>
                    </a:solidFill>
                  </a:defRPr>
                </a:lvl9pPr>
              </a:lstStyle>
              <a:p>
                <a:r>
                  <a:rPr lang="en-US" altLang="zh-CN" dirty="0"/>
                  <a:t>The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thermal control stability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of L/C/K-Rad Receivers is well within ±0.1</a:t>
                </a:r>
                <a:r>
                  <a:rPr lang="zh-CN" altLang="en-US" dirty="0"/>
                  <a:t>℃</a:t>
                </a:r>
              </a:p>
            </p:txBody>
          </p:sp>
        </p:grpSp>
        <p:pic>
          <p:nvPicPr>
            <p:cNvPr id="64" name="图片 63">
              <a:extLst>
                <a:ext uri="{FF2B5EF4-FFF2-40B4-BE49-F238E27FC236}">
                  <a16:creationId xmlns:a16="http://schemas.microsoft.com/office/drawing/2014/main" id="{EFD1E0C6-E54D-48F4-B918-0736E630E62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480460" y="3889272"/>
              <a:ext cx="4320000" cy="1944000"/>
            </a:xfrm>
            <a:prstGeom prst="rect">
              <a:avLst/>
            </a:prstGeom>
          </p:spPr>
        </p:pic>
        <p:pic>
          <p:nvPicPr>
            <p:cNvPr id="69" name="图片 68">
              <a:extLst>
                <a:ext uri="{FF2B5EF4-FFF2-40B4-BE49-F238E27FC236}">
                  <a16:creationId xmlns:a16="http://schemas.microsoft.com/office/drawing/2014/main" id="{8726D95E-ACE4-4558-8398-5ADA56D334D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503429" y="2000303"/>
              <a:ext cx="4320000" cy="19501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64822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09E618D5-33F5-4566-8505-67A8B7038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811" y="210486"/>
            <a:ext cx="10283119" cy="828674"/>
          </a:xfrm>
        </p:spPr>
        <p:txBody>
          <a:bodyPr>
            <a:noAutofit/>
          </a:bodyPr>
          <a:lstStyle/>
          <a:p>
            <a:r>
              <a:rPr lang="en-US" altLang="zh-CN" sz="2000" dirty="0"/>
              <a:t>MICAP L-Rad On-board RFI Thresh-hold Parameter Optimization</a:t>
            </a:r>
            <a:endParaRPr lang="zh-CN" altLang="en-US" sz="2000" dirty="0"/>
          </a:p>
        </p:txBody>
      </p: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9C93F750-DD88-4831-A41F-3CE23B939234}"/>
              </a:ext>
            </a:extLst>
          </p:cNvPr>
          <p:cNvGrpSpPr/>
          <p:nvPr/>
        </p:nvGrpSpPr>
        <p:grpSpPr>
          <a:xfrm>
            <a:off x="0" y="1013460"/>
            <a:ext cx="9372109" cy="1489076"/>
            <a:chOff x="0" y="1013460"/>
            <a:chExt cx="9372109" cy="1489076"/>
          </a:xfrm>
        </p:grpSpPr>
        <p:pic>
          <p:nvPicPr>
            <p:cNvPr id="74" name="图片 10">
              <a:extLst>
                <a:ext uri="{FF2B5EF4-FFF2-40B4-BE49-F238E27FC236}">
                  <a16:creationId xmlns:a16="http://schemas.microsoft.com/office/drawing/2014/main" id="{03C7BC5E-C867-46BD-837D-AB359966AAE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94" t="4833" r="8603" b="8780"/>
            <a:stretch/>
          </p:blipFill>
          <p:spPr bwMode="auto">
            <a:xfrm>
              <a:off x="6539712" y="1013460"/>
              <a:ext cx="2832397" cy="14890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3ABB4D79-4528-451A-9C35-8DF3DB27FB7C}"/>
                </a:ext>
              </a:extLst>
            </p:cNvPr>
            <p:cNvSpPr txBox="1"/>
            <p:nvPr/>
          </p:nvSpPr>
          <p:spPr>
            <a:xfrm>
              <a:off x="0" y="1184518"/>
              <a:ext cx="8080146" cy="4181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lvl="1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6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STEP 1: On-board RFI Detection &amp; Mitigation OFF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9E17E049-7871-40E6-AF8D-7C2D2804EEBA}"/>
                  </a:ext>
                </a:extLst>
              </p:cNvPr>
              <p:cNvSpPr txBox="1"/>
              <p:nvPr/>
            </p:nvSpPr>
            <p:spPr>
              <a:xfrm>
                <a:off x="1" y="1602709"/>
                <a:ext cx="6096000" cy="8113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lvl="1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600" b="1" dirty="0">
                    <a:solidFill>
                      <a:srgbClr val="00206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STEP 2: Raw-data downlink mode, </a:t>
                </a:r>
                <a:r>
                  <a:rPr lang="en-US" altLang="zh-CN" sz="1600" b="1" dirty="0">
                    <a:solidFill>
                      <a:srgbClr val="FF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10ms integrated</a:t>
                </a:r>
                <a:r>
                  <a:rPr lang="en-US" altLang="zh-CN" sz="1600" b="1" dirty="0">
                    <a:solidFill>
                      <a:srgbClr val="00206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 13-subband ×</a:t>
                </a:r>
                <a:r>
                  <a:rPr lang="pt-BR" altLang="zh-CN" sz="1600" b="1" dirty="0">
                    <a:solidFill>
                      <a:srgbClr val="002060"/>
                    </a:solidFill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pt-BR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SupPr>
                      <m:e>
                        <m: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𝑪</m:t>
                        </m:r>
                      </m:e>
                      <m:sub>
                        <m: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𝟐𝟒</m:t>
                        </m:r>
                      </m:sub>
                      <m:sup>
                        <m: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𝟐</m:t>
                        </m:r>
                      </m:sup>
                    </m:sSubSup>
                    <m:r>
                      <a:rPr lang="en-US" altLang="zh-CN" sz="16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</m:t>
                    </m:r>
                  </m:oMath>
                </a14:m>
                <a:r>
                  <a:rPr lang="en-US" altLang="zh-CN" sz="1600" b="1" dirty="0">
                    <a:solidFill>
                      <a:srgbClr val="00206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complex cross-correlations</a:t>
                </a:r>
              </a:p>
            </p:txBody>
          </p:sp>
        </mc:Choice>
        <mc:Fallback xmlns="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9E17E049-7871-40E6-AF8D-7C2D2804EE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1602709"/>
                <a:ext cx="6096000" cy="811376"/>
              </a:xfrm>
              <a:prstGeom prst="rect">
                <a:avLst/>
              </a:prstGeom>
              <a:blipFill>
                <a:blip r:embed="rId3"/>
                <a:stretch>
                  <a:fillRect l="-400" b="-82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8" name="组合 47">
            <a:extLst>
              <a:ext uri="{FF2B5EF4-FFF2-40B4-BE49-F238E27FC236}">
                <a16:creationId xmlns:a16="http://schemas.microsoft.com/office/drawing/2014/main" id="{786F34C9-07B0-4644-A7EE-3C546B89CC02}"/>
              </a:ext>
            </a:extLst>
          </p:cNvPr>
          <p:cNvGrpSpPr/>
          <p:nvPr/>
        </p:nvGrpSpPr>
        <p:grpSpPr>
          <a:xfrm>
            <a:off x="6071924" y="1288642"/>
            <a:ext cx="6035606" cy="5526490"/>
            <a:chOff x="6071924" y="1288642"/>
            <a:chExt cx="6035606" cy="5526490"/>
          </a:xfrm>
        </p:grpSpPr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9F15673E-EEF0-428D-B3D3-39A4E5A6B63F}"/>
                </a:ext>
              </a:extLst>
            </p:cNvPr>
            <p:cNvGrpSpPr/>
            <p:nvPr/>
          </p:nvGrpSpPr>
          <p:grpSpPr>
            <a:xfrm>
              <a:off x="6071924" y="1520725"/>
              <a:ext cx="6035606" cy="5294407"/>
              <a:chOff x="6071924" y="1520725"/>
              <a:chExt cx="6035606" cy="5294407"/>
            </a:xfrm>
          </p:grpSpPr>
          <p:pic>
            <p:nvPicPr>
              <p:cNvPr id="10" name="图片 1">
                <a:extLst>
                  <a:ext uri="{FF2B5EF4-FFF2-40B4-BE49-F238E27FC236}">
                    <a16:creationId xmlns:a16="http://schemas.microsoft.com/office/drawing/2014/main" id="{111AD057-7D79-4ED3-8D91-A4FAD11E36C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049" t="3624" r="8258" b="5556"/>
              <a:stretch>
                <a:fillRect/>
              </a:stretch>
            </p:blipFill>
            <p:spPr bwMode="auto">
              <a:xfrm>
                <a:off x="6071924" y="3492332"/>
                <a:ext cx="6035606" cy="3322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20" name="直接箭头连接符 19">
                <a:extLst>
                  <a:ext uri="{FF2B5EF4-FFF2-40B4-BE49-F238E27FC236}">
                    <a16:creationId xmlns:a16="http://schemas.microsoft.com/office/drawing/2014/main" id="{57753684-76E8-4507-B2D3-29BE9B451285}"/>
                  </a:ext>
                </a:extLst>
              </p:cNvPr>
              <p:cNvCxnSpPr>
                <a:cxnSpLocks/>
                <a:stCxn id="44" idx="2"/>
                <a:endCxn id="10" idx="0"/>
              </p:cNvCxnSpPr>
              <p:nvPr/>
            </p:nvCxnSpPr>
            <p:spPr>
              <a:xfrm>
                <a:off x="8292504" y="1520725"/>
                <a:ext cx="797223" cy="1971607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4" name="矩形: 圆角 43">
              <a:extLst>
                <a:ext uri="{FF2B5EF4-FFF2-40B4-BE49-F238E27FC236}">
                  <a16:creationId xmlns:a16="http://schemas.microsoft.com/office/drawing/2014/main" id="{FB9DAFB1-7AA0-4C69-AD21-CB869D2D885E}"/>
                </a:ext>
              </a:extLst>
            </p:cNvPr>
            <p:cNvSpPr/>
            <p:nvPr/>
          </p:nvSpPr>
          <p:spPr>
            <a:xfrm rot="20650438">
              <a:off x="8186321" y="1288642"/>
              <a:ext cx="147849" cy="236567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7C234456-C4D7-4E85-A959-8883657DE61F}"/>
              </a:ext>
            </a:extLst>
          </p:cNvPr>
          <p:cNvGrpSpPr/>
          <p:nvPr/>
        </p:nvGrpSpPr>
        <p:grpSpPr>
          <a:xfrm>
            <a:off x="0" y="2387620"/>
            <a:ext cx="12107530" cy="4439704"/>
            <a:chOff x="0" y="2387620"/>
            <a:chExt cx="12107530" cy="4439704"/>
          </a:xfrm>
        </p:grpSpPr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9A0CBD5B-5AFA-4D36-8E34-3BC6EC2086DE}"/>
                </a:ext>
              </a:extLst>
            </p:cNvPr>
            <p:cNvSpPr txBox="1"/>
            <p:nvPr/>
          </p:nvSpPr>
          <p:spPr>
            <a:xfrm>
              <a:off x="0" y="2387620"/>
              <a:ext cx="6350000" cy="4181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lvl="1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6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STEP 3: On-board RFI Detection Thresh-hold Optimization</a:t>
              </a:r>
            </a:p>
          </p:txBody>
        </p:sp>
        <p:pic>
          <p:nvPicPr>
            <p:cNvPr id="50" name="图片 2">
              <a:extLst>
                <a:ext uri="{FF2B5EF4-FFF2-40B4-BE49-F238E27FC236}">
                  <a16:creationId xmlns:a16="http://schemas.microsoft.com/office/drawing/2014/main" id="{845EDC38-4705-4DDE-A785-B95820BA05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590" t="4266" r="8195" b="5359"/>
            <a:stretch>
              <a:fillRect/>
            </a:stretch>
          </p:blipFill>
          <p:spPr bwMode="auto">
            <a:xfrm>
              <a:off x="6096000" y="3504524"/>
              <a:ext cx="6011530" cy="3322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7A20F1F4-FF81-400D-B9E3-1473608EE245}"/>
              </a:ext>
            </a:extLst>
          </p:cNvPr>
          <p:cNvGrpSpPr/>
          <p:nvPr/>
        </p:nvGrpSpPr>
        <p:grpSpPr>
          <a:xfrm>
            <a:off x="-24076" y="1943105"/>
            <a:ext cx="7132470" cy="4877662"/>
            <a:chOff x="-24076" y="1943105"/>
            <a:chExt cx="7132470" cy="4877662"/>
          </a:xfrm>
        </p:grpSpPr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FBC96105-0259-4714-AE50-E1283B41962D}"/>
                </a:ext>
              </a:extLst>
            </p:cNvPr>
            <p:cNvGrpSpPr/>
            <p:nvPr/>
          </p:nvGrpSpPr>
          <p:grpSpPr>
            <a:xfrm>
              <a:off x="-24076" y="2101252"/>
              <a:ext cx="7034845" cy="4719515"/>
              <a:chOff x="-24076" y="2101252"/>
              <a:chExt cx="7034845" cy="4719515"/>
            </a:xfrm>
          </p:grpSpPr>
          <p:pic>
            <p:nvPicPr>
              <p:cNvPr id="11" name="图片 7">
                <a:extLst>
                  <a:ext uri="{FF2B5EF4-FFF2-40B4-BE49-F238E27FC236}">
                    <a16:creationId xmlns:a16="http://schemas.microsoft.com/office/drawing/2014/main" id="{DB2E4158-924B-40B9-A9EC-42328724954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101" t="3204" r="8643" b="5920"/>
              <a:stretch>
                <a:fillRect/>
              </a:stretch>
            </p:blipFill>
            <p:spPr bwMode="auto">
              <a:xfrm>
                <a:off x="-24076" y="3486698"/>
                <a:ext cx="5760000" cy="33340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18" name="直接箭头连接符 17">
                <a:extLst>
                  <a:ext uri="{FF2B5EF4-FFF2-40B4-BE49-F238E27FC236}">
                    <a16:creationId xmlns:a16="http://schemas.microsoft.com/office/drawing/2014/main" id="{2EB53CD6-BD08-40B2-9F82-A0D108A6F676}"/>
                  </a:ext>
                </a:extLst>
              </p:cNvPr>
              <p:cNvCxnSpPr>
                <a:cxnSpLocks/>
                <a:stCxn id="43" idx="2"/>
              </p:cNvCxnSpPr>
              <p:nvPr/>
            </p:nvCxnSpPr>
            <p:spPr>
              <a:xfrm flipH="1">
                <a:off x="5593080" y="2101252"/>
                <a:ext cx="1417689" cy="1403272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" name="矩形: 圆角 42">
              <a:extLst>
                <a:ext uri="{FF2B5EF4-FFF2-40B4-BE49-F238E27FC236}">
                  <a16:creationId xmlns:a16="http://schemas.microsoft.com/office/drawing/2014/main" id="{7C3E24D1-1E18-416A-9E37-ED84720156C8}"/>
                </a:ext>
              </a:extLst>
            </p:cNvPr>
            <p:cNvSpPr/>
            <p:nvPr/>
          </p:nvSpPr>
          <p:spPr>
            <a:xfrm rot="1062047">
              <a:off x="6962393" y="1943105"/>
              <a:ext cx="146001" cy="161981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DE8E8889-BD68-4063-93E5-F686AE3B2A92}"/>
                </a:ext>
              </a:extLst>
            </p:cNvPr>
            <p:cNvSpPr txBox="1"/>
            <p:nvPr/>
          </p:nvSpPr>
          <p:spPr>
            <a:xfrm>
              <a:off x="265612" y="3740630"/>
              <a:ext cx="3285308" cy="2755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1">
                <a:lnSpc>
                  <a:spcPct val="150000"/>
                </a:lnSpc>
              </a:pPr>
              <a:r>
                <a:rPr lang="en-US" altLang="zh-CN" sz="9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On-board Calibrated 10-ms, 13-Subband </a:t>
              </a:r>
              <a:r>
                <a:rPr lang="en-US" altLang="zh-CN" sz="900" b="1" dirty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X-POL TA</a:t>
              </a:r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2BF932C5-0201-4EE2-9A6A-8E725B743DF0}"/>
                </a:ext>
              </a:extLst>
            </p:cNvPr>
            <p:cNvSpPr txBox="1"/>
            <p:nvPr/>
          </p:nvSpPr>
          <p:spPr>
            <a:xfrm>
              <a:off x="265612" y="4372042"/>
              <a:ext cx="3285308" cy="2755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1">
                <a:lnSpc>
                  <a:spcPct val="150000"/>
                </a:lnSpc>
              </a:pPr>
              <a:r>
                <a:rPr lang="en-US" altLang="zh-CN" sz="9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On-board Calibrated 10-ms, 13-Subband </a:t>
              </a:r>
              <a:r>
                <a:rPr lang="en-US" altLang="zh-CN" sz="900" b="1" dirty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Y-POL TA</a:t>
              </a:r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BDEF9FF9-9D63-46CF-8F3B-65AE539C16CB}"/>
                </a:ext>
              </a:extLst>
            </p:cNvPr>
            <p:cNvSpPr txBox="1"/>
            <p:nvPr/>
          </p:nvSpPr>
          <p:spPr>
            <a:xfrm>
              <a:off x="265612" y="5015938"/>
              <a:ext cx="4428308" cy="2836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1">
                <a:lnSpc>
                  <a:spcPct val="150000"/>
                </a:lnSpc>
              </a:pPr>
              <a:r>
                <a:rPr lang="en-US" altLang="zh-CN" sz="9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On-board Calculated 10-ms, 13-Subband </a:t>
              </a:r>
              <a:r>
                <a:rPr lang="en-US" altLang="zh-CN" sz="900" b="1" dirty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XY Cross-correlation Counts </a:t>
              </a: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41FCA88B-8368-49CA-B8CE-6954E9A0236E}"/>
                </a:ext>
              </a:extLst>
            </p:cNvPr>
            <p:cNvSpPr txBox="1"/>
            <p:nvPr/>
          </p:nvSpPr>
          <p:spPr>
            <a:xfrm>
              <a:off x="265612" y="5624619"/>
              <a:ext cx="3552008" cy="2755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1">
                <a:lnSpc>
                  <a:spcPct val="150000"/>
                </a:lnSpc>
              </a:pPr>
              <a:r>
                <a:rPr lang="en-US" altLang="zh-CN" sz="9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On-board Calculated 10-ms, 13-Subband </a:t>
              </a:r>
              <a:r>
                <a:rPr lang="en-US" altLang="zh-CN" sz="900" b="1" dirty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X-POL Kurtosis</a:t>
              </a:r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E1856AD6-BF92-4480-8025-0A805FD23FBD}"/>
                </a:ext>
              </a:extLst>
            </p:cNvPr>
            <p:cNvSpPr txBox="1"/>
            <p:nvPr/>
          </p:nvSpPr>
          <p:spPr>
            <a:xfrm>
              <a:off x="265612" y="6256031"/>
              <a:ext cx="3552008" cy="2755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1">
                <a:lnSpc>
                  <a:spcPct val="150000"/>
                </a:lnSpc>
              </a:pPr>
              <a:r>
                <a:rPr lang="en-US" altLang="zh-CN" sz="9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On-board Calculated 10-ms, 13-Subband </a:t>
              </a:r>
              <a:r>
                <a:rPr lang="en-US" altLang="zh-CN" sz="900" b="1" dirty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Y-POL Kurtosis</a:t>
              </a:r>
            </a:p>
          </p:txBody>
        </p:sp>
      </p:grpSp>
      <p:grpSp>
        <p:nvGrpSpPr>
          <p:cNvPr id="103" name="组合 102">
            <a:extLst>
              <a:ext uri="{FF2B5EF4-FFF2-40B4-BE49-F238E27FC236}">
                <a16:creationId xmlns:a16="http://schemas.microsoft.com/office/drawing/2014/main" id="{EA3A81BA-7162-43DE-9635-3819B8181346}"/>
              </a:ext>
            </a:extLst>
          </p:cNvPr>
          <p:cNvGrpSpPr/>
          <p:nvPr/>
        </p:nvGrpSpPr>
        <p:grpSpPr>
          <a:xfrm>
            <a:off x="-1" y="1013460"/>
            <a:ext cx="12192000" cy="2188156"/>
            <a:chOff x="-1" y="1013460"/>
            <a:chExt cx="12192000" cy="2188156"/>
          </a:xfrm>
        </p:grpSpPr>
        <p:pic>
          <p:nvPicPr>
            <p:cNvPr id="75" name="图片 12">
              <a:extLst>
                <a:ext uri="{FF2B5EF4-FFF2-40B4-BE49-F238E27FC236}">
                  <a16:creationId xmlns:a16="http://schemas.microsoft.com/office/drawing/2014/main" id="{60539537-EB60-4B04-BA7A-A1FE5DAC26C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37" t="4237" r="8009" b="8323"/>
            <a:stretch/>
          </p:blipFill>
          <p:spPr bwMode="auto">
            <a:xfrm>
              <a:off x="9385250" y="1013460"/>
              <a:ext cx="2806749" cy="14890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id="{EE9D8B40-58BE-4F71-8A4E-2368AE7DEB4F}"/>
                </a:ext>
              </a:extLst>
            </p:cNvPr>
            <p:cNvSpPr txBox="1"/>
            <p:nvPr/>
          </p:nvSpPr>
          <p:spPr>
            <a:xfrm>
              <a:off x="-1" y="2783425"/>
              <a:ext cx="9189513" cy="4181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lvl="1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6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STEP 4: Nominal Operational Mode (downlinking </a:t>
              </a:r>
              <a:r>
                <a:rPr lang="en-US" altLang="zh-CN" sz="16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1s-integrated</a:t>
              </a:r>
              <a:r>
                <a:rPr lang="en-US" altLang="zh-CN" sz="16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 13-subband data)</a:t>
              </a:r>
            </a:p>
          </p:txBody>
        </p:sp>
      </p:grpSp>
      <p:sp>
        <p:nvSpPr>
          <p:cNvPr id="72" name="文本框 71">
            <a:extLst>
              <a:ext uri="{FF2B5EF4-FFF2-40B4-BE49-F238E27FC236}">
                <a16:creationId xmlns:a16="http://schemas.microsoft.com/office/drawing/2014/main" id="{EE1F20EF-34A1-4BF1-96CE-7EDB86373529}"/>
              </a:ext>
            </a:extLst>
          </p:cNvPr>
          <p:cNvSpPr txBox="1"/>
          <p:nvPr/>
        </p:nvSpPr>
        <p:spPr>
          <a:xfrm>
            <a:off x="406400" y="916769"/>
            <a:ext cx="62890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i="1" dirty="0">
                <a:solidFill>
                  <a:srgbClr val="000000"/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THP2.PE.6, TH4.P10.1</a:t>
            </a:r>
            <a:endParaRPr lang="zh-CN" altLang="en-US" sz="1400" b="1" i="1" dirty="0"/>
          </a:p>
        </p:txBody>
      </p:sp>
    </p:spTree>
    <p:extLst>
      <p:ext uri="{BB962C8B-B14F-4D97-AF65-F5344CB8AC3E}">
        <p14:creationId xmlns:p14="http://schemas.microsoft.com/office/powerpoint/2010/main" val="406022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23DF37BE-E822-46F1-AFE4-76414E05C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43AFC-58F1-41E5-AE80-3EE637F5D844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62B5402F-828B-4B9A-84B9-D96D79A0D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OUTLINE</a:t>
            </a:r>
            <a:endParaRPr lang="zh-CN" altLang="en-US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B477EA3-55D0-4661-AEA0-B2A36D76F85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8640" y="1535113"/>
            <a:ext cx="11643360" cy="430847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chemeClr val="bg1">
                    <a:lumMod val="85000"/>
                  </a:schemeClr>
                </a:solidFill>
              </a:rPr>
              <a:t> MICAP Instrument Description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chemeClr val="bg1">
                    <a:lumMod val="85000"/>
                  </a:schemeClr>
                </a:solidFill>
              </a:rPr>
              <a:t> MICAP Instrument Status During Commissioning Phase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/>
              <a:t> MICAP L/C/K Radiometers Early In-orbit Performances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chemeClr val="bg1">
                    <a:lumMod val="85000"/>
                  </a:schemeClr>
                </a:solidFill>
              </a:rPr>
              <a:t> MICAP Early In-orbit SSS/SST/WS &amp; Soil Moisture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chemeClr val="bg1">
                    <a:lumMod val="85000"/>
                  </a:schemeClr>
                </a:solidFill>
              </a:rPr>
              <a:t> Conclusion</a:t>
            </a:r>
            <a:endParaRPr lang="zh-CN" altLang="en-US" sz="2400" b="1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4384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CB9AE73-D196-4BE0-8AD6-2981FA5A6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43AFC-58F1-41E5-AE80-3EE637F5D844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FB72B329-FD84-429E-B07F-E0A46A9EB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zh-CN" dirty="0"/>
              <a:t>TA/TB Calibration &amp; TB Reconstruction</a:t>
            </a:r>
            <a:endParaRPr lang="zh-CN" altLang="en-US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1D09A71-EB90-4089-A3B9-B10C001915A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61817" y="1261011"/>
            <a:ext cx="9845870" cy="458257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 First Multi-Frequency &amp; One-dimensional Synthetic Aperture Radiometer In-Orbit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SMAP2109_2rounds_TBTopAtmos">
            <a:hlinkClick r:id="" action="ppaction://media"/>
            <a:extLst>
              <a:ext uri="{FF2B5EF4-FFF2-40B4-BE49-F238E27FC236}">
                <a16:creationId xmlns:a16="http://schemas.microsoft.com/office/drawing/2014/main" id="{16896311-5ECC-4590-A75B-64EBFFC457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66450" y="3926669"/>
            <a:ext cx="4302190" cy="2794806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C282EAFB-61A9-453B-88FE-851575F6B8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410" y="1892656"/>
            <a:ext cx="11727180" cy="173736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10BD16D4-674E-4DE7-ACB8-12197054E054}"/>
              </a:ext>
            </a:extLst>
          </p:cNvPr>
          <p:cNvSpPr txBox="1"/>
          <p:nvPr/>
        </p:nvSpPr>
        <p:spPr>
          <a:xfrm>
            <a:off x="1277619" y="4958536"/>
            <a:ext cx="2336800" cy="4584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800" b="1" dirty="0">
                <a:latin typeface="Arial" panose="020B0604020202020204" pitchFamily="34" charset="0"/>
                <a:cs typeface="Arial" panose="020B0604020202020204" pitchFamily="34" charset="0"/>
              </a:rPr>
              <a:t>MICAP SIMULATOR</a:t>
            </a:r>
            <a:endParaRPr lang="zh-CN" altLang="en-US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256E1A2C-E955-413C-A7A6-AC4DEFE682C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598" r="31848" b="18387"/>
          <a:stretch/>
        </p:blipFill>
        <p:spPr>
          <a:xfrm>
            <a:off x="80506" y="1189429"/>
            <a:ext cx="1729408" cy="133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980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237A0E7-D97C-467A-9298-75E21F80B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43AFC-58F1-41E5-AE80-3EE637F5D844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37" name="文本占位符 3">
            <a:extLst>
              <a:ext uri="{FF2B5EF4-FFF2-40B4-BE49-F238E27FC236}">
                <a16:creationId xmlns:a16="http://schemas.microsoft.com/office/drawing/2014/main" id="{DE8A276E-8A71-4B05-BDA5-ECB0E3698697}"/>
              </a:ext>
            </a:extLst>
          </p:cNvPr>
          <p:cNvSpPr txBox="1">
            <a:spLocks/>
          </p:cNvSpPr>
          <p:nvPr/>
        </p:nvSpPr>
        <p:spPr>
          <a:xfrm>
            <a:off x="405628" y="5794514"/>
            <a:ext cx="4757737" cy="106348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p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 b="1" dirty="0"/>
              <a:t>External Calibration is needed to mitigate the uncertainties of internal noise sources, including in-orbit drifts.</a:t>
            </a:r>
            <a:endParaRPr lang="en-US" altLang="zh-CN" sz="1200" dirty="0"/>
          </a:p>
          <a:p>
            <a:pPr>
              <a:lnSpc>
                <a:spcPct val="150000"/>
              </a:lnSpc>
            </a:pPr>
            <a:endParaRPr lang="en-US" altLang="zh-CN" sz="1600" dirty="0"/>
          </a:p>
          <a:p>
            <a:pPr>
              <a:lnSpc>
                <a:spcPct val="150000"/>
              </a:lnSpc>
            </a:pPr>
            <a:endParaRPr lang="en-US" altLang="zh-CN" sz="1600" dirty="0"/>
          </a:p>
          <a:p>
            <a:pPr>
              <a:lnSpc>
                <a:spcPct val="150000"/>
              </a:lnSpc>
            </a:pPr>
            <a:endParaRPr lang="zh-CN" altLang="en-US" sz="1600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58EB17FF-387F-4F9E-B851-0E1928029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628" y="324196"/>
            <a:ext cx="10515600" cy="828674"/>
          </a:xfrm>
        </p:spPr>
        <p:txBody>
          <a:bodyPr>
            <a:normAutofit/>
          </a:bodyPr>
          <a:lstStyle/>
          <a:p>
            <a:r>
              <a:rPr lang="en-US" altLang="zh-CN" sz="2800" dirty="0"/>
              <a:t>TA Calibration (1): Internal Calibration</a:t>
            </a:r>
            <a:endParaRPr lang="zh-CN" altLang="en-US" sz="2800" dirty="0"/>
          </a:p>
        </p:txBody>
      </p: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78BE34D2-C01F-4864-BD4B-B6FAE89638A1}"/>
              </a:ext>
            </a:extLst>
          </p:cNvPr>
          <p:cNvGrpSpPr/>
          <p:nvPr/>
        </p:nvGrpSpPr>
        <p:grpSpPr>
          <a:xfrm>
            <a:off x="416833" y="1144389"/>
            <a:ext cx="11424913" cy="2574654"/>
            <a:chOff x="361458" y="1145373"/>
            <a:chExt cx="11424913" cy="2574654"/>
          </a:xfrm>
        </p:grpSpPr>
        <p:sp>
          <p:nvSpPr>
            <p:cNvPr id="34" name="文本占位符 3">
              <a:extLst>
                <a:ext uri="{FF2B5EF4-FFF2-40B4-BE49-F238E27FC236}">
                  <a16:creationId xmlns:a16="http://schemas.microsoft.com/office/drawing/2014/main" id="{A0A43BFF-48C2-4FCD-B917-25FC653567AF}"/>
                </a:ext>
              </a:extLst>
            </p:cNvPr>
            <p:cNvSpPr txBox="1">
              <a:spLocks/>
            </p:cNvSpPr>
            <p:nvPr/>
          </p:nvSpPr>
          <p:spPr>
            <a:xfrm>
              <a:off x="361458" y="1153854"/>
              <a:ext cx="4757737" cy="187594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Wingdings" panose="05000000000000000000" pitchFamily="2" charset="2"/>
                <a:buChar char="p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Wingdings" panose="05000000000000000000" pitchFamily="2" charset="2"/>
                <a:buChar char="n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Wingdings" panose="05000000000000000000" pitchFamily="2" charset="2"/>
                <a:buChar char="Ø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600" dirty="0"/>
                <a:t> </a:t>
              </a:r>
              <a:r>
                <a:rPr lang="en-US" altLang="zh-CN" sz="1600" b="1" dirty="0"/>
                <a:t>Periodical Internal Calibration</a:t>
              </a:r>
            </a:p>
            <a:p>
              <a:pPr lvl="1">
                <a:lnSpc>
                  <a:spcPct val="150000"/>
                </a:lnSpc>
              </a:pPr>
              <a:r>
                <a:rPr lang="en-US" altLang="zh-CN" sz="1200" b="1" dirty="0"/>
                <a:t>Total Power Calibration</a:t>
              </a:r>
              <a:r>
                <a:rPr lang="en-US" altLang="zh-CN" sz="1200" dirty="0"/>
                <a:t>: Internal Noise Source injection &amp; Match Load</a:t>
              </a:r>
            </a:p>
            <a:p>
              <a:pPr lvl="1">
                <a:lnSpc>
                  <a:spcPct val="150000"/>
                </a:lnSpc>
              </a:pPr>
              <a:r>
                <a:rPr lang="en-US" altLang="zh-CN" sz="1200" b="1" dirty="0"/>
                <a:t>Inter-channel Phase Calibration</a:t>
              </a:r>
              <a:r>
                <a:rPr lang="en-US" altLang="zh-CN" sz="1200" dirty="0"/>
                <a:t>: Correlated Noise Source Injection</a:t>
              </a:r>
            </a:p>
            <a:p>
              <a:pPr marL="0" indent="0">
                <a:lnSpc>
                  <a:spcPct val="150000"/>
                </a:lnSpc>
                <a:buFont typeface="Wingdings" panose="05000000000000000000" pitchFamily="2" charset="2"/>
                <a:buNone/>
              </a:pPr>
              <a:endParaRPr lang="zh-CN" altLang="en-US" sz="1600" dirty="0"/>
            </a:p>
          </p:txBody>
        </p:sp>
        <p:grpSp>
          <p:nvGrpSpPr>
            <p:cNvPr id="46" name="组合 45">
              <a:extLst>
                <a:ext uri="{FF2B5EF4-FFF2-40B4-BE49-F238E27FC236}">
                  <a16:creationId xmlns:a16="http://schemas.microsoft.com/office/drawing/2014/main" id="{C3292675-52E0-4971-8C5D-2EDDBE14CA16}"/>
                </a:ext>
              </a:extLst>
            </p:cNvPr>
            <p:cNvGrpSpPr/>
            <p:nvPr/>
          </p:nvGrpSpPr>
          <p:grpSpPr>
            <a:xfrm>
              <a:off x="5370845" y="1145373"/>
              <a:ext cx="6415526" cy="2574654"/>
              <a:chOff x="5593854" y="1143220"/>
              <a:chExt cx="6415526" cy="2574654"/>
            </a:xfrm>
          </p:grpSpPr>
          <p:grpSp>
            <p:nvGrpSpPr>
              <p:cNvPr id="41" name="组合 40">
                <a:extLst>
                  <a:ext uri="{FF2B5EF4-FFF2-40B4-BE49-F238E27FC236}">
                    <a16:creationId xmlns:a16="http://schemas.microsoft.com/office/drawing/2014/main" id="{8B881957-7DBF-4402-AB26-2CE68EE484B8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593855" y="1143220"/>
                <a:ext cx="6415525" cy="2574654"/>
                <a:chOff x="5617420" y="1191121"/>
                <a:chExt cx="6288141" cy="2523533"/>
              </a:xfrm>
            </p:grpSpPr>
            <p:pic>
              <p:nvPicPr>
                <p:cNvPr id="39" name="图片 38">
                  <a:extLst>
                    <a:ext uri="{FF2B5EF4-FFF2-40B4-BE49-F238E27FC236}">
                      <a16:creationId xmlns:a16="http://schemas.microsoft.com/office/drawing/2014/main" id="{EB18C0D5-9651-4C05-B5C1-90E78ED4C5F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5617420" y="1191121"/>
                  <a:ext cx="6288141" cy="2523533"/>
                </a:xfrm>
                <a:prstGeom prst="rect">
                  <a:avLst/>
                </a:prstGeom>
                <a:ln>
                  <a:solidFill>
                    <a:srgbClr val="338416"/>
                  </a:solidFill>
                </a:ln>
              </p:spPr>
            </p:pic>
            <p:sp>
              <p:nvSpPr>
                <p:cNvPr id="40" name="矩形: 圆角 39">
                  <a:extLst>
                    <a:ext uri="{FF2B5EF4-FFF2-40B4-BE49-F238E27FC236}">
                      <a16:creationId xmlns:a16="http://schemas.microsoft.com/office/drawing/2014/main" id="{BB4BAB27-20C4-4273-BAA7-DC095980402C}"/>
                    </a:ext>
                  </a:extLst>
                </p:cNvPr>
                <p:cNvSpPr/>
                <p:nvPr/>
              </p:nvSpPr>
              <p:spPr>
                <a:xfrm>
                  <a:off x="5663428" y="2070171"/>
                  <a:ext cx="524012" cy="18288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42" name="矩形: 圆角 41">
                <a:extLst>
                  <a:ext uri="{FF2B5EF4-FFF2-40B4-BE49-F238E27FC236}">
                    <a16:creationId xmlns:a16="http://schemas.microsoft.com/office/drawing/2014/main" id="{497719B6-4902-48C6-AFC4-81140A50A0FB}"/>
                  </a:ext>
                </a:extLst>
              </p:cNvPr>
              <p:cNvSpPr/>
              <p:nvPr/>
            </p:nvSpPr>
            <p:spPr>
              <a:xfrm>
                <a:off x="8040624" y="1906117"/>
                <a:ext cx="365760" cy="299385"/>
              </a:xfrm>
              <a:prstGeom prst="roundRect">
                <a:avLst/>
              </a:prstGeom>
              <a:solidFill>
                <a:srgbClr val="FF0000">
                  <a:alpha val="20000"/>
                </a:srgbClr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矩形: 圆角 42">
                <a:extLst>
                  <a:ext uri="{FF2B5EF4-FFF2-40B4-BE49-F238E27FC236}">
                    <a16:creationId xmlns:a16="http://schemas.microsoft.com/office/drawing/2014/main" id="{46652018-5EE8-4EC4-B5C0-298D8C7CF5C5}"/>
                  </a:ext>
                </a:extLst>
              </p:cNvPr>
              <p:cNvSpPr/>
              <p:nvPr/>
            </p:nvSpPr>
            <p:spPr>
              <a:xfrm>
                <a:off x="6814185" y="1840204"/>
                <a:ext cx="185808" cy="171093"/>
              </a:xfrm>
              <a:prstGeom prst="roundRect">
                <a:avLst/>
              </a:prstGeom>
              <a:solidFill>
                <a:srgbClr val="0000FF">
                  <a:alpha val="20000"/>
                </a:srgbClr>
              </a:solidFill>
              <a:ln w="1905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矩形: 圆角 43">
                <a:extLst>
                  <a:ext uri="{FF2B5EF4-FFF2-40B4-BE49-F238E27FC236}">
                    <a16:creationId xmlns:a16="http://schemas.microsoft.com/office/drawing/2014/main" id="{3AF35AF4-47B7-41F8-A276-8AA219440E91}"/>
                  </a:ext>
                </a:extLst>
              </p:cNvPr>
              <p:cNvSpPr/>
              <p:nvPr/>
            </p:nvSpPr>
            <p:spPr>
              <a:xfrm>
                <a:off x="5593854" y="2153295"/>
                <a:ext cx="649465" cy="572733"/>
              </a:xfrm>
              <a:prstGeom prst="roundRect">
                <a:avLst/>
              </a:prstGeom>
              <a:solidFill>
                <a:srgbClr val="7030A0">
                  <a:alpha val="20000"/>
                </a:srgbClr>
              </a:solidFill>
              <a:ln w="1905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9CDB979F-FC02-4EDC-9679-4989661BD7DC}"/>
              </a:ext>
            </a:extLst>
          </p:cNvPr>
          <p:cNvGrpSpPr/>
          <p:nvPr/>
        </p:nvGrpSpPr>
        <p:grpSpPr>
          <a:xfrm>
            <a:off x="405628" y="2857978"/>
            <a:ext cx="11436118" cy="3794585"/>
            <a:chOff x="405628" y="2857978"/>
            <a:chExt cx="11436118" cy="3794585"/>
          </a:xfrm>
        </p:grpSpPr>
        <p:sp>
          <p:nvSpPr>
            <p:cNvPr id="27" name="文本占位符 3">
              <a:extLst>
                <a:ext uri="{FF2B5EF4-FFF2-40B4-BE49-F238E27FC236}">
                  <a16:creationId xmlns:a16="http://schemas.microsoft.com/office/drawing/2014/main" id="{9F9443E7-1FB5-4CFD-8139-F2EFCFFDD0BD}"/>
                </a:ext>
              </a:extLst>
            </p:cNvPr>
            <p:cNvSpPr txBox="1">
              <a:spLocks/>
            </p:cNvSpPr>
            <p:nvPr/>
          </p:nvSpPr>
          <p:spPr>
            <a:xfrm>
              <a:off x="405628" y="2857978"/>
              <a:ext cx="4757737" cy="30432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Wingdings" panose="05000000000000000000" pitchFamily="2" charset="2"/>
                <a:buChar char="p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Wingdings" panose="05000000000000000000" pitchFamily="2" charset="2"/>
                <a:buChar char="n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Wingdings" panose="05000000000000000000" pitchFamily="2" charset="2"/>
                <a:buChar char="Ø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600" b="1" dirty="0"/>
                <a:t>System Timing</a:t>
              </a:r>
            </a:p>
            <a:p>
              <a:pPr lvl="1">
                <a:lnSpc>
                  <a:spcPct val="150000"/>
                </a:lnSpc>
              </a:pPr>
              <a:r>
                <a:rPr lang="en-US" altLang="zh-CN" sz="1200" dirty="0"/>
                <a:t>1 Second Cycle includes ten 100ms sub-cycles, one sub-cycle includes ten 10ms steps</a:t>
              </a:r>
            </a:p>
            <a:p>
              <a:pPr lvl="1">
                <a:lnSpc>
                  <a:spcPct val="150000"/>
                </a:lnSpc>
              </a:pPr>
              <a:r>
                <a:rPr lang="en-US" altLang="zh-CN" sz="1200" dirty="0"/>
                <a:t>Cutting-off the first 1ms of each 10ms step to protect the receiver from </a:t>
              </a:r>
              <a:r>
                <a:rPr lang="en-US" altLang="zh-CN" sz="1200" dirty="0" err="1"/>
                <a:t>scatterometer</a:t>
              </a:r>
              <a:r>
                <a:rPr lang="en-US" altLang="zh-CN" sz="1200" dirty="0"/>
                <a:t> transmission</a:t>
              </a:r>
            </a:p>
            <a:p>
              <a:pPr lvl="1">
                <a:lnSpc>
                  <a:spcPct val="150000"/>
                </a:lnSpc>
              </a:pPr>
              <a:r>
                <a:rPr lang="en-US" altLang="zh-CN" sz="1200" dirty="0"/>
                <a:t>Thanks to the</a:t>
              </a:r>
              <a:r>
                <a:rPr lang="zh-CN" altLang="en-US" sz="1200" dirty="0"/>
                <a:t> </a:t>
              </a:r>
              <a:r>
                <a:rPr lang="en-US" altLang="zh-CN" sz="1200" dirty="0"/>
                <a:t>excellent thermal control performance, </a:t>
              </a:r>
              <a:r>
                <a:rPr lang="en-US" altLang="zh-CN" sz="1200" b="1" dirty="0">
                  <a:solidFill>
                    <a:srgbClr val="0000FF"/>
                  </a:solidFill>
                </a:rPr>
                <a:t>96 out of 100 steps are used for observation, only 4 steps for internal calibration</a:t>
              </a:r>
            </a:p>
            <a:p>
              <a:pPr lvl="1">
                <a:lnSpc>
                  <a:spcPct val="150000"/>
                </a:lnSpc>
              </a:pPr>
              <a:r>
                <a:rPr lang="en-US" altLang="zh-CN" sz="1200" b="1" dirty="0">
                  <a:solidFill>
                    <a:srgbClr val="0000FF"/>
                  </a:solidFill>
                </a:rPr>
                <a:t>Running average technics </a:t>
              </a:r>
              <a:r>
                <a:rPr lang="en-US" altLang="zh-CN" sz="1200" dirty="0"/>
                <a:t>are used to reduce the calibration noise</a:t>
              </a:r>
              <a:endParaRPr lang="en-US" altLang="zh-CN" sz="1600" dirty="0"/>
            </a:p>
          </p:txBody>
        </p:sp>
        <p:pic>
          <p:nvPicPr>
            <p:cNvPr id="45" name="图片 44">
              <a:extLst>
                <a:ext uri="{FF2B5EF4-FFF2-40B4-BE49-F238E27FC236}">
                  <a16:creationId xmlns:a16="http://schemas.microsoft.com/office/drawing/2014/main" id="{358C6301-1814-41FD-B65E-B2F35234BC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26220" y="3936079"/>
              <a:ext cx="6415526" cy="2716484"/>
            </a:xfrm>
            <a:prstGeom prst="rect">
              <a:avLst/>
            </a:prstGeom>
            <a:ln>
              <a:solidFill>
                <a:srgbClr val="338416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206168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237A0E7-D97C-467A-9298-75E21F80B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43AFC-58F1-41E5-AE80-3EE637F5D844}" type="slidenum">
              <a:rPr lang="zh-CN" altLang="en-US" smtClean="0"/>
              <a:t>14</a:t>
            </a:fld>
            <a:endParaRPr lang="zh-CN" altLang="en-US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E8FE87D8-0760-4E16-A597-4A57E99491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98059" y="2832869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7" name="文本占位符 3">
            <a:extLst>
              <a:ext uri="{FF2B5EF4-FFF2-40B4-BE49-F238E27FC236}">
                <a16:creationId xmlns:a16="http://schemas.microsoft.com/office/drawing/2014/main" id="{9F9443E7-1FB5-4CFD-8139-F2EFCFFDD0BD}"/>
              </a:ext>
            </a:extLst>
          </p:cNvPr>
          <p:cNvSpPr txBox="1">
            <a:spLocks/>
          </p:cNvSpPr>
          <p:nvPr/>
        </p:nvSpPr>
        <p:spPr>
          <a:xfrm>
            <a:off x="5186570" y="1312647"/>
            <a:ext cx="6513348" cy="28460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p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 b="1" dirty="0"/>
              <a:t> Cold Sky Calibration</a:t>
            </a:r>
          </a:p>
          <a:p>
            <a:pPr lvl="1">
              <a:lnSpc>
                <a:spcPct val="150000"/>
              </a:lnSpc>
            </a:pPr>
            <a:r>
              <a:rPr lang="en-US" altLang="zh-CN" sz="1200" b="1" dirty="0"/>
              <a:t>Using Cold Sky Observations to calibration the 12×2 internal noise diodes, whose noise temperature may differ from TVAC measurement on ground and exhibit drifting in early in-orbit stage </a:t>
            </a:r>
          </a:p>
          <a:p>
            <a:pPr lvl="1">
              <a:lnSpc>
                <a:spcPct val="150000"/>
              </a:lnSpc>
            </a:pPr>
            <a:endParaRPr lang="en-US" altLang="zh-CN" sz="1200" dirty="0"/>
          </a:p>
          <a:p>
            <a:pPr>
              <a:lnSpc>
                <a:spcPct val="150000"/>
              </a:lnSpc>
            </a:pPr>
            <a:endParaRPr lang="en-US" altLang="zh-CN" sz="1600" dirty="0"/>
          </a:p>
          <a:p>
            <a:pPr>
              <a:lnSpc>
                <a:spcPct val="150000"/>
              </a:lnSpc>
            </a:pPr>
            <a:endParaRPr lang="en-US" altLang="zh-CN" sz="1600" dirty="0"/>
          </a:p>
          <a:p>
            <a:pPr>
              <a:lnSpc>
                <a:spcPct val="150000"/>
              </a:lnSpc>
            </a:pPr>
            <a:endParaRPr lang="zh-CN" altLang="en-US" sz="1600" dirty="0"/>
          </a:p>
        </p:txBody>
      </p:sp>
      <p:sp>
        <p:nvSpPr>
          <p:cNvPr id="34" name="文本占位符 3">
            <a:extLst>
              <a:ext uri="{FF2B5EF4-FFF2-40B4-BE49-F238E27FC236}">
                <a16:creationId xmlns:a16="http://schemas.microsoft.com/office/drawing/2014/main" id="{A0A43BFF-48C2-4FCD-B917-25FC653567AF}"/>
              </a:ext>
            </a:extLst>
          </p:cNvPr>
          <p:cNvSpPr txBox="1">
            <a:spLocks/>
          </p:cNvSpPr>
          <p:nvPr/>
        </p:nvSpPr>
        <p:spPr>
          <a:xfrm>
            <a:off x="405629" y="1312647"/>
            <a:ext cx="4590533" cy="18759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p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Satellite Cold Sky Maneuver</a:t>
            </a:r>
          </a:p>
          <a:p>
            <a:pPr lvl="1">
              <a:lnSpc>
                <a:spcPct val="150000"/>
              </a:lnSpc>
            </a:pP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Continuous maneuver, continuous observation</a:t>
            </a:r>
          </a:p>
          <a:p>
            <a:pPr lvl="1">
              <a:lnSpc>
                <a:spcPct val="150000"/>
              </a:lnSpc>
            </a:pP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Using Observations at which positions both antenna’s forward main beam and (majority of) backward beam are pointing to cold sky</a:t>
            </a:r>
            <a:endParaRPr lang="en-US" altLang="zh-CN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endParaRPr lang="en-US" altLang="zh-CN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Font typeface="Wingdings" panose="05000000000000000000" pitchFamily="2" charset="2"/>
              <a:buNone/>
            </a:pP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58EB17FF-387F-4F9E-B851-0E1928029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628" y="324196"/>
            <a:ext cx="10515600" cy="828674"/>
          </a:xfrm>
        </p:spPr>
        <p:txBody>
          <a:bodyPr>
            <a:normAutofit/>
          </a:bodyPr>
          <a:lstStyle/>
          <a:p>
            <a:r>
              <a:rPr lang="en-US" altLang="zh-CN" sz="2800" dirty="0"/>
              <a:t>TA Calibration (2): Cold Sky Calibration</a:t>
            </a:r>
            <a:endParaRPr lang="zh-CN" altLang="en-US" sz="2800" dirty="0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E9ADEC86-669B-4E7C-921B-91298FCF64A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8" t="3098" r="9333" b="6500"/>
          <a:stretch/>
        </p:blipFill>
        <p:spPr bwMode="auto">
          <a:xfrm>
            <a:off x="1236665" y="3012820"/>
            <a:ext cx="3004184" cy="147303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" name="组合 14">
            <a:extLst>
              <a:ext uri="{FF2B5EF4-FFF2-40B4-BE49-F238E27FC236}">
                <a16:creationId xmlns:a16="http://schemas.microsoft.com/office/drawing/2014/main" id="{FE04C2E1-9922-412B-ACFC-7E3514576CF2}"/>
              </a:ext>
            </a:extLst>
          </p:cNvPr>
          <p:cNvGrpSpPr/>
          <p:nvPr/>
        </p:nvGrpSpPr>
        <p:grpSpPr>
          <a:xfrm>
            <a:off x="5032204" y="2786493"/>
            <a:ext cx="7018686" cy="3745963"/>
            <a:chOff x="5032204" y="2786493"/>
            <a:chExt cx="7018686" cy="3745963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0E170625-5115-4507-8357-651A7853BE87}"/>
                </a:ext>
              </a:extLst>
            </p:cNvPr>
            <p:cNvGrpSpPr/>
            <p:nvPr/>
          </p:nvGrpSpPr>
          <p:grpSpPr>
            <a:xfrm>
              <a:off x="5032204" y="2786493"/>
              <a:ext cx="7018686" cy="3745963"/>
              <a:chOff x="5226326" y="2883432"/>
              <a:chExt cx="7018686" cy="3745963"/>
            </a:xfrm>
          </p:grpSpPr>
          <p:pic>
            <p:nvPicPr>
              <p:cNvPr id="4" name="图片 3">
                <a:extLst>
                  <a:ext uri="{FF2B5EF4-FFF2-40B4-BE49-F238E27FC236}">
                    <a16:creationId xmlns:a16="http://schemas.microsoft.com/office/drawing/2014/main" id="{5B3A173F-1F84-40F8-863E-B8A1E28564F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9637" t="11548" r="8267" b="4395"/>
              <a:stretch/>
            </p:blipFill>
            <p:spPr>
              <a:xfrm>
                <a:off x="5226326" y="3160431"/>
                <a:ext cx="7018686" cy="3468964"/>
              </a:xfrm>
              <a:prstGeom prst="rect">
                <a:avLst/>
              </a:prstGeom>
            </p:spPr>
          </p:pic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479E932C-7C9C-41AF-9F95-E1AB255A89CD}"/>
                  </a:ext>
                </a:extLst>
              </p:cNvPr>
              <p:cNvSpPr txBox="1"/>
              <p:nvPr/>
            </p:nvSpPr>
            <p:spPr>
              <a:xfrm>
                <a:off x="5363913" y="2883432"/>
                <a:ext cx="6828087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/>
                  <a:t>X-pol TA(ch1-ch12) </a:t>
                </a:r>
                <a:r>
                  <a:rPr lang="en-US" altLang="zh-CN" sz="1200" b="1" dirty="0">
                    <a:solidFill>
                      <a:srgbClr val="FF0000"/>
                    </a:solidFill>
                  </a:rPr>
                  <a:t>Before</a:t>
                </a:r>
                <a:r>
                  <a:rPr lang="en-US" altLang="zh-CN" sz="1200" b="1" dirty="0"/>
                  <a:t> and </a:t>
                </a:r>
                <a:r>
                  <a:rPr lang="en-US" altLang="zh-CN" sz="1200" b="1" dirty="0">
                    <a:solidFill>
                      <a:srgbClr val="CC9900"/>
                    </a:solidFill>
                  </a:rPr>
                  <a:t>After</a:t>
                </a:r>
                <a:r>
                  <a:rPr lang="en-US" altLang="zh-CN" sz="1200" b="1" dirty="0"/>
                  <a:t> Cold Sky Calibration, comparing with </a:t>
                </a:r>
                <a:r>
                  <a:rPr lang="en-US" altLang="zh-CN" sz="1200" b="1" dirty="0">
                    <a:solidFill>
                      <a:schemeClr val="accent1"/>
                    </a:solidFill>
                  </a:rPr>
                  <a:t>Simulation</a:t>
                </a:r>
                <a:endParaRPr lang="zh-CN" altLang="en-US" sz="1200" b="1" dirty="0">
                  <a:solidFill>
                    <a:schemeClr val="accent1"/>
                  </a:solidFill>
                </a:endParaRPr>
              </a:p>
            </p:txBody>
          </p:sp>
        </p:grpSp>
        <p:cxnSp>
          <p:nvCxnSpPr>
            <p:cNvPr id="9" name="直接箭头连接符 8">
              <a:extLst>
                <a:ext uri="{FF2B5EF4-FFF2-40B4-BE49-F238E27FC236}">
                  <a16:creationId xmlns:a16="http://schemas.microsoft.com/office/drawing/2014/main" id="{C5F6A40A-0A6D-41FC-AF12-21F28D116CA2}"/>
                </a:ext>
              </a:extLst>
            </p:cNvPr>
            <p:cNvCxnSpPr>
              <a:cxnSpLocks/>
            </p:cNvCxnSpPr>
            <p:nvPr/>
          </p:nvCxnSpPr>
          <p:spPr>
            <a:xfrm>
              <a:off x="5806075" y="3749305"/>
              <a:ext cx="0" cy="13716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21251E5B-4C32-4561-9142-36C6C32088E6}"/>
              </a:ext>
            </a:extLst>
          </p:cNvPr>
          <p:cNvGrpSpPr/>
          <p:nvPr/>
        </p:nvGrpSpPr>
        <p:grpSpPr>
          <a:xfrm>
            <a:off x="98941" y="4619073"/>
            <a:ext cx="4056681" cy="2238927"/>
            <a:chOff x="98941" y="4619073"/>
            <a:chExt cx="4056681" cy="2238927"/>
          </a:xfrm>
        </p:grpSpPr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A1C4355E-A221-43FD-B6AF-5C6810359592}"/>
                </a:ext>
              </a:extLst>
            </p:cNvPr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29" r="7577"/>
            <a:stretch/>
          </p:blipFill>
          <p:spPr bwMode="auto">
            <a:xfrm>
              <a:off x="1521151" y="4619073"/>
              <a:ext cx="2634471" cy="22389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95EA23A6-0927-4AB9-A6B7-F5ED701B7222}"/>
                </a:ext>
              </a:extLst>
            </p:cNvPr>
            <p:cNvSpPr txBox="1"/>
            <p:nvPr/>
          </p:nvSpPr>
          <p:spPr>
            <a:xfrm>
              <a:off x="98941" y="5230206"/>
              <a:ext cx="1422210" cy="10781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100" b="1" dirty="0"/>
                <a:t>TB </a:t>
              </a:r>
              <a:r>
                <a:rPr lang="en-US" altLang="zh-CN" sz="1100" b="1" dirty="0" err="1"/>
                <a:t>NeDT</a:t>
              </a:r>
              <a:r>
                <a:rPr lang="en-US" altLang="zh-CN" sz="1100" b="1" dirty="0"/>
                <a:t> Evaluation Using Cold Sky Views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zh-CN" sz="1100" b="1" dirty="0"/>
                <a:t>(</a:t>
              </a:r>
              <a:r>
                <a:rPr lang="zh-CN" altLang="en-US" sz="1100" b="1" dirty="0"/>
                <a:t>＜</a:t>
              </a:r>
              <a:r>
                <a:rPr lang="en-US" altLang="zh-CN" sz="1100" b="1" dirty="0"/>
                <a:t>0.1K) </a:t>
              </a:r>
              <a:endParaRPr lang="zh-CN" altLang="en-US" sz="1100" b="1" dirty="0">
                <a:solidFill>
                  <a:schemeClr val="accen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6965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237A0E7-D97C-467A-9298-75E21F80B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43AFC-58F1-41E5-AE80-3EE637F5D844}" type="slidenum">
              <a:rPr lang="zh-CN" altLang="en-US" smtClean="0"/>
              <a:t>15</a:t>
            </a:fld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58EB17FF-387F-4F9E-B851-0E1928029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628" y="324196"/>
            <a:ext cx="10515600" cy="828674"/>
          </a:xfrm>
        </p:spPr>
        <p:txBody>
          <a:bodyPr>
            <a:normAutofit/>
          </a:bodyPr>
          <a:lstStyle/>
          <a:p>
            <a:r>
              <a:rPr lang="en-US" altLang="zh-CN" sz="2800" dirty="0"/>
              <a:t>TB Calibration &amp; Reconstruction</a:t>
            </a:r>
            <a:endParaRPr lang="zh-CN" altLang="en-US" sz="2800" dirty="0"/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771CC221-E402-451C-BEA3-FCAFF1CB0ADE}"/>
              </a:ext>
            </a:extLst>
          </p:cNvPr>
          <p:cNvGrpSpPr/>
          <p:nvPr/>
        </p:nvGrpSpPr>
        <p:grpSpPr>
          <a:xfrm>
            <a:off x="27163" y="3501974"/>
            <a:ext cx="7504992" cy="3291765"/>
            <a:chOff x="27163" y="3501974"/>
            <a:chExt cx="7504992" cy="3291765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D8ACAA45-D624-4DB2-9015-B2ABE1BE8836}"/>
                </a:ext>
              </a:extLst>
            </p:cNvPr>
            <p:cNvGrpSpPr/>
            <p:nvPr/>
          </p:nvGrpSpPr>
          <p:grpSpPr>
            <a:xfrm>
              <a:off x="225252" y="4380465"/>
              <a:ext cx="6080865" cy="2413274"/>
              <a:chOff x="789771" y="3594044"/>
              <a:chExt cx="6080865" cy="2413274"/>
            </a:xfrm>
          </p:grpSpPr>
          <p:pic>
            <p:nvPicPr>
              <p:cNvPr id="15" name="图片 14">
                <a:extLst>
                  <a:ext uri="{FF2B5EF4-FFF2-40B4-BE49-F238E27FC236}">
                    <a16:creationId xmlns:a16="http://schemas.microsoft.com/office/drawing/2014/main" id="{EE8C3868-4B2F-4ABE-9A9A-32B275AC79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89771" y="3594044"/>
                <a:ext cx="6080865" cy="2399090"/>
              </a:xfrm>
              <a:prstGeom prst="rect">
                <a:avLst/>
              </a:prstGeom>
              <a:ln>
                <a:solidFill>
                  <a:srgbClr val="7030A0"/>
                </a:solidFill>
              </a:ln>
            </p:spPr>
          </p:pic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0F801270-1691-4123-8811-8B11C8481EE2}"/>
                  </a:ext>
                </a:extLst>
              </p:cNvPr>
              <p:cNvSpPr txBox="1"/>
              <p:nvPr/>
            </p:nvSpPr>
            <p:spPr>
              <a:xfrm>
                <a:off x="789771" y="5545653"/>
                <a:ext cx="476825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1200" b="0" i="1" u="none" strike="noStrike" baseline="0" dirty="0">
                    <a:latin typeface="Times-Roman"/>
                  </a:rPr>
                  <a:t>Manuel Martín-</a:t>
                </a:r>
                <a:r>
                  <a:rPr lang="en-US" altLang="zh-CN" sz="1200" b="0" i="1" u="none" strike="noStrike" baseline="0" dirty="0" err="1">
                    <a:latin typeface="Times-Roman"/>
                  </a:rPr>
                  <a:t>Neira</a:t>
                </a:r>
                <a:r>
                  <a:rPr lang="en-US" altLang="zh-CN" sz="1200" i="1" dirty="0">
                    <a:latin typeface="Times-Roman"/>
                  </a:rPr>
                  <a:t>,</a:t>
                </a:r>
                <a:r>
                  <a:rPr lang="zh-CN" altLang="en-US" sz="1200" i="1" dirty="0">
                    <a:latin typeface="Times-Roman"/>
                  </a:rPr>
                  <a:t> </a:t>
                </a:r>
                <a:r>
                  <a:rPr lang="en-US" altLang="zh-CN" sz="1200" b="0" i="1" u="none" strike="noStrike" baseline="0" dirty="0">
                    <a:latin typeface="Times-Roman"/>
                  </a:rPr>
                  <a:t>The Flat Target Transformation</a:t>
                </a:r>
                <a:r>
                  <a:rPr lang="en-US" altLang="zh-CN" sz="1200" i="1" dirty="0">
                    <a:latin typeface="Times-Roman"/>
                  </a:rPr>
                  <a:t>,</a:t>
                </a:r>
                <a:r>
                  <a:rPr lang="zh-CN" altLang="en-US" sz="1200" i="1" dirty="0">
                    <a:latin typeface="Times-Roman"/>
                  </a:rPr>
                  <a:t> </a:t>
                </a:r>
                <a:endParaRPr lang="en-US" altLang="zh-CN" sz="1200" i="1" dirty="0">
                  <a:latin typeface="Times-Roman"/>
                </a:endParaRPr>
              </a:p>
              <a:p>
                <a:r>
                  <a:rPr lang="en-US" altLang="zh-CN" sz="1200" i="1" dirty="0">
                    <a:latin typeface="Times-Roman"/>
                  </a:rPr>
                  <a:t>IEEE</a:t>
                </a:r>
                <a:r>
                  <a:rPr lang="zh-CN" altLang="en-US" sz="1200" i="1" dirty="0">
                    <a:latin typeface="Times-Roman"/>
                  </a:rPr>
                  <a:t> </a:t>
                </a:r>
                <a:r>
                  <a:rPr lang="en-US" altLang="zh-CN" sz="1200" i="1" dirty="0">
                    <a:latin typeface="Times-Roman"/>
                  </a:rPr>
                  <a:t>TGAS</a:t>
                </a:r>
                <a:r>
                  <a:rPr lang="zh-CN" altLang="en-US" sz="1200" i="1" dirty="0">
                    <a:latin typeface="Times-Roman"/>
                  </a:rPr>
                  <a:t> </a:t>
                </a:r>
                <a:r>
                  <a:rPr lang="en-US" altLang="zh-CN" sz="1200" i="1" dirty="0">
                    <a:latin typeface="Times-Roman"/>
                  </a:rPr>
                  <a:t>2008</a:t>
                </a:r>
                <a:endParaRPr lang="zh-CN" altLang="en-US" sz="1200" i="1" dirty="0"/>
              </a:p>
            </p:txBody>
          </p:sp>
        </p:grpSp>
        <p:sp>
          <p:nvSpPr>
            <p:cNvPr id="28" name="文本占位符 3">
              <a:extLst>
                <a:ext uri="{FF2B5EF4-FFF2-40B4-BE49-F238E27FC236}">
                  <a16:creationId xmlns:a16="http://schemas.microsoft.com/office/drawing/2014/main" id="{10BEE313-FE6E-45BD-B35A-2C63051520B0}"/>
                </a:ext>
              </a:extLst>
            </p:cNvPr>
            <p:cNvSpPr txBox="1">
              <a:spLocks/>
            </p:cNvSpPr>
            <p:nvPr/>
          </p:nvSpPr>
          <p:spPr>
            <a:xfrm>
              <a:off x="27163" y="3501974"/>
              <a:ext cx="7504992" cy="317984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Wingdings" panose="05000000000000000000" pitchFamily="2" charset="2"/>
                <a:buChar char="p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Wingdings" panose="05000000000000000000" pitchFamily="2" charset="2"/>
                <a:buChar char="n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Wingdings" panose="05000000000000000000" pitchFamily="2" charset="2"/>
                <a:buChar char="Ø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SMOS: </a:t>
              </a:r>
              <a:r>
                <a:rPr lang="en-US" altLang="zh-CN" sz="1600" b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Flat Target Transform (FTT) </a:t>
              </a:r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Approach</a:t>
              </a:r>
            </a:p>
            <a:p>
              <a:pPr lvl="1">
                <a:lnSpc>
                  <a:spcPct val="150000"/>
                </a:lnSpc>
              </a:pPr>
              <a:r>
                <a:rPr lang="en-US" altLang="zh-CN" sz="1400" b="1" dirty="0">
                  <a:solidFill>
                    <a:srgbClr val="3FA5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Using Cold sky as reference target</a:t>
              </a:r>
            </a:p>
            <a:p>
              <a:pPr marL="0" indent="0">
                <a:lnSpc>
                  <a:spcPct val="150000"/>
                </a:lnSpc>
                <a:buFont typeface="Wingdings" panose="05000000000000000000" pitchFamily="2" charset="2"/>
                <a:buNone/>
              </a:pPr>
              <a:endParaRPr lang="zh-CN" altLang="en-US" sz="1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7206A80E-E59E-4145-B6F5-18E334B10D0F}"/>
              </a:ext>
            </a:extLst>
          </p:cNvPr>
          <p:cNvGrpSpPr/>
          <p:nvPr/>
        </p:nvGrpSpPr>
        <p:grpSpPr>
          <a:xfrm>
            <a:off x="6644640" y="1186441"/>
            <a:ext cx="5547360" cy="5495373"/>
            <a:chOff x="6644640" y="1186441"/>
            <a:chExt cx="5547360" cy="5495373"/>
          </a:xfrm>
        </p:grpSpPr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53F8151B-16C3-44DB-95F6-33543B6645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32155" y="3585424"/>
              <a:ext cx="3653758" cy="3096390"/>
            </a:xfrm>
            <a:prstGeom prst="rect">
              <a:avLst/>
            </a:prstGeom>
          </p:spPr>
        </p:pic>
        <p:sp>
          <p:nvSpPr>
            <p:cNvPr id="31" name="文本占位符 3">
              <a:extLst>
                <a:ext uri="{FF2B5EF4-FFF2-40B4-BE49-F238E27FC236}">
                  <a16:creationId xmlns:a16="http://schemas.microsoft.com/office/drawing/2014/main" id="{5E5FC42C-647F-4D05-B058-BD2416105D41}"/>
                </a:ext>
              </a:extLst>
            </p:cNvPr>
            <p:cNvSpPr txBox="1">
              <a:spLocks/>
            </p:cNvSpPr>
            <p:nvPr/>
          </p:nvSpPr>
          <p:spPr>
            <a:xfrm>
              <a:off x="6644640" y="1186441"/>
              <a:ext cx="5547360" cy="317984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Wingdings" panose="05000000000000000000" pitchFamily="2" charset="2"/>
                <a:buChar char="p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Wingdings" panose="05000000000000000000" pitchFamily="2" charset="2"/>
                <a:buChar char="n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Wingdings" panose="05000000000000000000" pitchFamily="2" charset="2"/>
                <a:buChar char="Ø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MICAP: </a:t>
              </a:r>
              <a:r>
                <a:rPr lang="en-US" altLang="zh-CN" sz="1600" b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Sea Target Transform (STT) </a:t>
              </a:r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Approach</a:t>
              </a:r>
            </a:p>
            <a:p>
              <a:pPr lvl="1">
                <a:lnSpc>
                  <a:spcPct val="150000"/>
                </a:lnSpc>
              </a:pPr>
              <a:r>
                <a:rPr lang="en-US" altLang="zh-CN" sz="1400" b="1" dirty="0">
                  <a:solidFill>
                    <a:srgbClr val="3FA5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Using dedicated ocean surface as reference target</a:t>
              </a:r>
              <a:r>
                <a:rPr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, the selection of which is strictly constrained with localization and ocean/atmosphere conditions</a:t>
              </a:r>
            </a:p>
            <a:p>
              <a:pPr lvl="1">
                <a:lnSpc>
                  <a:spcPct val="150000"/>
                </a:lnSpc>
              </a:pPr>
              <a:r>
                <a:rPr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Better scene similarity &amp; scaling not needed</a:t>
              </a:r>
            </a:p>
            <a:p>
              <a:pPr lvl="1">
                <a:lnSpc>
                  <a:spcPct val="150000"/>
                </a:lnSpc>
              </a:pPr>
              <a:r>
                <a:rPr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Possible to implemented for 1D FOV</a:t>
              </a:r>
            </a:p>
            <a:p>
              <a:pPr marL="0" indent="0">
                <a:lnSpc>
                  <a:spcPct val="150000"/>
                </a:lnSpc>
                <a:buFont typeface="Wingdings" panose="05000000000000000000" pitchFamily="2" charset="2"/>
                <a:buNone/>
              </a:pPr>
              <a:endParaRPr lang="zh-CN" altLang="en-US" sz="1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933C7A46-7345-4E25-9ABC-48AC0E9A82AC}"/>
              </a:ext>
            </a:extLst>
          </p:cNvPr>
          <p:cNvGrpSpPr/>
          <p:nvPr/>
        </p:nvGrpSpPr>
        <p:grpSpPr>
          <a:xfrm>
            <a:off x="0" y="1181371"/>
            <a:ext cx="6713220" cy="2284337"/>
            <a:chOff x="0" y="1181371"/>
            <a:chExt cx="6713220" cy="2284337"/>
          </a:xfrm>
        </p:grpSpPr>
        <p:sp>
          <p:nvSpPr>
            <p:cNvPr id="37" name="矩形: 圆角 36">
              <a:extLst>
                <a:ext uri="{FF2B5EF4-FFF2-40B4-BE49-F238E27FC236}">
                  <a16:creationId xmlns:a16="http://schemas.microsoft.com/office/drawing/2014/main" id="{69169566-E56B-4DD2-9952-DF9DAB672FA1}"/>
                </a:ext>
              </a:extLst>
            </p:cNvPr>
            <p:cNvSpPr/>
            <p:nvPr/>
          </p:nvSpPr>
          <p:spPr>
            <a:xfrm>
              <a:off x="405628" y="2463218"/>
              <a:ext cx="6239012" cy="100249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rgbClr val="33841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文本占位符 3">
              <a:extLst>
                <a:ext uri="{FF2B5EF4-FFF2-40B4-BE49-F238E27FC236}">
                  <a16:creationId xmlns:a16="http://schemas.microsoft.com/office/drawing/2014/main" id="{A0A43BFF-48C2-4FCD-B917-25FC653567AF}"/>
                </a:ext>
              </a:extLst>
            </p:cNvPr>
            <p:cNvSpPr txBox="1">
              <a:spLocks/>
            </p:cNvSpPr>
            <p:nvPr/>
          </p:nvSpPr>
          <p:spPr>
            <a:xfrm>
              <a:off x="0" y="1181371"/>
              <a:ext cx="6713220" cy="156263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Wingdings" panose="05000000000000000000" pitchFamily="2" charset="2"/>
                <a:buChar char="p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Wingdings" panose="05000000000000000000" pitchFamily="2" charset="2"/>
                <a:buChar char="n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Wingdings" panose="05000000000000000000" pitchFamily="2" charset="2"/>
                <a:buChar char="Ø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600" b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Differential TB Reconstruction </a:t>
              </a:r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for Interferometric Radiometers</a:t>
              </a:r>
            </a:p>
            <a:p>
              <a:pPr lvl="1">
                <a:lnSpc>
                  <a:spcPct val="150000"/>
                </a:lnSpc>
              </a:pPr>
              <a:r>
                <a:rPr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Reduce the contribution of receiver backward noises (</a:t>
              </a:r>
              <a:r>
                <a:rPr lang="en-US" altLang="zh-CN" sz="14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</a:t>
              </a:r>
              <a:r>
                <a:rPr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 term)</a:t>
              </a:r>
            </a:p>
            <a:p>
              <a:pPr lvl="1">
                <a:lnSpc>
                  <a:spcPct val="150000"/>
                </a:lnSpc>
              </a:pPr>
              <a:r>
                <a:rPr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Minimize the uncertainty &amp; non-consistency of </a:t>
              </a:r>
              <a:r>
                <a:rPr lang="en-US" altLang="zh-CN" sz="1400" b="1" dirty="0">
                  <a:solidFill>
                    <a:srgbClr val="7030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element antenna patterns</a:t>
              </a:r>
            </a:p>
            <a:p>
              <a:pPr lvl="1">
                <a:lnSpc>
                  <a:spcPct val="150000"/>
                </a:lnSpc>
              </a:pPr>
              <a:endParaRPr lang="en-US" altLang="zh-CN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>
                <a:lnSpc>
                  <a:spcPct val="150000"/>
                </a:lnSpc>
                <a:buFont typeface="Wingdings" panose="05000000000000000000" pitchFamily="2" charset="2"/>
                <a:buNone/>
              </a:pPr>
              <a:endParaRPr lang="zh-CN" altLang="en-US" sz="1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D149DED2-6171-453F-A7E6-87306669A3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245" r="3731"/>
            <a:stretch/>
          </p:blipFill>
          <p:spPr>
            <a:xfrm>
              <a:off x="524972" y="2462464"/>
              <a:ext cx="5946947" cy="59783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6" name="图片 35">
              <a:extLst>
                <a:ext uri="{FF2B5EF4-FFF2-40B4-BE49-F238E27FC236}">
                  <a16:creationId xmlns:a16="http://schemas.microsoft.com/office/drawing/2014/main" id="{83B81ADB-5322-4F87-B06B-B232AC39D9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49974" y="3060302"/>
              <a:ext cx="3096939" cy="3691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33224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4C7D9385-C81B-4914-B17F-6B7EFE9D2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43AFC-58F1-41E5-AE80-3EE637F5D844}" type="slidenum">
              <a:rPr lang="zh-CN" altLang="en-US" smtClean="0"/>
              <a:t>16</a:t>
            </a:fld>
            <a:endParaRPr lang="zh-CN" altLang="en-US"/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2156E959-37CB-45F2-83A1-2EA419BE70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8067" y="1658149"/>
            <a:ext cx="1295249" cy="1938682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45D01F2A-55E8-4BD7-B18E-9DC6BCABF9E2}"/>
              </a:ext>
            </a:extLst>
          </p:cNvPr>
          <p:cNvSpPr txBox="1"/>
          <p:nvPr/>
        </p:nvSpPr>
        <p:spPr>
          <a:xfrm>
            <a:off x="1790398" y="1323232"/>
            <a:ext cx="249322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100" b="1" dirty="0">
                <a:latin typeface="Arial" panose="020B0604020202020204" pitchFamily="34" charset="0"/>
                <a:cs typeface="Arial" panose="020B0604020202020204" pitchFamily="34" charset="0"/>
              </a:rPr>
              <a:t>BT Recon. Without STT</a:t>
            </a:r>
            <a:endParaRPr lang="zh-CN" alt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5E7EFCEE-84B9-45F0-8830-CA5BDB787D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3825" y="3946401"/>
            <a:ext cx="589599" cy="2656126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A56C3892-9BB9-48E4-BE05-C75E604048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5847" y="1192409"/>
            <a:ext cx="462195" cy="2647588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9D3A6743-EF61-41F5-BB1B-5770DF74BE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6810" y="4320437"/>
            <a:ext cx="1610895" cy="1949342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9D101474-67DA-4357-AD82-B64998EFB8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1458" y="1663675"/>
            <a:ext cx="1590276" cy="1938683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10BC3E36-EA39-401D-A632-886D949C1C2F}"/>
              </a:ext>
            </a:extLst>
          </p:cNvPr>
          <p:cNvSpPr txBox="1"/>
          <p:nvPr/>
        </p:nvSpPr>
        <p:spPr>
          <a:xfrm>
            <a:off x="7627507" y="1334579"/>
            <a:ext cx="216397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100" b="1" dirty="0">
                <a:latin typeface="Arial" panose="020B0604020202020204" pitchFamily="34" charset="0"/>
                <a:cs typeface="Arial" panose="020B0604020202020204" pitchFamily="34" charset="0"/>
              </a:rPr>
              <a:t>Ocean Calibration</a:t>
            </a:r>
            <a:endParaRPr lang="zh-CN" alt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箭头: 右 37">
            <a:extLst>
              <a:ext uri="{FF2B5EF4-FFF2-40B4-BE49-F238E27FC236}">
                <a16:creationId xmlns:a16="http://schemas.microsoft.com/office/drawing/2014/main" id="{60999C0C-616F-4978-9C85-7D5E534BE890}"/>
              </a:ext>
            </a:extLst>
          </p:cNvPr>
          <p:cNvSpPr/>
          <p:nvPr/>
        </p:nvSpPr>
        <p:spPr>
          <a:xfrm>
            <a:off x="7142508" y="2493023"/>
            <a:ext cx="455763" cy="26161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箭头: 右 39">
            <a:extLst>
              <a:ext uri="{FF2B5EF4-FFF2-40B4-BE49-F238E27FC236}">
                <a16:creationId xmlns:a16="http://schemas.microsoft.com/office/drawing/2014/main" id="{D8E17C4B-CF48-4FA6-AC0D-B542ED715D25}"/>
              </a:ext>
            </a:extLst>
          </p:cNvPr>
          <p:cNvSpPr/>
          <p:nvPr/>
        </p:nvSpPr>
        <p:spPr>
          <a:xfrm>
            <a:off x="7221670" y="5144706"/>
            <a:ext cx="455763" cy="26161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CDAFAA5-35CD-4E27-905C-2E8C12383E2B}"/>
              </a:ext>
            </a:extLst>
          </p:cNvPr>
          <p:cNvSpPr txBox="1"/>
          <p:nvPr/>
        </p:nvSpPr>
        <p:spPr>
          <a:xfrm>
            <a:off x="8323822" y="5119937"/>
            <a:ext cx="161089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11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sz="1200" dirty="0">
                <a:solidFill>
                  <a:srgbClr val="FF0000"/>
                </a:solidFill>
              </a:rPr>
              <a:t>R</a:t>
            </a:r>
            <a:r>
              <a:rPr lang="en-US" altLang="zh-CN" sz="1200" dirty="0">
                <a:solidFill>
                  <a:srgbClr val="FF0000"/>
                </a:solidFill>
              </a:rPr>
              <a:t>MSE</a:t>
            </a:r>
            <a:r>
              <a:rPr lang="zh-CN" altLang="en-US" sz="1200" dirty="0">
                <a:solidFill>
                  <a:srgbClr val="FF0000"/>
                </a:solidFill>
              </a:rPr>
              <a:t>: 0.46</a:t>
            </a:r>
            <a:r>
              <a:rPr lang="en-US" altLang="zh-CN" sz="1200" dirty="0">
                <a:solidFill>
                  <a:srgbClr val="FF0000"/>
                </a:solidFill>
              </a:rPr>
              <a:t>K</a:t>
            </a:r>
            <a:endParaRPr lang="zh-CN" altLang="en-US" sz="1200" dirty="0">
              <a:solidFill>
                <a:srgbClr val="FF0000"/>
              </a:solidFill>
            </a:endParaRPr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id="{231F4F87-D3B4-4629-9938-F0F9062E89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83529" y="4288286"/>
            <a:ext cx="1663949" cy="194030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D9C9672E-32A2-4872-89C3-54DDD09DD8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4367" y="1658148"/>
            <a:ext cx="1662562" cy="1938683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97739F5A-DF71-47E4-B1C4-DEC2C7468165}"/>
              </a:ext>
            </a:extLst>
          </p:cNvPr>
          <p:cNvSpPr txBox="1"/>
          <p:nvPr/>
        </p:nvSpPr>
        <p:spPr>
          <a:xfrm>
            <a:off x="4547986" y="1323232"/>
            <a:ext cx="24583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100" b="1" dirty="0">
                <a:latin typeface="Arial" panose="020B0604020202020204" pitchFamily="34" charset="0"/>
                <a:cs typeface="Arial" panose="020B0604020202020204" pitchFamily="34" charset="0"/>
              </a:rPr>
              <a:t>BT Recon. With STT</a:t>
            </a:r>
            <a:endParaRPr lang="zh-CN" alt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箭头: 右 3">
            <a:extLst>
              <a:ext uri="{FF2B5EF4-FFF2-40B4-BE49-F238E27FC236}">
                <a16:creationId xmlns:a16="http://schemas.microsoft.com/office/drawing/2014/main" id="{8203BEF7-53A4-401D-AF91-BFD7D95BE87C}"/>
              </a:ext>
            </a:extLst>
          </p:cNvPr>
          <p:cNvSpPr/>
          <p:nvPr/>
        </p:nvSpPr>
        <p:spPr>
          <a:xfrm>
            <a:off x="4114177" y="2545851"/>
            <a:ext cx="455763" cy="26161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2648DFF9-0114-4108-89A4-D831D9FA576A}"/>
              </a:ext>
            </a:extLst>
          </p:cNvPr>
          <p:cNvSpPr txBox="1"/>
          <p:nvPr/>
        </p:nvSpPr>
        <p:spPr>
          <a:xfrm>
            <a:off x="5345726" y="5100419"/>
            <a:ext cx="161089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11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1200" dirty="0">
                <a:solidFill>
                  <a:srgbClr val="FF0000"/>
                </a:solidFill>
              </a:rPr>
              <a:t>RMSE:1.48K</a:t>
            </a:r>
            <a:endParaRPr lang="zh-CN" altLang="en-US" sz="1200" dirty="0">
              <a:solidFill>
                <a:srgbClr val="FF0000"/>
              </a:solidFill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DF29DB8E-4091-49B1-BB03-882F5697BB6E}"/>
              </a:ext>
            </a:extLst>
          </p:cNvPr>
          <p:cNvSpPr txBox="1"/>
          <p:nvPr/>
        </p:nvSpPr>
        <p:spPr>
          <a:xfrm>
            <a:off x="154961" y="2283657"/>
            <a:ext cx="1848679" cy="69871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11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zh-CN" sz="1400" dirty="0"/>
              <a:t>Orbital Brightness Temperature</a:t>
            </a:r>
            <a:endParaRPr lang="zh-CN" altLang="en-US" sz="1400" dirty="0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59E5D541-0C38-4C96-AC1D-89052291BB82}"/>
              </a:ext>
            </a:extLst>
          </p:cNvPr>
          <p:cNvSpPr txBox="1"/>
          <p:nvPr/>
        </p:nvSpPr>
        <p:spPr>
          <a:xfrm>
            <a:off x="1855888" y="4909077"/>
            <a:ext cx="2553449" cy="69871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11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zh-CN" sz="1400" dirty="0"/>
              <a:t>O-B</a:t>
            </a:r>
          </a:p>
          <a:p>
            <a:pPr>
              <a:lnSpc>
                <a:spcPct val="150000"/>
              </a:lnSpc>
            </a:pPr>
            <a:r>
              <a:rPr lang="en-US" altLang="zh-CN" sz="1400" dirty="0"/>
              <a:t>(Observation - Simulation)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83642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A5FB1F2-98F5-B96F-DDBE-6A1E6B950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43AFC-58F1-41E5-AE80-3EE637F5D844}" type="slidenum">
              <a:rPr lang="zh-CN" altLang="en-US" smtClean="0"/>
              <a:t>17</a:t>
            </a:fld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2B1C9D8E-F84E-1A71-5D4C-3259C50866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2000" y="1479109"/>
            <a:ext cx="3840000" cy="28800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5E4D2627-5638-B67D-EDF6-06F569A2E0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2000" y="3659221"/>
            <a:ext cx="3840000" cy="288000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D81C4B74-5F09-8D64-F594-7687F2D3C8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5593" y="1479109"/>
            <a:ext cx="3840000" cy="28800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3C7E32BC-B67B-B26C-BE78-EA5C83244A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52000" y="3653903"/>
            <a:ext cx="3840000" cy="288000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5A36B659-CCC1-29C7-3EF3-E6DCF58F75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7662" y="1479109"/>
            <a:ext cx="3840000" cy="2880000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5DA8C814-24BD-28DA-1C36-01CBE7B1EE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662" y="3653903"/>
            <a:ext cx="3840000" cy="2880000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2B597FAD-CF47-4E43-85DB-CA2E39272CDC}"/>
              </a:ext>
            </a:extLst>
          </p:cNvPr>
          <p:cNvSpPr txBox="1"/>
          <p:nvPr/>
        </p:nvSpPr>
        <p:spPr>
          <a:xfrm>
            <a:off x="641074" y="538780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</a:rPr>
              <a:t>20250329 Tropical Cyclone Courtney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3E294D90-3E57-4C03-A130-B8F7C748F5A7}"/>
              </a:ext>
            </a:extLst>
          </p:cNvPr>
          <p:cNvSpPr txBox="1"/>
          <p:nvPr/>
        </p:nvSpPr>
        <p:spPr>
          <a:xfrm rot="16200000">
            <a:off x="-397068" y="2400079"/>
            <a:ext cx="1762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/>
              <a:t>MICAP Observation</a:t>
            </a:r>
            <a:endParaRPr lang="zh-CN" altLang="en-US" b="1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4F3A9015-E2F7-4A54-ADF2-369573A70452}"/>
              </a:ext>
            </a:extLst>
          </p:cNvPr>
          <p:cNvSpPr txBox="1"/>
          <p:nvPr/>
        </p:nvSpPr>
        <p:spPr>
          <a:xfrm rot="16200000">
            <a:off x="-591039" y="4509199"/>
            <a:ext cx="2150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/>
              <a:t>MICAP Simulation</a:t>
            </a:r>
            <a:endParaRPr lang="zh-CN" altLang="en-US" b="1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78801EA-1D38-412E-BA3C-19607C58BFF3}"/>
              </a:ext>
            </a:extLst>
          </p:cNvPr>
          <p:cNvSpPr txBox="1"/>
          <p:nvPr/>
        </p:nvSpPr>
        <p:spPr>
          <a:xfrm>
            <a:off x="1875610" y="1393833"/>
            <a:ext cx="1824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/>
              <a:t>L-band</a:t>
            </a:r>
            <a:endParaRPr lang="zh-CN" altLang="en-US" b="1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881EB8D2-F999-4C01-9F39-0080379C7DD7}"/>
              </a:ext>
            </a:extLst>
          </p:cNvPr>
          <p:cNvSpPr txBox="1"/>
          <p:nvPr/>
        </p:nvSpPr>
        <p:spPr>
          <a:xfrm>
            <a:off x="5374448" y="1393833"/>
            <a:ext cx="1824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/>
              <a:t>C-band</a:t>
            </a:r>
            <a:endParaRPr lang="zh-CN" altLang="en-US" b="1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4214A00-A0BF-4AAF-BD01-4B80130DFF7B}"/>
              </a:ext>
            </a:extLst>
          </p:cNvPr>
          <p:cNvSpPr txBox="1"/>
          <p:nvPr/>
        </p:nvSpPr>
        <p:spPr>
          <a:xfrm>
            <a:off x="9214448" y="1393833"/>
            <a:ext cx="1824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/>
              <a:t>K-band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24366629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>
            <a:extLst>
              <a:ext uri="{FF2B5EF4-FFF2-40B4-BE49-F238E27FC236}">
                <a16:creationId xmlns:a16="http://schemas.microsoft.com/office/drawing/2014/main" id="{D1562C70-A434-42CE-AF63-863EFEC09888}"/>
              </a:ext>
            </a:extLst>
          </p:cNvPr>
          <p:cNvSpPr txBox="1"/>
          <p:nvPr/>
        </p:nvSpPr>
        <p:spPr>
          <a:xfrm>
            <a:off x="752795" y="191457"/>
            <a:ext cx="9204960" cy="49962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200" b="1"/>
            </a:lvl1pPr>
          </a:lstStyle>
          <a:p>
            <a:r>
              <a:rPr lang="en-US" altLang="zh-CN" sz="2000" dirty="0">
                <a:solidFill>
                  <a:srgbClr val="C00000"/>
                </a:solidFill>
              </a:rPr>
              <a:t>MICAP TB Map Comparing with SMAP &amp; AMSR-2</a:t>
            </a:r>
            <a:endParaRPr lang="zh-CN" altLang="en-US" sz="2000" dirty="0">
              <a:solidFill>
                <a:srgbClr val="C00000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DFA800E-7D1A-4828-9E55-4D5C14278C28}"/>
              </a:ext>
            </a:extLst>
          </p:cNvPr>
          <p:cNvSpPr txBox="1"/>
          <p:nvPr/>
        </p:nvSpPr>
        <p:spPr>
          <a:xfrm>
            <a:off x="1973201" y="910019"/>
            <a:ext cx="2477017" cy="3366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200" b="1"/>
            </a:lvl1pPr>
          </a:lstStyle>
          <a:p>
            <a:r>
              <a:rPr lang="en-US" altLang="zh-CN" dirty="0"/>
              <a:t>MICAP L-Band X-pol</a:t>
            </a:r>
            <a:endParaRPr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8FE7648-6875-452A-84F4-13903F9E9082}"/>
              </a:ext>
            </a:extLst>
          </p:cNvPr>
          <p:cNvSpPr txBox="1"/>
          <p:nvPr/>
        </p:nvSpPr>
        <p:spPr>
          <a:xfrm>
            <a:off x="5355276" y="921174"/>
            <a:ext cx="2477017" cy="3366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200" b="1"/>
            </a:lvl1pPr>
          </a:lstStyle>
          <a:p>
            <a:r>
              <a:rPr lang="en-US" altLang="zh-CN" dirty="0"/>
              <a:t>MICAP C-Band X-pol</a:t>
            </a:r>
            <a:endParaRPr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38C8FC02-1D9D-408D-B166-F74FD4291166}"/>
              </a:ext>
            </a:extLst>
          </p:cNvPr>
          <p:cNvSpPr txBox="1"/>
          <p:nvPr/>
        </p:nvSpPr>
        <p:spPr>
          <a:xfrm>
            <a:off x="1995647" y="3980708"/>
            <a:ext cx="2477017" cy="3366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200" b="1"/>
            </a:lvl1pPr>
          </a:lstStyle>
          <a:p>
            <a:r>
              <a:rPr lang="en-US" altLang="zh-CN" dirty="0"/>
              <a:t>SMAP L-Band H-pol</a:t>
            </a:r>
            <a:endParaRPr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84CECAD-3F5A-4005-AE90-B01525847441}"/>
              </a:ext>
            </a:extLst>
          </p:cNvPr>
          <p:cNvSpPr txBox="1"/>
          <p:nvPr/>
        </p:nvSpPr>
        <p:spPr>
          <a:xfrm>
            <a:off x="5355275" y="3946027"/>
            <a:ext cx="2477017" cy="3366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200" b="1"/>
            </a:lvl1pPr>
          </a:lstStyle>
          <a:p>
            <a:r>
              <a:rPr lang="en-US" altLang="zh-CN" dirty="0"/>
              <a:t>AMSR-2 C-Band H-pol</a:t>
            </a:r>
            <a:endParaRPr lang="zh-CN" altLang="en-US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DD29E2F9-E5F1-4E53-AE57-388F87DD092D}"/>
              </a:ext>
            </a:extLst>
          </p:cNvPr>
          <p:cNvSpPr txBox="1"/>
          <p:nvPr/>
        </p:nvSpPr>
        <p:spPr>
          <a:xfrm>
            <a:off x="8957844" y="3926668"/>
            <a:ext cx="2477017" cy="3366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200" b="1"/>
            </a:lvl1pPr>
          </a:lstStyle>
          <a:p>
            <a:r>
              <a:rPr lang="en-US" altLang="zh-CN" dirty="0"/>
              <a:t>AMSR-2 K-Band H-pol</a:t>
            </a:r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58030B1-F18B-4CA8-8800-C528BA155B99}"/>
              </a:ext>
            </a:extLst>
          </p:cNvPr>
          <p:cNvSpPr txBox="1"/>
          <p:nvPr/>
        </p:nvSpPr>
        <p:spPr>
          <a:xfrm>
            <a:off x="8897966" y="922230"/>
            <a:ext cx="2477017" cy="3366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200" b="1"/>
            </a:lvl1pPr>
          </a:lstStyle>
          <a:p>
            <a:r>
              <a:rPr lang="en-US" altLang="zh-CN" dirty="0"/>
              <a:t>MICAP K-Band X-pol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B209571-B235-4E61-B246-8A60EC0B9D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17" y="4095016"/>
            <a:ext cx="1480417" cy="1337365"/>
          </a:xfrm>
          <a:prstGeom prst="rect">
            <a:avLst/>
          </a:prstGeom>
        </p:spPr>
      </p:pic>
      <p:pic>
        <p:nvPicPr>
          <p:cNvPr id="2052" name="Picture 4" descr="GCOM-W / AMSR2">
            <a:extLst>
              <a:ext uri="{FF2B5EF4-FFF2-40B4-BE49-F238E27FC236}">
                <a16:creationId xmlns:a16="http://schemas.microsoft.com/office/drawing/2014/main" id="{DA1B85CB-6DDB-464A-8C70-576F289775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617" y="5633980"/>
            <a:ext cx="1480418" cy="986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CBCCDDBE-06DD-47B9-86C6-F7250300EB3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64" t="7819" r="15587" b="11549"/>
          <a:stretch/>
        </p:blipFill>
        <p:spPr>
          <a:xfrm>
            <a:off x="132617" y="1580923"/>
            <a:ext cx="1544203" cy="1064499"/>
          </a:xfrm>
          <a:prstGeom prst="rect">
            <a:avLst/>
          </a:prstGeom>
        </p:spPr>
      </p:pic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5288A803-A72A-4A16-B3EE-503266CCB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43AFC-58F1-41E5-AE80-3EE637F5D844}" type="slidenum">
              <a:rPr lang="zh-CN" altLang="en-US" smtClean="0"/>
              <a:t>18</a:t>
            </a:fld>
            <a:endParaRPr lang="zh-CN" altLang="en-US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0DDB5E66-5B53-4187-91E5-118A6002C61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1775" t="3787" r="11996" b="6560"/>
          <a:stretch>
            <a:fillRect/>
          </a:stretch>
        </p:blipFill>
        <p:spPr>
          <a:xfrm>
            <a:off x="5243424" y="4220585"/>
            <a:ext cx="2795845" cy="2466204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F88D841A-5112-460F-9E92-CD20EBACEC0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1443" t="3757" r="12330" b="6589"/>
          <a:stretch>
            <a:fillRect/>
          </a:stretch>
        </p:blipFill>
        <p:spPr>
          <a:xfrm>
            <a:off x="8734947" y="4198219"/>
            <a:ext cx="2798249" cy="2468324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8E5FE447-96FE-4ACF-B9FC-66666987725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1130" t="4452" r="12497" b="6783"/>
          <a:stretch>
            <a:fillRect/>
          </a:stretch>
        </p:blipFill>
        <p:spPr>
          <a:xfrm>
            <a:off x="1747242" y="4248754"/>
            <a:ext cx="2829198" cy="2466204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36C37E35-267D-446A-9CC1-532CCA7489E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0813" t="4390" r="11707" b="7510"/>
          <a:stretch>
            <a:fillRect/>
          </a:stretch>
        </p:blipFill>
        <p:spPr>
          <a:xfrm>
            <a:off x="1774774" y="1242734"/>
            <a:ext cx="2798248" cy="2386351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7E78647B-B564-4CB6-A893-20CDCDC3F8F9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1308" t="3786" r="12662" b="6291"/>
          <a:stretch>
            <a:fillRect/>
          </a:stretch>
        </p:blipFill>
        <p:spPr>
          <a:xfrm>
            <a:off x="5243424" y="1200091"/>
            <a:ext cx="2798249" cy="2482153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44B35601-2618-4B35-A047-BED6E3FC3069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1140" t="4008" r="12662" b="6292"/>
          <a:stretch>
            <a:fillRect/>
          </a:stretch>
        </p:blipFill>
        <p:spPr>
          <a:xfrm>
            <a:off x="8737351" y="1197384"/>
            <a:ext cx="2798249" cy="2470566"/>
          </a:xfrm>
          <a:prstGeom prst="rect">
            <a:avLst/>
          </a:prstGeom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3A1924D3-6EC7-43D0-B9F9-22372C77C715}"/>
              </a:ext>
            </a:extLst>
          </p:cNvPr>
          <p:cNvSpPr txBox="1"/>
          <p:nvPr/>
        </p:nvSpPr>
        <p:spPr>
          <a:xfrm>
            <a:off x="4638613" y="6642556"/>
            <a:ext cx="385290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800"/>
            </a:lvl1pPr>
          </a:lstStyle>
          <a:p>
            <a:r>
              <a:rPr lang="en-US" altLang="zh-CN" dirty="0"/>
              <a:t>2025</a:t>
            </a:r>
            <a:r>
              <a:rPr lang="zh-CN" altLang="en-US" dirty="0"/>
              <a:t>0220 </a:t>
            </a:r>
            <a:r>
              <a:rPr lang="en-US" altLang="zh-CN" dirty="0" err="1"/>
              <a:t>Asc</a:t>
            </a:r>
            <a:endParaRPr lang="zh-CN" altLang="en-US" dirty="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EFE4AEA4-FED8-4678-81DB-1B2AE436F12E}"/>
              </a:ext>
            </a:extLst>
          </p:cNvPr>
          <p:cNvSpPr txBox="1"/>
          <p:nvPr/>
        </p:nvSpPr>
        <p:spPr>
          <a:xfrm>
            <a:off x="9097452" y="6620925"/>
            <a:ext cx="209632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800"/>
            </a:lvl1pPr>
          </a:lstStyle>
          <a:p>
            <a:r>
              <a:rPr lang="en-US" altLang="zh-CN" dirty="0"/>
              <a:t>2025</a:t>
            </a:r>
            <a:r>
              <a:rPr lang="zh-CN" altLang="en-US" dirty="0"/>
              <a:t>0220 </a:t>
            </a:r>
            <a:r>
              <a:rPr lang="en-US" altLang="zh-CN" dirty="0" err="1"/>
              <a:t>Asc</a:t>
            </a:r>
            <a:endParaRPr lang="zh-CN" altLang="en-US" dirty="0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977DA499-1332-4130-8830-0D7B49226DE6}"/>
              </a:ext>
            </a:extLst>
          </p:cNvPr>
          <p:cNvSpPr txBox="1"/>
          <p:nvPr/>
        </p:nvSpPr>
        <p:spPr>
          <a:xfrm>
            <a:off x="1194072" y="6649321"/>
            <a:ext cx="385290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800"/>
            </a:lvl1pPr>
          </a:lstStyle>
          <a:p>
            <a:r>
              <a:rPr lang="en-US" altLang="zh-CN" dirty="0"/>
              <a:t>2025</a:t>
            </a:r>
            <a:r>
              <a:rPr lang="zh-CN" altLang="en-US" dirty="0"/>
              <a:t>0220 </a:t>
            </a:r>
            <a:r>
              <a:rPr lang="en-US" altLang="zh-CN" dirty="0" err="1"/>
              <a:t>Asc</a:t>
            </a:r>
            <a:endParaRPr lang="zh-CN" altLang="en-US" dirty="0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32A30A3A-87D6-4B87-B24A-9EA8467DE3FA}"/>
              </a:ext>
            </a:extLst>
          </p:cNvPr>
          <p:cNvSpPr txBox="1"/>
          <p:nvPr/>
        </p:nvSpPr>
        <p:spPr>
          <a:xfrm>
            <a:off x="1697003" y="3635801"/>
            <a:ext cx="307430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800" dirty="0"/>
              <a:t>2025</a:t>
            </a:r>
            <a:r>
              <a:rPr lang="zh-CN" altLang="en-US" sz="800" dirty="0"/>
              <a:t>0220</a:t>
            </a:r>
            <a:r>
              <a:rPr lang="en-US" altLang="zh-CN" sz="800" dirty="0"/>
              <a:t>-2025</a:t>
            </a:r>
            <a:r>
              <a:rPr lang="zh-CN" altLang="en-US" sz="800" dirty="0"/>
              <a:t>0222 </a:t>
            </a:r>
            <a:r>
              <a:rPr lang="en-US" altLang="zh-CN" sz="800" dirty="0" err="1"/>
              <a:t>Asc</a:t>
            </a:r>
            <a:r>
              <a:rPr lang="zh-CN" altLang="en-US" sz="800" dirty="0"/>
              <a:t> INC</a:t>
            </a:r>
            <a:r>
              <a:rPr lang="en-US" altLang="zh-CN" sz="800" dirty="0"/>
              <a:t>:</a:t>
            </a:r>
            <a:r>
              <a:rPr lang="zh-CN" altLang="en-US" sz="800" dirty="0"/>
              <a:t>33</a:t>
            </a:r>
            <a:r>
              <a:rPr lang="en-US" altLang="zh-CN" sz="800" dirty="0"/>
              <a:t>~</a:t>
            </a:r>
            <a:r>
              <a:rPr lang="zh-CN" altLang="en-US" sz="800" dirty="0"/>
              <a:t>40 </a:t>
            </a:r>
            <a:r>
              <a:rPr lang="en-US" altLang="zh-CN" sz="800" dirty="0"/>
              <a:t>EASE_GRID</a:t>
            </a:r>
            <a:r>
              <a:rPr lang="zh-CN" altLang="en-US" sz="800" dirty="0"/>
              <a:t>（</a:t>
            </a:r>
            <a:r>
              <a:rPr lang="en-US" altLang="zh-CN" sz="800" dirty="0"/>
              <a:t>15km</a:t>
            </a:r>
            <a:r>
              <a:rPr lang="zh-CN" altLang="en-US" sz="800" dirty="0"/>
              <a:t>）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913B7C54-A701-4770-AA5B-DDAFD4B2E24D}"/>
              </a:ext>
            </a:extLst>
          </p:cNvPr>
          <p:cNvSpPr txBox="1"/>
          <p:nvPr/>
        </p:nvSpPr>
        <p:spPr>
          <a:xfrm>
            <a:off x="4859246" y="3635801"/>
            <a:ext cx="356660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800"/>
            </a:lvl1pPr>
          </a:lstStyle>
          <a:p>
            <a:r>
              <a:rPr lang="en-US" altLang="zh-CN" dirty="0"/>
              <a:t>2025</a:t>
            </a:r>
            <a:r>
              <a:rPr lang="zh-CN" altLang="en-US" dirty="0"/>
              <a:t>0220</a:t>
            </a:r>
            <a:r>
              <a:rPr lang="en-US" altLang="zh-CN" dirty="0"/>
              <a:t>-2025</a:t>
            </a:r>
            <a:r>
              <a:rPr lang="zh-CN" altLang="en-US" dirty="0"/>
              <a:t>0222 </a:t>
            </a:r>
            <a:r>
              <a:rPr lang="en-US" altLang="zh-CN" sz="800" dirty="0" err="1"/>
              <a:t>Asc</a:t>
            </a:r>
            <a:r>
              <a:rPr lang="zh-CN" altLang="en-US" dirty="0"/>
              <a:t> INC</a:t>
            </a:r>
            <a:r>
              <a:rPr lang="en-US" altLang="zh-CN" dirty="0"/>
              <a:t>:</a:t>
            </a:r>
            <a:r>
              <a:rPr lang="zh-CN" altLang="en-US" dirty="0"/>
              <a:t>33至40 </a:t>
            </a:r>
            <a:r>
              <a:rPr lang="en-US" altLang="zh-CN" dirty="0"/>
              <a:t>EASE_GRID</a:t>
            </a:r>
            <a:r>
              <a:rPr lang="zh-CN" altLang="en-US" dirty="0"/>
              <a:t>（</a:t>
            </a:r>
            <a:r>
              <a:rPr lang="en-US" altLang="zh-CN" dirty="0"/>
              <a:t>15km</a:t>
            </a:r>
            <a:r>
              <a:rPr lang="zh-CN" altLang="en-US" dirty="0"/>
              <a:t>）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545E727E-86E2-4553-9BE2-9A9E40643451}"/>
              </a:ext>
            </a:extLst>
          </p:cNvPr>
          <p:cNvSpPr txBox="1"/>
          <p:nvPr/>
        </p:nvSpPr>
        <p:spPr>
          <a:xfrm>
            <a:off x="8598342" y="3663946"/>
            <a:ext cx="309454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800"/>
            </a:lvl1pPr>
          </a:lstStyle>
          <a:p>
            <a:r>
              <a:rPr lang="en-US" altLang="zh-CN" dirty="0"/>
              <a:t>2025</a:t>
            </a:r>
            <a:r>
              <a:rPr lang="zh-CN" altLang="en-US" dirty="0"/>
              <a:t>0220至</a:t>
            </a:r>
            <a:r>
              <a:rPr lang="en-US" altLang="zh-CN" dirty="0"/>
              <a:t>2025</a:t>
            </a:r>
            <a:r>
              <a:rPr lang="zh-CN" altLang="en-US" dirty="0"/>
              <a:t>0222 </a:t>
            </a:r>
            <a:r>
              <a:rPr lang="en-US" altLang="zh-CN" sz="800" dirty="0" err="1"/>
              <a:t>Asc</a:t>
            </a:r>
            <a:r>
              <a:rPr lang="zh-CN" altLang="en-US" dirty="0"/>
              <a:t> INC</a:t>
            </a:r>
            <a:r>
              <a:rPr lang="en-US" altLang="zh-CN" dirty="0"/>
              <a:t>:</a:t>
            </a:r>
            <a:r>
              <a:rPr lang="zh-CN" altLang="en-US" dirty="0"/>
              <a:t>33</a:t>
            </a:r>
            <a:r>
              <a:rPr lang="en-US" altLang="zh-CN" dirty="0"/>
              <a:t>-</a:t>
            </a:r>
            <a:r>
              <a:rPr lang="zh-CN" altLang="en-US" dirty="0"/>
              <a:t>40 </a:t>
            </a:r>
            <a:r>
              <a:rPr lang="en-US" altLang="zh-CN" dirty="0"/>
              <a:t>EASE_GRID</a:t>
            </a:r>
            <a:r>
              <a:rPr lang="zh-CN" altLang="en-US" dirty="0"/>
              <a:t>（</a:t>
            </a:r>
            <a:r>
              <a:rPr lang="en-US" altLang="zh-CN" dirty="0"/>
              <a:t>15km</a:t>
            </a:r>
            <a:r>
              <a:rPr lang="zh-CN" altLang="en-US" dirty="0"/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28437700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>
            <a:extLst>
              <a:ext uri="{FF2B5EF4-FFF2-40B4-BE49-F238E27FC236}">
                <a16:creationId xmlns:a16="http://schemas.microsoft.com/office/drawing/2014/main" id="{7E9432E8-3A5E-41F4-BFD4-A936F64221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130" t="3343" r="12497" b="7226"/>
          <a:stretch>
            <a:fillRect/>
          </a:stretch>
        </p:blipFill>
        <p:spPr>
          <a:xfrm>
            <a:off x="8049456" y="1156792"/>
            <a:ext cx="2875256" cy="2525150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DDFA800E-7D1A-4828-9E55-4D5C14278C28}"/>
              </a:ext>
            </a:extLst>
          </p:cNvPr>
          <p:cNvSpPr txBox="1"/>
          <p:nvPr/>
        </p:nvSpPr>
        <p:spPr>
          <a:xfrm>
            <a:off x="624461" y="928144"/>
            <a:ext cx="2477017" cy="3366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200" b="1"/>
            </a:lvl1pPr>
          </a:lstStyle>
          <a:p>
            <a:r>
              <a:rPr lang="en-US" altLang="zh-CN" dirty="0"/>
              <a:t>MICAP L-Band Y-pol</a:t>
            </a:r>
            <a:endParaRPr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8FE7648-6875-452A-84F4-13903F9E9082}"/>
              </a:ext>
            </a:extLst>
          </p:cNvPr>
          <p:cNvSpPr txBox="1"/>
          <p:nvPr/>
        </p:nvSpPr>
        <p:spPr>
          <a:xfrm>
            <a:off x="4349982" y="928144"/>
            <a:ext cx="2477017" cy="3366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200" b="1"/>
            </a:lvl1pPr>
          </a:lstStyle>
          <a:p>
            <a:r>
              <a:rPr lang="en-US" altLang="zh-CN" dirty="0"/>
              <a:t>MICAP C-Band Y-pol</a:t>
            </a:r>
            <a:endParaRPr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38C8FC02-1D9D-408D-B166-F74FD4291166}"/>
              </a:ext>
            </a:extLst>
          </p:cNvPr>
          <p:cNvSpPr txBox="1"/>
          <p:nvPr/>
        </p:nvSpPr>
        <p:spPr>
          <a:xfrm>
            <a:off x="456407" y="3998006"/>
            <a:ext cx="2477017" cy="3366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200" b="1"/>
            </a:lvl1pPr>
          </a:lstStyle>
          <a:p>
            <a:r>
              <a:rPr lang="en-US" altLang="zh-CN" dirty="0"/>
              <a:t>SMAP L-Band V-pol</a:t>
            </a:r>
            <a:endParaRPr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84CECAD-3F5A-4005-AE90-B01525847441}"/>
              </a:ext>
            </a:extLst>
          </p:cNvPr>
          <p:cNvSpPr txBox="1"/>
          <p:nvPr/>
        </p:nvSpPr>
        <p:spPr>
          <a:xfrm>
            <a:off x="4339057" y="4025985"/>
            <a:ext cx="2477017" cy="3366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200" b="1"/>
            </a:lvl1pPr>
          </a:lstStyle>
          <a:p>
            <a:r>
              <a:rPr lang="en-US" altLang="zh-CN" dirty="0"/>
              <a:t>AMSR-2 C-Band V-pol</a:t>
            </a:r>
            <a:endParaRPr lang="zh-CN" altLang="en-US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DD29E2F9-E5F1-4E53-AE57-388F87DD092D}"/>
              </a:ext>
            </a:extLst>
          </p:cNvPr>
          <p:cNvSpPr txBox="1"/>
          <p:nvPr/>
        </p:nvSpPr>
        <p:spPr>
          <a:xfrm>
            <a:off x="8221707" y="4002449"/>
            <a:ext cx="2477017" cy="3366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200" b="1"/>
            </a:lvl1pPr>
          </a:lstStyle>
          <a:p>
            <a:r>
              <a:rPr lang="en-US" altLang="zh-CN" dirty="0"/>
              <a:t>AMSR-2 K-Band V-pol</a:t>
            </a:r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58030B1-F18B-4CA8-8800-C528BA155B99}"/>
              </a:ext>
            </a:extLst>
          </p:cNvPr>
          <p:cNvSpPr txBox="1"/>
          <p:nvPr/>
        </p:nvSpPr>
        <p:spPr>
          <a:xfrm>
            <a:off x="8248575" y="930199"/>
            <a:ext cx="2477017" cy="3366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200" b="1"/>
            </a:lvl1pPr>
          </a:lstStyle>
          <a:p>
            <a:r>
              <a:rPr lang="en-US" altLang="zh-CN" dirty="0"/>
              <a:t>MICAP K-Band Y-pol</a:t>
            </a:r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5288A803-A72A-4A16-B3EE-503266CCB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43AFC-58F1-41E5-AE80-3EE637F5D844}" type="slidenum">
              <a:rPr lang="zh-CN" altLang="en-US" smtClean="0"/>
              <a:t>19</a:t>
            </a:fld>
            <a:endParaRPr lang="zh-CN" altLang="en-US"/>
          </a:p>
        </p:txBody>
      </p:sp>
      <p:pic>
        <p:nvPicPr>
          <p:cNvPr id="34" name="图片 33">
            <a:extLst>
              <a:ext uri="{FF2B5EF4-FFF2-40B4-BE49-F238E27FC236}">
                <a16:creationId xmlns:a16="http://schemas.microsoft.com/office/drawing/2014/main" id="{1138AC62-9983-430C-A778-B849AAE64D8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444" t="4009" r="12164" b="7226"/>
          <a:stretch>
            <a:fillRect/>
          </a:stretch>
        </p:blipFill>
        <p:spPr>
          <a:xfrm>
            <a:off x="4168620" y="4358376"/>
            <a:ext cx="2875256" cy="2473339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BF65A33F-2BCE-44D4-90EA-762E188C80E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130" t="3564" r="12330" b="6782"/>
          <a:stretch>
            <a:fillRect/>
          </a:stretch>
        </p:blipFill>
        <p:spPr>
          <a:xfrm>
            <a:off x="8087927" y="4332089"/>
            <a:ext cx="2875257" cy="2525911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D7743DFA-0096-49AE-ACBC-9A3BBB9A51B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1131" t="4231" r="12164" b="7226"/>
          <a:stretch>
            <a:fillRect/>
          </a:stretch>
        </p:blipFill>
        <p:spPr>
          <a:xfrm>
            <a:off x="371474" y="4350425"/>
            <a:ext cx="2875256" cy="2489237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C182C89E-C159-43E9-B306-FBC5883FAAF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1248" t="3584" r="12191" b="6986"/>
          <a:stretch>
            <a:fillRect/>
          </a:stretch>
        </p:blipFill>
        <p:spPr>
          <a:xfrm>
            <a:off x="371474" y="1213781"/>
            <a:ext cx="2875256" cy="2518974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id="{0D477A7B-8D77-4602-9B1A-FF4E84A6FEB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1130" t="4230" r="12497" b="6782"/>
          <a:stretch>
            <a:fillRect/>
          </a:stretch>
        </p:blipFill>
        <p:spPr>
          <a:xfrm>
            <a:off x="4150863" y="1220137"/>
            <a:ext cx="2875257" cy="2512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0009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23DF37BE-E822-46F1-AFE4-76414E05C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43AFC-58F1-41E5-AE80-3EE637F5D844}" type="slidenum">
              <a:rPr lang="zh-CN" altLang="en-US" smtClean="0"/>
              <a:t>20</a:t>
            </a:fld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62B5402F-828B-4B9A-84B9-D96D79A0D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OUTLINE</a:t>
            </a:r>
            <a:endParaRPr lang="zh-CN" altLang="en-US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B477EA3-55D0-4661-AEA0-B2A36D76F85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8640" y="1535113"/>
            <a:ext cx="11643360" cy="430847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chemeClr val="bg1">
                    <a:lumMod val="85000"/>
                  </a:schemeClr>
                </a:solidFill>
              </a:rPr>
              <a:t> MICAP Instrument Description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chemeClr val="bg1">
                    <a:lumMod val="85000"/>
                  </a:schemeClr>
                </a:solidFill>
              </a:rPr>
              <a:t> MICAP Instrument Status During Commissioning Phase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chemeClr val="bg1">
                    <a:lumMod val="85000"/>
                  </a:schemeClr>
                </a:solidFill>
              </a:rPr>
              <a:t> MICAP L/C/K Radiometers Early In-orbit Performances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/>
              <a:t> MICAP Early In-orbit SSS/SST/WS &amp; Soil Moisture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chemeClr val="bg1">
                    <a:lumMod val="85000"/>
                  </a:schemeClr>
                </a:solidFill>
              </a:rPr>
              <a:t> Conclusion</a:t>
            </a:r>
            <a:endParaRPr lang="zh-CN" altLang="en-US" sz="2400" b="1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2047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文本框 49">
            <a:extLst>
              <a:ext uri="{FF2B5EF4-FFF2-40B4-BE49-F238E27FC236}">
                <a16:creationId xmlns:a16="http://schemas.microsoft.com/office/drawing/2014/main" id="{4528D34F-3820-4AB8-B806-4D079697062A}"/>
              </a:ext>
            </a:extLst>
          </p:cNvPr>
          <p:cNvSpPr txBox="1"/>
          <p:nvPr/>
        </p:nvSpPr>
        <p:spPr>
          <a:xfrm>
            <a:off x="5580343" y="4827670"/>
            <a:ext cx="6513338" cy="1941557"/>
          </a:xfrm>
          <a:prstGeom prst="rect">
            <a:avLst/>
          </a:prstGeom>
          <a:solidFill>
            <a:srgbClr val="FFE5E5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Mode 2 (L/C/K CAP)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Cost function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1600" kern="1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1600" kern="1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priori errors of SST and WS are taken as 2 K and 2 m/s </a:t>
            </a:r>
            <a:endParaRPr lang="zh-CN" altLang="en-US" sz="1600" dirty="0"/>
          </a:p>
        </p:txBody>
      </p: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768C4790-59C6-4EAA-8F84-0A52026B39B5}"/>
              </a:ext>
            </a:extLst>
          </p:cNvPr>
          <p:cNvGrpSpPr/>
          <p:nvPr/>
        </p:nvGrpSpPr>
        <p:grpSpPr>
          <a:xfrm>
            <a:off x="55619" y="4827670"/>
            <a:ext cx="5430560" cy="1936043"/>
            <a:chOff x="1" y="4664618"/>
            <a:chExt cx="5430560" cy="1936043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F2D588A3-492D-40B2-BCB3-641FF73AB7FD}"/>
                </a:ext>
              </a:extLst>
            </p:cNvPr>
            <p:cNvSpPr txBox="1"/>
            <p:nvPr/>
          </p:nvSpPr>
          <p:spPr>
            <a:xfrm>
              <a:off x="1" y="4664618"/>
              <a:ext cx="5430559" cy="1936043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b="1" kern="100" dirty="0">
                  <a:solidFill>
                    <a:srgbClr val="0000FF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Mode 1 (L-Rad Only)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600" kern="1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Cost function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endParaRPr lang="en-US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endParaRPr lang="en-US" altLang="zh-CN" sz="16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600" kern="1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SST and WS are constrained strictly to the background field </a:t>
              </a:r>
              <a:endParaRPr lang="zh-CN" altLang="en-US" sz="1600" dirty="0"/>
            </a:p>
          </p:txBody>
        </p:sp>
        <p:pic>
          <p:nvPicPr>
            <p:cNvPr id="47" name="图片 46">
              <a:extLst>
                <a:ext uri="{FF2B5EF4-FFF2-40B4-BE49-F238E27FC236}">
                  <a16:creationId xmlns:a16="http://schemas.microsoft.com/office/drawing/2014/main" id="{3D77D4FB-5E44-4481-90D4-BD182E9366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24349"/>
            <a:stretch/>
          </p:blipFill>
          <p:spPr>
            <a:xfrm>
              <a:off x="1" y="5527867"/>
              <a:ext cx="5430560" cy="609088"/>
            </a:xfrm>
            <a:prstGeom prst="rect">
              <a:avLst/>
            </a:prstGeom>
            <a:grpFill/>
          </p:spPr>
        </p:pic>
      </p:grp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E081001-E829-4947-A773-E624B3153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43AFC-58F1-41E5-AE80-3EE637F5D844}" type="slidenum">
              <a:rPr lang="zh-CN" altLang="en-US" smtClean="0"/>
              <a:t>21</a:t>
            </a:fld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AA0C8229-9876-4335-A4F1-43298DA5C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MICAP NRT Joint Retrieval of SSS/SST/WS</a:t>
            </a:r>
            <a:endParaRPr lang="zh-CN" altLang="en-US" dirty="0"/>
          </a:p>
        </p:txBody>
      </p:sp>
      <p:pic>
        <p:nvPicPr>
          <p:cNvPr id="60" name="图片 59">
            <a:extLst>
              <a:ext uri="{FF2B5EF4-FFF2-40B4-BE49-F238E27FC236}">
                <a16:creationId xmlns:a16="http://schemas.microsoft.com/office/drawing/2014/main" id="{5432752D-0C81-416D-B693-ED4AF6598F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3776" r="4423"/>
          <a:stretch/>
        </p:blipFill>
        <p:spPr>
          <a:xfrm>
            <a:off x="5574084" y="5690919"/>
            <a:ext cx="6519597" cy="532376"/>
          </a:xfrm>
          <a:prstGeom prst="rect">
            <a:avLst/>
          </a:prstGeom>
        </p:spPr>
      </p:pic>
      <p:pic>
        <p:nvPicPr>
          <p:cNvPr id="61" name="图片 60">
            <a:extLst>
              <a:ext uri="{FF2B5EF4-FFF2-40B4-BE49-F238E27FC236}">
                <a16:creationId xmlns:a16="http://schemas.microsoft.com/office/drawing/2014/main" id="{2DF098E6-F690-44EB-B267-E49FE31B7E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2272" y="1266402"/>
            <a:ext cx="5999374" cy="3428213"/>
          </a:xfrm>
          <a:prstGeom prst="rect">
            <a:avLst/>
          </a:prstGeom>
        </p:spPr>
      </p:pic>
      <p:sp>
        <p:nvSpPr>
          <p:cNvPr id="63" name="文本框 62">
            <a:extLst>
              <a:ext uri="{FF2B5EF4-FFF2-40B4-BE49-F238E27FC236}">
                <a16:creationId xmlns:a16="http://schemas.microsoft.com/office/drawing/2014/main" id="{909155AA-DB29-4373-B0B7-3067A4FA9B1A}"/>
              </a:ext>
            </a:extLst>
          </p:cNvPr>
          <p:cNvSpPr txBox="1"/>
          <p:nvPr/>
        </p:nvSpPr>
        <p:spPr>
          <a:xfrm>
            <a:off x="85222" y="2055658"/>
            <a:ext cx="2307050" cy="613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200" b="1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SSS: NMEFC Forecasts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200" b="1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Others: ECMWF Forecasts </a:t>
            </a:r>
          </a:p>
        </p:txBody>
      </p:sp>
    </p:spTree>
    <p:extLst>
      <p:ext uri="{BB962C8B-B14F-4D97-AF65-F5344CB8AC3E}">
        <p14:creationId xmlns:p14="http://schemas.microsoft.com/office/powerpoint/2010/main" val="1704285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237A0E7-D97C-467A-9298-75E21F80B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43AFC-58F1-41E5-AE80-3EE637F5D844}" type="slidenum">
              <a:rPr lang="zh-CN" altLang="en-US" smtClean="0"/>
              <a:t>22</a:t>
            </a:fld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58EB17FF-387F-4F9E-B851-0E1928029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628" y="324196"/>
            <a:ext cx="10515600" cy="828674"/>
          </a:xfrm>
        </p:spPr>
        <p:txBody>
          <a:bodyPr>
            <a:normAutofit/>
          </a:bodyPr>
          <a:lstStyle/>
          <a:p>
            <a:r>
              <a:rPr lang="en-US" altLang="zh-CN" sz="2800" dirty="0"/>
              <a:t>MICAP Joint Retrieval of SSS/SST/WS</a:t>
            </a:r>
            <a:endParaRPr lang="zh-CN" altLang="en-US" sz="2800" dirty="0"/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30CB7F4E-D9CB-4918-ABE6-1681FD9CA2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79601"/>
            <a:ext cx="12192000" cy="2664674"/>
          </a:xfrm>
          <a:prstGeom prst="rect">
            <a:avLst/>
          </a:prstGeom>
        </p:spPr>
      </p:pic>
      <p:sp>
        <p:nvSpPr>
          <p:cNvPr id="27" name="文本框 26">
            <a:extLst>
              <a:ext uri="{FF2B5EF4-FFF2-40B4-BE49-F238E27FC236}">
                <a16:creationId xmlns:a16="http://schemas.microsoft.com/office/drawing/2014/main" id="{20014943-CE62-431A-8AD8-00DFAF9143AC}"/>
              </a:ext>
            </a:extLst>
          </p:cNvPr>
          <p:cNvSpPr txBox="1"/>
          <p:nvPr/>
        </p:nvSpPr>
        <p:spPr>
          <a:xfrm>
            <a:off x="3498574" y="4137341"/>
            <a:ext cx="5377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Single Pass Joint Retrieval (One day Coverage)</a:t>
            </a:r>
            <a:endParaRPr lang="zh-CN" altLang="en-US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FE9D899C-9331-441D-815F-54EF543DFDD1}"/>
              </a:ext>
            </a:extLst>
          </p:cNvPr>
          <p:cNvSpPr txBox="1"/>
          <p:nvPr/>
        </p:nvSpPr>
        <p:spPr>
          <a:xfrm>
            <a:off x="89452" y="4651140"/>
            <a:ext cx="12102548" cy="1705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800" b="1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Validation approach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b="1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SSS</a:t>
            </a:r>
            <a:r>
              <a:rPr lang="en-US" altLang="zh-CN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Compare with </a:t>
            </a:r>
            <a:r>
              <a:rPr lang="en-US" altLang="zh-CN" kern="1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ARGO</a:t>
            </a:r>
            <a:r>
              <a:rPr lang="en-US" altLang="zh-CN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array and </a:t>
            </a:r>
            <a:r>
              <a:rPr lang="en-US" altLang="zh-CN" kern="1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HYCOM</a:t>
            </a:r>
            <a:r>
              <a:rPr lang="en-US" altLang="zh-CN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ESPC-D-V02: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800" b="1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SST</a:t>
            </a:r>
            <a:r>
              <a:rPr lang="en-US" altLang="zh-CN" sz="18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NOAA In situ SST Quality Monitor (</a:t>
            </a:r>
            <a:r>
              <a:rPr lang="en-US" altLang="zh-CN" sz="1800" kern="100" dirty="0" err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iQuam</a:t>
            </a:r>
            <a:r>
              <a:rPr lang="en-US" altLang="zh-CN" sz="18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 and CMC Group for High Resolution Sea Surface Temperature (</a:t>
            </a:r>
            <a:r>
              <a:rPr lang="en-US" altLang="zh-CN" sz="1800" kern="1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GHRSST</a:t>
            </a:r>
            <a:r>
              <a:rPr lang="en-US" altLang="zh-CN" sz="18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en-US" sz="18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r>
              <a:rPr lang="en-US" altLang="zh-CN" sz="18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b="1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WS</a:t>
            </a:r>
            <a:r>
              <a:rPr lang="en-US" altLang="zh-CN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</a:t>
            </a:r>
            <a:r>
              <a:rPr lang="en-US" altLang="zh-CN" sz="18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NDBC Tropical Atmosphere/Ocean (</a:t>
            </a:r>
            <a:r>
              <a:rPr lang="en-US" altLang="zh-CN" sz="1800" kern="1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TAO</a:t>
            </a:r>
            <a:r>
              <a:rPr lang="en-US" altLang="zh-CN" sz="18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 array and RSS Cross-Calibrated Multi-Platform (</a:t>
            </a:r>
            <a:r>
              <a:rPr lang="en-US" altLang="zh-CN" sz="1800" kern="1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CCMP</a:t>
            </a:r>
            <a:r>
              <a:rPr lang="en-US" altLang="zh-CN" sz="1800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90083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2E66E3E2-34C5-4CE8-A993-1A99732FA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99" y="1630278"/>
            <a:ext cx="2415208" cy="1206363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800" dirty="0"/>
              <a:t>MICAP Single-Pass SSS/SST/WS </a:t>
            </a:r>
            <a:endParaRPr lang="zh-CN" altLang="en-US" sz="1800" dirty="0"/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9A2E0C48-8B1D-425C-888B-9B5AE75FFF13}"/>
              </a:ext>
            </a:extLst>
          </p:cNvPr>
          <p:cNvGrpSpPr>
            <a:grpSpLocks noChangeAspect="1"/>
          </p:cNvGrpSpPr>
          <p:nvPr/>
        </p:nvGrpSpPr>
        <p:grpSpPr>
          <a:xfrm>
            <a:off x="2166498" y="166453"/>
            <a:ext cx="10007593" cy="2129201"/>
            <a:chOff x="888695" y="1497904"/>
            <a:chExt cx="8182255" cy="1740845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D064878A-8275-4060-826C-C91682C25A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3757" b="4899"/>
            <a:stretch/>
          </p:blipFill>
          <p:spPr>
            <a:xfrm>
              <a:off x="1363798" y="1497904"/>
              <a:ext cx="3425691" cy="1620000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5BA4FDF7-A945-45C7-82D3-FE4D042906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56"/>
            <a:stretch/>
          </p:blipFill>
          <p:spPr>
            <a:xfrm>
              <a:off x="4759675" y="1510749"/>
              <a:ext cx="4311275" cy="1728000"/>
            </a:xfrm>
            <a:prstGeom prst="rect">
              <a:avLst/>
            </a:prstGeom>
          </p:spPr>
        </p:pic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C20323EE-C112-47ED-B662-82A56AB3F12E}"/>
                </a:ext>
              </a:extLst>
            </p:cNvPr>
            <p:cNvSpPr txBox="1"/>
            <p:nvPr/>
          </p:nvSpPr>
          <p:spPr>
            <a:xfrm>
              <a:off x="888695" y="2084810"/>
              <a:ext cx="563864" cy="3401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600" b="1" kern="100" dirty="0">
                  <a:solidFill>
                    <a:srgbClr val="FF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SSS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38EDCD94-9106-4EA8-8087-8E3E2E9FF21F}"/>
              </a:ext>
            </a:extLst>
          </p:cNvPr>
          <p:cNvGrpSpPr>
            <a:grpSpLocks noChangeAspect="1"/>
          </p:cNvGrpSpPr>
          <p:nvPr/>
        </p:nvGrpSpPr>
        <p:grpSpPr>
          <a:xfrm>
            <a:off x="2195909" y="2325387"/>
            <a:ext cx="9978183" cy="2160000"/>
            <a:chOff x="797742" y="3233567"/>
            <a:chExt cx="8203101" cy="1775744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845542C9-A841-49FB-95A5-EB9D36C4A8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56"/>
            <a:stretch/>
          </p:blipFill>
          <p:spPr>
            <a:xfrm>
              <a:off x="4797155" y="3281311"/>
              <a:ext cx="4203688" cy="1728000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BFF9ABA3-F3ED-4256-A048-FB42389A45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74"/>
            <a:stretch/>
          </p:blipFill>
          <p:spPr>
            <a:xfrm>
              <a:off x="1210574" y="3233567"/>
              <a:ext cx="3557978" cy="1705078"/>
            </a:xfrm>
            <a:prstGeom prst="rect">
              <a:avLst/>
            </a:prstGeom>
          </p:spPr>
        </p:pic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4BD1C4BF-76DE-463D-AC6D-6D072CF8F1EA}"/>
                </a:ext>
              </a:extLst>
            </p:cNvPr>
            <p:cNvSpPr txBox="1"/>
            <p:nvPr/>
          </p:nvSpPr>
          <p:spPr>
            <a:xfrm>
              <a:off x="797742" y="3877317"/>
              <a:ext cx="528724" cy="3420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600" b="1" kern="100" dirty="0">
                  <a:solidFill>
                    <a:srgbClr val="FF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SST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47260183-9B02-412D-9CC0-8557F0BCF61A}"/>
              </a:ext>
            </a:extLst>
          </p:cNvPr>
          <p:cNvGrpSpPr>
            <a:grpSpLocks noChangeAspect="1"/>
          </p:cNvGrpSpPr>
          <p:nvPr/>
        </p:nvGrpSpPr>
        <p:grpSpPr>
          <a:xfrm>
            <a:off x="2217895" y="4615730"/>
            <a:ext cx="9909940" cy="2110926"/>
            <a:chOff x="896215" y="5098169"/>
            <a:chExt cx="8112258" cy="1728000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C618845E-09A8-42E1-9580-D621AA45BED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729824" y="5098169"/>
              <a:ext cx="4278649" cy="1728000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24D633D7-6705-4BC5-A993-F06F3BB661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t="5273"/>
            <a:stretch/>
          </p:blipFill>
          <p:spPr>
            <a:xfrm>
              <a:off x="1334095" y="5109629"/>
              <a:ext cx="3453192" cy="1705079"/>
            </a:xfrm>
            <a:prstGeom prst="rect">
              <a:avLst/>
            </a:prstGeom>
          </p:spPr>
        </p:pic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C8D95478-8BCF-4676-B865-49BF6041C2BE}"/>
                </a:ext>
              </a:extLst>
            </p:cNvPr>
            <p:cNvSpPr txBox="1"/>
            <p:nvPr/>
          </p:nvSpPr>
          <p:spPr>
            <a:xfrm>
              <a:off x="896215" y="5585138"/>
              <a:ext cx="484229" cy="3405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600" b="1" kern="100" dirty="0">
                  <a:solidFill>
                    <a:srgbClr val="FF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WS</a:t>
              </a:r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03925CDD-C267-47F3-8FE4-49EC758103A3}"/>
              </a:ext>
            </a:extLst>
          </p:cNvPr>
          <p:cNvSpPr txBox="1"/>
          <p:nvPr/>
        </p:nvSpPr>
        <p:spPr>
          <a:xfrm>
            <a:off x="271420" y="2739106"/>
            <a:ext cx="1719468" cy="11546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i="1" kern="1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Observations from 2025.02.13 to 2025.03.13</a:t>
            </a:r>
            <a:endParaRPr lang="zh-CN" altLang="en-US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602827B-E889-4B48-8B42-F311AB722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690191" cy="365125"/>
          </a:xfrm>
        </p:spPr>
        <p:txBody>
          <a:bodyPr/>
          <a:lstStyle/>
          <a:p>
            <a:fld id="{3F443AFC-58F1-41E5-AE80-3EE637F5D84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602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2E66E3E2-34C5-4CE8-A993-1A99732FA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251" y="99652"/>
            <a:ext cx="6105123" cy="12063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/>
              <a:t>MICAP 8-day Average SSS/SST/WS </a:t>
            </a:r>
            <a:endParaRPr lang="zh-CN" altLang="en-US" sz="2000" dirty="0"/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602827B-E889-4B48-8B42-F311AB722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690191" cy="365125"/>
          </a:xfrm>
        </p:spPr>
        <p:txBody>
          <a:bodyPr/>
          <a:lstStyle/>
          <a:p>
            <a:fld id="{3F443AFC-58F1-41E5-AE80-3EE637F5D844}" type="slidenum">
              <a:rPr lang="zh-CN" altLang="en-US" smtClean="0"/>
              <a:t>24</a:t>
            </a:fld>
            <a:endParaRPr lang="zh-CN" altLang="en-US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D548911A-F2BD-496F-9483-F0E85B7C8A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0120" y="914421"/>
            <a:ext cx="5951761" cy="3052792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35460DF2-A9C6-4863-ACFE-EB19FEBE35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583" y="3967214"/>
            <a:ext cx="5555736" cy="2834129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0AF016FF-FE14-4A7B-9D2F-F4922DF898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7682" y="3967213"/>
            <a:ext cx="5506001" cy="2834130"/>
          </a:xfrm>
          <a:prstGeom prst="rect">
            <a:avLst/>
          </a:prstGeom>
        </p:spPr>
      </p:pic>
      <p:sp>
        <p:nvSpPr>
          <p:cNvPr id="27" name="文本框 26">
            <a:extLst>
              <a:ext uri="{FF2B5EF4-FFF2-40B4-BE49-F238E27FC236}">
                <a16:creationId xmlns:a16="http://schemas.microsoft.com/office/drawing/2014/main" id="{FC75CDA6-BAA8-4657-A2CD-EF0A428ED806}"/>
              </a:ext>
            </a:extLst>
          </p:cNvPr>
          <p:cNvSpPr txBox="1"/>
          <p:nvPr/>
        </p:nvSpPr>
        <p:spPr>
          <a:xfrm>
            <a:off x="9151558" y="3508513"/>
            <a:ext cx="2961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Wenyu WANG, </a:t>
            </a:r>
            <a:r>
              <a:rPr lang="en-US" altLang="zh-CN" sz="1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Zhenzhan</a:t>
            </a:r>
            <a:r>
              <a:rPr lang="en-US" altLang="zh-CN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 WANG, </a:t>
            </a:r>
            <a:r>
              <a:rPr lang="en-US" altLang="zh-CN" sz="1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etc</a:t>
            </a:r>
            <a:endParaRPr lang="zh-CN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4612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D9F55FC2-C634-4D70-9A2A-427F3C618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43AFC-58F1-41E5-AE80-3EE637F5D844}" type="slidenum">
              <a:rPr lang="zh-CN" altLang="en-US" smtClean="0"/>
              <a:t>25</a:t>
            </a:fld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859D4DCF-0ECC-4E00-B9E0-9C289C656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/>
              <a:t>MICAP Monthly Averaged Global Soil Moisture</a:t>
            </a:r>
            <a:endParaRPr lang="zh-CN" altLang="en-US" sz="28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2A0BE10-139D-4B99-8936-210F6975B1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10" r="7438" b="7268"/>
          <a:stretch/>
        </p:blipFill>
        <p:spPr bwMode="auto">
          <a:xfrm>
            <a:off x="1411357" y="1683291"/>
            <a:ext cx="8776252" cy="44191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F9A0AFCB-5173-4B74-A876-D119DD9CC3E5}"/>
              </a:ext>
            </a:extLst>
          </p:cNvPr>
          <p:cNvSpPr txBox="1"/>
          <p:nvPr/>
        </p:nvSpPr>
        <p:spPr>
          <a:xfrm>
            <a:off x="7762461" y="6217266"/>
            <a:ext cx="26736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Huizhen</a:t>
            </a:r>
            <a:r>
              <a:rPr lang="en-US" altLang="zh-CN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 CUI, </a:t>
            </a:r>
            <a:r>
              <a:rPr lang="en-US" altLang="zh-CN" sz="1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Tianjie</a:t>
            </a:r>
            <a:r>
              <a:rPr lang="en-US" altLang="zh-CN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 ZHAO, </a:t>
            </a:r>
            <a:r>
              <a:rPr lang="en-US" altLang="zh-CN" sz="1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etc</a:t>
            </a:r>
            <a:endParaRPr lang="zh-CN" alt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C78E5A2-5821-4741-B85F-C06011C92302}"/>
              </a:ext>
            </a:extLst>
          </p:cNvPr>
          <p:cNvSpPr txBox="1"/>
          <p:nvPr/>
        </p:nvSpPr>
        <p:spPr>
          <a:xfrm>
            <a:off x="4529758" y="1260665"/>
            <a:ext cx="60976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（</a:t>
            </a: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Shi et al., 2008; Zhao et al., 2021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）</a:t>
            </a:r>
            <a:endParaRPr lang="zh-CN" altLang="en-US" sz="14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93EF10A-594A-4E25-B35B-01D207781948}"/>
              </a:ext>
            </a:extLst>
          </p:cNvPr>
          <p:cNvSpPr txBox="1"/>
          <p:nvPr/>
        </p:nvSpPr>
        <p:spPr>
          <a:xfrm>
            <a:off x="405629" y="1276054"/>
            <a:ext cx="63231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latin typeface="微软雅黑" panose="020B0503020204020204" charset="-122"/>
                <a:ea typeface="微软雅黑" panose="020B0503020204020204" charset="-122"/>
              </a:rPr>
              <a:t>Multi-channel Collaborative Algorithm,</a:t>
            </a:r>
            <a:r>
              <a:rPr lang="zh-CN" altLang="en-US" sz="1400" b="1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400" b="1" dirty="0">
                <a:latin typeface="微软雅黑" panose="020B0503020204020204" charset="-122"/>
                <a:ea typeface="微软雅黑" panose="020B0503020204020204" charset="-122"/>
              </a:rPr>
              <a:t>MCCA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5256010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23DF37BE-E822-46F1-AFE4-76414E05C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43AFC-58F1-41E5-AE80-3EE637F5D844}" type="slidenum">
              <a:rPr lang="zh-CN" altLang="en-US" smtClean="0"/>
              <a:t>26</a:t>
            </a:fld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62B5402F-828B-4B9A-84B9-D96D79A0D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OUTLINE</a:t>
            </a:r>
            <a:endParaRPr lang="zh-CN" altLang="en-US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B477EA3-55D0-4661-AEA0-B2A36D76F85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8640" y="1535113"/>
            <a:ext cx="11643360" cy="430847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chemeClr val="bg1">
                    <a:lumMod val="85000"/>
                  </a:schemeClr>
                </a:solidFill>
              </a:rPr>
              <a:t> MICAP Instrument Description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chemeClr val="bg1">
                    <a:lumMod val="85000"/>
                  </a:schemeClr>
                </a:solidFill>
              </a:rPr>
              <a:t> MICAP Instrument Status During Commissioning Phase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chemeClr val="bg1">
                    <a:lumMod val="85000"/>
                  </a:schemeClr>
                </a:solidFill>
              </a:rPr>
              <a:t> MICAP L/C/K Radiometers Early In-orbit Performances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chemeClr val="bg1">
                    <a:lumMod val="85000"/>
                  </a:schemeClr>
                </a:solidFill>
              </a:rPr>
              <a:t> MICAP Early In-orbit SSS/SST/WS &amp; Soil Moisture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/>
              <a:t> Conclusion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663877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C7B10EE8-0DBA-4B01-879E-409BB6BC2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43AFC-58F1-41E5-AE80-3EE637F5D844}" type="slidenum">
              <a:rPr lang="zh-CN" altLang="en-US" smtClean="0"/>
              <a:t>27</a:t>
            </a:fld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EDFBA9F9-B4E7-4213-8F3F-EDE5CFEDE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Conclusion</a:t>
            </a:r>
            <a:endParaRPr lang="zh-CN" altLang="en-US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51C621E-5C9E-49D5-936C-7D0FCF00397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5130" y="1535113"/>
            <a:ext cx="10774018" cy="430847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New Instrument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New Data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New Sciences…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42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自定义 2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93884"/>
      </a:accent1>
      <a:accent2>
        <a:srgbClr val="4F81BD"/>
      </a:accent2>
      <a:accent3>
        <a:srgbClr val="E7E6E6"/>
      </a:accent3>
      <a:accent4>
        <a:srgbClr val="7F7F7F"/>
      </a:accent4>
      <a:accent5>
        <a:srgbClr val="093884"/>
      </a:accent5>
      <a:accent6>
        <a:srgbClr val="4F81BD"/>
      </a:accent6>
      <a:hlink>
        <a:srgbClr val="093884"/>
      </a:hlink>
      <a:folHlink>
        <a:srgbClr val="7F7F7F"/>
      </a:folHlink>
    </a:clrScheme>
    <a:fontScheme name="自定义 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文档" ma:contentTypeID="0x01010074A2E87CC028834B9BA9E2783CC7F26B" ma:contentTypeVersion="12" ma:contentTypeDescription="新建文档。" ma:contentTypeScope="" ma:versionID="32f3e0e6826097e1f83299fadb63ecf0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8724864e14aeca1be19654a7377c9ba6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文档 ID 值" ma:description="分配至此项的文档 ID 值。" ma:indexed="true" ma:internalName="_dlc_DocId" ma:readOnly="true">
      <xsd:simpleType>
        <xsd:restriction base="dms:Text"/>
      </xsd:simpleType>
    </xsd:element>
    <xsd:element name="_dlc_DocIdUrl" ma:index="9" nillable="true" ma:displayName="文档 ID" ma:description="此文档的永久链接。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图像标记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内容类型"/>
        <xsd:element ref="dc:title" minOccurs="0" maxOccurs="1" ma:index="1" ma:displayName="标题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SharedContentType xmlns="Microsoft.SharePoint.Taxonomy.ContentTypeSync" SourceId="92a3b380-abf6-46f2-87bb-c2c114de1c9e" ContentTypeId="0x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cfab5f87-ed30-4dbb-a820-4234a14babf6">X6PPVAVDZMSZ-613157859-13549</_dlc_DocId>
    <WMOWFApprovalStatus xmlns="715fcdb6-58ff-4d84-993c-bb26a5b54815">Not Submitted</WMOWFApprovalStatus>
    <_dlc_DocIdUrl xmlns="cfab5f87-ed30-4dbb-a820-4234a14babf6">
      <Url>https://wmoomm.sharepoint.com/sites/Collaboration/_layouts/15/DocIdRedir.aspx?ID=X6PPVAVDZMSZ-613157859-13549</Url>
      <Description>X6PPVAVDZMSZ-613157859-13549</Description>
    </_dlc_DocIdUrl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8FA5EED-1DB3-4B61-A05D-F923406EB033}"/>
</file>

<file path=customXml/itemProps2.xml><?xml version="1.0" encoding="utf-8"?>
<ds:datastoreItem xmlns:ds="http://schemas.openxmlformats.org/officeDocument/2006/customXml" ds:itemID="{159FD7E0-D9D0-4278-B7AB-B042652892A4}"/>
</file>

<file path=customXml/itemProps3.xml><?xml version="1.0" encoding="utf-8"?>
<ds:datastoreItem xmlns:ds="http://schemas.openxmlformats.org/officeDocument/2006/customXml" ds:itemID="{0AD0E0AD-73EC-4574-B0F2-27030A29B3EA}"/>
</file>

<file path=customXml/itemProps4.xml><?xml version="1.0" encoding="utf-8"?>
<ds:datastoreItem xmlns:ds="http://schemas.openxmlformats.org/officeDocument/2006/customXml" ds:itemID="{E7B01399-BBBD-4836-80F0-D292459C20A6}"/>
</file>

<file path=customXml/itemProps5.xml><?xml version="1.0" encoding="utf-8"?>
<ds:datastoreItem xmlns:ds="http://schemas.openxmlformats.org/officeDocument/2006/customXml" ds:itemID="{C1978311-C56F-45BF-B3C7-DDAA70A1B248}"/>
</file>

<file path=docProps/app.xml><?xml version="1.0" encoding="utf-8"?>
<Properties xmlns="http://schemas.openxmlformats.org/officeDocument/2006/extended-properties" xmlns:vt="http://schemas.openxmlformats.org/officeDocument/2006/docPropsVTypes">
  <TotalTime>18247</TotalTime>
  <Words>1383</Words>
  <Application>Microsoft Office PowerPoint</Application>
  <PresentationFormat>宽屏</PresentationFormat>
  <Paragraphs>244</Paragraphs>
  <Slides>28</Slides>
  <Notes>1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0" baseType="lpstr">
      <vt:lpstr>Arial Unicode MS</vt:lpstr>
      <vt:lpstr>Microsoft YaHei UI</vt:lpstr>
      <vt:lpstr>Times-Roman</vt:lpstr>
      <vt:lpstr>等线</vt:lpstr>
      <vt:lpstr>宋体</vt:lpstr>
      <vt:lpstr>微软雅黑</vt:lpstr>
      <vt:lpstr>Arial</vt:lpstr>
      <vt:lpstr>Calibri</vt:lpstr>
      <vt:lpstr>Cambria Math</vt:lpstr>
      <vt:lpstr>Times New Roman</vt:lpstr>
      <vt:lpstr>Wingdings</vt:lpstr>
      <vt:lpstr>Office 主题​​</vt:lpstr>
      <vt:lpstr>PowerPoint 演示文稿</vt:lpstr>
      <vt:lpstr>OUTLINE</vt:lpstr>
      <vt:lpstr>OUTLINE</vt:lpstr>
      <vt:lpstr>Space-borne Salinity Missions in Last Decades</vt:lpstr>
      <vt:lpstr>MICAP INSTRUMENT OVERVIEW</vt:lpstr>
      <vt:lpstr>PowerPoint 演示文稿</vt:lpstr>
      <vt:lpstr>MICAP Pre-launch Activities </vt:lpstr>
      <vt:lpstr>OUTLINE</vt:lpstr>
      <vt:lpstr>PowerPoint 演示文稿</vt:lpstr>
      <vt:lpstr>MICAP In-Orbit Health Monitoring</vt:lpstr>
      <vt:lpstr>MICAP L-Rad On-board RFI Thresh-hold Parameter Optimization</vt:lpstr>
      <vt:lpstr>OUTLINE</vt:lpstr>
      <vt:lpstr>TA/TB Calibration &amp; TB Reconstruction</vt:lpstr>
      <vt:lpstr>TA Calibration (1): Internal Calibration</vt:lpstr>
      <vt:lpstr>TA Calibration (2): Cold Sky Calibration</vt:lpstr>
      <vt:lpstr>TB Calibration &amp; Reconstruction</vt:lpstr>
      <vt:lpstr>PowerPoint 演示文稿</vt:lpstr>
      <vt:lpstr>PowerPoint 演示文稿</vt:lpstr>
      <vt:lpstr>PowerPoint 演示文稿</vt:lpstr>
      <vt:lpstr>PowerPoint 演示文稿</vt:lpstr>
      <vt:lpstr>OUTLINE</vt:lpstr>
      <vt:lpstr>MICAP NRT Joint Retrieval of SSS/SST/WS</vt:lpstr>
      <vt:lpstr>MICAP Joint Retrieval of SSS/SST/WS</vt:lpstr>
      <vt:lpstr>MICAP Single-Pass SSS/SST/WS </vt:lpstr>
      <vt:lpstr>MICAP 8-day Average SSS/SST/WS </vt:lpstr>
      <vt:lpstr>MICAP Monthly Averaged Global Soil Moisture</vt:lpstr>
      <vt:lpstr>OUTLINE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秦 镜璇</dc:creator>
  <cp:lastModifiedBy>hejy</cp:lastModifiedBy>
  <cp:revision>547</cp:revision>
  <dcterms:created xsi:type="dcterms:W3CDTF">2022-01-19T15:01:17Z</dcterms:created>
  <dcterms:modified xsi:type="dcterms:W3CDTF">2026-03-24T03:02:13Z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_dlc_DocIdItemGuid">
    <vt:lpwstr>e9b7c583-d2ff-482b-ae75-8f91e039702d</vt:lpwstr>
  </property>
</Properties>
</file>