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1471" r:id="rId6"/>
    <p:sldId id="1487" r:id="rId7"/>
    <p:sldId id="793" r:id="rId8"/>
    <p:sldId id="1470" r:id="rId9"/>
    <p:sldId id="1486" r:id="rId10"/>
    <p:sldId id="1472" r:id="rId11"/>
    <p:sldId id="1490" r:id="rId12"/>
    <p:sldId id="1475" r:id="rId13"/>
    <p:sldId id="1488" r:id="rId14"/>
    <p:sldId id="1489" r:id="rId15"/>
    <p:sldId id="805" r:id="rId16"/>
    <p:sldId id="1476" r:id="rId17"/>
    <p:sldId id="1491" r:id="rId18"/>
    <p:sldId id="1493" r:id="rId19"/>
    <p:sldId id="788" r:id="rId20"/>
    <p:sldId id="790" r:id="rId21"/>
    <p:sldId id="1494" r:id="rId22"/>
    <p:sldId id="780" r:id="rId23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clrMru>
    <a:srgbClr val="064E83"/>
    <a:srgbClr val="FF0000"/>
    <a:srgbClr val="C0C000"/>
    <a:srgbClr val="C000C0"/>
    <a:srgbClr val="007D00"/>
    <a:srgbClr val="0000E1"/>
    <a:srgbClr val="4040E1"/>
    <a:srgbClr val="6C8AAF"/>
    <a:srgbClr val="2E3F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4EBCFB-33B9-0642-B8B3-65643676AC43}" v="2" dt="2026-03-23T22:35:30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51"/>
    <p:restoredTop sz="94652"/>
  </p:normalViewPr>
  <p:slideViewPr>
    <p:cSldViewPr snapToGrid="0">
      <p:cViewPr varScale="1">
        <p:scale>
          <a:sx n="156" d="100"/>
          <a:sy n="156" d="100"/>
        </p:scale>
        <p:origin x="440" y="176"/>
      </p:cViewPr>
      <p:guideLst>
        <p:guide orient="horz" pos="2160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33" Type="http://schemas.openxmlformats.org/officeDocument/2006/relationships/customXml" Target="../customXml/item5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Duncan" userId="04150152-a768-4cf0-9190-b93682bd0b0d" providerId="ADAL" clId="{68C26C17-01DF-5338-BADC-B4C98473CEB3}"/>
    <pc:docChg chg="delSld">
      <pc:chgData name="David Duncan" userId="04150152-a768-4cf0-9190-b93682bd0b0d" providerId="ADAL" clId="{68C26C17-01DF-5338-BADC-B4C98473CEB3}" dt="2026-03-23T22:36:41.478" v="0" actId="2696"/>
      <pc:docMkLst>
        <pc:docMk/>
      </pc:docMkLst>
      <pc:sldChg chg="del">
        <pc:chgData name="David Duncan" userId="04150152-a768-4cf0-9190-b93682bd0b0d" providerId="ADAL" clId="{68C26C17-01DF-5338-BADC-B4C98473CEB3}" dt="2026-03-23T22:36:41.478" v="0" actId="2696"/>
        <pc:sldMkLst>
          <pc:docMk/>
          <pc:sldMk cId="2822209684" sldId="794"/>
        </pc:sldMkLst>
      </pc:sldChg>
      <pc:sldChg chg="del">
        <pc:chgData name="David Duncan" userId="04150152-a768-4cf0-9190-b93682bd0b0d" providerId="ADAL" clId="{68C26C17-01DF-5338-BADC-B4C98473CEB3}" dt="2026-03-23T22:36:41.478" v="0" actId="2696"/>
        <pc:sldMkLst>
          <pc:docMk/>
          <pc:sldMk cId="1811527730" sldId="1478"/>
        </pc:sldMkLst>
      </pc:sldChg>
      <pc:sldChg chg="del">
        <pc:chgData name="David Duncan" userId="04150152-a768-4cf0-9190-b93682bd0b0d" providerId="ADAL" clId="{68C26C17-01DF-5338-BADC-B4C98473CEB3}" dt="2026-03-23T22:36:41.478" v="0" actId="2696"/>
        <pc:sldMkLst>
          <pc:docMk/>
          <pc:sldMk cId="2000662916" sldId="149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351A7-8A0E-BC4A-B507-BC9FBEDEB94D}" type="datetime1">
              <a:rPr lang="en-US" smtClean="0"/>
              <a:pPr/>
              <a:t>3/19/26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FE683-3A33-1F4A-90D8-528147015F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19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BA50B-6875-0F43-A70A-41BA2A188017}" type="datetime1">
              <a:rPr lang="en-US" smtClean="0"/>
              <a:pPr/>
              <a:t>3/19/26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3270C-FB42-C54A-AC71-B4EEB4FA7F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670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99BD7-6226-1D93-BB1D-DF4056608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F3F62-9494-C072-AD7E-001F39BE09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7E3988-7E8D-B093-7F5E-4BC8246FA8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D8FDF3-B229-EEFF-FBBA-C74F061908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3270C-FB42-C54A-AC71-B4EEB4FA7F1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724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24879-B224-4EA9-F100-FCCB3AA80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8FA811-362C-70F1-F1F6-5E0F393F03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D0B3E3-51AF-133F-35E4-050EAB0C3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AC8FC2-C115-8455-258D-87B6F689F5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3270C-FB42-C54A-AC71-B4EEB4FA7F1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40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206E3-50DF-416C-67E5-1CE07401D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4527A7-4314-982A-3B6B-6D0C719769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0959DE-265B-DFA7-457C-1CB3B4877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2C9E11-EDBC-466E-1061-AD124E3579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3270C-FB42-C54A-AC71-B4EEB4FA7F1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58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CB727-39C5-23B0-1100-F3C9FDC8F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BD7BCE-CBE5-0B02-211D-0DAFBF85C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94C782-CAFA-2D18-850A-2931C88FDE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B737C-10A9-DAF8-0C90-1A21B295E7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3270C-FB42-C54A-AC71-B4EEB4FA7F1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70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 txBox="1">
            <a:spLocks/>
          </p:cNvSpPr>
          <p:nvPr userDrawn="1"/>
        </p:nvSpPr>
        <p:spPr>
          <a:xfrm>
            <a:off x="8076534" y="5984875"/>
            <a:ext cx="1953066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64E8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© ECMWF </a:t>
            </a:r>
            <a:fld id="{D4C56AD5-C73F-B44A-96CB-E8BE2C5CB95A}" type="datetime4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64E8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March 19, 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64E8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2160000" y="1294198"/>
            <a:ext cx="7869600" cy="519800"/>
          </a:xfrm>
          <a:prstGeom prst="rect">
            <a:avLst/>
          </a:prstGeom>
        </p:spPr>
        <p:txBody>
          <a:bodyPr vert="horz" lIns="0" tIns="0" rIns="0" bIns="0" anchor="b" anchorCtr="0">
            <a:sp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 b="1">
                <a:solidFill>
                  <a:srgbClr val="064E83"/>
                </a:solidFill>
              </a:defRPr>
            </a:lvl1pPr>
          </a:lstStyle>
          <a:p>
            <a:pPr lvl="0"/>
            <a:r>
              <a:rPr lang="en-GB"/>
              <a:t>Title of Presentation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2160000" y="1980000"/>
            <a:ext cx="7869600" cy="382156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064E83"/>
                </a:solidFill>
              </a:defRPr>
            </a:lvl1pPr>
          </a:lstStyle>
          <a:p>
            <a:pPr lvl="0"/>
            <a:r>
              <a:rPr lang="en-GB"/>
              <a:t>Subtitle of Presentation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2160000" y="2700001"/>
            <a:ext cx="7869600" cy="307777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>
                <a:solidFill>
                  <a:srgbClr val="064E83"/>
                </a:solidFill>
              </a:defRPr>
            </a:lvl1pPr>
          </a:lstStyle>
          <a:p>
            <a:pPr lvl="0"/>
            <a:r>
              <a:rPr lang="en-GB"/>
              <a:t>Author’s Name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0" y="3121224"/>
            <a:ext cx="7869600" cy="254771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rgbClr val="064E83"/>
                </a:solidFill>
              </a:defRPr>
            </a:lvl1pPr>
          </a:lstStyle>
          <a:p>
            <a:pPr lvl="0"/>
            <a:r>
              <a:rPr lang="en-GB"/>
              <a:t>Author’s Address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160000" y="3429000"/>
            <a:ext cx="7869600" cy="22826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rgbClr val="064E83"/>
                </a:solidFill>
              </a:defRPr>
            </a:lvl1pPr>
          </a:lstStyle>
          <a:p>
            <a:pPr lvl="0"/>
            <a:r>
              <a:rPr lang="en-GB" err="1"/>
              <a:t>email@ddress</a:t>
            </a:r>
            <a:endParaRPr lang="en-GB"/>
          </a:p>
        </p:txBody>
      </p:sp>
      <p:pic>
        <p:nvPicPr>
          <p:cNvPr id="10" name="Picture 9" descr="ECMWF_Master_Logo_RGB_nostrap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0000" y="5984875"/>
            <a:ext cx="2135591" cy="3669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160000" y="360000"/>
            <a:ext cx="7869600" cy="36933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64E8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2159999" y="936000"/>
            <a:ext cx="7869601" cy="4986000"/>
          </a:xfrm>
          <a:prstGeom prst="rect">
            <a:avLst/>
          </a:prstGeom>
        </p:spPr>
        <p:txBody>
          <a:bodyPr lIns="0" tIns="0" rIns="0" bIns="0"/>
          <a:lstStyle>
            <a:lvl1pPr marL="0" indent="-180000">
              <a:lnSpc>
                <a:spcPts val="2200"/>
              </a:lnSpc>
              <a:spcBef>
                <a:spcPts val="1100"/>
              </a:spcBef>
              <a:buClr>
                <a:srgbClr val="064E83"/>
              </a:buClr>
              <a:defRPr sz="1800">
                <a:solidFill>
                  <a:schemeClr val="tx1"/>
                </a:solidFill>
              </a:defRPr>
            </a:lvl1pPr>
            <a:lvl2pPr marL="630000" indent="-270000">
              <a:lnSpc>
                <a:spcPts val="2000"/>
              </a:lnSpc>
              <a:spcBef>
                <a:spcPts val="1000"/>
              </a:spcBef>
              <a:buClr>
                <a:srgbClr val="064E83"/>
              </a:buClr>
              <a:defRPr sz="1600">
                <a:solidFill>
                  <a:schemeClr val="tx1"/>
                </a:solidFill>
              </a:defRPr>
            </a:lvl2pPr>
            <a:lvl3pPr marL="990000" indent="-270000">
              <a:lnSpc>
                <a:spcPts val="1800"/>
              </a:lnSpc>
              <a:spcBef>
                <a:spcPts val="900"/>
              </a:spcBef>
              <a:buClr>
                <a:srgbClr val="064E83"/>
              </a:buClr>
              <a:defRPr sz="1400">
                <a:solidFill>
                  <a:schemeClr val="tx1"/>
                </a:solidFill>
              </a:defRPr>
            </a:lvl3pPr>
            <a:lvl4pPr marL="1350000" indent="-270000">
              <a:lnSpc>
                <a:spcPts val="1600"/>
              </a:lnSpc>
              <a:spcBef>
                <a:spcPts val="800"/>
              </a:spcBef>
              <a:buClr>
                <a:srgbClr val="064E83"/>
              </a:buClr>
              <a:defRPr sz="1200">
                <a:solidFill>
                  <a:schemeClr val="tx1"/>
                </a:solidFill>
              </a:defRPr>
            </a:lvl4pPr>
            <a:lvl5pPr marL="1710000" indent="-270000">
              <a:lnSpc>
                <a:spcPts val="1400"/>
              </a:lnSpc>
              <a:spcBef>
                <a:spcPts val="700"/>
              </a:spcBef>
              <a:buClr>
                <a:srgbClr val="064E83"/>
              </a:buCl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Top level text goes in here </a:t>
            </a:r>
          </a:p>
          <a:p>
            <a:pPr lvl="1"/>
            <a:r>
              <a:rPr lang="en-GB"/>
              <a:t>Second level text goes in here</a:t>
            </a:r>
          </a:p>
          <a:p>
            <a:pPr lvl="2"/>
            <a:r>
              <a:rPr lang="en-GB"/>
              <a:t>Third level text goes in here</a:t>
            </a:r>
          </a:p>
          <a:p>
            <a:pPr lvl="3"/>
            <a:r>
              <a:rPr lang="en-GB"/>
              <a:t>Fourth level text goes in here</a:t>
            </a:r>
          </a:p>
          <a:p>
            <a:pPr lvl="4"/>
            <a:r>
              <a:rPr lang="en-GB"/>
              <a:t>Fifth level text goes in here</a:t>
            </a:r>
            <a:endParaRPr lang="en-US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9600" y="6308255"/>
            <a:ext cx="2159224" cy="2160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900" b="1">
                <a:solidFill>
                  <a:srgbClr val="064E83"/>
                </a:solidFill>
              </a:defRPr>
            </a:lvl1pPr>
          </a:lstStyle>
          <a:p>
            <a:fld id="{6B3B0B0F-E794-1244-9699-107C60B9C2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3502372" y="6308255"/>
            <a:ext cx="4053639" cy="230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900" b="1" cap="all" baseline="0">
                <a:solidFill>
                  <a:srgbClr val="064E83"/>
                </a:solidFill>
              </a:defRPr>
            </a:lvl1pPr>
          </a:lstStyle>
          <a:p>
            <a:pPr algn="ctr"/>
            <a:r>
              <a:rPr lang="en-US"/>
              <a:t>European Centre for Medium-Range Weather Forecasts</a:t>
            </a:r>
          </a:p>
        </p:txBody>
      </p:sp>
      <p:pic>
        <p:nvPicPr>
          <p:cNvPr id="8" name="Picture 7" descr="ECMWF_Master_Logo_RGB_nostrap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0001" y="6293597"/>
            <a:ext cx="1342372" cy="2306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de marg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240000" y="360000"/>
            <a:ext cx="5709600" cy="36933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64E8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3240000" y="936000"/>
            <a:ext cx="5709600" cy="4986000"/>
          </a:xfrm>
          <a:prstGeom prst="rect">
            <a:avLst/>
          </a:prstGeom>
        </p:spPr>
        <p:txBody>
          <a:bodyPr lIns="0" tIns="0" rIns="0" bIns="0"/>
          <a:lstStyle>
            <a:lvl1pPr marL="0" indent="-180000">
              <a:lnSpc>
                <a:spcPts val="2200"/>
              </a:lnSpc>
              <a:spcBef>
                <a:spcPts val="1100"/>
              </a:spcBef>
              <a:buClr>
                <a:srgbClr val="064E83"/>
              </a:buClr>
              <a:defRPr sz="1800">
                <a:solidFill>
                  <a:schemeClr val="tx1"/>
                </a:solidFill>
              </a:defRPr>
            </a:lvl1pPr>
            <a:lvl2pPr marL="630000" indent="-270000">
              <a:lnSpc>
                <a:spcPts val="2000"/>
              </a:lnSpc>
              <a:spcBef>
                <a:spcPts val="1000"/>
              </a:spcBef>
              <a:buClr>
                <a:srgbClr val="064E83"/>
              </a:buClr>
              <a:defRPr sz="1600">
                <a:solidFill>
                  <a:schemeClr val="tx1"/>
                </a:solidFill>
              </a:defRPr>
            </a:lvl2pPr>
            <a:lvl3pPr marL="990000" indent="-270000">
              <a:lnSpc>
                <a:spcPts val="1800"/>
              </a:lnSpc>
              <a:spcBef>
                <a:spcPts val="900"/>
              </a:spcBef>
              <a:buClr>
                <a:srgbClr val="064E83"/>
              </a:buClr>
              <a:defRPr sz="1400">
                <a:solidFill>
                  <a:schemeClr val="tx1"/>
                </a:solidFill>
              </a:defRPr>
            </a:lvl3pPr>
            <a:lvl4pPr marL="1350000" indent="-270000">
              <a:lnSpc>
                <a:spcPts val="1600"/>
              </a:lnSpc>
              <a:spcBef>
                <a:spcPts val="800"/>
              </a:spcBef>
              <a:buClr>
                <a:srgbClr val="064E83"/>
              </a:buClr>
              <a:defRPr sz="1200">
                <a:solidFill>
                  <a:schemeClr val="tx1"/>
                </a:solidFill>
              </a:defRPr>
            </a:lvl4pPr>
            <a:lvl5pPr marL="1710000" indent="-270000">
              <a:lnSpc>
                <a:spcPts val="1400"/>
              </a:lnSpc>
              <a:spcBef>
                <a:spcPts val="700"/>
              </a:spcBef>
              <a:buClr>
                <a:srgbClr val="064E83"/>
              </a:buCl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Top level text goes in here </a:t>
            </a:r>
          </a:p>
          <a:p>
            <a:pPr lvl="1"/>
            <a:r>
              <a:rPr lang="en-GB"/>
              <a:t>Second level text goes in here</a:t>
            </a:r>
          </a:p>
          <a:p>
            <a:pPr lvl="2"/>
            <a:r>
              <a:rPr lang="en-GB"/>
              <a:t>Third level text goes in here</a:t>
            </a:r>
          </a:p>
          <a:p>
            <a:pPr lvl="3"/>
            <a:r>
              <a:rPr lang="en-GB"/>
              <a:t>Fourth level text goes in here</a:t>
            </a:r>
          </a:p>
          <a:p>
            <a:pPr lvl="4"/>
            <a:r>
              <a:rPr lang="en-GB"/>
              <a:t>Fifth level text goes in here</a:t>
            </a:r>
            <a:endParaRPr lang="en-US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9600" y="6308255"/>
            <a:ext cx="2159224" cy="2160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900" b="1">
                <a:solidFill>
                  <a:srgbClr val="064E83"/>
                </a:solidFill>
              </a:defRPr>
            </a:lvl1pPr>
          </a:lstStyle>
          <a:p>
            <a:fld id="{05F19C50-BC3B-5841-9AFF-3A0443B660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Date Placeholder 10"/>
          <p:cNvSpPr txBox="1">
            <a:spLocks/>
          </p:cNvSpPr>
          <p:nvPr userDrawn="1"/>
        </p:nvSpPr>
        <p:spPr>
          <a:xfrm>
            <a:off x="8564419" y="6308255"/>
            <a:ext cx="1465181" cy="23065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October 29, 2014</a:t>
            </a:r>
          </a:p>
        </p:txBody>
      </p:sp>
      <p:sp>
        <p:nvSpPr>
          <p:cNvPr id="16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4582373" y="6308255"/>
            <a:ext cx="4053639" cy="230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900" b="1" cap="all" baseline="0">
                <a:solidFill>
                  <a:srgbClr val="064E83"/>
                </a:solidFill>
              </a:defRPr>
            </a:lvl1pPr>
          </a:lstStyle>
          <a:p>
            <a:pPr algn="ctr"/>
            <a:r>
              <a:rPr lang="en-US"/>
              <a:t>European Centre for Medium-Range Weather Forecasts</a:t>
            </a:r>
          </a:p>
        </p:txBody>
      </p:sp>
      <p:pic>
        <p:nvPicPr>
          <p:cNvPr id="8" name="Picture 7" descr="ECMWF_Master_Logo_RGB_nostrap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0001" y="6293597"/>
            <a:ext cx="1342372" cy="2306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arrow marg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080000" y="360000"/>
            <a:ext cx="10029600" cy="36933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64E8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1080000" y="936000"/>
            <a:ext cx="10029600" cy="4986000"/>
          </a:xfrm>
          <a:prstGeom prst="rect">
            <a:avLst/>
          </a:prstGeom>
        </p:spPr>
        <p:txBody>
          <a:bodyPr lIns="0" tIns="0" rIns="0" bIns="0"/>
          <a:lstStyle>
            <a:lvl1pPr marL="0" indent="-180000">
              <a:lnSpc>
                <a:spcPts val="2200"/>
              </a:lnSpc>
              <a:spcBef>
                <a:spcPts val="1100"/>
              </a:spcBef>
              <a:buClr>
                <a:srgbClr val="064E83"/>
              </a:buClr>
              <a:defRPr sz="1800">
                <a:solidFill>
                  <a:schemeClr val="tx1"/>
                </a:solidFill>
              </a:defRPr>
            </a:lvl1pPr>
            <a:lvl2pPr marL="630000" indent="-270000">
              <a:lnSpc>
                <a:spcPts val="2000"/>
              </a:lnSpc>
              <a:spcBef>
                <a:spcPts val="1000"/>
              </a:spcBef>
              <a:buClr>
                <a:srgbClr val="064E83"/>
              </a:buClr>
              <a:defRPr sz="1600">
                <a:solidFill>
                  <a:schemeClr val="tx1"/>
                </a:solidFill>
              </a:defRPr>
            </a:lvl2pPr>
            <a:lvl3pPr marL="990000" indent="-270000">
              <a:lnSpc>
                <a:spcPts val="1800"/>
              </a:lnSpc>
              <a:spcBef>
                <a:spcPts val="900"/>
              </a:spcBef>
              <a:buClr>
                <a:srgbClr val="064E83"/>
              </a:buClr>
              <a:defRPr sz="1400">
                <a:solidFill>
                  <a:schemeClr val="tx1"/>
                </a:solidFill>
              </a:defRPr>
            </a:lvl3pPr>
            <a:lvl4pPr marL="1350000" indent="-270000">
              <a:lnSpc>
                <a:spcPts val="1600"/>
              </a:lnSpc>
              <a:spcBef>
                <a:spcPts val="800"/>
              </a:spcBef>
              <a:buClr>
                <a:srgbClr val="064E83"/>
              </a:buClr>
              <a:defRPr sz="1200">
                <a:solidFill>
                  <a:schemeClr val="tx1"/>
                </a:solidFill>
              </a:defRPr>
            </a:lvl4pPr>
            <a:lvl5pPr marL="1710000" indent="-270000">
              <a:lnSpc>
                <a:spcPts val="1400"/>
              </a:lnSpc>
              <a:spcBef>
                <a:spcPts val="700"/>
              </a:spcBef>
              <a:buClr>
                <a:srgbClr val="064E83"/>
              </a:buCl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Top level text goes in here </a:t>
            </a:r>
          </a:p>
          <a:p>
            <a:pPr lvl="1"/>
            <a:r>
              <a:rPr lang="en-GB"/>
              <a:t>Second level text goes in here</a:t>
            </a:r>
          </a:p>
          <a:p>
            <a:pPr lvl="2"/>
            <a:r>
              <a:rPr lang="en-GB"/>
              <a:t>Third level text goes in here</a:t>
            </a:r>
          </a:p>
          <a:p>
            <a:pPr lvl="3"/>
            <a:r>
              <a:rPr lang="en-GB"/>
              <a:t>Fourth level text goes in here</a:t>
            </a:r>
          </a:p>
          <a:p>
            <a:pPr lvl="4"/>
            <a:r>
              <a:rPr lang="en-GB"/>
              <a:t>Fifth level text goes in here</a:t>
            </a:r>
            <a:endParaRPr lang="en-US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9600" y="6308255"/>
            <a:ext cx="2159224" cy="2160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900" b="1">
                <a:solidFill>
                  <a:srgbClr val="064E83"/>
                </a:solidFill>
              </a:defRPr>
            </a:lvl1pPr>
          </a:lstStyle>
          <a:p>
            <a:fld id="{E4AB80EA-DB86-D849-B86F-15DAF31F04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Date Placeholder 10"/>
          <p:cNvSpPr txBox="1">
            <a:spLocks/>
          </p:cNvSpPr>
          <p:nvPr userDrawn="1"/>
        </p:nvSpPr>
        <p:spPr>
          <a:xfrm>
            <a:off x="8564419" y="6308255"/>
            <a:ext cx="1465181" cy="23065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October 29, 2014</a:t>
            </a:r>
          </a:p>
        </p:txBody>
      </p:sp>
      <p:sp>
        <p:nvSpPr>
          <p:cNvPr id="16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2422372" y="6308255"/>
            <a:ext cx="4053639" cy="230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900" b="1" cap="all" baseline="0">
                <a:solidFill>
                  <a:srgbClr val="064E83"/>
                </a:solidFill>
              </a:defRPr>
            </a:lvl1pPr>
          </a:lstStyle>
          <a:p>
            <a:pPr algn="ctr"/>
            <a:r>
              <a:rPr lang="en-US"/>
              <a:t>European Centre for Medium-Range Weather Forecasts</a:t>
            </a:r>
          </a:p>
        </p:txBody>
      </p:sp>
      <p:pic>
        <p:nvPicPr>
          <p:cNvPr id="8" name="Picture 7" descr="ECMWF_Master_Logo_RGB_nostrap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000" y="6308254"/>
            <a:ext cx="1342372" cy="23065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_strip2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82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</p:sldLayoutIdLst>
  <p:hf hdr="0" dt="0"/>
  <p:txStyles>
    <p:titleStyle>
      <a:lvl1pPr algn="l" defTabSz="457200" rtl="0" eaLnBrk="1" latinLnBrk="0" hangingPunct="1">
        <a:lnSpc>
          <a:spcPts val="28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egusphere.copernicus.org/preprints/2026/egusphere-2026-712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2159611" y="1541861"/>
            <a:ext cx="8198591" cy="1538883"/>
          </a:xfrm>
        </p:spPr>
        <p:txBody>
          <a:bodyPr/>
          <a:lstStyle/>
          <a:p>
            <a:r>
              <a:rPr lang="en-GB" b="0" dirty="0"/>
              <a:t>Rapid performance assessment of AWS and MWS with all-sky NWP monitoring at ECMWF</a:t>
            </a:r>
            <a:endParaRPr lang="en-US" sz="32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2159612" y="3703611"/>
            <a:ext cx="5733812" cy="1830629"/>
          </a:xfrm>
        </p:spPr>
        <p:txBody>
          <a:bodyPr vert="horz" wrap="square" lIns="0" tIns="0" rIns="0" bIns="0" anchor="t">
            <a:spAutoFit/>
          </a:bodyPr>
          <a:lstStyle/>
          <a:p>
            <a:r>
              <a:rPr lang="en-GB" dirty="0">
                <a:effectLst/>
                <a:latin typeface="Calibri"/>
                <a:ea typeface="Calibri"/>
                <a:cs typeface="Times New Roman"/>
              </a:rPr>
              <a:t>David I. Duncan, Niels Bormann</a:t>
            </a:r>
          </a:p>
          <a:p>
            <a:endParaRPr lang="en-GB" sz="1800" dirty="0">
              <a:effectLst/>
              <a:latin typeface="Calibri"/>
              <a:ea typeface="Calibri"/>
              <a:cs typeface="Times New Roman"/>
            </a:endParaRPr>
          </a:p>
          <a:p>
            <a:r>
              <a:rPr lang="en-GB" sz="1600" i="1" dirty="0">
                <a:latin typeface="Calibri"/>
                <a:ea typeface="Calibri"/>
                <a:cs typeface="Times New Roman"/>
              </a:rPr>
              <a:t>Thanks to EUMETSAT: Sabatino, Christophe, Tim, Paolo, others</a:t>
            </a:r>
            <a:endParaRPr lang="en-GB" sz="1600" i="1" dirty="0">
              <a:effectLst/>
              <a:latin typeface="Calibri"/>
              <a:ea typeface="Calibri"/>
              <a:cs typeface="Times New Roman"/>
            </a:endParaRPr>
          </a:p>
          <a:p>
            <a:endParaRPr lang="en-GB" sz="1800" dirty="0">
              <a:latin typeface="Calibri"/>
              <a:ea typeface="Calibri"/>
              <a:cs typeface="Times New Roman"/>
            </a:endParaRPr>
          </a:p>
          <a:p>
            <a:r>
              <a:rPr lang="en-GB" sz="1800" dirty="0">
                <a:effectLst/>
                <a:latin typeface="Calibri"/>
                <a:ea typeface="Calibri"/>
                <a:cs typeface="Times New Roman"/>
              </a:rPr>
              <a:t>GSICS meeting, March 2026</a:t>
            </a:r>
          </a:p>
          <a:p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A screenshot of a map&#10;&#10;AI-generated content may be incorrect.">
            <a:extLst>
              <a:ext uri="{FF2B5EF4-FFF2-40B4-BE49-F238E27FC236}">
                <a16:creationId xmlns:a16="http://schemas.microsoft.com/office/drawing/2014/main" id="{80091510-0D8A-6BB4-C50A-847ED02FBA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18361" y="3414011"/>
            <a:ext cx="2087802" cy="2105240"/>
          </a:xfrm>
          <a:prstGeom prst="rect">
            <a:avLst/>
          </a:prstGeom>
        </p:spPr>
      </p:pic>
      <p:pic>
        <p:nvPicPr>
          <p:cNvPr id="3" name="Picture 2" descr="A map of the world&#10;&#10;Description automatically generated">
            <a:extLst>
              <a:ext uri="{FF2B5EF4-FFF2-40B4-BE49-F238E27FC236}">
                <a16:creationId xmlns:a16="http://schemas.microsoft.com/office/drawing/2014/main" id="{C5764827-AC6E-A732-286D-2216881BB0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43215" y="3530990"/>
            <a:ext cx="2325355" cy="1918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6A40F1-AAC0-31A4-F1C5-63BBCE24956B}"/>
              </a:ext>
            </a:extLst>
          </p:cNvPr>
          <p:cNvSpPr txBox="1"/>
          <p:nvPr/>
        </p:nvSpPr>
        <p:spPr>
          <a:xfrm>
            <a:off x="9121515" y="5177639"/>
            <a:ext cx="1088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325±6.6 GHz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1BA03-6FA3-EF14-A90A-0C9CC5AE4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194EF-EAE8-76EA-03CC-982070DF1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 b="1"/>
              <a:t>A</a:t>
            </a:r>
            <a:r>
              <a:rPr lang="en-GB" sz="3200" dirty="0"/>
              <a:t>WS and </a:t>
            </a:r>
            <a:r>
              <a:rPr lang="en-GB" sz="3200" b="1"/>
              <a:t>M</a:t>
            </a:r>
            <a:r>
              <a:rPr lang="en-GB" sz="3200" dirty="0"/>
              <a:t>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231C8-B817-B521-3004-2F147C4EC9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D0E2F-EF97-7269-876E-239689235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062870-2EDB-468B-5288-13002C2323E5}"/>
              </a:ext>
            </a:extLst>
          </p:cNvPr>
          <p:cNvSpPr txBox="1"/>
          <p:nvPr/>
        </p:nvSpPr>
        <p:spPr>
          <a:xfrm>
            <a:off x="249750" y="1425898"/>
            <a:ext cx="8125884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Two cross-track MW sounders with very different characteristics!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  <a:sym typeface="Wingdings" pitchFamily="2" charset="2"/>
              </a:rPr>
              <a:t> </a:t>
            </a:r>
            <a:r>
              <a:rPr lang="en-US" dirty="0">
                <a:solidFill>
                  <a:schemeClr val="tx2"/>
                </a:solidFill>
              </a:rPr>
              <a:t>A mixture of familiar and unfamiliar frequencies for NWP use</a:t>
            </a:r>
          </a:p>
        </p:txBody>
      </p:sp>
      <p:pic>
        <p:nvPicPr>
          <p:cNvPr id="6" name="Picture 5" descr="MetOp-SG-A1 and Sentinel-5 lift off aboard Ariane 6 ">
            <a:extLst>
              <a:ext uri="{FF2B5EF4-FFF2-40B4-BE49-F238E27FC236}">
                <a16:creationId xmlns:a16="http://schemas.microsoft.com/office/drawing/2014/main" id="{08EBD4AD-6BB9-BFCE-9FF0-8C21C3C6C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1830" y="170457"/>
            <a:ext cx="3438023" cy="193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629834-EAF0-FEFE-25D2-A98BFB420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9187" y="2509888"/>
            <a:ext cx="2822995" cy="219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EB7F6DE-0B27-63AE-8F41-BE2B9742F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154209"/>
              </p:ext>
            </p:extLst>
          </p:nvPr>
        </p:nvGraphicFramePr>
        <p:xfrm>
          <a:off x="506645" y="2748765"/>
          <a:ext cx="7348203" cy="3229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9401">
                  <a:extLst>
                    <a:ext uri="{9D8B030D-6E8A-4147-A177-3AD203B41FA5}">
                      <a16:colId xmlns:a16="http://schemas.microsoft.com/office/drawing/2014/main" val="3567138686"/>
                    </a:ext>
                  </a:extLst>
                </a:gridCol>
                <a:gridCol w="2449401">
                  <a:extLst>
                    <a:ext uri="{9D8B030D-6E8A-4147-A177-3AD203B41FA5}">
                      <a16:colId xmlns:a16="http://schemas.microsoft.com/office/drawing/2014/main" val="4061689424"/>
                    </a:ext>
                  </a:extLst>
                </a:gridCol>
                <a:gridCol w="2449401">
                  <a:extLst>
                    <a:ext uri="{9D8B030D-6E8A-4147-A177-3AD203B41FA5}">
                      <a16:colId xmlns:a16="http://schemas.microsoft.com/office/drawing/2014/main" val="1910941223"/>
                    </a:ext>
                  </a:extLst>
                </a:gridCol>
              </a:tblGrid>
              <a:tr h="34936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AWS (MWR)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613248"/>
                  </a:ext>
                </a:extLst>
              </a:tr>
              <a:tr h="318208">
                <a:tc>
                  <a:txBody>
                    <a:bodyPr/>
                    <a:lstStyle/>
                    <a:p>
                      <a:r>
                        <a:rPr lang="en-US" sz="1400" dirty="0"/>
                        <a:t>Satellite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AWS PFM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Metop-SG-A1 / Metop-D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964869"/>
                  </a:ext>
                </a:extLst>
              </a:tr>
              <a:tr h="318208">
                <a:tc>
                  <a:txBody>
                    <a:bodyPr/>
                    <a:lstStyle/>
                    <a:p>
                      <a:r>
                        <a:rPr lang="en-US" sz="1400" dirty="0"/>
                        <a:t>Satellite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~1m</a:t>
                      </a:r>
                      <a:r>
                        <a:rPr lang="en-US" sz="1400" baseline="30000" dirty="0"/>
                        <a:t>3 </a:t>
                      </a:r>
                      <a:r>
                        <a:rPr lang="en-US" sz="1400" baseline="0" dirty="0"/>
                        <a:t>(125kg)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6.5x3x3.5 m (4040kg)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478456"/>
                  </a:ext>
                </a:extLst>
              </a:tr>
              <a:tr h="318208">
                <a:tc>
                  <a:txBody>
                    <a:bodyPr/>
                    <a:lstStyle/>
                    <a:p>
                      <a:r>
                        <a:rPr lang="en-US" sz="1400" dirty="0"/>
                        <a:t>Channels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656933"/>
                  </a:ext>
                </a:extLst>
              </a:tr>
              <a:tr h="318208">
                <a:tc>
                  <a:txBody>
                    <a:bodyPr/>
                    <a:lstStyle/>
                    <a:p>
                      <a:r>
                        <a:rPr lang="en-US" sz="1400" dirty="0"/>
                        <a:t>Spectral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50 – 325 GHz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23 – 229  GHz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21805"/>
                  </a:ext>
                </a:extLst>
              </a:tr>
              <a:tr h="318208">
                <a:tc>
                  <a:txBody>
                    <a:bodyPr/>
                    <a:lstStyle/>
                    <a:p>
                      <a:r>
                        <a:rPr lang="en-US" sz="1400" dirty="0"/>
                        <a:t>Spots per scan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471887"/>
                  </a:ext>
                </a:extLst>
              </a:tr>
              <a:tr h="318208">
                <a:tc>
                  <a:txBody>
                    <a:bodyPr/>
                    <a:lstStyle/>
                    <a:p>
                      <a:r>
                        <a:rPr lang="en-US" sz="1400" dirty="0"/>
                        <a:t>Scan width (deg)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99.66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660655"/>
                  </a:ext>
                </a:extLst>
              </a:tr>
              <a:tr h="318208">
                <a:tc>
                  <a:txBody>
                    <a:bodyPr/>
                    <a:lstStyle/>
                    <a:p>
                      <a:r>
                        <a:rPr lang="en-US" sz="1400" dirty="0"/>
                        <a:t>Integration time (</a:t>
                      </a:r>
                      <a:r>
                        <a:rPr lang="en-US" sz="1400" dirty="0" err="1"/>
                        <a:t>ms</a:t>
                      </a:r>
                      <a:r>
                        <a:rPr lang="en-US" sz="1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13.74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522509"/>
                  </a:ext>
                </a:extLst>
              </a:tr>
              <a:tr h="318208">
                <a:tc>
                  <a:txBody>
                    <a:bodyPr/>
                    <a:lstStyle/>
                    <a:p>
                      <a:r>
                        <a:rPr lang="en-US" sz="1400" dirty="0"/>
                        <a:t>Co-located feedhorns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125924"/>
                  </a:ext>
                </a:extLst>
              </a:tr>
              <a:tr h="318208">
                <a:tc>
                  <a:txBody>
                    <a:bodyPr/>
                    <a:lstStyle/>
                    <a:p>
                      <a:r>
                        <a:rPr lang="en-US" sz="1400" dirty="0"/>
                        <a:t>Scan spacing (km)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328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792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1C2CD-CFC0-5CD4-E0F3-133070F84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96451-66EB-A504-3E8E-395E8E2BB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 b="1"/>
              <a:t>A</a:t>
            </a:r>
            <a:r>
              <a:rPr lang="en-GB" sz="3200" dirty="0"/>
              <a:t>WS and </a:t>
            </a:r>
            <a:r>
              <a:rPr lang="en-GB" sz="3200" b="1"/>
              <a:t>M</a:t>
            </a:r>
            <a:r>
              <a:rPr lang="en-GB" sz="3200" dirty="0"/>
              <a:t>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26501-DFFB-C43E-1F85-C604F74834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66A3E-3FB2-364D-A278-F557587771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1B629F-37F6-6E3A-D702-D78BC98032F9}"/>
              </a:ext>
            </a:extLst>
          </p:cNvPr>
          <p:cNvSpPr txBox="1"/>
          <p:nvPr/>
        </p:nvSpPr>
        <p:spPr>
          <a:xfrm>
            <a:off x="380099" y="1598284"/>
            <a:ext cx="7507660" cy="443198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chemeClr val="tx2"/>
                </a:solidFill>
              </a:rPr>
              <a:t>21 of 24 MWS </a:t>
            </a:r>
            <a:r>
              <a:rPr lang="en-US" sz="1600" dirty="0">
                <a:solidFill>
                  <a:schemeClr val="tx2"/>
                </a:solidFill>
              </a:rPr>
              <a:t>channels match closely with ATMS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chemeClr val="tx2"/>
                </a:solidFill>
              </a:rPr>
              <a:t>12 of 19 AWS</a:t>
            </a:r>
            <a:r>
              <a:rPr lang="en-US" sz="1600" dirty="0">
                <a:solidFill>
                  <a:schemeClr val="tx2"/>
                </a:solidFill>
              </a:rPr>
              <a:t> channels match closely with ATMS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15 of 19 AWS channels match with MWS (AWS sub-mm channels don’t have equivalent elsewhere)</a:t>
            </a:r>
          </a:p>
          <a:p>
            <a:endParaRPr lang="en-US" sz="1600" dirty="0">
              <a:solidFill>
                <a:schemeClr val="tx2"/>
              </a:solidFill>
            </a:endParaRPr>
          </a:p>
          <a:p>
            <a:r>
              <a:rPr lang="en-US" sz="1600" dirty="0">
                <a:solidFill>
                  <a:schemeClr val="tx2"/>
                </a:solidFill>
              </a:rPr>
              <a:t>We can </a:t>
            </a:r>
            <a:r>
              <a:rPr lang="en-US" sz="1600" b="1">
                <a:solidFill>
                  <a:schemeClr val="tx2"/>
                </a:solidFill>
              </a:rPr>
              <a:t>leverage heritage instruments</a:t>
            </a:r>
            <a:r>
              <a:rPr lang="en-US" sz="1600" dirty="0">
                <a:solidFill>
                  <a:schemeClr val="tx2"/>
                </a:solidFill>
              </a:rPr>
              <a:t> with known characteristics as </a:t>
            </a:r>
            <a:r>
              <a:rPr lang="en-US" sz="1600">
                <a:solidFill>
                  <a:schemeClr val="tx2"/>
                </a:solidFill>
              </a:rPr>
              <a:t>vicarious </a:t>
            </a:r>
            <a:r>
              <a:rPr lang="en-US" sz="1600" dirty="0">
                <a:solidFill>
                  <a:schemeClr val="tx2"/>
                </a:solidFill>
              </a:rPr>
              <a:t>calibration references</a:t>
            </a:r>
          </a:p>
          <a:p>
            <a:endParaRPr lang="en-US" sz="1600" dirty="0">
              <a:solidFill>
                <a:schemeClr val="tx2"/>
              </a:solidFill>
            </a:endParaRPr>
          </a:p>
          <a:p>
            <a:r>
              <a:rPr lang="en-US" sz="1600" i="1" dirty="0">
                <a:solidFill>
                  <a:schemeClr val="tx2"/>
                </a:solidFill>
              </a:rPr>
              <a:t>Note that many channel matches are imperfect</a:t>
            </a:r>
            <a:r>
              <a:rPr lang="en-US" sz="1600" i="1">
                <a:solidFill>
                  <a:schemeClr val="tx2"/>
                </a:solidFill>
              </a:rPr>
              <a:t>:</a:t>
            </a:r>
            <a:r>
              <a:rPr lang="en-US" sz="1600" i="1" dirty="0">
                <a:solidFill>
                  <a:schemeClr val="tx2"/>
                </a:solidFill>
              </a:rPr>
              <a:t> QV vs. QH polarization</a:t>
            </a:r>
            <a:r>
              <a:rPr lang="en-US" sz="1600" i="1">
                <a:solidFill>
                  <a:schemeClr val="tx2"/>
                </a:solidFill>
              </a:rPr>
              <a:t>,</a:t>
            </a:r>
            <a:r>
              <a:rPr lang="en-US" sz="1600" i="1" dirty="0">
                <a:solidFill>
                  <a:schemeClr val="tx2"/>
                </a:solidFill>
              </a:rPr>
              <a:t> single- vs. double- side bands</a:t>
            </a:r>
            <a:r>
              <a:rPr lang="en-US" sz="1600" i="1">
                <a:solidFill>
                  <a:schemeClr val="tx2"/>
                </a:solidFill>
              </a:rPr>
              <a:t>, etc.</a:t>
            </a:r>
            <a:endParaRPr lang="en-US" sz="1600" i="1" dirty="0">
              <a:solidFill>
                <a:schemeClr val="tx2"/>
              </a:solidFill>
            </a:endParaRPr>
          </a:p>
          <a:p>
            <a:endParaRPr lang="en-US" sz="1600" dirty="0">
              <a:solidFill>
                <a:schemeClr val="tx2"/>
              </a:solidFill>
            </a:endParaRPr>
          </a:p>
          <a:p>
            <a:r>
              <a:rPr lang="en-US" sz="1600" b="1" dirty="0">
                <a:solidFill>
                  <a:schemeClr val="tx2"/>
                </a:solidFill>
              </a:rPr>
              <a:t>Here we propose using the NWP model as a transfer standard to permit rapid comparison of new instruments with heritage ones</a:t>
            </a:r>
          </a:p>
          <a:p>
            <a:endParaRPr lang="en-US" sz="1600" b="1" dirty="0">
              <a:solidFill>
                <a:schemeClr val="tx2"/>
              </a:solidFill>
            </a:endParaRPr>
          </a:p>
          <a:p>
            <a:r>
              <a:rPr lang="en-US" sz="1600" dirty="0">
                <a:solidFill>
                  <a:schemeClr val="tx2"/>
                </a:solidFill>
                <a:sym typeface="Wingdings" pitchFamily="2" charset="2"/>
              </a:rPr>
              <a:t> This is particularly helpful when a limited sample of data are available</a:t>
            </a:r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707CC7-2D0A-2C5B-3E92-F42C82B9A2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029" y="1174071"/>
            <a:ext cx="4103767" cy="481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53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DD3F7-2773-C920-76FB-843DCC74A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screenshot of a computer generated image&#10;&#10;AI-generated content may be incorrect.">
            <a:extLst>
              <a:ext uri="{FF2B5EF4-FFF2-40B4-BE49-F238E27FC236}">
                <a16:creationId xmlns:a16="http://schemas.microsoft.com/office/drawing/2014/main" id="{996C02EE-6D0F-F7C4-1C20-2F9B3B7E2D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85377" y="3736236"/>
            <a:ext cx="5291930" cy="2808084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B3F9D6-B4BC-2298-CDFA-D886B7DFA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 dirty="0"/>
              <a:t>MW sounder pre-processing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D2C07-1421-87BF-294C-1D014E8BAC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5438" y="6001160"/>
            <a:ext cx="1833385" cy="177774"/>
          </a:xfrm>
        </p:spPr>
        <p:txBody>
          <a:bodyPr/>
          <a:lstStyle/>
          <a:p>
            <a:fld id="{6B3B0B0F-E794-1244-9699-107C60B9C23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73ACD-671D-8B6C-3261-4218D505B9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A85AA9-964C-E0EC-DB00-5F598427CC02}"/>
              </a:ext>
            </a:extLst>
          </p:cNvPr>
          <p:cNvSpPr txBox="1"/>
          <p:nvPr/>
        </p:nvSpPr>
        <p:spPr>
          <a:xfrm>
            <a:off x="896960" y="1056566"/>
            <a:ext cx="7744870" cy="221599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Apply spatial averaging (</a:t>
            </a:r>
            <a:r>
              <a:rPr lang="en-US" b="1" dirty="0" err="1">
                <a:solidFill>
                  <a:schemeClr val="tx2"/>
                </a:solidFill>
              </a:rPr>
              <a:t>superobbing</a:t>
            </a:r>
            <a:r>
              <a:rPr lang="en-US" b="1" dirty="0">
                <a:solidFill>
                  <a:schemeClr val="tx2"/>
                </a:solidFill>
              </a:rPr>
              <a:t>) to sounder radiances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Treat MWS, AWS, MHS, etc. the same – 50 km </a:t>
            </a:r>
            <a:r>
              <a:rPr lang="en-US" b="1" dirty="0" err="1">
                <a:solidFill>
                  <a:schemeClr val="tx2"/>
                </a:solidFill>
              </a:rPr>
              <a:t>superobs</a:t>
            </a:r>
            <a:endParaRPr lang="en-US" b="1" dirty="0">
              <a:solidFill>
                <a:schemeClr val="tx2"/>
              </a:solidFill>
            </a:endParaRPr>
          </a:p>
          <a:p>
            <a:endParaRPr lang="en-US" sz="1600" b="1" dirty="0">
              <a:solidFill>
                <a:schemeClr val="tx2"/>
              </a:solidFill>
            </a:endParaRPr>
          </a:p>
          <a:p>
            <a:pPr marL="285750" indent="-285750">
              <a:buFont typeface="Wingdings" pitchFamily="2" charset="2"/>
              <a:buChar char="à"/>
            </a:pPr>
            <a:r>
              <a:rPr lang="en-US" sz="1600" i="1" dirty="0">
                <a:solidFill>
                  <a:schemeClr val="tx2"/>
                </a:solidFill>
                <a:sym typeface="Wingdings" pitchFamily="2" charset="2"/>
              </a:rPr>
              <a:t>Noise reduction is key for temperature sounding channels (~1/sqrt(N))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en-US" sz="1600" i="1" dirty="0">
                <a:solidFill>
                  <a:schemeClr val="tx2"/>
                </a:solidFill>
                <a:sym typeface="Wingdings" pitchFamily="2" charset="2"/>
              </a:rPr>
              <a:t>Grid-based </a:t>
            </a:r>
            <a:r>
              <a:rPr lang="en-US" sz="1600" i="1" dirty="0" err="1">
                <a:solidFill>
                  <a:schemeClr val="tx2"/>
                </a:solidFill>
                <a:sym typeface="Wingdings" pitchFamily="2" charset="2"/>
              </a:rPr>
              <a:t>superobbing</a:t>
            </a:r>
            <a:r>
              <a:rPr lang="en-US" sz="1600" i="1" dirty="0">
                <a:solidFill>
                  <a:schemeClr val="tx2"/>
                </a:solidFill>
                <a:sym typeface="Wingdings" pitchFamily="2" charset="2"/>
              </a:rPr>
              <a:t> allows better use of swath edges</a:t>
            </a:r>
          </a:p>
          <a:p>
            <a:pPr marL="285750" indent="-285750">
              <a:buFont typeface="Wingdings" pitchFamily="2" charset="2"/>
              <a:buChar char="à"/>
            </a:pPr>
            <a:endParaRPr lang="en-US" i="1" dirty="0">
              <a:solidFill>
                <a:schemeClr val="tx2"/>
              </a:solidFill>
              <a:sym typeface="Wingdings" pitchFamily="2" charset="2"/>
            </a:endParaRPr>
          </a:p>
          <a:p>
            <a:r>
              <a:rPr lang="en-US" dirty="0">
                <a:solidFill>
                  <a:schemeClr val="tx2"/>
                </a:solidFill>
                <a:sym typeface="Wingdings" pitchFamily="2" charset="2"/>
              </a:rPr>
              <a:t>AWS pre-processing is more complex due to non-co-located feedhorns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713698DC-E981-0428-ACE8-A1FC36441B11}"/>
              </a:ext>
            </a:extLst>
          </p:cNvPr>
          <p:cNvSpPr/>
          <p:nvPr/>
        </p:nvSpPr>
        <p:spPr>
          <a:xfrm>
            <a:off x="9376747" y="4477492"/>
            <a:ext cx="308113" cy="6627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981B55-D0B7-6835-B74F-1DF8030B3F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18" y="3810379"/>
            <a:ext cx="6038987" cy="22896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CF8637-5A4E-F585-B8DE-35CC5CF8D2F0}"/>
              </a:ext>
            </a:extLst>
          </p:cNvPr>
          <p:cNvSpPr txBox="1"/>
          <p:nvPr/>
        </p:nvSpPr>
        <p:spPr>
          <a:xfrm>
            <a:off x="7696748" y="3535849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/>
              <a:t>MWS </a:t>
            </a:r>
            <a:r>
              <a:rPr lang="en-US" sz="1600" b="1" err="1"/>
              <a:t>obs</a:t>
            </a:r>
            <a:endParaRPr lang="en-US" sz="16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575660-5E0B-1150-56F5-3479B5C0D8F2}"/>
              </a:ext>
            </a:extLst>
          </p:cNvPr>
          <p:cNvSpPr txBox="1"/>
          <p:nvPr/>
        </p:nvSpPr>
        <p:spPr>
          <a:xfrm>
            <a:off x="9987138" y="3535849"/>
            <a:ext cx="166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/>
              <a:t>MWS </a:t>
            </a:r>
            <a:r>
              <a:rPr lang="en-US" sz="1600" b="1" err="1"/>
              <a:t>superobs</a:t>
            </a:r>
            <a:endParaRPr lang="en-US" sz="1600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D10F34-4BC9-D573-B4E1-7C7BFD2EE824}"/>
              </a:ext>
            </a:extLst>
          </p:cNvPr>
          <p:cNvSpPr txBox="1"/>
          <p:nvPr/>
        </p:nvSpPr>
        <p:spPr>
          <a:xfrm>
            <a:off x="2316709" y="3530441"/>
            <a:ext cx="22476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/>
              <a:t>AWS feedhorns 2 &amp; 3</a:t>
            </a:r>
          </a:p>
        </p:txBody>
      </p:sp>
    </p:spTree>
    <p:extLst>
      <p:ext uri="{BB962C8B-B14F-4D97-AF65-F5344CB8AC3E}">
        <p14:creationId xmlns:p14="http://schemas.microsoft.com/office/powerpoint/2010/main" val="1641121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8E3C6-ACF5-8201-3329-755455F7F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F0F610C-5003-40DC-CDF3-50AA6004112E}"/>
              </a:ext>
            </a:extLst>
          </p:cNvPr>
          <p:cNvSpPr txBox="1">
            <a:spLocks/>
          </p:cNvSpPr>
          <p:nvPr/>
        </p:nvSpPr>
        <p:spPr>
          <a:xfrm>
            <a:off x="10029600" y="6308255"/>
            <a:ext cx="2159224" cy="216000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ctr" defTabSz="457200" rtl="0" eaLnBrk="1" latinLnBrk="0" hangingPunct="1">
              <a:defRPr sz="900" b="1" kern="1200">
                <a:solidFill>
                  <a:srgbClr val="064E8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F19C50-BC3B-5841-9AFF-3A0443B6606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DDAF5D-DDDF-988A-0C66-9E483BFCD669}"/>
              </a:ext>
            </a:extLst>
          </p:cNvPr>
          <p:cNvSpPr txBox="1"/>
          <p:nvPr/>
        </p:nvSpPr>
        <p:spPr>
          <a:xfrm>
            <a:off x="238767" y="1628161"/>
            <a:ext cx="7098364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Philosophy: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Balanced sampling by including all-sky RT effects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err="1">
                <a:solidFill>
                  <a:schemeClr val="tx2"/>
                </a:solidFill>
              </a:rPr>
              <a:t>Maximise</a:t>
            </a:r>
            <a:r>
              <a:rPr lang="en-US" dirty="0">
                <a:solidFill>
                  <a:schemeClr val="tx2"/>
                </a:solidFill>
              </a:rPr>
              <a:t> size of sample across regions, surfaces, etc.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Two types of data selection:</a:t>
            </a:r>
          </a:p>
          <a:p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solidFill>
                  <a:schemeClr val="tx2"/>
                </a:solidFill>
              </a:rPr>
              <a:t>Channel-based</a:t>
            </a:r>
            <a:r>
              <a:rPr lang="en-US" dirty="0">
                <a:solidFill>
                  <a:schemeClr val="tx2"/>
                </a:solidFill>
              </a:rPr>
              <a:t>: </a:t>
            </a:r>
            <a:r>
              <a:rPr lang="en-US" dirty="0" err="1">
                <a:solidFill>
                  <a:schemeClr val="tx2"/>
                </a:solidFill>
              </a:rPr>
              <a:t>maximise</a:t>
            </a:r>
            <a:r>
              <a:rPr lang="en-US" dirty="0">
                <a:solidFill>
                  <a:schemeClr val="tx2"/>
                </a:solidFill>
              </a:rPr>
              <a:t> sample size on per-channel basis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Unified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same population across all 19 channels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Both use ‘</a:t>
            </a:r>
            <a:r>
              <a:rPr lang="en-US" b="1" dirty="0">
                <a:solidFill>
                  <a:schemeClr val="tx2"/>
                </a:solidFill>
              </a:rPr>
              <a:t>cloud impact</a:t>
            </a:r>
            <a:r>
              <a:rPr lang="en-US" dirty="0">
                <a:solidFill>
                  <a:schemeClr val="tx2"/>
                </a:solidFill>
              </a:rPr>
              <a:t>’ (CI) metric to set threshold of TB influence from clouds that can enter the </a:t>
            </a:r>
            <a:r>
              <a:rPr lang="en-US" dirty="0" err="1">
                <a:solidFill>
                  <a:schemeClr val="tx2"/>
                </a:solidFill>
              </a:rPr>
              <a:t>cal</a:t>
            </a:r>
            <a:r>
              <a:rPr lang="en-US" dirty="0">
                <a:solidFill>
                  <a:schemeClr val="tx2"/>
                </a:solidFill>
              </a:rPr>
              <a:t>/</a:t>
            </a:r>
            <a:r>
              <a:rPr lang="en-US" dirty="0" err="1">
                <a:solidFill>
                  <a:schemeClr val="tx2"/>
                </a:solidFill>
              </a:rPr>
              <a:t>val</a:t>
            </a:r>
            <a:r>
              <a:rPr lang="en-US" dirty="0">
                <a:solidFill>
                  <a:schemeClr val="tx2"/>
                </a:solidFill>
              </a:rPr>
              <a:t> sample: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9A32AB-6396-08C6-0848-BDE0B0A07F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335" y="5649841"/>
            <a:ext cx="4105023" cy="377245"/>
          </a:xfrm>
          <a:prstGeom prst="rect">
            <a:avLst/>
          </a:prstGeom>
        </p:spPr>
      </p:pic>
      <p:pic>
        <p:nvPicPr>
          <p:cNvPr id="12" name="Picture 11" descr="A black text with black text&#10;&#10;AI-generated content may be incorrect.">
            <a:extLst>
              <a:ext uri="{FF2B5EF4-FFF2-40B4-BE49-F238E27FC236}">
                <a16:creationId xmlns:a16="http://schemas.microsoft.com/office/drawing/2014/main" id="{90076E0A-0C91-089E-BF98-D9A7FB9A533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8172" y="1656098"/>
            <a:ext cx="4408692" cy="8453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72129DF-53FB-D220-1224-C7086939F8EC}"/>
              </a:ext>
            </a:extLst>
          </p:cNvPr>
          <p:cNvSpPr txBox="1"/>
          <p:nvPr/>
        </p:nvSpPr>
        <p:spPr>
          <a:xfrm>
            <a:off x="7641202" y="2928816"/>
            <a:ext cx="4493335" cy="28007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For window channels, CI &lt; 2K is sufficient</a:t>
            </a:r>
          </a:p>
          <a:p>
            <a:endParaRPr lang="en-US" sz="1600" i="1" dirty="0"/>
          </a:p>
          <a:p>
            <a:r>
              <a:rPr lang="en-US" sz="1600" i="1" dirty="0"/>
              <a:t>For sounder channels, a variable CI threshold is needed due to channel sensitivity </a:t>
            </a:r>
          </a:p>
          <a:p>
            <a:r>
              <a:rPr lang="en-US" sz="1600" i="1" dirty="0">
                <a:sym typeface="Wingdings" pitchFamily="2" charset="2"/>
              </a:rPr>
              <a:t> We use 1.5 times the clear-sky observation error to account for typical ‘background’ errors</a:t>
            </a:r>
          </a:p>
          <a:p>
            <a:endParaRPr lang="en-US" sz="1600" i="1" dirty="0"/>
          </a:p>
          <a:p>
            <a:endParaRPr lang="en-US" sz="1600" i="1" dirty="0"/>
          </a:p>
          <a:p>
            <a:r>
              <a:rPr lang="en-US" sz="1600" dirty="0"/>
              <a:t>RT modelling comes from RTTOV-SCATT v14 for the clear-sky (</a:t>
            </a:r>
            <a:r>
              <a:rPr lang="en-US" sz="1600" dirty="0" err="1"/>
              <a:t>B</a:t>
            </a:r>
            <a:r>
              <a:rPr lang="en-US" sz="1600" baseline="-25000" dirty="0" err="1"/>
              <a:t>clr</a:t>
            </a:r>
            <a:r>
              <a:rPr lang="en-US" sz="1600" dirty="0"/>
              <a:t>) and all-sky (B) background in observation space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71D09AB-CC50-B936-1DB9-D7286CBF2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/>
              <a:t>Method for all-sky </a:t>
            </a:r>
            <a:r>
              <a:rPr lang="en-GB" sz="3200" err="1"/>
              <a:t>cal</a:t>
            </a:r>
            <a:r>
              <a:rPr lang="en-GB" sz="3200"/>
              <a:t>/</a:t>
            </a:r>
            <a:r>
              <a:rPr lang="en-GB" sz="3200" err="1"/>
              <a:t>val</a:t>
            </a:r>
            <a:r>
              <a:rPr lang="en-GB" sz="3200"/>
              <a:t> sampling</a:t>
            </a:r>
          </a:p>
        </p:txBody>
      </p:sp>
    </p:spTree>
    <p:extLst>
      <p:ext uri="{BB962C8B-B14F-4D97-AF65-F5344CB8AC3E}">
        <p14:creationId xmlns:p14="http://schemas.microsoft.com/office/powerpoint/2010/main" val="362350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FB3C7-BA18-6239-C147-19327E626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39EA0B9-92F1-C242-E3D0-034DC5B7FF06}"/>
              </a:ext>
            </a:extLst>
          </p:cNvPr>
          <p:cNvSpPr txBox="1">
            <a:spLocks/>
          </p:cNvSpPr>
          <p:nvPr/>
        </p:nvSpPr>
        <p:spPr>
          <a:xfrm>
            <a:off x="10029600" y="6308255"/>
            <a:ext cx="2159224" cy="216000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ctr" defTabSz="457200" rtl="0" eaLnBrk="1" latinLnBrk="0" hangingPunct="1">
              <a:defRPr sz="900" b="1" kern="1200">
                <a:solidFill>
                  <a:srgbClr val="064E8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F19C50-BC3B-5841-9AFF-3A0443B6606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07545-F11F-E545-C4B7-F21A1C8A508E}"/>
              </a:ext>
            </a:extLst>
          </p:cNvPr>
          <p:cNvSpPr txBox="1"/>
          <p:nvPr/>
        </p:nvSpPr>
        <p:spPr>
          <a:xfrm>
            <a:off x="6043449" y="1215485"/>
            <a:ext cx="614537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Screening removes largest model biases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Large fractions of data retained </a:t>
            </a:r>
            <a:r>
              <a:rPr lang="en-US" dirty="0">
                <a:solidFill>
                  <a:schemeClr val="tx2"/>
                </a:solidFill>
              </a:rPr>
              <a:t>(65%, 31%, 85% here)</a:t>
            </a:r>
            <a:endParaRPr lang="en-US" dirty="0"/>
          </a:p>
        </p:txBody>
      </p:sp>
      <p:pic>
        <p:nvPicPr>
          <p:cNvPr id="6" name="Picture 5" descr="A close-up of a map&#10;&#10;AI-generated content may be incorrect.">
            <a:extLst>
              <a:ext uri="{FF2B5EF4-FFF2-40B4-BE49-F238E27FC236}">
                <a16:creationId xmlns:a16="http://schemas.microsoft.com/office/drawing/2014/main" id="{DE86C7F8-4170-3515-2A1D-8DCB952CC6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660" y="2568271"/>
            <a:ext cx="3714978" cy="3714978"/>
          </a:xfrm>
          <a:prstGeom prst="rect">
            <a:avLst/>
          </a:prstGeom>
        </p:spPr>
      </p:pic>
      <p:pic>
        <p:nvPicPr>
          <p:cNvPr id="9" name="Picture 8" descr="A close-up of a map&#10;&#10;AI-generated content may be incorrect.">
            <a:extLst>
              <a:ext uri="{FF2B5EF4-FFF2-40B4-BE49-F238E27FC236}">
                <a16:creationId xmlns:a16="http://schemas.microsoft.com/office/drawing/2014/main" id="{E2BF85D0-1C2E-050D-81CA-A18037E631D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131" y="2568271"/>
            <a:ext cx="3714978" cy="3714978"/>
          </a:xfrm>
          <a:prstGeom prst="rect">
            <a:avLst/>
          </a:prstGeom>
        </p:spPr>
      </p:pic>
      <p:pic>
        <p:nvPicPr>
          <p:cNvPr id="15" name="Picture 14" descr="A close-up of a map&#10;&#10;AI-generated content may be incorrect.">
            <a:extLst>
              <a:ext uri="{FF2B5EF4-FFF2-40B4-BE49-F238E27FC236}">
                <a16:creationId xmlns:a16="http://schemas.microsoft.com/office/drawing/2014/main" id="{8F001D37-B470-B318-1140-2B4F528C34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0261" y="2568270"/>
            <a:ext cx="3714979" cy="371497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E3C86EB-8A99-6EBE-D1E0-626E60B9D1D7}"/>
              </a:ext>
            </a:extLst>
          </p:cNvPr>
          <p:cNvSpPr txBox="1"/>
          <p:nvPr/>
        </p:nvSpPr>
        <p:spPr>
          <a:xfrm>
            <a:off x="1573098" y="2198938"/>
            <a:ext cx="268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AWS-4 (53.596 GHz)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98CA6-1CE9-A60F-4C59-B498C7466029}"/>
              </a:ext>
            </a:extLst>
          </p:cNvPr>
          <p:cNvSpPr txBox="1"/>
          <p:nvPr/>
        </p:nvSpPr>
        <p:spPr>
          <a:xfrm>
            <a:off x="5260290" y="2198938"/>
            <a:ext cx="268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AWS-10 (165.5 GHz)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6E8F1A-99E8-C9D1-D216-0B884BD51F9B}"/>
              </a:ext>
            </a:extLst>
          </p:cNvPr>
          <p:cNvSpPr txBox="1"/>
          <p:nvPr/>
        </p:nvSpPr>
        <p:spPr>
          <a:xfrm>
            <a:off x="9003979" y="2198938"/>
            <a:ext cx="268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AWS-15 (182.31 GHz)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A592C2-44FD-AB2A-AF72-A80DA50D6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 dirty="0"/>
              <a:t>Method for all-sky </a:t>
            </a:r>
            <a:r>
              <a:rPr lang="en-GB" sz="3200" dirty="0" err="1"/>
              <a:t>cal</a:t>
            </a:r>
            <a:r>
              <a:rPr lang="en-GB" sz="3200" dirty="0"/>
              <a:t>/</a:t>
            </a:r>
            <a:r>
              <a:rPr lang="en-GB" sz="3200" dirty="0" err="1"/>
              <a:t>val</a:t>
            </a:r>
            <a:r>
              <a:rPr lang="en-GB" sz="3200" dirty="0"/>
              <a:t> sampling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5E80AF-2514-2FA4-CEC4-39FFB7DC9784}"/>
              </a:ext>
            </a:extLst>
          </p:cNvPr>
          <p:cNvSpPr txBox="1"/>
          <p:nvPr/>
        </p:nvSpPr>
        <p:spPr>
          <a:xfrm rot="16200000">
            <a:off x="-187239" y="3139393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/>
              <a:t>All Data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FF6560-1533-9670-526E-91C2EF8DBA6A}"/>
              </a:ext>
            </a:extLst>
          </p:cNvPr>
          <p:cNvSpPr txBox="1"/>
          <p:nvPr/>
        </p:nvSpPr>
        <p:spPr>
          <a:xfrm rot="16200000">
            <a:off x="-559136" y="4669978"/>
            <a:ext cx="1787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Cal/</a:t>
            </a:r>
            <a:r>
              <a:rPr lang="en-US" b="1" dirty="0" err="1"/>
              <a:t>val</a:t>
            </a:r>
            <a:r>
              <a:rPr lang="en-US" b="1" dirty="0"/>
              <a:t> sample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140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0292F-77AC-6468-2BA0-53FF58E23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map&#10;&#10;AI-generated content may be incorrect.">
            <a:extLst>
              <a:ext uri="{FF2B5EF4-FFF2-40B4-BE49-F238E27FC236}">
                <a16:creationId xmlns:a16="http://schemas.microsoft.com/office/drawing/2014/main" id="{9B8CB4CF-157C-94A4-E60D-145A07754F8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795" y="2529541"/>
            <a:ext cx="11482296" cy="3742457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9AC5A79-E529-D566-02A3-2F6EEE42670F}"/>
              </a:ext>
            </a:extLst>
          </p:cNvPr>
          <p:cNvSpPr txBox="1">
            <a:spLocks/>
          </p:cNvSpPr>
          <p:nvPr/>
        </p:nvSpPr>
        <p:spPr>
          <a:xfrm>
            <a:off x="10029600" y="6308255"/>
            <a:ext cx="2159224" cy="216000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ctr" defTabSz="457200" rtl="0" eaLnBrk="1" latinLnBrk="0" hangingPunct="1">
              <a:defRPr sz="900" b="1" kern="1200">
                <a:solidFill>
                  <a:srgbClr val="064E8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F19C50-BC3B-5841-9AFF-3A0443B6606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EA72EA-9044-A383-CE8C-2AB65B106880}"/>
              </a:ext>
            </a:extLst>
          </p:cNvPr>
          <p:cNvSpPr txBox="1"/>
          <p:nvPr/>
        </p:nvSpPr>
        <p:spPr>
          <a:xfrm>
            <a:off x="8895523" y="940657"/>
            <a:ext cx="329330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i="1"/>
              <a:t>Keep as much data as possible in </a:t>
            </a:r>
            <a:r>
              <a:rPr lang="en-US" i="1" err="1"/>
              <a:t>cal</a:t>
            </a:r>
            <a:r>
              <a:rPr lang="en-US" i="1"/>
              <a:t>/</a:t>
            </a:r>
            <a:r>
              <a:rPr lang="en-US" i="1" err="1"/>
              <a:t>val</a:t>
            </a:r>
            <a:r>
              <a:rPr lang="en-US" i="1"/>
              <a:t> sample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2FCA9C0-583B-450F-FF6A-182E4D786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 dirty="0"/>
              <a:t>Method for all-sky </a:t>
            </a:r>
            <a:r>
              <a:rPr lang="en-GB" sz="3200" dirty="0" err="1"/>
              <a:t>cal</a:t>
            </a:r>
            <a:r>
              <a:rPr lang="en-GB" sz="3200" dirty="0"/>
              <a:t>/</a:t>
            </a:r>
            <a:r>
              <a:rPr lang="en-GB" sz="3200" dirty="0" err="1"/>
              <a:t>val</a:t>
            </a:r>
            <a:r>
              <a:rPr lang="en-GB" sz="3200" dirty="0"/>
              <a:t> sampling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5D252A-5F4B-926B-2664-83F525693A77}"/>
              </a:ext>
            </a:extLst>
          </p:cNvPr>
          <p:cNvSpPr txBox="1"/>
          <p:nvPr/>
        </p:nvSpPr>
        <p:spPr>
          <a:xfrm rot="16200000">
            <a:off x="-187239" y="3139393"/>
            <a:ext cx="1043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/>
              <a:t>All Data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8BE090-3C3F-6D44-9952-CEC6A11896DE}"/>
              </a:ext>
            </a:extLst>
          </p:cNvPr>
          <p:cNvSpPr txBox="1"/>
          <p:nvPr/>
        </p:nvSpPr>
        <p:spPr>
          <a:xfrm rot="16200000">
            <a:off x="-559136" y="4669978"/>
            <a:ext cx="1787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Cal/</a:t>
            </a:r>
            <a:r>
              <a:rPr lang="en-US" b="1" dirty="0" err="1"/>
              <a:t>val</a:t>
            </a:r>
            <a:r>
              <a:rPr lang="en-US" b="1" dirty="0"/>
              <a:t> sample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43BDB1-EF33-AA95-A36B-968B7E7E1CE2}"/>
              </a:ext>
            </a:extLst>
          </p:cNvPr>
          <p:cNvSpPr txBox="1"/>
          <p:nvPr/>
        </p:nvSpPr>
        <p:spPr>
          <a:xfrm>
            <a:off x="1573098" y="2198938"/>
            <a:ext cx="268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MWS-2 (31.4 GHz)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750DAA-09B9-3003-932B-EDC90B7BC7B8}"/>
              </a:ext>
            </a:extLst>
          </p:cNvPr>
          <p:cNvSpPr txBox="1"/>
          <p:nvPr/>
        </p:nvSpPr>
        <p:spPr>
          <a:xfrm>
            <a:off x="5260290" y="2198938"/>
            <a:ext cx="268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MWS-8 (54.4 GHz)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A1ED8-445A-5CA8-7239-574DDD7D519D}"/>
              </a:ext>
            </a:extLst>
          </p:cNvPr>
          <p:cNvSpPr txBox="1"/>
          <p:nvPr/>
        </p:nvSpPr>
        <p:spPr>
          <a:xfrm>
            <a:off x="9003979" y="2198938"/>
            <a:ext cx="2778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MWS-21 (183.31±3 GHz)</a:t>
            </a:r>
          </a:p>
        </p:txBody>
      </p:sp>
    </p:spTree>
    <p:extLst>
      <p:ext uri="{BB962C8B-B14F-4D97-AF65-F5344CB8AC3E}">
        <p14:creationId xmlns:p14="http://schemas.microsoft.com/office/powerpoint/2010/main" val="1252692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85B13-2F09-12AD-9FFA-A876A864B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3704FA5-DFFF-532A-2916-44C410C3C00E}"/>
              </a:ext>
            </a:extLst>
          </p:cNvPr>
          <p:cNvSpPr txBox="1">
            <a:spLocks/>
          </p:cNvSpPr>
          <p:nvPr/>
        </p:nvSpPr>
        <p:spPr>
          <a:xfrm>
            <a:off x="10029600" y="6308255"/>
            <a:ext cx="2159224" cy="216000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n-US"/>
            </a:defPPr>
            <a:lvl1pPr marL="0" algn="ctr" defTabSz="457200" rtl="0" eaLnBrk="1" latinLnBrk="0" hangingPunct="1">
              <a:defRPr sz="900" b="1" kern="1200">
                <a:solidFill>
                  <a:srgbClr val="064E8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F19C50-BC3B-5841-9AFF-3A0443B6606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B59523-023A-AE90-866F-B1DEF3D6151B}"/>
              </a:ext>
            </a:extLst>
          </p:cNvPr>
          <p:cNvSpPr txBox="1"/>
          <p:nvPr/>
        </p:nvSpPr>
        <p:spPr>
          <a:xfrm>
            <a:off x="8440109" y="2006359"/>
            <a:ext cx="3293302" cy="258532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/>
              <a:t>AWS histograms of O-B</a:t>
            </a:r>
          </a:p>
          <a:p>
            <a:endParaRPr lang="en-US" i="1"/>
          </a:p>
          <a:p>
            <a:r>
              <a:rPr lang="en-US" i="1"/>
              <a:t>A good first look at radiance quality even with limited data</a:t>
            </a:r>
          </a:p>
          <a:p>
            <a:endParaRPr lang="en-US" i="1"/>
          </a:p>
          <a:p>
            <a:r>
              <a:rPr lang="en-US" i="1"/>
              <a:t>Cal/</a:t>
            </a:r>
            <a:r>
              <a:rPr lang="en-US" i="1" err="1"/>
              <a:t>val</a:t>
            </a:r>
            <a:r>
              <a:rPr lang="en-US" i="1"/>
              <a:t> sample more Gaussian after removing known cloud biases</a:t>
            </a:r>
          </a:p>
          <a:p>
            <a:endParaRPr lang="en-US" i="1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23BBDBD-174C-45DA-8BD3-9A8DF7F6F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/>
              <a:t>Method for all-sky </a:t>
            </a:r>
            <a:r>
              <a:rPr lang="en-GB" sz="3200" err="1"/>
              <a:t>cal</a:t>
            </a:r>
            <a:r>
              <a:rPr lang="en-GB" sz="3200"/>
              <a:t>/</a:t>
            </a:r>
            <a:r>
              <a:rPr lang="en-GB" sz="3200" err="1"/>
              <a:t>val</a:t>
            </a:r>
            <a:r>
              <a:rPr lang="en-GB" sz="3200"/>
              <a:t> sampling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992A73-5F04-FCBD-46F1-D42AA5FCAF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210" y="940657"/>
            <a:ext cx="6323175" cy="505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42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BAE00-B1F2-A3F0-CDF0-D3D48138C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8F75-32B3-8AB6-1362-0854F6558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 dirty="0"/>
              <a:t>Cal/</a:t>
            </a:r>
            <a:r>
              <a:rPr lang="en-GB" sz="3200" dirty="0" err="1"/>
              <a:t>val</a:t>
            </a:r>
            <a:r>
              <a:rPr lang="en-GB" sz="3200" dirty="0"/>
              <a:t> monitoring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BC982-EDFF-8955-8481-53F699CA4C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2052A-3A92-1D34-21B1-FC48DD204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9ACAE8-53C6-B5C5-8839-F72D76D88D92}"/>
              </a:ext>
            </a:extLst>
          </p:cNvPr>
          <p:cNvSpPr txBox="1"/>
          <p:nvPr/>
        </p:nvSpPr>
        <p:spPr>
          <a:xfrm>
            <a:off x="243831" y="1967061"/>
            <a:ext cx="468340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Near real time </a:t>
            </a:r>
            <a:r>
              <a:rPr lang="en-US" dirty="0"/>
              <a:t>monitoring set up using existing infrastructure for operational monitoring of observations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Compare</a:t>
            </a:r>
            <a:r>
              <a:rPr lang="en-US" dirty="0"/>
              <a:t> directly to other instruments with </a:t>
            </a:r>
            <a:r>
              <a:rPr lang="en-US" b="1"/>
              <a:t>same sampling</a:t>
            </a:r>
            <a:r>
              <a:rPr lang="en-US" dirty="0"/>
              <a:t>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Can feed back to space agencies </a:t>
            </a:r>
            <a:r>
              <a:rPr lang="en-US" b="1"/>
              <a:t>rapidly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8" name="Picture 7" descr="A screenshot of a graph&#10;&#10;AI-generated content may be incorrect.">
            <a:extLst>
              <a:ext uri="{FF2B5EF4-FFF2-40B4-BE49-F238E27FC236}">
                <a16:creationId xmlns:a16="http://schemas.microsoft.com/office/drawing/2014/main" id="{D1B4C0F6-0764-0528-96DB-A7550E64BF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56642" y="7643"/>
            <a:ext cx="4325414" cy="637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13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4D845-C610-155E-EEBE-5668D0AC5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17D17-CF76-EBE7-E179-A77779292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/>
              <a:t>Cal/</a:t>
            </a:r>
            <a:r>
              <a:rPr lang="en-GB" sz="3200" err="1"/>
              <a:t>val</a:t>
            </a:r>
            <a:r>
              <a:rPr lang="en-GB" sz="3200"/>
              <a:t> monitoring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9F6E4-8684-B05F-D0EB-C0AC615209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31D41-06CC-6511-ECAD-2595061CF9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78EDA4-9C10-257A-FFE4-8A1CA6E00118}"/>
              </a:ext>
            </a:extLst>
          </p:cNvPr>
          <p:cNvSpPr txBox="1"/>
          <p:nvPr/>
        </p:nvSpPr>
        <p:spPr>
          <a:xfrm>
            <a:off x="243832" y="1967061"/>
            <a:ext cx="47360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Near real time monitoring set up using existing infrastructure for operational monitoring of observations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Compare directly to other instruments with </a:t>
            </a:r>
            <a:r>
              <a:rPr lang="en-US" b="1"/>
              <a:t>same sampling</a:t>
            </a:r>
            <a:r>
              <a:rPr lang="en-US"/>
              <a:t>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Can feed back to space agencies </a:t>
            </a:r>
            <a:r>
              <a:rPr lang="en-US" b="1"/>
              <a:t>rapidly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3BA98C-590E-B407-FDD6-11EE87B36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285" y="544666"/>
            <a:ext cx="5320975" cy="4816744"/>
          </a:xfrm>
          <a:prstGeom prst="rect">
            <a:avLst/>
          </a:prstGeom>
        </p:spPr>
      </p:pic>
      <p:sp>
        <p:nvSpPr>
          <p:cNvPr id="3" name="Down Arrow 2">
            <a:extLst>
              <a:ext uri="{FF2B5EF4-FFF2-40B4-BE49-F238E27FC236}">
                <a16:creationId xmlns:a16="http://schemas.microsoft.com/office/drawing/2014/main" id="{585EBED7-F596-4B38-CA5C-7C310F35E46E}"/>
              </a:ext>
            </a:extLst>
          </p:cNvPr>
          <p:cNvSpPr/>
          <p:nvPr/>
        </p:nvSpPr>
        <p:spPr>
          <a:xfrm>
            <a:off x="9914478" y="3429000"/>
            <a:ext cx="230244" cy="69731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98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FC914-8A60-1765-6767-169D1F544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D4724-67F0-5AAC-6939-636F0369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/>
              <a:t>Cal/</a:t>
            </a:r>
            <a:r>
              <a:rPr lang="en-GB" sz="3200" err="1"/>
              <a:t>val</a:t>
            </a:r>
            <a:r>
              <a:rPr lang="en-GB" sz="3200"/>
              <a:t> monitoring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77D3F-65A3-CECA-4BE1-2C62566B00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9785C-1683-CE3A-0800-C628273A3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5BCD4F-0833-FEDD-DE0E-8C4F309DE290}"/>
              </a:ext>
            </a:extLst>
          </p:cNvPr>
          <p:cNvSpPr txBox="1"/>
          <p:nvPr/>
        </p:nvSpPr>
        <p:spPr>
          <a:xfrm>
            <a:off x="243832" y="1967061"/>
            <a:ext cx="47360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Near real time monitoring set up using existing infrastructure for operational monitoring of observations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Compare directly to other instruments with </a:t>
            </a:r>
            <a:r>
              <a:rPr lang="en-US" b="1"/>
              <a:t>same sampling</a:t>
            </a:r>
            <a:r>
              <a:rPr lang="en-US"/>
              <a:t>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Can feed back to space agencies </a:t>
            </a:r>
            <a:r>
              <a:rPr lang="en-US" b="1"/>
              <a:t>rapidly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E97AF4-CC5A-30EA-6CBD-B82FBC759F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5381" y="1987650"/>
            <a:ext cx="6996145" cy="312499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9E9EB5-C7E0-247A-967A-3D271C282A0D}"/>
              </a:ext>
            </a:extLst>
          </p:cNvPr>
          <p:cNvSpPr txBox="1"/>
          <p:nvPr/>
        </p:nvSpPr>
        <p:spPr>
          <a:xfrm>
            <a:off x="6038987" y="5269305"/>
            <a:ext cx="5808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>
                <a:solidFill>
                  <a:schemeClr val="tx2"/>
                </a:solidFill>
              </a:rPr>
              <a:t>Slide shared with ESA last autumn on AWS performance blips</a:t>
            </a:r>
          </a:p>
        </p:txBody>
      </p:sp>
    </p:spTree>
    <p:extLst>
      <p:ext uri="{BB962C8B-B14F-4D97-AF65-F5344CB8AC3E}">
        <p14:creationId xmlns:p14="http://schemas.microsoft.com/office/powerpoint/2010/main" val="1640589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FF691-AFD4-7837-8C16-814CEF27E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0E71-BEBA-9D5E-4462-76510221E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/>
              <a:t>Cal/</a:t>
            </a:r>
            <a:r>
              <a:rPr lang="en-GB" sz="3200" err="1"/>
              <a:t>val</a:t>
            </a:r>
            <a:r>
              <a:rPr lang="en-GB" sz="3200"/>
              <a:t>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F66B89-891B-568B-9957-A64086E5BD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CF633-5866-A0F4-A1CE-570253846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204AE2-9883-352E-40B2-B9D3242BBABA}"/>
              </a:ext>
            </a:extLst>
          </p:cNvPr>
          <p:cNvSpPr txBox="1"/>
          <p:nvPr/>
        </p:nvSpPr>
        <p:spPr>
          <a:xfrm>
            <a:off x="3433762" y="1192167"/>
            <a:ext cx="696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MWS global biases within ±0.5 K of IFS at all sounder channels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AWS global biases all within 1.0 K of IFS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from early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EBEFE3-606D-9DA0-54F0-0DBC10A17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52" y="2625739"/>
            <a:ext cx="5818599" cy="339418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6E9F3E-74CC-C20E-4444-8B71F39F2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274" y="2632589"/>
            <a:ext cx="5932075" cy="31941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FB3BB0-24D0-40C4-62DC-3D2D62802B48}"/>
              </a:ext>
            </a:extLst>
          </p:cNvPr>
          <p:cNvSpPr txBox="1"/>
          <p:nvPr/>
        </p:nvSpPr>
        <p:spPr>
          <a:xfrm>
            <a:off x="6914976" y="2919470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MWS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38180A-5353-1B7C-7A82-22162A34B386}"/>
              </a:ext>
            </a:extLst>
          </p:cNvPr>
          <p:cNvSpPr txBox="1"/>
          <p:nvPr/>
        </p:nvSpPr>
        <p:spPr>
          <a:xfrm>
            <a:off x="716260" y="2822151"/>
            <a:ext cx="710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AWS</a:t>
            </a:r>
          </a:p>
        </p:txBody>
      </p:sp>
    </p:spTree>
    <p:extLst>
      <p:ext uri="{BB962C8B-B14F-4D97-AF65-F5344CB8AC3E}">
        <p14:creationId xmlns:p14="http://schemas.microsoft.com/office/powerpoint/2010/main" val="85176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9F5D4-81D5-EAB1-6A44-37CD370D0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65CEE0E-6416-1B02-B5EE-024F72DF5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4332" y="2533369"/>
            <a:ext cx="4416044" cy="2037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A06C08-08F1-F20A-D0CD-3EB772C2F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332" y="4525206"/>
            <a:ext cx="4416044" cy="204332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A1B80-F1D8-C609-2E29-1579F022BB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A630B-724D-9D9D-C2AA-E835DC3AAE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CBC5DE-85ED-B5E5-5324-377A00556C8D}"/>
              </a:ext>
            </a:extLst>
          </p:cNvPr>
          <p:cNvSpPr txBox="1"/>
          <p:nvPr/>
        </p:nvSpPr>
        <p:spPr>
          <a:xfrm>
            <a:off x="8733651" y="3717025"/>
            <a:ext cx="2924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	S</a:t>
            </a:r>
            <a:r>
              <a:rPr lang="en-US" sz="1200" i="1"/>
              <a:t>olid       = NOAA-20</a:t>
            </a:r>
          </a:p>
          <a:p>
            <a:r>
              <a:rPr lang="en-US" sz="1200" i="1"/>
              <a:t>	Dash-dot = SNPP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B400A9-ED98-C6F7-7A4F-4B3DC554D362}"/>
              </a:ext>
            </a:extLst>
          </p:cNvPr>
          <p:cNvSpPr txBox="1"/>
          <p:nvPr/>
        </p:nvSpPr>
        <p:spPr>
          <a:xfrm>
            <a:off x="9611322" y="1525907"/>
            <a:ext cx="24048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Equivalent channels shown </a:t>
            </a:r>
          </a:p>
          <a:p>
            <a:r>
              <a:rPr lang="en-US" sz="1400" i="1"/>
              <a:t>in same </a:t>
            </a:r>
            <a:r>
              <a:rPr lang="en-US" sz="1400" i="1" err="1"/>
              <a:t>colour</a:t>
            </a:r>
            <a:endParaRPr lang="en-US" sz="1400" i="1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2AD6167-DDE2-03FC-0041-F6B39D2D6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565" y="3264825"/>
            <a:ext cx="4558309" cy="21091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14C1AF-B3D4-03EF-B6DD-330DA4B33795}"/>
              </a:ext>
            </a:extLst>
          </p:cNvPr>
          <p:cNvSpPr txBox="1"/>
          <p:nvPr/>
        </p:nvSpPr>
        <p:spPr>
          <a:xfrm>
            <a:off x="1414558" y="872224"/>
            <a:ext cx="6078259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Std(O-B) a good indicator of instrument noise – NEDT</a:t>
            </a:r>
          </a:p>
          <a:p>
            <a:endParaRPr lang="en-US" sz="1600">
              <a:solidFill>
                <a:schemeClr val="tx2"/>
              </a:solidFill>
            </a:endParaRPr>
          </a:p>
          <a:p>
            <a:r>
              <a:rPr lang="en-US" sz="1600" i="1">
                <a:solidFill>
                  <a:schemeClr val="tx2"/>
                </a:solidFill>
              </a:rPr>
              <a:t>This analysis shows MWS close to ATMS in NEDT performance</a:t>
            </a:r>
          </a:p>
          <a:p>
            <a:endParaRPr lang="en-US" sz="1600" i="1">
              <a:solidFill>
                <a:schemeClr val="tx2"/>
              </a:solidFill>
            </a:endParaRPr>
          </a:p>
          <a:p>
            <a:r>
              <a:rPr lang="en-US" sz="1600" i="1">
                <a:solidFill>
                  <a:schemeClr val="tx2"/>
                </a:solidFill>
              </a:rPr>
              <a:t>AWS achieves good but not quite ATMS-level noise performance with 50km </a:t>
            </a:r>
            <a:r>
              <a:rPr lang="en-US" sz="1600" i="1" err="1">
                <a:solidFill>
                  <a:schemeClr val="tx2"/>
                </a:solidFill>
              </a:rPr>
              <a:t>superobs</a:t>
            </a:r>
            <a:r>
              <a:rPr lang="en-US" sz="1600" i="1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EEA702-3269-AD07-BC80-3B86570AA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/>
              <a:t>Cal/</a:t>
            </a:r>
            <a:r>
              <a:rPr lang="en-GB" sz="3200" err="1"/>
              <a:t>val</a:t>
            </a:r>
            <a:r>
              <a:rPr lang="en-GB" sz="3200"/>
              <a:t> results</a:t>
            </a:r>
          </a:p>
        </p:txBody>
      </p:sp>
    </p:spTree>
    <p:extLst>
      <p:ext uri="{BB962C8B-B14F-4D97-AF65-F5344CB8AC3E}">
        <p14:creationId xmlns:p14="http://schemas.microsoft.com/office/powerpoint/2010/main" val="3873856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7F669-23BA-D8D5-BB7D-17A2474EC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FE671-661A-87D0-D504-522E3EB658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A527B-1B9B-E5C5-BC23-D889B0B17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6ECFE4-B89A-57CB-F1A7-2ED463461A85}"/>
              </a:ext>
            </a:extLst>
          </p:cNvPr>
          <p:cNvSpPr txBox="1"/>
          <p:nvPr/>
        </p:nvSpPr>
        <p:spPr>
          <a:xfrm>
            <a:off x="1302725" y="1141653"/>
            <a:ext cx="8219045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Compare std of </a:t>
            </a:r>
            <a:r>
              <a:rPr lang="en-US" err="1">
                <a:solidFill>
                  <a:schemeClr val="tx2"/>
                </a:solidFill>
              </a:rPr>
              <a:t>obs</a:t>
            </a:r>
            <a:r>
              <a:rPr lang="en-US">
                <a:solidFill>
                  <a:schemeClr val="tx2"/>
                </a:solidFill>
              </a:rPr>
              <a:t> vs. </a:t>
            </a:r>
            <a:r>
              <a:rPr lang="en-US" err="1">
                <a:solidFill>
                  <a:schemeClr val="tx2"/>
                </a:solidFill>
              </a:rPr>
              <a:t>superobs</a:t>
            </a:r>
            <a:r>
              <a:rPr lang="en-US">
                <a:solidFill>
                  <a:schemeClr val="tx2"/>
                </a:solidFill>
              </a:rPr>
              <a:t> to gauge NEDT requirements</a:t>
            </a:r>
          </a:p>
          <a:p>
            <a:endParaRPr lang="en-US">
              <a:solidFill>
                <a:schemeClr val="tx2"/>
              </a:solidFill>
            </a:endParaRPr>
          </a:p>
          <a:p>
            <a:pPr marL="285750" indent="-285750">
              <a:buFont typeface="Wingdings" pitchFamily="2" charset="2"/>
              <a:buChar char="à"/>
            </a:pPr>
            <a:r>
              <a:rPr lang="en-US">
                <a:solidFill>
                  <a:schemeClr val="tx2"/>
                </a:solidFill>
                <a:sym typeface="Wingdings" pitchFamily="2" charset="2"/>
              </a:rPr>
              <a:t>AWS T-sounding channels met requirement, except </a:t>
            </a:r>
            <a:r>
              <a:rPr lang="en-US" err="1">
                <a:solidFill>
                  <a:schemeClr val="tx2"/>
                </a:solidFill>
                <a:sym typeface="Wingdings" pitchFamily="2" charset="2"/>
              </a:rPr>
              <a:t>ch</a:t>
            </a:r>
            <a:r>
              <a:rPr lang="en-US">
                <a:solidFill>
                  <a:schemeClr val="tx2"/>
                </a:solidFill>
                <a:sym typeface="Wingdings" pitchFamily="2" charset="2"/>
              </a:rPr>
              <a:t> 8 (known pre-launch)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en-US">
                <a:solidFill>
                  <a:schemeClr val="tx2"/>
                </a:solidFill>
                <a:sym typeface="Wingdings" pitchFamily="2" charset="2"/>
              </a:rPr>
              <a:t>MWS T-sounding channels all meet requirements 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0516115-C59F-3284-D24B-C7BA7E0A6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/>
              <a:t>Cal/</a:t>
            </a:r>
            <a:r>
              <a:rPr lang="en-GB" sz="3200" err="1"/>
              <a:t>val</a:t>
            </a:r>
            <a:r>
              <a:rPr lang="en-GB" sz="3200"/>
              <a:t>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82AFBD-12B7-4AB4-1016-1277F6DA50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92" y="2967927"/>
            <a:ext cx="4536453" cy="32250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0CC898-B593-CCCE-9D38-839E064F7FDA}"/>
              </a:ext>
            </a:extLst>
          </p:cNvPr>
          <p:cNvSpPr txBox="1"/>
          <p:nvPr/>
        </p:nvSpPr>
        <p:spPr>
          <a:xfrm>
            <a:off x="5360951" y="5011345"/>
            <a:ext cx="1249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err="1"/>
              <a:t>Superobs</a:t>
            </a:r>
            <a:endParaRPr lang="en-US" b="1"/>
          </a:p>
          <a:p>
            <a:pPr algn="ctr"/>
            <a:r>
              <a:rPr lang="en-US" b="1"/>
              <a:t>(solid)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BF0158-3DC1-0134-DFF5-493D3721E8AB}"/>
              </a:ext>
            </a:extLst>
          </p:cNvPr>
          <p:cNvSpPr txBox="1"/>
          <p:nvPr/>
        </p:nvSpPr>
        <p:spPr>
          <a:xfrm>
            <a:off x="5412247" y="3771120"/>
            <a:ext cx="1146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err="1"/>
              <a:t>Obs</a:t>
            </a:r>
            <a:endParaRPr lang="en-US" b="1"/>
          </a:p>
          <a:p>
            <a:pPr algn="ctr"/>
            <a:r>
              <a:rPr lang="en-US" b="1"/>
              <a:t>(dashed)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5DF38C-7377-AAF7-32BC-CCF772F9D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206" y="3020819"/>
            <a:ext cx="4399127" cy="30155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D6AB58-B419-CADA-AD29-938FCF208CF3}"/>
              </a:ext>
            </a:extLst>
          </p:cNvPr>
          <p:cNvSpPr txBox="1"/>
          <p:nvPr/>
        </p:nvSpPr>
        <p:spPr>
          <a:xfrm>
            <a:off x="3502372" y="3315523"/>
            <a:ext cx="710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AWS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F70DE5-8497-0D86-25D1-58571FCB9324}"/>
              </a:ext>
            </a:extLst>
          </p:cNvPr>
          <p:cNvSpPr txBox="1"/>
          <p:nvPr/>
        </p:nvSpPr>
        <p:spPr>
          <a:xfrm>
            <a:off x="10753954" y="3130857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MWS</a:t>
            </a:r>
          </a:p>
        </p:txBody>
      </p:sp>
    </p:spTree>
    <p:extLst>
      <p:ext uri="{BB962C8B-B14F-4D97-AF65-F5344CB8AC3E}">
        <p14:creationId xmlns:p14="http://schemas.microsoft.com/office/powerpoint/2010/main" val="4131968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CB2C5-7EF9-93BE-8E34-9F7E576E6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8438505-BE17-A845-6D81-60F4433295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7200" y="2083905"/>
            <a:ext cx="7772400" cy="42243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A817A-93EB-5FBD-35B6-81A48702B2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154C2-4064-ECEE-396C-E0CA392489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834783-2591-5497-E70B-ECE3E214D75C}"/>
              </a:ext>
            </a:extLst>
          </p:cNvPr>
          <p:cNvSpPr txBox="1"/>
          <p:nvPr/>
        </p:nvSpPr>
        <p:spPr>
          <a:xfrm>
            <a:off x="1302725" y="1141653"/>
            <a:ext cx="7378943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Evaluate channels with no analogues on heritage platforms – sub-mm!</a:t>
            </a:r>
          </a:p>
          <a:p>
            <a:endParaRPr lang="en-US">
              <a:solidFill>
                <a:schemeClr val="tx2"/>
              </a:solidFill>
            </a:endParaRPr>
          </a:p>
          <a:p>
            <a:r>
              <a:rPr lang="en-US">
                <a:solidFill>
                  <a:schemeClr val="tx2"/>
                </a:solidFill>
                <a:sym typeface="Wingdings" pitchFamily="2" charset="2"/>
              </a:rPr>
              <a:t> </a:t>
            </a:r>
            <a:r>
              <a:rPr lang="en-US">
                <a:solidFill>
                  <a:schemeClr val="tx2"/>
                </a:solidFill>
              </a:rPr>
              <a:t>AWS 325 GHz channels very well calibrated from day 1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631D95A-D16C-07F4-832D-29AE77C8B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/>
              <a:t>Cal/</a:t>
            </a:r>
            <a:r>
              <a:rPr lang="en-GB" sz="3200" err="1"/>
              <a:t>val</a:t>
            </a:r>
            <a:r>
              <a:rPr lang="en-GB" sz="3200"/>
              <a:t> results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7703EC-8119-7947-27CF-EF830AB9F200}"/>
              </a:ext>
            </a:extLst>
          </p:cNvPr>
          <p:cNvSpPr txBox="1"/>
          <p:nvPr/>
        </p:nvSpPr>
        <p:spPr>
          <a:xfrm>
            <a:off x="2897156" y="2509899"/>
            <a:ext cx="710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AWS</a:t>
            </a:r>
          </a:p>
        </p:txBody>
      </p:sp>
    </p:spTree>
    <p:extLst>
      <p:ext uri="{BB962C8B-B14F-4D97-AF65-F5344CB8AC3E}">
        <p14:creationId xmlns:p14="http://schemas.microsoft.com/office/powerpoint/2010/main" val="19735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84CB4-C837-F67E-11CB-3E187193A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86ED1-3FEE-DE48-4125-D46AFB5982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75772-76F3-55D5-A480-5DB41D341C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624E63-7952-CD16-D005-1C0BA67F8D62}"/>
              </a:ext>
            </a:extLst>
          </p:cNvPr>
          <p:cNvSpPr txBox="1"/>
          <p:nvPr/>
        </p:nvSpPr>
        <p:spPr>
          <a:xfrm>
            <a:off x="418280" y="1340410"/>
            <a:ext cx="1223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MWS</a:t>
            </a:r>
          </a:p>
          <a:p>
            <a:pPr algn="ctr"/>
            <a:r>
              <a:rPr lang="en-US" dirty="0"/>
              <a:t>(Metop-D)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42671D-325E-561D-6086-662AEC5E8C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4585" y="925093"/>
            <a:ext cx="5262086" cy="2473785"/>
          </a:xfrm>
          <a:prstGeom prst="rect">
            <a:avLst/>
          </a:prstGeom>
        </p:spPr>
      </p:pic>
      <p:pic>
        <p:nvPicPr>
          <p:cNvPr id="9" name="Picture 8" descr="A map of the world&#10;&#10;AI-generated content may be incorrect.">
            <a:extLst>
              <a:ext uri="{FF2B5EF4-FFF2-40B4-BE49-F238E27FC236}">
                <a16:creationId xmlns:a16="http://schemas.microsoft.com/office/drawing/2014/main" id="{3F3F8553-744C-52FE-0E94-BA9E76BD63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6696" y="925092"/>
            <a:ext cx="5262086" cy="247378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407F2BF-A144-36A1-0395-D508565C3B82}"/>
              </a:ext>
            </a:extLst>
          </p:cNvPr>
          <p:cNvSpPr txBox="1"/>
          <p:nvPr/>
        </p:nvSpPr>
        <p:spPr>
          <a:xfrm>
            <a:off x="782918" y="3908612"/>
            <a:ext cx="99030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O-B after bias correction – remaining biases as a function of orbital position?</a:t>
            </a:r>
          </a:p>
          <a:p>
            <a:endParaRPr lang="en-US" i="1"/>
          </a:p>
          <a:p>
            <a:pPr marL="285750" indent="-285750">
              <a:buFont typeface="Wingdings" pitchFamily="2" charset="2"/>
              <a:buChar char="à"/>
            </a:pPr>
            <a:r>
              <a:rPr lang="en-US" i="1">
                <a:sym typeface="Wingdings" pitchFamily="2" charset="2"/>
              </a:rPr>
              <a:t>Orbital biases of 0.1-0.2 K spotted in 24hrs of preliminary data from EUMETSAT</a:t>
            </a:r>
          </a:p>
          <a:p>
            <a:pPr marL="285750" indent="-285750">
              <a:buFont typeface="Wingdings" pitchFamily="2" charset="2"/>
              <a:buChar char="à"/>
            </a:pPr>
            <a:endParaRPr lang="en-US" i="1"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à"/>
            </a:pPr>
            <a:r>
              <a:rPr lang="en-US" i="1">
                <a:sym typeface="Wingdings" pitchFamily="2" charset="2"/>
              </a:rPr>
              <a:t>Confirmed more recently with real-time data stream and comparison with other NWP </a:t>
            </a:r>
            <a:r>
              <a:rPr lang="en-US" i="1" err="1">
                <a:sym typeface="Wingdings" pitchFamily="2" charset="2"/>
              </a:rPr>
              <a:t>centres</a:t>
            </a:r>
            <a:endParaRPr lang="en-US" i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AB1DE4-835D-3297-E8D7-76F5381D1FB5}"/>
              </a:ext>
            </a:extLst>
          </p:cNvPr>
          <p:cNvSpPr txBox="1"/>
          <p:nvPr/>
        </p:nvSpPr>
        <p:spPr>
          <a:xfrm>
            <a:off x="9042400" y="256992"/>
            <a:ext cx="2337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/>
              <a:t>With</a:t>
            </a:r>
            <a:r>
              <a:rPr lang="en-US" i="1"/>
              <a:t> bias correction,</a:t>
            </a:r>
          </a:p>
          <a:p>
            <a:r>
              <a:rPr lang="en-US" i="1"/>
              <a:t>50km </a:t>
            </a:r>
            <a:r>
              <a:rPr lang="en-US" i="1" err="1"/>
              <a:t>superobs</a:t>
            </a:r>
            <a:endParaRPr lang="en-US" i="1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211A85-1C16-0AD5-1702-086C61FF8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/>
              <a:t>Cal/</a:t>
            </a:r>
            <a:r>
              <a:rPr lang="en-GB" sz="3200" err="1"/>
              <a:t>val</a:t>
            </a:r>
            <a:r>
              <a:rPr lang="en-GB" sz="3200"/>
              <a:t> results</a:t>
            </a:r>
          </a:p>
        </p:txBody>
      </p:sp>
    </p:spTree>
    <p:extLst>
      <p:ext uri="{BB962C8B-B14F-4D97-AF65-F5344CB8AC3E}">
        <p14:creationId xmlns:p14="http://schemas.microsoft.com/office/powerpoint/2010/main" val="1026742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F50A7-EDAE-28E5-071B-109914D49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map of the world&#10;&#10;AI-generated content may be incorrect.">
            <a:extLst>
              <a:ext uri="{FF2B5EF4-FFF2-40B4-BE49-F238E27FC236}">
                <a16:creationId xmlns:a16="http://schemas.microsoft.com/office/drawing/2014/main" id="{F12200CC-2F55-CF5C-9143-9CE522450F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4195" y="944983"/>
            <a:ext cx="5262086" cy="2473785"/>
          </a:xfrm>
          <a:prstGeom prst="rect">
            <a:avLst/>
          </a:prstGeom>
        </p:spPr>
      </p:pic>
      <p:pic>
        <p:nvPicPr>
          <p:cNvPr id="7" name="Picture 6" descr="A map of the world&#10;&#10;AI-generated content may be incorrect.">
            <a:extLst>
              <a:ext uri="{FF2B5EF4-FFF2-40B4-BE49-F238E27FC236}">
                <a16:creationId xmlns:a16="http://schemas.microsoft.com/office/drawing/2014/main" id="{810A153D-5DAC-CA5B-FA08-B706598964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0461" y="942907"/>
            <a:ext cx="5262086" cy="247378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B2846-AE8F-DEE2-266F-5091A09985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12CC0-A422-E05D-B5A2-7F102426F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F3A616-DBC6-8407-5ED0-A9C3CC2835AE}"/>
              </a:ext>
            </a:extLst>
          </p:cNvPr>
          <p:cNvSpPr txBox="1"/>
          <p:nvPr/>
        </p:nvSpPr>
        <p:spPr>
          <a:xfrm>
            <a:off x="418280" y="1340410"/>
            <a:ext cx="1223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MWS</a:t>
            </a:r>
          </a:p>
          <a:p>
            <a:pPr algn="ctr"/>
            <a:r>
              <a:rPr lang="en-US" dirty="0"/>
              <a:t>(Metop-D)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B49058-3C5E-C6B4-D7F1-89B4A8F04938}"/>
              </a:ext>
            </a:extLst>
          </p:cNvPr>
          <p:cNvSpPr txBox="1"/>
          <p:nvPr/>
        </p:nvSpPr>
        <p:spPr>
          <a:xfrm>
            <a:off x="9042400" y="256992"/>
            <a:ext cx="2337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/>
              <a:t>With</a:t>
            </a:r>
            <a:r>
              <a:rPr lang="en-US" i="1"/>
              <a:t> bias correction,</a:t>
            </a:r>
          </a:p>
          <a:p>
            <a:r>
              <a:rPr lang="en-US" i="1"/>
              <a:t>50km </a:t>
            </a:r>
            <a:r>
              <a:rPr lang="en-US" i="1" err="1"/>
              <a:t>superobs</a:t>
            </a:r>
            <a:endParaRPr lang="en-US" i="1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6D4502E-376F-394A-86B9-9AE9ABB6E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/>
              <a:t>Cal/</a:t>
            </a:r>
            <a:r>
              <a:rPr lang="en-GB" sz="3200" err="1"/>
              <a:t>val</a:t>
            </a:r>
            <a:r>
              <a:rPr lang="en-GB" sz="3200"/>
              <a:t> results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78D53A-D065-7F07-B8EF-067163FDE187}"/>
              </a:ext>
            </a:extLst>
          </p:cNvPr>
          <p:cNvSpPr txBox="1"/>
          <p:nvPr/>
        </p:nvSpPr>
        <p:spPr>
          <a:xfrm>
            <a:off x="782918" y="3908612"/>
            <a:ext cx="99030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O-B after bias correction – remaining biases as a function of orbital position?</a:t>
            </a:r>
          </a:p>
          <a:p>
            <a:endParaRPr lang="en-US" i="1"/>
          </a:p>
          <a:p>
            <a:pPr marL="285750" indent="-285750">
              <a:buFont typeface="Wingdings" pitchFamily="2" charset="2"/>
              <a:buChar char="à"/>
            </a:pPr>
            <a:r>
              <a:rPr lang="en-US" i="1">
                <a:sym typeface="Wingdings" pitchFamily="2" charset="2"/>
              </a:rPr>
              <a:t>Orbital biases of 0.1-0.2 K spotted in 24hrs of preliminary data from EUMETSAT</a:t>
            </a:r>
          </a:p>
          <a:p>
            <a:pPr marL="285750" indent="-285750">
              <a:buFont typeface="Wingdings" pitchFamily="2" charset="2"/>
              <a:buChar char="à"/>
            </a:pPr>
            <a:endParaRPr lang="en-US" i="1"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à"/>
            </a:pPr>
            <a:r>
              <a:rPr lang="en-US" i="1">
                <a:sym typeface="Wingdings" pitchFamily="2" charset="2"/>
              </a:rPr>
              <a:t>Confirmed more recently with real-time data stream and comparison with other NWP </a:t>
            </a:r>
            <a:r>
              <a:rPr lang="en-US" i="1" err="1">
                <a:sym typeface="Wingdings" pitchFamily="2" charset="2"/>
              </a:rPr>
              <a:t>centres</a:t>
            </a:r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1377126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743AD-47F3-B81C-D7AD-EDC38873B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C45AF-7BBF-0790-C74A-3F1E3A64E5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8DDBC-879B-1650-EFA4-A0847736D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D35924A-FD0D-54E9-1AD0-92F08197F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565" y="360000"/>
            <a:ext cx="8870035" cy="369332"/>
          </a:xfrm>
        </p:spPr>
        <p:txBody>
          <a:bodyPr/>
          <a:lstStyle/>
          <a:p>
            <a:r>
              <a:rPr lang="en-GB" sz="3200"/>
              <a:t>Assimilation of AWS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30DCD3-91E0-9ED6-7DE2-92CBCEE3DB8C}"/>
              </a:ext>
            </a:extLst>
          </p:cNvPr>
          <p:cNvSpPr txBox="1"/>
          <p:nvPr/>
        </p:nvSpPr>
        <p:spPr>
          <a:xfrm>
            <a:off x="360461" y="1720564"/>
            <a:ext cx="5582701" cy="41242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AWS is assimilated in the </a:t>
            </a:r>
            <a:r>
              <a:rPr lang="en-US" b="1" dirty="0">
                <a:solidFill>
                  <a:schemeClr val="tx2"/>
                </a:solidFill>
              </a:rPr>
              <a:t>all-sky framework</a:t>
            </a:r>
            <a:r>
              <a:rPr lang="en-US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ECMWF uses: 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2"/>
                </a:solidFill>
              </a:rPr>
              <a:t>Channels 4-7 (53-55 GHz)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2"/>
                </a:solidFill>
              </a:rPr>
              <a:t>Channels 11-15 (183 GHz band)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chemeClr val="tx2"/>
                </a:solidFill>
              </a:rPr>
              <a:t>Channels 16-18 (325 GHz band)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Positive impact </a:t>
            </a:r>
            <a:r>
              <a:rPr lang="en-US" dirty="0">
                <a:solidFill>
                  <a:schemeClr val="tx2"/>
                </a:solidFill>
              </a:rPr>
              <a:t>on short-range forecast as measured by fits to independent observations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Medium-range impact up to </a:t>
            </a:r>
            <a:r>
              <a:rPr lang="en-US" b="1" dirty="0">
                <a:solidFill>
                  <a:schemeClr val="tx2"/>
                </a:solidFill>
              </a:rPr>
              <a:t>day 4 </a:t>
            </a:r>
            <a:r>
              <a:rPr lang="en-US" dirty="0">
                <a:solidFill>
                  <a:schemeClr val="tx2"/>
                </a:solidFill>
              </a:rPr>
              <a:t>in 9 months of assimilation testing</a:t>
            </a:r>
            <a:endParaRPr lang="en-US" b="1" dirty="0">
              <a:solidFill>
                <a:schemeClr val="tx2"/>
              </a:solidFill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Assimilated operationally since </a:t>
            </a:r>
            <a:r>
              <a:rPr lang="en-US" b="1" dirty="0">
                <a:solidFill>
                  <a:schemeClr val="tx2"/>
                </a:solidFill>
              </a:rPr>
              <a:t>July 2025 </a:t>
            </a:r>
            <a:r>
              <a:rPr lang="en-US" dirty="0">
                <a:solidFill>
                  <a:schemeClr val="tx2"/>
                </a:solidFill>
              </a:rPr>
              <a:t>– first NWP </a:t>
            </a:r>
            <a:r>
              <a:rPr lang="en-US" dirty="0" err="1">
                <a:solidFill>
                  <a:schemeClr val="tx2"/>
                </a:solidFill>
              </a:rPr>
              <a:t>centre</a:t>
            </a:r>
            <a:r>
              <a:rPr lang="en-US" dirty="0">
                <a:solidFill>
                  <a:schemeClr val="tx2"/>
                </a:solidFill>
              </a:rPr>
              <a:t> to use AWS!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2F347A-0BD4-BEE8-A6BD-5F27185BE5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4294" y="3963932"/>
            <a:ext cx="5635135" cy="234432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CA6DA26-B698-9502-3B61-CBE10FC05BF0}"/>
              </a:ext>
            </a:extLst>
          </p:cNvPr>
          <p:cNvGrpSpPr/>
          <p:nvPr/>
        </p:nvGrpSpPr>
        <p:grpSpPr>
          <a:xfrm>
            <a:off x="6653089" y="0"/>
            <a:ext cx="4320081" cy="3771346"/>
            <a:chOff x="206239" y="2472533"/>
            <a:chExt cx="4320081" cy="377134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F6884F2-9B75-18B2-3FCF-264EA7D82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6239" y="2472534"/>
              <a:ext cx="2346187" cy="377134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D10A515-E013-E285-BCC2-85A8E45EA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556441" y="2472533"/>
              <a:ext cx="1969879" cy="3771346"/>
            </a:xfrm>
            <a:prstGeom prst="rect">
              <a:avLst/>
            </a:prstGeom>
          </p:spPr>
        </p:pic>
      </p:grpSp>
      <p:sp>
        <p:nvSpPr>
          <p:cNvPr id="16" name="Rectangle 1">
            <a:extLst>
              <a:ext uri="{FF2B5EF4-FFF2-40B4-BE49-F238E27FC236}">
                <a16:creationId xmlns:a16="http://schemas.microsoft.com/office/drawing/2014/main" id="{18381E9B-85AA-DF61-0C49-320F2F55D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8868" y="2603849"/>
            <a:ext cx="638106" cy="93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1415" rIns="0" bIns="14283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none"/>
              </a:rPr>
              <a:t>👍</a:t>
            </a:r>
            <a:endParaRPr kumimoji="0" lang="en-US" altLang="en-US" sz="25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3BE2185B-001D-6057-2347-35F51633E0C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8265159" y="2134043"/>
            <a:ext cx="638106" cy="93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1415" rIns="0" bIns="14283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none"/>
              </a:rPr>
              <a:t>👍</a:t>
            </a:r>
            <a:endParaRPr kumimoji="0" lang="en-US" altLang="en-US" sz="25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6135C1B4-9A00-38B9-E1FD-5813DE286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1323" y="6192754"/>
            <a:ext cx="638106" cy="93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1415" rIns="0" bIns="14283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none"/>
              </a:rPr>
              <a:t>👍</a:t>
            </a:r>
            <a:endParaRPr kumimoji="0" lang="en-US" altLang="en-US" sz="25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6BE7FC07-057B-A373-D18A-A12FE94E4B1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1012270" y="3263469"/>
            <a:ext cx="638106" cy="93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1415" rIns="0" bIns="14283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none"/>
              </a:rPr>
              <a:t>👍</a:t>
            </a:r>
            <a:endParaRPr kumimoji="0" lang="en-US" altLang="en-US" sz="25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67283A-DEA0-4E5F-A2BD-A48DABD6857D}"/>
              </a:ext>
            </a:extLst>
          </p:cNvPr>
          <p:cNvSpPr txBox="1"/>
          <p:nvPr/>
        </p:nvSpPr>
        <p:spPr>
          <a:xfrm>
            <a:off x="7479913" y="1351232"/>
            <a:ext cx="6794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/>
              <a:t>ATMS</a:t>
            </a:r>
            <a:endParaRPr lang="en-US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36AC0D-B467-DA2E-7961-EB39B08E5730}"/>
              </a:ext>
            </a:extLst>
          </p:cNvPr>
          <p:cNvSpPr txBox="1"/>
          <p:nvPr/>
        </p:nvSpPr>
        <p:spPr>
          <a:xfrm>
            <a:off x="7419661" y="3174129"/>
            <a:ext cx="813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/>
              <a:t>GEO IR</a:t>
            </a:r>
            <a:endParaRPr lang="en-US" sz="14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5B7952-9A80-B506-33D2-7224877EC4CE}"/>
              </a:ext>
            </a:extLst>
          </p:cNvPr>
          <p:cNvSpPr txBox="1"/>
          <p:nvPr/>
        </p:nvSpPr>
        <p:spPr>
          <a:xfrm>
            <a:off x="9395020" y="1351232"/>
            <a:ext cx="7200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/>
              <a:t>Winds</a:t>
            </a:r>
            <a:endParaRPr lang="en-US" sz="1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FDEFEC-FFC2-A361-457A-38DD7E77BAAA}"/>
              </a:ext>
            </a:extLst>
          </p:cNvPr>
          <p:cNvSpPr txBox="1"/>
          <p:nvPr/>
        </p:nvSpPr>
        <p:spPr>
          <a:xfrm>
            <a:off x="9432115" y="3177461"/>
            <a:ext cx="968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/>
              <a:t>T sondes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010045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AE5B4-07B1-0CEA-92B4-6B79B0E29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13785-3708-8364-92F7-43BE827A2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5114" y="528176"/>
            <a:ext cx="3465833" cy="369332"/>
          </a:xfrm>
        </p:spPr>
        <p:txBody>
          <a:bodyPr/>
          <a:lstStyle/>
          <a:p>
            <a:pPr algn="ctr"/>
            <a:r>
              <a:rPr lang="en-GB" sz="320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5BD31-8832-CBCC-3D00-B364040B25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220571-B811-2B2F-F8EC-34BE475828D4}"/>
              </a:ext>
            </a:extLst>
          </p:cNvPr>
          <p:cNvSpPr txBox="1"/>
          <p:nvPr/>
        </p:nvSpPr>
        <p:spPr>
          <a:xfrm>
            <a:off x="2047594" y="1584352"/>
            <a:ext cx="8310609" cy="30777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NWP-based all-sky </a:t>
            </a:r>
            <a:r>
              <a:rPr lang="en-US" dirty="0" err="1">
                <a:solidFill>
                  <a:schemeClr val="tx2"/>
                </a:solidFill>
              </a:rPr>
              <a:t>cal</a:t>
            </a:r>
            <a:r>
              <a:rPr lang="en-US" dirty="0">
                <a:solidFill>
                  <a:schemeClr val="tx2"/>
                </a:solidFill>
              </a:rPr>
              <a:t>/</a:t>
            </a:r>
            <a:r>
              <a:rPr lang="en-US" dirty="0" err="1">
                <a:solidFill>
                  <a:schemeClr val="tx2"/>
                </a:solidFill>
              </a:rPr>
              <a:t>val</a:t>
            </a:r>
            <a:r>
              <a:rPr lang="en-US">
                <a:solidFill>
                  <a:schemeClr val="tx2"/>
                </a:solidFill>
              </a:rPr>
              <a:t> is a rapid way to assess the performance of new instruments – even new channels (e.g. 325 GHz)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2"/>
                </a:solidFill>
              </a:rPr>
              <a:t>This method has proven successful for AWS and now MWS, enabling quick feedback to data providers and implementation in the ECMWF DA system</a:t>
            </a:r>
          </a:p>
          <a:p>
            <a:pPr marL="742950" lvl="1" indent="-285750">
              <a:spcAft>
                <a:spcPts val="12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2"/>
                </a:solidFill>
              </a:rPr>
              <a:t>MWS </a:t>
            </a:r>
            <a:r>
              <a:rPr lang="en-US" b="1" dirty="0">
                <a:solidFill>
                  <a:schemeClr val="tx2"/>
                </a:solidFill>
              </a:rPr>
              <a:t>monitored in NRT </a:t>
            </a:r>
            <a:r>
              <a:rPr lang="en-US" dirty="0">
                <a:solidFill>
                  <a:schemeClr val="tx2"/>
                </a:solidFill>
              </a:rPr>
              <a:t>since late Dec. 2025</a:t>
            </a:r>
            <a:endParaRPr lang="en-US">
              <a:solidFill>
                <a:schemeClr val="tx2"/>
              </a:solidFill>
            </a:endParaRPr>
          </a:p>
          <a:p>
            <a:pPr marL="742950" lvl="1" indent="-285750">
              <a:spcAft>
                <a:spcPts val="1200"/>
              </a:spcAft>
              <a:buFont typeface="Wingdings" pitchFamily="2" charset="2"/>
              <a:buChar char="Ø"/>
            </a:pPr>
            <a:r>
              <a:rPr lang="en-US">
                <a:solidFill>
                  <a:schemeClr val="tx2"/>
                </a:solidFill>
              </a:rPr>
              <a:t>AWS </a:t>
            </a:r>
            <a:r>
              <a:rPr lang="en-US" b="1">
                <a:solidFill>
                  <a:schemeClr val="tx2"/>
                </a:solidFill>
              </a:rPr>
              <a:t>assimilated in operational system</a:t>
            </a:r>
            <a:r>
              <a:rPr lang="en-US">
                <a:solidFill>
                  <a:schemeClr val="tx2"/>
                </a:solidFill>
              </a:rPr>
              <a:t> since July 2025</a:t>
            </a:r>
          </a:p>
          <a:p>
            <a:pPr marL="742950" lvl="1" indent="-285750">
              <a:spcAft>
                <a:spcPts val="1200"/>
              </a:spcAft>
              <a:buFont typeface="Wingdings" pitchFamily="2" charset="2"/>
              <a:buChar char="Ø"/>
            </a:pPr>
            <a:r>
              <a:rPr lang="en-US">
                <a:solidFill>
                  <a:schemeClr val="tx2"/>
                </a:solidFill>
              </a:rPr>
              <a:t>Looking forward to MWI and ICI later this year</a:t>
            </a:r>
            <a:r>
              <a:rPr lang="en-US" dirty="0">
                <a:solidFill>
                  <a:schemeClr val="tx2"/>
                </a:solidFill>
              </a:rPr>
              <a:t>!</a:t>
            </a:r>
            <a:endParaRPr lang="en-US">
              <a:solidFill>
                <a:schemeClr val="tx2"/>
              </a:solidFill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chemeClr val="tx2"/>
              </a:solidFill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0EE3CDF-3A67-F51A-7573-C9AF612EF6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02372" y="6308255"/>
            <a:ext cx="4053639" cy="230657"/>
          </a:xfrm>
        </p:spPr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DD7494-1EFC-DCCC-6530-6F0ECEAB2BD9}"/>
              </a:ext>
            </a:extLst>
          </p:cNvPr>
          <p:cNvSpPr txBox="1"/>
          <p:nvPr/>
        </p:nvSpPr>
        <p:spPr>
          <a:xfrm>
            <a:off x="1899896" y="5815320"/>
            <a:ext cx="9209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2"/>
                </a:solidFill>
              </a:rPr>
              <a:t>AWS </a:t>
            </a:r>
            <a:r>
              <a:rPr lang="en-US" sz="1400" err="1">
                <a:solidFill>
                  <a:schemeClr val="tx2"/>
                </a:solidFill>
              </a:rPr>
              <a:t>cal</a:t>
            </a:r>
            <a:r>
              <a:rPr lang="en-US" sz="1400">
                <a:solidFill>
                  <a:schemeClr val="tx2"/>
                </a:solidFill>
              </a:rPr>
              <a:t>/</a:t>
            </a:r>
            <a:r>
              <a:rPr lang="en-US" sz="1400" err="1">
                <a:solidFill>
                  <a:schemeClr val="tx2"/>
                </a:solidFill>
              </a:rPr>
              <a:t>val</a:t>
            </a:r>
            <a:r>
              <a:rPr lang="en-US" sz="1400">
                <a:solidFill>
                  <a:schemeClr val="tx2"/>
                </a:solidFill>
              </a:rPr>
              <a:t> &amp; assimilation preprint (AMT): </a:t>
            </a:r>
            <a:r>
              <a:rPr lang="en-US" sz="1400">
                <a:hlinkClick r:id="rId2"/>
              </a:rPr>
              <a:t>https://egusphere.copernicus.org/preprints/2026/egusphere-2026-712/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9992611"/>
      </p:ext>
    </p:extLst>
  </p:cSld>
  <p:clrMapOvr>
    <a:masterClrMapping/>
  </p:clrMapOvr>
</p:sld>
</file>

<file path=ppt/theme/theme1.xml><?xml version="1.0" encoding="utf-8"?>
<a:theme xmlns:a="http://schemas.openxmlformats.org/drawingml/2006/main" name="ECMWF Light 16:9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CMWF_16.9_light_blue.potx" id="{6E553A05-1FF4-41A6-8DCD-4A16C4C52284}" vid="{CB9C2DB0-F904-43F7-8D0F-6F373F3FC0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X6PPVAVDZMSZ-613157859-13541</_dlc_DocId>
    <_dlc_DocIdUrl xmlns="cfab5f87-ed30-4dbb-a820-4234a14babf6">
      <Url>https://wmoomm.sharepoint.com/sites/Collaboration/_layouts/15/DocIdRedir.aspx?ID=X6PPVAVDZMSZ-613157859-13541</Url>
      <Description>X6PPVAVDZMSZ-613157859-13541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E4A26207-DEA0-43EA-916B-B613C919FD9A}"/>
</file>

<file path=customXml/itemProps2.xml><?xml version="1.0" encoding="utf-8"?>
<ds:datastoreItem xmlns:ds="http://schemas.openxmlformats.org/officeDocument/2006/customXml" ds:itemID="{11C7391A-24E9-458E-ACEF-7669EE83A2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940C50-C4CE-40EC-9E91-05D71EB15BD4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schemas.microsoft.com/office/2006/metadata/properties"/>
    <ds:schemaRef ds:uri="34da5c7c-42ce-4f97-8e89-5ab6a0675279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E507651F-BD78-4905-A616-501F4FF35DCF}"/>
</file>

<file path=customXml/itemProps5.xml><?xml version="1.0" encoding="utf-8"?>
<ds:datastoreItem xmlns:ds="http://schemas.openxmlformats.org/officeDocument/2006/customXml" ds:itemID="{4518FE1E-271D-46C9-BD9D-ED34725CE43E}"/>
</file>

<file path=docMetadata/LabelInfo.xml><?xml version="1.0" encoding="utf-8"?>
<clbl:labelList xmlns:clbl="http://schemas.microsoft.com/office/2020/mipLabelMetadata">
  <clbl:label id="{21b711c6-aab7-4d36-9ffb-ac0357bc20ba}" enabled="0" method="" siteId="{21b711c6-aab7-4d36-9ffb-ac0357bc20ba}" removed="1"/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ECMWF_16.9_light_blue</Template>
  <TotalTime>7169</TotalTime>
  <Words>1230</Words>
  <Application>Microsoft Macintosh PowerPoint</Application>
  <PresentationFormat>Custom</PresentationFormat>
  <Paragraphs>244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none</vt:lpstr>
      <vt:lpstr>Noto Sans</vt:lpstr>
      <vt:lpstr>Wingdings</vt:lpstr>
      <vt:lpstr>ECMWF Light 16:9 blue</vt:lpstr>
      <vt:lpstr>PowerPoint Presentation</vt:lpstr>
      <vt:lpstr>AWS and MWS</vt:lpstr>
      <vt:lpstr>AWS and MWS</vt:lpstr>
      <vt:lpstr>MW sounder pre-processing</vt:lpstr>
      <vt:lpstr>Method for all-sky cal/val sampling</vt:lpstr>
      <vt:lpstr>Method for all-sky cal/val sampling</vt:lpstr>
      <vt:lpstr>Method for all-sky cal/val sampling</vt:lpstr>
      <vt:lpstr>Method for all-sky cal/val sampling</vt:lpstr>
      <vt:lpstr>Cal/val monitoring</vt:lpstr>
      <vt:lpstr>Cal/val monitoring</vt:lpstr>
      <vt:lpstr>Cal/val monitoring</vt:lpstr>
      <vt:lpstr>Cal/val results</vt:lpstr>
      <vt:lpstr>Cal/val results</vt:lpstr>
      <vt:lpstr>Cal/val results</vt:lpstr>
      <vt:lpstr>Cal/val results</vt:lpstr>
      <vt:lpstr>Cal/val results</vt:lpstr>
      <vt:lpstr>Cal/val results</vt:lpstr>
      <vt:lpstr>Assimilation of AWS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Tracy Scanlon</dc:creator>
  <cp:lastModifiedBy>David Duncan</cp:lastModifiedBy>
  <cp:revision>3</cp:revision>
  <cp:lastPrinted>2014-11-19T12:15:44Z</cp:lastPrinted>
  <dcterms:created xsi:type="dcterms:W3CDTF">2024-01-31T13:49:17Z</dcterms:created>
  <dcterms:modified xsi:type="dcterms:W3CDTF">2026-03-23T22:36:51Z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Order">
    <vt:r8>1400</vt:r8>
  </property>
  <property fmtid="{D5CDD505-2E9C-101B-9397-08002B2CF9AE}" pid="4" name="_dlc_DocIdItemGuid">
    <vt:lpwstr>a243e618-e10f-46a7-bbe4-7516007e4116</vt:lpwstr>
  </property>
</Properties>
</file>