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xml" ContentType="application/vnd.openxmlformats-officedocument.presentationml.tags+xml"/>
  <Override PartName="/ppt/notesSlides/notesSlide9.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6"/>
    <p:sldMasterId id="2147483684" r:id="rId7"/>
  </p:sldMasterIdLst>
  <p:notesMasterIdLst>
    <p:notesMasterId r:id="rId42"/>
  </p:notesMasterIdLst>
  <p:sldIdLst>
    <p:sldId id="14605" r:id="rId8"/>
    <p:sldId id="14662" r:id="rId9"/>
    <p:sldId id="14666" r:id="rId10"/>
    <p:sldId id="261" r:id="rId11"/>
    <p:sldId id="262" r:id="rId12"/>
    <p:sldId id="14549" r:id="rId13"/>
    <p:sldId id="14663" r:id="rId14"/>
    <p:sldId id="14665" r:id="rId15"/>
    <p:sldId id="14660" r:id="rId16"/>
    <p:sldId id="14658" r:id="rId17"/>
    <p:sldId id="14433" r:id="rId18"/>
    <p:sldId id="14669" r:id="rId19"/>
    <p:sldId id="265" r:id="rId20"/>
    <p:sldId id="266" r:id="rId21"/>
    <p:sldId id="267" r:id="rId22"/>
    <p:sldId id="268" r:id="rId23"/>
    <p:sldId id="14614" r:id="rId24"/>
    <p:sldId id="14613" r:id="rId25"/>
    <p:sldId id="14615" r:id="rId26"/>
    <p:sldId id="14643" r:id="rId27"/>
    <p:sldId id="14641" r:id="rId28"/>
    <p:sldId id="14642" r:id="rId29"/>
    <p:sldId id="257" r:id="rId30"/>
    <p:sldId id="14617" r:id="rId31"/>
    <p:sldId id="14618" r:id="rId32"/>
    <p:sldId id="14619" r:id="rId33"/>
    <p:sldId id="14654" r:id="rId34"/>
    <p:sldId id="14622" r:id="rId35"/>
    <p:sldId id="14624" r:id="rId36"/>
    <p:sldId id="14625" r:id="rId37"/>
    <p:sldId id="14626" r:id="rId38"/>
    <p:sldId id="14679" r:id="rId39"/>
    <p:sldId id="14680" r:id="rId40"/>
    <p:sldId id="14647" r:id="rId4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50879D4-A533-6F6B-AFCB-92FE8CA77C5A}" v="2" dt="2026-03-25T23:45:17.7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Master" Target="slideMasters/slideMaster2.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ableStyles" Target="tableStyles.xml"/><Relationship Id="rId20" Type="http://schemas.openxmlformats.org/officeDocument/2006/relationships/slide" Target="slides/slide13.xml"/><Relationship Id="rId41"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tenantanon#eaa6be54-4687-40c4-9827-c044bd8e8d3c::" providerId="AD" clId="Web-{450879D4-A533-6F6B-AFCB-92FE8CA77C5A}"/>
    <pc:docChg chg="modSld">
      <pc:chgData name="Guest User" userId="S::urn:spo:tenantanon#eaa6be54-4687-40c4-9827-c044bd8e8d3c::" providerId="AD" clId="Web-{450879D4-A533-6F6B-AFCB-92FE8CA77C5A}" dt="2026-03-25T23:45:17.784" v="1" actId="20577"/>
      <pc:docMkLst>
        <pc:docMk/>
      </pc:docMkLst>
      <pc:sldChg chg="modSp">
        <pc:chgData name="Guest User" userId="S::urn:spo:tenantanon#eaa6be54-4687-40c4-9827-c044bd8e8d3c::" providerId="AD" clId="Web-{450879D4-A533-6F6B-AFCB-92FE8CA77C5A}" dt="2026-03-25T23:45:17.784" v="1" actId="20577"/>
        <pc:sldMkLst>
          <pc:docMk/>
          <pc:sldMk cId="2578111196" sldId="14662"/>
        </pc:sldMkLst>
        <pc:spChg chg="mod">
          <ac:chgData name="Guest User" userId="S::urn:spo:tenantanon#eaa6be54-4687-40c4-9827-c044bd8e8d3c::" providerId="AD" clId="Web-{450879D4-A533-6F6B-AFCB-92FE8CA77C5A}" dt="2026-03-25T23:45:17.784" v="1" actId="20577"/>
          <ac:spMkLst>
            <pc:docMk/>
            <pc:sldMk cId="2578111196" sldId="14662"/>
            <ac:spMk id="2" creationId="{12BE180F-60F1-6798-42F1-11ECCF4513D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E43B7F-AAB4-1D4B-8663-F5EB017ACF06}" type="datetimeFigureOut">
              <a:rPr lang="en-US" smtClean="0"/>
              <a:t>3/25/2026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090B06-5C46-934D-A802-9C0F20A697DF}" type="slidenum">
              <a:rPr lang="en-US" smtClean="0"/>
              <a:t>‹#›</a:t>
            </a:fld>
            <a:endParaRPr lang="en-US"/>
          </a:p>
        </p:txBody>
      </p:sp>
    </p:spTree>
    <p:extLst>
      <p:ext uri="{BB962C8B-B14F-4D97-AF65-F5344CB8AC3E}">
        <p14:creationId xmlns:p14="http://schemas.microsoft.com/office/powerpoint/2010/main" val="29043249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5090B06-5C46-934D-A802-9C0F20A697DF}" type="slidenum">
              <a:rPr lang="en-US" smtClean="0"/>
              <a:t>1</a:t>
            </a:fld>
            <a:endParaRPr lang="en-US"/>
          </a:p>
        </p:txBody>
      </p:sp>
    </p:spTree>
    <p:extLst>
      <p:ext uri="{BB962C8B-B14F-4D97-AF65-F5344CB8AC3E}">
        <p14:creationId xmlns:p14="http://schemas.microsoft.com/office/powerpoint/2010/main" val="15014854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926c0c83d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926c0c83d2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The capability of microwave sounder to retrieve temperature and water vapor profiles depends on the sensitivity of the sensor channels with altitude and their noise characteristics. This slide shows the weighting functions of ATMS and TROPICS/TMS. The peak of the Weighting function tells at which altitude the channel is most sensitive.  </a:t>
            </a:r>
            <a:endParaRPr/>
          </a:p>
          <a:p>
            <a:pPr marL="0" lvl="0" indent="0" algn="l" rtl="0">
              <a:spcBef>
                <a:spcPts val="0"/>
              </a:spcBef>
              <a:spcAft>
                <a:spcPts val="0"/>
              </a:spcAft>
              <a:buNone/>
            </a:pPr>
            <a:r>
              <a:rPr lang="en-US"/>
              <a:t>The blue to green colored lines are the weighting functions of the the temperature channels</a:t>
            </a:r>
            <a:endParaRPr/>
          </a:p>
          <a:p>
            <a:pPr marL="0" lvl="0" indent="0" algn="l" rtl="0">
              <a:spcBef>
                <a:spcPts val="0"/>
              </a:spcBef>
              <a:spcAft>
                <a:spcPts val="0"/>
              </a:spcAft>
              <a:buClr>
                <a:schemeClr val="dk1"/>
              </a:buClr>
              <a:buSzPts val="1100"/>
              <a:buFont typeface="Arial"/>
              <a:buNone/>
            </a:pPr>
            <a:r>
              <a:rPr lang="en-US"/>
              <a:t>The orange to red colored lines are for water vapor channels</a:t>
            </a:r>
            <a:endParaRPr/>
          </a:p>
          <a:p>
            <a:pPr marL="0" lvl="0" indent="0" algn="l" rtl="0">
              <a:spcBef>
                <a:spcPts val="0"/>
              </a:spcBef>
              <a:spcAft>
                <a:spcPts val="0"/>
              </a:spcAft>
              <a:buNone/>
            </a:pPr>
            <a:r>
              <a:rPr lang="en-US"/>
              <a:t>We can the see the weighting functions of ATMS are more evenly spaced and go up to 40 km, while the weighting function TROPICS and TMS are mainly peak at altitudes below 15 km, with one channel having a peak near 18km. </a:t>
            </a:r>
            <a:endParaRPr/>
          </a:p>
          <a:p>
            <a:pPr marL="0" lvl="0" indent="0" algn="l" rtl="0">
              <a:spcBef>
                <a:spcPts val="0"/>
              </a:spcBef>
              <a:spcAft>
                <a:spcPts val="0"/>
              </a:spcAft>
              <a:buNone/>
            </a:pPr>
            <a:r>
              <a:rPr lang="en-US"/>
              <a:t>So we expect better retrieval accuracy for ATMS.</a:t>
            </a:r>
            <a:endParaRPr/>
          </a:p>
          <a:p>
            <a:pPr marL="0" lvl="0" indent="0" algn="l" rtl="0">
              <a:spcBef>
                <a:spcPts val="0"/>
              </a:spcBef>
              <a:spcAft>
                <a:spcPts val="0"/>
              </a:spcAft>
              <a:buNone/>
            </a:pPr>
            <a:endParaRPr/>
          </a:p>
        </p:txBody>
      </p:sp>
      <p:sp>
        <p:nvSpPr>
          <p:cNvPr id="178" name="Google Shape;178;g3926c0c83d2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926c0c83d2_0_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3926c0c83d2_0_1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The Noise Equivalent Delta Temperature (NEDT) of the channels determines the quality of the measurements and retrieval. The left side shows on-orbit NEdT for ATMS on NOAA20 (or JPSS-1) and Suomi-NPP satellite, and the peak of the weighting functions for each channel, the same information for TROPICS and TMS are shown on the right. </a:t>
            </a:r>
            <a:endParaRPr/>
          </a:p>
          <a:p>
            <a:pPr marL="0" lvl="0" indent="0" algn="l" rtl="0">
              <a:spcBef>
                <a:spcPts val="0"/>
              </a:spcBef>
              <a:spcAft>
                <a:spcPts val="0"/>
              </a:spcAft>
              <a:buNone/>
            </a:pPr>
            <a:r>
              <a:rPr lang="en-US"/>
              <a:t>The two types of sounders have different channels and are not so easy to directly compare them. The channels highlighted in the red square are temperature channels peak around similar height for ATMS and TMS, you can see the NEdT of ATMS is about the half of TROPICS and TMS</a:t>
            </a:r>
            <a:endParaRPr/>
          </a:p>
          <a:p>
            <a:pPr marL="0" lvl="0" indent="0" algn="l" rtl="0">
              <a:spcBef>
                <a:spcPts val="0"/>
              </a:spcBef>
              <a:spcAft>
                <a:spcPts val="0"/>
              </a:spcAft>
              <a:buNone/>
            </a:pPr>
            <a:r>
              <a:rPr lang="en-US"/>
              <a:t>The blue square highlight the water vapor channels, ATMS are slightly lower compared to TROPICS and similar to TMS. </a:t>
            </a:r>
            <a:endParaRPr/>
          </a:p>
          <a:p>
            <a:pPr marL="0" lvl="0" indent="0" algn="l" rtl="0">
              <a:spcBef>
                <a:spcPts val="0"/>
              </a:spcBef>
              <a:spcAft>
                <a:spcPts val="0"/>
              </a:spcAft>
              <a:buClr>
                <a:schemeClr val="dk1"/>
              </a:buClr>
              <a:buSzPts val="1100"/>
              <a:buFont typeface="Arial"/>
              <a:buNone/>
            </a:pPr>
            <a:r>
              <a:rPr lang="en-US"/>
              <a:t>This the bar charts of the two tables, we can see the noise for ATMS is smaller especially for the temperature channels. </a:t>
            </a:r>
            <a:endParaRPr/>
          </a:p>
        </p:txBody>
      </p:sp>
      <p:sp>
        <p:nvSpPr>
          <p:cNvPr id="193" name="Google Shape;193;g3926c0c83d2_0_1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7AE4578-7AE8-FE40-A197-B8C465135543}" type="slidenum">
              <a:rPr lang="en-US" smtClean="0"/>
              <a:t>11</a:t>
            </a:fld>
            <a:endParaRPr lang="en-US"/>
          </a:p>
        </p:txBody>
      </p:sp>
    </p:spTree>
    <p:extLst>
      <p:ext uri="{BB962C8B-B14F-4D97-AF65-F5344CB8AC3E}">
        <p14:creationId xmlns:p14="http://schemas.microsoft.com/office/powerpoint/2010/main" val="11507679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g3927c730664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3" name="Google Shape;253;g3927c730664_0_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slide shows the temperature retrieval RMSE and bias with respect to ERA5 for all sun synchronous orbit microwave sounders including the two ATMS on NOAA20 and SNPP  and TMS2,5,6</a:t>
            </a:r>
            <a:endParaRPr/>
          </a:p>
          <a:p>
            <a:pPr marL="0" lvl="0" indent="0" algn="l" rtl="0">
              <a:spcBef>
                <a:spcPts val="0"/>
              </a:spcBef>
              <a:spcAft>
                <a:spcPts val="0"/>
              </a:spcAft>
              <a:buNone/>
            </a:pPr>
            <a:r>
              <a:rPr lang="en-US"/>
              <a:t>The left panel shows the results for land and ocean under all weather conditions, and middle panel is for ocean only and right for ocean with no precipitation. </a:t>
            </a:r>
            <a:endParaRPr/>
          </a:p>
          <a:p>
            <a:pPr marL="0" lvl="0" indent="0" algn="l" rtl="0">
              <a:spcBef>
                <a:spcPts val="0"/>
              </a:spcBef>
              <a:spcAft>
                <a:spcPts val="0"/>
              </a:spcAft>
              <a:buNone/>
            </a:pPr>
            <a:r>
              <a:rPr lang="en-US" sz="1200"/>
              <a:t>All sensors show temperature biases</a:t>
            </a:r>
            <a:r>
              <a:rPr lang="en-US"/>
              <a:t> </a:t>
            </a:r>
            <a:r>
              <a:rPr lang="en-US" sz="1200"/>
              <a:t>less than 0.5</a:t>
            </a:r>
            <a:r>
              <a:rPr lang="en-US"/>
              <a:t>K.</a:t>
            </a:r>
            <a:endParaRPr/>
          </a:p>
          <a:p>
            <a:pPr marL="0" lvl="0" indent="0" algn="l" rtl="0">
              <a:spcBef>
                <a:spcPts val="0"/>
              </a:spcBef>
              <a:spcAft>
                <a:spcPts val="0"/>
              </a:spcAft>
              <a:buNone/>
            </a:pPr>
            <a:r>
              <a:rPr lang="en-US"/>
              <a:t>The RMSE of the ATMS on NOAA-20 and SNPP, shown are almost overlapping with each other, which are shown as the the black and orange lines.</a:t>
            </a:r>
            <a:endParaRPr/>
          </a:p>
          <a:p>
            <a:pPr marL="0" lvl="0" indent="0" algn="l" rtl="0">
              <a:spcBef>
                <a:spcPts val="0"/>
              </a:spcBef>
              <a:spcAft>
                <a:spcPts val="0"/>
              </a:spcAft>
              <a:buNone/>
            </a:pPr>
            <a:r>
              <a:rPr lang="en-US"/>
              <a:t>The RMSE of TMS2, 5, 6, are also very consistent, with TMS6 being slightly more accurate.</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54" name="Google Shape;254;g3927c730664_0_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slide shows temperature retrieval bias and RMSE for all MW sounders within the 40 degree latitude range. Because TROPICS S3 and TMS 3,4,7 are flying on the low-inclination orbits</a:t>
            </a:r>
            <a:endParaRPr/>
          </a:p>
          <a:p>
            <a:pPr marL="0" lvl="0" indent="0" algn="l" rtl="0">
              <a:spcBef>
                <a:spcPts val="0"/>
              </a:spcBef>
              <a:spcAft>
                <a:spcPts val="0"/>
              </a:spcAft>
              <a:buNone/>
            </a:pPr>
            <a:r>
              <a:rPr lang="en-US"/>
              <a:t>The bias are mostly within 0.5K for all the MW sounders except TMS7 being slightly larger </a:t>
            </a:r>
            <a:endParaRPr/>
          </a:p>
          <a:p>
            <a:pPr marL="0" lvl="0" indent="0" algn="l" rtl="0">
              <a:spcBef>
                <a:spcPts val="0"/>
              </a:spcBef>
              <a:spcAft>
                <a:spcPts val="0"/>
              </a:spcAft>
              <a:buNone/>
            </a:pPr>
            <a:r>
              <a:rPr lang="en-US"/>
              <a:t>The RMSE of two ATMS are very consistent with each other.  </a:t>
            </a:r>
            <a:endParaRPr/>
          </a:p>
          <a:p>
            <a:pPr marL="0" lvl="0" indent="0" algn="l" rtl="0">
              <a:spcBef>
                <a:spcPts val="0"/>
              </a:spcBef>
              <a:spcAft>
                <a:spcPts val="0"/>
              </a:spcAft>
              <a:buNone/>
            </a:pPr>
            <a:r>
              <a:rPr lang="en-US"/>
              <a:t>The RMSE of TMS and TROPICS S3 are clustering together below 700 hPa, with TMS7, showing as the yellowish green line, being slightly larger.  Above 700 hPa, TROPICS S3, shown as the pink line, is larger than TMS7, than the other TMS, than ATMS.</a:t>
            </a:r>
            <a:endParaRPr/>
          </a:p>
        </p:txBody>
      </p:sp>
      <p:sp>
        <p:nvSpPr>
          <p:cNvPr id="270" name="Google Shape;270;p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is the RMSE and bias of water vapor mixing ratio profile for ATMS, TMS2,5,6.</a:t>
            </a:r>
            <a:endParaRPr/>
          </a:p>
          <a:p>
            <a:pPr marL="0" lvl="0" indent="0" algn="l" rtl="0">
              <a:spcBef>
                <a:spcPts val="0"/>
              </a:spcBef>
              <a:spcAft>
                <a:spcPts val="0"/>
              </a:spcAft>
              <a:buNone/>
            </a:pPr>
            <a:r>
              <a:rPr lang="en-US"/>
              <a:t>Basically, the two ATMS are overlapping with each other and same for TMS2,5,6.</a:t>
            </a:r>
            <a:endParaRPr/>
          </a:p>
          <a:p>
            <a:pPr marL="0" lvl="0" indent="0" algn="l" rtl="0">
              <a:spcBef>
                <a:spcPts val="0"/>
              </a:spcBef>
              <a:spcAft>
                <a:spcPts val="0"/>
              </a:spcAft>
              <a:buNone/>
            </a:pPr>
            <a:r>
              <a:rPr lang="en-US"/>
              <a:t>The RMSE difference between ATMS and TMS gets smaller for the ocean only data near the surface.</a:t>
            </a:r>
            <a:endParaRPr/>
          </a:p>
        </p:txBody>
      </p:sp>
      <p:sp>
        <p:nvSpPr>
          <p:cNvPr id="286" name="Google Shape;286;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392c45333af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g392c45333af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is water vapor RMSE and bias for all MW sounders within 40 degree latitude range.</a:t>
            </a:r>
            <a:endParaRPr/>
          </a:p>
          <a:p>
            <a:pPr marL="0" lvl="0" indent="0" algn="l" rtl="0">
              <a:spcBef>
                <a:spcPts val="0"/>
              </a:spcBef>
              <a:spcAft>
                <a:spcPts val="0"/>
              </a:spcAft>
              <a:buNone/>
            </a:pPr>
            <a:r>
              <a:rPr lang="en-US"/>
              <a:t>Similar results to the temperature retrieval and previous slide.</a:t>
            </a:r>
            <a:endParaRPr/>
          </a:p>
          <a:p>
            <a:pPr marL="0" lvl="0" indent="0" algn="l" rtl="0">
              <a:spcBef>
                <a:spcPts val="0"/>
              </a:spcBef>
              <a:spcAft>
                <a:spcPts val="0"/>
              </a:spcAft>
              <a:buNone/>
            </a:pPr>
            <a:r>
              <a:rPr lang="en-US"/>
              <a:t>TMS7 shows slightly larger bias</a:t>
            </a:r>
            <a:endParaRPr/>
          </a:p>
          <a:p>
            <a:pPr marL="0" lvl="0" indent="0" algn="l" rtl="0">
              <a:spcBef>
                <a:spcPts val="0"/>
              </a:spcBef>
              <a:spcAft>
                <a:spcPts val="0"/>
              </a:spcAft>
              <a:buNone/>
            </a:pPr>
            <a:r>
              <a:rPr lang="en-US"/>
              <a:t>For RMSE, the NOAA-20 and SNPP are still very consistent to one another and all the TMS and TROPICS S3 are closely cluster together, TROPICS S3 has slightly larger RMSE for the all sky condition.</a:t>
            </a:r>
            <a:endParaRPr/>
          </a:p>
        </p:txBody>
      </p:sp>
      <p:sp>
        <p:nvSpPr>
          <p:cNvPr id="300" name="Google Shape;300;g392c45333af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16</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5090B06-5C46-934D-A802-9C0F20A697DF}" type="slidenum">
              <a:rPr lang="en-US" smtClean="0"/>
              <a:t>28</a:t>
            </a:fld>
            <a:endParaRPr lang="en-US"/>
          </a:p>
        </p:txBody>
      </p:sp>
    </p:spTree>
    <p:extLst>
      <p:ext uri="{BB962C8B-B14F-4D97-AF65-F5344CB8AC3E}">
        <p14:creationId xmlns:p14="http://schemas.microsoft.com/office/powerpoint/2010/main" val="2390531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5090B06-5C46-934D-A802-9C0F20A697DF}" type="slidenum">
              <a:rPr lang="en-US" smtClean="0"/>
              <a:t>31</a:t>
            </a:fld>
            <a:endParaRPr lang="en-US"/>
          </a:p>
        </p:txBody>
      </p:sp>
    </p:spTree>
    <p:extLst>
      <p:ext uri="{BB962C8B-B14F-4D97-AF65-F5344CB8AC3E}">
        <p14:creationId xmlns:p14="http://schemas.microsoft.com/office/powerpoint/2010/main" val="952059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F395ACF7-34D9-6640-A756-3A1A50E595F3}" type="datetimeFigureOut">
              <a:rPr lang="en-US" smtClean="0"/>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8FE2C7-4787-E84D-8626-609A18060781}" type="slidenum">
              <a:rPr lang="en-US" smtClean="0"/>
              <a:t>‹#›</a:t>
            </a:fld>
            <a:endParaRPr lang="en-US"/>
          </a:p>
        </p:txBody>
      </p:sp>
    </p:spTree>
    <p:extLst>
      <p:ext uri="{BB962C8B-B14F-4D97-AF65-F5344CB8AC3E}">
        <p14:creationId xmlns:p14="http://schemas.microsoft.com/office/powerpoint/2010/main" val="35198849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95ACF7-34D9-6640-A756-3A1A50E595F3}" type="datetimeFigureOut">
              <a:rPr lang="en-US" smtClean="0"/>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8FE2C7-4787-E84D-8626-609A18060781}" type="slidenum">
              <a:rPr lang="en-US" smtClean="0"/>
              <a:t>‹#›</a:t>
            </a:fld>
            <a:endParaRPr lang="en-US"/>
          </a:p>
        </p:txBody>
      </p:sp>
    </p:spTree>
    <p:extLst>
      <p:ext uri="{BB962C8B-B14F-4D97-AF65-F5344CB8AC3E}">
        <p14:creationId xmlns:p14="http://schemas.microsoft.com/office/powerpoint/2010/main" val="37930069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7" y="3442098"/>
            <a:ext cx="7886700" cy="1125140"/>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95ACF7-34D9-6640-A756-3A1A50E595F3}" type="datetimeFigureOut">
              <a:rPr lang="en-US" smtClean="0"/>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8FE2C7-4787-E84D-8626-609A18060781}" type="slidenum">
              <a:rPr lang="en-US" smtClean="0"/>
              <a:t>‹#›</a:t>
            </a:fld>
            <a:endParaRPr lang="en-US"/>
          </a:p>
        </p:txBody>
      </p:sp>
    </p:spTree>
    <p:extLst>
      <p:ext uri="{BB962C8B-B14F-4D97-AF65-F5344CB8AC3E}">
        <p14:creationId xmlns:p14="http://schemas.microsoft.com/office/powerpoint/2010/main" val="2982224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95ACF7-34D9-6640-A756-3A1A50E595F3}" type="datetimeFigureOut">
              <a:rPr lang="en-US" smtClean="0"/>
              <a:t>3/25/2026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8FE2C7-4787-E84D-8626-609A18060781}" type="slidenum">
              <a:rPr lang="en-US" smtClean="0"/>
              <a:t>‹#›</a:t>
            </a:fld>
            <a:endParaRPr lang="en-US"/>
          </a:p>
        </p:txBody>
      </p:sp>
    </p:spTree>
    <p:extLst>
      <p:ext uri="{BB962C8B-B14F-4D97-AF65-F5344CB8AC3E}">
        <p14:creationId xmlns:p14="http://schemas.microsoft.com/office/powerpoint/2010/main" val="14302515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95ACF7-34D9-6640-A756-3A1A50E595F3}" type="datetimeFigureOut">
              <a:rPr lang="en-US" smtClean="0"/>
              <a:t>3/25/2026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8FE2C7-4787-E84D-8626-609A18060781}" type="slidenum">
              <a:rPr lang="en-US" smtClean="0"/>
              <a:t>‹#›</a:t>
            </a:fld>
            <a:endParaRPr lang="en-US"/>
          </a:p>
        </p:txBody>
      </p:sp>
    </p:spTree>
    <p:extLst>
      <p:ext uri="{BB962C8B-B14F-4D97-AF65-F5344CB8AC3E}">
        <p14:creationId xmlns:p14="http://schemas.microsoft.com/office/powerpoint/2010/main" val="29738264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395ACF7-34D9-6640-A756-3A1A50E595F3}" type="datetimeFigureOut">
              <a:rPr lang="en-US" smtClean="0"/>
              <a:t>3/25/2026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8FE2C7-4787-E84D-8626-609A18060781}" type="slidenum">
              <a:rPr lang="en-US" smtClean="0"/>
              <a:t>‹#›</a:t>
            </a:fld>
            <a:endParaRPr lang="en-US"/>
          </a:p>
        </p:txBody>
      </p:sp>
    </p:spTree>
    <p:extLst>
      <p:ext uri="{BB962C8B-B14F-4D97-AF65-F5344CB8AC3E}">
        <p14:creationId xmlns:p14="http://schemas.microsoft.com/office/powerpoint/2010/main" val="1783942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95ACF7-34D9-6640-A756-3A1A50E595F3}" type="datetimeFigureOut">
              <a:rPr lang="en-US" smtClean="0"/>
              <a:t>3/25/2026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8FE2C7-4787-E84D-8626-609A18060781}" type="slidenum">
              <a:rPr lang="en-US" smtClean="0"/>
              <a:t>‹#›</a:t>
            </a:fld>
            <a:endParaRPr lang="en-US"/>
          </a:p>
        </p:txBody>
      </p:sp>
    </p:spTree>
    <p:extLst>
      <p:ext uri="{BB962C8B-B14F-4D97-AF65-F5344CB8AC3E}">
        <p14:creationId xmlns:p14="http://schemas.microsoft.com/office/powerpoint/2010/main" val="2974450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395ACF7-34D9-6640-A756-3A1A50E595F3}" type="datetimeFigureOut">
              <a:rPr lang="en-US" smtClean="0"/>
              <a:t>3/25/2026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8FE2C7-4787-E84D-8626-609A18060781}" type="slidenum">
              <a:rPr lang="en-US" smtClean="0"/>
              <a:t>‹#›</a:t>
            </a:fld>
            <a:endParaRPr lang="en-US"/>
          </a:p>
        </p:txBody>
      </p:sp>
    </p:spTree>
    <p:extLst>
      <p:ext uri="{BB962C8B-B14F-4D97-AF65-F5344CB8AC3E}">
        <p14:creationId xmlns:p14="http://schemas.microsoft.com/office/powerpoint/2010/main" val="1706916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F395ACF7-34D9-6640-A756-3A1A50E595F3}" type="datetimeFigureOut">
              <a:rPr lang="en-US" smtClean="0"/>
              <a:t>3/25/2026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8FE2C7-4787-E84D-8626-609A18060781}" type="slidenum">
              <a:rPr lang="en-US" smtClean="0"/>
              <a:t>‹#›</a:t>
            </a:fld>
            <a:endParaRPr lang="en-US"/>
          </a:p>
        </p:txBody>
      </p:sp>
    </p:spTree>
    <p:extLst>
      <p:ext uri="{BB962C8B-B14F-4D97-AF65-F5344CB8AC3E}">
        <p14:creationId xmlns:p14="http://schemas.microsoft.com/office/powerpoint/2010/main" val="2925878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95ACF7-34D9-6640-A756-3A1A50E595F3}" type="datetimeFigureOut">
              <a:rPr lang="en-US" smtClean="0"/>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8FE2C7-4787-E84D-8626-609A18060781}" type="slidenum">
              <a:rPr lang="en-US" smtClean="0"/>
              <a:t>‹#›</a:t>
            </a:fld>
            <a:endParaRPr lang="en-US"/>
          </a:p>
        </p:txBody>
      </p:sp>
    </p:spTree>
    <p:extLst>
      <p:ext uri="{BB962C8B-B14F-4D97-AF65-F5344CB8AC3E}">
        <p14:creationId xmlns:p14="http://schemas.microsoft.com/office/powerpoint/2010/main" val="700168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3"/>
            <a:ext cx="1971675" cy="4358879"/>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273843"/>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95ACF7-34D9-6640-A756-3A1A50E595F3}" type="datetimeFigureOut">
              <a:rPr lang="en-US" smtClean="0"/>
              <a:t>3/25/2026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8FE2C7-4787-E84D-8626-609A18060781}" type="slidenum">
              <a:rPr lang="en-US" smtClean="0"/>
              <a:t>‹#›</a:t>
            </a:fld>
            <a:endParaRPr lang="en-US"/>
          </a:p>
        </p:txBody>
      </p:sp>
    </p:spTree>
    <p:extLst>
      <p:ext uri="{BB962C8B-B14F-4D97-AF65-F5344CB8AC3E}">
        <p14:creationId xmlns:p14="http://schemas.microsoft.com/office/powerpoint/2010/main" val="6302418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3"/>
        <p:cNvGrpSpPr/>
        <p:nvPr/>
      </p:nvGrpSpPr>
      <p:grpSpPr>
        <a:xfrm>
          <a:off x="0" y="0"/>
          <a:ext cx="0" cy="0"/>
          <a:chOff x="0" y="0"/>
          <a:chExt cx="0" cy="0"/>
        </a:xfrm>
      </p:grpSpPr>
      <p:sp>
        <p:nvSpPr>
          <p:cNvPr id="14" name="Google Shape;14;g392d171f467_5_5231"/>
          <p:cNvSpPr txBox="1">
            <a:spLocks noGrp="1"/>
          </p:cNvSpPr>
          <p:nvPr>
            <p:ph type="ctrTitle"/>
          </p:nvPr>
        </p:nvSpPr>
        <p:spPr>
          <a:xfrm>
            <a:off x="311708" y="744575"/>
            <a:ext cx="8520525" cy="2052675"/>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6900"/>
              <a:buNone/>
              <a:defRPr sz="5175"/>
            </a:lvl1pPr>
            <a:lvl2pPr lvl="1" algn="ctr">
              <a:spcBef>
                <a:spcPts val="0"/>
              </a:spcBef>
              <a:spcAft>
                <a:spcPts val="0"/>
              </a:spcAft>
              <a:buSzPts val="6900"/>
              <a:buNone/>
              <a:defRPr sz="5175"/>
            </a:lvl2pPr>
            <a:lvl3pPr lvl="2" algn="ctr">
              <a:spcBef>
                <a:spcPts val="0"/>
              </a:spcBef>
              <a:spcAft>
                <a:spcPts val="0"/>
              </a:spcAft>
              <a:buSzPts val="6900"/>
              <a:buNone/>
              <a:defRPr sz="5175"/>
            </a:lvl3pPr>
            <a:lvl4pPr lvl="3" algn="ctr">
              <a:spcBef>
                <a:spcPts val="0"/>
              </a:spcBef>
              <a:spcAft>
                <a:spcPts val="0"/>
              </a:spcAft>
              <a:buSzPts val="6900"/>
              <a:buNone/>
              <a:defRPr sz="5175"/>
            </a:lvl4pPr>
            <a:lvl5pPr lvl="4" algn="ctr">
              <a:spcBef>
                <a:spcPts val="0"/>
              </a:spcBef>
              <a:spcAft>
                <a:spcPts val="0"/>
              </a:spcAft>
              <a:buSzPts val="6900"/>
              <a:buNone/>
              <a:defRPr sz="5175"/>
            </a:lvl5pPr>
            <a:lvl6pPr lvl="5" algn="ctr">
              <a:spcBef>
                <a:spcPts val="0"/>
              </a:spcBef>
              <a:spcAft>
                <a:spcPts val="0"/>
              </a:spcAft>
              <a:buSzPts val="6900"/>
              <a:buNone/>
              <a:defRPr sz="5175"/>
            </a:lvl6pPr>
            <a:lvl7pPr lvl="6" algn="ctr">
              <a:spcBef>
                <a:spcPts val="0"/>
              </a:spcBef>
              <a:spcAft>
                <a:spcPts val="0"/>
              </a:spcAft>
              <a:buSzPts val="6900"/>
              <a:buNone/>
              <a:defRPr sz="5175"/>
            </a:lvl7pPr>
            <a:lvl8pPr lvl="7" algn="ctr">
              <a:spcBef>
                <a:spcPts val="0"/>
              </a:spcBef>
              <a:spcAft>
                <a:spcPts val="0"/>
              </a:spcAft>
              <a:buSzPts val="6900"/>
              <a:buNone/>
              <a:defRPr sz="5175"/>
            </a:lvl8pPr>
            <a:lvl9pPr lvl="8" algn="ctr">
              <a:spcBef>
                <a:spcPts val="0"/>
              </a:spcBef>
              <a:spcAft>
                <a:spcPts val="0"/>
              </a:spcAft>
              <a:buSzPts val="6900"/>
              <a:buNone/>
              <a:defRPr sz="5175"/>
            </a:lvl9pPr>
          </a:lstStyle>
          <a:p>
            <a:endParaRPr/>
          </a:p>
        </p:txBody>
      </p:sp>
      <p:sp>
        <p:nvSpPr>
          <p:cNvPr id="15" name="Google Shape;15;g392d171f467_5_5231"/>
          <p:cNvSpPr txBox="1">
            <a:spLocks noGrp="1"/>
          </p:cNvSpPr>
          <p:nvPr>
            <p:ph type="subTitle" idx="1"/>
          </p:nvPr>
        </p:nvSpPr>
        <p:spPr>
          <a:xfrm>
            <a:off x="311700" y="2834125"/>
            <a:ext cx="8520525" cy="792675"/>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None/>
              <a:defRPr sz="2775"/>
            </a:lvl1pPr>
            <a:lvl2pPr lvl="1" algn="ctr">
              <a:lnSpc>
                <a:spcPct val="100000"/>
              </a:lnSpc>
              <a:spcBef>
                <a:spcPts val="0"/>
              </a:spcBef>
              <a:spcAft>
                <a:spcPts val="0"/>
              </a:spcAft>
              <a:buSzPts val="3700"/>
              <a:buNone/>
              <a:defRPr sz="2775"/>
            </a:lvl2pPr>
            <a:lvl3pPr lvl="2" algn="ctr">
              <a:lnSpc>
                <a:spcPct val="100000"/>
              </a:lnSpc>
              <a:spcBef>
                <a:spcPts val="0"/>
              </a:spcBef>
              <a:spcAft>
                <a:spcPts val="0"/>
              </a:spcAft>
              <a:buSzPts val="3700"/>
              <a:buNone/>
              <a:defRPr sz="2775"/>
            </a:lvl3pPr>
            <a:lvl4pPr lvl="3" algn="ctr">
              <a:lnSpc>
                <a:spcPct val="100000"/>
              </a:lnSpc>
              <a:spcBef>
                <a:spcPts val="0"/>
              </a:spcBef>
              <a:spcAft>
                <a:spcPts val="0"/>
              </a:spcAft>
              <a:buSzPts val="3700"/>
              <a:buNone/>
              <a:defRPr sz="2775"/>
            </a:lvl4pPr>
            <a:lvl5pPr lvl="4" algn="ctr">
              <a:lnSpc>
                <a:spcPct val="100000"/>
              </a:lnSpc>
              <a:spcBef>
                <a:spcPts val="0"/>
              </a:spcBef>
              <a:spcAft>
                <a:spcPts val="0"/>
              </a:spcAft>
              <a:buSzPts val="3700"/>
              <a:buNone/>
              <a:defRPr sz="2775"/>
            </a:lvl5pPr>
            <a:lvl6pPr lvl="5" algn="ctr">
              <a:lnSpc>
                <a:spcPct val="100000"/>
              </a:lnSpc>
              <a:spcBef>
                <a:spcPts val="0"/>
              </a:spcBef>
              <a:spcAft>
                <a:spcPts val="0"/>
              </a:spcAft>
              <a:buSzPts val="3700"/>
              <a:buNone/>
              <a:defRPr sz="2775"/>
            </a:lvl6pPr>
            <a:lvl7pPr lvl="6" algn="ctr">
              <a:lnSpc>
                <a:spcPct val="100000"/>
              </a:lnSpc>
              <a:spcBef>
                <a:spcPts val="0"/>
              </a:spcBef>
              <a:spcAft>
                <a:spcPts val="0"/>
              </a:spcAft>
              <a:buSzPts val="3700"/>
              <a:buNone/>
              <a:defRPr sz="2775"/>
            </a:lvl7pPr>
            <a:lvl8pPr lvl="7" algn="ctr">
              <a:lnSpc>
                <a:spcPct val="100000"/>
              </a:lnSpc>
              <a:spcBef>
                <a:spcPts val="0"/>
              </a:spcBef>
              <a:spcAft>
                <a:spcPts val="0"/>
              </a:spcAft>
              <a:buSzPts val="3700"/>
              <a:buNone/>
              <a:defRPr sz="2775"/>
            </a:lvl8pPr>
            <a:lvl9pPr lvl="8" algn="ctr">
              <a:lnSpc>
                <a:spcPct val="100000"/>
              </a:lnSpc>
              <a:spcBef>
                <a:spcPts val="0"/>
              </a:spcBef>
              <a:spcAft>
                <a:spcPts val="0"/>
              </a:spcAft>
              <a:buSzPts val="3700"/>
              <a:buNone/>
              <a:defRPr sz="2775"/>
            </a:lvl9pPr>
          </a:lstStyle>
          <a:p>
            <a:endParaRPr/>
          </a:p>
        </p:txBody>
      </p:sp>
      <p:sp>
        <p:nvSpPr>
          <p:cNvPr id="16" name="Google Shape;16;g392d171f467_5_5231"/>
          <p:cNvSpPr txBox="1">
            <a:spLocks noGrp="1"/>
          </p:cNvSpPr>
          <p:nvPr>
            <p:ph type="sldNum" idx="12"/>
          </p:nvPr>
        </p:nvSpPr>
        <p:spPr>
          <a:xfrm>
            <a:off x="8472458" y="4663217"/>
            <a:ext cx="548775" cy="393525"/>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4034732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7"/>
        <p:cNvGrpSpPr/>
        <p:nvPr/>
      </p:nvGrpSpPr>
      <p:grpSpPr>
        <a:xfrm>
          <a:off x="0" y="0"/>
          <a:ext cx="0" cy="0"/>
          <a:chOff x="0" y="0"/>
          <a:chExt cx="0" cy="0"/>
        </a:xfrm>
      </p:grpSpPr>
      <p:sp>
        <p:nvSpPr>
          <p:cNvPr id="18" name="Google Shape;18;g392d171f467_5_5235"/>
          <p:cNvSpPr txBox="1">
            <a:spLocks noGrp="1"/>
          </p:cNvSpPr>
          <p:nvPr>
            <p:ph type="title"/>
          </p:nvPr>
        </p:nvSpPr>
        <p:spPr>
          <a:xfrm>
            <a:off x="311700" y="2150850"/>
            <a:ext cx="8520525" cy="841725"/>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None/>
              <a:defRPr sz="3600"/>
            </a:lvl1pPr>
            <a:lvl2pPr lvl="1" algn="ctr">
              <a:spcBef>
                <a:spcPts val="0"/>
              </a:spcBef>
              <a:spcAft>
                <a:spcPts val="0"/>
              </a:spcAft>
              <a:buSzPts val="4800"/>
              <a:buNone/>
              <a:defRPr sz="3600"/>
            </a:lvl2pPr>
            <a:lvl3pPr lvl="2" algn="ctr">
              <a:spcBef>
                <a:spcPts val="0"/>
              </a:spcBef>
              <a:spcAft>
                <a:spcPts val="0"/>
              </a:spcAft>
              <a:buSzPts val="4800"/>
              <a:buNone/>
              <a:defRPr sz="3600"/>
            </a:lvl3pPr>
            <a:lvl4pPr lvl="3" algn="ctr">
              <a:spcBef>
                <a:spcPts val="0"/>
              </a:spcBef>
              <a:spcAft>
                <a:spcPts val="0"/>
              </a:spcAft>
              <a:buSzPts val="4800"/>
              <a:buNone/>
              <a:defRPr sz="3600"/>
            </a:lvl4pPr>
            <a:lvl5pPr lvl="4" algn="ctr">
              <a:spcBef>
                <a:spcPts val="0"/>
              </a:spcBef>
              <a:spcAft>
                <a:spcPts val="0"/>
              </a:spcAft>
              <a:buSzPts val="4800"/>
              <a:buNone/>
              <a:defRPr sz="3600"/>
            </a:lvl5pPr>
            <a:lvl6pPr lvl="5" algn="ctr">
              <a:spcBef>
                <a:spcPts val="0"/>
              </a:spcBef>
              <a:spcAft>
                <a:spcPts val="0"/>
              </a:spcAft>
              <a:buSzPts val="4800"/>
              <a:buNone/>
              <a:defRPr sz="3600"/>
            </a:lvl6pPr>
            <a:lvl7pPr lvl="6" algn="ctr">
              <a:spcBef>
                <a:spcPts val="0"/>
              </a:spcBef>
              <a:spcAft>
                <a:spcPts val="0"/>
              </a:spcAft>
              <a:buSzPts val="4800"/>
              <a:buNone/>
              <a:defRPr sz="3600"/>
            </a:lvl7pPr>
            <a:lvl8pPr lvl="7" algn="ctr">
              <a:spcBef>
                <a:spcPts val="0"/>
              </a:spcBef>
              <a:spcAft>
                <a:spcPts val="0"/>
              </a:spcAft>
              <a:buSzPts val="4800"/>
              <a:buNone/>
              <a:defRPr sz="3600"/>
            </a:lvl8pPr>
            <a:lvl9pPr lvl="8" algn="ctr">
              <a:spcBef>
                <a:spcPts val="0"/>
              </a:spcBef>
              <a:spcAft>
                <a:spcPts val="0"/>
              </a:spcAft>
              <a:buSzPts val="4800"/>
              <a:buNone/>
              <a:defRPr sz="3600"/>
            </a:lvl9pPr>
          </a:lstStyle>
          <a:p>
            <a:endParaRPr/>
          </a:p>
        </p:txBody>
      </p:sp>
      <p:sp>
        <p:nvSpPr>
          <p:cNvPr id="19" name="Google Shape;19;g392d171f467_5_5235"/>
          <p:cNvSpPr txBox="1">
            <a:spLocks noGrp="1"/>
          </p:cNvSpPr>
          <p:nvPr>
            <p:ph type="sldNum" idx="12"/>
          </p:nvPr>
        </p:nvSpPr>
        <p:spPr>
          <a:xfrm>
            <a:off x="8472458" y="4663217"/>
            <a:ext cx="548775" cy="393525"/>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1600481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0"/>
        <p:cNvGrpSpPr/>
        <p:nvPr/>
      </p:nvGrpSpPr>
      <p:grpSpPr>
        <a:xfrm>
          <a:off x="0" y="0"/>
          <a:ext cx="0" cy="0"/>
          <a:chOff x="0" y="0"/>
          <a:chExt cx="0" cy="0"/>
        </a:xfrm>
      </p:grpSpPr>
      <p:sp>
        <p:nvSpPr>
          <p:cNvPr id="21" name="Google Shape;21;g392d171f467_5_5238"/>
          <p:cNvSpPr txBox="1">
            <a:spLocks noGrp="1"/>
          </p:cNvSpPr>
          <p:nvPr>
            <p:ph type="title"/>
          </p:nvPr>
        </p:nvSpPr>
        <p:spPr>
          <a:xfrm>
            <a:off x="311700" y="445025"/>
            <a:ext cx="8520525" cy="572625"/>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392d171f467_5_5238"/>
          <p:cNvSpPr txBox="1">
            <a:spLocks noGrp="1"/>
          </p:cNvSpPr>
          <p:nvPr>
            <p:ph type="body" idx="1"/>
          </p:nvPr>
        </p:nvSpPr>
        <p:spPr>
          <a:xfrm>
            <a:off x="311700" y="1152475"/>
            <a:ext cx="8520525" cy="3416400"/>
          </a:xfrm>
          <a:prstGeom prst="rect">
            <a:avLst/>
          </a:prstGeom>
        </p:spPr>
        <p:txBody>
          <a:bodyPr spcFirstLastPara="1" wrap="square" lIns="121900" tIns="121900" rIns="121900" bIns="121900" anchor="t" anchorCtr="0">
            <a:normAutofit/>
          </a:bodyPr>
          <a:lstStyle>
            <a:lvl1pPr marL="342900" lvl="0" indent="-285750">
              <a:spcBef>
                <a:spcPts val="0"/>
              </a:spcBef>
              <a:spcAft>
                <a:spcPts val="0"/>
              </a:spcAft>
              <a:buSzPts val="2400"/>
              <a:buChar char="●"/>
              <a:defRPr/>
            </a:lvl1pPr>
            <a:lvl2pPr marL="685800" lvl="1" indent="-261938">
              <a:spcBef>
                <a:spcPts val="0"/>
              </a:spcBef>
              <a:spcAft>
                <a:spcPts val="0"/>
              </a:spcAft>
              <a:buSzPts val="1900"/>
              <a:buChar char="○"/>
              <a:defRPr/>
            </a:lvl2pPr>
            <a:lvl3pPr marL="1028700" lvl="2" indent="-261938">
              <a:spcBef>
                <a:spcPts val="0"/>
              </a:spcBef>
              <a:spcAft>
                <a:spcPts val="0"/>
              </a:spcAft>
              <a:buSzPts val="1900"/>
              <a:buChar char="■"/>
              <a:defRPr/>
            </a:lvl3pPr>
            <a:lvl4pPr marL="1371600" lvl="3" indent="-261938">
              <a:spcBef>
                <a:spcPts val="0"/>
              </a:spcBef>
              <a:spcAft>
                <a:spcPts val="0"/>
              </a:spcAft>
              <a:buSzPts val="1900"/>
              <a:buChar char="●"/>
              <a:defRPr/>
            </a:lvl4pPr>
            <a:lvl5pPr marL="1714500" lvl="4" indent="-261938">
              <a:spcBef>
                <a:spcPts val="0"/>
              </a:spcBef>
              <a:spcAft>
                <a:spcPts val="0"/>
              </a:spcAft>
              <a:buSzPts val="1900"/>
              <a:buChar char="○"/>
              <a:defRPr/>
            </a:lvl5pPr>
            <a:lvl6pPr marL="2057400" lvl="5" indent="-261938">
              <a:spcBef>
                <a:spcPts val="0"/>
              </a:spcBef>
              <a:spcAft>
                <a:spcPts val="0"/>
              </a:spcAft>
              <a:buSzPts val="1900"/>
              <a:buChar char="■"/>
              <a:defRPr/>
            </a:lvl6pPr>
            <a:lvl7pPr marL="2400300" lvl="6" indent="-261938">
              <a:spcBef>
                <a:spcPts val="0"/>
              </a:spcBef>
              <a:spcAft>
                <a:spcPts val="0"/>
              </a:spcAft>
              <a:buSzPts val="1900"/>
              <a:buChar char="●"/>
              <a:defRPr/>
            </a:lvl7pPr>
            <a:lvl8pPr marL="2743200" lvl="7" indent="-261938">
              <a:spcBef>
                <a:spcPts val="0"/>
              </a:spcBef>
              <a:spcAft>
                <a:spcPts val="0"/>
              </a:spcAft>
              <a:buSzPts val="1900"/>
              <a:buChar char="○"/>
              <a:defRPr/>
            </a:lvl8pPr>
            <a:lvl9pPr marL="3086100" lvl="8" indent="-261938">
              <a:spcBef>
                <a:spcPts val="0"/>
              </a:spcBef>
              <a:spcAft>
                <a:spcPts val="0"/>
              </a:spcAft>
              <a:buSzPts val="1900"/>
              <a:buChar char="■"/>
              <a:defRPr/>
            </a:lvl9pPr>
          </a:lstStyle>
          <a:p>
            <a:endParaRPr/>
          </a:p>
        </p:txBody>
      </p:sp>
      <p:sp>
        <p:nvSpPr>
          <p:cNvPr id="23" name="Google Shape;23;g392d171f467_5_5238"/>
          <p:cNvSpPr txBox="1">
            <a:spLocks noGrp="1"/>
          </p:cNvSpPr>
          <p:nvPr>
            <p:ph type="sldNum" idx="12"/>
          </p:nvPr>
        </p:nvSpPr>
        <p:spPr>
          <a:xfrm>
            <a:off x="8472458" y="4663217"/>
            <a:ext cx="548775" cy="393525"/>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8593187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4"/>
        <p:cNvGrpSpPr/>
        <p:nvPr/>
      </p:nvGrpSpPr>
      <p:grpSpPr>
        <a:xfrm>
          <a:off x="0" y="0"/>
          <a:ext cx="0" cy="0"/>
          <a:chOff x="0" y="0"/>
          <a:chExt cx="0" cy="0"/>
        </a:xfrm>
      </p:grpSpPr>
      <p:sp>
        <p:nvSpPr>
          <p:cNvPr id="25" name="Google Shape;25;g392d171f467_5_5242"/>
          <p:cNvSpPr txBox="1">
            <a:spLocks noGrp="1"/>
          </p:cNvSpPr>
          <p:nvPr>
            <p:ph type="title"/>
          </p:nvPr>
        </p:nvSpPr>
        <p:spPr>
          <a:xfrm>
            <a:off x="311700" y="445025"/>
            <a:ext cx="8520525" cy="572625"/>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6" name="Google Shape;26;g392d171f467_5_5242"/>
          <p:cNvSpPr txBox="1">
            <a:spLocks noGrp="1"/>
          </p:cNvSpPr>
          <p:nvPr>
            <p:ph type="body" idx="1"/>
          </p:nvPr>
        </p:nvSpPr>
        <p:spPr>
          <a:xfrm>
            <a:off x="311700" y="1152475"/>
            <a:ext cx="3999825" cy="3416400"/>
          </a:xfrm>
          <a:prstGeom prst="rect">
            <a:avLst/>
          </a:prstGeom>
        </p:spPr>
        <p:txBody>
          <a:bodyPr spcFirstLastPara="1" wrap="square" lIns="121900" tIns="121900" rIns="121900" bIns="121900" anchor="t" anchorCtr="0">
            <a:normAutofit/>
          </a:bodyPr>
          <a:lstStyle>
            <a:lvl1pPr marL="342900" lvl="0" indent="-261938">
              <a:spcBef>
                <a:spcPts val="0"/>
              </a:spcBef>
              <a:spcAft>
                <a:spcPts val="0"/>
              </a:spcAft>
              <a:buSzPts val="1900"/>
              <a:buChar char="●"/>
              <a:defRPr sz="1425"/>
            </a:lvl1pPr>
            <a:lvl2pPr marL="685800" lvl="1" indent="-247650">
              <a:spcBef>
                <a:spcPts val="0"/>
              </a:spcBef>
              <a:spcAft>
                <a:spcPts val="0"/>
              </a:spcAft>
              <a:buSzPts val="1600"/>
              <a:buChar char="○"/>
              <a:defRPr sz="1200"/>
            </a:lvl2pPr>
            <a:lvl3pPr marL="1028700" lvl="2" indent="-247650">
              <a:spcBef>
                <a:spcPts val="0"/>
              </a:spcBef>
              <a:spcAft>
                <a:spcPts val="0"/>
              </a:spcAft>
              <a:buSzPts val="1600"/>
              <a:buChar char="■"/>
              <a:defRPr sz="1200"/>
            </a:lvl3pPr>
            <a:lvl4pPr marL="1371600" lvl="3" indent="-247650">
              <a:spcBef>
                <a:spcPts val="0"/>
              </a:spcBef>
              <a:spcAft>
                <a:spcPts val="0"/>
              </a:spcAft>
              <a:buSzPts val="1600"/>
              <a:buChar char="●"/>
              <a:defRPr sz="1200"/>
            </a:lvl4pPr>
            <a:lvl5pPr marL="1714500" lvl="4" indent="-247650">
              <a:spcBef>
                <a:spcPts val="0"/>
              </a:spcBef>
              <a:spcAft>
                <a:spcPts val="0"/>
              </a:spcAft>
              <a:buSzPts val="1600"/>
              <a:buChar char="○"/>
              <a:defRPr sz="1200"/>
            </a:lvl5pPr>
            <a:lvl6pPr marL="2057400" lvl="5" indent="-247650">
              <a:spcBef>
                <a:spcPts val="0"/>
              </a:spcBef>
              <a:spcAft>
                <a:spcPts val="0"/>
              </a:spcAft>
              <a:buSzPts val="1600"/>
              <a:buChar char="■"/>
              <a:defRPr sz="1200"/>
            </a:lvl6pPr>
            <a:lvl7pPr marL="2400300" lvl="6" indent="-247650">
              <a:spcBef>
                <a:spcPts val="0"/>
              </a:spcBef>
              <a:spcAft>
                <a:spcPts val="0"/>
              </a:spcAft>
              <a:buSzPts val="1600"/>
              <a:buChar char="●"/>
              <a:defRPr sz="1200"/>
            </a:lvl7pPr>
            <a:lvl8pPr marL="2743200" lvl="7" indent="-247650">
              <a:spcBef>
                <a:spcPts val="0"/>
              </a:spcBef>
              <a:spcAft>
                <a:spcPts val="0"/>
              </a:spcAft>
              <a:buSzPts val="1600"/>
              <a:buChar char="○"/>
              <a:defRPr sz="1200"/>
            </a:lvl8pPr>
            <a:lvl9pPr marL="3086100" lvl="8" indent="-247650">
              <a:spcBef>
                <a:spcPts val="0"/>
              </a:spcBef>
              <a:spcAft>
                <a:spcPts val="0"/>
              </a:spcAft>
              <a:buSzPts val="1600"/>
              <a:buChar char="■"/>
              <a:defRPr sz="1200"/>
            </a:lvl9pPr>
          </a:lstStyle>
          <a:p>
            <a:endParaRPr/>
          </a:p>
        </p:txBody>
      </p:sp>
      <p:sp>
        <p:nvSpPr>
          <p:cNvPr id="27" name="Google Shape;27;g392d171f467_5_5242"/>
          <p:cNvSpPr txBox="1">
            <a:spLocks noGrp="1"/>
          </p:cNvSpPr>
          <p:nvPr>
            <p:ph type="body" idx="2"/>
          </p:nvPr>
        </p:nvSpPr>
        <p:spPr>
          <a:xfrm>
            <a:off x="4832400" y="1152475"/>
            <a:ext cx="3999825" cy="3416400"/>
          </a:xfrm>
          <a:prstGeom prst="rect">
            <a:avLst/>
          </a:prstGeom>
        </p:spPr>
        <p:txBody>
          <a:bodyPr spcFirstLastPara="1" wrap="square" lIns="121900" tIns="121900" rIns="121900" bIns="121900" anchor="t" anchorCtr="0">
            <a:normAutofit/>
          </a:bodyPr>
          <a:lstStyle>
            <a:lvl1pPr marL="342900" lvl="0" indent="-261938">
              <a:spcBef>
                <a:spcPts val="0"/>
              </a:spcBef>
              <a:spcAft>
                <a:spcPts val="0"/>
              </a:spcAft>
              <a:buSzPts val="1900"/>
              <a:buChar char="●"/>
              <a:defRPr sz="1425"/>
            </a:lvl1pPr>
            <a:lvl2pPr marL="685800" lvl="1" indent="-247650">
              <a:spcBef>
                <a:spcPts val="0"/>
              </a:spcBef>
              <a:spcAft>
                <a:spcPts val="0"/>
              </a:spcAft>
              <a:buSzPts val="1600"/>
              <a:buChar char="○"/>
              <a:defRPr sz="1200"/>
            </a:lvl2pPr>
            <a:lvl3pPr marL="1028700" lvl="2" indent="-247650">
              <a:spcBef>
                <a:spcPts val="0"/>
              </a:spcBef>
              <a:spcAft>
                <a:spcPts val="0"/>
              </a:spcAft>
              <a:buSzPts val="1600"/>
              <a:buChar char="■"/>
              <a:defRPr sz="1200"/>
            </a:lvl3pPr>
            <a:lvl4pPr marL="1371600" lvl="3" indent="-247650">
              <a:spcBef>
                <a:spcPts val="0"/>
              </a:spcBef>
              <a:spcAft>
                <a:spcPts val="0"/>
              </a:spcAft>
              <a:buSzPts val="1600"/>
              <a:buChar char="●"/>
              <a:defRPr sz="1200"/>
            </a:lvl4pPr>
            <a:lvl5pPr marL="1714500" lvl="4" indent="-247650">
              <a:spcBef>
                <a:spcPts val="0"/>
              </a:spcBef>
              <a:spcAft>
                <a:spcPts val="0"/>
              </a:spcAft>
              <a:buSzPts val="1600"/>
              <a:buChar char="○"/>
              <a:defRPr sz="1200"/>
            </a:lvl5pPr>
            <a:lvl6pPr marL="2057400" lvl="5" indent="-247650">
              <a:spcBef>
                <a:spcPts val="0"/>
              </a:spcBef>
              <a:spcAft>
                <a:spcPts val="0"/>
              </a:spcAft>
              <a:buSzPts val="1600"/>
              <a:buChar char="■"/>
              <a:defRPr sz="1200"/>
            </a:lvl6pPr>
            <a:lvl7pPr marL="2400300" lvl="6" indent="-247650">
              <a:spcBef>
                <a:spcPts val="0"/>
              </a:spcBef>
              <a:spcAft>
                <a:spcPts val="0"/>
              </a:spcAft>
              <a:buSzPts val="1600"/>
              <a:buChar char="●"/>
              <a:defRPr sz="1200"/>
            </a:lvl7pPr>
            <a:lvl8pPr marL="2743200" lvl="7" indent="-247650">
              <a:spcBef>
                <a:spcPts val="0"/>
              </a:spcBef>
              <a:spcAft>
                <a:spcPts val="0"/>
              </a:spcAft>
              <a:buSzPts val="1600"/>
              <a:buChar char="○"/>
              <a:defRPr sz="1200"/>
            </a:lvl8pPr>
            <a:lvl9pPr marL="3086100" lvl="8" indent="-247650">
              <a:spcBef>
                <a:spcPts val="0"/>
              </a:spcBef>
              <a:spcAft>
                <a:spcPts val="0"/>
              </a:spcAft>
              <a:buSzPts val="1600"/>
              <a:buChar char="■"/>
              <a:defRPr sz="1200"/>
            </a:lvl9pPr>
          </a:lstStyle>
          <a:p>
            <a:endParaRPr/>
          </a:p>
        </p:txBody>
      </p:sp>
      <p:sp>
        <p:nvSpPr>
          <p:cNvPr id="28" name="Google Shape;28;g392d171f467_5_5242"/>
          <p:cNvSpPr txBox="1">
            <a:spLocks noGrp="1"/>
          </p:cNvSpPr>
          <p:nvPr>
            <p:ph type="sldNum" idx="12"/>
          </p:nvPr>
        </p:nvSpPr>
        <p:spPr>
          <a:xfrm>
            <a:off x="8472458" y="4663217"/>
            <a:ext cx="548775" cy="393525"/>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0713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9"/>
        <p:cNvGrpSpPr/>
        <p:nvPr/>
      </p:nvGrpSpPr>
      <p:grpSpPr>
        <a:xfrm>
          <a:off x="0" y="0"/>
          <a:ext cx="0" cy="0"/>
          <a:chOff x="0" y="0"/>
          <a:chExt cx="0" cy="0"/>
        </a:xfrm>
      </p:grpSpPr>
      <p:sp>
        <p:nvSpPr>
          <p:cNvPr id="30" name="Google Shape;30;g392d171f467_5_5247"/>
          <p:cNvSpPr txBox="1">
            <a:spLocks noGrp="1"/>
          </p:cNvSpPr>
          <p:nvPr>
            <p:ph type="title"/>
          </p:nvPr>
        </p:nvSpPr>
        <p:spPr>
          <a:xfrm>
            <a:off x="311700" y="445025"/>
            <a:ext cx="8520525" cy="572625"/>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g392d171f467_5_5247"/>
          <p:cNvSpPr txBox="1">
            <a:spLocks noGrp="1"/>
          </p:cNvSpPr>
          <p:nvPr>
            <p:ph type="sldNum" idx="12"/>
          </p:nvPr>
        </p:nvSpPr>
        <p:spPr>
          <a:xfrm>
            <a:off x="8472458" y="4663217"/>
            <a:ext cx="548775" cy="393525"/>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202329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32"/>
        <p:cNvGrpSpPr/>
        <p:nvPr/>
      </p:nvGrpSpPr>
      <p:grpSpPr>
        <a:xfrm>
          <a:off x="0" y="0"/>
          <a:ext cx="0" cy="0"/>
          <a:chOff x="0" y="0"/>
          <a:chExt cx="0" cy="0"/>
        </a:xfrm>
      </p:grpSpPr>
      <p:sp>
        <p:nvSpPr>
          <p:cNvPr id="33" name="Google Shape;33;g392d171f467_5_5250"/>
          <p:cNvSpPr txBox="1">
            <a:spLocks noGrp="1"/>
          </p:cNvSpPr>
          <p:nvPr>
            <p:ph type="title"/>
          </p:nvPr>
        </p:nvSpPr>
        <p:spPr>
          <a:xfrm>
            <a:off x="311700" y="555600"/>
            <a:ext cx="2808000" cy="755775"/>
          </a:xfrm>
          <a:prstGeom prst="rect">
            <a:avLst/>
          </a:prstGeom>
        </p:spPr>
        <p:txBody>
          <a:bodyPr spcFirstLastPara="1" wrap="square" lIns="121900" tIns="121900" rIns="121900" bIns="121900" anchor="b" anchorCtr="0">
            <a:normAutofit/>
          </a:bodyPr>
          <a:lstStyle>
            <a:lvl1pPr lvl="0">
              <a:spcBef>
                <a:spcPts val="0"/>
              </a:spcBef>
              <a:spcAft>
                <a:spcPts val="0"/>
              </a:spcAft>
              <a:buSzPts val="3200"/>
              <a:buNone/>
              <a:defRPr sz="2400"/>
            </a:lvl1pPr>
            <a:lvl2pPr lvl="1">
              <a:spcBef>
                <a:spcPts val="0"/>
              </a:spcBef>
              <a:spcAft>
                <a:spcPts val="0"/>
              </a:spcAft>
              <a:buSzPts val="3200"/>
              <a:buNone/>
              <a:defRPr sz="2400"/>
            </a:lvl2pPr>
            <a:lvl3pPr lvl="2">
              <a:spcBef>
                <a:spcPts val="0"/>
              </a:spcBef>
              <a:spcAft>
                <a:spcPts val="0"/>
              </a:spcAft>
              <a:buSzPts val="3200"/>
              <a:buNone/>
              <a:defRPr sz="2400"/>
            </a:lvl3pPr>
            <a:lvl4pPr lvl="3">
              <a:spcBef>
                <a:spcPts val="0"/>
              </a:spcBef>
              <a:spcAft>
                <a:spcPts val="0"/>
              </a:spcAft>
              <a:buSzPts val="3200"/>
              <a:buNone/>
              <a:defRPr sz="2400"/>
            </a:lvl4pPr>
            <a:lvl5pPr lvl="4">
              <a:spcBef>
                <a:spcPts val="0"/>
              </a:spcBef>
              <a:spcAft>
                <a:spcPts val="0"/>
              </a:spcAft>
              <a:buSzPts val="3200"/>
              <a:buNone/>
              <a:defRPr sz="2400"/>
            </a:lvl5pPr>
            <a:lvl6pPr lvl="5">
              <a:spcBef>
                <a:spcPts val="0"/>
              </a:spcBef>
              <a:spcAft>
                <a:spcPts val="0"/>
              </a:spcAft>
              <a:buSzPts val="3200"/>
              <a:buNone/>
              <a:defRPr sz="2400"/>
            </a:lvl6pPr>
            <a:lvl7pPr lvl="6">
              <a:spcBef>
                <a:spcPts val="0"/>
              </a:spcBef>
              <a:spcAft>
                <a:spcPts val="0"/>
              </a:spcAft>
              <a:buSzPts val="3200"/>
              <a:buNone/>
              <a:defRPr sz="2400"/>
            </a:lvl7pPr>
            <a:lvl8pPr lvl="7">
              <a:spcBef>
                <a:spcPts val="0"/>
              </a:spcBef>
              <a:spcAft>
                <a:spcPts val="0"/>
              </a:spcAft>
              <a:buSzPts val="3200"/>
              <a:buNone/>
              <a:defRPr sz="2400"/>
            </a:lvl8pPr>
            <a:lvl9pPr lvl="8">
              <a:spcBef>
                <a:spcPts val="0"/>
              </a:spcBef>
              <a:spcAft>
                <a:spcPts val="0"/>
              </a:spcAft>
              <a:buSzPts val="3200"/>
              <a:buNone/>
              <a:defRPr sz="2400"/>
            </a:lvl9pPr>
          </a:lstStyle>
          <a:p>
            <a:endParaRPr/>
          </a:p>
        </p:txBody>
      </p:sp>
      <p:sp>
        <p:nvSpPr>
          <p:cNvPr id="34" name="Google Shape;34;g392d171f467_5_5250"/>
          <p:cNvSpPr txBox="1">
            <a:spLocks noGrp="1"/>
          </p:cNvSpPr>
          <p:nvPr>
            <p:ph type="body" idx="1"/>
          </p:nvPr>
        </p:nvSpPr>
        <p:spPr>
          <a:xfrm>
            <a:off x="311700" y="1389600"/>
            <a:ext cx="2808000" cy="3179475"/>
          </a:xfrm>
          <a:prstGeom prst="rect">
            <a:avLst/>
          </a:prstGeom>
        </p:spPr>
        <p:txBody>
          <a:bodyPr spcFirstLastPara="1" wrap="square" lIns="121900" tIns="121900" rIns="121900" bIns="121900" anchor="t" anchorCtr="0">
            <a:normAutofit/>
          </a:bodyPr>
          <a:lstStyle>
            <a:lvl1pPr marL="342900" lvl="0" indent="-247650">
              <a:spcBef>
                <a:spcPts val="0"/>
              </a:spcBef>
              <a:spcAft>
                <a:spcPts val="0"/>
              </a:spcAft>
              <a:buSzPts val="1600"/>
              <a:buChar char="●"/>
              <a:defRPr sz="1200"/>
            </a:lvl1pPr>
            <a:lvl2pPr marL="685800" lvl="1" indent="-247650">
              <a:spcBef>
                <a:spcPts val="0"/>
              </a:spcBef>
              <a:spcAft>
                <a:spcPts val="0"/>
              </a:spcAft>
              <a:buSzPts val="1600"/>
              <a:buChar char="○"/>
              <a:defRPr sz="1200"/>
            </a:lvl2pPr>
            <a:lvl3pPr marL="1028700" lvl="2" indent="-247650">
              <a:spcBef>
                <a:spcPts val="0"/>
              </a:spcBef>
              <a:spcAft>
                <a:spcPts val="0"/>
              </a:spcAft>
              <a:buSzPts val="1600"/>
              <a:buChar char="■"/>
              <a:defRPr sz="1200"/>
            </a:lvl3pPr>
            <a:lvl4pPr marL="1371600" lvl="3" indent="-247650">
              <a:spcBef>
                <a:spcPts val="0"/>
              </a:spcBef>
              <a:spcAft>
                <a:spcPts val="0"/>
              </a:spcAft>
              <a:buSzPts val="1600"/>
              <a:buChar char="●"/>
              <a:defRPr sz="1200"/>
            </a:lvl4pPr>
            <a:lvl5pPr marL="1714500" lvl="4" indent="-247650">
              <a:spcBef>
                <a:spcPts val="0"/>
              </a:spcBef>
              <a:spcAft>
                <a:spcPts val="0"/>
              </a:spcAft>
              <a:buSzPts val="1600"/>
              <a:buChar char="○"/>
              <a:defRPr sz="1200"/>
            </a:lvl5pPr>
            <a:lvl6pPr marL="2057400" lvl="5" indent="-247650">
              <a:spcBef>
                <a:spcPts val="0"/>
              </a:spcBef>
              <a:spcAft>
                <a:spcPts val="0"/>
              </a:spcAft>
              <a:buSzPts val="1600"/>
              <a:buChar char="■"/>
              <a:defRPr sz="1200"/>
            </a:lvl6pPr>
            <a:lvl7pPr marL="2400300" lvl="6" indent="-247650">
              <a:spcBef>
                <a:spcPts val="0"/>
              </a:spcBef>
              <a:spcAft>
                <a:spcPts val="0"/>
              </a:spcAft>
              <a:buSzPts val="1600"/>
              <a:buChar char="●"/>
              <a:defRPr sz="1200"/>
            </a:lvl7pPr>
            <a:lvl8pPr marL="2743200" lvl="7" indent="-247650">
              <a:spcBef>
                <a:spcPts val="0"/>
              </a:spcBef>
              <a:spcAft>
                <a:spcPts val="0"/>
              </a:spcAft>
              <a:buSzPts val="1600"/>
              <a:buChar char="○"/>
              <a:defRPr sz="1200"/>
            </a:lvl8pPr>
            <a:lvl9pPr marL="3086100" lvl="8" indent="-247650">
              <a:spcBef>
                <a:spcPts val="0"/>
              </a:spcBef>
              <a:spcAft>
                <a:spcPts val="0"/>
              </a:spcAft>
              <a:buSzPts val="1600"/>
              <a:buChar char="■"/>
              <a:defRPr sz="1200"/>
            </a:lvl9pPr>
          </a:lstStyle>
          <a:p>
            <a:endParaRPr/>
          </a:p>
        </p:txBody>
      </p:sp>
      <p:sp>
        <p:nvSpPr>
          <p:cNvPr id="35" name="Google Shape;35;g392d171f467_5_5250"/>
          <p:cNvSpPr txBox="1">
            <a:spLocks noGrp="1"/>
          </p:cNvSpPr>
          <p:nvPr>
            <p:ph type="sldNum" idx="12"/>
          </p:nvPr>
        </p:nvSpPr>
        <p:spPr>
          <a:xfrm>
            <a:off x="8472458" y="4663217"/>
            <a:ext cx="548775" cy="393525"/>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742103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6"/>
        <p:cNvGrpSpPr/>
        <p:nvPr/>
      </p:nvGrpSpPr>
      <p:grpSpPr>
        <a:xfrm>
          <a:off x="0" y="0"/>
          <a:ext cx="0" cy="0"/>
          <a:chOff x="0" y="0"/>
          <a:chExt cx="0" cy="0"/>
        </a:xfrm>
      </p:grpSpPr>
      <p:sp>
        <p:nvSpPr>
          <p:cNvPr id="37" name="Google Shape;37;g392d171f467_5_5254"/>
          <p:cNvSpPr txBox="1">
            <a:spLocks noGrp="1"/>
          </p:cNvSpPr>
          <p:nvPr>
            <p:ph type="title"/>
          </p:nvPr>
        </p:nvSpPr>
        <p:spPr>
          <a:xfrm>
            <a:off x="490250" y="450150"/>
            <a:ext cx="6367725" cy="4090725"/>
          </a:xfrm>
          <a:prstGeom prst="rect">
            <a:avLst/>
          </a:prstGeom>
        </p:spPr>
        <p:txBody>
          <a:bodyPr spcFirstLastPara="1" wrap="square" lIns="121900" tIns="121900" rIns="121900" bIns="121900" anchor="ctr" anchorCtr="0">
            <a:normAutofit/>
          </a:bodyPr>
          <a:lstStyle>
            <a:lvl1pPr lvl="0">
              <a:spcBef>
                <a:spcPts val="0"/>
              </a:spcBef>
              <a:spcAft>
                <a:spcPts val="0"/>
              </a:spcAft>
              <a:buSzPts val="6400"/>
              <a:buNone/>
              <a:defRPr sz="4800"/>
            </a:lvl1pPr>
            <a:lvl2pPr lvl="1">
              <a:spcBef>
                <a:spcPts val="0"/>
              </a:spcBef>
              <a:spcAft>
                <a:spcPts val="0"/>
              </a:spcAft>
              <a:buSzPts val="6400"/>
              <a:buNone/>
              <a:defRPr sz="4800"/>
            </a:lvl2pPr>
            <a:lvl3pPr lvl="2">
              <a:spcBef>
                <a:spcPts val="0"/>
              </a:spcBef>
              <a:spcAft>
                <a:spcPts val="0"/>
              </a:spcAft>
              <a:buSzPts val="6400"/>
              <a:buNone/>
              <a:defRPr sz="4800"/>
            </a:lvl3pPr>
            <a:lvl4pPr lvl="3">
              <a:spcBef>
                <a:spcPts val="0"/>
              </a:spcBef>
              <a:spcAft>
                <a:spcPts val="0"/>
              </a:spcAft>
              <a:buSzPts val="6400"/>
              <a:buNone/>
              <a:defRPr sz="4800"/>
            </a:lvl4pPr>
            <a:lvl5pPr lvl="4">
              <a:spcBef>
                <a:spcPts val="0"/>
              </a:spcBef>
              <a:spcAft>
                <a:spcPts val="0"/>
              </a:spcAft>
              <a:buSzPts val="6400"/>
              <a:buNone/>
              <a:defRPr sz="4800"/>
            </a:lvl5pPr>
            <a:lvl6pPr lvl="5">
              <a:spcBef>
                <a:spcPts val="0"/>
              </a:spcBef>
              <a:spcAft>
                <a:spcPts val="0"/>
              </a:spcAft>
              <a:buSzPts val="6400"/>
              <a:buNone/>
              <a:defRPr sz="4800"/>
            </a:lvl6pPr>
            <a:lvl7pPr lvl="6">
              <a:spcBef>
                <a:spcPts val="0"/>
              </a:spcBef>
              <a:spcAft>
                <a:spcPts val="0"/>
              </a:spcAft>
              <a:buSzPts val="6400"/>
              <a:buNone/>
              <a:defRPr sz="4800"/>
            </a:lvl7pPr>
            <a:lvl8pPr lvl="7">
              <a:spcBef>
                <a:spcPts val="0"/>
              </a:spcBef>
              <a:spcAft>
                <a:spcPts val="0"/>
              </a:spcAft>
              <a:buSzPts val="6400"/>
              <a:buNone/>
              <a:defRPr sz="4800"/>
            </a:lvl8pPr>
            <a:lvl9pPr lvl="8">
              <a:spcBef>
                <a:spcPts val="0"/>
              </a:spcBef>
              <a:spcAft>
                <a:spcPts val="0"/>
              </a:spcAft>
              <a:buSzPts val="6400"/>
              <a:buNone/>
              <a:defRPr sz="4800"/>
            </a:lvl9pPr>
          </a:lstStyle>
          <a:p>
            <a:endParaRPr/>
          </a:p>
        </p:txBody>
      </p:sp>
      <p:sp>
        <p:nvSpPr>
          <p:cNvPr id="38" name="Google Shape;38;g392d171f467_5_5254"/>
          <p:cNvSpPr txBox="1">
            <a:spLocks noGrp="1"/>
          </p:cNvSpPr>
          <p:nvPr>
            <p:ph type="sldNum" idx="12"/>
          </p:nvPr>
        </p:nvSpPr>
        <p:spPr>
          <a:xfrm>
            <a:off x="8472458" y="4663217"/>
            <a:ext cx="548775" cy="393525"/>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26245519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9"/>
        <p:cNvGrpSpPr/>
        <p:nvPr/>
      </p:nvGrpSpPr>
      <p:grpSpPr>
        <a:xfrm>
          <a:off x="0" y="0"/>
          <a:ext cx="0" cy="0"/>
          <a:chOff x="0" y="0"/>
          <a:chExt cx="0" cy="0"/>
        </a:xfrm>
      </p:grpSpPr>
      <p:sp>
        <p:nvSpPr>
          <p:cNvPr id="40" name="Google Shape;40;g392d171f467_5_5257"/>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41" name="Google Shape;41;g392d171f467_5_5257"/>
          <p:cNvSpPr txBox="1">
            <a:spLocks noGrp="1"/>
          </p:cNvSpPr>
          <p:nvPr>
            <p:ph type="title"/>
          </p:nvPr>
        </p:nvSpPr>
        <p:spPr>
          <a:xfrm>
            <a:off x="265500" y="1233175"/>
            <a:ext cx="4045275" cy="14823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600"/>
              <a:buNone/>
              <a:defRPr sz="4200"/>
            </a:lvl1pPr>
            <a:lvl2pPr lvl="1" algn="ctr">
              <a:spcBef>
                <a:spcPts val="0"/>
              </a:spcBef>
              <a:spcAft>
                <a:spcPts val="0"/>
              </a:spcAft>
              <a:buSzPts val="5600"/>
              <a:buNone/>
              <a:defRPr sz="4200"/>
            </a:lvl2pPr>
            <a:lvl3pPr lvl="2" algn="ctr">
              <a:spcBef>
                <a:spcPts val="0"/>
              </a:spcBef>
              <a:spcAft>
                <a:spcPts val="0"/>
              </a:spcAft>
              <a:buSzPts val="5600"/>
              <a:buNone/>
              <a:defRPr sz="4200"/>
            </a:lvl3pPr>
            <a:lvl4pPr lvl="3" algn="ctr">
              <a:spcBef>
                <a:spcPts val="0"/>
              </a:spcBef>
              <a:spcAft>
                <a:spcPts val="0"/>
              </a:spcAft>
              <a:buSzPts val="5600"/>
              <a:buNone/>
              <a:defRPr sz="4200"/>
            </a:lvl4pPr>
            <a:lvl5pPr lvl="4" algn="ctr">
              <a:spcBef>
                <a:spcPts val="0"/>
              </a:spcBef>
              <a:spcAft>
                <a:spcPts val="0"/>
              </a:spcAft>
              <a:buSzPts val="5600"/>
              <a:buNone/>
              <a:defRPr sz="4200"/>
            </a:lvl5pPr>
            <a:lvl6pPr lvl="5" algn="ctr">
              <a:spcBef>
                <a:spcPts val="0"/>
              </a:spcBef>
              <a:spcAft>
                <a:spcPts val="0"/>
              </a:spcAft>
              <a:buSzPts val="5600"/>
              <a:buNone/>
              <a:defRPr sz="4200"/>
            </a:lvl6pPr>
            <a:lvl7pPr lvl="6" algn="ctr">
              <a:spcBef>
                <a:spcPts val="0"/>
              </a:spcBef>
              <a:spcAft>
                <a:spcPts val="0"/>
              </a:spcAft>
              <a:buSzPts val="5600"/>
              <a:buNone/>
              <a:defRPr sz="4200"/>
            </a:lvl7pPr>
            <a:lvl8pPr lvl="7" algn="ctr">
              <a:spcBef>
                <a:spcPts val="0"/>
              </a:spcBef>
              <a:spcAft>
                <a:spcPts val="0"/>
              </a:spcAft>
              <a:buSzPts val="5600"/>
              <a:buNone/>
              <a:defRPr sz="4200"/>
            </a:lvl8pPr>
            <a:lvl9pPr lvl="8" algn="ctr">
              <a:spcBef>
                <a:spcPts val="0"/>
              </a:spcBef>
              <a:spcAft>
                <a:spcPts val="0"/>
              </a:spcAft>
              <a:buSzPts val="5600"/>
              <a:buNone/>
              <a:defRPr sz="4200"/>
            </a:lvl9pPr>
          </a:lstStyle>
          <a:p>
            <a:endParaRPr/>
          </a:p>
        </p:txBody>
      </p:sp>
      <p:sp>
        <p:nvSpPr>
          <p:cNvPr id="42" name="Google Shape;42;g392d171f467_5_5257"/>
          <p:cNvSpPr txBox="1">
            <a:spLocks noGrp="1"/>
          </p:cNvSpPr>
          <p:nvPr>
            <p:ph type="subTitle" idx="1"/>
          </p:nvPr>
        </p:nvSpPr>
        <p:spPr>
          <a:xfrm>
            <a:off x="265500" y="2803075"/>
            <a:ext cx="4045275" cy="1235025"/>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2800"/>
              <a:buNone/>
              <a:defRPr sz="2100"/>
            </a:lvl1pPr>
            <a:lvl2pPr lvl="1" algn="ctr">
              <a:lnSpc>
                <a:spcPct val="100000"/>
              </a:lnSpc>
              <a:spcBef>
                <a:spcPts val="0"/>
              </a:spcBef>
              <a:spcAft>
                <a:spcPts val="0"/>
              </a:spcAft>
              <a:buSzPts val="2800"/>
              <a:buNone/>
              <a:defRPr sz="2100"/>
            </a:lvl2pPr>
            <a:lvl3pPr lvl="2" algn="ctr">
              <a:lnSpc>
                <a:spcPct val="100000"/>
              </a:lnSpc>
              <a:spcBef>
                <a:spcPts val="0"/>
              </a:spcBef>
              <a:spcAft>
                <a:spcPts val="0"/>
              </a:spcAft>
              <a:buSzPts val="2800"/>
              <a:buNone/>
              <a:defRPr sz="2100"/>
            </a:lvl3pPr>
            <a:lvl4pPr lvl="3" algn="ctr">
              <a:lnSpc>
                <a:spcPct val="100000"/>
              </a:lnSpc>
              <a:spcBef>
                <a:spcPts val="0"/>
              </a:spcBef>
              <a:spcAft>
                <a:spcPts val="0"/>
              </a:spcAft>
              <a:buSzPts val="2800"/>
              <a:buNone/>
              <a:defRPr sz="2100"/>
            </a:lvl4pPr>
            <a:lvl5pPr lvl="4" algn="ctr">
              <a:lnSpc>
                <a:spcPct val="100000"/>
              </a:lnSpc>
              <a:spcBef>
                <a:spcPts val="0"/>
              </a:spcBef>
              <a:spcAft>
                <a:spcPts val="0"/>
              </a:spcAft>
              <a:buSzPts val="2800"/>
              <a:buNone/>
              <a:defRPr sz="2100"/>
            </a:lvl5pPr>
            <a:lvl6pPr lvl="5" algn="ctr">
              <a:lnSpc>
                <a:spcPct val="100000"/>
              </a:lnSpc>
              <a:spcBef>
                <a:spcPts val="0"/>
              </a:spcBef>
              <a:spcAft>
                <a:spcPts val="0"/>
              </a:spcAft>
              <a:buSzPts val="2800"/>
              <a:buNone/>
              <a:defRPr sz="2100"/>
            </a:lvl6pPr>
            <a:lvl7pPr lvl="6" algn="ctr">
              <a:lnSpc>
                <a:spcPct val="100000"/>
              </a:lnSpc>
              <a:spcBef>
                <a:spcPts val="0"/>
              </a:spcBef>
              <a:spcAft>
                <a:spcPts val="0"/>
              </a:spcAft>
              <a:buSzPts val="2800"/>
              <a:buNone/>
              <a:defRPr sz="2100"/>
            </a:lvl7pPr>
            <a:lvl8pPr lvl="7" algn="ctr">
              <a:lnSpc>
                <a:spcPct val="100000"/>
              </a:lnSpc>
              <a:spcBef>
                <a:spcPts val="0"/>
              </a:spcBef>
              <a:spcAft>
                <a:spcPts val="0"/>
              </a:spcAft>
              <a:buSzPts val="2800"/>
              <a:buNone/>
              <a:defRPr sz="2100"/>
            </a:lvl8pPr>
            <a:lvl9pPr lvl="8" algn="ctr">
              <a:lnSpc>
                <a:spcPct val="100000"/>
              </a:lnSpc>
              <a:spcBef>
                <a:spcPts val="0"/>
              </a:spcBef>
              <a:spcAft>
                <a:spcPts val="0"/>
              </a:spcAft>
              <a:buSzPts val="2800"/>
              <a:buNone/>
              <a:defRPr sz="2100"/>
            </a:lvl9pPr>
          </a:lstStyle>
          <a:p>
            <a:endParaRPr/>
          </a:p>
        </p:txBody>
      </p:sp>
      <p:sp>
        <p:nvSpPr>
          <p:cNvPr id="43" name="Google Shape;43;g392d171f467_5_5257"/>
          <p:cNvSpPr txBox="1">
            <a:spLocks noGrp="1"/>
          </p:cNvSpPr>
          <p:nvPr>
            <p:ph type="body" idx="2"/>
          </p:nvPr>
        </p:nvSpPr>
        <p:spPr>
          <a:xfrm>
            <a:off x="4939500" y="724075"/>
            <a:ext cx="3836925" cy="3695175"/>
          </a:xfrm>
          <a:prstGeom prst="rect">
            <a:avLst/>
          </a:prstGeom>
        </p:spPr>
        <p:txBody>
          <a:bodyPr spcFirstLastPara="1" wrap="square" lIns="121900" tIns="121900" rIns="121900" bIns="121900" anchor="ctr" anchorCtr="0">
            <a:normAutofit/>
          </a:bodyPr>
          <a:lstStyle>
            <a:lvl1pPr marL="342900" lvl="0" indent="-285750">
              <a:spcBef>
                <a:spcPts val="0"/>
              </a:spcBef>
              <a:spcAft>
                <a:spcPts val="0"/>
              </a:spcAft>
              <a:buSzPts val="2400"/>
              <a:buChar char="●"/>
              <a:defRPr/>
            </a:lvl1pPr>
            <a:lvl2pPr marL="685800" lvl="1" indent="-261938">
              <a:spcBef>
                <a:spcPts val="0"/>
              </a:spcBef>
              <a:spcAft>
                <a:spcPts val="0"/>
              </a:spcAft>
              <a:buSzPts val="1900"/>
              <a:buChar char="○"/>
              <a:defRPr/>
            </a:lvl2pPr>
            <a:lvl3pPr marL="1028700" lvl="2" indent="-261938">
              <a:spcBef>
                <a:spcPts val="0"/>
              </a:spcBef>
              <a:spcAft>
                <a:spcPts val="0"/>
              </a:spcAft>
              <a:buSzPts val="1900"/>
              <a:buChar char="■"/>
              <a:defRPr/>
            </a:lvl3pPr>
            <a:lvl4pPr marL="1371600" lvl="3" indent="-261938">
              <a:spcBef>
                <a:spcPts val="0"/>
              </a:spcBef>
              <a:spcAft>
                <a:spcPts val="0"/>
              </a:spcAft>
              <a:buSzPts val="1900"/>
              <a:buChar char="●"/>
              <a:defRPr/>
            </a:lvl4pPr>
            <a:lvl5pPr marL="1714500" lvl="4" indent="-261938">
              <a:spcBef>
                <a:spcPts val="0"/>
              </a:spcBef>
              <a:spcAft>
                <a:spcPts val="0"/>
              </a:spcAft>
              <a:buSzPts val="1900"/>
              <a:buChar char="○"/>
              <a:defRPr/>
            </a:lvl5pPr>
            <a:lvl6pPr marL="2057400" lvl="5" indent="-261938">
              <a:spcBef>
                <a:spcPts val="0"/>
              </a:spcBef>
              <a:spcAft>
                <a:spcPts val="0"/>
              </a:spcAft>
              <a:buSzPts val="1900"/>
              <a:buChar char="■"/>
              <a:defRPr/>
            </a:lvl6pPr>
            <a:lvl7pPr marL="2400300" lvl="6" indent="-261938">
              <a:spcBef>
                <a:spcPts val="0"/>
              </a:spcBef>
              <a:spcAft>
                <a:spcPts val="0"/>
              </a:spcAft>
              <a:buSzPts val="1900"/>
              <a:buChar char="●"/>
              <a:defRPr/>
            </a:lvl7pPr>
            <a:lvl8pPr marL="2743200" lvl="7" indent="-261938">
              <a:spcBef>
                <a:spcPts val="0"/>
              </a:spcBef>
              <a:spcAft>
                <a:spcPts val="0"/>
              </a:spcAft>
              <a:buSzPts val="1900"/>
              <a:buChar char="○"/>
              <a:defRPr/>
            </a:lvl8pPr>
            <a:lvl9pPr marL="3086100" lvl="8" indent="-261938">
              <a:spcBef>
                <a:spcPts val="0"/>
              </a:spcBef>
              <a:spcAft>
                <a:spcPts val="0"/>
              </a:spcAft>
              <a:buSzPts val="1900"/>
              <a:buChar char="■"/>
              <a:defRPr/>
            </a:lvl9pPr>
          </a:lstStyle>
          <a:p>
            <a:endParaRPr/>
          </a:p>
        </p:txBody>
      </p:sp>
      <p:sp>
        <p:nvSpPr>
          <p:cNvPr id="44" name="Google Shape;44;g392d171f467_5_5257"/>
          <p:cNvSpPr txBox="1">
            <a:spLocks noGrp="1"/>
          </p:cNvSpPr>
          <p:nvPr>
            <p:ph type="sldNum" idx="12"/>
          </p:nvPr>
        </p:nvSpPr>
        <p:spPr>
          <a:xfrm>
            <a:off x="8472458" y="4663217"/>
            <a:ext cx="548775" cy="393525"/>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490824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5"/>
        <p:cNvGrpSpPr/>
        <p:nvPr/>
      </p:nvGrpSpPr>
      <p:grpSpPr>
        <a:xfrm>
          <a:off x="0" y="0"/>
          <a:ext cx="0" cy="0"/>
          <a:chOff x="0" y="0"/>
          <a:chExt cx="0" cy="0"/>
        </a:xfrm>
      </p:grpSpPr>
      <p:sp>
        <p:nvSpPr>
          <p:cNvPr id="46" name="Google Shape;46;g392d171f467_5_5263"/>
          <p:cNvSpPr txBox="1">
            <a:spLocks noGrp="1"/>
          </p:cNvSpPr>
          <p:nvPr>
            <p:ph type="body" idx="1"/>
          </p:nvPr>
        </p:nvSpPr>
        <p:spPr>
          <a:xfrm>
            <a:off x="311700" y="4230575"/>
            <a:ext cx="5998725" cy="605025"/>
          </a:xfrm>
          <a:prstGeom prst="rect">
            <a:avLst/>
          </a:prstGeom>
        </p:spPr>
        <p:txBody>
          <a:bodyPr spcFirstLastPara="1" wrap="square" lIns="121900" tIns="121900" rIns="121900" bIns="121900" anchor="ctr" anchorCtr="0">
            <a:normAutofit/>
          </a:bodyPr>
          <a:lstStyle>
            <a:lvl1pPr marL="342900" lvl="0" indent="-171450">
              <a:lnSpc>
                <a:spcPct val="100000"/>
              </a:lnSpc>
              <a:spcBef>
                <a:spcPts val="0"/>
              </a:spcBef>
              <a:spcAft>
                <a:spcPts val="0"/>
              </a:spcAft>
              <a:buSzPts val="2400"/>
              <a:buNone/>
              <a:defRPr/>
            </a:lvl1pPr>
          </a:lstStyle>
          <a:p>
            <a:endParaRPr/>
          </a:p>
        </p:txBody>
      </p:sp>
      <p:sp>
        <p:nvSpPr>
          <p:cNvPr id="47" name="Google Shape;47;g392d171f467_5_5263"/>
          <p:cNvSpPr txBox="1">
            <a:spLocks noGrp="1"/>
          </p:cNvSpPr>
          <p:nvPr>
            <p:ph type="sldNum" idx="12"/>
          </p:nvPr>
        </p:nvSpPr>
        <p:spPr>
          <a:xfrm>
            <a:off x="8472458" y="4663217"/>
            <a:ext cx="548775" cy="393525"/>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83854152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8"/>
        <p:cNvGrpSpPr/>
        <p:nvPr/>
      </p:nvGrpSpPr>
      <p:grpSpPr>
        <a:xfrm>
          <a:off x="0" y="0"/>
          <a:ext cx="0" cy="0"/>
          <a:chOff x="0" y="0"/>
          <a:chExt cx="0" cy="0"/>
        </a:xfrm>
      </p:grpSpPr>
      <p:sp>
        <p:nvSpPr>
          <p:cNvPr id="49" name="Google Shape;49;g392d171f467_5_5266"/>
          <p:cNvSpPr txBox="1">
            <a:spLocks noGrp="1"/>
          </p:cNvSpPr>
          <p:nvPr>
            <p:ph type="title" hasCustomPrompt="1"/>
          </p:nvPr>
        </p:nvSpPr>
        <p:spPr>
          <a:xfrm>
            <a:off x="311700" y="1106125"/>
            <a:ext cx="8520525" cy="1963575"/>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2000"/>
            </a:lvl1pPr>
            <a:lvl2pPr lvl="1" algn="ctr">
              <a:spcBef>
                <a:spcPts val="0"/>
              </a:spcBef>
              <a:spcAft>
                <a:spcPts val="0"/>
              </a:spcAft>
              <a:buSzPts val="16000"/>
              <a:buNone/>
              <a:defRPr sz="12000"/>
            </a:lvl2pPr>
            <a:lvl3pPr lvl="2" algn="ctr">
              <a:spcBef>
                <a:spcPts val="0"/>
              </a:spcBef>
              <a:spcAft>
                <a:spcPts val="0"/>
              </a:spcAft>
              <a:buSzPts val="16000"/>
              <a:buNone/>
              <a:defRPr sz="12000"/>
            </a:lvl3pPr>
            <a:lvl4pPr lvl="3" algn="ctr">
              <a:spcBef>
                <a:spcPts val="0"/>
              </a:spcBef>
              <a:spcAft>
                <a:spcPts val="0"/>
              </a:spcAft>
              <a:buSzPts val="16000"/>
              <a:buNone/>
              <a:defRPr sz="12000"/>
            </a:lvl4pPr>
            <a:lvl5pPr lvl="4" algn="ctr">
              <a:spcBef>
                <a:spcPts val="0"/>
              </a:spcBef>
              <a:spcAft>
                <a:spcPts val="0"/>
              </a:spcAft>
              <a:buSzPts val="16000"/>
              <a:buNone/>
              <a:defRPr sz="12000"/>
            </a:lvl5pPr>
            <a:lvl6pPr lvl="5" algn="ctr">
              <a:spcBef>
                <a:spcPts val="0"/>
              </a:spcBef>
              <a:spcAft>
                <a:spcPts val="0"/>
              </a:spcAft>
              <a:buSzPts val="16000"/>
              <a:buNone/>
              <a:defRPr sz="12000"/>
            </a:lvl6pPr>
            <a:lvl7pPr lvl="6" algn="ctr">
              <a:spcBef>
                <a:spcPts val="0"/>
              </a:spcBef>
              <a:spcAft>
                <a:spcPts val="0"/>
              </a:spcAft>
              <a:buSzPts val="16000"/>
              <a:buNone/>
              <a:defRPr sz="12000"/>
            </a:lvl7pPr>
            <a:lvl8pPr lvl="7" algn="ctr">
              <a:spcBef>
                <a:spcPts val="0"/>
              </a:spcBef>
              <a:spcAft>
                <a:spcPts val="0"/>
              </a:spcAft>
              <a:buSzPts val="16000"/>
              <a:buNone/>
              <a:defRPr sz="12000"/>
            </a:lvl8pPr>
            <a:lvl9pPr lvl="8" algn="ctr">
              <a:spcBef>
                <a:spcPts val="0"/>
              </a:spcBef>
              <a:spcAft>
                <a:spcPts val="0"/>
              </a:spcAft>
              <a:buSzPts val="16000"/>
              <a:buNone/>
              <a:defRPr sz="12000"/>
            </a:lvl9pPr>
          </a:lstStyle>
          <a:p>
            <a:r>
              <a:t>xx%</a:t>
            </a:r>
          </a:p>
        </p:txBody>
      </p:sp>
      <p:sp>
        <p:nvSpPr>
          <p:cNvPr id="50" name="Google Shape;50;g392d171f467_5_5266"/>
          <p:cNvSpPr txBox="1">
            <a:spLocks noGrp="1"/>
          </p:cNvSpPr>
          <p:nvPr>
            <p:ph type="body" idx="1"/>
          </p:nvPr>
        </p:nvSpPr>
        <p:spPr>
          <a:xfrm>
            <a:off x="311700" y="3152225"/>
            <a:ext cx="8520525" cy="1300725"/>
          </a:xfrm>
          <a:prstGeom prst="rect">
            <a:avLst/>
          </a:prstGeom>
        </p:spPr>
        <p:txBody>
          <a:bodyPr spcFirstLastPara="1" wrap="square" lIns="121900" tIns="121900" rIns="121900" bIns="121900" anchor="t" anchorCtr="0">
            <a:normAutofit/>
          </a:bodyPr>
          <a:lstStyle>
            <a:lvl1pPr marL="342900" lvl="0" indent="-285750" algn="ctr">
              <a:spcBef>
                <a:spcPts val="0"/>
              </a:spcBef>
              <a:spcAft>
                <a:spcPts val="0"/>
              </a:spcAft>
              <a:buSzPts val="2400"/>
              <a:buChar char="●"/>
              <a:defRPr/>
            </a:lvl1pPr>
            <a:lvl2pPr marL="685800" lvl="1" indent="-261938" algn="ctr">
              <a:spcBef>
                <a:spcPts val="0"/>
              </a:spcBef>
              <a:spcAft>
                <a:spcPts val="0"/>
              </a:spcAft>
              <a:buSzPts val="1900"/>
              <a:buChar char="○"/>
              <a:defRPr/>
            </a:lvl2pPr>
            <a:lvl3pPr marL="1028700" lvl="2" indent="-261938" algn="ctr">
              <a:spcBef>
                <a:spcPts val="0"/>
              </a:spcBef>
              <a:spcAft>
                <a:spcPts val="0"/>
              </a:spcAft>
              <a:buSzPts val="1900"/>
              <a:buChar char="■"/>
              <a:defRPr/>
            </a:lvl3pPr>
            <a:lvl4pPr marL="1371600" lvl="3" indent="-261938" algn="ctr">
              <a:spcBef>
                <a:spcPts val="0"/>
              </a:spcBef>
              <a:spcAft>
                <a:spcPts val="0"/>
              </a:spcAft>
              <a:buSzPts val="1900"/>
              <a:buChar char="●"/>
              <a:defRPr/>
            </a:lvl4pPr>
            <a:lvl5pPr marL="1714500" lvl="4" indent="-261938" algn="ctr">
              <a:spcBef>
                <a:spcPts val="0"/>
              </a:spcBef>
              <a:spcAft>
                <a:spcPts val="0"/>
              </a:spcAft>
              <a:buSzPts val="1900"/>
              <a:buChar char="○"/>
              <a:defRPr/>
            </a:lvl5pPr>
            <a:lvl6pPr marL="2057400" lvl="5" indent="-261938" algn="ctr">
              <a:spcBef>
                <a:spcPts val="0"/>
              </a:spcBef>
              <a:spcAft>
                <a:spcPts val="0"/>
              </a:spcAft>
              <a:buSzPts val="1900"/>
              <a:buChar char="■"/>
              <a:defRPr/>
            </a:lvl6pPr>
            <a:lvl7pPr marL="2400300" lvl="6" indent="-261938" algn="ctr">
              <a:spcBef>
                <a:spcPts val="0"/>
              </a:spcBef>
              <a:spcAft>
                <a:spcPts val="0"/>
              </a:spcAft>
              <a:buSzPts val="1900"/>
              <a:buChar char="●"/>
              <a:defRPr/>
            </a:lvl7pPr>
            <a:lvl8pPr marL="2743200" lvl="7" indent="-261938" algn="ctr">
              <a:spcBef>
                <a:spcPts val="0"/>
              </a:spcBef>
              <a:spcAft>
                <a:spcPts val="0"/>
              </a:spcAft>
              <a:buSzPts val="1900"/>
              <a:buChar char="○"/>
              <a:defRPr/>
            </a:lvl8pPr>
            <a:lvl9pPr marL="3086100" lvl="8" indent="-261938" algn="ctr">
              <a:spcBef>
                <a:spcPts val="0"/>
              </a:spcBef>
              <a:spcAft>
                <a:spcPts val="0"/>
              </a:spcAft>
              <a:buSzPts val="1900"/>
              <a:buChar char="■"/>
              <a:defRPr/>
            </a:lvl9pPr>
          </a:lstStyle>
          <a:p>
            <a:endParaRPr/>
          </a:p>
        </p:txBody>
      </p:sp>
      <p:sp>
        <p:nvSpPr>
          <p:cNvPr id="51" name="Google Shape;51;g392d171f467_5_5266"/>
          <p:cNvSpPr txBox="1">
            <a:spLocks noGrp="1"/>
          </p:cNvSpPr>
          <p:nvPr>
            <p:ph type="sldNum" idx="12"/>
          </p:nvPr>
        </p:nvSpPr>
        <p:spPr>
          <a:xfrm>
            <a:off x="8472458" y="4663217"/>
            <a:ext cx="548775" cy="393525"/>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8374046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1">
  <p:cSld name="Title slide 1">
    <p:bg>
      <p:bgPr>
        <a:gradFill>
          <a:gsLst>
            <a:gs pos="0">
              <a:schemeClr val="dk2"/>
            </a:gs>
            <a:gs pos="100000">
              <a:schemeClr val="lt2"/>
            </a:gs>
          </a:gsLst>
          <a:lin ang="5400700" scaled="0"/>
        </a:gradFill>
        <a:effectLst/>
      </p:bgPr>
    </p:bg>
    <p:spTree>
      <p:nvGrpSpPr>
        <p:cNvPr id="1" name="Shape 54"/>
        <p:cNvGrpSpPr/>
        <p:nvPr/>
      </p:nvGrpSpPr>
      <p:grpSpPr>
        <a:xfrm>
          <a:off x="0" y="0"/>
          <a:ext cx="0" cy="0"/>
          <a:chOff x="0" y="0"/>
          <a:chExt cx="0" cy="0"/>
        </a:xfrm>
      </p:grpSpPr>
      <p:sp>
        <p:nvSpPr>
          <p:cNvPr id="55" name="Google Shape;55;g392d171f467_5_5272"/>
          <p:cNvSpPr txBox="1">
            <a:spLocks noGrp="1"/>
          </p:cNvSpPr>
          <p:nvPr>
            <p:ph type="ctrTitle"/>
          </p:nvPr>
        </p:nvSpPr>
        <p:spPr>
          <a:xfrm>
            <a:off x="4143850" y="1168838"/>
            <a:ext cx="4424175" cy="2405475"/>
          </a:xfrm>
          <a:prstGeom prst="rect">
            <a:avLst/>
          </a:prstGeom>
        </p:spPr>
        <p:txBody>
          <a:bodyPr spcFirstLastPara="1" wrap="square" lIns="121900" tIns="121900" rIns="121900" bIns="121900" anchor="t" anchorCtr="0">
            <a:normAutofit/>
          </a:bodyPr>
          <a:lstStyle>
            <a:lvl1pPr lvl="0">
              <a:lnSpc>
                <a:spcPct val="80000"/>
              </a:lnSpc>
              <a:spcBef>
                <a:spcPts val="0"/>
              </a:spcBef>
              <a:spcAft>
                <a:spcPts val="0"/>
              </a:spcAft>
              <a:buSzPts val="6900"/>
              <a:buNone/>
              <a:defRPr sz="6600"/>
            </a:lvl1pPr>
            <a:lvl2pPr lvl="1" algn="ctr">
              <a:spcBef>
                <a:spcPts val="0"/>
              </a:spcBef>
              <a:spcAft>
                <a:spcPts val="0"/>
              </a:spcAft>
              <a:buSzPts val="6900"/>
              <a:buNone/>
              <a:defRPr sz="5175"/>
            </a:lvl2pPr>
            <a:lvl3pPr lvl="2" algn="ctr">
              <a:spcBef>
                <a:spcPts val="0"/>
              </a:spcBef>
              <a:spcAft>
                <a:spcPts val="0"/>
              </a:spcAft>
              <a:buSzPts val="6900"/>
              <a:buNone/>
              <a:defRPr sz="5175"/>
            </a:lvl3pPr>
            <a:lvl4pPr lvl="3" algn="ctr">
              <a:spcBef>
                <a:spcPts val="0"/>
              </a:spcBef>
              <a:spcAft>
                <a:spcPts val="0"/>
              </a:spcAft>
              <a:buSzPts val="6900"/>
              <a:buNone/>
              <a:defRPr sz="5175"/>
            </a:lvl4pPr>
            <a:lvl5pPr lvl="4" algn="ctr">
              <a:spcBef>
                <a:spcPts val="0"/>
              </a:spcBef>
              <a:spcAft>
                <a:spcPts val="0"/>
              </a:spcAft>
              <a:buSzPts val="6900"/>
              <a:buNone/>
              <a:defRPr sz="5175"/>
            </a:lvl5pPr>
            <a:lvl6pPr lvl="5" algn="ctr">
              <a:spcBef>
                <a:spcPts val="0"/>
              </a:spcBef>
              <a:spcAft>
                <a:spcPts val="0"/>
              </a:spcAft>
              <a:buSzPts val="6900"/>
              <a:buNone/>
              <a:defRPr sz="5175"/>
            </a:lvl6pPr>
            <a:lvl7pPr lvl="6" algn="ctr">
              <a:spcBef>
                <a:spcPts val="0"/>
              </a:spcBef>
              <a:spcAft>
                <a:spcPts val="0"/>
              </a:spcAft>
              <a:buSzPts val="6900"/>
              <a:buNone/>
              <a:defRPr sz="5175"/>
            </a:lvl7pPr>
            <a:lvl8pPr lvl="7" algn="ctr">
              <a:spcBef>
                <a:spcPts val="0"/>
              </a:spcBef>
              <a:spcAft>
                <a:spcPts val="0"/>
              </a:spcAft>
              <a:buSzPts val="6900"/>
              <a:buNone/>
              <a:defRPr sz="5175"/>
            </a:lvl8pPr>
            <a:lvl9pPr lvl="8" algn="ctr">
              <a:spcBef>
                <a:spcPts val="0"/>
              </a:spcBef>
              <a:spcAft>
                <a:spcPts val="0"/>
              </a:spcAft>
              <a:buSzPts val="6900"/>
              <a:buNone/>
              <a:defRPr sz="5175"/>
            </a:lvl9pPr>
          </a:lstStyle>
          <a:p>
            <a:endParaRPr/>
          </a:p>
        </p:txBody>
      </p:sp>
      <p:sp>
        <p:nvSpPr>
          <p:cNvPr id="56" name="Google Shape;56;g392d171f467_5_5272"/>
          <p:cNvSpPr txBox="1">
            <a:spLocks noGrp="1"/>
          </p:cNvSpPr>
          <p:nvPr>
            <p:ph type="subTitle" idx="1"/>
          </p:nvPr>
        </p:nvSpPr>
        <p:spPr>
          <a:xfrm>
            <a:off x="4143425" y="3574238"/>
            <a:ext cx="4424175" cy="419625"/>
          </a:xfrm>
          <a:prstGeom prst="rect">
            <a:avLst/>
          </a:prstGeom>
        </p:spPr>
        <p:txBody>
          <a:bodyPr spcFirstLastPara="1" wrap="square" lIns="121900" tIns="121900" rIns="121900" bIns="121900" anchor="t" anchorCtr="0">
            <a:normAutofit/>
          </a:bodyPr>
          <a:lstStyle>
            <a:lvl1pPr lvl="0">
              <a:lnSpc>
                <a:spcPct val="100000"/>
              </a:lnSpc>
              <a:spcBef>
                <a:spcPts val="0"/>
              </a:spcBef>
              <a:spcAft>
                <a:spcPts val="0"/>
              </a:spcAft>
              <a:buSzPts val="3700"/>
              <a:buNone/>
              <a:defRPr sz="1575"/>
            </a:lvl1pPr>
            <a:lvl2pPr lvl="1" algn="ctr">
              <a:lnSpc>
                <a:spcPct val="100000"/>
              </a:lnSpc>
              <a:spcBef>
                <a:spcPts val="0"/>
              </a:spcBef>
              <a:spcAft>
                <a:spcPts val="0"/>
              </a:spcAft>
              <a:buSzPts val="3700"/>
              <a:buNone/>
              <a:defRPr sz="2775"/>
            </a:lvl2pPr>
            <a:lvl3pPr lvl="2" algn="ctr">
              <a:lnSpc>
                <a:spcPct val="100000"/>
              </a:lnSpc>
              <a:spcBef>
                <a:spcPts val="0"/>
              </a:spcBef>
              <a:spcAft>
                <a:spcPts val="0"/>
              </a:spcAft>
              <a:buSzPts val="3700"/>
              <a:buNone/>
              <a:defRPr sz="2775"/>
            </a:lvl3pPr>
            <a:lvl4pPr lvl="3" algn="ctr">
              <a:lnSpc>
                <a:spcPct val="100000"/>
              </a:lnSpc>
              <a:spcBef>
                <a:spcPts val="0"/>
              </a:spcBef>
              <a:spcAft>
                <a:spcPts val="0"/>
              </a:spcAft>
              <a:buSzPts val="3700"/>
              <a:buNone/>
              <a:defRPr sz="2775"/>
            </a:lvl4pPr>
            <a:lvl5pPr lvl="4" algn="ctr">
              <a:lnSpc>
                <a:spcPct val="100000"/>
              </a:lnSpc>
              <a:spcBef>
                <a:spcPts val="0"/>
              </a:spcBef>
              <a:spcAft>
                <a:spcPts val="0"/>
              </a:spcAft>
              <a:buSzPts val="3700"/>
              <a:buNone/>
              <a:defRPr sz="2775"/>
            </a:lvl5pPr>
            <a:lvl6pPr lvl="5" algn="ctr">
              <a:lnSpc>
                <a:spcPct val="100000"/>
              </a:lnSpc>
              <a:spcBef>
                <a:spcPts val="0"/>
              </a:spcBef>
              <a:spcAft>
                <a:spcPts val="0"/>
              </a:spcAft>
              <a:buSzPts val="3700"/>
              <a:buNone/>
              <a:defRPr sz="2775"/>
            </a:lvl6pPr>
            <a:lvl7pPr lvl="6" algn="ctr">
              <a:lnSpc>
                <a:spcPct val="100000"/>
              </a:lnSpc>
              <a:spcBef>
                <a:spcPts val="0"/>
              </a:spcBef>
              <a:spcAft>
                <a:spcPts val="0"/>
              </a:spcAft>
              <a:buSzPts val="3700"/>
              <a:buNone/>
              <a:defRPr sz="2775"/>
            </a:lvl7pPr>
            <a:lvl8pPr lvl="7" algn="ctr">
              <a:lnSpc>
                <a:spcPct val="100000"/>
              </a:lnSpc>
              <a:spcBef>
                <a:spcPts val="0"/>
              </a:spcBef>
              <a:spcAft>
                <a:spcPts val="0"/>
              </a:spcAft>
              <a:buSzPts val="3700"/>
              <a:buNone/>
              <a:defRPr sz="2775"/>
            </a:lvl8pPr>
            <a:lvl9pPr lvl="8" algn="ctr">
              <a:lnSpc>
                <a:spcPct val="100000"/>
              </a:lnSpc>
              <a:spcBef>
                <a:spcPts val="0"/>
              </a:spcBef>
              <a:spcAft>
                <a:spcPts val="0"/>
              </a:spcAft>
              <a:buSzPts val="3700"/>
              <a:buNone/>
              <a:defRPr sz="2775"/>
            </a:lvl9pPr>
          </a:lstStyle>
          <a:p>
            <a:endParaRPr/>
          </a:p>
        </p:txBody>
      </p:sp>
      <p:sp>
        <p:nvSpPr>
          <p:cNvPr id="57" name="Google Shape;57;g392d171f467_5_5272"/>
          <p:cNvSpPr/>
          <p:nvPr/>
        </p:nvSpPr>
        <p:spPr>
          <a:xfrm>
            <a:off x="-8006" y="-203925"/>
            <a:ext cx="2157249" cy="5550775"/>
          </a:xfrm>
          <a:custGeom>
            <a:avLst/>
            <a:gdLst/>
            <a:ahLst/>
            <a:cxnLst/>
            <a:rect l="l" t="t" r="r" b="b"/>
            <a:pathLst>
              <a:path w="33737" h="86808" extrusionOk="0">
                <a:moveTo>
                  <a:pt x="1" y="0"/>
                </a:moveTo>
                <a:lnTo>
                  <a:pt x="118" y="86808"/>
                </a:lnTo>
                <a:cubicBezTo>
                  <a:pt x="8000" y="86652"/>
                  <a:pt x="13600" y="81715"/>
                  <a:pt x="15649" y="79530"/>
                </a:cubicBezTo>
                <a:cubicBezTo>
                  <a:pt x="17678" y="77364"/>
                  <a:pt x="23415" y="75452"/>
                  <a:pt x="26849" y="70125"/>
                </a:cubicBezTo>
                <a:cubicBezTo>
                  <a:pt x="30283" y="64779"/>
                  <a:pt x="29912" y="62243"/>
                  <a:pt x="31824" y="52565"/>
                </a:cubicBezTo>
                <a:cubicBezTo>
                  <a:pt x="33736" y="42906"/>
                  <a:pt x="32390" y="34185"/>
                  <a:pt x="29698" y="28741"/>
                </a:cubicBezTo>
                <a:cubicBezTo>
                  <a:pt x="27044" y="23278"/>
                  <a:pt x="25795" y="17658"/>
                  <a:pt x="22361" y="14224"/>
                </a:cubicBezTo>
                <a:cubicBezTo>
                  <a:pt x="18927" y="10790"/>
                  <a:pt x="18654" y="11415"/>
                  <a:pt x="13347" y="6439"/>
                </a:cubicBezTo>
                <a:cubicBezTo>
                  <a:pt x="7649" y="1132"/>
                  <a:pt x="508" y="390"/>
                  <a:pt x="1" y="0"/>
                </a:cubicBezTo>
                <a:close/>
              </a:path>
            </a:pathLst>
          </a:custGeom>
          <a:solidFill>
            <a:srgbClr val="08214A">
              <a:alpha val="3525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58" name="Google Shape;58;g392d171f467_5_5272"/>
          <p:cNvSpPr/>
          <p:nvPr/>
        </p:nvSpPr>
        <p:spPr>
          <a:xfrm>
            <a:off x="-15870" y="1217394"/>
            <a:ext cx="1024753" cy="2746229"/>
          </a:xfrm>
          <a:custGeom>
            <a:avLst/>
            <a:gdLst/>
            <a:ahLst/>
            <a:cxnLst/>
            <a:rect l="l" t="t" r="r" b="b"/>
            <a:pathLst>
              <a:path w="16026" h="42948" extrusionOk="0">
                <a:moveTo>
                  <a:pt x="978" y="1"/>
                </a:moveTo>
                <a:cubicBezTo>
                  <a:pt x="503" y="1"/>
                  <a:pt x="202" y="191"/>
                  <a:pt x="202" y="191"/>
                </a:cubicBezTo>
                <a:lnTo>
                  <a:pt x="46" y="38863"/>
                </a:lnTo>
                <a:cubicBezTo>
                  <a:pt x="46" y="38863"/>
                  <a:pt x="1" y="38924"/>
                  <a:pt x="44" y="38924"/>
                </a:cubicBezTo>
                <a:cubicBezTo>
                  <a:pt x="124" y="38924"/>
                  <a:pt x="514" y="38708"/>
                  <a:pt x="2094" y="37459"/>
                </a:cubicBezTo>
                <a:cubicBezTo>
                  <a:pt x="4514" y="35527"/>
                  <a:pt x="3967" y="34766"/>
                  <a:pt x="4592" y="33361"/>
                </a:cubicBezTo>
                <a:cubicBezTo>
                  <a:pt x="5197" y="31937"/>
                  <a:pt x="6075" y="31020"/>
                  <a:pt x="6875" y="29888"/>
                </a:cubicBezTo>
                <a:cubicBezTo>
                  <a:pt x="7675" y="28795"/>
                  <a:pt x="8845" y="26981"/>
                  <a:pt x="8845" y="22961"/>
                </a:cubicBezTo>
                <a:cubicBezTo>
                  <a:pt x="8845" y="18942"/>
                  <a:pt x="6562" y="15079"/>
                  <a:pt x="6758" y="14727"/>
                </a:cubicBezTo>
                <a:cubicBezTo>
                  <a:pt x="6785" y="14675"/>
                  <a:pt x="6825" y="14650"/>
                  <a:pt x="6874" y="14650"/>
                </a:cubicBezTo>
                <a:cubicBezTo>
                  <a:pt x="7173" y="14650"/>
                  <a:pt x="7822" y="15570"/>
                  <a:pt x="8240" y="16893"/>
                </a:cubicBezTo>
                <a:cubicBezTo>
                  <a:pt x="8527" y="17800"/>
                  <a:pt x="8990" y="18754"/>
                  <a:pt x="9235" y="18754"/>
                </a:cubicBezTo>
                <a:cubicBezTo>
                  <a:pt x="9406" y="18754"/>
                  <a:pt x="9471" y="18287"/>
                  <a:pt x="9294" y="17010"/>
                </a:cubicBezTo>
                <a:cubicBezTo>
                  <a:pt x="8884" y="13908"/>
                  <a:pt x="7050" y="12327"/>
                  <a:pt x="6211" y="10649"/>
                </a:cubicBezTo>
                <a:cubicBezTo>
                  <a:pt x="5716" y="9659"/>
                  <a:pt x="5812" y="9153"/>
                  <a:pt x="6254" y="9153"/>
                </a:cubicBezTo>
                <a:cubicBezTo>
                  <a:pt x="6544" y="9153"/>
                  <a:pt x="6982" y="9370"/>
                  <a:pt x="7499" y="9810"/>
                </a:cubicBezTo>
                <a:cubicBezTo>
                  <a:pt x="8806" y="10923"/>
                  <a:pt x="10016" y="12679"/>
                  <a:pt x="10699" y="14591"/>
                </a:cubicBezTo>
                <a:cubicBezTo>
                  <a:pt x="11382" y="16522"/>
                  <a:pt x="11479" y="18259"/>
                  <a:pt x="12026" y="20991"/>
                </a:cubicBezTo>
                <a:cubicBezTo>
                  <a:pt x="13001" y="25888"/>
                  <a:pt x="12065" y="26532"/>
                  <a:pt x="12006" y="29069"/>
                </a:cubicBezTo>
                <a:cubicBezTo>
                  <a:pt x="11928" y="31605"/>
                  <a:pt x="11148" y="32034"/>
                  <a:pt x="10016" y="33849"/>
                </a:cubicBezTo>
                <a:cubicBezTo>
                  <a:pt x="8904" y="35644"/>
                  <a:pt x="8162" y="37010"/>
                  <a:pt x="6758" y="38941"/>
                </a:cubicBezTo>
                <a:cubicBezTo>
                  <a:pt x="5333" y="40873"/>
                  <a:pt x="2114" y="41732"/>
                  <a:pt x="1997" y="42278"/>
                </a:cubicBezTo>
                <a:cubicBezTo>
                  <a:pt x="1929" y="42606"/>
                  <a:pt x="2196" y="42948"/>
                  <a:pt x="2817" y="42948"/>
                </a:cubicBezTo>
                <a:cubicBezTo>
                  <a:pt x="3267" y="42948"/>
                  <a:pt x="3901" y="42769"/>
                  <a:pt x="4728" y="42278"/>
                </a:cubicBezTo>
                <a:cubicBezTo>
                  <a:pt x="6548" y="41197"/>
                  <a:pt x="8585" y="37436"/>
                  <a:pt x="9331" y="37436"/>
                </a:cubicBezTo>
                <a:cubicBezTo>
                  <a:pt x="9393" y="37436"/>
                  <a:pt x="9446" y="37462"/>
                  <a:pt x="9489" y="37517"/>
                </a:cubicBezTo>
                <a:cubicBezTo>
                  <a:pt x="10055" y="38259"/>
                  <a:pt x="7128" y="40424"/>
                  <a:pt x="7753" y="40990"/>
                </a:cubicBezTo>
                <a:cubicBezTo>
                  <a:pt x="7822" y="41050"/>
                  <a:pt x="7898" y="41078"/>
                  <a:pt x="7980" y="41078"/>
                </a:cubicBezTo>
                <a:cubicBezTo>
                  <a:pt x="8620" y="41078"/>
                  <a:pt x="9622" y="39413"/>
                  <a:pt x="10348" y="38376"/>
                </a:cubicBezTo>
                <a:cubicBezTo>
                  <a:pt x="11148" y="37185"/>
                  <a:pt x="10777" y="36815"/>
                  <a:pt x="11655" y="35937"/>
                </a:cubicBezTo>
                <a:cubicBezTo>
                  <a:pt x="12514" y="35078"/>
                  <a:pt x="12709" y="34415"/>
                  <a:pt x="12826" y="33166"/>
                </a:cubicBezTo>
                <a:cubicBezTo>
                  <a:pt x="12943" y="31917"/>
                  <a:pt x="13762" y="30961"/>
                  <a:pt x="14250" y="29439"/>
                </a:cubicBezTo>
                <a:cubicBezTo>
                  <a:pt x="14738" y="27878"/>
                  <a:pt x="15070" y="25595"/>
                  <a:pt x="14640" y="23917"/>
                </a:cubicBezTo>
                <a:cubicBezTo>
                  <a:pt x="14192" y="22239"/>
                  <a:pt x="13392" y="19430"/>
                  <a:pt x="13996" y="19430"/>
                </a:cubicBezTo>
                <a:cubicBezTo>
                  <a:pt x="14592" y="19430"/>
                  <a:pt x="14696" y="23042"/>
                  <a:pt x="15425" y="23042"/>
                </a:cubicBezTo>
                <a:cubicBezTo>
                  <a:pt x="15436" y="23042"/>
                  <a:pt x="15448" y="23041"/>
                  <a:pt x="15460" y="23039"/>
                </a:cubicBezTo>
                <a:cubicBezTo>
                  <a:pt x="16026" y="22961"/>
                  <a:pt x="15343" y="18142"/>
                  <a:pt x="14660" y="16815"/>
                </a:cubicBezTo>
                <a:cubicBezTo>
                  <a:pt x="13977" y="15508"/>
                  <a:pt x="13118" y="14240"/>
                  <a:pt x="11167" y="9947"/>
                </a:cubicBezTo>
                <a:cubicBezTo>
                  <a:pt x="10562" y="8620"/>
                  <a:pt x="8143" y="6240"/>
                  <a:pt x="7031" y="5362"/>
                </a:cubicBezTo>
                <a:cubicBezTo>
                  <a:pt x="5899" y="4484"/>
                  <a:pt x="4397" y="3137"/>
                  <a:pt x="3265" y="1537"/>
                </a:cubicBezTo>
                <a:cubicBezTo>
                  <a:pt x="2397" y="284"/>
                  <a:pt x="1558" y="1"/>
                  <a:pt x="978" y="1"/>
                </a:cubicBezTo>
                <a:close/>
              </a:path>
            </a:pathLst>
          </a:custGeom>
          <a:solidFill>
            <a:srgbClr val="00C970">
              <a:alpha val="28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59" name="Google Shape;59;g392d171f467_5_5272"/>
          <p:cNvSpPr/>
          <p:nvPr/>
        </p:nvSpPr>
        <p:spPr>
          <a:xfrm>
            <a:off x="-12993" y="1653802"/>
            <a:ext cx="306991" cy="1708049"/>
          </a:xfrm>
          <a:custGeom>
            <a:avLst/>
            <a:gdLst/>
            <a:ahLst/>
            <a:cxnLst/>
            <a:rect l="l" t="t" r="r" b="b"/>
            <a:pathLst>
              <a:path w="4801" h="26712" extrusionOk="0">
                <a:moveTo>
                  <a:pt x="118" y="0"/>
                </a:moveTo>
                <a:lnTo>
                  <a:pt x="1" y="26712"/>
                </a:lnTo>
                <a:cubicBezTo>
                  <a:pt x="3220" y="25561"/>
                  <a:pt x="2030" y="21385"/>
                  <a:pt x="1893" y="18966"/>
                </a:cubicBezTo>
                <a:cubicBezTo>
                  <a:pt x="1776" y="16546"/>
                  <a:pt x="1835" y="16429"/>
                  <a:pt x="2810" y="15161"/>
                </a:cubicBezTo>
                <a:cubicBezTo>
                  <a:pt x="3786" y="13893"/>
                  <a:pt x="4800" y="11610"/>
                  <a:pt x="4137" y="9366"/>
                </a:cubicBezTo>
                <a:cubicBezTo>
                  <a:pt x="3474" y="7122"/>
                  <a:pt x="2264" y="4781"/>
                  <a:pt x="2030" y="3024"/>
                </a:cubicBezTo>
                <a:cubicBezTo>
                  <a:pt x="1776" y="1268"/>
                  <a:pt x="118" y="0"/>
                  <a:pt x="118" y="0"/>
                </a:cubicBezTo>
                <a:close/>
              </a:path>
            </a:pathLst>
          </a:custGeom>
          <a:solidFill>
            <a:srgbClr val="740FA3">
              <a:alpha val="25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60" name="Google Shape;60;g392d171f467_5_5272"/>
          <p:cNvSpPr/>
          <p:nvPr/>
        </p:nvSpPr>
        <p:spPr>
          <a:xfrm>
            <a:off x="-14209" y="705724"/>
            <a:ext cx="1443580" cy="4093447"/>
          </a:xfrm>
          <a:custGeom>
            <a:avLst/>
            <a:gdLst/>
            <a:ahLst/>
            <a:cxnLst/>
            <a:rect l="l" t="t" r="r" b="b"/>
            <a:pathLst>
              <a:path w="22576" h="64017" extrusionOk="0">
                <a:moveTo>
                  <a:pt x="3944" y="0"/>
                </a:moveTo>
                <a:cubicBezTo>
                  <a:pt x="3769" y="0"/>
                  <a:pt x="3652" y="68"/>
                  <a:pt x="3610" y="213"/>
                </a:cubicBezTo>
                <a:cubicBezTo>
                  <a:pt x="3356" y="1013"/>
                  <a:pt x="12136" y="8018"/>
                  <a:pt x="11356" y="8603"/>
                </a:cubicBezTo>
                <a:cubicBezTo>
                  <a:pt x="11323" y="8628"/>
                  <a:pt x="11282" y="8639"/>
                  <a:pt x="11235" y="8639"/>
                </a:cubicBezTo>
                <a:cubicBezTo>
                  <a:pt x="10548" y="8639"/>
                  <a:pt x="8480" y="6140"/>
                  <a:pt x="7889" y="6140"/>
                </a:cubicBezTo>
                <a:cubicBezTo>
                  <a:pt x="7856" y="6140"/>
                  <a:pt x="7828" y="6147"/>
                  <a:pt x="7805" y="6164"/>
                </a:cubicBezTo>
                <a:cubicBezTo>
                  <a:pt x="7356" y="6437"/>
                  <a:pt x="8839" y="8057"/>
                  <a:pt x="8839" y="8057"/>
                </a:cubicBezTo>
                <a:cubicBezTo>
                  <a:pt x="8839" y="8057"/>
                  <a:pt x="14927" y="14456"/>
                  <a:pt x="16331" y="20251"/>
                </a:cubicBezTo>
                <a:cubicBezTo>
                  <a:pt x="17756" y="26066"/>
                  <a:pt x="17287" y="26671"/>
                  <a:pt x="18439" y="30788"/>
                </a:cubicBezTo>
                <a:cubicBezTo>
                  <a:pt x="19570" y="34924"/>
                  <a:pt x="16566" y="38749"/>
                  <a:pt x="16214" y="42066"/>
                </a:cubicBezTo>
                <a:cubicBezTo>
                  <a:pt x="15863" y="45383"/>
                  <a:pt x="13112" y="49382"/>
                  <a:pt x="11278" y="50982"/>
                </a:cubicBezTo>
                <a:cubicBezTo>
                  <a:pt x="9463" y="52602"/>
                  <a:pt x="3473" y="55236"/>
                  <a:pt x="0" y="55236"/>
                </a:cubicBezTo>
                <a:lnTo>
                  <a:pt x="0" y="64016"/>
                </a:lnTo>
                <a:cubicBezTo>
                  <a:pt x="0" y="64016"/>
                  <a:pt x="2166" y="63431"/>
                  <a:pt x="7805" y="59743"/>
                </a:cubicBezTo>
                <a:cubicBezTo>
                  <a:pt x="12214" y="56875"/>
                  <a:pt x="11980" y="55431"/>
                  <a:pt x="14790" y="53675"/>
                </a:cubicBezTo>
                <a:cubicBezTo>
                  <a:pt x="17658" y="51919"/>
                  <a:pt x="20741" y="48056"/>
                  <a:pt x="20741" y="45422"/>
                </a:cubicBezTo>
                <a:cubicBezTo>
                  <a:pt x="20741" y="42787"/>
                  <a:pt x="20136" y="39939"/>
                  <a:pt x="21365" y="37188"/>
                </a:cubicBezTo>
                <a:cubicBezTo>
                  <a:pt x="22575" y="34397"/>
                  <a:pt x="21970" y="32797"/>
                  <a:pt x="21365" y="30163"/>
                </a:cubicBezTo>
                <a:cubicBezTo>
                  <a:pt x="20741" y="27529"/>
                  <a:pt x="21365" y="23061"/>
                  <a:pt x="19863" y="19978"/>
                </a:cubicBezTo>
                <a:cubicBezTo>
                  <a:pt x="18380" y="16856"/>
                  <a:pt x="17092" y="15100"/>
                  <a:pt x="16566" y="13481"/>
                </a:cubicBezTo>
                <a:cubicBezTo>
                  <a:pt x="16019" y="11842"/>
                  <a:pt x="12917" y="7940"/>
                  <a:pt x="10283" y="4896"/>
                </a:cubicBezTo>
                <a:cubicBezTo>
                  <a:pt x="8033" y="2313"/>
                  <a:pt x="4972" y="0"/>
                  <a:pt x="3944" y="0"/>
                </a:cubicBezTo>
                <a:close/>
              </a:path>
            </a:pathLst>
          </a:custGeom>
          <a:solidFill>
            <a:srgbClr val="740FA3">
              <a:alpha val="25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61" name="Google Shape;61;g392d171f467_5_5272"/>
          <p:cNvSpPr/>
          <p:nvPr/>
        </p:nvSpPr>
        <p:spPr>
          <a:xfrm>
            <a:off x="-3018" y="943846"/>
            <a:ext cx="409108" cy="334614"/>
          </a:xfrm>
          <a:custGeom>
            <a:avLst/>
            <a:gdLst/>
            <a:ahLst/>
            <a:cxnLst/>
            <a:rect l="l" t="t" r="r" b="b"/>
            <a:pathLst>
              <a:path w="6398" h="5233" extrusionOk="0">
                <a:moveTo>
                  <a:pt x="20" y="0"/>
                </a:moveTo>
                <a:cubicBezTo>
                  <a:pt x="7" y="0"/>
                  <a:pt x="1" y="1"/>
                  <a:pt x="1" y="1"/>
                </a:cubicBezTo>
                <a:lnTo>
                  <a:pt x="1" y="1445"/>
                </a:lnTo>
                <a:cubicBezTo>
                  <a:pt x="1" y="1445"/>
                  <a:pt x="2244" y="2401"/>
                  <a:pt x="5035" y="4684"/>
                </a:cubicBezTo>
                <a:cubicBezTo>
                  <a:pt x="5508" y="5069"/>
                  <a:pt x="5796" y="5232"/>
                  <a:pt x="5931" y="5232"/>
                </a:cubicBezTo>
                <a:cubicBezTo>
                  <a:pt x="6397" y="5232"/>
                  <a:pt x="5034" y="3283"/>
                  <a:pt x="3142" y="1816"/>
                </a:cubicBezTo>
                <a:cubicBezTo>
                  <a:pt x="929" y="80"/>
                  <a:pt x="146" y="0"/>
                  <a:pt x="20" y="0"/>
                </a:cubicBezTo>
                <a:close/>
              </a:path>
            </a:pathLst>
          </a:custGeom>
          <a:solidFill>
            <a:srgbClr val="0088D3">
              <a:alpha val="275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62" name="Google Shape;62;g392d171f467_5_5272"/>
          <p:cNvSpPr/>
          <p:nvPr/>
        </p:nvSpPr>
        <p:spPr>
          <a:xfrm>
            <a:off x="-30450" y="69302"/>
            <a:ext cx="1811381" cy="3645078"/>
          </a:xfrm>
          <a:custGeom>
            <a:avLst/>
            <a:gdLst/>
            <a:ahLst/>
            <a:cxnLst/>
            <a:rect l="l" t="t" r="r" b="b"/>
            <a:pathLst>
              <a:path w="28328" h="57005" extrusionOk="0">
                <a:moveTo>
                  <a:pt x="0" y="0"/>
                </a:moveTo>
                <a:lnTo>
                  <a:pt x="0" y="5405"/>
                </a:lnTo>
                <a:lnTo>
                  <a:pt x="39" y="5405"/>
                </a:lnTo>
                <a:cubicBezTo>
                  <a:pt x="39" y="5405"/>
                  <a:pt x="10029" y="7727"/>
                  <a:pt x="16059" y="17990"/>
                </a:cubicBezTo>
                <a:cubicBezTo>
                  <a:pt x="20819" y="26126"/>
                  <a:pt x="23024" y="29678"/>
                  <a:pt x="23610" y="33151"/>
                </a:cubicBezTo>
                <a:cubicBezTo>
                  <a:pt x="24195" y="36604"/>
                  <a:pt x="24371" y="45502"/>
                  <a:pt x="24722" y="46087"/>
                </a:cubicBezTo>
                <a:cubicBezTo>
                  <a:pt x="24794" y="46218"/>
                  <a:pt x="24864" y="46281"/>
                  <a:pt x="24929" y="46281"/>
                </a:cubicBezTo>
                <a:cubicBezTo>
                  <a:pt x="25510" y="46281"/>
                  <a:pt x="25752" y="41278"/>
                  <a:pt x="25014" y="35785"/>
                </a:cubicBezTo>
                <a:cubicBezTo>
                  <a:pt x="24854" y="34562"/>
                  <a:pt x="24981" y="33771"/>
                  <a:pt x="25240" y="33771"/>
                </a:cubicBezTo>
                <a:cubicBezTo>
                  <a:pt x="25609" y="33771"/>
                  <a:pt x="26245" y="35381"/>
                  <a:pt x="26692" y="39648"/>
                </a:cubicBezTo>
                <a:cubicBezTo>
                  <a:pt x="27453" y="46906"/>
                  <a:pt x="23844" y="56584"/>
                  <a:pt x="24858" y="56994"/>
                </a:cubicBezTo>
                <a:cubicBezTo>
                  <a:pt x="24875" y="57001"/>
                  <a:pt x="24892" y="57004"/>
                  <a:pt x="24910" y="57004"/>
                </a:cubicBezTo>
                <a:cubicBezTo>
                  <a:pt x="25834" y="57004"/>
                  <a:pt x="28328" y="48231"/>
                  <a:pt x="28136" y="40097"/>
                </a:cubicBezTo>
                <a:cubicBezTo>
                  <a:pt x="27941" y="31804"/>
                  <a:pt x="24839" y="29385"/>
                  <a:pt x="23415" y="23785"/>
                </a:cubicBezTo>
                <a:cubicBezTo>
                  <a:pt x="22010" y="18127"/>
                  <a:pt x="17151" y="11532"/>
                  <a:pt x="14595" y="9307"/>
                </a:cubicBezTo>
                <a:cubicBezTo>
                  <a:pt x="12039" y="7103"/>
                  <a:pt x="10205" y="5951"/>
                  <a:pt x="7961" y="3981"/>
                </a:cubicBezTo>
                <a:cubicBezTo>
                  <a:pt x="5717" y="1990"/>
                  <a:pt x="3844" y="527"/>
                  <a:pt x="0" y="0"/>
                </a:cubicBezTo>
                <a:close/>
              </a:path>
            </a:pathLst>
          </a:custGeom>
          <a:solidFill>
            <a:srgbClr val="00C970">
              <a:alpha val="28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63" name="Google Shape;63;g392d171f467_5_5272"/>
          <p:cNvSpPr/>
          <p:nvPr/>
        </p:nvSpPr>
        <p:spPr>
          <a:xfrm>
            <a:off x="529112" y="1423929"/>
            <a:ext cx="417613" cy="585655"/>
          </a:xfrm>
          <a:custGeom>
            <a:avLst/>
            <a:gdLst/>
            <a:ahLst/>
            <a:cxnLst/>
            <a:rect l="l" t="t" r="r" b="b"/>
            <a:pathLst>
              <a:path w="6531" h="9159" extrusionOk="0">
                <a:moveTo>
                  <a:pt x="189" y="0"/>
                </a:moveTo>
                <a:cubicBezTo>
                  <a:pt x="0" y="0"/>
                  <a:pt x="8" y="220"/>
                  <a:pt x="303" y="668"/>
                </a:cubicBezTo>
                <a:cubicBezTo>
                  <a:pt x="303" y="668"/>
                  <a:pt x="2391" y="2815"/>
                  <a:pt x="3795" y="5371"/>
                </a:cubicBezTo>
                <a:cubicBezTo>
                  <a:pt x="5181" y="7927"/>
                  <a:pt x="5747" y="9058"/>
                  <a:pt x="6156" y="9156"/>
                </a:cubicBezTo>
                <a:cubicBezTo>
                  <a:pt x="6164" y="9158"/>
                  <a:pt x="6171" y="9159"/>
                  <a:pt x="6177" y="9159"/>
                </a:cubicBezTo>
                <a:cubicBezTo>
                  <a:pt x="6530" y="9159"/>
                  <a:pt x="5553" y="6581"/>
                  <a:pt x="3542" y="3420"/>
                </a:cubicBezTo>
                <a:cubicBezTo>
                  <a:pt x="2112" y="1173"/>
                  <a:pt x="626" y="0"/>
                  <a:pt x="189" y="0"/>
                </a:cubicBezTo>
                <a:close/>
              </a:path>
            </a:pathLst>
          </a:custGeom>
          <a:solidFill>
            <a:srgbClr val="0088D3">
              <a:alpha val="275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64" name="Google Shape;64;g392d171f467_5_5272"/>
          <p:cNvSpPr/>
          <p:nvPr/>
        </p:nvSpPr>
        <p:spPr>
          <a:xfrm>
            <a:off x="187850" y="3139831"/>
            <a:ext cx="397215" cy="599723"/>
          </a:xfrm>
          <a:custGeom>
            <a:avLst/>
            <a:gdLst/>
            <a:ahLst/>
            <a:cxnLst/>
            <a:rect l="l" t="t" r="r" b="b"/>
            <a:pathLst>
              <a:path w="6212" h="9379" extrusionOk="0">
                <a:moveTo>
                  <a:pt x="5824" y="0"/>
                </a:moveTo>
                <a:cubicBezTo>
                  <a:pt x="5720" y="0"/>
                  <a:pt x="5564" y="146"/>
                  <a:pt x="5367" y="467"/>
                </a:cubicBezTo>
                <a:cubicBezTo>
                  <a:pt x="5367" y="467"/>
                  <a:pt x="4294" y="3277"/>
                  <a:pt x="2537" y="5579"/>
                </a:cubicBezTo>
                <a:cubicBezTo>
                  <a:pt x="781" y="7901"/>
                  <a:pt x="1" y="8896"/>
                  <a:pt x="98" y="9325"/>
                </a:cubicBezTo>
                <a:cubicBezTo>
                  <a:pt x="107" y="9361"/>
                  <a:pt x="130" y="9379"/>
                  <a:pt x="166" y="9379"/>
                </a:cubicBezTo>
                <a:cubicBezTo>
                  <a:pt x="540" y="9379"/>
                  <a:pt x="2331" y="7483"/>
                  <a:pt x="4235" y="4564"/>
                </a:cubicBezTo>
                <a:cubicBezTo>
                  <a:pt x="5867" y="2039"/>
                  <a:pt x="6211" y="0"/>
                  <a:pt x="5824" y="0"/>
                </a:cubicBezTo>
                <a:close/>
              </a:path>
            </a:pathLst>
          </a:custGeom>
          <a:solidFill>
            <a:srgbClr val="0088D3">
              <a:alpha val="275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65" name="Google Shape;65;g392d171f467_5_5272"/>
          <p:cNvSpPr/>
          <p:nvPr/>
        </p:nvSpPr>
        <p:spPr>
          <a:xfrm>
            <a:off x="-12994" y="3962581"/>
            <a:ext cx="1507268" cy="1119197"/>
          </a:xfrm>
          <a:custGeom>
            <a:avLst/>
            <a:gdLst/>
            <a:ahLst/>
            <a:cxnLst/>
            <a:rect l="l" t="t" r="r" b="b"/>
            <a:pathLst>
              <a:path w="23572" h="17503" extrusionOk="0">
                <a:moveTo>
                  <a:pt x="23429" y="1"/>
                </a:moveTo>
                <a:cubicBezTo>
                  <a:pt x="23104" y="1"/>
                  <a:pt x="22049" y="1258"/>
                  <a:pt x="22049" y="1258"/>
                </a:cubicBezTo>
                <a:cubicBezTo>
                  <a:pt x="22049" y="1258"/>
                  <a:pt x="20098" y="4263"/>
                  <a:pt x="16059" y="6312"/>
                </a:cubicBezTo>
                <a:cubicBezTo>
                  <a:pt x="10147" y="9277"/>
                  <a:pt x="8000" y="13726"/>
                  <a:pt x="1" y="14897"/>
                </a:cubicBezTo>
                <a:lnTo>
                  <a:pt x="1" y="17472"/>
                </a:lnTo>
                <a:cubicBezTo>
                  <a:pt x="1" y="17472"/>
                  <a:pt x="201" y="17503"/>
                  <a:pt x="569" y="17503"/>
                </a:cubicBezTo>
                <a:cubicBezTo>
                  <a:pt x="1819" y="17503"/>
                  <a:pt x="5001" y="17153"/>
                  <a:pt x="8800" y="14077"/>
                </a:cubicBezTo>
                <a:cubicBezTo>
                  <a:pt x="13522" y="10273"/>
                  <a:pt x="11025" y="11307"/>
                  <a:pt x="14751" y="8907"/>
                </a:cubicBezTo>
                <a:cubicBezTo>
                  <a:pt x="19590" y="5824"/>
                  <a:pt x="22693" y="2604"/>
                  <a:pt x="23376" y="712"/>
                </a:cubicBezTo>
                <a:cubicBezTo>
                  <a:pt x="23572" y="189"/>
                  <a:pt x="23555" y="1"/>
                  <a:pt x="23429" y="1"/>
                </a:cubicBezTo>
                <a:close/>
              </a:path>
            </a:pathLst>
          </a:custGeom>
          <a:solidFill>
            <a:srgbClr val="0088D3">
              <a:alpha val="275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66" name="Google Shape;66;g392d171f467_5_5272"/>
          <p:cNvSpPr/>
          <p:nvPr/>
        </p:nvSpPr>
        <p:spPr>
          <a:xfrm>
            <a:off x="-21882" y="2792686"/>
            <a:ext cx="295929" cy="779786"/>
          </a:xfrm>
          <a:custGeom>
            <a:avLst/>
            <a:gdLst/>
            <a:ahLst/>
            <a:cxnLst/>
            <a:rect l="l" t="t" r="r" b="b"/>
            <a:pathLst>
              <a:path w="4628" h="12195" extrusionOk="0">
                <a:moveTo>
                  <a:pt x="3537" y="0"/>
                </a:moveTo>
                <a:cubicBezTo>
                  <a:pt x="3460" y="0"/>
                  <a:pt x="3392" y="109"/>
                  <a:pt x="3339" y="355"/>
                </a:cubicBezTo>
                <a:cubicBezTo>
                  <a:pt x="3047" y="1818"/>
                  <a:pt x="3827" y="4823"/>
                  <a:pt x="3066" y="7008"/>
                </a:cubicBezTo>
                <a:cubicBezTo>
                  <a:pt x="2356" y="9067"/>
                  <a:pt x="879" y="9135"/>
                  <a:pt x="687" y="9135"/>
                </a:cubicBezTo>
                <a:cubicBezTo>
                  <a:pt x="674" y="9135"/>
                  <a:pt x="666" y="9135"/>
                  <a:pt x="666" y="9135"/>
                </a:cubicBezTo>
                <a:lnTo>
                  <a:pt x="666" y="9135"/>
                </a:lnTo>
                <a:cubicBezTo>
                  <a:pt x="666" y="9135"/>
                  <a:pt x="0" y="12195"/>
                  <a:pt x="812" y="12195"/>
                </a:cubicBezTo>
                <a:cubicBezTo>
                  <a:pt x="845" y="12195"/>
                  <a:pt x="881" y="12189"/>
                  <a:pt x="920" y="12179"/>
                </a:cubicBezTo>
                <a:cubicBezTo>
                  <a:pt x="979" y="12179"/>
                  <a:pt x="1037" y="12159"/>
                  <a:pt x="1096" y="12140"/>
                </a:cubicBezTo>
                <a:cubicBezTo>
                  <a:pt x="2052" y="11769"/>
                  <a:pt x="3125" y="10676"/>
                  <a:pt x="3847" y="9525"/>
                </a:cubicBezTo>
                <a:cubicBezTo>
                  <a:pt x="4627" y="8296"/>
                  <a:pt x="3964" y="6345"/>
                  <a:pt x="4237" y="4335"/>
                </a:cubicBezTo>
                <a:cubicBezTo>
                  <a:pt x="4480" y="2647"/>
                  <a:pt x="3914" y="0"/>
                  <a:pt x="3537" y="0"/>
                </a:cubicBezTo>
                <a:close/>
              </a:path>
            </a:pathLst>
          </a:custGeom>
          <a:solidFill>
            <a:srgbClr val="0088D3">
              <a:alpha val="275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67" name="Google Shape;67;g392d171f467_5_5272"/>
          <p:cNvSpPr/>
          <p:nvPr/>
        </p:nvSpPr>
        <p:spPr>
          <a:xfrm>
            <a:off x="751824" y="2404874"/>
            <a:ext cx="169705" cy="909591"/>
          </a:xfrm>
          <a:custGeom>
            <a:avLst/>
            <a:gdLst/>
            <a:ahLst/>
            <a:cxnLst/>
            <a:rect l="l" t="t" r="r" b="b"/>
            <a:pathLst>
              <a:path w="2654" h="14225" extrusionOk="0">
                <a:moveTo>
                  <a:pt x="550" y="1"/>
                </a:moveTo>
                <a:cubicBezTo>
                  <a:pt x="235" y="1"/>
                  <a:pt x="390" y="2453"/>
                  <a:pt x="937" y="4566"/>
                </a:cubicBezTo>
                <a:cubicBezTo>
                  <a:pt x="1522" y="6829"/>
                  <a:pt x="1366" y="6907"/>
                  <a:pt x="1269" y="8449"/>
                </a:cubicBezTo>
                <a:cubicBezTo>
                  <a:pt x="1190" y="9971"/>
                  <a:pt x="1015" y="10849"/>
                  <a:pt x="605" y="11980"/>
                </a:cubicBezTo>
                <a:cubicBezTo>
                  <a:pt x="195" y="13093"/>
                  <a:pt x="0" y="14224"/>
                  <a:pt x="195" y="14224"/>
                </a:cubicBezTo>
                <a:cubicBezTo>
                  <a:pt x="410" y="14224"/>
                  <a:pt x="917" y="13405"/>
                  <a:pt x="1132" y="12449"/>
                </a:cubicBezTo>
                <a:cubicBezTo>
                  <a:pt x="1366" y="11493"/>
                  <a:pt x="1854" y="10244"/>
                  <a:pt x="2264" y="8683"/>
                </a:cubicBezTo>
                <a:cubicBezTo>
                  <a:pt x="2654" y="7122"/>
                  <a:pt x="2205" y="6576"/>
                  <a:pt x="1971" y="5229"/>
                </a:cubicBezTo>
                <a:cubicBezTo>
                  <a:pt x="1717" y="3903"/>
                  <a:pt x="1288" y="2927"/>
                  <a:pt x="1288" y="1600"/>
                </a:cubicBezTo>
                <a:cubicBezTo>
                  <a:pt x="1288" y="254"/>
                  <a:pt x="625" y="39"/>
                  <a:pt x="625" y="39"/>
                </a:cubicBezTo>
                <a:cubicBezTo>
                  <a:pt x="597" y="13"/>
                  <a:pt x="572" y="1"/>
                  <a:pt x="550" y="1"/>
                </a:cubicBezTo>
                <a:close/>
              </a:path>
            </a:pathLst>
          </a:custGeom>
          <a:solidFill>
            <a:srgbClr val="740FA3">
              <a:alpha val="25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68" name="Google Shape;68;g392d171f467_5_5272"/>
          <p:cNvSpPr/>
          <p:nvPr/>
        </p:nvSpPr>
        <p:spPr>
          <a:xfrm>
            <a:off x="-3019" y="1268292"/>
            <a:ext cx="515318" cy="1133392"/>
          </a:xfrm>
          <a:custGeom>
            <a:avLst/>
            <a:gdLst/>
            <a:ahLst/>
            <a:cxnLst/>
            <a:rect l="l" t="t" r="r" b="b"/>
            <a:pathLst>
              <a:path w="8059" h="17725" extrusionOk="0">
                <a:moveTo>
                  <a:pt x="1" y="0"/>
                </a:moveTo>
                <a:lnTo>
                  <a:pt x="1" y="5190"/>
                </a:lnTo>
                <a:cubicBezTo>
                  <a:pt x="820" y="5658"/>
                  <a:pt x="1815" y="6615"/>
                  <a:pt x="2166" y="8507"/>
                </a:cubicBezTo>
                <a:cubicBezTo>
                  <a:pt x="2498" y="10419"/>
                  <a:pt x="3220" y="11785"/>
                  <a:pt x="3864" y="13073"/>
                </a:cubicBezTo>
                <a:cubicBezTo>
                  <a:pt x="4508" y="14361"/>
                  <a:pt x="4683" y="17580"/>
                  <a:pt x="5230" y="17717"/>
                </a:cubicBezTo>
                <a:cubicBezTo>
                  <a:pt x="5255" y="17722"/>
                  <a:pt x="5281" y="17725"/>
                  <a:pt x="5305" y="17725"/>
                </a:cubicBezTo>
                <a:cubicBezTo>
                  <a:pt x="5822" y="17725"/>
                  <a:pt x="6079" y="16562"/>
                  <a:pt x="5464" y="14848"/>
                </a:cubicBezTo>
                <a:cubicBezTo>
                  <a:pt x="4820" y="13073"/>
                  <a:pt x="5113" y="12956"/>
                  <a:pt x="5581" y="12117"/>
                </a:cubicBezTo>
                <a:cubicBezTo>
                  <a:pt x="6010" y="11297"/>
                  <a:pt x="3513" y="8312"/>
                  <a:pt x="3962" y="7102"/>
                </a:cubicBezTo>
                <a:cubicBezTo>
                  <a:pt x="4070" y="6817"/>
                  <a:pt x="4249" y="6711"/>
                  <a:pt x="4472" y="6711"/>
                </a:cubicBezTo>
                <a:cubicBezTo>
                  <a:pt x="5106" y="6711"/>
                  <a:pt x="6093" y="7567"/>
                  <a:pt x="6815" y="7567"/>
                </a:cubicBezTo>
                <a:cubicBezTo>
                  <a:pt x="6932" y="7567"/>
                  <a:pt x="7042" y="7545"/>
                  <a:pt x="7142" y="7493"/>
                </a:cubicBezTo>
                <a:cubicBezTo>
                  <a:pt x="8059" y="7005"/>
                  <a:pt x="6400" y="6010"/>
                  <a:pt x="5308" y="5171"/>
                </a:cubicBezTo>
                <a:cubicBezTo>
                  <a:pt x="4215" y="4351"/>
                  <a:pt x="3123" y="2927"/>
                  <a:pt x="2303" y="1620"/>
                </a:cubicBezTo>
                <a:cubicBezTo>
                  <a:pt x="1503" y="293"/>
                  <a:pt x="1" y="0"/>
                  <a:pt x="1" y="0"/>
                </a:cubicBezTo>
                <a:close/>
              </a:path>
            </a:pathLst>
          </a:custGeom>
          <a:solidFill>
            <a:srgbClr val="740FA3">
              <a:alpha val="25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69" name="Google Shape;69;g392d171f467_5_5272"/>
          <p:cNvSpPr/>
          <p:nvPr/>
        </p:nvSpPr>
        <p:spPr>
          <a:xfrm>
            <a:off x="528345" y="2506798"/>
            <a:ext cx="766231" cy="1714955"/>
          </a:xfrm>
          <a:custGeom>
            <a:avLst/>
            <a:gdLst/>
            <a:ahLst/>
            <a:cxnLst/>
            <a:rect l="l" t="t" r="r" b="b"/>
            <a:pathLst>
              <a:path w="11983" h="26820" extrusionOk="0">
                <a:moveTo>
                  <a:pt x="11125" y="0"/>
                </a:moveTo>
                <a:cubicBezTo>
                  <a:pt x="10902" y="0"/>
                  <a:pt x="11339" y="4260"/>
                  <a:pt x="11339" y="4260"/>
                </a:cubicBezTo>
                <a:cubicBezTo>
                  <a:pt x="11339" y="4260"/>
                  <a:pt x="11495" y="7050"/>
                  <a:pt x="10344" y="9489"/>
                </a:cubicBezTo>
                <a:cubicBezTo>
                  <a:pt x="9193" y="11908"/>
                  <a:pt x="8315" y="13001"/>
                  <a:pt x="8237" y="15850"/>
                </a:cubicBezTo>
                <a:cubicBezTo>
                  <a:pt x="8178" y="18679"/>
                  <a:pt x="6285" y="22776"/>
                  <a:pt x="2715" y="24786"/>
                </a:cubicBezTo>
                <a:cubicBezTo>
                  <a:pt x="1" y="26299"/>
                  <a:pt x="116" y="26820"/>
                  <a:pt x="970" y="26820"/>
                </a:cubicBezTo>
                <a:cubicBezTo>
                  <a:pt x="1240" y="26820"/>
                  <a:pt x="1583" y="26768"/>
                  <a:pt x="1934" y="26679"/>
                </a:cubicBezTo>
                <a:cubicBezTo>
                  <a:pt x="3398" y="26308"/>
                  <a:pt x="4900" y="23362"/>
                  <a:pt x="6832" y="22269"/>
                </a:cubicBezTo>
                <a:cubicBezTo>
                  <a:pt x="8763" y="21176"/>
                  <a:pt x="10266" y="18757"/>
                  <a:pt x="10344" y="16220"/>
                </a:cubicBezTo>
                <a:cubicBezTo>
                  <a:pt x="10422" y="13684"/>
                  <a:pt x="10246" y="12338"/>
                  <a:pt x="11066" y="9801"/>
                </a:cubicBezTo>
                <a:cubicBezTo>
                  <a:pt x="11905" y="7284"/>
                  <a:pt x="11983" y="2933"/>
                  <a:pt x="11339" y="553"/>
                </a:cubicBezTo>
                <a:cubicBezTo>
                  <a:pt x="11237" y="163"/>
                  <a:pt x="11168" y="0"/>
                  <a:pt x="11125" y="0"/>
                </a:cubicBezTo>
                <a:close/>
              </a:path>
            </a:pathLst>
          </a:custGeom>
          <a:solidFill>
            <a:srgbClr val="0088D3">
              <a:alpha val="275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70" name="Google Shape;70;g392d171f467_5_5272"/>
          <p:cNvSpPr/>
          <p:nvPr/>
        </p:nvSpPr>
        <p:spPr>
          <a:xfrm>
            <a:off x="451038" y="558976"/>
            <a:ext cx="978842" cy="1211978"/>
          </a:xfrm>
          <a:custGeom>
            <a:avLst/>
            <a:gdLst/>
            <a:ahLst/>
            <a:cxnLst/>
            <a:rect l="l" t="t" r="r" b="b"/>
            <a:pathLst>
              <a:path w="15308" h="18954" extrusionOk="0">
                <a:moveTo>
                  <a:pt x="206" y="1"/>
                </a:moveTo>
                <a:cubicBezTo>
                  <a:pt x="1" y="1"/>
                  <a:pt x="132" y="179"/>
                  <a:pt x="841" y="635"/>
                </a:cubicBezTo>
                <a:cubicBezTo>
                  <a:pt x="1017" y="732"/>
                  <a:pt x="5563" y="3093"/>
                  <a:pt x="8665" y="8615"/>
                </a:cubicBezTo>
                <a:cubicBezTo>
                  <a:pt x="11768" y="14137"/>
                  <a:pt x="13426" y="17942"/>
                  <a:pt x="14558" y="18820"/>
                </a:cubicBezTo>
                <a:cubicBezTo>
                  <a:pt x="14674" y="18912"/>
                  <a:pt x="14759" y="18954"/>
                  <a:pt x="14817" y="18954"/>
                </a:cubicBezTo>
                <a:cubicBezTo>
                  <a:pt x="15307" y="18954"/>
                  <a:pt x="13800" y="15867"/>
                  <a:pt x="12997" y="14312"/>
                </a:cubicBezTo>
                <a:cubicBezTo>
                  <a:pt x="12080" y="12576"/>
                  <a:pt x="10441" y="7932"/>
                  <a:pt x="9290" y="6118"/>
                </a:cubicBezTo>
                <a:cubicBezTo>
                  <a:pt x="8119" y="4322"/>
                  <a:pt x="5602" y="2781"/>
                  <a:pt x="4236" y="1766"/>
                </a:cubicBezTo>
                <a:cubicBezTo>
                  <a:pt x="3264" y="1086"/>
                  <a:pt x="711" y="1"/>
                  <a:pt x="206" y="1"/>
                </a:cubicBezTo>
                <a:close/>
              </a:path>
            </a:pathLst>
          </a:custGeom>
          <a:solidFill>
            <a:srgbClr val="740FA3">
              <a:alpha val="25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71" name="Google Shape;71;g392d171f467_5_5272"/>
          <p:cNvSpPr/>
          <p:nvPr/>
        </p:nvSpPr>
        <p:spPr>
          <a:xfrm>
            <a:off x="719825" y="-442597"/>
            <a:ext cx="1811381" cy="3645078"/>
          </a:xfrm>
          <a:custGeom>
            <a:avLst/>
            <a:gdLst/>
            <a:ahLst/>
            <a:cxnLst/>
            <a:rect l="l" t="t" r="r" b="b"/>
            <a:pathLst>
              <a:path w="28328" h="57005" extrusionOk="0">
                <a:moveTo>
                  <a:pt x="0" y="0"/>
                </a:moveTo>
                <a:lnTo>
                  <a:pt x="0" y="5405"/>
                </a:lnTo>
                <a:lnTo>
                  <a:pt x="39" y="5405"/>
                </a:lnTo>
                <a:cubicBezTo>
                  <a:pt x="39" y="5405"/>
                  <a:pt x="10029" y="7727"/>
                  <a:pt x="16059" y="17990"/>
                </a:cubicBezTo>
                <a:cubicBezTo>
                  <a:pt x="20819" y="26126"/>
                  <a:pt x="23024" y="29678"/>
                  <a:pt x="23610" y="33151"/>
                </a:cubicBezTo>
                <a:cubicBezTo>
                  <a:pt x="24195" y="36604"/>
                  <a:pt x="24371" y="45502"/>
                  <a:pt x="24722" y="46087"/>
                </a:cubicBezTo>
                <a:cubicBezTo>
                  <a:pt x="24794" y="46218"/>
                  <a:pt x="24864" y="46281"/>
                  <a:pt x="24929" y="46281"/>
                </a:cubicBezTo>
                <a:cubicBezTo>
                  <a:pt x="25510" y="46281"/>
                  <a:pt x="25752" y="41278"/>
                  <a:pt x="25014" y="35785"/>
                </a:cubicBezTo>
                <a:cubicBezTo>
                  <a:pt x="24854" y="34562"/>
                  <a:pt x="24981" y="33771"/>
                  <a:pt x="25240" y="33771"/>
                </a:cubicBezTo>
                <a:cubicBezTo>
                  <a:pt x="25609" y="33771"/>
                  <a:pt x="26245" y="35381"/>
                  <a:pt x="26692" y="39648"/>
                </a:cubicBezTo>
                <a:cubicBezTo>
                  <a:pt x="27453" y="46906"/>
                  <a:pt x="23844" y="56584"/>
                  <a:pt x="24858" y="56994"/>
                </a:cubicBezTo>
                <a:cubicBezTo>
                  <a:pt x="24875" y="57001"/>
                  <a:pt x="24892" y="57004"/>
                  <a:pt x="24910" y="57004"/>
                </a:cubicBezTo>
                <a:cubicBezTo>
                  <a:pt x="25834" y="57004"/>
                  <a:pt x="28328" y="48231"/>
                  <a:pt x="28136" y="40097"/>
                </a:cubicBezTo>
                <a:cubicBezTo>
                  <a:pt x="27941" y="31804"/>
                  <a:pt x="24839" y="29385"/>
                  <a:pt x="23415" y="23785"/>
                </a:cubicBezTo>
                <a:cubicBezTo>
                  <a:pt x="22010" y="18127"/>
                  <a:pt x="17151" y="11532"/>
                  <a:pt x="14595" y="9307"/>
                </a:cubicBezTo>
                <a:cubicBezTo>
                  <a:pt x="12039" y="7103"/>
                  <a:pt x="10205" y="5951"/>
                  <a:pt x="7961" y="3981"/>
                </a:cubicBezTo>
                <a:cubicBezTo>
                  <a:pt x="5717" y="1990"/>
                  <a:pt x="3844" y="527"/>
                  <a:pt x="0" y="0"/>
                </a:cubicBezTo>
                <a:close/>
              </a:path>
            </a:pathLst>
          </a:custGeom>
          <a:solidFill>
            <a:srgbClr val="740FA3">
              <a:alpha val="25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72" name="Google Shape;72;g392d171f467_5_5272"/>
          <p:cNvSpPr/>
          <p:nvPr/>
        </p:nvSpPr>
        <p:spPr>
          <a:xfrm rot="947834">
            <a:off x="1273318" y="3615148"/>
            <a:ext cx="766232" cy="1714956"/>
          </a:xfrm>
          <a:custGeom>
            <a:avLst/>
            <a:gdLst/>
            <a:ahLst/>
            <a:cxnLst/>
            <a:rect l="l" t="t" r="r" b="b"/>
            <a:pathLst>
              <a:path w="11983" h="26820" extrusionOk="0">
                <a:moveTo>
                  <a:pt x="11125" y="0"/>
                </a:moveTo>
                <a:cubicBezTo>
                  <a:pt x="10902" y="0"/>
                  <a:pt x="11339" y="4260"/>
                  <a:pt x="11339" y="4260"/>
                </a:cubicBezTo>
                <a:cubicBezTo>
                  <a:pt x="11339" y="4260"/>
                  <a:pt x="11495" y="7050"/>
                  <a:pt x="10344" y="9489"/>
                </a:cubicBezTo>
                <a:cubicBezTo>
                  <a:pt x="9193" y="11908"/>
                  <a:pt x="8315" y="13001"/>
                  <a:pt x="8237" y="15850"/>
                </a:cubicBezTo>
                <a:cubicBezTo>
                  <a:pt x="8178" y="18679"/>
                  <a:pt x="6285" y="22776"/>
                  <a:pt x="2715" y="24786"/>
                </a:cubicBezTo>
                <a:cubicBezTo>
                  <a:pt x="1" y="26299"/>
                  <a:pt x="116" y="26820"/>
                  <a:pt x="970" y="26820"/>
                </a:cubicBezTo>
                <a:cubicBezTo>
                  <a:pt x="1240" y="26820"/>
                  <a:pt x="1583" y="26768"/>
                  <a:pt x="1934" y="26679"/>
                </a:cubicBezTo>
                <a:cubicBezTo>
                  <a:pt x="3398" y="26308"/>
                  <a:pt x="4900" y="23362"/>
                  <a:pt x="6832" y="22269"/>
                </a:cubicBezTo>
                <a:cubicBezTo>
                  <a:pt x="8763" y="21176"/>
                  <a:pt x="10266" y="18757"/>
                  <a:pt x="10344" y="16220"/>
                </a:cubicBezTo>
                <a:cubicBezTo>
                  <a:pt x="10422" y="13684"/>
                  <a:pt x="10246" y="12338"/>
                  <a:pt x="11066" y="9801"/>
                </a:cubicBezTo>
                <a:cubicBezTo>
                  <a:pt x="11905" y="7284"/>
                  <a:pt x="11983" y="2933"/>
                  <a:pt x="11339" y="553"/>
                </a:cubicBezTo>
                <a:cubicBezTo>
                  <a:pt x="11237" y="163"/>
                  <a:pt x="11168" y="0"/>
                  <a:pt x="11125" y="0"/>
                </a:cubicBezTo>
                <a:close/>
              </a:path>
            </a:pathLst>
          </a:custGeom>
          <a:solidFill>
            <a:srgbClr val="740FA3">
              <a:alpha val="25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73" name="Google Shape;73;g392d171f467_5_5272"/>
          <p:cNvSpPr/>
          <p:nvPr/>
        </p:nvSpPr>
        <p:spPr>
          <a:xfrm>
            <a:off x="8061976" y="-337675"/>
            <a:ext cx="724382" cy="2011650"/>
          </a:xfrm>
          <a:custGeom>
            <a:avLst/>
            <a:gdLst/>
            <a:ahLst/>
            <a:cxnLst/>
            <a:rect l="l" t="t" r="r" b="b"/>
            <a:pathLst>
              <a:path w="28976" h="80468" extrusionOk="0">
                <a:moveTo>
                  <a:pt x="27083" y="10166"/>
                </a:moveTo>
                <a:cubicBezTo>
                  <a:pt x="27473" y="10674"/>
                  <a:pt x="28975" y="16469"/>
                  <a:pt x="27375" y="18576"/>
                </a:cubicBezTo>
                <a:cubicBezTo>
                  <a:pt x="25756" y="20664"/>
                  <a:pt x="23336" y="19883"/>
                  <a:pt x="23141" y="22517"/>
                </a:cubicBezTo>
                <a:cubicBezTo>
                  <a:pt x="22946" y="25151"/>
                  <a:pt x="24897" y="26225"/>
                  <a:pt x="23922" y="28995"/>
                </a:cubicBezTo>
                <a:cubicBezTo>
                  <a:pt x="22946" y="31746"/>
                  <a:pt x="25561" y="35454"/>
                  <a:pt x="19083" y="41561"/>
                </a:cubicBezTo>
                <a:cubicBezTo>
                  <a:pt x="12585" y="47668"/>
                  <a:pt x="18654" y="52078"/>
                  <a:pt x="19415" y="53502"/>
                </a:cubicBezTo>
                <a:cubicBezTo>
                  <a:pt x="20176" y="54907"/>
                  <a:pt x="25190" y="59590"/>
                  <a:pt x="25932" y="66380"/>
                </a:cubicBezTo>
                <a:cubicBezTo>
                  <a:pt x="26810" y="74516"/>
                  <a:pt x="24468" y="80467"/>
                  <a:pt x="19219" y="80467"/>
                </a:cubicBezTo>
                <a:cubicBezTo>
                  <a:pt x="13951" y="80467"/>
                  <a:pt x="11025" y="78028"/>
                  <a:pt x="11025" y="78028"/>
                </a:cubicBezTo>
                <a:cubicBezTo>
                  <a:pt x="11025" y="78028"/>
                  <a:pt x="14088" y="73716"/>
                  <a:pt x="12917" y="69931"/>
                </a:cubicBezTo>
                <a:cubicBezTo>
                  <a:pt x="11746" y="66146"/>
                  <a:pt x="6361" y="64975"/>
                  <a:pt x="6537" y="59355"/>
                </a:cubicBezTo>
                <a:cubicBezTo>
                  <a:pt x="6732" y="53717"/>
                  <a:pt x="10127" y="51551"/>
                  <a:pt x="10342" y="47161"/>
                </a:cubicBezTo>
                <a:cubicBezTo>
                  <a:pt x="10537" y="42770"/>
                  <a:pt x="3766" y="38029"/>
                  <a:pt x="1874" y="29424"/>
                </a:cubicBezTo>
                <a:cubicBezTo>
                  <a:pt x="0" y="20820"/>
                  <a:pt x="7083" y="17230"/>
                  <a:pt x="7922" y="8859"/>
                </a:cubicBezTo>
                <a:cubicBezTo>
                  <a:pt x="8781" y="489"/>
                  <a:pt x="15473" y="1"/>
                  <a:pt x="17541" y="918"/>
                </a:cubicBezTo>
                <a:cubicBezTo>
                  <a:pt x="19571" y="1796"/>
                  <a:pt x="27083" y="10166"/>
                  <a:pt x="27083" y="10166"/>
                </a:cubicBezTo>
                <a:close/>
              </a:path>
            </a:pathLst>
          </a:custGeom>
          <a:solidFill>
            <a:srgbClr val="740FA3">
              <a:alpha val="25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74" name="Google Shape;74;g392d171f467_5_5272"/>
          <p:cNvSpPr/>
          <p:nvPr/>
        </p:nvSpPr>
        <p:spPr>
          <a:xfrm>
            <a:off x="7690300" y="4412137"/>
            <a:ext cx="733868" cy="617522"/>
          </a:xfrm>
          <a:custGeom>
            <a:avLst/>
            <a:gdLst/>
            <a:ahLst/>
            <a:cxnLst/>
            <a:rect l="l" t="t" r="r" b="b"/>
            <a:pathLst>
              <a:path w="13801" h="11613" extrusionOk="0">
                <a:moveTo>
                  <a:pt x="9444" y="0"/>
                </a:moveTo>
                <a:cubicBezTo>
                  <a:pt x="7833" y="0"/>
                  <a:pt x="6570" y="3916"/>
                  <a:pt x="5156" y="5457"/>
                </a:cubicBezTo>
                <a:cubicBezTo>
                  <a:pt x="3673" y="7115"/>
                  <a:pt x="239" y="7779"/>
                  <a:pt x="83" y="9320"/>
                </a:cubicBezTo>
                <a:cubicBezTo>
                  <a:pt x="0" y="10448"/>
                  <a:pt x="1405" y="11612"/>
                  <a:pt x="3877" y="11612"/>
                </a:cubicBezTo>
                <a:cubicBezTo>
                  <a:pt x="5467" y="11612"/>
                  <a:pt x="7498" y="11130"/>
                  <a:pt x="9859" y="9847"/>
                </a:cubicBezTo>
                <a:cubicBezTo>
                  <a:pt x="9859" y="9847"/>
                  <a:pt x="13800" y="7798"/>
                  <a:pt x="13800" y="6706"/>
                </a:cubicBezTo>
                <a:cubicBezTo>
                  <a:pt x="13800" y="5594"/>
                  <a:pt x="11576" y="5516"/>
                  <a:pt x="10951" y="4481"/>
                </a:cubicBezTo>
                <a:cubicBezTo>
                  <a:pt x="10346" y="3447"/>
                  <a:pt x="11634" y="755"/>
                  <a:pt x="9820" y="72"/>
                </a:cubicBezTo>
                <a:cubicBezTo>
                  <a:pt x="9692" y="23"/>
                  <a:pt x="9567" y="0"/>
                  <a:pt x="9444" y="0"/>
                </a:cubicBezTo>
                <a:close/>
              </a:path>
            </a:pathLst>
          </a:custGeom>
          <a:solidFill>
            <a:srgbClr val="740FA3">
              <a:alpha val="2578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75" name="Google Shape;75;g392d171f467_5_5272"/>
          <p:cNvSpPr/>
          <p:nvPr/>
        </p:nvSpPr>
        <p:spPr>
          <a:xfrm>
            <a:off x="8125286" y="-250"/>
            <a:ext cx="1018697" cy="5143338"/>
          </a:xfrm>
          <a:custGeom>
            <a:avLst/>
            <a:gdLst/>
            <a:ahLst/>
            <a:cxnLst/>
            <a:rect l="l" t="t" r="r" b="b"/>
            <a:pathLst>
              <a:path w="15551" h="78516" extrusionOk="0">
                <a:moveTo>
                  <a:pt x="5600" y="0"/>
                </a:moveTo>
                <a:cubicBezTo>
                  <a:pt x="5502" y="13776"/>
                  <a:pt x="13814" y="17932"/>
                  <a:pt x="14127" y="23512"/>
                </a:cubicBezTo>
                <a:cubicBezTo>
                  <a:pt x="14400" y="28234"/>
                  <a:pt x="12644" y="29112"/>
                  <a:pt x="11278" y="31044"/>
                </a:cubicBezTo>
                <a:cubicBezTo>
                  <a:pt x="9892" y="32956"/>
                  <a:pt x="9444" y="34380"/>
                  <a:pt x="9600" y="37678"/>
                </a:cubicBezTo>
                <a:cubicBezTo>
                  <a:pt x="9736" y="40975"/>
                  <a:pt x="4917" y="40585"/>
                  <a:pt x="4468" y="44897"/>
                </a:cubicBezTo>
                <a:cubicBezTo>
                  <a:pt x="4039" y="49248"/>
                  <a:pt x="8975" y="51238"/>
                  <a:pt x="9892" y="52916"/>
                </a:cubicBezTo>
                <a:cubicBezTo>
                  <a:pt x="10790" y="54614"/>
                  <a:pt x="9541" y="55824"/>
                  <a:pt x="8956" y="57462"/>
                </a:cubicBezTo>
                <a:cubicBezTo>
                  <a:pt x="8371" y="59062"/>
                  <a:pt x="8429" y="59980"/>
                  <a:pt x="8429" y="63648"/>
                </a:cubicBezTo>
                <a:cubicBezTo>
                  <a:pt x="8429" y="67335"/>
                  <a:pt x="1854" y="68877"/>
                  <a:pt x="937" y="72467"/>
                </a:cubicBezTo>
                <a:cubicBezTo>
                  <a:pt x="0" y="76038"/>
                  <a:pt x="2576" y="78516"/>
                  <a:pt x="2576" y="78516"/>
                </a:cubicBezTo>
                <a:lnTo>
                  <a:pt x="15551" y="78516"/>
                </a:lnTo>
                <a:lnTo>
                  <a:pt x="15551" y="196"/>
                </a:lnTo>
                <a:lnTo>
                  <a:pt x="5600" y="0"/>
                </a:lnTo>
                <a:close/>
              </a:path>
            </a:pathLst>
          </a:custGeom>
          <a:solidFill>
            <a:srgbClr val="0088D3">
              <a:alpha val="275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76" name="Google Shape;76;g392d171f467_5_5272"/>
          <p:cNvSpPr/>
          <p:nvPr/>
        </p:nvSpPr>
        <p:spPr>
          <a:xfrm rot="-929569">
            <a:off x="8435488" y="4593828"/>
            <a:ext cx="581159" cy="650806"/>
          </a:xfrm>
          <a:custGeom>
            <a:avLst/>
            <a:gdLst/>
            <a:ahLst/>
            <a:cxnLst/>
            <a:rect l="l" t="t" r="r" b="b"/>
            <a:pathLst>
              <a:path w="9913" h="11101" extrusionOk="0">
                <a:moveTo>
                  <a:pt x="6984" y="1"/>
                </a:moveTo>
                <a:cubicBezTo>
                  <a:pt x="4638" y="1"/>
                  <a:pt x="3110" y="2095"/>
                  <a:pt x="2869" y="4506"/>
                </a:cubicBezTo>
                <a:cubicBezTo>
                  <a:pt x="2635" y="7042"/>
                  <a:pt x="1" y="8662"/>
                  <a:pt x="1" y="8662"/>
                </a:cubicBezTo>
                <a:cubicBezTo>
                  <a:pt x="1" y="8662"/>
                  <a:pt x="8137" y="11101"/>
                  <a:pt x="8391" y="11101"/>
                </a:cubicBezTo>
                <a:cubicBezTo>
                  <a:pt x="8625" y="11101"/>
                  <a:pt x="9913" y="272"/>
                  <a:pt x="7357" y="18"/>
                </a:cubicBezTo>
                <a:cubicBezTo>
                  <a:pt x="7230" y="6"/>
                  <a:pt x="7106" y="1"/>
                  <a:pt x="6984" y="1"/>
                </a:cubicBezTo>
                <a:close/>
              </a:path>
            </a:pathLst>
          </a:custGeom>
          <a:solidFill>
            <a:srgbClr val="0088D3">
              <a:alpha val="2755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sp>
        <p:nvSpPr>
          <p:cNvPr id="77" name="Google Shape;77;g392d171f467_5_5272"/>
          <p:cNvSpPr/>
          <p:nvPr/>
        </p:nvSpPr>
        <p:spPr>
          <a:xfrm>
            <a:off x="8704400" y="-59250"/>
            <a:ext cx="451904" cy="1037523"/>
          </a:xfrm>
          <a:custGeom>
            <a:avLst/>
            <a:gdLst/>
            <a:ahLst/>
            <a:cxnLst/>
            <a:rect l="l" t="t" r="r" b="b"/>
            <a:pathLst>
              <a:path w="8040" h="18459" extrusionOk="0">
                <a:moveTo>
                  <a:pt x="1854" y="1"/>
                </a:moveTo>
                <a:lnTo>
                  <a:pt x="1" y="586"/>
                </a:lnTo>
                <a:cubicBezTo>
                  <a:pt x="1" y="586"/>
                  <a:pt x="703" y="4196"/>
                  <a:pt x="3240" y="4996"/>
                </a:cubicBezTo>
                <a:cubicBezTo>
                  <a:pt x="5776" y="5815"/>
                  <a:pt x="5054" y="7786"/>
                  <a:pt x="4762" y="10108"/>
                </a:cubicBezTo>
                <a:cubicBezTo>
                  <a:pt x="4547" y="11903"/>
                  <a:pt x="5327" y="17756"/>
                  <a:pt x="8040" y="18459"/>
                </a:cubicBezTo>
                <a:lnTo>
                  <a:pt x="8040" y="937"/>
                </a:lnTo>
                <a:lnTo>
                  <a:pt x="1854" y="1"/>
                </a:lnTo>
                <a:close/>
              </a:path>
            </a:pathLst>
          </a:custGeom>
          <a:solidFill>
            <a:srgbClr val="00C970">
              <a:alpha val="28889"/>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350"/>
          </a:p>
        </p:txBody>
      </p:sp>
      <p:grpSp>
        <p:nvGrpSpPr>
          <p:cNvPr id="78" name="Google Shape;78;g392d171f467_5_5272"/>
          <p:cNvGrpSpPr/>
          <p:nvPr/>
        </p:nvGrpSpPr>
        <p:grpSpPr>
          <a:xfrm>
            <a:off x="-3604123" y="-1031424"/>
            <a:ext cx="7194720" cy="7194720"/>
            <a:chOff x="-3604212" y="-1031450"/>
            <a:chExt cx="7194900" cy="7194900"/>
          </a:xfrm>
        </p:grpSpPr>
        <p:sp>
          <p:nvSpPr>
            <p:cNvPr id="79" name="Google Shape;79;g392d171f467_5_5272"/>
            <p:cNvSpPr/>
            <p:nvPr/>
          </p:nvSpPr>
          <p:spPr>
            <a:xfrm>
              <a:off x="-1542462" y="1030300"/>
              <a:ext cx="3071400" cy="3071400"/>
            </a:xfrm>
            <a:prstGeom prst="ellipse">
              <a:avLst/>
            </a:prstGeom>
            <a:noFill/>
            <a:ln w="1270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350"/>
            </a:p>
          </p:txBody>
        </p:sp>
        <p:sp>
          <p:nvSpPr>
            <p:cNvPr id="80" name="Google Shape;80;g392d171f467_5_5272"/>
            <p:cNvSpPr/>
            <p:nvPr/>
          </p:nvSpPr>
          <p:spPr>
            <a:xfrm>
              <a:off x="-1972812" y="599950"/>
              <a:ext cx="3932100" cy="3932100"/>
            </a:xfrm>
            <a:prstGeom prst="ellipse">
              <a:avLst/>
            </a:prstGeom>
            <a:noFill/>
            <a:ln w="1270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350"/>
            </a:p>
          </p:txBody>
        </p:sp>
        <p:sp>
          <p:nvSpPr>
            <p:cNvPr id="81" name="Google Shape;81;g392d171f467_5_5272"/>
            <p:cNvSpPr/>
            <p:nvPr/>
          </p:nvSpPr>
          <p:spPr>
            <a:xfrm>
              <a:off x="-2270712" y="302050"/>
              <a:ext cx="4527900" cy="4527900"/>
            </a:xfrm>
            <a:prstGeom prst="ellipse">
              <a:avLst/>
            </a:prstGeom>
            <a:noFill/>
            <a:ln w="1270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350"/>
            </a:p>
          </p:txBody>
        </p:sp>
        <p:sp>
          <p:nvSpPr>
            <p:cNvPr id="82" name="Google Shape;82;g392d171f467_5_5272"/>
            <p:cNvSpPr/>
            <p:nvPr/>
          </p:nvSpPr>
          <p:spPr>
            <a:xfrm>
              <a:off x="-2973462" y="-400700"/>
              <a:ext cx="5933400" cy="5933400"/>
            </a:xfrm>
            <a:prstGeom prst="ellipse">
              <a:avLst/>
            </a:prstGeom>
            <a:noFill/>
            <a:ln w="1270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350"/>
            </a:p>
          </p:txBody>
        </p:sp>
        <p:sp>
          <p:nvSpPr>
            <p:cNvPr id="83" name="Google Shape;83;g392d171f467_5_5272"/>
            <p:cNvSpPr/>
            <p:nvPr/>
          </p:nvSpPr>
          <p:spPr>
            <a:xfrm>
              <a:off x="-3604212" y="-1031450"/>
              <a:ext cx="7194900" cy="7194900"/>
            </a:xfrm>
            <a:prstGeom prst="ellipse">
              <a:avLst/>
            </a:prstGeom>
            <a:noFill/>
            <a:ln w="12700" cap="flat" cmpd="sng">
              <a:solidFill>
                <a:schemeClr val="dk1"/>
              </a:solidFill>
              <a:prstDash val="solid"/>
              <a:round/>
              <a:headEnd type="none" w="sm" len="sm"/>
              <a:tailEnd type="none" w="sm" len="sm"/>
            </a:ln>
          </p:spPr>
          <p:txBody>
            <a:bodyPr spcFirstLastPara="1" wrap="square" lIns="121900" tIns="121900" rIns="121900" bIns="121900" anchor="ctr" anchorCtr="0">
              <a:noAutofit/>
            </a:bodyPr>
            <a:lstStyle/>
            <a:p>
              <a:pPr marL="0" lvl="0" indent="0" algn="l" rtl="0">
                <a:spcBef>
                  <a:spcPts val="0"/>
                </a:spcBef>
                <a:spcAft>
                  <a:spcPts val="0"/>
                </a:spcAft>
                <a:buNone/>
              </a:pPr>
              <a:endParaRPr sz="1350"/>
            </a:p>
          </p:txBody>
        </p:sp>
      </p:grpSp>
      <p:sp>
        <p:nvSpPr>
          <p:cNvPr id="84" name="Google Shape;84;g392d171f467_5_5272"/>
          <p:cNvSpPr txBox="1">
            <a:spLocks noGrp="1"/>
          </p:cNvSpPr>
          <p:nvPr>
            <p:ph type="sldNum" idx="12"/>
          </p:nvPr>
        </p:nvSpPr>
        <p:spPr>
          <a:xfrm>
            <a:off x="8556784" y="4749851"/>
            <a:ext cx="548775" cy="393750"/>
          </a:xfrm>
          <a:prstGeom prst="rect">
            <a:avLst/>
          </a:prstGeom>
        </p:spPr>
        <p:txBody>
          <a:bodyPr spcFirstLastPara="1" wrap="square" lIns="121900" tIns="121900" rIns="121900" bIns="121900" anchor="t"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9442804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85"/>
        <p:cNvGrpSpPr/>
        <p:nvPr/>
      </p:nvGrpSpPr>
      <p:grpSpPr>
        <a:xfrm>
          <a:off x="0" y="0"/>
          <a:ext cx="0" cy="0"/>
          <a:chOff x="0" y="0"/>
          <a:chExt cx="0" cy="0"/>
        </a:xfrm>
      </p:grpSpPr>
      <p:sp>
        <p:nvSpPr>
          <p:cNvPr id="86" name="Google Shape;86;g392d171f467_5_5302"/>
          <p:cNvSpPr txBox="1">
            <a:spLocks noGrp="1"/>
          </p:cNvSpPr>
          <p:nvPr>
            <p:ph type="title"/>
          </p:nvPr>
        </p:nvSpPr>
        <p:spPr>
          <a:xfrm>
            <a:off x="628650" y="273844"/>
            <a:ext cx="7886700" cy="9942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87" name="Google Shape;87;g392d171f467_5_5302"/>
          <p:cNvSpPr txBox="1">
            <a:spLocks noGrp="1"/>
          </p:cNvSpPr>
          <p:nvPr>
            <p:ph type="body" idx="1"/>
          </p:nvPr>
        </p:nvSpPr>
        <p:spPr>
          <a:xfrm>
            <a:off x="628650" y="1369219"/>
            <a:ext cx="7886700" cy="3263400"/>
          </a:xfrm>
          <a:prstGeom prst="rect">
            <a:avLst/>
          </a:prstGeom>
          <a:noFill/>
          <a:ln>
            <a:noFill/>
          </a:ln>
        </p:spPr>
        <p:txBody>
          <a:bodyPr spcFirstLastPara="1" wrap="square" lIns="91425" tIns="45700" rIns="91425" bIns="45700" anchor="t" anchorCtr="0">
            <a:normAutofit/>
          </a:bodyPr>
          <a:lstStyle>
            <a:lvl1pPr marL="342900" lvl="0" indent="-257175" algn="l">
              <a:lnSpc>
                <a:spcPct val="90000"/>
              </a:lnSpc>
              <a:spcBef>
                <a:spcPts val="750"/>
              </a:spcBef>
              <a:spcAft>
                <a:spcPts val="0"/>
              </a:spcAft>
              <a:buClr>
                <a:schemeClr val="dk1"/>
              </a:buClr>
              <a:buSzPts val="1800"/>
              <a:buChar char="●"/>
              <a:defRPr/>
            </a:lvl1pPr>
            <a:lvl2pPr marL="685800" lvl="1" indent="-257175" algn="l">
              <a:lnSpc>
                <a:spcPct val="90000"/>
              </a:lnSpc>
              <a:spcBef>
                <a:spcPts val="1200"/>
              </a:spcBef>
              <a:spcAft>
                <a:spcPts val="0"/>
              </a:spcAft>
              <a:buClr>
                <a:schemeClr val="dk1"/>
              </a:buClr>
              <a:buSzPts val="1800"/>
              <a:buChar char="○"/>
              <a:defRPr/>
            </a:lvl2pPr>
            <a:lvl3pPr marL="1028700" lvl="2" indent="-257175" algn="l">
              <a:lnSpc>
                <a:spcPct val="90000"/>
              </a:lnSpc>
              <a:spcBef>
                <a:spcPts val="1200"/>
              </a:spcBef>
              <a:spcAft>
                <a:spcPts val="0"/>
              </a:spcAft>
              <a:buClr>
                <a:schemeClr val="dk1"/>
              </a:buClr>
              <a:buSzPts val="1800"/>
              <a:buChar char="■"/>
              <a:defRPr/>
            </a:lvl3pPr>
            <a:lvl4pPr marL="1371600" lvl="3" indent="-257175" algn="l">
              <a:lnSpc>
                <a:spcPct val="90000"/>
              </a:lnSpc>
              <a:spcBef>
                <a:spcPts val="1200"/>
              </a:spcBef>
              <a:spcAft>
                <a:spcPts val="0"/>
              </a:spcAft>
              <a:buClr>
                <a:schemeClr val="dk1"/>
              </a:buClr>
              <a:buSzPts val="1800"/>
              <a:buChar char="●"/>
              <a:defRPr/>
            </a:lvl4pPr>
            <a:lvl5pPr marL="1714500" lvl="4" indent="-257175" algn="l">
              <a:lnSpc>
                <a:spcPct val="90000"/>
              </a:lnSpc>
              <a:spcBef>
                <a:spcPts val="1200"/>
              </a:spcBef>
              <a:spcAft>
                <a:spcPts val="0"/>
              </a:spcAft>
              <a:buClr>
                <a:schemeClr val="dk1"/>
              </a:buClr>
              <a:buSzPts val="1800"/>
              <a:buChar char="○"/>
              <a:defRPr/>
            </a:lvl5pPr>
            <a:lvl6pPr marL="2057400" lvl="5" indent="-257175" algn="l">
              <a:lnSpc>
                <a:spcPct val="90000"/>
              </a:lnSpc>
              <a:spcBef>
                <a:spcPts val="1200"/>
              </a:spcBef>
              <a:spcAft>
                <a:spcPts val="0"/>
              </a:spcAft>
              <a:buClr>
                <a:schemeClr val="dk1"/>
              </a:buClr>
              <a:buSzPts val="1800"/>
              <a:buChar char="■"/>
              <a:defRPr/>
            </a:lvl6pPr>
            <a:lvl7pPr marL="2400300" lvl="6" indent="-257175" algn="l">
              <a:lnSpc>
                <a:spcPct val="90000"/>
              </a:lnSpc>
              <a:spcBef>
                <a:spcPts val="1200"/>
              </a:spcBef>
              <a:spcAft>
                <a:spcPts val="0"/>
              </a:spcAft>
              <a:buClr>
                <a:schemeClr val="dk1"/>
              </a:buClr>
              <a:buSzPts val="1800"/>
              <a:buChar char="●"/>
              <a:defRPr/>
            </a:lvl7pPr>
            <a:lvl8pPr marL="2743200" lvl="7" indent="-257175" algn="l">
              <a:lnSpc>
                <a:spcPct val="90000"/>
              </a:lnSpc>
              <a:spcBef>
                <a:spcPts val="1200"/>
              </a:spcBef>
              <a:spcAft>
                <a:spcPts val="0"/>
              </a:spcAft>
              <a:buClr>
                <a:schemeClr val="dk1"/>
              </a:buClr>
              <a:buSzPts val="1800"/>
              <a:buChar char="○"/>
              <a:defRPr/>
            </a:lvl8pPr>
            <a:lvl9pPr marL="3086100" lvl="8" indent="-257175" algn="l">
              <a:lnSpc>
                <a:spcPct val="90000"/>
              </a:lnSpc>
              <a:spcBef>
                <a:spcPts val="1200"/>
              </a:spcBef>
              <a:spcAft>
                <a:spcPts val="1200"/>
              </a:spcAft>
              <a:buClr>
                <a:schemeClr val="dk1"/>
              </a:buClr>
              <a:buSzPts val="1800"/>
              <a:buChar char="■"/>
              <a:defRPr/>
            </a:lvl9pPr>
          </a:lstStyle>
          <a:p>
            <a:endParaRPr/>
          </a:p>
        </p:txBody>
      </p:sp>
      <p:sp>
        <p:nvSpPr>
          <p:cNvPr id="88" name="Google Shape;88;g392d171f467_5_5302"/>
          <p:cNvSpPr txBox="1">
            <a:spLocks noGrp="1"/>
          </p:cNvSpPr>
          <p:nvPr>
            <p:ph type="dt" idx="10"/>
          </p:nvPr>
        </p:nvSpPr>
        <p:spPr>
          <a:xfrm>
            <a:off x="628650" y="4767263"/>
            <a:ext cx="2057400" cy="2738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g392d171f467_5_5302"/>
          <p:cNvSpPr txBox="1">
            <a:spLocks noGrp="1"/>
          </p:cNvSpPr>
          <p:nvPr>
            <p:ph type="ftr" idx="11"/>
          </p:nvPr>
        </p:nvSpPr>
        <p:spPr>
          <a:xfrm>
            <a:off x="3028950" y="4767263"/>
            <a:ext cx="3086100" cy="2738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g392d171f467_5_5302"/>
          <p:cNvSpPr txBox="1">
            <a:spLocks noGrp="1"/>
          </p:cNvSpPr>
          <p:nvPr>
            <p:ph type="sldNum" idx="12"/>
          </p:nvPr>
        </p:nvSpPr>
        <p:spPr>
          <a:xfrm>
            <a:off x="6457950" y="4767263"/>
            <a:ext cx="2057400" cy="273825"/>
          </a:xfrm>
          <a:prstGeom prst="rect">
            <a:avLst/>
          </a:prstGeom>
          <a:noFill/>
          <a:ln>
            <a:noFill/>
          </a:ln>
        </p:spPr>
        <p:txBody>
          <a:bodyPr spcFirstLastPara="1" wrap="square" lIns="91425" tIns="45700" rIns="91425" bIns="45700" anchor="ctr" anchorCtr="0">
            <a:norm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15378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82000"/>
                  </a:schemeClr>
                </a:solidFill>
              </a:defRPr>
            </a:lvl1pPr>
          </a:lstStyle>
          <a:p>
            <a:fld id="{F395ACF7-34D9-6640-A756-3A1A50E595F3}" type="datetimeFigureOut">
              <a:rPr lang="en-US" smtClean="0"/>
              <a:t>3/25/2026</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82000"/>
                  </a:schemeClr>
                </a:solidFill>
              </a:defRPr>
            </a:lvl1pPr>
          </a:lstStyle>
          <a:p>
            <a:fld id="{5A8FE2C7-4787-E84D-8626-609A18060781}" type="slidenum">
              <a:rPr lang="en-US" smtClean="0"/>
              <a:t>‹#›</a:t>
            </a:fld>
            <a:endParaRPr lang="en-US"/>
          </a:p>
        </p:txBody>
      </p:sp>
      <p:pic>
        <p:nvPicPr>
          <p:cNvPr id="8" name="Picture 7">
            <a:extLst>
              <a:ext uri="{FF2B5EF4-FFF2-40B4-BE49-F238E27FC236}">
                <a16:creationId xmlns:a16="http://schemas.microsoft.com/office/drawing/2014/main" id="{22B7A797-A2BD-1220-A09E-D0459FDC57B6}"/>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57150" y="63270"/>
            <a:ext cx="2628899" cy="779936"/>
          </a:xfrm>
          <a:prstGeom prst="rect">
            <a:avLst/>
          </a:prstGeom>
        </p:spPr>
      </p:pic>
      <p:pic>
        <p:nvPicPr>
          <p:cNvPr id="9" name="Google Shape;97;p1">
            <a:extLst>
              <a:ext uri="{FF2B5EF4-FFF2-40B4-BE49-F238E27FC236}">
                <a16:creationId xmlns:a16="http://schemas.microsoft.com/office/drawing/2014/main" id="{116D2912-3015-A119-8AB1-18D8BB9D6752}"/>
              </a:ext>
            </a:extLst>
          </p:cNvPr>
          <p:cNvPicPr preferRelativeResize="0"/>
          <p:nvPr userDrawn="1"/>
        </p:nvPicPr>
        <p:blipFill>
          <a:blip r:embed="rId14">
            <a:alphaModFix/>
          </a:blip>
          <a:stretch>
            <a:fillRect/>
          </a:stretch>
        </p:blipFill>
        <p:spPr>
          <a:xfrm>
            <a:off x="7172250" y="63270"/>
            <a:ext cx="1914600" cy="688725"/>
          </a:xfrm>
          <a:prstGeom prst="rect">
            <a:avLst/>
          </a:prstGeom>
          <a:noFill/>
          <a:ln>
            <a:noFill/>
          </a:ln>
        </p:spPr>
      </p:pic>
    </p:spTree>
    <p:extLst>
      <p:ext uri="{BB962C8B-B14F-4D97-AF65-F5344CB8AC3E}">
        <p14:creationId xmlns:p14="http://schemas.microsoft.com/office/powerpoint/2010/main" val="41321161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g392d171f467_5_5227"/>
          <p:cNvSpPr txBox="1">
            <a:spLocks noGrp="1"/>
          </p:cNvSpPr>
          <p:nvPr>
            <p:ph type="title"/>
          </p:nvPr>
        </p:nvSpPr>
        <p:spPr>
          <a:xfrm>
            <a:off x="311700" y="445025"/>
            <a:ext cx="8520525" cy="572625"/>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chemeClr val="dk1"/>
              </a:buClr>
              <a:buSzPts val="3700"/>
              <a:buNone/>
              <a:defRPr sz="3700">
                <a:solidFill>
                  <a:schemeClr val="dk1"/>
                </a:solidFill>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11" name="Google Shape;11;g392d171f467_5_5227"/>
          <p:cNvSpPr txBox="1">
            <a:spLocks noGrp="1"/>
          </p:cNvSpPr>
          <p:nvPr>
            <p:ph type="body" idx="1"/>
          </p:nvPr>
        </p:nvSpPr>
        <p:spPr>
          <a:xfrm>
            <a:off x="311700" y="1152475"/>
            <a:ext cx="8520525" cy="34164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Char char="●"/>
              <a:defRPr sz="2400">
                <a:solidFill>
                  <a:schemeClr val="dk2"/>
                </a:solidFill>
              </a:defRPr>
            </a:lvl1pPr>
            <a:lvl2pPr marL="914400" lvl="1" indent="-349250">
              <a:lnSpc>
                <a:spcPct val="115000"/>
              </a:lnSpc>
              <a:spcBef>
                <a:spcPts val="0"/>
              </a:spcBef>
              <a:spcAft>
                <a:spcPts val="0"/>
              </a:spcAft>
              <a:buClr>
                <a:schemeClr val="dk2"/>
              </a:buClr>
              <a:buSzPts val="1900"/>
              <a:buChar char="○"/>
              <a:defRPr sz="1900">
                <a:solidFill>
                  <a:schemeClr val="dk2"/>
                </a:solidFill>
              </a:defRPr>
            </a:lvl2pPr>
            <a:lvl3pPr marL="1371600" lvl="2" indent="-349250">
              <a:lnSpc>
                <a:spcPct val="115000"/>
              </a:lnSpc>
              <a:spcBef>
                <a:spcPts val="0"/>
              </a:spcBef>
              <a:spcAft>
                <a:spcPts val="0"/>
              </a:spcAft>
              <a:buClr>
                <a:schemeClr val="dk2"/>
              </a:buClr>
              <a:buSzPts val="1900"/>
              <a:buChar char="■"/>
              <a:defRPr sz="1900">
                <a:solidFill>
                  <a:schemeClr val="dk2"/>
                </a:solidFill>
              </a:defRPr>
            </a:lvl3pPr>
            <a:lvl4pPr marL="1828800" lvl="3" indent="-349250">
              <a:lnSpc>
                <a:spcPct val="115000"/>
              </a:lnSpc>
              <a:spcBef>
                <a:spcPts val="0"/>
              </a:spcBef>
              <a:spcAft>
                <a:spcPts val="0"/>
              </a:spcAft>
              <a:buClr>
                <a:schemeClr val="dk2"/>
              </a:buClr>
              <a:buSzPts val="1900"/>
              <a:buChar char="●"/>
              <a:defRPr sz="1900">
                <a:solidFill>
                  <a:schemeClr val="dk2"/>
                </a:solidFill>
              </a:defRPr>
            </a:lvl4pPr>
            <a:lvl5pPr marL="2286000" lvl="4" indent="-349250">
              <a:lnSpc>
                <a:spcPct val="115000"/>
              </a:lnSpc>
              <a:spcBef>
                <a:spcPts val="0"/>
              </a:spcBef>
              <a:spcAft>
                <a:spcPts val="0"/>
              </a:spcAft>
              <a:buClr>
                <a:schemeClr val="dk2"/>
              </a:buClr>
              <a:buSzPts val="1900"/>
              <a:buChar char="○"/>
              <a:defRPr sz="1900">
                <a:solidFill>
                  <a:schemeClr val="dk2"/>
                </a:solidFill>
              </a:defRPr>
            </a:lvl5pPr>
            <a:lvl6pPr marL="2743200" lvl="5" indent="-349250">
              <a:lnSpc>
                <a:spcPct val="115000"/>
              </a:lnSpc>
              <a:spcBef>
                <a:spcPts val="0"/>
              </a:spcBef>
              <a:spcAft>
                <a:spcPts val="0"/>
              </a:spcAft>
              <a:buClr>
                <a:schemeClr val="dk2"/>
              </a:buClr>
              <a:buSzPts val="1900"/>
              <a:buChar char="■"/>
              <a:defRPr sz="1900">
                <a:solidFill>
                  <a:schemeClr val="dk2"/>
                </a:solidFill>
              </a:defRPr>
            </a:lvl6pPr>
            <a:lvl7pPr marL="3200400" lvl="6" indent="-349250">
              <a:lnSpc>
                <a:spcPct val="115000"/>
              </a:lnSpc>
              <a:spcBef>
                <a:spcPts val="0"/>
              </a:spcBef>
              <a:spcAft>
                <a:spcPts val="0"/>
              </a:spcAft>
              <a:buClr>
                <a:schemeClr val="dk2"/>
              </a:buClr>
              <a:buSzPts val="1900"/>
              <a:buChar char="●"/>
              <a:defRPr sz="1900">
                <a:solidFill>
                  <a:schemeClr val="dk2"/>
                </a:solidFill>
              </a:defRPr>
            </a:lvl7pPr>
            <a:lvl8pPr marL="3657600" lvl="7" indent="-349250">
              <a:lnSpc>
                <a:spcPct val="115000"/>
              </a:lnSpc>
              <a:spcBef>
                <a:spcPts val="0"/>
              </a:spcBef>
              <a:spcAft>
                <a:spcPts val="0"/>
              </a:spcAft>
              <a:buClr>
                <a:schemeClr val="dk2"/>
              </a:buClr>
              <a:buSzPts val="1900"/>
              <a:buChar char="○"/>
              <a:defRPr sz="1900">
                <a:solidFill>
                  <a:schemeClr val="dk2"/>
                </a:solidFill>
              </a:defRPr>
            </a:lvl8pPr>
            <a:lvl9pPr marL="4114800" lvl="8" indent="-349250">
              <a:lnSpc>
                <a:spcPct val="115000"/>
              </a:lnSpc>
              <a:spcBef>
                <a:spcPts val="0"/>
              </a:spcBef>
              <a:spcAft>
                <a:spcPts val="0"/>
              </a:spcAft>
              <a:buClr>
                <a:schemeClr val="dk2"/>
              </a:buClr>
              <a:buSzPts val="1900"/>
              <a:buChar char="■"/>
              <a:defRPr sz="1900">
                <a:solidFill>
                  <a:schemeClr val="dk2"/>
                </a:solidFill>
              </a:defRPr>
            </a:lvl9pPr>
          </a:lstStyle>
          <a:p>
            <a:endParaRPr/>
          </a:p>
        </p:txBody>
      </p:sp>
      <p:sp>
        <p:nvSpPr>
          <p:cNvPr id="12" name="Google Shape;12;g392d171f467_5_5227"/>
          <p:cNvSpPr txBox="1">
            <a:spLocks noGrp="1"/>
          </p:cNvSpPr>
          <p:nvPr>
            <p:ph type="sldNum" idx="12"/>
          </p:nvPr>
        </p:nvSpPr>
        <p:spPr>
          <a:xfrm>
            <a:off x="8472458" y="4663217"/>
            <a:ext cx="548775" cy="393525"/>
          </a:xfrm>
          <a:prstGeom prst="rect">
            <a:avLst/>
          </a:prstGeom>
          <a:noFill/>
          <a:ln>
            <a:noFill/>
          </a:ln>
        </p:spPr>
        <p:txBody>
          <a:bodyPr spcFirstLastPara="1" wrap="square" lIns="121900" tIns="121900" rIns="121900" bIns="121900" anchor="ctr" anchorCtr="0">
            <a:normAutofit/>
          </a:bodyPr>
          <a:lstStyle>
            <a:lvl1pPr lvl="0" algn="r">
              <a:buNone/>
              <a:defRPr sz="975">
                <a:solidFill>
                  <a:schemeClr val="dk2"/>
                </a:solidFill>
              </a:defRPr>
            </a:lvl1pPr>
            <a:lvl2pPr lvl="1" algn="r">
              <a:buNone/>
              <a:defRPr sz="975">
                <a:solidFill>
                  <a:schemeClr val="dk2"/>
                </a:solidFill>
              </a:defRPr>
            </a:lvl2pPr>
            <a:lvl3pPr lvl="2" algn="r">
              <a:buNone/>
              <a:defRPr sz="975">
                <a:solidFill>
                  <a:schemeClr val="dk2"/>
                </a:solidFill>
              </a:defRPr>
            </a:lvl3pPr>
            <a:lvl4pPr lvl="3" algn="r">
              <a:buNone/>
              <a:defRPr sz="975">
                <a:solidFill>
                  <a:schemeClr val="dk2"/>
                </a:solidFill>
              </a:defRPr>
            </a:lvl4pPr>
            <a:lvl5pPr lvl="4" algn="r">
              <a:buNone/>
              <a:defRPr sz="975">
                <a:solidFill>
                  <a:schemeClr val="dk2"/>
                </a:solidFill>
              </a:defRPr>
            </a:lvl5pPr>
            <a:lvl6pPr lvl="5" algn="r">
              <a:buNone/>
              <a:defRPr sz="975">
                <a:solidFill>
                  <a:schemeClr val="dk2"/>
                </a:solidFill>
              </a:defRPr>
            </a:lvl6pPr>
            <a:lvl7pPr lvl="6" algn="r">
              <a:buNone/>
              <a:defRPr sz="975">
                <a:solidFill>
                  <a:schemeClr val="dk2"/>
                </a:solidFill>
              </a:defRPr>
            </a:lvl7pPr>
            <a:lvl8pPr lvl="7" algn="r">
              <a:buNone/>
              <a:defRPr sz="975">
                <a:solidFill>
                  <a:schemeClr val="dk2"/>
                </a:solidFill>
              </a:defRPr>
            </a:lvl8pPr>
            <a:lvl9pPr lvl="8" algn="r">
              <a:buNone/>
              <a:defRPr sz="975">
                <a:solidFill>
                  <a:schemeClr val="dk2"/>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03270646"/>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6" r:id="rId11"/>
    <p:sldLayoutId id="2147483697"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hyperlink" Target="https://journals.ametsoc.org/view/journals/apme/40/1/1520-0450_2001_040_0070_tlaoaa_2.0.co_2.xml"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23.xml"/><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23.xml"/><Relationship Id="rId5" Type="http://schemas.openxmlformats.org/officeDocument/2006/relationships/image" Target="../media/image38.png"/><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xml"/><Relationship Id="rId1" Type="http://schemas.openxmlformats.org/officeDocument/2006/relationships/slideLayout" Target="../slideLayouts/slideLayout23.xml"/><Relationship Id="rId5" Type="http://schemas.openxmlformats.org/officeDocument/2006/relationships/image" Target="../media/image41.png"/><Relationship Id="rId4" Type="http://schemas.openxmlformats.org/officeDocument/2006/relationships/image" Target="../media/image40.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23.xml"/><Relationship Id="rId5" Type="http://schemas.openxmlformats.org/officeDocument/2006/relationships/image" Target="../media/image44.png"/><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50.png"/></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2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7.xml"/><Relationship Id="rId4" Type="http://schemas.openxmlformats.org/officeDocument/2006/relationships/image" Target="../media/image65.png"/></Relationships>
</file>

<file path=ppt/slides/_rels/slide2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 Id="rId5" Type="http://schemas.openxmlformats.org/officeDocument/2006/relationships/image" Target="../media/image69.png"/><Relationship Id="rId4" Type="http://schemas.openxmlformats.org/officeDocument/2006/relationships/image" Target="../media/image68.png"/></Relationships>
</file>

<file path=ppt/slides/_rels/slide2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notesSlide" Target="../notesSlides/notesSlide9.xml"/><Relationship Id="rId7" Type="http://schemas.openxmlformats.org/officeDocument/2006/relationships/image" Target="../media/image76.pn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75.png"/><Relationship Id="rId5" Type="http://schemas.openxmlformats.org/officeDocument/2006/relationships/image" Target="../media/image74.png"/><Relationship Id="rId10" Type="http://schemas.openxmlformats.org/officeDocument/2006/relationships/image" Target="../media/image79.png"/><Relationship Id="rId4" Type="http://schemas.openxmlformats.org/officeDocument/2006/relationships/image" Target="../media/image73.png"/><Relationship Id="rId9" Type="http://schemas.openxmlformats.org/officeDocument/2006/relationships/image" Target="../media/image78.png"/></Relationships>
</file>

<file path=ppt/slides/_rels/slide29.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 Id="rId9" Type="http://schemas.openxmlformats.org/officeDocument/2006/relationships/image" Target="../media/image86.png"/></Relationships>
</file>

<file path=ppt/slides/_rels/slide30.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 Id="rId9" Type="http://schemas.openxmlformats.org/officeDocument/2006/relationships/image" Target="../media/image93.png"/></Relationships>
</file>

<file path=ppt/slides/_rels/slide31.xml.rels><?xml version="1.0" encoding="UTF-8" standalone="yes"?>
<Relationships xmlns="http://schemas.openxmlformats.org/package/2006/relationships"><Relationship Id="rId8" Type="http://schemas.openxmlformats.org/officeDocument/2006/relationships/image" Target="../media/image98.png"/><Relationship Id="rId3" Type="http://schemas.openxmlformats.org/officeDocument/2006/relationships/notesSlide" Target="../notesSlides/notesSlide10.xml"/><Relationship Id="rId7" Type="http://schemas.openxmlformats.org/officeDocument/2006/relationships/image" Target="../media/image97.png"/><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96.png"/><Relationship Id="rId5" Type="http://schemas.openxmlformats.org/officeDocument/2006/relationships/image" Target="../media/image95.png"/><Relationship Id="rId10" Type="http://schemas.openxmlformats.org/officeDocument/2006/relationships/image" Target="../media/image100.png"/><Relationship Id="rId4" Type="http://schemas.openxmlformats.org/officeDocument/2006/relationships/image" Target="../media/image94.png"/><Relationship Id="rId9" Type="http://schemas.openxmlformats.org/officeDocument/2006/relationships/image" Target="../media/image99.png"/></Relationships>
</file>

<file path=ppt/slides/_rels/slide32.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7.xml"/><Relationship Id="rId4" Type="http://schemas.openxmlformats.org/officeDocument/2006/relationships/image" Target="../media/image10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08537-410F-3449-732A-50AAE5F24FF7}"/>
              </a:ext>
            </a:extLst>
          </p:cNvPr>
          <p:cNvSpPr>
            <a:spLocks noGrp="1"/>
          </p:cNvSpPr>
          <p:nvPr>
            <p:ph type="ctrTitle"/>
          </p:nvPr>
        </p:nvSpPr>
        <p:spPr>
          <a:xfrm>
            <a:off x="1272208" y="781050"/>
            <a:ext cx="6858000" cy="1790700"/>
          </a:xfrm>
        </p:spPr>
        <p:txBody>
          <a:bodyPr>
            <a:noAutofit/>
          </a:bodyPr>
          <a:lstStyle/>
          <a:p>
            <a:r>
              <a:rPr lang="en-US" sz="3200"/>
              <a:t>Triadic ATMS Constellation: A Limb-Adjusted Microwave Reference for Climate Monitoring and Sensor Validation</a:t>
            </a:r>
          </a:p>
        </p:txBody>
      </p:sp>
      <p:sp>
        <p:nvSpPr>
          <p:cNvPr id="3" name="Subtitle 2">
            <a:extLst>
              <a:ext uri="{FF2B5EF4-FFF2-40B4-BE49-F238E27FC236}">
                <a16:creationId xmlns:a16="http://schemas.microsoft.com/office/drawing/2014/main" id="{C7EC727A-A180-1F94-5F26-FEE3E626D7A0}"/>
              </a:ext>
            </a:extLst>
          </p:cNvPr>
          <p:cNvSpPr>
            <a:spLocks noGrp="1"/>
          </p:cNvSpPr>
          <p:nvPr>
            <p:ph type="subTitle" idx="1"/>
          </p:nvPr>
        </p:nvSpPr>
        <p:spPr>
          <a:xfrm>
            <a:off x="720662" y="2736866"/>
            <a:ext cx="7585459" cy="1241822"/>
          </a:xfrm>
        </p:spPr>
        <p:txBody>
          <a:bodyPr>
            <a:normAutofit fontScale="85000" lnSpcReduction="10000"/>
          </a:bodyPr>
          <a:lstStyle/>
          <a:p>
            <a:r>
              <a:rPr lang="en-US"/>
              <a:t>Mitch Goldberg, CCNY/CESSRST</a:t>
            </a:r>
          </a:p>
          <a:p>
            <a:r>
              <a:rPr lang="en-US" err="1"/>
              <a:t>D.Li</a:t>
            </a:r>
            <a:r>
              <a:rPr lang="en-US"/>
              <a:t> (CCNY research associate)   and  S. Mejia (CCNY research associate)</a:t>
            </a:r>
          </a:p>
          <a:p>
            <a:r>
              <a:rPr lang="en-US"/>
              <a:t>Andrew Dixon (CCNY/CESSRST student), Michelle Wagner (CCNY/CESSRST Student)</a:t>
            </a:r>
          </a:p>
          <a:p>
            <a:r>
              <a:rPr lang="en-US"/>
              <a:t>March 24, 2026</a:t>
            </a:r>
          </a:p>
          <a:p>
            <a:endParaRPr lang="en-US"/>
          </a:p>
        </p:txBody>
      </p:sp>
      <p:sp>
        <p:nvSpPr>
          <p:cNvPr id="5" name="TextBox 4">
            <a:extLst>
              <a:ext uri="{FF2B5EF4-FFF2-40B4-BE49-F238E27FC236}">
                <a16:creationId xmlns:a16="http://schemas.microsoft.com/office/drawing/2014/main" id="{92456A28-3DC5-2770-09AB-0190C1DDD856}"/>
              </a:ext>
            </a:extLst>
          </p:cNvPr>
          <p:cNvSpPr txBox="1"/>
          <p:nvPr/>
        </p:nvSpPr>
        <p:spPr>
          <a:xfrm>
            <a:off x="2497667" y="4538133"/>
            <a:ext cx="2992038" cy="369332"/>
          </a:xfrm>
          <a:prstGeom prst="rect">
            <a:avLst/>
          </a:prstGeom>
          <a:noFill/>
        </p:spPr>
        <p:txBody>
          <a:bodyPr wrap="none" rtlCol="0">
            <a:spAutoFit/>
          </a:bodyPr>
          <a:lstStyle/>
          <a:p>
            <a:r>
              <a:rPr lang="en-US"/>
              <a:t>mgoldberg1@ccny.cuny.edu</a:t>
            </a:r>
          </a:p>
        </p:txBody>
      </p:sp>
      <p:pic>
        <p:nvPicPr>
          <p:cNvPr id="1026" name="Picture 2" descr="CREST-SAFE: People">
            <a:extLst>
              <a:ext uri="{FF2B5EF4-FFF2-40B4-BE49-F238E27FC236}">
                <a16:creationId xmlns:a16="http://schemas.microsoft.com/office/drawing/2014/main" id="{A912677B-9AF9-750F-827B-32CFEC4492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7080" y="41672"/>
            <a:ext cx="1952625" cy="57426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EF9EA312-C976-CF0E-90AF-644E28BC062A}"/>
              </a:ext>
            </a:extLst>
          </p:cNvPr>
          <p:cNvPicPr>
            <a:picLocks noChangeAspect="1"/>
          </p:cNvPicPr>
          <p:nvPr/>
        </p:nvPicPr>
        <p:blipFill>
          <a:blip r:embed="rId4"/>
          <a:stretch>
            <a:fillRect/>
          </a:stretch>
        </p:blipFill>
        <p:spPr>
          <a:xfrm>
            <a:off x="6226143" y="4212755"/>
            <a:ext cx="1904065" cy="874240"/>
          </a:xfrm>
          <a:prstGeom prst="rect">
            <a:avLst/>
          </a:prstGeom>
        </p:spPr>
      </p:pic>
    </p:spTree>
    <p:extLst>
      <p:ext uri="{BB962C8B-B14F-4D97-AF65-F5344CB8AC3E}">
        <p14:creationId xmlns:p14="http://schemas.microsoft.com/office/powerpoint/2010/main" val="3531176262"/>
      </p:ext>
    </p:extLst>
  </p:cSld>
  <p:clrMapOvr>
    <a:masterClrMapping/>
  </p:clrMapOvr>
  <mc:AlternateContent xmlns:mc="http://schemas.openxmlformats.org/markup-compatibility/2006" xmlns:p14="http://schemas.microsoft.com/office/powerpoint/2010/main">
    <mc:Choice Requires="p14">
      <p:transition spd="slow" p14:dur="2000" advTm="30463"/>
    </mc:Choice>
    <mc:Fallback xmlns="">
      <p:transition spd="slow" advTm="3046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E180F-60F1-6798-42F1-11ECCF4513DE}"/>
              </a:ext>
            </a:extLst>
          </p:cNvPr>
          <p:cNvSpPr>
            <a:spLocks noGrp="1"/>
          </p:cNvSpPr>
          <p:nvPr>
            <p:ph type="title"/>
          </p:nvPr>
        </p:nvSpPr>
        <p:spPr>
          <a:xfrm>
            <a:off x="584200" y="264054"/>
            <a:ext cx="7886700" cy="1325563"/>
          </a:xfrm>
        </p:spPr>
        <p:txBody>
          <a:bodyPr/>
          <a:lstStyle/>
          <a:p>
            <a:pPr algn="ctr"/>
            <a:r>
              <a:rPr lang="en-US"/>
              <a:t>Good news, and research needs/questions</a:t>
            </a:r>
          </a:p>
        </p:txBody>
      </p:sp>
      <p:sp>
        <p:nvSpPr>
          <p:cNvPr id="3" name="Content Placeholder 2">
            <a:extLst>
              <a:ext uri="{FF2B5EF4-FFF2-40B4-BE49-F238E27FC236}">
                <a16:creationId xmlns:a16="http://schemas.microsoft.com/office/drawing/2014/main" id="{C6259C74-E7EE-6ADC-8AE0-15E3CC4B9901}"/>
              </a:ext>
            </a:extLst>
          </p:cNvPr>
          <p:cNvSpPr>
            <a:spLocks noGrp="1"/>
          </p:cNvSpPr>
          <p:nvPr>
            <p:ph idx="1"/>
          </p:nvPr>
        </p:nvSpPr>
        <p:spPr>
          <a:xfrm>
            <a:off x="135467" y="1230313"/>
            <a:ext cx="8111066" cy="3649133"/>
          </a:xfrm>
        </p:spPr>
        <p:txBody>
          <a:bodyPr>
            <a:normAutofit fontScale="92500" lnSpcReduction="10000"/>
          </a:bodyPr>
          <a:lstStyle/>
          <a:p>
            <a:r>
              <a:rPr lang="en-US"/>
              <a:t>The proliferation of the smallsat microwave constellation is now.</a:t>
            </a:r>
          </a:p>
          <a:p>
            <a:r>
              <a:rPr lang="en-US"/>
              <a:t>How well do smallsats compare with JPSS ATMS – which is regarded as a backbone?</a:t>
            </a:r>
          </a:p>
          <a:p>
            <a:pPr lvl="1"/>
            <a:r>
              <a:rPr lang="en-US"/>
              <a:t>Currently there are 3 ATMS sensors in the same 13:30 orbit</a:t>
            </a:r>
          </a:p>
          <a:p>
            <a:pPr lvl="2"/>
            <a:r>
              <a:rPr lang="en-US"/>
              <a:t>SNPP, NOAA20, NOAA21</a:t>
            </a:r>
          </a:p>
          <a:p>
            <a:r>
              <a:rPr lang="en-US"/>
              <a:t>How many smallsats do we need for weather forecasting vs nowcasting?</a:t>
            </a:r>
          </a:p>
          <a:p>
            <a:r>
              <a:rPr lang="en-US"/>
              <a:t>What noise performance is needed for weather forecasting (NWP)?</a:t>
            </a:r>
          </a:p>
          <a:p>
            <a:r>
              <a:rPr lang="en-US"/>
              <a:t>For nowcasting applications, we need to limb adjust.</a:t>
            </a:r>
          </a:p>
          <a:p>
            <a:pPr lvl="1"/>
            <a:r>
              <a:rPr lang="en-US"/>
              <a:t>Limb adjustment facilitates validation of smallsats.</a:t>
            </a:r>
          </a:p>
          <a:p>
            <a:r>
              <a:rPr lang="en-US"/>
              <a:t>For NWP, we need more impact studies.</a:t>
            </a:r>
          </a:p>
          <a:p>
            <a:r>
              <a:rPr lang="en-US"/>
              <a:t>Retrieval studies can help diagnose stability and performance </a:t>
            </a:r>
            <a:r>
              <a:rPr lang="en-US" err="1"/>
              <a:t>ofdifferent</a:t>
            </a:r>
            <a:r>
              <a:rPr lang="en-US"/>
              <a:t> sensors.</a:t>
            </a:r>
          </a:p>
        </p:txBody>
      </p:sp>
    </p:spTree>
    <p:extLst>
      <p:ext uri="{BB962C8B-B14F-4D97-AF65-F5344CB8AC3E}">
        <p14:creationId xmlns:p14="http://schemas.microsoft.com/office/powerpoint/2010/main" val="2578111196"/>
      </p:ext>
    </p:extLst>
  </p:cSld>
  <p:clrMapOvr>
    <a:masterClrMapping/>
  </p:clrMapOvr>
  <mc:AlternateContent xmlns:mc="http://schemas.openxmlformats.org/markup-compatibility/2006" xmlns:p14="http://schemas.microsoft.com/office/powerpoint/2010/main">
    <mc:Choice Requires="p14">
      <p:transition spd="slow" p14:dur="2000" advTm="54957"/>
    </mc:Choice>
    <mc:Fallback xmlns="">
      <p:transition spd="slow" advTm="5495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C5B61-8A3B-2889-7F89-FDE50CE119B7}"/>
              </a:ext>
            </a:extLst>
          </p:cNvPr>
          <p:cNvSpPr>
            <a:spLocks noGrp="1"/>
          </p:cNvSpPr>
          <p:nvPr>
            <p:ph type="title"/>
          </p:nvPr>
        </p:nvSpPr>
        <p:spPr>
          <a:xfrm>
            <a:off x="847725" y="611980"/>
            <a:ext cx="7886700" cy="994172"/>
          </a:xfrm>
        </p:spPr>
        <p:txBody>
          <a:bodyPr/>
          <a:lstStyle/>
          <a:p>
            <a:r>
              <a:rPr lang="en-US"/>
              <a:t>                                Topics</a:t>
            </a:r>
          </a:p>
        </p:txBody>
      </p:sp>
      <p:sp>
        <p:nvSpPr>
          <p:cNvPr id="3" name="Content Placeholder 2">
            <a:extLst>
              <a:ext uri="{FF2B5EF4-FFF2-40B4-BE49-F238E27FC236}">
                <a16:creationId xmlns:a16="http://schemas.microsoft.com/office/drawing/2014/main" id="{3BB3F245-9AFF-5BDD-AA25-EB4933FB1639}"/>
              </a:ext>
            </a:extLst>
          </p:cNvPr>
          <p:cNvSpPr>
            <a:spLocks noGrp="1"/>
          </p:cNvSpPr>
          <p:nvPr>
            <p:ph idx="1"/>
          </p:nvPr>
        </p:nvSpPr>
        <p:spPr>
          <a:xfrm>
            <a:off x="628650" y="1606152"/>
            <a:ext cx="7886700" cy="3263504"/>
          </a:xfrm>
        </p:spPr>
        <p:txBody>
          <a:bodyPr/>
          <a:lstStyle/>
          <a:p>
            <a:r>
              <a:rPr lang="en-US"/>
              <a:t>Demonstrate the use of limb adjusted observations and the improved temporal coverage via Cubesats.</a:t>
            </a:r>
          </a:p>
          <a:p>
            <a:r>
              <a:rPr lang="en-US"/>
              <a:t>Show retrieval performance between ATMS and Cubesats</a:t>
            </a:r>
          </a:p>
          <a:p>
            <a:r>
              <a:rPr lang="en-US"/>
              <a:t>Discuss and demonstrate why we need a backbone system like ATMS.</a:t>
            </a:r>
          </a:p>
        </p:txBody>
      </p:sp>
    </p:spTree>
    <p:extLst>
      <p:ext uri="{BB962C8B-B14F-4D97-AF65-F5344CB8AC3E}">
        <p14:creationId xmlns:p14="http://schemas.microsoft.com/office/powerpoint/2010/main" val="3747862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g3926c0c83d2_0_0"/>
          <p:cNvSpPr txBox="1">
            <a:spLocks noGrp="1"/>
          </p:cNvSpPr>
          <p:nvPr>
            <p:ph type="title"/>
          </p:nvPr>
        </p:nvSpPr>
        <p:spPr>
          <a:xfrm>
            <a:off x="628650" y="273844"/>
            <a:ext cx="7886700" cy="470250"/>
          </a:xfrm>
          <a:prstGeom prst="rect">
            <a:avLst/>
          </a:prstGeom>
        </p:spPr>
        <p:txBody>
          <a:bodyPr spcFirstLastPara="1" wrap="square" lIns="68569" tIns="34275" rIns="68569" bIns="34275" anchor="ctr" anchorCtr="0">
            <a:normAutofit fontScale="90000"/>
          </a:bodyPr>
          <a:lstStyle/>
          <a:p>
            <a:r>
              <a:rPr lang="en-US"/>
              <a:t>Instrument – Weighting Function</a:t>
            </a:r>
            <a:endParaRPr/>
          </a:p>
        </p:txBody>
      </p:sp>
      <p:grpSp>
        <p:nvGrpSpPr>
          <p:cNvPr id="181" name="Google Shape;181;g3926c0c83d2_0_0"/>
          <p:cNvGrpSpPr/>
          <p:nvPr/>
        </p:nvGrpSpPr>
        <p:grpSpPr>
          <a:xfrm>
            <a:off x="6439947" y="744094"/>
            <a:ext cx="2627092" cy="4205066"/>
            <a:chOff x="206963" y="1039548"/>
            <a:chExt cx="3826930" cy="5709526"/>
          </a:xfrm>
        </p:grpSpPr>
        <p:pic>
          <p:nvPicPr>
            <p:cNvPr id="182" name="Google Shape;182;g3926c0c83d2_0_0"/>
            <p:cNvPicPr preferRelativeResize="0"/>
            <p:nvPr/>
          </p:nvPicPr>
          <p:blipFill>
            <a:blip r:embed="rId3">
              <a:alphaModFix/>
            </a:blip>
            <a:stretch>
              <a:fillRect/>
            </a:stretch>
          </p:blipFill>
          <p:spPr>
            <a:xfrm>
              <a:off x="206963" y="1581900"/>
              <a:ext cx="3826930" cy="5167174"/>
            </a:xfrm>
            <a:prstGeom prst="rect">
              <a:avLst/>
            </a:prstGeom>
            <a:noFill/>
            <a:ln>
              <a:noFill/>
            </a:ln>
          </p:spPr>
        </p:pic>
        <p:sp>
          <p:nvSpPr>
            <p:cNvPr id="183" name="Google Shape;183;g3926c0c83d2_0_0"/>
            <p:cNvSpPr txBox="1"/>
            <p:nvPr/>
          </p:nvSpPr>
          <p:spPr>
            <a:xfrm>
              <a:off x="766872" y="1039548"/>
              <a:ext cx="3267000" cy="638400"/>
            </a:xfrm>
            <a:prstGeom prst="rect">
              <a:avLst/>
            </a:prstGeom>
            <a:noFill/>
            <a:ln>
              <a:noFill/>
            </a:ln>
          </p:spPr>
          <p:txBody>
            <a:bodyPr spcFirstLastPara="1" wrap="square" lIns="67331" tIns="67331" rIns="67331" bIns="67331" anchor="t" anchorCtr="0">
              <a:noAutofit/>
            </a:bodyPr>
            <a:lstStyle/>
            <a:p>
              <a:pPr defTabSz="685800">
                <a:buClr>
                  <a:srgbClr val="000000"/>
                </a:buClr>
              </a:pPr>
              <a:r>
                <a:rPr lang="en-US" sz="2062" kern="0">
                  <a:solidFill>
                    <a:srgbClr val="000000"/>
                  </a:solidFill>
                  <a:latin typeface="Calibri"/>
                  <a:ea typeface="Calibri"/>
                  <a:cs typeface="Calibri"/>
                  <a:sym typeface="Calibri"/>
                </a:rPr>
                <a:t>TROPICS/TMS</a:t>
              </a:r>
              <a:endParaRPr sz="2062" kern="0">
                <a:solidFill>
                  <a:srgbClr val="000000"/>
                </a:solidFill>
                <a:latin typeface="Calibri"/>
                <a:ea typeface="Calibri"/>
                <a:cs typeface="Calibri"/>
                <a:sym typeface="Calibri"/>
              </a:endParaRPr>
            </a:p>
          </p:txBody>
        </p:sp>
      </p:grpSp>
      <p:grpSp>
        <p:nvGrpSpPr>
          <p:cNvPr id="184" name="Google Shape;184;g3926c0c83d2_0_0"/>
          <p:cNvGrpSpPr/>
          <p:nvPr/>
        </p:nvGrpSpPr>
        <p:grpSpPr>
          <a:xfrm>
            <a:off x="2004212" y="744096"/>
            <a:ext cx="2802899" cy="4205079"/>
            <a:chOff x="7808278" y="898598"/>
            <a:chExt cx="4176107" cy="6064653"/>
          </a:xfrm>
        </p:grpSpPr>
        <p:pic>
          <p:nvPicPr>
            <p:cNvPr id="185" name="Google Shape;185;g3926c0c83d2_0_0"/>
            <p:cNvPicPr preferRelativeResize="0"/>
            <p:nvPr/>
          </p:nvPicPr>
          <p:blipFill>
            <a:blip r:embed="rId4">
              <a:alphaModFix/>
            </a:blip>
            <a:stretch>
              <a:fillRect/>
            </a:stretch>
          </p:blipFill>
          <p:spPr>
            <a:xfrm>
              <a:off x="7808278" y="1474663"/>
              <a:ext cx="4176107" cy="5488588"/>
            </a:xfrm>
            <a:prstGeom prst="rect">
              <a:avLst/>
            </a:prstGeom>
            <a:noFill/>
            <a:ln>
              <a:noFill/>
            </a:ln>
          </p:spPr>
        </p:pic>
        <p:sp>
          <p:nvSpPr>
            <p:cNvPr id="186" name="Google Shape;186;g3926c0c83d2_0_0"/>
            <p:cNvSpPr txBox="1"/>
            <p:nvPr/>
          </p:nvSpPr>
          <p:spPr>
            <a:xfrm>
              <a:off x="9544756" y="898598"/>
              <a:ext cx="1195800" cy="576300"/>
            </a:xfrm>
            <a:prstGeom prst="rect">
              <a:avLst/>
            </a:prstGeom>
            <a:noFill/>
            <a:ln>
              <a:noFill/>
            </a:ln>
          </p:spPr>
          <p:txBody>
            <a:bodyPr spcFirstLastPara="1" wrap="square" lIns="63394" tIns="63394" rIns="63394" bIns="63394" anchor="t" anchorCtr="0">
              <a:noAutofit/>
            </a:bodyPr>
            <a:lstStyle/>
            <a:p>
              <a:pPr defTabSz="685800">
                <a:buClr>
                  <a:srgbClr val="000000"/>
                </a:buClr>
              </a:pPr>
              <a:r>
                <a:rPr lang="en-US" sz="1941" kern="0">
                  <a:solidFill>
                    <a:srgbClr val="000000"/>
                  </a:solidFill>
                  <a:latin typeface="Calibri"/>
                  <a:ea typeface="Calibri"/>
                  <a:cs typeface="Calibri"/>
                  <a:sym typeface="Calibri"/>
                </a:rPr>
                <a:t>ATMS</a:t>
              </a:r>
              <a:endParaRPr sz="1941" kern="0">
                <a:solidFill>
                  <a:srgbClr val="000000"/>
                </a:solidFill>
                <a:latin typeface="Calibri"/>
                <a:ea typeface="Calibri"/>
                <a:cs typeface="Calibri"/>
                <a:sym typeface="Calibri"/>
              </a:endParaRPr>
            </a:p>
          </p:txBody>
        </p:sp>
      </p:grpSp>
      <p:pic>
        <p:nvPicPr>
          <p:cNvPr id="187" name="Google Shape;187;g3926c0c83d2_0_0"/>
          <p:cNvPicPr preferRelativeResize="0"/>
          <p:nvPr/>
        </p:nvPicPr>
        <p:blipFill rotWithShape="1">
          <a:blip r:embed="rId5">
            <a:alphaModFix/>
          </a:blip>
          <a:srcRect r="42015"/>
          <a:stretch/>
        </p:blipFill>
        <p:spPr>
          <a:xfrm>
            <a:off x="86663" y="711357"/>
            <a:ext cx="2120925" cy="4432144"/>
          </a:xfrm>
          <a:prstGeom prst="rect">
            <a:avLst/>
          </a:prstGeom>
          <a:noFill/>
          <a:ln>
            <a:noFill/>
          </a:ln>
        </p:spPr>
      </p:pic>
      <p:pic>
        <p:nvPicPr>
          <p:cNvPr id="188" name="Google Shape;188;g3926c0c83d2_0_0"/>
          <p:cNvPicPr preferRelativeResize="0"/>
          <p:nvPr/>
        </p:nvPicPr>
        <p:blipFill>
          <a:blip r:embed="rId6">
            <a:alphaModFix/>
          </a:blip>
          <a:stretch>
            <a:fillRect/>
          </a:stretch>
        </p:blipFill>
        <p:spPr>
          <a:xfrm>
            <a:off x="4807107" y="1250776"/>
            <a:ext cx="1632844" cy="2936906"/>
          </a:xfrm>
          <a:prstGeom prst="rect">
            <a:avLst/>
          </a:prstGeom>
          <a:noFill/>
          <a:ln>
            <a:noFill/>
          </a:ln>
        </p:spPr>
      </p:pic>
      <p:sp>
        <p:nvSpPr>
          <p:cNvPr id="189" name="Google Shape;189;g3926c0c83d2_0_0"/>
          <p:cNvSpPr txBox="1">
            <a:spLocks noGrp="1"/>
          </p:cNvSpPr>
          <p:nvPr>
            <p:ph type="sldNum" idx="12"/>
          </p:nvPr>
        </p:nvSpPr>
        <p:spPr>
          <a:xfrm>
            <a:off x="6457950" y="4767263"/>
            <a:ext cx="2057400" cy="273825"/>
          </a:xfrm>
          <a:prstGeom prst="rect">
            <a:avLst/>
          </a:prstGeom>
        </p:spPr>
        <p:txBody>
          <a:bodyPr spcFirstLastPara="1" wrap="square" lIns="68569" tIns="34275" rIns="68569" bIns="34275" anchor="ctr" anchorCtr="0">
            <a:normAutofit/>
          </a:bodyPr>
          <a:lstStyle/>
          <a:p>
            <a:pPr defTabSz="685800">
              <a:buClr>
                <a:srgbClr val="000000"/>
              </a:buClr>
            </a:pPr>
            <a:fld id="{00000000-1234-1234-1234-123412341234}" type="slidenum">
              <a:rPr lang="en-US" kern="0">
                <a:solidFill>
                  <a:srgbClr val="595959"/>
                </a:solidFill>
                <a:latin typeface="Arial"/>
                <a:cs typeface="Arial"/>
                <a:sym typeface="Arial"/>
              </a:rPr>
              <a:pPr defTabSz="685800">
                <a:buClr>
                  <a:srgbClr val="000000"/>
                </a:buClr>
              </a:pPr>
              <a:t>4</a:t>
            </a:fld>
            <a:endParaRPr kern="0">
              <a:solidFill>
                <a:srgbClr val="595959"/>
              </a:solidFill>
              <a:latin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g3926c0c83d2_0_14"/>
          <p:cNvSpPr txBox="1">
            <a:spLocks noGrp="1"/>
          </p:cNvSpPr>
          <p:nvPr>
            <p:ph type="title"/>
          </p:nvPr>
        </p:nvSpPr>
        <p:spPr>
          <a:xfrm>
            <a:off x="41963" y="209831"/>
            <a:ext cx="9060075" cy="656325"/>
          </a:xfrm>
          <a:prstGeom prst="rect">
            <a:avLst/>
          </a:prstGeom>
        </p:spPr>
        <p:txBody>
          <a:bodyPr spcFirstLastPara="1" wrap="square" lIns="68569" tIns="34275" rIns="68569" bIns="34275" anchor="ctr" anchorCtr="0">
            <a:noAutofit/>
          </a:bodyPr>
          <a:lstStyle/>
          <a:p>
            <a:r>
              <a:rPr lang="en-US" sz="2400"/>
              <a:t>Instrument – Noise Equivalent Delta Temperature (</a:t>
            </a:r>
            <a:r>
              <a:rPr lang="en-US" sz="2400" err="1"/>
              <a:t>NEdT</a:t>
            </a:r>
            <a:r>
              <a:rPr lang="en-US" sz="2400"/>
              <a:t>)</a:t>
            </a:r>
            <a:endParaRPr sz="2400"/>
          </a:p>
        </p:txBody>
      </p:sp>
      <p:sp>
        <p:nvSpPr>
          <p:cNvPr id="196" name="Google Shape;196;g3926c0c83d2_0_14"/>
          <p:cNvSpPr txBox="1"/>
          <p:nvPr/>
        </p:nvSpPr>
        <p:spPr>
          <a:xfrm>
            <a:off x="4170938" y="4701919"/>
            <a:ext cx="4972950" cy="330975"/>
          </a:xfrm>
          <a:prstGeom prst="rect">
            <a:avLst/>
          </a:prstGeom>
          <a:noFill/>
          <a:ln>
            <a:noFill/>
          </a:ln>
        </p:spPr>
        <p:txBody>
          <a:bodyPr spcFirstLastPara="1" wrap="square" lIns="68569" tIns="68569" rIns="68569" bIns="68569" anchor="t" anchorCtr="0">
            <a:noAutofit/>
          </a:bodyPr>
          <a:lstStyle/>
          <a:p>
            <a:pPr defTabSz="685800">
              <a:buClr>
                <a:srgbClr val="000000"/>
              </a:buClr>
            </a:pPr>
            <a:r>
              <a:rPr lang="en-US" sz="1200" kern="0">
                <a:solidFill>
                  <a:srgbClr val="000000"/>
                </a:solidFill>
                <a:latin typeface="Calibri"/>
                <a:ea typeface="Calibri"/>
                <a:cs typeface="Calibri"/>
                <a:sym typeface="Calibri"/>
              </a:rPr>
              <a:t>Source:  Pieper, M. L., et al. SPIE 2025, </a:t>
            </a:r>
            <a:r>
              <a:rPr lang="en-US" sz="1200" kern="0">
                <a:solidFill>
                  <a:srgbClr val="000000"/>
                </a:solidFill>
                <a:latin typeface="Arial"/>
                <a:cs typeface="Arial"/>
                <a:sym typeface="Arial"/>
              </a:rPr>
              <a:t>Joe Munchak et al. </a:t>
            </a:r>
            <a:r>
              <a:rPr lang="en-US" sz="1200" i="1" kern="0">
                <a:solidFill>
                  <a:srgbClr val="000000"/>
                </a:solidFill>
                <a:latin typeface="Arial"/>
                <a:cs typeface="Arial"/>
                <a:sym typeface="Arial"/>
              </a:rPr>
              <a:t>ESS Open Archive, </a:t>
            </a:r>
            <a:r>
              <a:rPr lang="en-US" sz="1200" kern="0">
                <a:solidFill>
                  <a:srgbClr val="000000"/>
                </a:solidFill>
                <a:latin typeface="Arial"/>
                <a:cs typeface="Arial"/>
                <a:sym typeface="Arial"/>
              </a:rPr>
              <a:t>2025.</a:t>
            </a:r>
            <a:endParaRPr sz="1200" kern="0">
              <a:solidFill>
                <a:srgbClr val="000000"/>
              </a:solidFill>
              <a:latin typeface="Calibri"/>
              <a:ea typeface="Calibri"/>
              <a:cs typeface="Calibri"/>
              <a:sym typeface="Calibri"/>
            </a:endParaRPr>
          </a:p>
        </p:txBody>
      </p:sp>
      <p:pic>
        <p:nvPicPr>
          <p:cNvPr id="197" name="Google Shape;197;g3926c0c83d2_0_14"/>
          <p:cNvPicPr preferRelativeResize="0"/>
          <p:nvPr/>
        </p:nvPicPr>
        <p:blipFill>
          <a:blip r:embed="rId3">
            <a:alphaModFix/>
          </a:blip>
          <a:stretch>
            <a:fillRect/>
          </a:stretch>
        </p:blipFill>
        <p:spPr>
          <a:xfrm>
            <a:off x="3324188" y="1634026"/>
            <a:ext cx="5819700" cy="3157200"/>
          </a:xfrm>
          <a:prstGeom prst="rect">
            <a:avLst/>
          </a:prstGeom>
          <a:noFill/>
          <a:ln>
            <a:noFill/>
          </a:ln>
        </p:spPr>
      </p:pic>
      <p:sp>
        <p:nvSpPr>
          <p:cNvPr id="198" name="Google Shape;198;g3926c0c83d2_0_14"/>
          <p:cNvSpPr/>
          <p:nvPr/>
        </p:nvSpPr>
        <p:spPr>
          <a:xfrm>
            <a:off x="3324188" y="2293883"/>
            <a:ext cx="5819625" cy="1545750"/>
          </a:xfrm>
          <a:prstGeom prst="rect">
            <a:avLst/>
          </a:prstGeom>
          <a:noFill/>
          <a:ln w="19050" cap="flat" cmpd="sng">
            <a:solidFill>
              <a:srgbClr val="FF0000"/>
            </a:solidFill>
            <a:prstDash val="solid"/>
            <a:round/>
            <a:headEnd type="none" w="sm" len="sm"/>
            <a:tailEnd type="none" w="sm" len="sm"/>
          </a:ln>
        </p:spPr>
        <p:txBody>
          <a:bodyPr spcFirstLastPara="1" wrap="square" lIns="68569" tIns="68569" rIns="68569" bIns="68569" anchor="ctr" anchorCtr="0">
            <a:noAutofit/>
          </a:bodyPr>
          <a:lstStyle/>
          <a:p>
            <a:pPr algn="ctr" defTabSz="685800">
              <a:buClr>
                <a:srgbClr val="000000"/>
              </a:buClr>
            </a:pPr>
            <a:endParaRPr sz="1050" kern="0">
              <a:solidFill>
                <a:srgbClr val="000000"/>
              </a:solidFill>
              <a:latin typeface="Arial"/>
              <a:cs typeface="Arial"/>
              <a:sym typeface="Arial"/>
            </a:endParaRPr>
          </a:p>
        </p:txBody>
      </p:sp>
      <p:sp>
        <p:nvSpPr>
          <p:cNvPr id="199" name="Google Shape;199;g3926c0c83d2_0_14"/>
          <p:cNvSpPr/>
          <p:nvPr/>
        </p:nvSpPr>
        <p:spPr>
          <a:xfrm>
            <a:off x="3324188" y="3877686"/>
            <a:ext cx="5819625" cy="656325"/>
          </a:xfrm>
          <a:prstGeom prst="rect">
            <a:avLst/>
          </a:prstGeom>
          <a:noFill/>
          <a:ln w="19050" cap="flat" cmpd="sng">
            <a:solidFill>
              <a:schemeClr val="accent5"/>
            </a:solidFill>
            <a:prstDash val="solid"/>
            <a:round/>
            <a:headEnd type="none" w="sm" len="sm"/>
            <a:tailEnd type="none" w="sm" len="sm"/>
          </a:ln>
        </p:spPr>
        <p:txBody>
          <a:bodyPr spcFirstLastPara="1" wrap="square" lIns="68569" tIns="68569" rIns="68569" bIns="68569" anchor="ctr" anchorCtr="0">
            <a:noAutofit/>
          </a:bodyPr>
          <a:lstStyle/>
          <a:p>
            <a:pPr algn="ctr" defTabSz="685800">
              <a:buClr>
                <a:srgbClr val="000000"/>
              </a:buClr>
            </a:pPr>
            <a:endParaRPr sz="1050" kern="0">
              <a:solidFill>
                <a:srgbClr val="000000"/>
              </a:solidFill>
              <a:latin typeface="Arial"/>
              <a:cs typeface="Arial"/>
              <a:sym typeface="Arial"/>
            </a:endParaRPr>
          </a:p>
        </p:txBody>
      </p:sp>
      <p:pic>
        <p:nvPicPr>
          <p:cNvPr id="200" name="Google Shape;200;g3926c0c83d2_0_14"/>
          <p:cNvPicPr preferRelativeResize="0"/>
          <p:nvPr/>
        </p:nvPicPr>
        <p:blipFill>
          <a:blip r:embed="rId4">
            <a:alphaModFix/>
          </a:blip>
          <a:stretch>
            <a:fillRect/>
          </a:stretch>
        </p:blipFill>
        <p:spPr>
          <a:xfrm>
            <a:off x="34913" y="866156"/>
            <a:ext cx="3148049" cy="3924917"/>
          </a:xfrm>
          <a:prstGeom prst="rect">
            <a:avLst/>
          </a:prstGeom>
          <a:noFill/>
          <a:ln>
            <a:noFill/>
          </a:ln>
        </p:spPr>
      </p:pic>
      <p:sp>
        <p:nvSpPr>
          <p:cNvPr id="201" name="Google Shape;201;g3926c0c83d2_0_14"/>
          <p:cNvSpPr/>
          <p:nvPr/>
        </p:nvSpPr>
        <p:spPr>
          <a:xfrm>
            <a:off x="278438" y="4064270"/>
            <a:ext cx="2904525" cy="727024"/>
          </a:xfrm>
          <a:prstGeom prst="rect">
            <a:avLst/>
          </a:prstGeom>
          <a:noFill/>
          <a:ln w="19050" cap="flat" cmpd="sng">
            <a:solidFill>
              <a:schemeClr val="accent5"/>
            </a:solidFill>
            <a:prstDash val="solid"/>
            <a:round/>
            <a:headEnd type="none" w="sm" len="sm"/>
            <a:tailEnd type="none" w="sm" len="sm"/>
          </a:ln>
        </p:spPr>
        <p:txBody>
          <a:bodyPr spcFirstLastPara="1" wrap="square" lIns="68569" tIns="68569" rIns="68569" bIns="68569" anchor="ctr" anchorCtr="0">
            <a:noAutofit/>
          </a:bodyPr>
          <a:lstStyle/>
          <a:p>
            <a:pPr algn="ctr" defTabSz="685800">
              <a:buClr>
                <a:srgbClr val="000000"/>
              </a:buClr>
            </a:pPr>
            <a:endParaRPr sz="1050" kern="0">
              <a:solidFill>
                <a:srgbClr val="000000"/>
              </a:solidFill>
              <a:latin typeface="Arial"/>
              <a:cs typeface="Arial"/>
              <a:sym typeface="Arial"/>
            </a:endParaRPr>
          </a:p>
        </p:txBody>
      </p:sp>
      <p:sp>
        <p:nvSpPr>
          <p:cNvPr id="202" name="Google Shape;202;g3926c0c83d2_0_14"/>
          <p:cNvSpPr/>
          <p:nvPr/>
        </p:nvSpPr>
        <p:spPr>
          <a:xfrm>
            <a:off x="278438" y="1661080"/>
            <a:ext cx="2904525" cy="1451939"/>
          </a:xfrm>
          <a:prstGeom prst="rect">
            <a:avLst/>
          </a:prstGeom>
          <a:noFill/>
          <a:ln w="19050" cap="flat" cmpd="sng">
            <a:solidFill>
              <a:srgbClr val="FF0000"/>
            </a:solidFill>
            <a:prstDash val="solid"/>
            <a:round/>
            <a:headEnd type="none" w="sm" len="sm"/>
            <a:tailEnd type="none" w="sm" len="sm"/>
          </a:ln>
        </p:spPr>
        <p:txBody>
          <a:bodyPr spcFirstLastPara="1" wrap="square" lIns="68569" tIns="68569" rIns="68569" bIns="68569" anchor="ctr" anchorCtr="0">
            <a:noAutofit/>
          </a:bodyPr>
          <a:lstStyle/>
          <a:p>
            <a:pPr algn="ctr" defTabSz="685800">
              <a:buClr>
                <a:srgbClr val="000000"/>
              </a:buClr>
            </a:pPr>
            <a:endParaRPr sz="1050" kern="0">
              <a:solidFill>
                <a:srgbClr val="000000"/>
              </a:solidFill>
              <a:latin typeface="Arial"/>
              <a:cs typeface="Arial"/>
              <a:sym typeface="Arial"/>
            </a:endParaRPr>
          </a:p>
        </p:txBody>
      </p:sp>
      <p:grpSp>
        <p:nvGrpSpPr>
          <p:cNvPr id="203" name="Google Shape;203;g3926c0c83d2_0_14"/>
          <p:cNvGrpSpPr/>
          <p:nvPr/>
        </p:nvGrpSpPr>
        <p:grpSpPr>
          <a:xfrm>
            <a:off x="0" y="1266633"/>
            <a:ext cx="4644900" cy="3891792"/>
            <a:chOff x="0" y="1539530"/>
            <a:chExt cx="6193200" cy="5189057"/>
          </a:xfrm>
        </p:grpSpPr>
        <p:grpSp>
          <p:nvGrpSpPr>
            <p:cNvPr id="204" name="Google Shape;204;g3926c0c83d2_0_14"/>
            <p:cNvGrpSpPr/>
            <p:nvPr/>
          </p:nvGrpSpPr>
          <p:grpSpPr>
            <a:xfrm>
              <a:off x="0" y="1539530"/>
              <a:ext cx="6193128" cy="5189057"/>
              <a:chOff x="0" y="1628991"/>
              <a:chExt cx="6281700" cy="5189057"/>
            </a:xfrm>
          </p:grpSpPr>
          <p:grpSp>
            <p:nvGrpSpPr>
              <p:cNvPr id="205" name="Google Shape;205;g3926c0c83d2_0_14"/>
              <p:cNvGrpSpPr/>
              <p:nvPr/>
            </p:nvGrpSpPr>
            <p:grpSpPr>
              <a:xfrm>
                <a:off x="0" y="1628991"/>
                <a:ext cx="6281700" cy="5189057"/>
                <a:chOff x="5831625" y="2269800"/>
                <a:chExt cx="6281700" cy="4537873"/>
              </a:xfrm>
            </p:grpSpPr>
            <p:pic>
              <p:nvPicPr>
                <p:cNvPr id="206" name="Google Shape;206;g3926c0c83d2_0_14"/>
                <p:cNvPicPr preferRelativeResize="0"/>
                <p:nvPr/>
              </p:nvPicPr>
              <p:blipFill>
                <a:blip r:embed="rId5">
                  <a:alphaModFix/>
                </a:blip>
                <a:stretch>
                  <a:fillRect/>
                </a:stretch>
              </p:blipFill>
              <p:spPr>
                <a:xfrm>
                  <a:off x="5831625" y="2269800"/>
                  <a:ext cx="6281700" cy="4188001"/>
                </a:xfrm>
                <a:prstGeom prst="rect">
                  <a:avLst/>
                </a:prstGeom>
                <a:noFill/>
                <a:ln>
                  <a:noFill/>
                </a:ln>
              </p:spPr>
            </p:pic>
            <p:sp>
              <p:nvSpPr>
                <p:cNvPr id="207" name="Google Shape;207;g3926c0c83d2_0_14"/>
                <p:cNvSpPr txBox="1"/>
                <p:nvPr/>
              </p:nvSpPr>
              <p:spPr>
                <a:xfrm>
                  <a:off x="6532401" y="6457800"/>
                  <a:ext cx="5580900" cy="349873"/>
                </a:xfrm>
                <a:prstGeom prst="rect">
                  <a:avLst/>
                </a:prstGeom>
                <a:solidFill>
                  <a:schemeClr val="lt1"/>
                </a:solidFill>
                <a:ln>
                  <a:noFill/>
                </a:ln>
              </p:spPr>
              <p:txBody>
                <a:bodyPr spcFirstLastPara="1" wrap="square" lIns="68569" tIns="68569" rIns="68569" bIns="68569" anchor="t" anchorCtr="0">
                  <a:spAutoFit/>
                </a:bodyPr>
                <a:lstStyle/>
                <a:p>
                  <a:pPr defTabSz="685800">
                    <a:buClr>
                      <a:srgbClr val="000000"/>
                    </a:buClr>
                  </a:pPr>
                  <a:r>
                    <a:rPr lang="en-US" sz="1050" kern="0">
                      <a:solidFill>
                        <a:srgbClr val="000000"/>
                      </a:solidFill>
                      <a:latin typeface="Arial"/>
                      <a:cs typeface="Arial"/>
                      <a:sym typeface="Arial"/>
                    </a:rPr>
                    <a:t>Source: ATMS SDR TEAM, NOAA-20 ATMS Status March 2019.</a:t>
                  </a:r>
                  <a:endParaRPr sz="1050" kern="0">
                    <a:solidFill>
                      <a:srgbClr val="000000"/>
                    </a:solidFill>
                    <a:latin typeface="Arial"/>
                    <a:cs typeface="Arial"/>
                    <a:sym typeface="Arial"/>
                  </a:endParaRPr>
                </a:p>
              </p:txBody>
            </p:sp>
          </p:grpSp>
          <p:sp>
            <p:nvSpPr>
              <p:cNvPr id="208" name="Google Shape;208;g3926c0c83d2_0_14"/>
              <p:cNvSpPr/>
              <p:nvPr/>
            </p:nvSpPr>
            <p:spPr>
              <a:xfrm>
                <a:off x="5895725" y="3238488"/>
                <a:ext cx="280500" cy="14487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68569" tIns="68569" rIns="68569" bIns="68569" anchor="ctr" anchorCtr="0">
                <a:noAutofit/>
              </a:bodyPr>
              <a:lstStyle/>
              <a:p>
                <a:pPr algn="ctr" defTabSz="685800">
                  <a:buClr>
                    <a:srgbClr val="000000"/>
                  </a:buClr>
                </a:pPr>
                <a:endParaRPr sz="1050" kern="0">
                  <a:solidFill>
                    <a:srgbClr val="000000"/>
                  </a:solidFill>
                  <a:latin typeface="Arial"/>
                  <a:cs typeface="Arial"/>
                  <a:sym typeface="Arial"/>
                </a:endParaRPr>
              </a:p>
            </p:txBody>
          </p:sp>
        </p:grpSp>
        <p:sp>
          <p:nvSpPr>
            <p:cNvPr id="209" name="Google Shape;209;g3926c0c83d2_0_14"/>
            <p:cNvSpPr/>
            <p:nvPr/>
          </p:nvSpPr>
          <p:spPr>
            <a:xfrm>
              <a:off x="999900" y="4119775"/>
              <a:ext cx="2259600" cy="1935900"/>
            </a:xfrm>
            <a:prstGeom prst="rect">
              <a:avLst/>
            </a:prstGeom>
            <a:noFill/>
            <a:ln w="19050" cap="flat" cmpd="sng">
              <a:solidFill>
                <a:srgbClr val="FF0000"/>
              </a:solidFill>
              <a:prstDash val="solid"/>
              <a:round/>
              <a:headEnd type="none" w="sm" len="sm"/>
              <a:tailEnd type="none" w="sm" len="sm"/>
            </a:ln>
          </p:spPr>
          <p:txBody>
            <a:bodyPr spcFirstLastPara="1" wrap="square" lIns="68569" tIns="68569" rIns="68569" bIns="68569" anchor="ctr" anchorCtr="0">
              <a:noAutofit/>
            </a:bodyPr>
            <a:lstStyle/>
            <a:p>
              <a:pPr algn="ctr" defTabSz="685800">
                <a:buClr>
                  <a:srgbClr val="000000"/>
                </a:buClr>
              </a:pPr>
              <a:endParaRPr sz="1050" kern="0">
                <a:solidFill>
                  <a:srgbClr val="000000"/>
                </a:solidFill>
                <a:latin typeface="Arial"/>
                <a:cs typeface="Arial"/>
                <a:sym typeface="Arial"/>
              </a:endParaRPr>
            </a:p>
          </p:txBody>
        </p:sp>
        <p:sp>
          <p:nvSpPr>
            <p:cNvPr id="210" name="Google Shape;210;g3926c0c83d2_0_14"/>
            <p:cNvSpPr/>
            <p:nvPr/>
          </p:nvSpPr>
          <p:spPr>
            <a:xfrm>
              <a:off x="4581300" y="4461500"/>
              <a:ext cx="1611900" cy="1594200"/>
            </a:xfrm>
            <a:prstGeom prst="rect">
              <a:avLst/>
            </a:prstGeom>
            <a:noFill/>
            <a:ln w="19050" cap="flat" cmpd="sng">
              <a:solidFill>
                <a:schemeClr val="accent5"/>
              </a:solidFill>
              <a:prstDash val="solid"/>
              <a:round/>
              <a:headEnd type="none" w="sm" len="sm"/>
              <a:tailEnd type="none" w="sm" len="sm"/>
            </a:ln>
          </p:spPr>
          <p:txBody>
            <a:bodyPr spcFirstLastPara="1" wrap="square" lIns="68569" tIns="68569" rIns="68569" bIns="68569" anchor="ctr" anchorCtr="0">
              <a:noAutofit/>
            </a:bodyPr>
            <a:lstStyle/>
            <a:p>
              <a:pPr algn="ctr" defTabSz="685800">
                <a:buClr>
                  <a:srgbClr val="000000"/>
                </a:buClr>
              </a:pPr>
              <a:endParaRPr sz="1050" kern="0">
                <a:solidFill>
                  <a:srgbClr val="000000"/>
                </a:solidFill>
                <a:latin typeface="Arial"/>
                <a:cs typeface="Arial"/>
                <a:sym typeface="Arial"/>
              </a:endParaRPr>
            </a:p>
          </p:txBody>
        </p:sp>
      </p:grpSp>
      <p:grpSp>
        <p:nvGrpSpPr>
          <p:cNvPr id="211" name="Google Shape;211;g3926c0c83d2_0_14"/>
          <p:cNvGrpSpPr/>
          <p:nvPr/>
        </p:nvGrpSpPr>
        <p:grpSpPr>
          <a:xfrm>
            <a:off x="4644844" y="2443777"/>
            <a:ext cx="4513349" cy="2603291"/>
            <a:chOff x="6193125" y="3258369"/>
            <a:chExt cx="6017799" cy="3471054"/>
          </a:xfrm>
        </p:grpSpPr>
        <p:grpSp>
          <p:nvGrpSpPr>
            <p:cNvPr id="212" name="Google Shape;212;g3926c0c83d2_0_14"/>
            <p:cNvGrpSpPr/>
            <p:nvPr/>
          </p:nvGrpSpPr>
          <p:grpSpPr>
            <a:xfrm>
              <a:off x="6193125" y="3258369"/>
              <a:ext cx="6017799" cy="3471054"/>
              <a:chOff x="6193125" y="3258369"/>
              <a:chExt cx="6017799" cy="3471054"/>
            </a:xfrm>
          </p:grpSpPr>
          <p:pic>
            <p:nvPicPr>
              <p:cNvPr id="213" name="Google Shape;213;g3926c0c83d2_0_14"/>
              <p:cNvPicPr preferRelativeResize="0"/>
              <p:nvPr/>
            </p:nvPicPr>
            <p:blipFill>
              <a:blip r:embed="rId6">
                <a:alphaModFix/>
              </a:blip>
              <a:stretch>
                <a:fillRect/>
              </a:stretch>
            </p:blipFill>
            <p:spPr>
              <a:xfrm>
                <a:off x="6193125" y="3258369"/>
                <a:ext cx="6017799" cy="3192475"/>
              </a:xfrm>
              <a:prstGeom prst="rect">
                <a:avLst/>
              </a:prstGeom>
              <a:noFill/>
              <a:ln>
                <a:noFill/>
              </a:ln>
            </p:spPr>
          </p:pic>
          <p:sp>
            <p:nvSpPr>
              <p:cNvPr id="214" name="Google Shape;214;g3926c0c83d2_0_14"/>
              <p:cNvSpPr txBox="1"/>
              <p:nvPr/>
            </p:nvSpPr>
            <p:spPr>
              <a:xfrm>
                <a:off x="6334637" y="6250323"/>
                <a:ext cx="5734800" cy="479100"/>
              </a:xfrm>
              <a:prstGeom prst="rect">
                <a:avLst/>
              </a:prstGeom>
              <a:solidFill>
                <a:schemeClr val="lt1"/>
              </a:solidFill>
              <a:ln>
                <a:noFill/>
              </a:ln>
            </p:spPr>
            <p:txBody>
              <a:bodyPr spcFirstLastPara="1" wrap="square" lIns="68569" tIns="68569" rIns="68569" bIns="68569" anchor="t" anchorCtr="0">
                <a:noAutofit/>
              </a:bodyPr>
              <a:lstStyle/>
              <a:p>
                <a:pPr defTabSz="685800">
                  <a:buClr>
                    <a:srgbClr val="000000"/>
                  </a:buClr>
                </a:pPr>
                <a:r>
                  <a:rPr lang="en-US" sz="1200" kern="0">
                    <a:solidFill>
                      <a:srgbClr val="000000"/>
                    </a:solidFill>
                    <a:latin typeface="Calibri"/>
                    <a:ea typeface="Calibri"/>
                    <a:cs typeface="Calibri"/>
                    <a:sym typeface="Calibri"/>
                  </a:rPr>
                  <a:t>Source:  Pieper, M. L., et al. SPIE 2025, </a:t>
                </a:r>
                <a:r>
                  <a:rPr lang="en-US" sz="1200" kern="0">
                    <a:solidFill>
                      <a:srgbClr val="000000"/>
                    </a:solidFill>
                    <a:latin typeface="Arial"/>
                    <a:cs typeface="Arial"/>
                    <a:sym typeface="Arial"/>
                  </a:rPr>
                  <a:t>Joe Munchak et al. </a:t>
                </a:r>
                <a:r>
                  <a:rPr lang="en-US" sz="1200" i="1" kern="0">
                    <a:solidFill>
                      <a:srgbClr val="000000"/>
                    </a:solidFill>
                    <a:latin typeface="Arial"/>
                    <a:cs typeface="Arial"/>
                    <a:sym typeface="Arial"/>
                  </a:rPr>
                  <a:t>ESS Open Archive, </a:t>
                </a:r>
                <a:r>
                  <a:rPr lang="en-US" sz="1200" kern="0">
                    <a:solidFill>
                      <a:srgbClr val="000000"/>
                    </a:solidFill>
                    <a:latin typeface="Arial"/>
                    <a:cs typeface="Arial"/>
                    <a:sym typeface="Arial"/>
                  </a:rPr>
                  <a:t>2025.</a:t>
                </a:r>
                <a:endParaRPr sz="1200" kern="0">
                  <a:solidFill>
                    <a:srgbClr val="000000"/>
                  </a:solidFill>
                  <a:latin typeface="Calibri"/>
                  <a:ea typeface="Calibri"/>
                  <a:cs typeface="Calibri"/>
                  <a:sym typeface="Calibri"/>
                </a:endParaRPr>
              </a:p>
            </p:txBody>
          </p:sp>
        </p:grpSp>
        <p:sp>
          <p:nvSpPr>
            <p:cNvPr id="215" name="Google Shape;215;g3926c0c83d2_0_14"/>
            <p:cNvSpPr/>
            <p:nvPr/>
          </p:nvSpPr>
          <p:spPr>
            <a:xfrm>
              <a:off x="7038750" y="3566150"/>
              <a:ext cx="3212100" cy="2584800"/>
            </a:xfrm>
            <a:prstGeom prst="rect">
              <a:avLst/>
            </a:prstGeom>
            <a:noFill/>
            <a:ln w="19050" cap="flat" cmpd="sng">
              <a:solidFill>
                <a:srgbClr val="FF0000"/>
              </a:solidFill>
              <a:prstDash val="solid"/>
              <a:round/>
              <a:headEnd type="none" w="sm" len="sm"/>
              <a:tailEnd type="none" w="sm" len="sm"/>
            </a:ln>
          </p:spPr>
          <p:txBody>
            <a:bodyPr spcFirstLastPara="1" wrap="square" lIns="68569" tIns="68569" rIns="68569" bIns="68569" anchor="ctr" anchorCtr="0">
              <a:noAutofit/>
            </a:bodyPr>
            <a:lstStyle/>
            <a:p>
              <a:pPr algn="ctr" defTabSz="685800">
                <a:buClr>
                  <a:srgbClr val="000000"/>
                </a:buClr>
              </a:pPr>
              <a:endParaRPr sz="1050" kern="0">
                <a:solidFill>
                  <a:srgbClr val="000000"/>
                </a:solidFill>
                <a:latin typeface="Arial"/>
                <a:cs typeface="Arial"/>
                <a:sym typeface="Arial"/>
              </a:endParaRPr>
            </a:p>
          </p:txBody>
        </p:sp>
        <p:sp>
          <p:nvSpPr>
            <p:cNvPr id="216" name="Google Shape;216;g3926c0c83d2_0_14"/>
            <p:cNvSpPr/>
            <p:nvPr/>
          </p:nvSpPr>
          <p:spPr>
            <a:xfrm>
              <a:off x="10346100" y="4556750"/>
              <a:ext cx="1352400" cy="1594200"/>
            </a:xfrm>
            <a:prstGeom prst="rect">
              <a:avLst/>
            </a:prstGeom>
            <a:noFill/>
            <a:ln w="19050" cap="flat" cmpd="sng">
              <a:solidFill>
                <a:schemeClr val="accent5"/>
              </a:solidFill>
              <a:prstDash val="solid"/>
              <a:round/>
              <a:headEnd type="none" w="sm" len="sm"/>
              <a:tailEnd type="none" w="sm" len="sm"/>
            </a:ln>
          </p:spPr>
          <p:txBody>
            <a:bodyPr spcFirstLastPara="1" wrap="square" lIns="68569" tIns="68569" rIns="68569" bIns="68569" anchor="ctr" anchorCtr="0">
              <a:noAutofit/>
            </a:bodyPr>
            <a:lstStyle/>
            <a:p>
              <a:pPr algn="ctr" defTabSz="685800">
                <a:buClr>
                  <a:srgbClr val="000000"/>
                </a:buClr>
              </a:pPr>
              <a:endParaRPr sz="1050" kern="0">
                <a:solidFill>
                  <a:srgbClr val="000000"/>
                </a:solidFill>
                <a:latin typeface="Arial"/>
                <a:cs typeface="Arial"/>
                <a:sym typeface="Arial"/>
              </a:endParaRPr>
            </a:p>
          </p:txBody>
        </p:sp>
      </p:grpSp>
      <p:sp>
        <p:nvSpPr>
          <p:cNvPr id="217" name="Google Shape;217;g3926c0c83d2_0_14"/>
          <p:cNvSpPr txBox="1">
            <a:spLocks noGrp="1"/>
          </p:cNvSpPr>
          <p:nvPr>
            <p:ph type="sldNum" idx="12"/>
          </p:nvPr>
        </p:nvSpPr>
        <p:spPr>
          <a:xfrm>
            <a:off x="6457950" y="4767263"/>
            <a:ext cx="2057400" cy="273825"/>
          </a:xfrm>
          <a:prstGeom prst="rect">
            <a:avLst/>
          </a:prstGeom>
        </p:spPr>
        <p:txBody>
          <a:bodyPr spcFirstLastPara="1" wrap="square" lIns="68569" tIns="34275" rIns="68569" bIns="34275" anchor="ctr" anchorCtr="0">
            <a:normAutofit/>
          </a:bodyPr>
          <a:lstStyle/>
          <a:p>
            <a:pPr defTabSz="685800">
              <a:buClr>
                <a:srgbClr val="000000"/>
              </a:buClr>
            </a:pPr>
            <a:fld id="{00000000-1234-1234-1234-123412341234}" type="slidenum">
              <a:rPr lang="en-US" kern="0">
                <a:solidFill>
                  <a:srgbClr val="595959"/>
                </a:solidFill>
                <a:latin typeface="Arial"/>
                <a:cs typeface="Arial"/>
                <a:sym typeface="Arial"/>
              </a:rPr>
              <a:pPr defTabSz="685800">
                <a:buClr>
                  <a:srgbClr val="000000"/>
                </a:buClr>
              </a:pPr>
              <a:t>5</a:t>
            </a:fld>
            <a:endParaRPr kern="0">
              <a:solidFill>
                <a:srgbClr val="595959"/>
              </a:solidFill>
              <a:latin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533AE-5A50-1143-2679-C2A30803DCA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43F00E6-68BC-B7CC-2305-996129B4400D}"/>
              </a:ext>
            </a:extLst>
          </p:cNvPr>
          <p:cNvPicPr>
            <a:picLocks noChangeAspect="1"/>
          </p:cNvPicPr>
          <p:nvPr/>
        </p:nvPicPr>
        <p:blipFill>
          <a:blip r:embed="rId2"/>
          <a:stretch>
            <a:fillRect/>
          </a:stretch>
        </p:blipFill>
        <p:spPr>
          <a:xfrm>
            <a:off x="1177582" y="475763"/>
            <a:ext cx="6676754" cy="1988820"/>
          </a:xfrm>
          <a:prstGeom prst="rect">
            <a:avLst/>
          </a:prstGeom>
        </p:spPr>
      </p:pic>
      <p:pic>
        <p:nvPicPr>
          <p:cNvPr id="3" name="Picture 2">
            <a:extLst>
              <a:ext uri="{FF2B5EF4-FFF2-40B4-BE49-F238E27FC236}">
                <a16:creationId xmlns:a16="http://schemas.microsoft.com/office/drawing/2014/main" id="{432A6700-CCC5-6A95-6560-3EF96DC6B16B}"/>
              </a:ext>
            </a:extLst>
          </p:cNvPr>
          <p:cNvPicPr>
            <a:picLocks noChangeAspect="1"/>
          </p:cNvPicPr>
          <p:nvPr/>
        </p:nvPicPr>
        <p:blipFill>
          <a:blip r:embed="rId3"/>
          <a:stretch>
            <a:fillRect/>
          </a:stretch>
        </p:blipFill>
        <p:spPr>
          <a:xfrm>
            <a:off x="1177582" y="2352018"/>
            <a:ext cx="6676754" cy="1988820"/>
          </a:xfrm>
          <a:prstGeom prst="rect">
            <a:avLst/>
          </a:prstGeom>
        </p:spPr>
      </p:pic>
      <p:sp>
        <p:nvSpPr>
          <p:cNvPr id="5" name="TextBox 4">
            <a:extLst>
              <a:ext uri="{FF2B5EF4-FFF2-40B4-BE49-F238E27FC236}">
                <a16:creationId xmlns:a16="http://schemas.microsoft.com/office/drawing/2014/main" id="{82AAC88E-CA42-B72F-8DA1-0D4BEE6424AA}"/>
              </a:ext>
            </a:extLst>
          </p:cNvPr>
          <p:cNvSpPr txBox="1"/>
          <p:nvPr/>
        </p:nvSpPr>
        <p:spPr>
          <a:xfrm>
            <a:off x="393700" y="4427919"/>
            <a:ext cx="8356600" cy="715581"/>
          </a:xfrm>
          <a:prstGeom prst="rect">
            <a:avLst/>
          </a:prstGeom>
          <a:noFill/>
        </p:spPr>
        <p:txBody>
          <a:bodyPr wrap="square">
            <a:spAutoFit/>
          </a:bodyPr>
          <a:lstStyle/>
          <a:p>
            <a:r>
              <a:rPr lang="en-US" sz="1350"/>
              <a:t> TROPICS Limb Adjustment is based on Goldberg, M.D., D.S. Crosby, and L. Zhou, 2001: The limb adjustment of AMSU-A observations: methodology and validation , Journal Appl. Meteor, 40, 70-83.</a:t>
            </a:r>
          </a:p>
          <a:p>
            <a:r>
              <a:rPr lang="en-US" sz="1350">
                <a:hlinkClick r:id="rId4"/>
              </a:rPr>
              <a:t>https://journals.ametsoc.org/view/journals/apme/40/1/1520-0450_2001_040_0070_tlaoaa_2.0.co_2.xml</a:t>
            </a:r>
            <a:endParaRPr lang="en-US" sz="1350"/>
          </a:p>
        </p:txBody>
      </p:sp>
      <p:sp>
        <p:nvSpPr>
          <p:cNvPr id="4" name="TextBox 3">
            <a:extLst>
              <a:ext uri="{FF2B5EF4-FFF2-40B4-BE49-F238E27FC236}">
                <a16:creationId xmlns:a16="http://schemas.microsoft.com/office/drawing/2014/main" id="{13C56039-34D2-4CD2-71CA-1BDB94D1E741}"/>
              </a:ext>
            </a:extLst>
          </p:cNvPr>
          <p:cNvSpPr txBox="1"/>
          <p:nvPr/>
        </p:nvSpPr>
        <p:spPr>
          <a:xfrm>
            <a:off x="2632884" y="859893"/>
            <a:ext cx="1382494" cy="369332"/>
          </a:xfrm>
          <a:prstGeom prst="rect">
            <a:avLst/>
          </a:prstGeom>
          <a:noFill/>
        </p:spPr>
        <p:txBody>
          <a:bodyPr wrap="none" rtlCol="0">
            <a:spAutoFit/>
          </a:bodyPr>
          <a:lstStyle/>
          <a:p>
            <a:r>
              <a:rPr lang="en-US"/>
              <a:t>TROPICS S3</a:t>
            </a:r>
          </a:p>
        </p:txBody>
      </p:sp>
    </p:spTree>
    <p:extLst>
      <p:ext uri="{BB962C8B-B14F-4D97-AF65-F5344CB8AC3E}">
        <p14:creationId xmlns:p14="http://schemas.microsoft.com/office/powerpoint/2010/main" val="1590938680"/>
      </p:ext>
    </p:extLst>
  </p:cSld>
  <p:clrMapOvr>
    <a:masterClrMapping/>
  </p:clrMapOvr>
  <mc:AlternateContent xmlns:mc="http://schemas.openxmlformats.org/markup-compatibility/2006" xmlns:p14="http://schemas.microsoft.com/office/powerpoint/2010/main">
    <mc:Choice Requires="p14">
      <p:transition spd="slow" p14:dur="2000" advTm="29047"/>
    </mc:Choice>
    <mc:Fallback xmlns="">
      <p:transition spd="slow" advTm="29047"/>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336AC-B4B6-E762-985D-DF59E359598A}"/>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D13B4762-18E4-72B2-8DAC-0428F65F96EC}"/>
              </a:ext>
            </a:extLst>
          </p:cNvPr>
          <p:cNvPicPr>
            <a:picLocks noChangeAspect="1"/>
          </p:cNvPicPr>
          <p:nvPr/>
        </p:nvPicPr>
        <p:blipFill>
          <a:blip r:embed="rId2"/>
          <a:stretch>
            <a:fillRect/>
          </a:stretch>
        </p:blipFill>
        <p:spPr>
          <a:xfrm>
            <a:off x="5628981" y="3478239"/>
            <a:ext cx="2130671" cy="1598003"/>
          </a:xfrm>
          <a:prstGeom prst="rect">
            <a:avLst/>
          </a:prstGeom>
        </p:spPr>
      </p:pic>
      <p:pic>
        <p:nvPicPr>
          <p:cNvPr id="23" name="Picture 22">
            <a:extLst>
              <a:ext uri="{FF2B5EF4-FFF2-40B4-BE49-F238E27FC236}">
                <a16:creationId xmlns:a16="http://schemas.microsoft.com/office/drawing/2014/main" id="{E3C6F2A6-23E3-5695-C6CD-DC0209D346C1}"/>
              </a:ext>
            </a:extLst>
          </p:cNvPr>
          <p:cNvPicPr>
            <a:picLocks noChangeAspect="1"/>
          </p:cNvPicPr>
          <p:nvPr/>
        </p:nvPicPr>
        <p:blipFill>
          <a:blip r:embed="rId3"/>
          <a:stretch>
            <a:fillRect/>
          </a:stretch>
        </p:blipFill>
        <p:spPr>
          <a:xfrm>
            <a:off x="3401576" y="3439791"/>
            <a:ext cx="2181934" cy="1636451"/>
          </a:xfrm>
          <a:prstGeom prst="rect">
            <a:avLst/>
          </a:prstGeom>
        </p:spPr>
      </p:pic>
      <p:pic>
        <p:nvPicPr>
          <p:cNvPr id="21" name="Picture 20">
            <a:extLst>
              <a:ext uri="{FF2B5EF4-FFF2-40B4-BE49-F238E27FC236}">
                <a16:creationId xmlns:a16="http://schemas.microsoft.com/office/drawing/2014/main" id="{AC7DC3BE-0BA0-C7A1-DBF9-F22D322AA807}"/>
              </a:ext>
            </a:extLst>
          </p:cNvPr>
          <p:cNvPicPr>
            <a:picLocks noChangeAspect="1"/>
          </p:cNvPicPr>
          <p:nvPr/>
        </p:nvPicPr>
        <p:blipFill>
          <a:blip r:embed="rId4"/>
          <a:stretch>
            <a:fillRect/>
          </a:stretch>
        </p:blipFill>
        <p:spPr>
          <a:xfrm>
            <a:off x="1143000" y="3454770"/>
            <a:ext cx="2130671" cy="1598003"/>
          </a:xfrm>
          <a:prstGeom prst="rect">
            <a:avLst/>
          </a:prstGeom>
        </p:spPr>
      </p:pic>
      <p:pic>
        <p:nvPicPr>
          <p:cNvPr id="19" name="Picture 18">
            <a:extLst>
              <a:ext uri="{FF2B5EF4-FFF2-40B4-BE49-F238E27FC236}">
                <a16:creationId xmlns:a16="http://schemas.microsoft.com/office/drawing/2014/main" id="{592B0BE1-C235-587A-1D41-91F99D1A26CA}"/>
              </a:ext>
            </a:extLst>
          </p:cNvPr>
          <p:cNvPicPr>
            <a:picLocks noChangeAspect="1"/>
          </p:cNvPicPr>
          <p:nvPr/>
        </p:nvPicPr>
        <p:blipFill>
          <a:blip r:embed="rId5"/>
          <a:stretch>
            <a:fillRect/>
          </a:stretch>
        </p:blipFill>
        <p:spPr>
          <a:xfrm>
            <a:off x="326493" y="265752"/>
            <a:ext cx="2076266" cy="1557200"/>
          </a:xfrm>
          <a:prstGeom prst="rect">
            <a:avLst/>
          </a:prstGeom>
        </p:spPr>
      </p:pic>
      <p:pic>
        <p:nvPicPr>
          <p:cNvPr id="17" name="Picture 16">
            <a:extLst>
              <a:ext uri="{FF2B5EF4-FFF2-40B4-BE49-F238E27FC236}">
                <a16:creationId xmlns:a16="http://schemas.microsoft.com/office/drawing/2014/main" id="{EB3CE41D-C2B6-14CE-ADD3-12B3637A064F}"/>
              </a:ext>
            </a:extLst>
          </p:cNvPr>
          <p:cNvPicPr>
            <a:picLocks noChangeAspect="1"/>
          </p:cNvPicPr>
          <p:nvPr/>
        </p:nvPicPr>
        <p:blipFill>
          <a:blip r:embed="rId6"/>
          <a:stretch>
            <a:fillRect/>
          </a:stretch>
        </p:blipFill>
        <p:spPr>
          <a:xfrm>
            <a:off x="6530481" y="1822953"/>
            <a:ext cx="2076266" cy="1557200"/>
          </a:xfrm>
          <a:prstGeom prst="rect">
            <a:avLst/>
          </a:prstGeom>
        </p:spPr>
      </p:pic>
      <p:pic>
        <p:nvPicPr>
          <p:cNvPr id="15" name="Picture 14">
            <a:extLst>
              <a:ext uri="{FF2B5EF4-FFF2-40B4-BE49-F238E27FC236}">
                <a16:creationId xmlns:a16="http://schemas.microsoft.com/office/drawing/2014/main" id="{D41A4C8A-AAD9-20DF-361F-986F67495047}"/>
              </a:ext>
            </a:extLst>
          </p:cNvPr>
          <p:cNvPicPr>
            <a:picLocks noChangeAspect="1"/>
          </p:cNvPicPr>
          <p:nvPr/>
        </p:nvPicPr>
        <p:blipFill>
          <a:blip r:embed="rId7"/>
          <a:stretch>
            <a:fillRect/>
          </a:stretch>
        </p:blipFill>
        <p:spPr>
          <a:xfrm>
            <a:off x="4381502" y="1873858"/>
            <a:ext cx="2190095" cy="1642571"/>
          </a:xfrm>
          <a:prstGeom prst="rect">
            <a:avLst/>
          </a:prstGeom>
        </p:spPr>
      </p:pic>
      <p:pic>
        <p:nvPicPr>
          <p:cNvPr id="13" name="Picture 12">
            <a:extLst>
              <a:ext uri="{FF2B5EF4-FFF2-40B4-BE49-F238E27FC236}">
                <a16:creationId xmlns:a16="http://schemas.microsoft.com/office/drawing/2014/main" id="{9D8DA9D5-5CB1-58DC-7DCD-68A119023B42}"/>
              </a:ext>
            </a:extLst>
          </p:cNvPr>
          <p:cNvPicPr>
            <a:picLocks noChangeAspect="1"/>
          </p:cNvPicPr>
          <p:nvPr/>
        </p:nvPicPr>
        <p:blipFill>
          <a:blip r:embed="rId8"/>
          <a:stretch>
            <a:fillRect/>
          </a:stretch>
        </p:blipFill>
        <p:spPr>
          <a:xfrm>
            <a:off x="2361245" y="1873858"/>
            <a:ext cx="2080663" cy="1560496"/>
          </a:xfrm>
          <a:prstGeom prst="rect">
            <a:avLst/>
          </a:prstGeom>
        </p:spPr>
      </p:pic>
      <p:pic>
        <p:nvPicPr>
          <p:cNvPr id="11" name="Picture 10">
            <a:extLst>
              <a:ext uri="{FF2B5EF4-FFF2-40B4-BE49-F238E27FC236}">
                <a16:creationId xmlns:a16="http://schemas.microsoft.com/office/drawing/2014/main" id="{F31F2929-A966-DC77-A972-4A22B97A5DB2}"/>
              </a:ext>
            </a:extLst>
          </p:cNvPr>
          <p:cNvPicPr>
            <a:picLocks noChangeAspect="1"/>
          </p:cNvPicPr>
          <p:nvPr/>
        </p:nvPicPr>
        <p:blipFill>
          <a:blip r:embed="rId9"/>
          <a:stretch>
            <a:fillRect/>
          </a:stretch>
        </p:blipFill>
        <p:spPr>
          <a:xfrm>
            <a:off x="254331" y="1864226"/>
            <a:ext cx="2130669" cy="1598002"/>
          </a:xfrm>
          <a:prstGeom prst="rect">
            <a:avLst/>
          </a:prstGeom>
        </p:spPr>
      </p:pic>
      <p:pic>
        <p:nvPicPr>
          <p:cNvPr id="9" name="Picture 8">
            <a:extLst>
              <a:ext uri="{FF2B5EF4-FFF2-40B4-BE49-F238E27FC236}">
                <a16:creationId xmlns:a16="http://schemas.microsoft.com/office/drawing/2014/main" id="{E3976FE9-2FBD-0FA0-145C-26A01E6B6DFB}"/>
              </a:ext>
            </a:extLst>
          </p:cNvPr>
          <p:cNvPicPr>
            <a:picLocks noChangeAspect="1"/>
          </p:cNvPicPr>
          <p:nvPr/>
        </p:nvPicPr>
        <p:blipFill>
          <a:blip r:embed="rId10"/>
          <a:stretch>
            <a:fillRect/>
          </a:stretch>
        </p:blipFill>
        <p:spPr>
          <a:xfrm>
            <a:off x="6584463" y="285245"/>
            <a:ext cx="1961543" cy="1471157"/>
          </a:xfrm>
          <a:prstGeom prst="rect">
            <a:avLst/>
          </a:prstGeom>
        </p:spPr>
      </p:pic>
      <p:pic>
        <p:nvPicPr>
          <p:cNvPr id="7" name="Picture 6">
            <a:extLst>
              <a:ext uri="{FF2B5EF4-FFF2-40B4-BE49-F238E27FC236}">
                <a16:creationId xmlns:a16="http://schemas.microsoft.com/office/drawing/2014/main" id="{E53CA6C0-192B-E9C7-0FA7-7C1748DAEA6F}"/>
              </a:ext>
            </a:extLst>
          </p:cNvPr>
          <p:cNvPicPr>
            <a:picLocks noChangeAspect="1"/>
          </p:cNvPicPr>
          <p:nvPr/>
        </p:nvPicPr>
        <p:blipFill>
          <a:blip r:embed="rId11"/>
          <a:stretch>
            <a:fillRect/>
          </a:stretch>
        </p:blipFill>
        <p:spPr>
          <a:xfrm>
            <a:off x="4450282" y="259112"/>
            <a:ext cx="2055097" cy="1541323"/>
          </a:xfrm>
          <a:prstGeom prst="rect">
            <a:avLst/>
          </a:prstGeom>
        </p:spPr>
      </p:pic>
      <p:pic>
        <p:nvPicPr>
          <p:cNvPr id="5" name="Picture 4">
            <a:extLst>
              <a:ext uri="{FF2B5EF4-FFF2-40B4-BE49-F238E27FC236}">
                <a16:creationId xmlns:a16="http://schemas.microsoft.com/office/drawing/2014/main" id="{A4FFCE99-E1FE-5DCD-B729-767D7DC615A0}"/>
              </a:ext>
            </a:extLst>
          </p:cNvPr>
          <p:cNvPicPr>
            <a:picLocks noChangeAspect="1"/>
          </p:cNvPicPr>
          <p:nvPr/>
        </p:nvPicPr>
        <p:blipFill>
          <a:blip r:embed="rId12"/>
          <a:stretch>
            <a:fillRect/>
          </a:stretch>
        </p:blipFill>
        <p:spPr>
          <a:xfrm>
            <a:off x="2331625" y="224478"/>
            <a:ext cx="2118657" cy="1588993"/>
          </a:xfrm>
          <a:prstGeom prst="rect">
            <a:avLst/>
          </a:prstGeom>
        </p:spPr>
      </p:pic>
      <p:sp>
        <p:nvSpPr>
          <p:cNvPr id="26" name="TextBox 25">
            <a:extLst>
              <a:ext uri="{FF2B5EF4-FFF2-40B4-BE49-F238E27FC236}">
                <a16:creationId xmlns:a16="http://schemas.microsoft.com/office/drawing/2014/main" id="{16FBD8D9-CC20-98BF-945E-21B5508649BC}"/>
              </a:ext>
            </a:extLst>
          </p:cNvPr>
          <p:cNvSpPr txBox="1"/>
          <p:nvPr/>
        </p:nvSpPr>
        <p:spPr>
          <a:xfrm>
            <a:off x="889895" y="416170"/>
            <a:ext cx="1109856" cy="300082"/>
          </a:xfrm>
          <a:prstGeom prst="rect">
            <a:avLst/>
          </a:prstGeom>
          <a:noFill/>
        </p:spPr>
        <p:txBody>
          <a:bodyPr wrap="none" rtlCol="0">
            <a:spAutoFit/>
          </a:bodyPr>
          <a:lstStyle/>
          <a:p>
            <a:r>
              <a:rPr lang="en-US" sz="1350">
                <a:solidFill>
                  <a:schemeClr val="bg1"/>
                </a:solidFill>
              </a:rPr>
              <a:t>AWS 01 UTC</a:t>
            </a:r>
          </a:p>
        </p:txBody>
      </p:sp>
      <p:sp>
        <p:nvSpPr>
          <p:cNvPr id="27" name="TextBox 26">
            <a:extLst>
              <a:ext uri="{FF2B5EF4-FFF2-40B4-BE49-F238E27FC236}">
                <a16:creationId xmlns:a16="http://schemas.microsoft.com/office/drawing/2014/main" id="{70576003-BC05-8F14-F56C-D491FCC09F6A}"/>
              </a:ext>
            </a:extLst>
          </p:cNvPr>
          <p:cNvSpPr txBox="1"/>
          <p:nvPr/>
        </p:nvSpPr>
        <p:spPr>
          <a:xfrm>
            <a:off x="2621814" y="416170"/>
            <a:ext cx="949362" cy="300082"/>
          </a:xfrm>
          <a:prstGeom prst="rect">
            <a:avLst/>
          </a:prstGeom>
          <a:noFill/>
        </p:spPr>
        <p:txBody>
          <a:bodyPr wrap="none" rtlCol="0">
            <a:spAutoFit/>
          </a:bodyPr>
          <a:lstStyle/>
          <a:p>
            <a:r>
              <a:rPr lang="en-US" sz="1350">
                <a:solidFill>
                  <a:schemeClr val="bg1"/>
                </a:solidFill>
              </a:rPr>
              <a:t>S5 01 UTC</a:t>
            </a:r>
          </a:p>
        </p:txBody>
      </p:sp>
      <p:sp>
        <p:nvSpPr>
          <p:cNvPr id="28" name="TextBox 27">
            <a:extLst>
              <a:ext uri="{FF2B5EF4-FFF2-40B4-BE49-F238E27FC236}">
                <a16:creationId xmlns:a16="http://schemas.microsoft.com/office/drawing/2014/main" id="{168ED418-8B9B-D520-E96B-291F991B912A}"/>
              </a:ext>
            </a:extLst>
          </p:cNvPr>
          <p:cNvSpPr txBox="1"/>
          <p:nvPr/>
        </p:nvSpPr>
        <p:spPr>
          <a:xfrm>
            <a:off x="4980713" y="360485"/>
            <a:ext cx="949362" cy="300082"/>
          </a:xfrm>
          <a:prstGeom prst="rect">
            <a:avLst/>
          </a:prstGeom>
          <a:noFill/>
        </p:spPr>
        <p:txBody>
          <a:bodyPr wrap="none" rtlCol="0">
            <a:spAutoFit/>
          </a:bodyPr>
          <a:lstStyle/>
          <a:p>
            <a:r>
              <a:rPr lang="en-US" sz="1350">
                <a:solidFill>
                  <a:schemeClr val="bg1"/>
                </a:solidFill>
              </a:rPr>
              <a:t>S2 02 UTC</a:t>
            </a:r>
          </a:p>
        </p:txBody>
      </p:sp>
      <p:sp>
        <p:nvSpPr>
          <p:cNvPr id="29" name="TextBox 28">
            <a:extLst>
              <a:ext uri="{FF2B5EF4-FFF2-40B4-BE49-F238E27FC236}">
                <a16:creationId xmlns:a16="http://schemas.microsoft.com/office/drawing/2014/main" id="{800BF5E8-6130-B883-90E8-81B8052084A6}"/>
              </a:ext>
            </a:extLst>
          </p:cNvPr>
          <p:cNvSpPr txBox="1"/>
          <p:nvPr/>
        </p:nvSpPr>
        <p:spPr>
          <a:xfrm>
            <a:off x="7062625" y="426186"/>
            <a:ext cx="1066382" cy="300082"/>
          </a:xfrm>
          <a:prstGeom prst="rect">
            <a:avLst/>
          </a:prstGeom>
          <a:noFill/>
        </p:spPr>
        <p:txBody>
          <a:bodyPr wrap="none" rtlCol="0">
            <a:spAutoFit/>
          </a:bodyPr>
          <a:lstStyle/>
          <a:p>
            <a:r>
              <a:rPr lang="en-US" sz="1350">
                <a:solidFill>
                  <a:schemeClr val="bg1"/>
                </a:solidFill>
              </a:rPr>
              <a:t>N20 04 UTC</a:t>
            </a:r>
          </a:p>
        </p:txBody>
      </p:sp>
      <p:sp>
        <p:nvSpPr>
          <p:cNvPr id="30" name="TextBox 29">
            <a:extLst>
              <a:ext uri="{FF2B5EF4-FFF2-40B4-BE49-F238E27FC236}">
                <a16:creationId xmlns:a16="http://schemas.microsoft.com/office/drawing/2014/main" id="{84C97D7F-86AF-5466-D4B2-D07C6443F791}"/>
              </a:ext>
            </a:extLst>
          </p:cNvPr>
          <p:cNvSpPr txBox="1"/>
          <p:nvPr/>
        </p:nvSpPr>
        <p:spPr>
          <a:xfrm>
            <a:off x="697530" y="1990873"/>
            <a:ext cx="1176989" cy="300082"/>
          </a:xfrm>
          <a:prstGeom prst="rect">
            <a:avLst/>
          </a:prstGeom>
          <a:noFill/>
        </p:spPr>
        <p:txBody>
          <a:bodyPr wrap="none" rtlCol="0">
            <a:spAutoFit/>
          </a:bodyPr>
          <a:lstStyle/>
          <a:p>
            <a:r>
              <a:rPr lang="en-US" sz="1350">
                <a:solidFill>
                  <a:schemeClr val="bg1"/>
                </a:solidFill>
              </a:rPr>
              <a:t>SNPP 05 UTC</a:t>
            </a:r>
          </a:p>
        </p:txBody>
      </p:sp>
      <p:sp>
        <p:nvSpPr>
          <p:cNvPr id="31" name="TextBox 30">
            <a:extLst>
              <a:ext uri="{FF2B5EF4-FFF2-40B4-BE49-F238E27FC236}">
                <a16:creationId xmlns:a16="http://schemas.microsoft.com/office/drawing/2014/main" id="{E96DDB40-8346-FEFF-616E-4ADB8369088A}"/>
              </a:ext>
            </a:extLst>
          </p:cNvPr>
          <p:cNvSpPr txBox="1"/>
          <p:nvPr/>
        </p:nvSpPr>
        <p:spPr>
          <a:xfrm>
            <a:off x="2628708" y="2002746"/>
            <a:ext cx="949362" cy="300082"/>
          </a:xfrm>
          <a:prstGeom prst="rect">
            <a:avLst/>
          </a:prstGeom>
          <a:noFill/>
        </p:spPr>
        <p:txBody>
          <a:bodyPr wrap="none" rtlCol="0">
            <a:spAutoFit/>
          </a:bodyPr>
          <a:lstStyle/>
          <a:p>
            <a:r>
              <a:rPr lang="en-US" sz="1350">
                <a:solidFill>
                  <a:schemeClr val="bg1"/>
                </a:solidFill>
              </a:rPr>
              <a:t>S2 14 UTC</a:t>
            </a:r>
          </a:p>
        </p:txBody>
      </p:sp>
      <p:sp>
        <p:nvSpPr>
          <p:cNvPr id="32" name="TextBox 31">
            <a:extLst>
              <a:ext uri="{FF2B5EF4-FFF2-40B4-BE49-F238E27FC236}">
                <a16:creationId xmlns:a16="http://schemas.microsoft.com/office/drawing/2014/main" id="{81A29B10-AFE4-9F5C-610A-383DCD502E1E}"/>
              </a:ext>
            </a:extLst>
          </p:cNvPr>
          <p:cNvSpPr txBox="1"/>
          <p:nvPr/>
        </p:nvSpPr>
        <p:spPr>
          <a:xfrm>
            <a:off x="4679619" y="1990873"/>
            <a:ext cx="949362" cy="300082"/>
          </a:xfrm>
          <a:prstGeom prst="rect">
            <a:avLst/>
          </a:prstGeom>
          <a:noFill/>
        </p:spPr>
        <p:txBody>
          <a:bodyPr wrap="none" rtlCol="0">
            <a:spAutoFit/>
          </a:bodyPr>
          <a:lstStyle/>
          <a:p>
            <a:r>
              <a:rPr lang="en-US" sz="1350">
                <a:solidFill>
                  <a:schemeClr val="bg1"/>
                </a:solidFill>
              </a:rPr>
              <a:t>S6 14 UTC</a:t>
            </a:r>
          </a:p>
        </p:txBody>
      </p:sp>
      <p:sp>
        <p:nvSpPr>
          <p:cNvPr id="33" name="TextBox 32">
            <a:extLst>
              <a:ext uri="{FF2B5EF4-FFF2-40B4-BE49-F238E27FC236}">
                <a16:creationId xmlns:a16="http://schemas.microsoft.com/office/drawing/2014/main" id="{210204CF-1072-2A6A-DB6B-6A4634B267FB}"/>
              </a:ext>
            </a:extLst>
          </p:cNvPr>
          <p:cNvSpPr txBox="1"/>
          <p:nvPr/>
        </p:nvSpPr>
        <p:spPr>
          <a:xfrm>
            <a:off x="6801102" y="2052790"/>
            <a:ext cx="1109856" cy="300082"/>
          </a:xfrm>
          <a:prstGeom prst="rect">
            <a:avLst/>
          </a:prstGeom>
          <a:noFill/>
        </p:spPr>
        <p:txBody>
          <a:bodyPr wrap="none" rtlCol="0">
            <a:spAutoFit/>
          </a:bodyPr>
          <a:lstStyle/>
          <a:p>
            <a:r>
              <a:rPr lang="en-US" sz="1350">
                <a:solidFill>
                  <a:schemeClr val="bg1"/>
                </a:solidFill>
              </a:rPr>
              <a:t>AWS 14 UTC</a:t>
            </a:r>
          </a:p>
        </p:txBody>
      </p:sp>
      <p:sp>
        <p:nvSpPr>
          <p:cNvPr id="34" name="TextBox 33">
            <a:extLst>
              <a:ext uri="{FF2B5EF4-FFF2-40B4-BE49-F238E27FC236}">
                <a16:creationId xmlns:a16="http://schemas.microsoft.com/office/drawing/2014/main" id="{D7A3DDC2-23F8-849D-3BA4-D6A5FB2135B1}"/>
              </a:ext>
            </a:extLst>
          </p:cNvPr>
          <p:cNvSpPr txBox="1"/>
          <p:nvPr/>
        </p:nvSpPr>
        <p:spPr>
          <a:xfrm>
            <a:off x="1838111" y="3623245"/>
            <a:ext cx="1066382" cy="300082"/>
          </a:xfrm>
          <a:prstGeom prst="rect">
            <a:avLst/>
          </a:prstGeom>
          <a:noFill/>
        </p:spPr>
        <p:txBody>
          <a:bodyPr wrap="none" rtlCol="0">
            <a:spAutoFit/>
          </a:bodyPr>
          <a:lstStyle/>
          <a:p>
            <a:r>
              <a:rPr lang="en-US" sz="1350">
                <a:solidFill>
                  <a:schemeClr val="bg1"/>
                </a:solidFill>
              </a:rPr>
              <a:t>N20 16 UTC</a:t>
            </a:r>
          </a:p>
        </p:txBody>
      </p:sp>
      <p:sp>
        <p:nvSpPr>
          <p:cNvPr id="35" name="TextBox 34">
            <a:extLst>
              <a:ext uri="{FF2B5EF4-FFF2-40B4-BE49-F238E27FC236}">
                <a16:creationId xmlns:a16="http://schemas.microsoft.com/office/drawing/2014/main" id="{1892BBA7-90C6-1C2C-B432-67BEE1ECB942}"/>
              </a:ext>
            </a:extLst>
          </p:cNvPr>
          <p:cNvSpPr txBox="1"/>
          <p:nvPr/>
        </p:nvSpPr>
        <p:spPr>
          <a:xfrm>
            <a:off x="5957866" y="3692770"/>
            <a:ext cx="1423851" cy="300082"/>
          </a:xfrm>
          <a:prstGeom prst="rect">
            <a:avLst/>
          </a:prstGeom>
          <a:noFill/>
        </p:spPr>
        <p:txBody>
          <a:bodyPr wrap="none" rtlCol="0">
            <a:spAutoFit/>
          </a:bodyPr>
          <a:lstStyle/>
          <a:p>
            <a:r>
              <a:rPr lang="en-US" sz="1350">
                <a:solidFill>
                  <a:schemeClr val="bg1"/>
                </a:solidFill>
              </a:rPr>
              <a:t>SNPP        16 UTC</a:t>
            </a:r>
          </a:p>
        </p:txBody>
      </p:sp>
      <p:sp>
        <p:nvSpPr>
          <p:cNvPr id="36" name="TextBox 35">
            <a:extLst>
              <a:ext uri="{FF2B5EF4-FFF2-40B4-BE49-F238E27FC236}">
                <a16:creationId xmlns:a16="http://schemas.microsoft.com/office/drawing/2014/main" id="{4C3DA091-DF10-CA1D-F674-21A56841E880}"/>
              </a:ext>
            </a:extLst>
          </p:cNvPr>
          <p:cNvSpPr txBox="1"/>
          <p:nvPr/>
        </p:nvSpPr>
        <p:spPr>
          <a:xfrm>
            <a:off x="3806779" y="3692770"/>
            <a:ext cx="949362" cy="300082"/>
          </a:xfrm>
          <a:prstGeom prst="rect">
            <a:avLst/>
          </a:prstGeom>
          <a:noFill/>
        </p:spPr>
        <p:txBody>
          <a:bodyPr wrap="none" rtlCol="0">
            <a:spAutoFit/>
          </a:bodyPr>
          <a:lstStyle/>
          <a:p>
            <a:r>
              <a:rPr lang="en-US" sz="1350">
                <a:solidFill>
                  <a:schemeClr val="bg1"/>
                </a:solidFill>
              </a:rPr>
              <a:t>S7 16 UTC</a:t>
            </a:r>
          </a:p>
        </p:txBody>
      </p:sp>
      <p:sp>
        <p:nvSpPr>
          <p:cNvPr id="38" name="TextBox 37">
            <a:extLst>
              <a:ext uri="{FF2B5EF4-FFF2-40B4-BE49-F238E27FC236}">
                <a16:creationId xmlns:a16="http://schemas.microsoft.com/office/drawing/2014/main" id="{EB4BEE39-FBCD-E489-CDB0-11BDA9FEF57D}"/>
              </a:ext>
            </a:extLst>
          </p:cNvPr>
          <p:cNvSpPr txBox="1"/>
          <p:nvPr/>
        </p:nvSpPr>
        <p:spPr>
          <a:xfrm>
            <a:off x="2490626" y="-5436"/>
            <a:ext cx="4572000" cy="300082"/>
          </a:xfrm>
          <a:prstGeom prst="rect">
            <a:avLst/>
          </a:prstGeom>
          <a:noFill/>
        </p:spPr>
        <p:txBody>
          <a:bodyPr wrap="square">
            <a:spAutoFit/>
          </a:bodyPr>
          <a:lstStyle/>
          <a:p>
            <a:r>
              <a:rPr lang="en-US" sz="1350">
                <a:solidFill>
                  <a:srgbClr val="474747"/>
                </a:solidFill>
                <a:latin typeface="Helvetica Neue" panose="02000503000000020004" pitchFamily="2" charset="0"/>
              </a:rPr>
              <a:t>Super Typhoon </a:t>
            </a:r>
            <a:r>
              <a:rPr lang="en-US" sz="1350" err="1">
                <a:solidFill>
                  <a:srgbClr val="474747"/>
                </a:solidFill>
                <a:latin typeface="Helvetica Neue" panose="02000503000000020004" pitchFamily="2" charset="0"/>
              </a:rPr>
              <a:t>Uwan</a:t>
            </a:r>
            <a:r>
              <a:rPr lang="en-US" sz="1350">
                <a:solidFill>
                  <a:srgbClr val="474747"/>
                </a:solidFill>
                <a:latin typeface="Helvetica Neue" panose="02000503000000020004" pitchFamily="2" charset="0"/>
              </a:rPr>
              <a:t> / Fung Wong   - November 8, 2025</a:t>
            </a:r>
            <a:endParaRPr lang="en-US" sz="1350"/>
          </a:p>
        </p:txBody>
      </p:sp>
      <p:sp>
        <p:nvSpPr>
          <p:cNvPr id="2" name="TextBox 1">
            <a:extLst>
              <a:ext uri="{FF2B5EF4-FFF2-40B4-BE49-F238E27FC236}">
                <a16:creationId xmlns:a16="http://schemas.microsoft.com/office/drawing/2014/main" id="{5B59FD48-ACB0-7CB8-997B-B428A5C5DF9B}"/>
              </a:ext>
            </a:extLst>
          </p:cNvPr>
          <p:cNvSpPr txBox="1"/>
          <p:nvPr/>
        </p:nvSpPr>
        <p:spPr>
          <a:xfrm>
            <a:off x="101713" y="3992852"/>
            <a:ext cx="1218603" cy="369332"/>
          </a:xfrm>
          <a:prstGeom prst="rect">
            <a:avLst/>
          </a:prstGeom>
          <a:noFill/>
        </p:spPr>
        <p:txBody>
          <a:bodyPr wrap="none" rtlCol="0">
            <a:spAutoFit/>
          </a:bodyPr>
          <a:lstStyle/>
          <a:p>
            <a:r>
              <a:rPr lang="en-US"/>
              <a:t>204.8 GHz</a:t>
            </a:r>
          </a:p>
        </p:txBody>
      </p:sp>
    </p:spTree>
    <p:extLst>
      <p:ext uri="{BB962C8B-B14F-4D97-AF65-F5344CB8AC3E}">
        <p14:creationId xmlns:p14="http://schemas.microsoft.com/office/powerpoint/2010/main" val="1620962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5A0D7-ACB4-D286-A1AC-E4E79515AC10}"/>
            </a:ext>
          </a:extLst>
        </p:cNvPr>
        <p:cNvGrpSpPr/>
        <p:nvPr/>
      </p:nvGrpSpPr>
      <p:grpSpPr>
        <a:xfrm>
          <a:off x="0" y="0"/>
          <a:ext cx="0" cy="0"/>
          <a:chOff x="0" y="0"/>
          <a:chExt cx="0" cy="0"/>
        </a:xfrm>
      </p:grpSpPr>
      <p:pic>
        <p:nvPicPr>
          <p:cNvPr id="25" name="Picture 24">
            <a:extLst>
              <a:ext uri="{FF2B5EF4-FFF2-40B4-BE49-F238E27FC236}">
                <a16:creationId xmlns:a16="http://schemas.microsoft.com/office/drawing/2014/main" id="{8393FF9E-65AA-FAC3-484C-3CFEE99D20E3}"/>
              </a:ext>
            </a:extLst>
          </p:cNvPr>
          <p:cNvPicPr>
            <a:picLocks noChangeAspect="1"/>
          </p:cNvPicPr>
          <p:nvPr/>
        </p:nvPicPr>
        <p:blipFill>
          <a:blip r:embed="rId2"/>
          <a:stretch>
            <a:fillRect/>
          </a:stretch>
        </p:blipFill>
        <p:spPr>
          <a:xfrm>
            <a:off x="5628981" y="3478239"/>
            <a:ext cx="2130671" cy="1598003"/>
          </a:xfrm>
          <a:prstGeom prst="rect">
            <a:avLst/>
          </a:prstGeom>
        </p:spPr>
      </p:pic>
      <p:pic>
        <p:nvPicPr>
          <p:cNvPr id="21" name="Picture 20">
            <a:extLst>
              <a:ext uri="{FF2B5EF4-FFF2-40B4-BE49-F238E27FC236}">
                <a16:creationId xmlns:a16="http://schemas.microsoft.com/office/drawing/2014/main" id="{863287ED-8500-BB4A-6DBA-A2AA7E5486F3}"/>
              </a:ext>
            </a:extLst>
          </p:cNvPr>
          <p:cNvPicPr>
            <a:picLocks noChangeAspect="1"/>
          </p:cNvPicPr>
          <p:nvPr/>
        </p:nvPicPr>
        <p:blipFill>
          <a:blip r:embed="rId3"/>
          <a:stretch>
            <a:fillRect/>
          </a:stretch>
        </p:blipFill>
        <p:spPr>
          <a:xfrm>
            <a:off x="1143000" y="3454770"/>
            <a:ext cx="2130671" cy="1598003"/>
          </a:xfrm>
          <a:prstGeom prst="rect">
            <a:avLst/>
          </a:prstGeom>
        </p:spPr>
      </p:pic>
      <p:pic>
        <p:nvPicPr>
          <p:cNvPr id="19" name="Picture 18">
            <a:extLst>
              <a:ext uri="{FF2B5EF4-FFF2-40B4-BE49-F238E27FC236}">
                <a16:creationId xmlns:a16="http://schemas.microsoft.com/office/drawing/2014/main" id="{BE8F12DA-6EDE-024B-F985-A29B44D75D32}"/>
              </a:ext>
            </a:extLst>
          </p:cNvPr>
          <p:cNvPicPr>
            <a:picLocks noChangeAspect="1"/>
          </p:cNvPicPr>
          <p:nvPr/>
        </p:nvPicPr>
        <p:blipFill>
          <a:blip r:embed="rId4"/>
          <a:stretch>
            <a:fillRect/>
          </a:stretch>
        </p:blipFill>
        <p:spPr>
          <a:xfrm>
            <a:off x="326493" y="265752"/>
            <a:ext cx="2076266" cy="1557200"/>
          </a:xfrm>
          <a:prstGeom prst="rect">
            <a:avLst/>
          </a:prstGeom>
        </p:spPr>
      </p:pic>
      <p:pic>
        <p:nvPicPr>
          <p:cNvPr id="17" name="Picture 16">
            <a:extLst>
              <a:ext uri="{FF2B5EF4-FFF2-40B4-BE49-F238E27FC236}">
                <a16:creationId xmlns:a16="http://schemas.microsoft.com/office/drawing/2014/main" id="{55A3698F-5A9D-6FB1-A66D-CFE31BFE407B}"/>
              </a:ext>
            </a:extLst>
          </p:cNvPr>
          <p:cNvPicPr>
            <a:picLocks noChangeAspect="1"/>
          </p:cNvPicPr>
          <p:nvPr/>
        </p:nvPicPr>
        <p:blipFill>
          <a:blip r:embed="rId5"/>
          <a:stretch>
            <a:fillRect/>
          </a:stretch>
        </p:blipFill>
        <p:spPr>
          <a:xfrm>
            <a:off x="6530481" y="1822953"/>
            <a:ext cx="2076266" cy="1557200"/>
          </a:xfrm>
          <a:prstGeom prst="rect">
            <a:avLst/>
          </a:prstGeom>
        </p:spPr>
      </p:pic>
      <p:pic>
        <p:nvPicPr>
          <p:cNvPr id="9" name="Picture 8">
            <a:extLst>
              <a:ext uri="{FF2B5EF4-FFF2-40B4-BE49-F238E27FC236}">
                <a16:creationId xmlns:a16="http://schemas.microsoft.com/office/drawing/2014/main" id="{4136C35E-E4E5-5396-F33D-D86B21EDF2C9}"/>
              </a:ext>
            </a:extLst>
          </p:cNvPr>
          <p:cNvPicPr>
            <a:picLocks noChangeAspect="1"/>
          </p:cNvPicPr>
          <p:nvPr/>
        </p:nvPicPr>
        <p:blipFill>
          <a:blip r:embed="rId6"/>
          <a:stretch>
            <a:fillRect/>
          </a:stretch>
        </p:blipFill>
        <p:spPr>
          <a:xfrm>
            <a:off x="6584463" y="285245"/>
            <a:ext cx="1961543" cy="1471157"/>
          </a:xfrm>
          <a:prstGeom prst="rect">
            <a:avLst/>
          </a:prstGeom>
        </p:spPr>
      </p:pic>
      <p:sp>
        <p:nvSpPr>
          <p:cNvPr id="26" name="TextBox 25">
            <a:extLst>
              <a:ext uri="{FF2B5EF4-FFF2-40B4-BE49-F238E27FC236}">
                <a16:creationId xmlns:a16="http://schemas.microsoft.com/office/drawing/2014/main" id="{85CEA6DA-BB0E-7AF4-095B-FA62B9C7553C}"/>
              </a:ext>
            </a:extLst>
          </p:cNvPr>
          <p:cNvSpPr txBox="1"/>
          <p:nvPr/>
        </p:nvSpPr>
        <p:spPr>
          <a:xfrm>
            <a:off x="889895" y="416170"/>
            <a:ext cx="1109856" cy="300082"/>
          </a:xfrm>
          <a:prstGeom prst="rect">
            <a:avLst/>
          </a:prstGeom>
          <a:noFill/>
        </p:spPr>
        <p:txBody>
          <a:bodyPr wrap="none" rtlCol="0">
            <a:spAutoFit/>
          </a:bodyPr>
          <a:lstStyle/>
          <a:p>
            <a:r>
              <a:rPr lang="en-US" sz="1350">
                <a:solidFill>
                  <a:schemeClr val="bg1"/>
                </a:solidFill>
              </a:rPr>
              <a:t>AWS 01 UTC</a:t>
            </a:r>
          </a:p>
        </p:txBody>
      </p:sp>
      <p:sp>
        <p:nvSpPr>
          <p:cNvPr id="27" name="TextBox 26">
            <a:extLst>
              <a:ext uri="{FF2B5EF4-FFF2-40B4-BE49-F238E27FC236}">
                <a16:creationId xmlns:a16="http://schemas.microsoft.com/office/drawing/2014/main" id="{A07D0368-270D-70E6-DDFE-368047645D03}"/>
              </a:ext>
            </a:extLst>
          </p:cNvPr>
          <p:cNvSpPr txBox="1"/>
          <p:nvPr/>
        </p:nvSpPr>
        <p:spPr>
          <a:xfrm>
            <a:off x="2621814" y="416170"/>
            <a:ext cx="949362" cy="300082"/>
          </a:xfrm>
          <a:prstGeom prst="rect">
            <a:avLst/>
          </a:prstGeom>
          <a:noFill/>
        </p:spPr>
        <p:txBody>
          <a:bodyPr wrap="none" rtlCol="0">
            <a:spAutoFit/>
          </a:bodyPr>
          <a:lstStyle/>
          <a:p>
            <a:r>
              <a:rPr lang="en-US" sz="1350">
                <a:solidFill>
                  <a:schemeClr val="bg1"/>
                </a:solidFill>
              </a:rPr>
              <a:t>S5 01 UTC</a:t>
            </a:r>
          </a:p>
        </p:txBody>
      </p:sp>
      <p:sp>
        <p:nvSpPr>
          <p:cNvPr id="28" name="TextBox 27">
            <a:extLst>
              <a:ext uri="{FF2B5EF4-FFF2-40B4-BE49-F238E27FC236}">
                <a16:creationId xmlns:a16="http://schemas.microsoft.com/office/drawing/2014/main" id="{7AF72BFB-B31C-3809-6F1F-C4BEB90F1217}"/>
              </a:ext>
            </a:extLst>
          </p:cNvPr>
          <p:cNvSpPr txBox="1"/>
          <p:nvPr/>
        </p:nvSpPr>
        <p:spPr>
          <a:xfrm>
            <a:off x="4980713" y="360485"/>
            <a:ext cx="949362" cy="300082"/>
          </a:xfrm>
          <a:prstGeom prst="rect">
            <a:avLst/>
          </a:prstGeom>
          <a:noFill/>
        </p:spPr>
        <p:txBody>
          <a:bodyPr wrap="none" rtlCol="0">
            <a:spAutoFit/>
          </a:bodyPr>
          <a:lstStyle/>
          <a:p>
            <a:r>
              <a:rPr lang="en-US" sz="1350">
                <a:solidFill>
                  <a:schemeClr val="bg1"/>
                </a:solidFill>
              </a:rPr>
              <a:t>S2 02 UTC</a:t>
            </a:r>
          </a:p>
        </p:txBody>
      </p:sp>
      <p:sp>
        <p:nvSpPr>
          <p:cNvPr id="29" name="TextBox 28">
            <a:extLst>
              <a:ext uri="{FF2B5EF4-FFF2-40B4-BE49-F238E27FC236}">
                <a16:creationId xmlns:a16="http://schemas.microsoft.com/office/drawing/2014/main" id="{41762EC9-8146-7E95-AAE9-6B4F6FBAED52}"/>
              </a:ext>
            </a:extLst>
          </p:cNvPr>
          <p:cNvSpPr txBox="1"/>
          <p:nvPr/>
        </p:nvSpPr>
        <p:spPr>
          <a:xfrm>
            <a:off x="7062625" y="426186"/>
            <a:ext cx="1066382" cy="300082"/>
          </a:xfrm>
          <a:prstGeom prst="rect">
            <a:avLst/>
          </a:prstGeom>
          <a:noFill/>
        </p:spPr>
        <p:txBody>
          <a:bodyPr wrap="none" rtlCol="0">
            <a:spAutoFit/>
          </a:bodyPr>
          <a:lstStyle/>
          <a:p>
            <a:r>
              <a:rPr lang="en-US" sz="1350">
                <a:solidFill>
                  <a:schemeClr val="bg1"/>
                </a:solidFill>
              </a:rPr>
              <a:t>N20 04 UTC</a:t>
            </a:r>
          </a:p>
        </p:txBody>
      </p:sp>
      <p:sp>
        <p:nvSpPr>
          <p:cNvPr id="30" name="TextBox 29">
            <a:extLst>
              <a:ext uri="{FF2B5EF4-FFF2-40B4-BE49-F238E27FC236}">
                <a16:creationId xmlns:a16="http://schemas.microsoft.com/office/drawing/2014/main" id="{496AE43E-20B0-0F44-390E-DCF606180656}"/>
              </a:ext>
            </a:extLst>
          </p:cNvPr>
          <p:cNvSpPr txBox="1"/>
          <p:nvPr/>
        </p:nvSpPr>
        <p:spPr>
          <a:xfrm>
            <a:off x="697530" y="1990873"/>
            <a:ext cx="1176989" cy="300082"/>
          </a:xfrm>
          <a:prstGeom prst="rect">
            <a:avLst/>
          </a:prstGeom>
          <a:noFill/>
        </p:spPr>
        <p:txBody>
          <a:bodyPr wrap="none" rtlCol="0">
            <a:spAutoFit/>
          </a:bodyPr>
          <a:lstStyle/>
          <a:p>
            <a:r>
              <a:rPr lang="en-US" sz="1350">
                <a:solidFill>
                  <a:schemeClr val="bg1"/>
                </a:solidFill>
              </a:rPr>
              <a:t>SNPP 05 UTC</a:t>
            </a:r>
          </a:p>
        </p:txBody>
      </p:sp>
      <p:sp>
        <p:nvSpPr>
          <p:cNvPr id="31" name="TextBox 30">
            <a:extLst>
              <a:ext uri="{FF2B5EF4-FFF2-40B4-BE49-F238E27FC236}">
                <a16:creationId xmlns:a16="http://schemas.microsoft.com/office/drawing/2014/main" id="{9E8C6E3A-451D-BA6F-031E-B239570075D3}"/>
              </a:ext>
            </a:extLst>
          </p:cNvPr>
          <p:cNvSpPr txBox="1"/>
          <p:nvPr/>
        </p:nvSpPr>
        <p:spPr>
          <a:xfrm>
            <a:off x="2628708" y="2002746"/>
            <a:ext cx="949362" cy="300082"/>
          </a:xfrm>
          <a:prstGeom prst="rect">
            <a:avLst/>
          </a:prstGeom>
          <a:noFill/>
        </p:spPr>
        <p:txBody>
          <a:bodyPr wrap="none" rtlCol="0">
            <a:spAutoFit/>
          </a:bodyPr>
          <a:lstStyle/>
          <a:p>
            <a:r>
              <a:rPr lang="en-US" sz="1350">
                <a:solidFill>
                  <a:schemeClr val="bg1"/>
                </a:solidFill>
              </a:rPr>
              <a:t>S2 14 UTC</a:t>
            </a:r>
          </a:p>
        </p:txBody>
      </p:sp>
      <p:sp>
        <p:nvSpPr>
          <p:cNvPr id="32" name="TextBox 31">
            <a:extLst>
              <a:ext uri="{FF2B5EF4-FFF2-40B4-BE49-F238E27FC236}">
                <a16:creationId xmlns:a16="http://schemas.microsoft.com/office/drawing/2014/main" id="{D44D4102-5C3E-A3A1-65AC-6ABCA8803D0E}"/>
              </a:ext>
            </a:extLst>
          </p:cNvPr>
          <p:cNvSpPr txBox="1"/>
          <p:nvPr/>
        </p:nvSpPr>
        <p:spPr>
          <a:xfrm>
            <a:off x="4679619" y="1990873"/>
            <a:ext cx="856388" cy="300082"/>
          </a:xfrm>
          <a:prstGeom prst="rect">
            <a:avLst/>
          </a:prstGeom>
          <a:noFill/>
        </p:spPr>
        <p:txBody>
          <a:bodyPr wrap="none" rtlCol="0">
            <a:spAutoFit/>
          </a:bodyPr>
          <a:lstStyle/>
          <a:p>
            <a:r>
              <a:rPr lang="en-US" sz="1350">
                <a:solidFill>
                  <a:schemeClr val="bg1"/>
                </a:solidFill>
              </a:rPr>
              <a:t>S6 1 UTC</a:t>
            </a:r>
          </a:p>
        </p:txBody>
      </p:sp>
      <p:sp>
        <p:nvSpPr>
          <p:cNvPr id="33" name="TextBox 32">
            <a:extLst>
              <a:ext uri="{FF2B5EF4-FFF2-40B4-BE49-F238E27FC236}">
                <a16:creationId xmlns:a16="http://schemas.microsoft.com/office/drawing/2014/main" id="{2B337A76-7F86-EE92-C190-DEB9080DE466}"/>
              </a:ext>
            </a:extLst>
          </p:cNvPr>
          <p:cNvSpPr txBox="1"/>
          <p:nvPr/>
        </p:nvSpPr>
        <p:spPr>
          <a:xfrm>
            <a:off x="6801102" y="2052790"/>
            <a:ext cx="1109856" cy="300082"/>
          </a:xfrm>
          <a:prstGeom prst="rect">
            <a:avLst/>
          </a:prstGeom>
          <a:noFill/>
        </p:spPr>
        <p:txBody>
          <a:bodyPr wrap="none" rtlCol="0">
            <a:spAutoFit/>
          </a:bodyPr>
          <a:lstStyle/>
          <a:p>
            <a:r>
              <a:rPr lang="en-US" sz="1350">
                <a:solidFill>
                  <a:schemeClr val="bg1"/>
                </a:solidFill>
              </a:rPr>
              <a:t>AWS 14 UTC</a:t>
            </a:r>
          </a:p>
        </p:txBody>
      </p:sp>
      <p:sp>
        <p:nvSpPr>
          <p:cNvPr id="34" name="TextBox 33">
            <a:extLst>
              <a:ext uri="{FF2B5EF4-FFF2-40B4-BE49-F238E27FC236}">
                <a16:creationId xmlns:a16="http://schemas.microsoft.com/office/drawing/2014/main" id="{DA306D1A-F34D-2FBF-7CC6-814F7C2682FC}"/>
              </a:ext>
            </a:extLst>
          </p:cNvPr>
          <p:cNvSpPr txBox="1"/>
          <p:nvPr/>
        </p:nvSpPr>
        <p:spPr>
          <a:xfrm>
            <a:off x="1838111" y="3623245"/>
            <a:ext cx="1066382" cy="300082"/>
          </a:xfrm>
          <a:prstGeom prst="rect">
            <a:avLst/>
          </a:prstGeom>
          <a:noFill/>
        </p:spPr>
        <p:txBody>
          <a:bodyPr wrap="none" rtlCol="0">
            <a:spAutoFit/>
          </a:bodyPr>
          <a:lstStyle/>
          <a:p>
            <a:r>
              <a:rPr lang="en-US" sz="1350">
                <a:solidFill>
                  <a:schemeClr val="bg1"/>
                </a:solidFill>
              </a:rPr>
              <a:t>N20 16 UTC</a:t>
            </a:r>
          </a:p>
        </p:txBody>
      </p:sp>
      <p:sp>
        <p:nvSpPr>
          <p:cNvPr id="35" name="TextBox 34">
            <a:extLst>
              <a:ext uri="{FF2B5EF4-FFF2-40B4-BE49-F238E27FC236}">
                <a16:creationId xmlns:a16="http://schemas.microsoft.com/office/drawing/2014/main" id="{9423C2EC-796A-E6BF-0023-21AB58857E63}"/>
              </a:ext>
            </a:extLst>
          </p:cNvPr>
          <p:cNvSpPr txBox="1"/>
          <p:nvPr/>
        </p:nvSpPr>
        <p:spPr>
          <a:xfrm>
            <a:off x="5957866" y="3692770"/>
            <a:ext cx="1423851" cy="300082"/>
          </a:xfrm>
          <a:prstGeom prst="rect">
            <a:avLst/>
          </a:prstGeom>
          <a:noFill/>
        </p:spPr>
        <p:txBody>
          <a:bodyPr wrap="none" rtlCol="0">
            <a:spAutoFit/>
          </a:bodyPr>
          <a:lstStyle/>
          <a:p>
            <a:r>
              <a:rPr lang="en-US" sz="1350">
                <a:solidFill>
                  <a:schemeClr val="bg1"/>
                </a:solidFill>
              </a:rPr>
              <a:t>SNPP        16 UTC</a:t>
            </a:r>
          </a:p>
        </p:txBody>
      </p:sp>
      <p:sp>
        <p:nvSpPr>
          <p:cNvPr id="36" name="TextBox 35">
            <a:extLst>
              <a:ext uri="{FF2B5EF4-FFF2-40B4-BE49-F238E27FC236}">
                <a16:creationId xmlns:a16="http://schemas.microsoft.com/office/drawing/2014/main" id="{16B9A635-DF0E-2689-3454-B1822EBEA83E}"/>
              </a:ext>
            </a:extLst>
          </p:cNvPr>
          <p:cNvSpPr txBox="1"/>
          <p:nvPr/>
        </p:nvSpPr>
        <p:spPr>
          <a:xfrm>
            <a:off x="3806779" y="3692770"/>
            <a:ext cx="949362" cy="300082"/>
          </a:xfrm>
          <a:prstGeom prst="rect">
            <a:avLst/>
          </a:prstGeom>
          <a:noFill/>
        </p:spPr>
        <p:txBody>
          <a:bodyPr wrap="none" rtlCol="0">
            <a:spAutoFit/>
          </a:bodyPr>
          <a:lstStyle/>
          <a:p>
            <a:r>
              <a:rPr lang="en-US" sz="1350">
                <a:solidFill>
                  <a:schemeClr val="bg1"/>
                </a:solidFill>
              </a:rPr>
              <a:t>S7 16 UTC</a:t>
            </a:r>
          </a:p>
        </p:txBody>
      </p:sp>
      <p:sp>
        <p:nvSpPr>
          <p:cNvPr id="38" name="TextBox 37">
            <a:extLst>
              <a:ext uri="{FF2B5EF4-FFF2-40B4-BE49-F238E27FC236}">
                <a16:creationId xmlns:a16="http://schemas.microsoft.com/office/drawing/2014/main" id="{69ED16CC-C4F4-A74D-27C0-062D5A705F9F}"/>
              </a:ext>
            </a:extLst>
          </p:cNvPr>
          <p:cNvSpPr txBox="1"/>
          <p:nvPr/>
        </p:nvSpPr>
        <p:spPr>
          <a:xfrm>
            <a:off x="2490626" y="-5436"/>
            <a:ext cx="4572000" cy="300082"/>
          </a:xfrm>
          <a:prstGeom prst="rect">
            <a:avLst/>
          </a:prstGeom>
          <a:noFill/>
        </p:spPr>
        <p:txBody>
          <a:bodyPr wrap="square">
            <a:spAutoFit/>
          </a:bodyPr>
          <a:lstStyle/>
          <a:p>
            <a:r>
              <a:rPr lang="en-US" sz="1350">
                <a:solidFill>
                  <a:srgbClr val="474747"/>
                </a:solidFill>
                <a:latin typeface="Helvetica Neue" panose="02000503000000020004" pitchFamily="2" charset="0"/>
              </a:rPr>
              <a:t>Super Typhoon </a:t>
            </a:r>
            <a:r>
              <a:rPr lang="en-US" sz="1350" err="1">
                <a:solidFill>
                  <a:srgbClr val="474747"/>
                </a:solidFill>
                <a:latin typeface="Helvetica Neue" panose="02000503000000020004" pitchFamily="2" charset="0"/>
              </a:rPr>
              <a:t>Uwan</a:t>
            </a:r>
            <a:r>
              <a:rPr lang="en-US" sz="1350">
                <a:solidFill>
                  <a:srgbClr val="474747"/>
                </a:solidFill>
                <a:latin typeface="Helvetica Neue" panose="02000503000000020004" pitchFamily="2" charset="0"/>
              </a:rPr>
              <a:t> / Fung Wong   - November 8, 2025</a:t>
            </a:r>
            <a:endParaRPr lang="en-US" sz="1350"/>
          </a:p>
        </p:txBody>
      </p:sp>
    </p:spTree>
    <p:extLst>
      <p:ext uri="{BB962C8B-B14F-4D97-AF65-F5344CB8AC3E}">
        <p14:creationId xmlns:p14="http://schemas.microsoft.com/office/powerpoint/2010/main" val="436433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8928DB-1BF5-23D7-13E4-2CCF4AD286F4}"/>
              </a:ext>
            </a:extLst>
          </p:cNvPr>
          <p:cNvPicPr>
            <a:picLocks noChangeAspect="1"/>
          </p:cNvPicPr>
          <p:nvPr/>
        </p:nvPicPr>
        <p:blipFill>
          <a:blip r:embed="rId2"/>
          <a:stretch>
            <a:fillRect/>
          </a:stretch>
        </p:blipFill>
        <p:spPr>
          <a:xfrm>
            <a:off x="-7232" y="1119116"/>
            <a:ext cx="4765344" cy="3574008"/>
          </a:xfrm>
          <a:prstGeom prst="rect">
            <a:avLst/>
          </a:prstGeom>
        </p:spPr>
      </p:pic>
      <p:pic>
        <p:nvPicPr>
          <p:cNvPr id="5" name="Picture 4">
            <a:extLst>
              <a:ext uri="{FF2B5EF4-FFF2-40B4-BE49-F238E27FC236}">
                <a16:creationId xmlns:a16="http://schemas.microsoft.com/office/drawing/2014/main" id="{9D426792-3412-9BD6-A4C0-A1AD10242724}"/>
              </a:ext>
            </a:extLst>
          </p:cNvPr>
          <p:cNvPicPr>
            <a:picLocks noChangeAspect="1"/>
          </p:cNvPicPr>
          <p:nvPr/>
        </p:nvPicPr>
        <p:blipFill>
          <a:blip r:embed="rId3"/>
          <a:stretch>
            <a:fillRect/>
          </a:stretch>
        </p:blipFill>
        <p:spPr>
          <a:xfrm>
            <a:off x="4572000" y="1119116"/>
            <a:ext cx="4765344" cy="3574008"/>
          </a:xfrm>
          <a:prstGeom prst="rect">
            <a:avLst/>
          </a:prstGeom>
        </p:spPr>
      </p:pic>
      <p:sp>
        <p:nvSpPr>
          <p:cNvPr id="2" name="TextBox 1">
            <a:extLst>
              <a:ext uri="{FF2B5EF4-FFF2-40B4-BE49-F238E27FC236}">
                <a16:creationId xmlns:a16="http://schemas.microsoft.com/office/drawing/2014/main" id="{B7AF2C7D-D2A2-21EA-DAAD-CE8788503F5C}"/>
              </a:ext>
            </a:extLst>
          </p:cNvPr>
          <p:cNvSpPr txBox="1"/>
          <p:nvPr/>
        </p:nvSpPr>
        <p:spPr>
          <a:xfrm>
            <a:off x="3962400" y="4095192"/>
            <a:ext cx="1029449" cy="369332"/>
          </a:xfrm>
          <a:prstGeom prst="rect">
            <a:avLst/>
          </a:prstGeom>
          <a:noFill/>
        </p:spPr>
        <p:txBody>
          <a:bodyPr wrap="none" rtlCol="0">
            <a:spAutoFit/>
          </a:bodyPr>
          <a:lstStyle/>
          <a:p>
            <a:r>
              <a:rPr lang="en-US"/>
              <a:t>186 GHz</a:t>
            </a:r>
          </a:p>
        </p:txBody>
      </p:sp>
      <p:sp>
        <p:nvSpPr>
          <p:cNvPr id="4" name="TextBox 3">
            <a:extLst>
              <a:ext uri="{FF2B5EF4-FFF2-40B4-BE49-F238E27FC236}">
                <a16:creationId xmlns:a16="http://schemas.microsoft.com/office/drawing/2014/main" id="{0A1F31BF-1529-48AA-D871-78EDACC2E199}"/>
              </a:ext>
            </a:extLst>
          </p:cNvPr>
          <p:cNvSpPr txBox="1"/>
          <p:nvPr/>
        </p:nvSpPr>
        <p:spPr>
          <a:xfrm>
            <a:off x="3829050" y="450376"/>
            <a:ext cx="1218603" cy="369332"/>
          </a:xfrm>
          <a:prstGeom prst="rect">
            <a:avLst/>
          </a:prstGeom>
          <a:noFill/>
        </p:spPr>
        <p:txBody>
          <a:bodyPr wrap="none" rtlCol="0">
            <a:spAutoFit/>
          </a:bodyPr>
          <a:lstStyle/>
          <a:p>
            <a:r>
              <a:rPr lang="en-US"/>
              <a:t>186.5 GHz</a:t>
            </a:r>
          </a:p>
        </p:txBody>
      </p:sp>
    </p:spTree>
    <p:extLst>
      <p:ext uri="{BB962C8B-B14F-4D97-AF65-F5344CB8AC3E}">
        <p14:creationId xmlns:p14="http://schemas.microsoft.com/office/powerpoint/2010/main" val="22570981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omputer screen&#10;&#10;AI-generated content may be incorrect.">
            <a:extLst>
              <a:ext uri="{FF2B5EF4-FFF2-40B4-BE49-F238E27FC236}">
                <a16:creationId xmlns:a16="http://schemas.microsoft.com/office/drawing/2014/main" id="{EF1ABBE5-C028-4F23-C294-A1120E95986F}"/>
              </a:ext>
            </a:extLst>
          </p:cNvPr>
          <p:cNvPicPr>
            <a:picLocks noChangeAspect="1"/>
          </p:cNvPicPr>
          <p:nvPr/>
        </p:nvPicPr>
        <p:blipFill>
          <a:blip r:embed="rId2"/>
          <a:stretch>
            <a:fillRect/>
          </a:stretch>
        </p:blipFill>
        <p:spPr>
          <a:xfrm>
            <a:off x="-53192" y="1056734"/>
            <a:ext cx="4788548" cy="3591411"/>
          </a:xfrm>
          <a:prstGeom prst="rect">
            <a:avLst/>
          </a:prstGeom>
        </p:spPr>
      </p:pic>
      <p:pic>
        <p:nvPicPr>
          <p:cNvPr id="3" name="Picture 2" descr="A screen shot of a computer generated image&#10;&#10;AI-generated content may be incorrect.">
            <a:extLst>
              <a:ext uri="{FF2B5EF4-FFF2-40B4-BE49-F238E27FC236}">
                <a16:creationId xmlns:a16="http://schemas.microsoft.com/office/drawing/2014/main" id="{4699E528-0E6F-29F2-9539-9BBCFEB9C512}"/>
              </a:ext>
            </a:extLst>
          </p:cNvPr>
          <p:cNvPicPr>
            <a:picLocks noChangeAspect="1"/>
          </p:cNvPicPr>
          <p:nvPr/>
        </p:nvPicPr>
        <p:blipFill>
          <a:blip r:embed="rId3"/>
          <a:stretch>
            <a:fillRect/>
          </a:stretch>
        </p:blipFill>
        <p:spPr>
          <a:xfrm>
            <a:off x="4347636" y="1056735"/>
            <a:ext cx="4788548" cy="3591412"/>
          </a:xfrm>
          <a:prstGeom prst="rect">
            <a:avLst/>
          </a:prstGeom>
        </p:spPr>
      </p:pic>
    </p:spTree>
    <p:extLst>
      <p:ext uri="{BB962C8B-B14F-4D97-AF65-F5344CB8AC3E}">
        <p14:creationId xmlns:p14="http://schemas.microsoft.com/office/powerpoint/2010/main" val="1525011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4CD471-C425-0219-298D-DF7545568500}"/>
              </a:ext>
            </a:extLst>
          </p:cNvPr>
          <p:cNvPicPr>
            <a:picLocks noChangeAspect="1"/>
          </p:cNvPicPr>
          <p:nvPr/>
        </p:nvPicPr>
        <p:blipFill>
          <a:blip r:embed="rId3"/>
          <a:stretch>
            <a:fillRect/>
          </a:stretch>
        </p:blipFill>
        <p:spPr>
          <a:xfrm>
            <a:off x="1019791" y="700983"/>
            <a:ext cx="7182470" cy="2139460"/>
          </a:xfrm>
          <a:prstGeom prst="rect">
            <a:avLst/>
          </a:prstGeom>
        </p:spPr>
      </p:pic>
      <p:pic>
        <p:nvPicPr>
          <p:cNvPr id="4" name="Picture 3">
            <a:extLst>
              <a:ext uri="{FF2B5EF4-FFF2-40B4-BE49-F238E27FC236}">
                <a16:creationId xmlns:a16="http://schemas.microsoft.com/office/drawing/2014/main" id="{43646797-3AE0-C747-56CB-F9AC20F7E13A}"/>
              </a:ext>
            </a:extLst>
          </p:cNvPr>
          <p:cNvPicPr>
            <a:picLocks noChangeAspect="1"/>
          </p:cNvPicPr>
          <p:nvPr/>
        </p:nvPicPr>
        <p:blipFill>
          <a:blip r:embed="rId4"/>
          <a:stretch>
            <a:fillRect/>
          </a:stretch>
        </p:blipFill>
        <p:spPr>
          <a:xfrm>
            <a:off x="1069663" y="2780691"/>
            <a:ext cx="7182470" cy="2139459"/>
          </a:xfrm>
          <a:prstGeom prst="rect">
            <a:avLst/>
          </a:prstGeom>
        </p:spPr>
      </p:pic>
      <p:sp>
        <p:nvSpPr>
          <p:cNvPr id="3" name="TextBox 2">
            <a:extLst>
              <a:ext uri="{FF2B5EF4-FFF2-40B4-BE49-F238E27FC236}">
                <a16:creationId xmlns:a16="http://schemas.microsoft.com/office/drawing/2014/main" id="{C7FA6524-E04B-32E0-05BC-AC3744118001}"/>
              </a:ext>
            </a:extLst>
          </p:cNvPr>
          <p:cNvSpPr txBox="1"/>
          <p:nvPr/>
        </p:nvSpPr>
        <p:spPr>
          <a:xfrm>
            <a:off x="3880753" y="331651"/>
            <a:ext cx="1382494" cy="369332"/>
          </a:xfrm>
          <a:prstGeom prst="rect">
            <a:avLst/>
          </a:prstGeom>
          <a:noFill/>
        </p:spPr>
        <p:txBody>
          <a:bodyPr wrap="none" rtlCol="0">
            <a:spAutoFit/>
          </a:bodyPr>
          <a:lstStyle/>
          <a:p>
            <a:r>
              <a:rPr lang="en-US"/>
              <a:t>TROPICS S3</a:t>
            </a:r>
          </a:p>
        </p:txBody>
      </p:sp>
    </p:spTree>
    <p:extLst>
      <p:ext uri="{BB962C8B-B14F-4D97-AF65-F5344CB8AC3E}">
        <p14:creationId xmlns:p14="http://schemas.microsoft.com/office/powerpoint/2010/main" val="358604554"/>
      </p:ext>
    </p:extLst>
  </p:cSld>
  <p:clrMapOvr>
    <a:masterClrMapping/>
  </p:clrMapOvr>
  <mc:AlternateContent xmlns:mc="http://schemas.openxmlformats.org/markup-compatibility/2006" xmlns:p14="http://schemas.microsoft.com/office/powerpoint/2010/main">
    <mc:Choice Requires="p14">
      <p:transition spd="slow" p14:dur="2000" advTm="33033"/>
    </mc:Choice>
    <mc:Fallback xmlns="">
      <p:transition spd="slow" advTm="33033"/>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D7FAB-8AC1-4A4C-9EBD-2C049B5DF3AC}"/>
              </a:ext>
            </a:extLst>
          </p:cNvPr>
          <p:cNvSpPr>
            <a:spLocks noGrp="1"/>
          </p:cNvSpPr>
          <p:nvPr>
            <p:ph type="title"/>
          </p:nvPr>
        </p:nvSpPr>
        <p:spPr>
          <a:xfrm>
            <a:off x="2635889" y="109780"/>
            <a:ext cx="7886700" cy="994172"/>
          </a:xfrm>
        </p:spPr>
        <p:txBody>
          <a:bodyPr/>
          <a:lstStyle/>
          <a:p>
            <a:r>
              <a:rPr lang="en-US"/>
              <a:t>Retrieval Methodology</a:t>
            </a:r>
          </a:p>
        </p:txBody>
      </p:sp>
      <p:sp>
        <p:nvSpPr>
          <p:cNvPr id="3" name="Content Placeholder 2">
            <a:extLst>
              <a:ext uri="{FF2B5EF4-FFF2-40B4-BE49-F238E27FC236}">
                <a16:creationId xmlns:a16="http://schemas.microsoft.com/office/drawing/2014/main" id="{F2B23AC2-E410-4E3D-81A7-11FB8659E860}"/>
              </a:ext>
            </a:extLst>
          </p:cNvPr>
          <p:cNvSpPr>
            <a:spLocks noGrp="1"/>
          </p:cNvSpPr>
          <p:nvPr>
            <p:ph idx="1"/>
          </p:nvPr>
        </p:nvSpPr>
        <p:spPr>
          <a:xfrm>
            <a:off x="628650" y="990963"/>
            <a:ext cx="7886700" cy="3263504"/>
          </a:xfrm>
        </p:spPr>
        <p:txBody>
          <a:bodyPr/>
          <a:lstStyle/>
          <a:p>
            <a:r>
              <a:rPr lang="en-US"/>
              <a:t>Multi-Layer Perceptron neural network (MLP)</a:t>
            </a:r>
          </a:p>
        </p:txBody>
      </p:sp>
      <p:sp>
        <p:nvSpPr>
          <p:cNvPr id="5" name="Rectangle 4">
            <a:extLst>
              <a:ext uri="{FF2B5EF4-FFF2-40B4-BE49-F238E27FC236}">
                <a16:creationId xmlns:a16="http://schemas.microsoft.com/office/drawing/2014/main" id="{F6060D45-90C3-4A30-8E0A-A29F4EAE1F8F}"/>
              </a:ext>
            </a:extLst>
          </p:cNvPr>
          <p:cNvSpPr/>
          <p:nvPr/>
        </p:nvSpPr>
        <p:spPr>
          <a:xfrm>
            <a:off x="1023728" y="2740741"/>
            <a:ext cx="245993" cy="1311965"/>
          </a:xfrm>
          <a:prstGeom prst="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defTabSz="685800"/>
            <a:endParaRPr lang="en-US" sz="1350">
              <a:solidFill>
                <a:prstClr val="black"/>
              </a:solidFill>
              <a:latin typeface="Calibri" panose="020F0502020204030204"/>
            </a:endParaRPr>
          </a:p>
        </p:txBody>
      </p:sp>
      <p:sp>
        <p:nvSpPr>
          <p:cNvPr id="6" name="Rectangle 5">
            <a:extLst>
              <a:ext uri="{FF2B5EF4-FFF2-40B4-BE49-F238E27FC236}">
                <a16:creationId xmlns:a16="http://schemas.microsoft.com/office/drawing/2014/main" id="{ACA6A08D-3182-4082-BE37-CE9A04D1E23A}"/>
              </a:ext>
            </a:extLst>
          </p:cNvPr>
          <p:cNvSpPr/>
          <p:nvPr/>
        </p:nvSpPr>
        <p:spPr>
          <a:xfrm rot="5400000" flipV="1">
            <a:off x="782238" y="3265653"/>
            <a:ext cx="2221397" cy="26214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685800"/>
            <a:r>
              <a:rPr lang="en-US" sz="1350">
                <a:solidFill>
                  <a:prstClr val="black"/>
                </a:solidFill>
                <a:latin typeface="Calibri" panose="020F0502020204030204"/>
              </a:rPr>
              <a:t>64 nodes with BN and </a:t>
            </a:r>
            <a:r>
              <a:rPr lang="en-US" sz="1350" err="1">
                <a:solidFill>
                  <a:prstClr val="black"/>
                </a:solidFill>
                <a:latin typeface="Calibri" panose="020F0502020204030204"/>
              </a:rPr>
              <a:t>ReLu</a:t>
            </a:r>
            <a:endParaRPr lang="en-US" sz="1350">
              <a:solidFill>
                <a:prstClr val="black"/>
              </a:solidFill>
              <a:latin typeface="Calibri" panose="020F0502020204030204"/>
            </a:endParaRPr>
          </a:p>
        </p:txBody>
      </p:sp>
      <p:sp>
        <p:nvSpPr>
          <p:cNvPr id="9" name="Rectangle 8">
            <a:extLst>
              <a:ext uri="{FF2B5EF4-FFF2-40B4-BE49-F238E27FC236}">
                <a16:creationId xmlns:a16="http://schemas.microsoft.com/office/drawing/2014/main" id="{3E3E039B-4461-4209-ABD6-1387B484499A}"/>
              </a:ext>
            </a:extLst>
          </p:cNvPr>
          <p:cNvSpPr/>
          <p:nvPr/>
        </p:nvSpPr>
        <p:spPr>
          <a:xfrm>
            <a:off x="3793016" y="2597243"/>
            <a:ext cx="262146" cy="1598959"/>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defTabSz="685800"/>
            <a:endParaRPr lang="en-US" sz="1350">
              <a:solidFill>
                <a:prstClr val="black"/>
              </a:solidFill>
              <a:latin typeface="Calibri" panose="020F0502020204030204"/>
            </a:endParaRPr>
          </a:p>
        </p:txBody>
      </p:sp>
      <p:sp>
        <p:nvSpPr>
          <p:cNvPr id="10" name="TextBox 9">
            <a:extLst>
              <a:ext uri="{FF2B5EF4-FFF2-40B4-BE49-F238E27FC236}">
                <a16:creationId xmlns:a16="http://schemas.microsoft.com/office/drawing/2014/main" id="{E1A080D7-2BF3-4DD1-9C1E-B491EA9029E0}"/>
              </a:ext>
            </a:extLst>
          </p:cNvPr>
          <p:cNvSpPr txBox="1"/>
          <p:nvPr/>
        </p:nvSpPr>
        <p:spPr>
          <a:xfrm>
            <a:off x="793265" y="1835481"/>
            <a:ext cx="969065" cy="300082"/>
          </a:xfrm>
          <a:prstGeom prst="rect">
            <a:avLst/>
          </a:prstGeom>
          <a:noFill/>
        </p:spPr>
        <p:txBody>
          <a:bodyPr wrap="square" rtlCol="0">
            <a:spAutoFit/>
          </a:bodyPr>
          <a:lstStyle/>
          <a:p>
            <a:pPr defTabSz="685800"/>
            <a:r>
              <a:rPr lang="en-US" sz="1350">
                <a:solidFill>
                  <a:prstClr val="black"/>
                </a:solidFill>
                <a:latin typeface="Calibri" panose="020F0502020204030204"/>
              </a:rPr>
              <a:t>Input layer</a:t>
            </a:r>
          </a:p>
        </p:txBody>
      </p:sp>
      <p:sp>
        <p:nvSpPr>
          <p:cNvPr id="11" name="TextBox 10">
            <a:extLst>
              <a:ext uri="{FF2B5EF4-FFF2-40B4-BE49-F238E27FC236}">
                <a16:creationId xmlns:a16="http://schemas.microsoft.com/office/drawing/2014/main" id="{BB727C35-AC8B-436E-898D-E3184C6C4BC1}"/>
              </a:ext>
            </a:extLst>
          </p:cNvPr>
          <p:cNvSpPr txBox="1"/>
          <p:nvPr/>
        </p:nvSpPr>
        <p:spPr>
          <a:xfrm>
            <a:off x="2026652" y="1846636"/>
            <a:ext cx="1218474" cy="300082"/>
          </a:xfrm>
          <a:prstGeom prst="rect">
            <a:avLst/>
          </a:prstGeom>
          <a:noFill/>
        </p:spPr>
        <p:txBody>
          <a:bodyPr wrap="square" rtlCol="0">
            <a:spAutoFit/>
          </a:bodyPr>
          <a:lstStyle/>
          <a:p>
            <a:pPr defTabSz="685800"/>
            <a:r>
              <a:rPr lang="en-US" sz="1350">
                <a:solidFill>
                  <a:prstClr val="black"/>
                </a:solidFill>
                <a:latin typeface="Calibri" panose="020F0502020204030204"/>
              </a:rPr>
              <a:t>Hidden Layers</a:t>
            </a:r>
          </a:p>
        </p:txBody>
      </p:sp>
      <p:sp>
        <p:nvSpPr>
          <p:cNvPr id="13" name="TextBox 12">
            <a:extLst>
              <a:ext uri="{FF2B5EF4-FFF2-40B4-BE49-F238E27FC236}">
                <a16:creationId xmlns:a16="http://schemas.microsoft.com/office/drawing/2014/main" id="{98EB74CB-087E-40CD-9A2A-B3105756325E}"/>
              </a:ext>
            </a:extLst>
          </p:cNvPr>
          <p:cNvSpPr txBox="1"/>
          <p:nvPr/>
        </p:nvSpPr>
        <p:spPr>
          <a:xfrm>
            <a:off x="3366877" y="1846636"/>
            <a:ext cx="1114426" cy="300082"/>
          </a:xfrm>
          <a:prstGeom prst="rect">
            <a:avLst/>
          </a:prstGeom>
          <a:noFill/>
        </p:spPr>
        <p:txBody>
          <a:bodyPr wrap="square" rtlCol="0">
            <a:spAutoFit/>
          </a:bodyPr>
          <a:lstStyle/>
          <a:p>
            <a:pPr defTabSz="685800"/>
            <a:r>
              <a:rPr lang="en-US" sz="1350">
                <a:solidFill>
                  <a:prstClr val="black"/>
                </a:solidFill>
                <a:latin typeface="Calibri" panose="020F0502020204030204"/>
              </a:rPr>
              <a:t>Output layer</a:t>
            </a:r>
          </a:p>
        </p:txBody>
      </p:sp>
      <p:sp>
        <p:nvSpPr>
          <p:cNvPr id="15" name="Rectangle 14">
            <a:extLst>
              <a:ext uri="{FF2B5EF4-FFF2-40B4-BE49-F238E27FC236}">
                <a16:creationId xmlns:a16="http://schemas.microsoft.com/office/drawing/2014/main" id="{3AA7DCAF-09E2-41A6-91D3-72B528C54ECC}"/>
              </a:ext>
            </a:extLst>
          </p:cNvPr>
          <p:cNvSpPr/>
          <p:nvPr/>
        </p:nvSpPr>
        <p:spPr>
          <a:xfrm rot="5400000" flipV="1">
            <a:off x="1231906" y="3265653"/>
            <a:ext cx="2568489" cy="26214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685800"/>
            <a:r>
              <a:rPr lang="en-US" sz="1350">
                <a:solidFill>
                  <a:prstClr val="black"/>
                </a:solidFill>
                <a:latin typeface="Calibri" panose="020F0502020204030204"/>
              </a:rPr>
              <a:t>128 nodes with BN and </a:t>
            </a:r>
            <a:r>
              <a:rPr lang="en-US" sz="1350" err="1">
                <a:solidFill>
                  <a:prstClr val="black"/>
                </a:solidFill>
                <a:latin typeface="Calibri" panose="020F0502020204030204"/>
              </a:rPr>
              <a:t>ReLu</a:t>
            </a:r>
            <a:endParaRPr lang="en-US" sz="1350">
              <a:solidFill>
                <a:prstClr val="black"/>
              </a:solidFill>
              <a:latin typeface="Calibri" panose="020F0502020204030204"/>
            </a:endParaRPr>
          </a:p>
        </p:txBody>
      </p:sp>
      <p:sp>
        <p:nvSpPr>
          <p:cNvPr id="16" name="Rectangle 15">
            <a:extLst>
              <a:ext uri="{FF2B5EF4-FFF2-40B4-BE49-F238E27FC236}">
                <a16:creationId xmlns:a16="http://schemas.microsoft.com/office/drawing/2014/main" id="{0FD6CC7D-61FE-4AA8-893B-FC78193F4A78}"/>
              </a:ext>
            </a:extLst>
          </p:cNvPr>
          <p:cNvSpPr/>
          <p:nvPr/>
        </p:nvSpPr>
        <p:spPr>
          <a:xfrm rot="5400000" flipV="1">
            <a:off x="2028666" y="3265653"/>
            <a:ext cx="2221397" cy="262145"/>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685800"/>
            <a:r>
              <a:rPr lang="en-US" sz="1350">
                <a:solidFill>
                  <a:prstClr val="black"/>
                </a:solidFill>
                <a:latin typeface="Calibri" panose="020F0502020204030204"/>
              </a:rPr>
              <a:t>64 nodes with BN and </a:t>
            </a:r>
            <a:r>
              <a:rPr lang="en-US" sz="1350" err="1">
                <a:solidFill>
                  <a:prstClr val="black"/>
                </a:solidFill>
                <a:latin typeface="Calibri" panose="020F0502020204030204"/>
              </a:rPr>
              <a:t>ReLu</a:t>
            </a:r>
            <a:endParaRPr lang="en-US" sz="1350">
              <a:solidFill>
                <a:prstClr val="black"/>
              </a:solidFill>
              <a:latin typeface="Calibri" panose="020F0502020204030204"/>
            </a:endParaRPr>
          </a:p>
        </p:txBody>
      </p:sp>
      <p:sp>
        <p:nvSpPr>
          <p:cNvPr id="17" name="Arrow: Right 16">
            <a:extLst>
              <a:ext uri="{FF2B5EF4-FFF2-40B4-BE49-F238E27FC236}">
                <a16:creationId xmlns:a16="http://schemas.microsoft.com/office/drawing/2014/main" id="{718A7CB2-666A-43DF-B4E4-1F470ECD60D2}"/>
              </a:ext>
            </a:extLst>
          </p:cNvPr>
          <p:cNvSpPr/>
          <p:nvPr/>
        </p:nvSpPr>
        <p:spPr>
          <a:xfrm>
            <a:off x="1414608" y="3317211"/>
            <a:ext cx="262146" cy="1590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18" name="Arrow: Right 17">
            <a:extLst>
              <a:ext uri="{FF2B5EF4-FFF2-40B4-BE49-F238E27FC236}">
                <a16:creationId xmlns:a16="http://schemas.microsoft.com/office/drawing/2014/main" id="{EE70EFC3-7AB4-4FC2-A013-ABB797839F71}"/>
              </a:ext>
            </a:extLst>
          </p:cNvPr>
          <p:cNvSpPr/>
          <p:nvPr/>
        </p:nvSpPr>
        <p:spPr>
          <a:xfrm>
            <a:off x="2093576" y="3317211"/>
            <a:ext cx="262146" cy="1590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19" name="Arrow: Right 18">
            <a:extLst>
              <a:ext uri="{FF2B5EF4-FFF2-40B4-BE49-F238E27FC236}">
                <a16:creationId xmlns:a16="http://schemas.microsoft.com/office/drawing/2014/main" id="{CA28BE3B-16DA-4585-BDC4-782B2FBF725B}"/>
              </a:ext>
            </a:extLst>
          </p:cNvPr>
          <p:cNvSpPr/>
          <p:nvPr/>
        </p:nvSpPr>
        <p:spPr>
          <a:xfrm>
            <a:off x="2696684" y="3317211"/>
            <a:ext cx="262146" cy="1590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20" name="Arrow: Right 19">
            <a:extLst>
              <a:ext uri="{FF2B5EF4-FFF2-40B4-BE49-F238E27FC236}">
                <a16:creationId xmlns:a16="http://schemas.microsoft.com/office/drawing/2014/main" id="{96DB9A9B-B497-4488-A84E-48B7D28A695B}"/>
              </a:ext>
            </a:extLst>
          </p:cNvPr>
          <p:cNvSpPr/>
          <p:nvPr/>
        </p:nvSpPr>
        <p:spPr>
          <a:xfrm>
            <a:off x="3400654" y="3317211"/>
            <a:ext cx="262146" cy="15902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21" name="TextBox 20">
            <a:extLst>
              <a:ext uri="{FF2B5EF4-FFF2-40B4-BE49-F238E27FC236}">
                <a16:creationId xmlns:a16="http://schemas.microsoft.com/office/drawing/2014/main" id="{DC9C3647-84D1-4851-8F15-88A5FD93D30F}"/>
              </a:ext>
            </a:extLst>
          </p:cNvPr>
          <p:cNvSpPr txBox="1"/>
          <p:nvPr/>
        </p:nvSpPr>
        <p:spPr>
          <a:xfrm>
            <a:off x="1362047" y="3513238"/>
            <a:ext cx="356251" cy="300082"/>
          </a:xfrm>
          <a:prstGeom prst="rect">
            <a:avLst/>
          </a:prstGeom>
          <a:noFill/>
        </p:spPr>
        <p:txBody>
          <a:bodyPr wrap="none" rtlCol="0">
            <a:spAutoFit/>
          </a:bodyPr>
          <a:lstStyle/>
          <a:p>
            <a:pPr defTabSz="685800"/>
            <a:r>
              <a:rPr lang="en-US" sz="1350">
                <a:solidFill>
                  <a:prstClr val="black"/>
                </a:solidFill>
                <a:latin typeface="Calibri" panose="020F0502020204030204"/>
              </a:rPr>
              <a:t>FC</a:t>
            </a:r>
          </a:p>
        </p:txBody>
      </p:sp>
      <p:sp>
        <p:nvSpPr>
          <p:cNvPr id="22" name="TextBox 21">
            <a:extLst>
              <a:ext uri="{FF2B5EF4-FFF2-40B4-BE49-F238E27FC236}">
                <a16:creationId xmlns:a16="http://schemas.microsoft.com/office/drawing/2014/main" id="{EB96FC78-9D37-4E9A-8D6B-D47463729372}"/>
              </a:ext>
            </a:extLst>
          </p:cNvPr>
          <p:cNvSpPr txBox="1"/>
          <p:nvPr/>
        </p:nvSpPr>
        <p:spPr>
          <a:xfrm>
            <a:off x="2073471" y="3511001"/>
            <a:ext cx="356251" cy="300082"/>
          </a:xfrm>
          <a:prstGeom prst="rect">
            <a:avLst/>
          </a:prstGeom>
          <a:noFill/>
        </p:spPr>
        <p:txBody>
          <a:bodyPr wrap="none" rtlCol="0">
            <a:spAutoFit/>
          </a:bodyPr>
          <a:lstStyle/>
          <a:p>
            <a:pPr defTabSz="685800"/>
            <a:r>
              <a:rPr lang="en-US" sz="1350">
                <a:solidFill>
                  <a:prstClr val="black"/>
                </a:solidFill>
                <a:latin typeface="Calibri" panose="020F0502020204030204"/>
              </a:rPr>
              <a:t>FC</a:t>
            </a:r>
          </a:p>
        </p:txBody>
      </p:sp>
      <p:sp>
        <p:nvSpPr>
          <p:cNvPr id="23" name="TextBox 22">
            <a:extLst>
              <a:ext uri="{FF2B5EF4-FFF2-40B4-BE49-F238E27FC236}">
                <a16:creationId xmlns:a16="http://schemas.microsoft.com/office/drawing/2014/main" id="{BE9EE3EC-0A12-4DDE-9DF1-2E06C668A259}"/>
              </a:ext>
            </a:extLst>
          </p:cNvPr>
          <p:cNvSpPr txBox="1"/>
          <p:nvPr/>
        </p:nvSpPr>
        <p:spPr>
          <a:xfrm>
            <a:off x="2698168" y="3500128"/>
            <a:ext cx="356251" cy="300082"/>
          </a:xfrm>
          <a:prstGeom prst="rect">
            <a:avLst/>
          </a:prstGeom>
          <a:noFill/>
        </p:spPr>
        <p:txBody>
          <a:bodyPr wrap="none" rtlCol="0">
            <a:spAutoFit/>
          </a:bodyPr>
          <a:lstStyle/>
          <a:p>
            <a:pPr defTabSz="685800"/>
            <a:r>
              <a:rPr lang="en-US" sz="1350">
                <a:solidFill>
                  <a:prstClr val="black"/>
                </a:solidFill>
                <a:latin typeface="Calibri" panose="020F0502020204030204"/>
              </a:rPr>
              <a:t>FC</a:t>
            </a:r>
          </a:p>
        </p:txBody>
      </p:sp>
      <p:sp>
        <p:nvSpPr>
          <p:cNvPr id="24" name="TextBox 23">
            <a:extLst>
              <a:ext uri="{FF2B5EF4-FFF2-40B4-BE49-F238E27FC236}">
                <a16:creationId xmlns:a16="http://schemas.microsoft.com/office/drawing/2014/main" id="{329D9AC4-A487-4D2D-9A5C-C69C9B4515D2}"/>
              </a:ext>
            </a:extLst>
          </p:cNvPr>
          <p:cNvSpPr txBox="1"/>
          <p:nvPr/>
        </p:nvSpPr>
        <p:spPr>
          <a:xfrm>
            <a:off x="3374945" y="3516697"/>
            <a:ext cx="356251" cy="300082"/>
          </a:xfrm>
          <a:prstGeom prst="rect">
            <a:avLst/>
          </a:prstGeom>
          <a:noFill/>
        </p:spPr>
        <p:txBody>
          <a:bodyPr wrap="none" rtlCol="0">
            <a:spAutoFit/>
          </a:bodyPr>
          <a:lstStyle/>
          <a:p>
            <a:pPr defTabSz="685800"/>
            <a:r>
              <a:rPr lang="en-US" sz="1350">
                <a:solidFill>
                  <a:prstClr val="black"/>
                </a:solidFill>
                <a:latin typeface="Calibri" panose="020F0502020204030204"/>
              </a:rPr>
              <a:t>FC</a:t>
            </a:r>
          </a:p>
        </p:txBody>
      </p:sp>
      <p:sp>
        <p:nvSpPr>
          <p:cNvPr id="29" name="Rectangle 3">
            <a:extLst>
              <a:ext uri="{FF2B5EF4-FFF2-40B4-BE49-F238E27FC236}">
                <a16:creationId xmlns:a16="http://schemas.microsoft.com/office/drawing/2014/main" id="{E92B94BA-5FA6-480A-A05B-DDF15B40C701}"/>
              </a:ext>
            </a:extLst>
          </p:cNvPr>
          <p:cNvSpPr>
            <a:spLocks noChangeArrowheads="1"/>
          </p:cNvSpPr>
          <p:nvPr/>
        </p:nvSpPr>
        <p:spPr bwMode="auto">
          <a:xfrm>
            <a:off x="4403650" y="1897590"/>
            <a:ext cx="4634279" cy="28392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pPr defTabSz="685800" eaLnBrk="0" fontAlgn="base" hangingPunct="0">
              <a:spcBef>
                <a:spcPct val="0"/>
              </a:spcBef>
              <a:spcAft>
                <a:spcPct val="0"/>
              </a:spcAft>
              <a:buFontTx/>
              <a:buChar char="•"/>
            </a:pPr>
            <a:r>
              <a:rPr lang="en-US" altLang="en-US" sz="1200" b="1">
                <a:solidFill>
                  <a:prstClr val="black"/>
                </a:solidFill>
                <a:latin typeface="Arial" panose="020B0604020202020204" pitchFamily="34" charset="0"/>
              </a:rPr>
              <a:t>Input features:</a:t>
            </a:r>
            <a:br>
              <a:rPr lang="en-US" altLang="en-US" sz="1200">
                <a:solidFill>
                  <a:prstClr val="black"/>
                </a:solidFill>
                <a:latin typeface="Arial" panose="020B0604020202020204" pitchFamily="34" charset="0"/>
              </a:rPr>
            </a:br>
            <a:r>
              <a:rPr lang="en-US" altLang="en-US" sz="1200">
                <a:solidFill>
                  <a:prstClr val="black"/>
                </a:solidFill>
                <a:latin typeface="Arial" panose="020B0604020202020204" pitchFamily="34" charset="0"/>
              </a:rPr>
              <a:t>Brightness temperatures (BTs), secant of satellite zenith angle − 1, land/sea mask, and surface pressure.</a:t>
            </a:r>
          </a:p>
          <a:p>
            <a:pPr defTabSz="685800" eaLnBrk="0" fontAlgn="base" hangingPunct="0">
              <a:spcBef>
                <a:spcPct val="0"/>
              </a:spcBef>
              <a:spcAft>
                <a:spcPct val="0"/>
              </a:spcAft>
              <a:buFontTx/>
              <a:buChar char="•"/>
            </a:pPr>
            <a:r>
              <a:rPr lang="en-US" altLang="en-US" sz="1200" b="1">
                <a:solidFill>
                  <a:prstClr val="black"/>
                </a:solidFill>
                <a:latin typeface="Arial" panose="020B0604020202020204" pitchFamily="34" charset="0"/>
              </a:rPr>
              <a:t>Architecture:</a:t>
            </a:r>
            <a:br>
              <a:rPr lang="en-US" altLang="en-US" sz="1200">
                <a:solidFill>
                  <a:prstClr val="black"/>
                </a:solidFill>
                <a:latin typeface="Arial" panose="020B0604020202020204" pitchFamily="34" charset="0"/>
              </a:rPr>
            </a:br>
            <a:r>
              <a:rPr lang="en-US" altLang="en-US" sz="1200">
                <a:solidFill>
                  <a:prstClr val="black"/>
                </a:solidFill>
                <a:latin typeface="Arial" panose="020B0604020202020204" pitchFamily="34" charset="0"/>
              </a:rPr>
              <a:t>3 fully connected hidden layers with 64,128,64 neurons, Batch Norm, </a:t>
            </a:r>
            <a:r>
              <a:rPr lang="en-US" altLang="en-US" sz="1200" err="1">
                <a:solidFill>
                  <a:prstClr val="black"/>
                </a:solidFill>
                <a:latin typeface="Arial" panose="020B0604020202020204" pitchFamily="34" charset="0"/>
              </a:rPr>
              <a:t>ReLU</a:t>
            </a:r>
            <a:r>
              <a:rPr lang="en-US" altLang="en-US" sz="1200">
                <a:solidFill>
                  <a:prstClr val="black"/>
                </a:solidFill>
                <a:latin typeface="Arial" panose="020B0604020202020204" pitchFamily="34" charset="0"/>
              </a:rPr>
              <a:t> activation.</a:t>
            </a:r>
          </a:p>
          <a:p>
            <a:pPr defTabSz="685800" eaLnBrk="0" fontAlgn="base" hangingPunct="0">
              <a:spcBef>
                <a:spcPct val="0"/>
              </a:spcBef>
              <a:spcAft>
                <a:spcPct val="0"/>
              </a:spcAft>
              <a:buFontTx/>
              <a:buChar char="•"/>
            </a:pPr>
            <a:r>
              <a:rPr lang="en-US" altLang="en-US" sz="1200" b="1">
                <a:solidFill>
                  <a:prstClr val="black"/>
                </a:solidFill>
                <a:latin typeface="Arial" panose="020B0604020202020204" pitchFamily="34" charset="0"/>
              </a:rPr>
              <a:t>Training:</a:t>
            </a:r>
            <a:br>
              <a:rPr lang="en-US" altLang="en-US" sz="1200">
                <a:solidFill>
                  <a:prstClr val="black"/>
                </a:solidFill>
                <a:latin typeface="Arial" panose="020B0604020202020204" pitchFamily="34" charset="0"/>
              </a:rPr>
            </a:br>
            <a:r>
              <a:rPr lang="en-US" altLang="en-US" sz="1200">
                <a:solidFill>
                  <a:prstClr val="black"/>
                </a:solidFill>
                <a:latin typeface="Arial" panose="020B0604020202020204" pitchFamily="34" charset="0"/>
              </a:rPr>
              <a:t>Optimized using Adam with early stopping and learning rate scheduling; trained separately for temperature and water vapor profiles.</a:t>
            </a:r>
          </a:p>
          <a:p>
            <a:pPr defTabSz="685800" eaLnBrk="0" fontAlgn="base" hangingPunct="0">
              <a:spcBef>
                <a:spcPct val="0"/>
              </a:spcBef>
              <a:spcAft>
                <a:spcPct val="0"/>
              </a:spcAft>
              <a:buFontTx/>
              <a:buChar char="•"/>
            </a:pPr>
            <a:r>
              <a:rPr lang="en-US" altLang="en-US" sz="1200" b="1">
                <a:solidFill>
                  <a:prstClr val="black"/>
                </a:solidFill>
                <a:latin typeface="Arial" panose="020B0604020202020204" pitchFamily="34" charset="0"/>
              </a:rPr>
              <a:t>Output:</a:t>
            </a:r>
            <a:br>
              <a:rPr lang="en-US" altLang="en-US" sz="1200">
                <a:solidFill>
                  <a:prstClr val="black"/>
                </a:solidFill>
                <a:latin typeface="Arial" panose="020B0604020202020204" pitchFamily="34" charset="0"/>
              </a:rPr>
            </a:br>
            <a:r>
              <a:rPr lang="en-US" altLang="en-US" sz="1200">
                <a:solidFill>
                  <a:prstClr val="black"/>
                </a:solidFill>
                <a:latin typeface="Arial" panose="020B0604020202020204" pitchFamily="34" charset="0"/>
              </a:rPr>
              <a:t>37 pressure-level temperatures or water vapor mixing ratios.</a:t>
            </a:r>
          </a:p>
          <a:p>
            <a:pPr defTabSz="685800" eaLnBrk="0" fontAlgn="base" hangingPunct="0">
              <a:spcBef>
                <a:spcPct val="0"/>
              </a:spcBef>
              <a:spcAft>
                <a:spcPct val="0"/>
              </a:spcAft>
              <a:buFontTx/>
              <a:buChar char="•"/>
            </a:pPr>
            <a:r>
              <a:rPr lang="en-US" altLang="en-US" sz="1200" b="1">
                <a:solidFill>
                  <a:prstClr val="black"/>
                </a:solidFill>
                <a:latin typeface="Arial" panose="020B0604020202020204" pitchFamily="34" charset="0"/>
              </a:rPr>
              <a:t>Loss function:</a:t>
            </a:r>
            <a:br>
              <a:rPr lang="en-US" altLang="en-US" sz="1200">
                <a:solidFill>
                  <a:prstClr val="black"/>
                </a:solidFill>
                <a:latin typeface="Arial" panose="020B0604020202020204" pitchFamily="34" charset="0"/>
              </a:rPr>
            </a:br>
            <a:r>
              <a:rPr lang="en-US" altLang="en-US" sz="1200">
                <a:solidFill>
                  <a:prstClr val="black"/>
                </a:solidFill>
                <a:latin typeface="Arial" panose="020B0604020202020204" pitchFamily="34" charset="0"/>
              </a:rPr>
              <a:t>Mean-squared error (MSE) between predicted and reference profiles from ERA5.</a:t>
            </a:r>
          </a:p>
        </p:txBody>
      </p:sp>
      <p:pic>
        <p:nvPicPr>
          <p:cNvPr id="4" name="Picture 3">
            <a:extLst>
              <a:ext uri="{FF2B5EF4-FFF2-40B4-BE49-F238E27FC236}">
                <a16:creationId xmlns:a16="http://schemas.microsoft.com/office/drawing/2014/main" id="{9B2AABEA-130E-44A8-BD79-2B149317A436}"/>
              </a:ext>
            </a:extLst>
          </p:cNvPr>
          <p:cNvPicPr>
            <a:picLocks noChangeAspect="1"/>
          </p:cNvPicPr>
          <p:nvPr/>
        </p:nvPicPr>
        <p:blipFill>
          <a:blip r:embed="rId2"/>
          <a:stretch>
            <a:fillRect/>
          </a:stretch>
        </p:blipFill>
        <p:spPr>
          <a:xfrm>
            <a:off x="6842005" y="109780"/>
            <a:ext cx="2195924" cy="1974186"/>
          </a:xfrm>
          <a:prstGeom prst="rect">
            <a:avLst/>
          </a:prstGeom>
        </p:spPr>
      </p:pic>
    </p:spTree>
    <p:extLst>
      <p:ext uri="{BB962C8B-B14F-4D97-AF65-F5344CB8AC3E}">
        <p14:creationId xmlns:p14="http://schemas.microsoft.com/office/powerpoint/2010/main" val="25060392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g3927c730664_0_2"/>
          <p:cNvSpPr txBox="1">
            <a:spLocks noGrp="1"/>
          </p:cNvSpPr>
          <p:nvPr>
            <p:ph type="title"/>
          </p:nvPr>
        </p:nvSpPr>
        <p:spPr>
          <a:xfrm>
            <a:off x="313537" y="168296"/>
            <a:ext cx="8516925" cy="479025"/>
          </a:xfrm>
          <a:prstGeom prst="rect">
            <a:avLst/>
          </a:prstGeom>
          <a:noFill/>
          <a:ln>
            <a:noFill/>
          </a:ln>
        </p:spPr>
        <p:txBody>
          <a:bodyPr spcFirstLastPara="1" wrap="square" lIns="68569" tIns="34275" rIns="68569" bIns="34275" anchor="ctr" anchorCtr="0">
            <a:normAutofit fontScale="90000"/>
          </a:bodyPr>
          <a:lstStyle/>
          <a:p>
            <a:pPr>
              <a:buSzPct val="118918"/>
            </a:pPr>
            <a:r>
              <a:rPr lang="en-US"/>
              <a:t>   </a:t>
            </a:r>
            <a:r>
              <a:rPr lang="en-US" sz="2700"/>
              <a:t>Temperature Retrieval Comparisons of ATMS vs TMS</a:t>
            </a:r>
            <a:endParaRPr/>
          </a:p>
        </p:txBody>
      </p:sp>
      <p:pic>
        <p:nvPicPr>
          <p:cNvPr id="257" name="Google Shape;257;g3927c730664_0_2"/>
          <p:cNvPicPr preferRelativeResize="0"/>
          <p:nvPr/>
        </p:nvPicPr>
        <p:blipFill>
          <a:blip r:embed="rId3">
            <a:alphaModFix/>
          </a:blip>
          <a:stretch>
            <a:fillRect/>
          </a:stretch>
        </p:blipFill>
        <p:spPr>
          <a:xfrm>
            <a:off x="5980331" y="1122450"/>
            <a:ext cx="3163668" cy="4012745"/>
          </a:xfrm>
          <a:prstGeom prst="rect">
            <a:avLst/>
          </a:prstGeom>
          <a:noFill/>
          <a:ln>
            <a:noFill/>
          </a:ln>
        </p:spPr>
      </p:pic>
      <p:pic>
        <p:nvPicPr>
          <p:cNvPr id="258" name="Google Shape;258;g3927c730664_0_2"/>
          <p:cNvPicPr preferRelativeResize="0"/>
          <p:nvPr/>
        </p:nvPicPr>
        <p:blipFill>
          <a:blip r:embed="rId4">
            <a:alphaModFix/>
          </a:blip>
          <a:stretch>
            <a:fillRect/>
          </a:stretch>
        </p:blipFill>
        <p:spPr>
          <a:xfrm>
            <a:off x="2962041" y="1122451"/>
            <a:ext cx="3018281" cy="4012742"/>
          </a:xfrm>
          <a:prstGeom prst="rect">
            <a:avLst/>
          </a:prstGeom>
          <a:noFill/>
          <a:ln>
            <a:noFill/>
          </a:ln>
        </p:spPr>
      </p:pic>
      <p:pic>
        <p:nvPicPr>
          <p:cNvPr id="259" name="Google Shape;259;g3927c730664_0_2"/>
          <p:cNvPicPr preferRelativeResize="0"/>
          <p:nvPr/>
        </p:nvPicPr>
        <p:blipFill>
          <a:blip r:embed="rId5">
            <a:alphaModFix/>
          </a:blip>
          <a:stretch>
            <a:fillRect/>
          </a:stretch>
        </p:blipFill>
        <p:spPr>
          <a:xfrm>
            <a:off x="0" y="1122442"/>
            <a:ext cx="3018300" cy="4012751"/>
          </a:xfrm>
          <a:prstGeom prst="rect">
            <a:avLst/>
          </a:prstGeom>
          <a:noFill/>
          <a:ln>
            <a:noFill/>
          </a:ln>
        </p:spPr>
      </p:pic>
      <p:sp>
        <p:nvSpPr>
          <p:cNvPr id="260" name="Google Shape;260;g3927c730664_0_2"/>
          <p:cNvSpPr txBox="1"/>
          <p:nvPr/>
        </p:nvSpPr>
        <p:spPr>
          <a:xfrm>
            <a:off x="1670756" y="1843575"/>
            <a:ext cx="1291275" cy="868485"/>
          </a:xfrm>
          <a:prstGeom prst="rect">
            <a:avLst/>
          </a:prstGeom>
          <a:noFill/>
          <a:ln>
            <a:noFill/>
          </a:ln>
        </p:spPr>
        <p:txBody>
          <a:bodyPr spcFirstLastPara="1" wrap="square" lIns="68569" tIns="68569" rIns="68569" bIns="68569" anchor="t" anchorCtr="0">
            <a:spAutoFit/>
          </a:bodyPr>
          <a:lstStyle/>
          <a:p>
            <a:pPr defTabSz="685800">
              <a:lnSpc>
                <a:spcPct val="115000"/>
              </a:lnSpc>
              <a:buClr>
                <a:srgbClr val="000000"/>
              </a:buClr>
            </a:pPr>
            <a:r>
              <a:rPr lang="en-US" sz="825" kern="0">
                <a:solidFill>
                  <a:srgbClr val="000000"/>
                </a:solidFill>
                <a:latin typeface="Calibri"/>
                <a:ea typeface="Calibri"/>
                <a:cs typeface="Calibri"/>
                <a:sym typeface="Calibri"/>
              </a:rPr>
              <a:t>TMS2 Avg RMSE: 1.97</a:t>
            </a:r>
            <a:endParaRPr sz="825" kern="0">
              <a:solidFill>
                <a:srgbClr val="000000"/>
              </a:solidFill>
              <a:latin typeface="Calibri"/>
              <a:ea typeface="Calibri"/>
              <a:cs typeface="Calibri"/>
              <a:sym typeface="Calibri"/>
            </a:endParaRPr>
          </a:p>
          <a:p>
            <a:pPr defTabSz="685800">
              <a:lnSpc>
                <a:spcPct val="115000"/>
              </a:lnSpc>
              <a:buClr>
                <a:srgbClr val="000000"/>
              </a:buClr>
            </a:pPr>
            <a:r>
              <a:rPr lang="en-US" sz="825" kern="0">
                <a:solidFill>
                  <a:srgbClr val="000000"/>
                </a:solidFill>
                <a:latin typeface="Calibri"/>
                <a:ea typeface="Calibri"/>
                <a:cs typeface="Calibri"/>
                <a:sym typeface="Calibri"/>
              </a:rPr>
              <a:t>TMS5 Avg RMSE: 1.98</a:t>
            </a:r>
            <a:endParaRPr sz="825" kern="0">
              <a:solidFill>
                <a:srgbClr val="000000"/>
              </a:solidFill>
              <a:latin typeface="Calibri"/>
              <a:ea typeface="Calibri"/>
              <a:cs typeface="Calibri"/>
              <a:sym typeface="Calibri"/>
            </a:endParaRPr>
          </a:p>
          <a:p>
            <a:pPr defTabSz="685800">
              <a:lnSpc>
                <a:spcPct val="115000"/>
              </a:lnSpc>
              <a:buClr>
                <a:srgbClr val="000000"/>
              </a:buClr>
            </a:pPr>
            <a:r>
              <a:rPr lang="en-US" sz="825" kern="0">
                <a:solidFill>
                  <a:srgbClr val="000000"/>
                </a:solidFill>
                <a:latin typeface="Calibri"/>
                <a:ea typeface="Calibri"/>
                <a:cs typeface="Calibri"/>
                <a:sym typeface="Calibri"/>
              </a:rPr>
              <a:t>TMS6 Avg RMSE: 1.95</a:t>
            </a:r>
            <a:endParaRPr sz="825" kern="0">
              <a:solidFill>
                <a:srgbClr val="000000"/>
              </a:solidFill>
              <a:latin typeface="Calibri"/>
              <a:ea typeface="Calibri"/>
              <a:cs typeface="Calibri"/>
              <a:sym typeface="Calibri"/>
            </a:endParaRPr>
          </a:p>
          <a:p>
            <a:pPr defTabSz="685800">
              <a:lnSpc>
                <a:spcPct val="115000"/>
              </a:lnSpc>
              <a:buClr>
                <a:srgbClr val="000000"/>
              </a:buClr>
            </a:pPr>
            <a:r>
              <a:rPr lang="en-US" sz="825" kern="0">
                <a:solidFill>
                  <a:srgbClr val="000000"/>
                </a:solidFill>
                <a:latin typeface="Calibri"/>
                <a:ea typeface="Calibri"/>
                <a:cs typeface="Calibri"/>
                <a:sym typeface="Calibri"/>
              </a:rPr>
              <a:t>NOAA20 Avg RMSE: 1.57</a:t>
            </a:r>
            <a:endParaRPr sz="825" kern="0">
              <a:solidFill>
                <a:srgbClr val="000000"/>
              </a:solidFill>
              <a:latin typeface="Calibri"/>
              <a:ea typeface="Calibri"/>
              <a:cs typeface="Calibri"/>
              <a:sym typeface="Calibri"/>
            </a:endParaRPr>
          </a:p>
          <a:p>
            <a:pPr defTabSz="685800">
              <a:lnSpc>
                <a:spcPct val="115000"/>
              </a:lnSpc>
              <a:buClr>
                <a:srgbClr val="000000"/>
              </a:buClr>
            </a:pPr>
            <a:r>
              <a:rPr lang="en-US" sz="825" kern="0">
                <a:solidFill>
                  <a:srgbClr val="000000"/>
                </a:solidFill>
                <a:latin typeface="Calibri"/>
                <a:ea typeface="Calibri"/>
                <a:cs typeface="Calibri"/>
                <a:sym typeface="Calibri"/>
              </a:rPr>
              <a:t>SNPP Avg RMSE: 1.56</a:t>
            </a:r>
            <a:endParaRPr sz="825" kern="0">
              <a:solidFill>
                <a:srgbClr val="000000"/>
              </a:solidFill>
              <a:latin typeface="Calibri"/>
              <a:ea typeface="Calibri"/>
              <a:cs typeface="Calibri"/>
              <a:sym typeface="Calibri"/>
            </a:endParaRPr>
          </a:p>
        </p:txBody>
      </p:sp>
      <p:sp>
        <p:nvSpPr>
          <p:cNvPr id="261" name="Google Shape;261;g3927c730664_0_2"/>
          <p:cNvSpPr txBox="1"/>
          <p:nvPr/>
        </p:nvSpPr>
        <p:spPr>
          <a:xfrm>
            <a:off x="4597350" y="1843575"/>
            <a:ext cx="1195200" cy="868485"/>
          </a:xfrm>
          <a:prstGeom prst="rect">
            <a:avLst/>
          </a:prstGeom>
          <a:noFill/>
          <a:ln>
            <a:noFill/>
          </a:ln>
        </p:spPr>
        <p:txBody>
          <a:bodyPr spcFirstLastPara="1" wrap="square" lIns="68569" tIns="68569" rIns="68569" bIns="68569" anchor="t" anchorCtr="0">
            <a:spAutoFit/>
          </a:bodyPr>
          <a:lstStyle/>
          <a:p>
            <a:pPr defTabSz="685800">
              <a:lnSpc>
                <a:spcPct val="115000"/>
              </a:lnSpc>
              <a:buClr>
                <a:srgbClr val="000000"/>
              </a:buClr>
            </a:pPr>
            <a:r>
              <a:rPr lang="en-US" sz="825" kern="0">
                <a:solidFill>
                  <a:srgbClr val="000000"/>
                </a:solidFill>
                <a:latin typeface="Calibri"/>
                <a:ea typeface="Calibri"/>
                <a:cs typeface="Calibri"/>
                <a:sym typeface="Calibri"/>
              </a:rPr>
              <a:t>TMS2 Avg RMSE: 1.84</a:t>
            </a:r>
            <a:endParaRPr sz="825" kern="0">
              <a:solidFill>
                <a:srgbClr val="000000"/>
              </a:solidFill>
              <a:latin typeface="Calibri"/>
              <a:ea typeface="Calibri"/>
              <a:cs typeface="Calibri"/>
              <a:sym typeface="Calibri"/>
            </a:endParaRPr>
          </a:p>
          <a:p>
            <a:pPr defTabSz="685800">
              <a:lnSpc>
                <a:spcPct val="115000"/>
              </a:lnSpc>
              <a:buClr>
                <a:srgbClr val="000000"/>
              </a:buClr>
            </a:pPr>
            <a:r>
              <a:rPr lang="en-US" sz="825" kern="0">
                <a:solidFill>
                  <a:srgbClr val="000000"/>
                </a:solidFill>
                <a:latin typeface="Calibri"/>
                <a:ea typeface="Calibri"/>
                <a:cs typeface="Calibri"/>
                <a:sym typeface="Calibri"/>
              </a:rPr>
              <a:t>TMS5 Avg RMSE: 1.85</a:t>
            </a:r>
            <a:endParaRPr sz="825" kern="0">
              <a:solidFill>
                <a:srgbClr val="000000"/>
              </a:solidFill>
              <a:latin typeface="Calibri"/>
              <a:ea typeface="Calibri"/>
              <a:cs typeface="Calibri"/>
              <a:sym typeface="Calibri"/>
            </a:endParaRPr>
          </a:p>
          <a:p>
            <a:pPr defTabSz="685800">
              <a:lnSpc>
                <a:spcPct val="115000"/>
              </a:lnSpc>
              <a:buClr>
                <a:srgbClr val="000000"/>
              </a:buClr>
            </a:pPr>
            <a:r>
              <a:rPr lang="en-US" sz="825" kern="0">
                <a:solidFill>
                  <a:srgbClr val="000000"/>
                </a:solidFill>
                <a:latin typeface="Calibri"/>
                <a:ea typeface="Calibri"/>
                <a:cs typeface="Calibri"/>
                <a:sym typeface="Calibri"/>
              </a:rPr>
              <a:t>TMS6 Avg RMSE: 1.81</a:t>
            </a:r>
            <a:endParaRPr sz="825" kern="0">
              <a:solidFill>
                <a:srgbClr val="000000"/>
              </a:solidFill>
              <a:latin typeface="Calibri"/>
              <a:ea typeface="Calibri"/>
              <a:cs typeface="Calibri"/>
              <a:sym typeface="Calibri"/>
            </a:endParaRPr>
          </a:p>
          <a:p>
            <a:pPr defTabSz="685800">
              <a:lnSpc>
                <a:spcPct val="115000"/>
              </a:lnSpc>
              <a:buClr>
                <a:srgbClr val="000000"/>
              </a:buClr>
            </a:pPr>
            <a:r>
              <a:rPr lang="en-US" sz="825" kern="0">
                <a:solidFill>
                  <a:srgbClr val="000000"/>
                </a:solidFill>
                <a:latin typeface="Calibri"/>
                <a:ea typeface="Calibri"/>
                <a:cs typeface="Calibri"/>
                <a:sym typeface="Calibri"/>
              </a:rPr>
              <a:t>NOAA20 Avg RMSE: 1.48</a:t>
            </a:r>
            <a:endParaRPr sz="825" kern="0">
              <a:solidFill>
                <a:srgbClr val="000000"/>
              </a:solidFill>
              <a:latin typeface="Calibri"/>
              <a:ea typeface="Calibri"/>
              <a:cs typeface="Calibri"/>
              <a:sym typeface="Calibri"/>
            </a:endParaRPr>
          </a:p>
          <a:p>
            <a:pPr defTabSz="685800">
              <a:lnSpc>
                <a:spcPct val="115000"/>
              </a:lnSpc>
              <a:buClr>
                <a:srgbClr val="000000"/>
              </a:buClr>
            </a:pPr>
            <a:r>
              <a:rPr lang="en-US" sz="825" kern="0">
                <a:solidFill>
                  <a:srgbClr val="000000"/>
                </a:solidFill>
                <a:latin typeface="Calibri"/>
                <a:ea typeface="Calibri"/>
                <a:cs typeface="Calibri"/>
                <a:sym typeface="Calibri"/>
              </a:rPr>
              <a:t>SNPP Avg RMSE: 1.48</a:t>
            </a:r>
            <a:endParaRPr sz="1050" kern="0">
              <a:solidFill>
                <a:srgbClr val="000000"/>
              </a:solidFill>
              <a:latin typeface="Arial"/>
              <a:cs typeface="Arial"/>
              <a:sym typeface="Arial"/>
            </a:endParaRPr>
          </a:p>
        </p:txBody>
      </p:sp>
      <p:sp>
        <p:nvSpPr>
          <p:cNvPr id="262" name="Google Shape;262;g3927c730664_0_2"/>
          <p:cNvSpPr txBox="1"/>
          <p:nvPr/>
        </p:nvSpPr>
        <p:spPr>
          <a:xfrm>
            <a:off x="7599056" y="1843575"/>
            <a:ext cx="1291275" cy="868485"/>
          </a:xfrm>
          <a:prstGeom prst="rect">
            <a:avLst/>
          </a:prstGeom>
          <a:noFill/>
          <a:ln>
            <a:noFill/>
          </a:ln>
        </p:spPr>
        <p:txBody>
          <a:bodyPr spcFirstLastPara="1" wrap="square" lIns="68569" tIns="68569" rIns="68569" bIns="68569" anchor="t" anchorCtr="0">
            <a:spAutoFit/>
          </a:bodyPr>
          <a:lstStyle/>
          <a:p>
            <a:pPr defTabSz="685800">
              <a:lnSpc>
                <a:spcPct val="115000"/>
              </a:lnSpc>
              <a:buClr>
                <a:srgbClr val="000000"/>
              </a:buClr>
            </a:pPr>
            <a:r>
              <a:rPr lang="en-US" sz="825" kern="0">
                <a:solidFill>
                  <a:srgbClr val="000000"/>
                </a:solidFill>
                <a:latin typeface="Calibri"/>
                <a:ea typeface="Calibri"/>
                <a:cs typeface="Calibri"/>
                <a:sym typeface="Calibri"/>
              </a:rPr>
              <a:t>TMS2 Avg RMSE: 1.83</a:t>
            </a:r>
            <a:endParaRPr sz="825" kern="0">
              <a:solidFill>
                <a:srgbClr val="000000"/>
              </a:solidFill>
              <a:latin typeface="Calibri"/>
              <a:ea typeface="Calibri"/>
              <a:cs typeface="Calibri"/>
              <a:sym typeface="Calibri"/>
            </a:endParaRPr>
          </a:p>
          <a:p>
            <a:pPr defTabSz="685800">
              <a:lnSpc>
                <a:spcPct val="115000"/>
              </a:lnSpc>
              <a:buClr>
                <a:srgbClr val="000000"/>
              </a:buClr>
            </a:pPr>
            <a:r>
              <a:rPr lang="en-US" sz="825" kern="0">
                <a:solidFill>
                  <a:srgbClr val="000000"/>
                </a:solidFill>
                <a:latin typeface="Calibri"/>
                <a:ea typeface="Calibri"/>
                <a:cs typeface="Calibri"/>
                <a:sym typeface="Calibri"/>
              </a:rPr>
              <a:t>TMS5 Avg RMSE: 1.84</a:t>
            </a:r>
            <a:endParaRPr sz="825" kern="0">
              <a:solidFill>
                <a:srgbClr val="000000"/>
              </a:solidFill>
              <a:latin typeface="Calibri"/>
              <a:ea typeface="Calibri"/>
              <a:cs typeface="Calibri"/>
              <a:sym typeface="Calibri"/>
            </a:endParaRPr>
          </a:p>
          <a:p>
            <a:pPr defTabSz="685800">
              <a:lnSpc>
                <a:spcPct val="115000"/>
              </a:lnSpc>
              <a:buClr>
                <a:srgbClr val="000000"/>
              </a:buClr>
            </a:pPr>
            <a:r>
              <a:rPr lang="en-US" sz="825" kern="0">
                <a:solidFill>
                  <a:srgbClr val="000000"/>
                </a:solidFill>
                <a:latin typeface="Calibri"/>
                <a:ea typeface="Calibri"/>
                <a:cs typeface="Calibri"/>
                <a:sym typeface="Calibri"/>
              </a:rPr>
              <a:t>TMS6 Avg RMSE: 1.80</a:t>
            </a:r>
            <a:endParaRPr sz="825" kern="0">
              <a:solidFill>
                <a:srgbClr val="000000"/>
              </a:solidFill>
              <a:latin typeface="Calibri"/>
              <a:ea typeface="Calibri"/>
              <a:cs typeface="Calibri"/>
              <a:sym typeface="Calibri"/>
            </a:endParaRPr>
          </a:p>
          <a:p>
            <a:pPr defTabSz="685800">
              <a:lnSpc>
                <a:spcPct val="115000"/>
              </a:lnSpc>
              <a:buClr>
                <a:srgbClr val="000000"/>
              </a:buClr>
            </a:pPr>
            <a:r>
              <a:rPr lang="en-US" sz="825" kern="0">
                <a:solidFill>
                  <a:srgbClr val="000000"/>
                </a:solidFill>
                <a:latin typeface="Calibri"/>
                <a:ea typeface="Calibri"/>
                <a:cs typeface="Calibri"/>
                <a:sym typeface="Calibri"/>
              </a:rPr>
              <a:t>NOAA20 Avg RMSE: 1.48</a:t>
            </a:r>
            <a:endParaRPr sz="825" kern="0">
              <a:solidFill>
                <a:srgbClr val="000000"/>
              </a:solidFill>
              <a:latin typeface="Calibri"/>
              <a:ea typeface="Calibri"/>
              <a:cs typeface="Calibri"/>
              <a:sym typeface="Calibri"/>
            </a:endParaRPr>
          </a:p>
          <a:p>
            <a:pPr defTabSz="685800">
              <a:lnSpc>
                <a:spcPct val="115000"/>
              </a:lnSpc>
              <a:buClr>
                <a:srgbClr val="000000"/>
              </a:buClr>
            </a:pPr>
            <a:r>
              <a:rPr lang="en-US" sz="825" kern="0">
                <a:solidFill>
                  <a:srgbClr val="000000"/>
                </a:solidFill>
                <a:latin typeface="Calibri"/>
                <a:ea typeface="Calibri"/>
                <a:cs typeface="Calibri"/>
                <a:sym typeface="Calibri"/>
              </a:rPr>
              <a:t>SNPP Avg RMSE: 1.49</a:t>
            </a:r>
            <a:endParaRPr sz="1050" kern="0">
              <a:solidFill>
                <a:srgbClr val="000000"/>
              </a:solidFill>
              <a:latin typeface="Arial"/>
              <a:cs typeface="Arial"/>
              <a:sym typeface="Arial"/>
            </a:endParaRPr>
          </a:p>
        </p:txBody>
      </p:sp>
      <p:sp>
        <p:nvSpPr>
          <p:cNvPr id="263" name="Google Shape;263;g3927c730664_0_2"/>
          <p:cNvSpPr txBox="1"/>
          <p:nvPr/>
        </p:nvSpPr>
        <p:spPr>
          <a:xfrm>
            <a:off x="820875" y="610778"/>
            <a:ext cx="2079450" cy="574425"/>
          </a:xfrm>
          <a:prstGeom prst="rect">
            <a:avLst/>
          </a:prstGeom>
          <a:noFill/>
          <a:ln>
            <a:noFill/>
          </a:ln>
        </p:spPr>
        <p:txBody>
          <a:bodyPr spcFirstLastPara="1" wrap="square" lIns="68569" tIns="68569" rIns="68569" bIns="68569" anchor="t" anchorCtr="0">
            <a:noAutofit/>
          </a:bodyPr>
          <a:lstStyle/>
          <a:p>
            <a:pPr algn="ctr" defTabSz="685800">
              <a:buClr>
                <a:srgbClr val="000000"/>
              </a:buClr>
            </a:pPr>
            <a:r>
              <a:rPr lang="en-US" sz="1425" kern="0">
                <a:solidFill>
                  <a:srgbClr val="000000"/>
                </a:solidFill>
                <a:latin typeface="Arial"/>
                <a:cs typeface="Arial"/>
                <a:sym typeface="Arial"/>
              </a:rPr>
              <a:t>All weather</a:t>
            </a:r>
            <a:endParaRPr sz="1425" kern="0">
              <a:solidFill>
                <a:srgbClr val="000000"/>
              </a:solidFill>
              <a:latin typeface="Arial"/>
              <a:cs typeface="Arial"/>
              <a:sym typeface="Arial"/>
            </a:endParaRPr>
          </a:p>
          <a:p>
            <a:pPr algn="ctr" defTabSz="685800">
              <a:buClr>
                <a:srgbClr val="000000"/>
              </a:buClr>
            </a:pPr>
            <a:r>
              <a:rPr lang="en-US" sz="1425" kern="0">
                <a:solidFill>
                  <a:srgbClr val="000000"/>
                </a:solidFill>
                <a:latin typeface="Arial"/>
                <a:cs typeface="Arial"/>
                <a:sym typeface="Arial"/>
              </a:rPr>
              <a:t>Land &amp; ocean, |lat|&lt; 90°</a:t>
            </a:r>
            <a:endParaRPr sz="1425" kern="0">
              <a:solidFill>
                <a:srgbClr val="000000"/>
              </a:solidFill>
              <a:latin typeface="Arial"/>
              <a:cs typeface="Arial"/>
              <a:sym typeface="Arial"/>
            </a:endParaRPr>
          </a:p>
          <a:p>
            <a:pPr algn="ctr" defTabSz="685800">
              <a:buClr>
                <a:srgbClr val="000000"/>
              </a:buClr>
            </a:pPr>
            <a:endParaRPr sz="1500" kern="0">
              <a:solidFill>
                <a:srgbClr val="000000"/>
              </a:solidFill>
              <a:latin typeface="Arial"/>
              <a:cs typeface="Arial"/>
              <a:sym typeface="Arial"/>
            </a:endParaRPr>
          </a:p>
        </p:txBody>
      </p:sp>
      <p:sp>
        <p:nvSpPr>
          <p:cNvPr id="264" name="Google Shape;264;g3927c730664_0_2"/>
          <p:cNvSpPr txBox="1"/>
          <p:nvPr/>
        </p:nvSpPr>
        <p:spPr>
          <a:xfrm>
            <a:off x="3578531" y="610778"/>
            <a:ext cx="1894050" cy="574425"/>
          </a:xfrm>
          <a:prstGeom prst="rect">
            <a:avLst/>
          </a:prstGeom>
          <a:noFill/>
          <a:ln>
            <a:noFill/>
          </a:ln>
        </p:spPr>
        <p:txBody>
          <a:bodyPr spcFirstLastPara="1" wrap="square" lIns="68569" tIns="68569" rIns="68569" bIns="68569" anchor="t" anchorCtr="0">
            <a:noAutofit/>
          </a:bodyPr>
          <a:lstStyle/>
          <a:p>
            <a:pPr algn="ctr" defTabSz="685800">
              <a:buClr>
                <a:srgbClr val="000000"/>
              </a:buClr>
            </a:pPr>
            <a:r>
              <a:rPr lang="en-US" sz="1500" kern="0">
                <a:solidFill>
                  <a:srgbClr val="000000"/>
                </a:solidFill>
                <a:latin typeface="Arial"/>
                <a:cs typeface="Arial"/>
                <a:sym typeface="Arial"/>
              </a:rPr>
              <a:t>All weather</a:t>
            </a:r>
            <a:endParaRPr sz="1500" kern="0">
              <a:solidFill>
                <a:srgbClr val="000000"/>
              </a:solidFill>
              <a:latin typeface="Arial"/>
              <a:cs typeface="Arial"/>
              <a:sym typeface="Arial"/>
            </a:endParaRPr>
          </a:p>
          <a:p>
            <a:pPr algn="ctr" defTabSz="685800">
              <a:buClr>
                <a:srgbClr val="000000"/>
              </a:buClr>
            </a:pPr>
            <a:r>
              <a:rPr lang="en-US" sz="1500" kern="0">
                <a:solidFill>
                  <a:srgbClr val="000000"/>
                </a:solidFill>
                <a:latin typeface="Arial"/>
                <a:cs typeface="Arial"/>
                <a:sym typeface="Arial"/>
              </a:rPr>
              <a:t>ocean</a:t>
            </a:r>
            <a:r>
              <a:rPr lang="en-US" sz="1425" kern="0">
                <a:solidFill>
                  <a:srgbClr val="000000"/>
                </a:solidFill>
                <a:latin typeface="Arial"/>
                <a:cs typeface="Arial"/>
                <a:sym typeface="Arial"/>
              </a:rPr>
              <a:t>, |lat|&lt; 90°</a:t>
            </a:r>
            <a:endParaRPr sz="1500" kern="0">
              <a:solidFill>
                <a:srgbClr val="000000"/>
              </a:solidFill>
              <a:latin typeface="Arial"/>
              <a:cs typeface="Arial"/>
              <a:sym typeface="Arial"/>
            </a:endParaRPr>
          </a:p>
        </p:txBody>
      </p:sp>
      <p:sp>
        <p:nvSpPr>
          <p:cNvPr id="265" name="Google Shape;265;g3927c730664_0_2"/>
          <p:cNvSpPr txBox="1"/>
          <p:nvPr/>
        </p:nvSpPr>
        <p:spPr>
          <a:xfrm>
            <a:off x="6629381" y="610778"/>
            <a:ext cx="2079450" cy="466650"/>
          </a:xfrm>
          <a:prstGeom prst="rect">
            <a:avLst/>
          </a:prstGeom>
          <a:noFill/>
          <a:ln>
            <a:noFill/>
          </a:ln>
        </p:spPr>
        <p:txBody>
          <a:bodyPr spcFirstLastPara="1" wrap="square" lIns="68569" tIns="68569" rIns="68569" bIns="68569" anchor="t" anchorCtr="0">
            <a:noAutofit/>
          </a:bodyPr>
          <a:lstStyle/>
          <a:p>
            <a:pPr algn="ctr" defTabSz="685800">
              <a:buClr>
                <a:srgbClr val="000000"/>
              </a:buClr>
            </a:pPr>
            <a:r>
              <a:rPr lang="en-US" sz="1500" kern="0">
                <a:solidFill>
                  <a:srgbClr val="000000"/>
                </a:solidFill>
                <a:latin typeface="Arial"/>
                <a:cs typeface="Arial"/>
                <a:sym typeface="Arial"/>
              </a:rPr>
              <a:t>no precipitation</a:t>
            </a:r>
            <a:endParaRPr sz="1500" kern="0">
              <a:solidFill>
                <a:srgbClr val="000000"/>
              </a:solidFill>
              <a:latin typeface="Arial"/>
              <a:cs typeface="Arial"/>
              <a:sym typeface="Arial"/>
            </a:endParaRPr>
          </a:p>
          <a:p>
            <a:pPr algn="ctr" defTabSz="685800">
              <a:buClr>
                <a:srgbClr val="000000"/>
              </a:buClr>
            </a:pPr>
            <a:r>
              <a:rPr lang="en-US" sz="1500" kern="0">
                <a:solidFill>
                  <a:srgbClr val="000000"/>
                </a:solidFill>
                <a:latin typeface="Arial"/>
                <a:cs typeface="Arial"/>
                <a:sym typeface="Arial"/>
              </a:rPr>
              <a:t>ocean, </a:t>
            </a:r>
            <a:r>
              <a:rPr lang="en-US" sz="1425" kern="0">
                <a:solidFill>
                  <a:srgbClr val="000000"/>
                </a:solidFill>
                <a:latin typeface="Arial"/>
                <a:cs typeface="Arial"/>
                <a:sym typeface="Arial"/>
              </a:rPr>
              <a:t>, |lat|&lt; 90°</a:t>
            </a:r>
            <a:endParaRPr sz="1500" kern="0">
              <a:solidFill>
                <a:srgbClr val="000000"/>
              </a:solidFill>
              <a:latin typeface="Arial"/>
              <a:cs typeface="Arial"/>
              <a:sym typeface="Arial"/>
            </a:endParaRPr>
          </a:p>
        </p:txBody>
      </p:sp>
      <p:sp>
        <p:nvSpPr>
          <p:cNvPr id="266" name="Google Shape;266;g3927c730664_0_2"/>
          <p:cNvSpPr txBox="1">
            <a:spLocks noGrp="1"/>
          </p:cNvSpPr>
          <p:nvPr>
            <p:ph type="sldNum" idx="12"/>
          </p:nvPr>
        </p:nvSpPr>
        <p:spPr>
          <a:xfrm>
            <a:off x="6457950" y="4767263"/>
            <a:ext cx="2057400" cy="273825"/>
          </a:xfrm>
          <a:prstGeom prst="rect">
            <a:avLst/>
          </a:prstGeom>
        </p:spPr>
        <p:txBody>
          <a:bodyPr spcFirstLastPara="1" wrap="square" lIns="68569" tIns="34275" rIns="68569" bIns="34275" anchor="ctr" anchorCtr="0">
            <a:normAutofit/>
          </a:bodyPr>
          <a:lstStyle/>
          <a:p>
            <a:pPr defTabSz="685800">
              <a:buClr>
                <a:srgbClr val="000000"/>
              </a:buClr>
            </a:pPr>
            <a:fld id="{00000000-1234-1234-1234-123412341234}" type="slidenum">
              <a:rPr lang="en-US" kern="0">
                <a:solidFill>
                  <a:srgbClr val="595959"/>
                </a:solidFill>
                <a:latin typeface="Arial"/>
                <a:cs typeface="Arial"/>
                <a:sym typeface="Arial"/>
              </a:rPr>
              <a:pPr defTabSz="685800">
                <a:buClr>
                  <a:srgbClr val="000000"/>
                </a:buClr>
              </a:pPr>
              <a:t>13</a:t>
            </a:fld>
            <a:endParaRPr kern="0">
              <a:solidFill>
                <a:srgbClr val="595959"/>
              </a:solidFill>
              <a:latin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pic>
        <p:nvPicPr>
          <p:cNvPr id="273" name="Google Shape;273;p11"/>
          <p:cNvPicPr preferRelativeResize="0"/>
          <p:nvPr/>
        </p:nvPicPr>
        <p:blipFill>
          <a:blip r:embed="rId3">
            <a:alphaModFix/>
          </a:blip>
          <a:stretch>
            <a:fillRect/>
          </a:stretch>
        </p:blipFill>
        <p:spPr>
          <a:xfrm>
            <a:off x="1" y="1293056"/>
            <a:ext cx="3166748" cy="3816057"/>
          </a:xfrm>
          <a:prstGeom prst="rect">
            <a:avLst/>
          </a:prstGeom>
          <a:noFill/>
          <a:ln>
            <a:noFill/>
          </a:ln>
        </p:spPr>
      </p:pic>
      <p:pic>
        <p:nvPicPr>
          <p:cNvPr id="274" name="Google Shape;274;p11"/>
          <p:cNvPicPr preferRelativeResize="0"/>
          <p:nvPr/>
        </p:nvPicPr>
        <p:blipFill>
          <a:blip r:embed="rId4">
            <a:alphaModFix/>
          </a:blip>
          <a:stretch>
            <a:fillRect/>
          </a:stretch>
        </p:blipFill>
        <p:spPr>
          <a:xfrm>
            <a:off x="2901988" y="1283063"/>
            <a:ext cx="3166748" cy="3816056"/>
          </a:xfrm>
          <a:prstGeom prst="rect">
            <a:avLst/>
          </a:prstGeom>
          <a:noFill/>
          <a:ln>
            <a:noFill/>
          </a:ln>
        </p:spPr>
      </p:pic>
      <p:pic>
        <p:nvPicPr>
          <p:cNvPr id="275" name="Google Shape;275;p11"/>
          <p:cNvPicPr preferRelativeResize="0"/>
          <p:nvPr/>
        </p:nvPicPr>
        <p:blipFill>
          <a:blip r:embed="rId5">
            <a:alphaModFix/>
          </a:blip>
          <a:stretch>
            <a:fillRect/>
          </a:stretch>
        </p:blipFill>
        <p:spPr>
          <a:xfrm>
            <a:off x="5923138" y="1283063"/>
            <a:ext cx="3276588" cy="3816057"/>
          </a:xfrm>
          <a:prstGeom prst="rect">
            <a:avLst/>
          </a:prstGeom>
          <a:noFill/>
          <a:ln>
            <a:noFill/>
          </a:ln>
        </p:spPr>
      </p:pic>
      <p:sp>
        <p:nvSpPr>
          <p:cNvPr id="276" name="Google Shape;276;p11"/>
          <p:cNvSpPr txBox="1"/>
          <p:nvPr/>
        </p:nvSpPr>
        <p:spPr>
          <a:xfrm>
            <a:off x="1697926" y="1773232"/>
            <a:ext cx="1202400" cy="1465764"/>
          </a:xfrm>
          <a:prstGeom prst="rect">
            <a:avLst/>
          </a:prstGeom>
          <a:noFill/>
          <a:ln>
            <a:noFill/>
          </a:ln>
        </p:spPr>
        <p:txBody>
          <a:bodyPr spcFirstLastPara="1" wrap="square" lIns="68569" tIns="68569" rIns="68569" bIns="68569" anchor="t" anchorCtr="0">
            <a:spAutoFit/>
          </a:bodyPr>
          <a:lstStyle/>
          <a:p>
            <a:pPr defTabSz="685800">
              <a:lnSpc>
                <a:spcPct val="115000"/>
              </a:lnSpc>
              <a:buClr>
                <a:srgbClr val="000000"/>
              </a:buClr>
            </a:pPr>
            <a:r>
              <a:rPr lang="en-US" sz="750" kern="0">
                <a:solidFill>
                  <a:srgbClr val="000000"/>
                </a:solidFill>
                <a:latin typeface="Calibri"/>
                <a:ea typeface="Calibri"/>
                <a:cs typeface="Calibri"/>
                <a:sym typeface="Calibri"/>
              </a:rPr>
              <a:t>TMS2 Avg RMSE: 1.72</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TMS3 Avg RMSE: 1.73</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TMS4 Avg RMSE: 1.79</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TMS5 Avg RMSE: 1.73</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TMS6 Avg RMSE: 1.70</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TMS7 Avg RMSE: 1.90</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TROPICS S3 Avg RMSE: 1.89</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NOAA20 Avg RMSE: 1.42</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SNPP Avg RMSE: 1.43</a:t>
            </a:r>
            <a:endParaRPr sz="750" kern="0">
              <a:solidFill>
                <a:srgbClr val="000000"/>
              </a:solidFill>
              <a:latin typeface="Calibri"/>
              <a:ea typeface="Calibri"/>
              <a:cs typeface="Calibri"/>
              <a:sym typeface="Calibri"/>
            </a:endParaRPr>
          </a:p>
        </p:txBody>
      </p:sp>
      <p:sp>
        <p:nvSpPr>
          <p:cNvPr id="277" name="Google Shape;277;p11"/>
          <p:cNvSpPr txBox="1"/>
          <p:nvPr/>
        </p:nvSpPr>
        <p:spPr>
          <a:xfrm>
            <a:off x="4617546" y="1773232"/>
            <a:ext cx="1253700" cy="1333035"/>
          </a:xfrm>
          <a:prstGeom prst="rect">
            <a:avLst/>
          </a:prstGeom>
          <a:noFill/>
          <a:ln>
            <a:noFill/>
          </a:ln>
        </p:spPr>
        <p:txBody>
          <a:bodyPr spcFirstLastPara="1" wrap="square" lIns="68569" tIns="68569" rIns="68569" bIns="68569" anchor="t" anchorCtr="0">
            <a:spAutoFit/>
          </a:bodyPr>
          <a:lstStyle/>
          <a:p>
            <a:pPr defTabSz="685800">
              <a:lnSpc>
                <a:spcPct val="115000"/>
              </a:lnSpc>
              <a:buClr>
                <a:srgbClr val="000000"/>
              </a:buClr>
            </a:pPr>
            <a:r>
              <a:rPr lang="en-US" sz="750" kern="0">
                <a:solidFill>
                  <a:srgbClr val="000000"/>
                </a:solidFill>
                <a:latin typeface="Calibri"/>
                <a:ea typeface="Calibri"/>
                <a:cs typeface="Calibri"/>
                <a:sym typeface="Calibri"/>
              </a:rPr>
              <a:t>TMS2 Avg RMSE: 1.61</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TMS3 Avg RMSE: 1.63</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TMS4 Avg RMSE: 1.69</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TMS5 Avg RMSE: 1.61</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TMS6 Avg RMSE: 1.60</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TMS7 Avg RMSE: 1.79</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TROPICS Avg RMSE: 1.77</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NOAA20 Avg RMSE: 1.33</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SNPP Avg RMSE: 1.34</a:t>
            </a:r>
            <a:endParaRPr sz="750" kern="0">
              <a:solidFill>
                <a:srgbClr val="000000"/>
              </a:solidFill>
              <a:latin typeface="Calibri"/>
              <a:ea typeface="Calibri"/>
              <a:cs typeface="Calibri"/>
              <a:sym typeface="Calibri"/>
            </a:endParaRPr>
          </a:p>
        </p:txBody>
      </p:sp>
      <p:sp>
        <p:nvSpPr>
          <p:cNvPr id="278" name="Google Shape;278;p11"/>
          <p:cNvSpPr txBox="1"/>
          <p:nvPr/>
        </p:nvSpPr>
        <p:spPr>
          <a:xfrm>
            <a:off x="7787348" y="1732173"/>
            <a:ext cx="1106325" cy="1333035"/>
          </a:xfrm>
          <a:prstGeom prst="rect">
            <a:avLst/>
          </a:prstGeom>
          <a:noFill/>
          <a:ln>
            <a:noFill/>
          </a:ln>
        </p:spPr>
        <p:txBody>
          <a:bodyPr spcFirstLastPara="1" wrap="square" lIns="68569" tIns="68569" rIns="68569" bIns="68569" anchor="t" anchorCtr="0">
            <a:spAutoFit/>
          </a:bodyPr>
          <a:lstStyle/>
          <a:p>
            <a:pPr defTabSz="685800">
              <a:lnSpc>
                <a:spcPct val="115000"/>
              </a:lnSpc>
              <a:buClr>
                <a:srgbClr val="000000"/>
              </a:buClr>
            </a:pPr>
            <a:r>
              <a:rPr lang="en-US" sz="750" kern="0">
                <a:solidFill>
                  <a:srgbClr val="000000"/>
                </a:solidFill>
                <a:latin typeface="Calibri"/>
                <a:ea typeface="Calibri"/>
                <a:cs typeface="Calibri"/>
                <a:sym typeface="Calibri"/>
              </a:rPr>
              <a:t>TMS2 Avg RMSE: 1.61</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TMS3 Avg RMSE: 1.63</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TMS4 Avg RMSE: 1.69</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TMS5 Avg RMSE: 1.61</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TMS6 Avg RMSE: 1.59</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TMS7 Avg RMSE: 1.78</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TROPICS Avg RMSE: 1.77</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NOAA20 Avg RMSE: 1.33</a:t>
            </a:r>
            <a:endParaRPr sz="750" kern="0">
              <a:solidFill>
                <a:srgbClr val="000000"/>
              </a:solidFill>
              <a:latin typeface="Calibri"/>
              <a:ea typeface="Calibri"/>
              <a:cs typeface="Calibri"/>
              <a:sym typeface="Calibri"/>
            </a:endParaRPr>
          </a:p>
          <a:p>
            <a:pPr defTabSz="685800">
              <a:lnSpc>
                <a:spcPct val="115000"/>
              </a:lnSpc>
              <a:buClr>
                <a:srgbClr val="000000"/>
              </a:buClr>
            </a:pPr>
            <a:r>
              <a:rPr lang="en-US" sz="750" kern="0">
                <a:solidFill>
                  <a:srgbClr val="000000"/>
                </a:solidFill>
                <a:latin typeface="Calibri"/>
                <a:ea typeface="Calibri"/>
                <a:cs typeface="Calibri"/>
                <a:sym typeface="Calibri"/>
              </a:rPr>
              <a:t>SNPP Avg RMSE: 1.35</a:t>
            </a:r>
            <a:endParaRPr sz="750" kern="0">
              <a:solidFill>
                <a:srgbClr val="000000"/>
              </a:solidFill>
              <a:latin typeface="Calibri"/>
              <a:ea typeface="Calibri"/>
              <a:cs typeface="Calibri"/>
              <a:sym typeface="Calibri"/>
            </a:endParaRPr>
          </a:p>
        </p:txBody>
      </p:sp>
      <p:sp>
        <p:nvSpPr>
          <p:cNvPr id="279" name="Google Shape;279;p11"/>
          <p:cNvSpPr txBox="1"/>
          <p:nvPr/>
        </p:nvSpPr>
        <p:spPr>
          <a:xfrm>
            <a:off x="820875" y="704775"/>
            <a:ext cx="2079450" cy="574425"/>
          </a:xfrm>
          <a:prstGeom prst="rect">
            <a:avLst/>
          </a:prstGeom>
          <a:noFill/>
          <a:ln>
            <a:noFill/>
          </a:ln>
        </p:spPr>
        <p:txBody>
          <a:bodyPr spcFirstLastPara="1" wrap="square" lIns="68569" tIns="68569" rIns="68569" bIns="68569" anchor="t" anchorCtr="0">
            <a:noAutofit/>
          </a:bodyPr>
          <a:lstStyle/>
          <a:p>
            <a:pPr algn="ctr" defTabSz="685800">
              <a:buClr>
                <a:srgbClr val="000000"/>
              </a:buClr>
            </a:pPr>
            <a:r>
              <a:rPr lang="en-US" sz="1425" kern="0">
                <a:solidFill>
                  <a:srgbClr val="000000"/>
                </a:solidFill>
                <a:latin typeface="Arial"/>
                <a:cs typeface="Arial"/>
                <a:sym typeface="Arial"/>
              </a:rPr>
              <a:t>All weather</a:t>
            </a:r>
            <a:endParaRPr sz="1425" kern="0">
              <a:solidFill>
                <a:srgbClr val="000000"/>
              </a:solidFill>
              <a:latin typeface="Arial"/>
              <a:cs typeface="Arial"/>
              <a:sym typeface="Arial"/>
            </a:endParaRPr>
          </a:p>
          <a:p>
            <a:pPr algn="ctr" defTabSz="685800">
              <a:buClr>
                <a:srgbClr val="000000"/>
              </a:buClr>
            </a:pPr>
            <a:r>
              <a:rPr lang="en-US" sz="1425" kern="0">
                <a:solidFill>
                  <a:srgbClr val="000000"/>
                </a:solidFill>
                <a:latin typeface="Arial"/>
                <a:cs typeface="Arial"/>
                <a:sym typeface="Arial"/>
              </a:rPr>
              <a:t>Land &amp; ocean, |lat|&lt; 40°</a:t>
            </a:r>
            <a:endParaRPr sz="1425" kern="0">
              <a:solidFill>
                <a:srgbClr val="000000"/>
              </a:solidFill>
              <a:latin typeface="Arial"/>
              <a:cs typeface="Arial"/>
              <a:sym typeface="Arial"/>
            </a:endParaRPr>
          </a:p>
          <a:p>
            <a:pPr algn="ctr" defTabSz="685800">
              <a:buClr>
                <a:srgbClr val="000000"/>
              </a:buClr>
            </a:pPr>
            <a:endParaRPr sz="1500" kern="0">
              <a:solidFill>
                <a:srgbClr val="000000"/>
              </a:solidFill>
              <a:latin typeface="Arial"/>
              <a:cs typeface="Arial"/>
              <a:sym typeface="Arial"/>
            </a:endParaRPr>
          </a:p>
        </p:txBody>
      </p:sp>
      <p:sp>
        <p:nvSpPr>
          <p:cNvPr id="280" name="Google Shape;280;p11"/>
          <p:cNvSpPr txBox="1"/>
          <p:nvPr/>
        </p:nvSpPr>
        <p:spPr>
          <a:xfrm>
            <a:off x="3578531" y="704775"/>
            <a:ext cx="1894050" cy="574425"/>
          </a:xfrm>
          <a:prstGeom prst="rect">
            <a:avLst/>
          </a:prstGeom>
          <a:noFill/>
          <a:ln>
            <a:noFill/>
          </a:ln>
        </p:spPr>
        <p:txBody>
          <a:bodyPr spcFirstLastPara="1" wrap="square" lIns="68569" tIns="68569" rIns="68569" bIns="68569" anchor="t" anchorCtr="0">
            <a:noAutofit/>
          </a:bodyPr>
          <a:lstStyle/>
          <a:p>
            <a:pPr algn="ctr" defTabSz="685800">
              <a:buClr>
                <a:srgbClr val="000000"/>
              </a:buClr>
            </a:pPr>
            <a:r>
              <a:rPr lang="en-US" sz="1500" kern="0">
                <a:solidFill>
                  <a:srgbClr val="000000"/>
                </a:solidFill>
                <a:latin typeface="Arial"/>
                <a:cs typeface="Arial"/>
                <a:sym typeface="Arial"/>
              </a:rPr>
              <a:t>All weather</a:t>
            </a:r>
            <a:endParaRPr sz="1500" kern="0">
              <a:solidFill>
                <a:srgbClr val="000000"/>
              </a:solidFill>
              <a:latin typeface="Arial"/>
              <a:cs typeface="Arial"/>
              <a:sym typeface="Arial"/>
            </a:endParaRPr>
          </a:p>
          <a:p>
            <a:pPr algn="ctr" defTabSz="685800">
              <a:buClr>
                <a:srgbClr val="000000"/>
              </a:buClr>
            </a:pPr>
            <a:r>
              <a:rPr lang="en-US" sz="1500" kern="0">
                <a:solidFill>
                  <a:srgbClr val="000000"/>
                </a:solidFill>
                <a:latin typeface="Arial"/>
                <a:cs typeface="Arial"/>
                <a:sym typeface="Arial"/>
              </a:rPr>
              <a:t>ocean</a:t>
            </a:r>
            <a:r>
              <a:rPr lang="en-US" sz="1425" kern="0">
                <a:solidFill>
                  <a:srgbClr val="000000"/>
                </a:solidFill>
                <a:latin typeface="Arial"/>
                <a:cs typeface="Arial"/>
                <a:sym typeface="Arial"/>
              </a:rPr>
              <a:t>, |lat|&lt; 40°</a:t>
            </a:r>
            <a:endParaRPr sz="1500" kern="0">
              <a:solidFill>
                <a:srgbClr val="000000"/>
              </a:solidFill>
              <a:latin typeface="Arial"/>
              <a:cs typeface="Arial"/>
              <a:sym typeface="Arial"/>
            </a:endParaRPr>
          </a:p>
        </p:txBody>
      </p:sp>
      <p:sp>
        <p:nvSpPr>
          <p:cNvPr id="281" name="Google Shape;281;p11"/>
          <p:cNvSpPr txBox="1"/>
          <p:nvPr/>
        </p:nvSpPr>
        <p:spPr>
          <a:xfrm>
            <a:off x="6629381" y="704775"/>
            <a:ext cx="2079450" cy="466650"/>
          </a:xfrm>
          <a:prstGeom prst="rect">
            <a:avLst/>
          </a:prstGeom>
          <a:noFill/>
          <a:ln>
            <a:noFill/>
          </a:ln>
        </p:spPr>
        <p:txBody>
          <a:bodyPr spcFirstLastPara="1" wrap="square" lIns="68569" tIns="68569" rIns="68569" bIns="68569" anchor="t" anchorCtr="0">
            <a:noAutofit/>
          </a:bodyPr>
          <a:lstStyle/>
          <a:p>
            <a:pPr algn="ctr" defTabSz="685800">
              <a:buClr>
                <a:srgbClr val="000000"/>
              </a:buClr>
            </a:pPr>
            <a:r>
              <a:rPr lang="en-US" sz="1500" kern="0">
                <a:solidFill>
                  <a:srgbClr val="000000"/>
                </a:solidFill>
                <a:latin typeface="Arial"/>
                <a:cs typeface="Arial"/>
                <a:sym typeface="Arial"/>
              </a:rPr>
              <a:t>no precipitation</a:t>
            </a:r>
            <a:endParaRPr sz="1500" kern="0">
              <a:solidFill>
                <a:srgbClr val="000000"/>
              </a:solidFill>
              <a:latin typeface="Arial"/>
              <a:cs typeface="Arial"/>
              <a:sym typeface="Arial"/>
            </a:endParaRPr>
          </a:p>
          <a:p>
            <a:pPr algn="ctr" defTabSz="685800">
              <a:buClr>
                <a:srgbClr val="000000"/>
              </a:buClr>
            </a:pPr>
            <a:r>
              <a:rPr lang="en-US" sz="1500" kern="0">
                <a:solidFill>
                  <a:srgbClr val="000000"/>
                </a:solidFill>
                <a:latin typeface="Arial"/>
                <a:cs typeface="Arial"/>
                <a:sym typeface="Arial"/>
              </a:rPr>
              <a:t>ocean, </a:t>
            </a:r>
            <a:r>
              <a:rPr lang="en-US" sz="1425" kern="0">
                <a:solidFill>
                  <a:srgbClr val="000000"/>
                </a:solidFill>
                <a:latin typeface="Arial"/>
                <a:cs typeface="Arial"/>
                <a:sym typeface="Arial"/>
              </a:rPr>
              <a:t>, |lat|&lt; 40°</a:t>
            </a:r>
            <a:endParaRPr sz="1500" kern="0">
              <a:solidFill>
                <a:srgbClr val="000000"/>
              </a:solidFill>
              <a:latin typeface="Arial"/>
              <a:cs typeface="Arial"/>
              <a:sym typeface="Arial"/>
            </a:endParaRPr>
          </a:p>
        </p:txBody>
      </p:sp>
      <p:sp>
        <p:nvSpPr>
          <p:cNvPr id="282" name="Google Shape;282;p11"/>
          <p:cNvSpPr txBox="1">
            <a:spLocks noGrp="1"/>
          </p:cNvSpPr>
          <p:nvPr>
            <p:ph type="sldNum" idx="12"/>
          </p:nvPr>
        </p:nvSpPr>
        <p:spPr>
          <a:xfrm>
            <a:off x="6457950" y="4767263"/>
            <a:ext cx="2057400" cy="273825"/>
          </a:xfrm>
          <a:prstGeom prst="rect">
            <a:avLst/>
          </a:prstGeom>
        </p:spPr>
        <p:txBody>
          <a:bodyPr spcFirstLastPara="1" wrap="square" lIns="68569" tIns="34275" rIns="68569" bIns="34275" anchor="ctr" anchorCtr="0">
            <a:normAutofit/>
          </a:bodyPr>
          <a:lstStyle/>
          <a:p>
            <a:pPr defTabSz="685800">
              <a:buClr>
                <a:srgbClr val="000000"/>
              </a:buClr>
            </a:pPr>
            <a:fld id="{00000000-1234-1234-1234-123412341234}" type="slidenum">
              <a:rPr lang="en-US" kern="0">
                <a:solidFill>
                  <a:srgbClr val="595959"/>
                </a:solidFill>
                <a:latin typeface="Arial"/>
                <a:cs typeface="Arial"/>
                <a:sym typeface="Arial"/>
              </a:rPr>
              <a:pPr defTabSz="685800">
                <a:buClr>
                  <a:srgbClr val="000000"/>
                </a:buClr>
              </a:pPr>
              <a:t>14</a:t>
            </a:fld>
            <a:endParaRPr kern="0">
              <a:solidFill>
                <a:srgbClr val="595959"/>
              </a:solidFill>
              <a:latin typeface="Arial"/>
              <a:cs typeface="Arial"/>
              <a:sym typeface="Arial"/>
            </a:endParaRPr>
          </a:p>
        </p:txBody>
      </p:sp>
      <p:sp>
        <p:nvSpPr>
          <p:cNvPr id="4" name="Google Shape;256;g3927c730664_0_2">
            <a:extLst>
              <a:ext uri="{FF2B5EF4-FFF2-40B4-BE49-F238E27FC236}">
                <a16:creationId xmlns:a16="http://schemas.microsoft.com/office/drawing/2014/main" id="{E1FF845F-168E-D7FF-4AAD-A189C648DDEA}"/>
              </a:ext>
            </a:extLst>
          </p:cNvPr>
          <p:cNvSpPr txBox="1">
            <a:spLocks noGrp="1"/>
          </p:cNvSpPr>
          <p:nvPr>
            <p:ph type="title"/>
          </p:nvPr>
        </p:nvSpPr>
        <p:spPr>
          <a:xfrm>
            <a:off x="313537" y="168296"/>
            <a:ext cx="8516925" cy="479025"/>
          </a:xfrm>
          <a:prstGeom prst="rect">
            <a:avLst/>
          </a:prstGeom>
          <a:noFill/>
          <a:ln>
            <a:noFill/>
          </a:ln>
        </p:spPr>
        <p:txBody>
          <a:bodyPr spcFirstLastPara="1" wrap="square" lIns="68569" tIns="34275" rIns="68569" bIns="34275" anchor="ctr" anchorCtr="0">
            <a:normAutofit fontScale="90000"/>
          </a:bodyPr>
          <a:lstStyle/>
          <a:p>
            <a:pPr>
              <a:buSzPct val="118918"/>
            </a:pPr>
            <a:r>
              <a:rPr lang="en-US"/>
              <a:t>   </a:t>
            </a:r>
            <a:r>
              <a:rPr lang="en-US" sz="2700"/>
              <a:t>Temperature Retrieval Comparisons of ATMS vs TMS</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9" name="Google Shape;289;p12"/>
          <p:cNvSpPr txBox="1">
            <a:spLocks noGrp="1"/>
          </p:cNvSpPr>
          <p:nvPr>
            <p:ph type="body" idx="1"/>
          </p:nvPr>
        </p:nvSpPr>
        <p:spPr>
          <a:xfrm>
            <a:off x="25256" y="1207857"/>
            <a:ext cx="3055275" cy="3001275"/>
          </a:xfrm>
          <a:prstGeom prst="rect">
            <a:avLst/>
          </a:prstGeom>
          <a:noFill/>
          <a:ln>
            <a:noFill/>
          </a:ln>
        </p:spPr>
        <p:txBody>
          <a:bodyPr spcFirstLastPara="1" wrap="square" lIns="68569" tIns="34275" rIns="68569" bIns="34275" anchor="t" anchorCtr="0">
            <a:noAutofit/>
          </a:bodyPr>
          <a:lstStyle/>
          <a:p>
            <a:pPr marL="171450" indent="-85725">
              <a:spcBef>
                <a:spcPts val="0"/>
              </a:spcBef>
              <a:buNone/>
            </a:pPr>
            <a:endParaRPr sz="1350"/>
          </a:p>
          <a:p>
            <a:pPr marL="171450" indent="-85725">
              <a:spcAft>
                <a:spcPts val="1200"/>
              </a:spcAft>
              <a:buNone/>
            </a:pPr>
            <a:endParaRPr sz="1350"/>
          </a:p>
        </p:txBody>
      </p:sp>
      <p:pic>
        <p:nvPicPr>
          <p:cNvPr id="290" name="Google Shape;290;p12"/>
          <p:cNvPicPr preferRelativeResize="0"/>
          <p:nvPr/>
        </p:nvPicPr>
        <p:blipFill rotWithShape="1">
          <a:blip r:embed="rId3">
            <a:alphaModFix/>
          </a:blip>
          <a:srcRect/>
          <a:stretch/>
        </p:blipFill>
        <p:spPr>
          <a:xfrm>
            <a:off x="59727" y="1318872"/>
            <a:ext cx="2848980" cy="3758318"/>
          </a:xfrm>
          <a:prstGeom prst="rect">
            <a:avLst/>
          </a:prstGeom>
          <a:noFill/>
          <a:ln>
            <a:noFill/>
          </a:ln>
        </p:spPr>
      </p:pic>
      <p:pic>
        <p:nvPicPr>
          <p:cNvPr id="291" name="Google Shape;291;p12"/>
          <p:cNvPicPr preferRelativeResize="0"/>
          <p:nvPr/>
        </p:nvPicPr>
        <p:blipFill>
          <a:blip r:embed="rId4">
            <a:alphaModFix/>
          </a:blip>
          <a:stretch>
            <a:fillRect/>
          </a:stretch>
        </p:blipFill>
        <p:spPr>
          <a:xfrm>
            <a:off x="2908719" y="1314094"/>
            <a:ext cx="2848982" cy="3767888"/>
          </a:xfrm>
          <a:prstGeom prst="rect">
            <a:avLst/>
          </a:prstGeom>
          <a:noFill/>
          <a:ln>
            <a:noFill/>
          </a:ln>
        </p:spPr>
      </p:pic>
      <p:pic>
        <p:nvPicPr>
          <p:cNvPr id="292" name="Google Shape;292;p12"/>
          <p:cNvPicPr preferRelativeResize="0"/>
          <p:nvPr/>
        </p:nvPicPr>
        <p:blipFill>
          <a:blip r:embed="rId5">
            <a:alphaModFix/>
          </a:blip>
          <a:stretch>
            <a:fillRect/>
          </a:stretch>
        </p:blipFill>
        <p:spPr>
          <a:xfrm>
            <a:off x="5757696" y="1314094"/>
            <a:ext cx="3371117" cy="3767888"/>
          </a:xfrm>
          <a:prstGeom prst="rect">
            <a:avLst/>
          </a:prstGeom>
          <a:noFill/>
          <a:ln>
            <a:noFill/>
          </a:ln>
        </p:spPr>
      </p:pic>
      <p:sp>
        <p:nvSpPr>
          <p:cNvPr id="293" name="Google Shape;293;p12"/>
          <p:cNvSpPr txBox="1"/>
          <p:nvPr/>
        </p:nvSpPr>
        <p:spPr>
          <a:xfrm>
            <a:off x="802076" y="723575"/>
            <a:ext cx="2079450" cy="574425"/>
          </a:xfrm>
          <a:prstGeom prst="rect">
            <a:avLst/>
          </a:prstGeom>
          <a:noFill/>
          <a:ln>
            <a:noFill/>
          </a:ln>
        </p:spPr>
        <p:txBody>
          <a:bodyPr spcFirstLastPara="1" wrap="square" lIns="68569" tIns="68569" rIns="68569" bIns="68569" anchor="t" anchorCtr="0">
            <a:noAutofit/>
          </a:bodyPr>
          <a:lstStyle/>
          <a:p>
            <a:pPr algn="ctr"/>
            <a:r>
              <a:rPr lang="en-US" sz="1425">
                <a:solidFill>
                  <a:schemeClr val="dk1"/>
                </a:solidFill>
              </a:rPr>
              <a:t>All weather</a:t>
            </a:r>
            <a:endParaRPr sz="1425">
              <a:solidFill>
                <a:schemeClr val="dk1"/>
              </a:solidFill>
            </a:endParaRPr>
          </a:p>
          <a:p>
            <a:pPr algn="ctr"/>
            <a:r>
              <a:rPr lang="en-US" sz="1425">
                <a:solidFill>
                  <a:schemeClr val="dk1"/>
                </a:solidFill>
              </a:rPr>
              <a:t>Land &amp; ocean, |lat|&lt; 90°</a:t>
            </a:r>
            <a:endParaRPr sz="1425">
              <a:solidFill>
                <a:schemeClr val="dk1"/>
              </a:solidFill>
            </a:endParaRPr>
          </a:p>
          <a:p>
            <a:pPr algn="ctr"/>
            <a:endParaRPr sz="1500">
              <a:solidFill>
                <a:schemeClr val="dk1"/>
              </a:solidFill>
            </a:endParaRPr>
          </a:p>
        </p:txBody>
      </p:sp>
      <p:sp>
        <p:nvSpPr>
          <p:cNvPr id="294" name="Google Shape;294;p12"/>
          <p:cNvSpPr txBox="1"/>
          <p:nvPr/>
        </p:nvSpPr>
        <p:spPr>
          <a:xfrm>
            <a:off x="3559732" y="723575"/>
            <a:ext cx="1894050" cy="574425"/>
          </a:xfrm>
          <a:prstGeom prst="rect">
            <a:avLst/>
          </a:prstGeom>
          <a:noFill/>
          <a:ln>
            <a:noFill/>
          </a:ln>
        </p:spPr>
        <p:txBody>
          <a:bodyPr spcFirstLastPara="1" wrap="square" lIns="68569" tIns="68569" rIns="68569" bIns="68569" anchor="t" anchorCtr="0">
            <a:noAutofit/>
          </a:bodyPr>
          <a:lstStyle/>
          <a:p>
            <a:pPr algn="ctr"/>
            <a:r>
              <a:rPr lang="en-US" sz="1500">
                <a:solidFill>
                  <a:schemeClr val="dk1"/>
                </a:solidFill>
              </a:rPr>
              <a:t>All weather</a:t>
            </a:r>
            <a:endParaRPr sz="1500">
              <a:solidFill>
                <a:schemeClr val="dk1"/>
              </a:solidFill>
            </a:endParaRPr>
          </a:p>
          <a:p>
            <a:pPr algn="ctr"/>
            <a:r>
              <a:rPr lang="en-US" sz="1500">
                <a:solidFill>
                  <a:schemeClr val="dk1"/>
                </a:solidFill>
              </a:rPr>
              <a:t>ocean</a:t>
            </a:r>
            <a:r>
              <a:rPr lang="en-US" sz="1425">
                <a:solidFill>
                  <a:schemeClr val="dk1"/>
                </a:solidFill>
              </a:rPr>
              <a:t>, |lat|&lt; 90°</a:t>
            </a:r>
            <a:endParaRPr sz="1500">
              <a:solidFill>
                <a:schemeClr val="dk1"/>
              </a:solidFill>
            </a:endParaRPr>
          </a:p>
        </p:txBody>
      </p:sp>
      <p:sp>
        <p:nvSpPr>
          <p:cNvPr id="295" name="Google Shape;295;p12"/>
          <p:cNvSpPr txBox="1"/>
          <p:nvPr/>
        </p:nvSpPr>
        <p:spPr>
          <a:xfrm>
            <a:off x="6610582" y="723575"/>
            <a:ext cx="2079450" cy="466650"/>
          </a:xfrm>
          <a:prstGeom prst="rect">
            <a:avLst/>
          </a:prstGeom>
          <a:noFill/>
          <a:ln>
            <a:noFill/>
          </a:ln>
        </p:spPr>
        <p:txBody>
          <a:bodyPr spcFirstLastPara="1" wrap="square" lIns="68569" tIns="68569" rIns="68569" bIns="68569" anchor="t" anchorCtr="0">
            <a:noAutofit/>
          </a:bodyPr>
          <a:lstStyle/>
          <a:p>
            <a:pPr algn="ctr"/>
            <a:r>
              <a:rPr lang="en-US" sz="1500">
                <a:solidFill>
                  <a:schemeClr val="dk1"/>
                </a:solidFill>
              </a:rPr>
              <a:t>no precipitation</a:t>
            </a:r>
            <a:endParaRPr sz="1500">
              <a:solidFill>
                <a:schemeClr val="dk1"/>
              </a:solidFill>
            </a:endParaRPr>
          </a:p>
          <a:p>
            <a:pPr algn="ctr"/>
            <a:r>
              <a:rPr lang="en-US" sz="1500">
                <a:solidFill>
                  <a:schemeClr val="dk1"/>
                </a:solidFill>
              </a:rPr>
              <a:t>ocean, </a:t>
            </a:r>
            <a:r>
              <a:rPr lang="en-US" sz="1425">
                <a:solidFill>
                  <a:schemeClr val="dk1"/>
                </a:solidFill>
              </a:rPr>
              <a:t>, |lat|&lt; 90°</a:t>
            </a:r>
            <a:endParaRPr sz="1500">
              <a:solidFill>
                <a:schemeClr val="dk1"/>
              </a:solidFill>
            </a:endParaRPr>
          </a:p>
        </p:txBody>
      </p:sp>
      <p:sp>
        <p:nvSpPr>
          <p:cNvPr id="296" name="Google Shape;296;p12"/>
          <p:cNvSpPr txBox="1">
            <a:spLocks noGrp="1"/>
          </p:cNvSpPr>
          <p:nvPr>
            <p:ph type="sldNum" idx="12"/>
          </p:nvPr>
        </p:nvSpPr>
        <p:spPr>
          <a:xfrm>
            <a:off x="6457950" y="4767263"/>
            <a:ext cx="2057400" cy="273825"/>
          </a:xfrm>
          <a:prstGeom prst="rect">
            <a:avLst/>
          </a:prstGeom>
        </p:spPr>
        <p:txBody>
          <a:bodyPr spcFirstLastPara="1" wrap="square" lIns="68569" tIns="34275" rIns="68569" bIns="34275" anchor="ctr" anchorCtr="0">
            <a:normAutofit/>
          </a:bodyPr>
          <a:lstStyle/>
          <a:p>
            <a:pPr>
              <a:buClr>
                <a:srgbClr val="000000"/>
              </a:buClr>
            </a:pPr>
            <a:fld id="{00000000-1234-1234-1234-123412341234}" type="slidenum">
              <a:rPr lang="en-US"/>
              <a:pPr>
                <a:buClr>
                  <a:srgbClr val="000000"/>
                </a:buClr>
              </a:pPr>
              <a:t>15</a:t>
            </a:fld>
            <a:endParaRPr/>
          </a:p>
        </p:txBody>
      </p:sp>
      <p:sp>
        <p:nvSpPr>
          <p:cNvPr id="4" name="Google Shape;256;g3927c730664_0_2">
            <a:extLst>
              <a:ext uri="{FF2B5EF4-FFF2-40B4-BE49-F238E27FC236}">
                <a16:creationId xmlns:a16="http://schemas.microsoft.com/office/drawing/2014/main" id="{8269FC0B-DC3F-6F04-54B3-85E730AE4DA5}"/>
              </a:ext>
            </a:extLst>
          </p:cNvPr>
          <p:cNvSpPr txBox="1">
            <a:spLocks noGrp="1"/>
          </p:cNvSpPr>
          <p:nvPr>
            <p:ph type="title"/>
          </p:nvPr>
        </p:nvSpPr>
        <p:spPr>
          <a:xfrm>
            <a:off x="408787" y="102412"/>
            <a:ext cx="8516925" cy="479025"/>
          </a:xfrm>
          <a:prstGeom prst="rect">
            <a:avLst/>
          </a:prstGeom>
          <a:noFill/>
          <a:ln>
            <a:noFill/>
          </a:ln>
        </p:spPr>
        <p:txBody>
          <a:bodyPr spcFirstLastPara="1" wrap="square" lIns="68569" tIns="34275" rIns="68569" bIns="34275" anchor="ctr" anchorCtr="0">
            <a:normAutofit fontScale="90000"/>
          </a:bodyPr>
          <a:lstStyle/>
          <a:p>
            <a:pPr>
              <a:buSzPct val="118918"/>
            </a:pPr>
            <a:r>
              <a:rPr lang="en-US"/>
              <a:t>   </a:t>
            </a:r>
            <a:r>
              <a:rPr lang="en-US" sz="2700"/>
              <a:t>Water Vapor Retrieval Comparisons of ATMS vs TMS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sp>
        <p:nvSpPr>
          <p:cNvPr id="302" name="Google Shape;302;g392c45333af_0_0"/>
          <p:cNvSpPr txBox="1">
            <a:spLocks noGrp="1"/>
          </p:cNvSpPr>
          <p:nvPr>
            <p:ph type="body" idx="1"/>
          </p:nvPr>
        </p:nvSpPr>
        <p:spPr>
          <a:xfrm>
            <a:off x="23857" y="1573073"/>
            <a:ext cx="2679300" cy="2726100"/>
          </a:xfrm>
          <a:prstGeom prst="rect">
            <a:avLst/>
          </a:prstGeom>
          <a:noFill/>
          <a:ln>
            <a:noFill/>
          </a:ln>
        </p:spPr>
        <p:txBody>
          <a:bodyPr spcFirstLastPara="1" wrap="square" lIns="63638" tIns="31819" rIns="63638" bIns="31819" anchor="t" anchorCtr="0">
            <a:noAutofit/>
          </a:bodyPr>
          <a:lstStyle/>
          <a:p>
            <a:pPr marL="159125" indent="-79562">
              <a:spcBef>
                <a:spcPts val="0"/>
              </a:spcBef>
              <a:buSzPts val="1671"/>
              <a:buNone/>
            </a:pPr>
            <a:endParaRPr sz="1253"/>
          </a:p>
          <a:p>
            <a:pPr marL="159125" indent="-79562">
              <a:spcBef>
                <a:spcPts val="696"/>
              </a:spcBef>
              <a:spcAft>
                <a:spcPts val="1200"/>
              </a:spcAft>
              <a:buSzPts val="1671"/>
              <a:buNone/>
            </a:pPr>
            <a:endParaRPr sz="1253"/>
          </a:p>
        </p:txBody>
      </p:sp>
      <p:pic>
        <p:nvPicPr>
          <p:cNvPr id="303" name="Google Shape;303;g392c45333af_0_0"/>
          <p:cNvPicPr preferRelativeResize="0"/>
          <p:nvPr/>
        </p:nvPicPr>
        <p:blipFill rotWithShape="1">
          <a:blip r:embed="rId3">
            <a:alphaModFix/>
          </a:blip>
          <a:srcRect/>
          <a:stretch/>
        </p:blipFill>
        <p:spPr>
          <a:xfrm>
            <a:off x="0" y="1311233"/>
            <a:ext cx="2912716" cy="3804100"/>
          </a:xfrm>
          <a:prstGeom prst="rect">
            <a:avLst/>
          </a:prstGeom>
          <a:noFill/>
          <a:ln>
            <a:noFill/>
          </a:ln>
        </p:spPr>
      </p:pic>
      <p:pic>
        <p:nvPicPr>
          <p:cNvPr id="304" name="Google Shape;304;g392c45333af_0_0"/>
          <p:cNvPicPr preferRelativeResize="0"/>
          <p:nvPr/>
        </p:nvPicPr>
        <p:blipFill>
          <a:blip r:embed="rId4">
            <a:alphaModFix/>
          </a:blip>
          <a:stretch>
            <a:fillRect/>
          </a:stretch>
        </p:blipFill>
        <p:spPr>
          <a:xfrm>
            <a:off x="2912721" y="1283063"/>
            <a:ext cx="2948347" cy="3860420"/>
          </a:xfrm>
          <a:prstGeom prst="rect">
            <a:avLst/>
          </a:prstGeom>
          <a:noFill/>
          <a:ln>
            <a:noFill/>
          </a:ln>
        </p:spPr>
      </p:pic>
      <p:pic>
        <p:nvPicPr>
          <p:cNvPr id="305" name="Google Shape;305;g392c45333af_0_0"/>
          <p:cNvPicPr preferRelativeResize="0"/>
          <p:nvPr/>
        </p:nvPicPr>
        <p:blipFill>
          <a:blip r:embed="rId5">
            <a:alphaModFix/>
          </a:blip>
          <a:stretch>
            <a:fillRect/>
          </a:stretch>
        </p:blipFill>
        <p:spPr>
          <a:xfrm>
            <a:off x="5683056" y="1311229"/>
            <a:ext cx="3460945" cy="3804101"/>
          </a:xfrm>
          <a:prstGeom prst="rect">
            <a:avLst/>
          </a:prstGeom>
          <a:noFill/>
          <a:ln>
            <a:noFill/>
          </a:ln>
        </p:spPr>
      </p:pic>
      <p:sp>
        <p:nvSpPr>
          <p:cNvPr id="306" name="Google Shape;306;g392c45333af_0_0"/>
          <p:cNvSpPr txBox="1"/>
          <p:nvPr/>
        </p:nvSpPr>
        <p:spPr>
          <a:xfrm>
            <a:off x="820875" y="704775"/>
            <a:ext cx="2079450" cy="574425"/>
          </a:xfrm>
          <a:prstGeom prst="rect">
            <a:avLst/>
          </a:prstGeom>
          <a:noFill/>
          <a:ln>
            <a:noFill/>
          </a:ln>
        </p:spPr>
        <p:txBody>
          <a:bodyPr spcFirstLastPara="1" wrap="square" lIns="68569" tIns="68569" rIns="68569" bIns="68569" anchor="t" anchorCtr="0">
            <a:noAutofit/>
          </a:bodyPr>
          <a:lstStyle/>
          <a:p>
            <a:pPr algn="ctr" defTabSz="685800">
              <a:buClr>
                <a:srgbClr val="000000"/>
              </a:buClr>
            </a:pPr>
            <a:r>
              <a:rPr lang="en-US" sz="1425" kern="0">
                <a:solidFill>
                  <a:srgbClr val="000000"/>
                </a:solidFill>
                <a:latin typeface="Arial"/>
                <a:cs typeface="Arial"/>
                <a:sym typeface="Arial"/>
              </a:rPr>
              <a:t>All weather</a:t>
            </a:r>
            <a:endParaRPr sz="1425" kern="0">
              <a:solidFill>
                <a:srgbClr val="000000"/>
              </a:solidFill>
              <a:latin typeface="Arial"/>
              <a:cs typeface="Arial"/>
              <a:sym typeface="Arial"/>
            </a:endParaRPr>
          </a:p>
          <a:p>
            <a:pPr algn="ctr" defTabSz="685800">
              <a:buClr>
                <a:srgbClr val="000000"/>
              </a:buClr>
            </a:pPr>
            <a:r>
              <a:rPr lang="en-US" sz="1425" kern="0">
                <a:solidFill>
                  <a:srgbClr val="000000"/>
                </a:solidFill>
                <a:latin typeface="Arial"/>
                <a:cs typeface="Arial"/>
                <a:sym typeface="Arial"/>
              </a:rPr>
              <a:t>Land &amp; ocean, |lat|&lt; 40°</a:t>
            </a:r>
            <a:endParaRPr sz="1425" kern="0">
              <a:solidFill>
                <a:srgbClr val="000000"/>
              </a:solidFill>
              <a:latin typeface="Arial"/>
              <a:cs typeface="Arial"/>
              <a:sym typeface="Arial"/>
            </a:endParaRPr>
          </a:p>
          <a:p>
            <a:pPr algn="ctr" defTabSz="685800">
              <a:buClr>
                <a:srgbClr val="000000"/>
              </a:buClr>
            </a:pPr>
            <a:endParaRPr sz="1500" kern="0">
              <a:solidFill>
                <a:srgbClr val="000000"/>
              </a:solidFill>
              <a:latin typeface="Arial"/>
              <a:cs typeface="Arial"/>
              <a:sym typeface="Arial"/>
            </a:endParaRPr>
          </a:p>
        </p:txBody>
      </p:sp>
      <p:sp>
        <p:nvSpPr>
          <p:cNvPr id="307" name="Google Shape;307;g392c45333af_0_0"/>
          <p:cNvSpPr txBox="1"/>
          <p:nvPr/>
        </p:nvSpPr>
        <p:spPr>
          <a:xfrm>
            <a:off x="3578531" y="704775"/>
            <a:ext cx="1894050" cy="574425"/>
          </a:xfrm>
          <a:prstGeom prst="rect">
            <a:avLst/>
          </a:prstGeom>
          <a:noFill/>
          <a:ln>
            <a:noFill/>
          </a:ln>
        </p:spPr>
        <p:txBody>
          <a:bodyPr spcFirstLastPara="1" wrap="square" lIns="68569" tIns="68569" rIns="68569" bIns="68569" anchor="t" anchorCtr="0">
            <a:noAutofit/>
          </a:bodyPr>
          <a:lstStyle/>
          <a:p>
            <a:pPr algn="ctr" defTabSz="685800">
              <a:buClr>
                <a:srgbClr val="000000"/>
              </a:buClr>
            </a:pPr>
            <a:r>
              <a:rPr lang="en-US" sz="1500" kern="0">
                <a:solidFill>
                  <a:srgbClr val="000000"/>
                </a:solidFill>
                <a:latin typeface="Arial"/>
                <a:cs typeface="Arial"/>
                <a:sym typeface="Arial"/>
              </a:rPr>
              <a:t>All weather</a:t>
            </a:r>
            <a:endParaRPr sz="1500" kern="0">
              <a:solidFill>
                <a:srgbClr val="000000"/>
              </a:solidFill>
              <a:latin typeface="Arial"/>
              <a:cs typeface="Arial"/>
              <a:sym typeface="Arial"/>
            </a:endParaRPr>
          </a:p>
          <a:p>
            <a:pPr algn="ctr" defTabSz="685800">
              <a:buClr>
                <a:srgbClr val="000000"/>
              </a:buClr>
            </a:pPr>
            <a:r>
              <a:rPr lang="en-US" sz="1500" kern="0">
                <a:solidFill>
                  <a:srgbClr val="000000"/>
                </a:solidFill>
                <a:latin typeface="Arial"/>
                <a:cs typeface="Arial"/>
                <a:sym typeface="Arial"/>
              </a:rPr>
              <a:t>ocean</a:t>
            </a:r>
            <a:r>
              <a:rPr lang="en-US" sz="1425" kern="0">
                <a:solidFill>
                  <a:srgbClr val="000000"/>
                </a:solidFill>
                <a:latin typeface="Arial"/>
                <a:cs typeface="Arial"/>
                <a:sym typeface="Arial"/>
              </a:rPr>
              <a:t>, |lat|&lt; 40°</a:t>
            </a:r>
            <a:endParaRPr sz="1500" kern="0">
              <a:solidFill>
                <a:srgbClr val="000000"/>
              </a:solidFill>
              <a:latin typeface="Arial"/>
              <a:cs typeface="Arial"/>
              <a:sym typeface="Arial"/>
            </a:endParaRPr>
          </a:p>
        </p:txBody>
      </p:sp>
      <p:sp>
        <p:nvSpPr>
          <p:cNvPr id="308" name="Google Shape;308;g392c45333af_0_0"/>
          <p:cNvSpPr txBox="1"/>
          <p:nvPr/>
        </p:nvSpPr>
        <p:spPr>
          <a:xfrm>
            <a:off x="6629381" y="704775"/>
            <a:ext cx="2079450" cy="466650"/>
          </a:xfrm>
          <a:prstGeom prst="rect">
            <a:avLst/>
          </a:prstGeom>
          <a:noFill/>
          <a:ln>
            <a:noFill/>
          </a:ln>
        </p:spPr>
        <p:txBody>
          <a:bodyPr spcFirstLastPara="1" wrap="square" lIns="68569" tIns="68569" rIns="68569" bIns="68569" anchor="t" anchorCtr="0">
            <a:noAutofit/>
          </a:bodyPr>
          <a:lstStyle/>
          <a:p>
            <a:pPr algn="ctr" defTabSz="685800">
              <a:buClr>
                <a:srgbClr val="000000"/>
              </a:buClr>
            </a:pPr>
            <a:r>
              <a:rPr lang="en-US" sz="1500" kern="0">
                <a:solidFill>
                  <a:srgbClr val="000000"/>
                </a:solidFill>
                <a:latin typeface="Arial"/>
                <a:cs typeface="Arial"/>
                <a:sym typeface="Arial"/>
              </a:rPr>
              <a:t>no precipitation</a:t>
            </a:r>
            <a:endParaRPr sz="1500" kern="0">
              <a:solidFill>
                <a:srgbClr val="000000"/>
              </a:solidFill>
              <a:latin typeface="Arial"/>
              <a:cs typeface="Arial"/>
              <a:sym typeface="Arial"/>
            </a:endParaRPr>
          </a:p>
          <a:p>
            <a:pPr algn="ctr" defTabSz="685800">
              <a:buClr>
                <a:srgbClr val="000000"/>
              </a:buClr>
            </a:pPr>
            <a:r>
              <a:rPr lang="en-US" sz="1500" kern="0">
                <a:solidFill>
                  <a:srgbClr val="000000"/>
                </a:solidFill>
                <a:latin typeface="Arial"/>
                <a:cs typeface="Arial"/>
                <a:sym typeface="Arial"/>
              </a:rPr>
              <a:t>ocean, </a:t>
            </a:r>
            <a:r>
              <a:rPr lang="en-US" sz="1425" kern="0">
                <a:solidFill>
                  <a:srgbClr val="000000"/>
                </a:solidFill>
                <a:latin typeface="Arial"/>
                <a:cs typeface="Arial"/>
                <a:sym typeface="Arial"/>
              </a:rPr>
              <a:t>, |lat|&lt; 40°</a:t>
            </a:r>
            <a:endParaRPr sz="1500" kern="0">
              <a:solidFill>
                <a:srgbClr val="000000"/>
              </a:solidFill>
              <a:latin typeface="Arial"/>
              <a:cs typeface="Arial"/>
              <a:sym typeface="Arial"/>
            </a:endParaRPr>
          </a:p>
        </p:txBody>
      </p:sp>
      <p:sp>
        <p:nvSpPr>
          <p:cNvPr id="310" name="Google Shape;310;g392c45333af_0_0"/>
          <p:cNvSpPr txBox="1">
            <a:spLocks noGrp="1"/>
          </p:cNvSpPr>
          <p:nvPr>
            <p:ph type="sldNum" idx="12"/>
          </p:nvPr>
        </p:nvSpPr>
        <p:spPr>
          <a:xfrm>
            <a:off x="6457950" y="4767263"/>
            <a:ext cx="2057400" cy="273825"/>
          </a:xfrm>
          <a:prstGeom prst="rect">
            <a:avLst/>
          </a:prstGeom>
        </p:spPr>
        <p:txBody>
          <a:bodyPr spcFirstLastPara="1" wrap="square" lIns="68569" tIns="34275" rIns="68569" bIns="34275" anchor="ctr" anchorCtr="0">
            <a:normAutofit/>
          </a:bodyPr>
          <a:lstStyle/>
          <a:p>
            <a:pPr defTabSz="685800">
              <a:buClr>
                <a:srgbClr val="000000"/>
              </a:buClr>
            </a:pPr>
            <a:fld id="{00000000-1234-1234-1234-123412341234}" type="slidenum">
              <a:rPr lang="en-US" kern="0">
                <a:solidFill>
                  <a:srgbClr val="595959"/>
                </a:solidFill>
                <a:latin typeface="Arial"/>
                <a:cs typeface="Arial"/>
                <a:sym typeface="Arial"/>
              </a:rPr>
              <a:pPr defTabSz="685800">
                <a:buClr>
                  <a:srgbClr val="000000"/>
                </a:buClr>
              </a:pPr>
              <a:t>16</a:t>
            </a:fld>
            <a:endParaRPr kern="0">
              <a:solidFill>
                <a:srgbClr val="595959"/>
              </a:solidFill>
              <a:latin typeface="Arial"/>
              <a:cs typeface="Arial"/>
              <a:sym typeface="Arial"/>
            </a:endParaRPr>
          </a:p>
        </p:txBody>
      </p:sp>
      <p:sp>
        <p:nvSpPr>
          <p:cNvPr id="4" name="Google Shape;256;g3927c730664_0_2">
            <a:extLst>
              <a:ext uri="{FF2B5EF4-FFF2-40B4-BE49-F238E27FC236}">
                <a16:creationId xmlns:a16="http://schemas.microsoft.com/office/drawing/2014/main" id="{38A53D79-6907-CCEE-C135-667BE436E0BE}"/>
              </a:ext>
            </a:extLst>
          </p:cNvPr>
          <p:cNvSpPr txBox="1">
            <a:spLocks noGrp="1"/>
          </p:cNvSpPr>
          <p:nvPr>
            <p:ph type="title"/>
          </p:nvPr>
        </p:nvSpPr>
        <p:spPr>
          <a:xfrm>
            <a:off x="408787" y="102412"/>
            <a:ext cx="8516925" cy="479025"/>
          </a:xfrm>
          <a:prstGeom prst="rect">
            <a:avLst/>
          </a:prstGeom>
          <a:noFill/>
          <a:ln>
            <a:noFill/>
          </a:ln>
        </p:spPr>
        <p:txBody>
          <a:bodyPr spcFirstLastPara="1" wrap="square" lIns="68569" tIns="34275" rIns="68569" bIns="34275" anchor="ctr" anchorCtr="0">
            <a:normAutofit fontScale="90000"/>
          </a:bodyPr>
          <a:lstStyle/>
          <a:p>
            <a:pPr>
              <a:buSzPct val="118918"/>
            </a:pPr>
            <a:r>
              <a:rPr lang="en-US"/>
              <a:t>   </a:t>
            </a:r>
            <a:r>
              <a:rPr lang="en-US" sz="2700"/>
              <a:t>Water Vapor Retrieval Comparisons of ATMS vs TMS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97DF77-1E21-FE42-0D87-C84E96CE45B1}"/>
              </a:ext>
            </a:extLst>
          </p:cNvPr>
          <p:cNvSpPr>
            <a:spLocks noGrp="1"/>
          </p:cNvSpPr>
          <p:nvPr>
            <p:ph type="title"/>
          </p:nvPr>
        </p:nvSpPr>
        <p:spPr>
          <a:xfrm>
            <a:off x="114300" y="375046"/>
            <a:ext cx="8039100" cy="994172"/>
          </a:xfrm>
        </p:spPr>
        <p:txBody>
          <a:bodyPr/>
          <a:lstStyle/>
          <a:p>
            <a:r>
              <a:rPr lang="en-US"/>
              <a:t>                   </a:t>
            </a:r>
            <a:r>
              <a:rPr lang="en-US" sz="2400"/>
              <a:t>Demonstrate the Importance of the Backbone</a:t>
            </a:r>
            <a:endParaRPr lang="en-US"/>
          </a:p>
        </p:txBody>
      </p:sp>
      <p:sp>
        <p:nvSpPr>
          <p:cNvPr id="3" name="Content Placeholder 2">
            <a:extLst>
              <a:ext uri="{FF2B5EF4-FFF2-40B4-BE49-F238E27FC236}">
                <a16:creationId xmlns:a16="http://schemas.microsoft.com/office/drawing/2014/main" id="{27BDBE37-3CD2-C169-CB74-51AE5CDAF274}"/>
              </a:ext>
            </a:extLst>
          </p:cNvPr>
          <p:cNvSpPr>
            <a:spLocks noGrp="1"/>
          </p:cNvSpPr>
          <p:nvPr>
            <p:ph idx="1"/>
          </p:nvPr>
        </p:nvSpPr>
        <p:spPr/>
        <p:txBody>
          <a:bodyPr>
            <a:normAutofit fontScale="92500"/>
          </a:bodyPr>
          <a:lstStyle/>
          <a:p>
            <a:r>
              <a:rPr lang="en-US" sz="2400"/>
              <a:t>Using ATMS as a benchmark – stable orbit – long design life</a:t>
            </a:r>
          </a:p>
          <a:p>
            <a:pPr lvl="1"/>
            <a:r>
              <a:rPr lang="en-US" sz="2000"/>
              <a:t>SNPP ATMS has a record from 2012 to present,   NOAA 20 from 2018 to present.</a:t>
            </a:r>
          </a:p>
          <a:p>
            <a:endParaRPr lang="en-US" sz="200"/>
          </a:p>
          <a:p>
            <a:r>
              <a:rPr lang="en-US" sz="2400"/>
              <a:t>We collocated 0.25 deg resolution ECMWF </a:t>
            </a:r>
            <a:r>
              <a:rPr lang="en-US" sz="2400" err="1"/>
              <a:t>ReAnalysis</a:t>
            </a:r>
            <a:r>
              <a:rPr lang="en-US" sz="2400"/>
              <a:t> version 5 (ERA5) to every single fov –interpolating in time and space.</a:t>
            </a:r>
          </a:p>
          <a:p>
            <a:r>
              <a:rPr lang="en-US" sz="2400"/>
              <a:t>We simulate brightness temperatures from the collocated ERA for nadir because we will compare with limb adjusted measured brightness temperatures</a:t>
            </a:r>
          </a:p>
          <a:p>
            <a:r>
              <a:rPr lang="en-US" sz="2400"/>
              <a:t>First establish ATMS and ERA5 Simulated as benchmarks</a:t>
            </a:r>
          </a:p>
          <a:p>
            <a:endParaRPr lang="en-US"/>
          </a:p>
        </p:txBody>
      </p:sp>
    </p:spTree>
    <p:extLst>
      <p:ext uri="{BB962C8B-B14F-4D97-AF65-F5344CB8AC3E}">
        <p14:creationId xmlns:p14="http://schemas.microsoft.com/office/powerpoint/2010/main" val="2879232866"/>
      </p:ext>
    </p:extLst>
  </p:cSld>
  <p:clrMapOvr>
    <a:masterClrMapping/>
  </p:clrMapOvr>
  <mc:AlternateContent xmlns:mc="http://schemas.openxmlformats.org/markup-compatibility/2006" xmlns:p14="http://schemas.microsoft.com/office/powerpoint/2010/main">
    <mc:Choice Requires="p14">
      <p:transition spd="slow" p14:dur="2000" advTm="49067"/>
    </mc:Choice>
    <mc:Fallback xmlns="">
      <p:transition spd="slow" advTm="49067"/>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the world&#10;&#10;AI-generated content may be incorrect.">
            <a:extLst>
              <a:ext uri="{FF2B5EF4-FFF2-40B4-BE49-F238E27FC236}">
                <a16:creationId xmlns:a16="http://schemas.microsoft.com/office/drawing/2014/main" id="{FE4ABADC-FBD0-8C4F-7198-3163138E774D}"/>
              </a:ext>
            </a:extLst>
          </p:cNvPr>
          <p:cNvPicPr>
            <a:picLocks noChangeAspect="1"/>
          </p:cNvPicPr>
          <p:nvPr/>
        </p:nvPicPr>
        <p:blipFill>
          <a:blip r:embed="rId2"/>
          <a:stretch>
            <a:fillRect/>
          </a:stretch>
        </p:blipFill>
        <p:spPr>
          <a:xfrm>
            <a:off x="190500" y="580241"/>
            <a:ext cx="4452409" cy="2131209"/>
          </a:xfrm>
          <a:prstGeom prst="rect">
            <a:avLst/>
          </a:prstGeom>
        </p:spPr>
      </p:pic>
      <p:pic>
        <p:nvPicPr>
          <p:cNvPr id="5" name="Picture 4" descr="A map of the world&#10;&#10;AI-generated content may be incorrect.">
            <a:extLst>
              <a:ext uri="{FF2B5EF4-FFF2-40B4-BE49-F238E27FC236}">
                <a16:creationId xmlns:a16="http://schemas.microsoft.com/office/drawing/2014/main" id="{5D9B06EA-40EA-ABF6-8214-5A5F87AC1EA6}"/>
              </a:ext>
            </a:extLst>
          </p:cNvPr>
          <p:cNvPicPr>
            <a:picLocks noChangeAspect="1"/>
          </p:cNvPicPr>
          <p:nvPr/>
        </p:nvPicPr>
        <p:blipFill>
          <a:blip r:embed="rId3"/>
          <a:stretch>
            <a:fillRect/>
          </a:stretch>
        </p:blipFill>
        <p:spPr>
          <a:xfrm>
            <a:off x="4501090" y="580240"/>
            <a:ext cx="4452410" cy="2131210"/>
          </a:xfrm>
          <a:prstGeom prst="rect">
            <a:avLst/>
          </a:prstGeom>
        </p:spPr>
      </p:pic>
      <p:pic>
        <p:nvPicPr>
          <p:cNvPr id="7" name="Picture 6" descr="A map of the world&#10;&#10;AI-generated content may be incorrect.">
            <a:extLst>
              <a:ext uri="{FF2B5EF4-FFF2-40B4-BE49-F238E27FC236}">
                <a16:creationId xmlns:a16="http://schemas.microsoft.com/office/drawing/2014/main" id="{79BC4A33-1070-BD87-52B5-EDFCF01E9DB3}"/>
              </a:ext>
            </a:extLst>
          </p:cNvPr>
          <p:cNvPicPr>
            <a:picLocks noChangeAspect="1"/>
          </p:cNvPicPr>
          <p:nvPr/>
        </p:nvPicPr>
        <p:blipFill>
          <a:blip r:embed="rId4"/>
          <a:stretch>
            <a:fillRect/>
          </a:stretch>
        </p:blipFill>
        <p:spPr>
          <a:xfrm>
            <a:off x="2236257" y="2781969"/>
            <a:ext cx="4452409" cy="2198025"/>
          </a:xfrm>
          <a:prstGeom prst="rect">
            <a:avLst/>
          </a:prstGeom>
        </p:spPr>
      </p:pic>
      <p:sp>
        <p:nvSpPr>
          <p:cNvPr id="8" name="TextBox 7">
            <a:extLst>
              <a:ext uri="{FF2B5EF4-FFF2-40B4-BE49-F238E27FC236}">
                <a16:creationId xmlns:a16="http://schemas.microsoft.com/office/drawing/2014/main" id="{AF114500-644B-5D87-C027-F56EFCB8BC60}"/>
              </a:ext>
            </a:extLst>
          </p:cNvPr>
          <p:cNvSpPr txBox="1"/>
          <p:nvPr/>
        </p:nvSpPr>
        <p:spPr>
          <a:xfrm>
            <a:off x="1495674" y="163506"/>
            <a:ext cx="6520952" cy="369332"/>
          </a:xfrm>
          <a:prstGeom prst="rect">
            <a:avLst/>
          </a:prstGeom>
          <a:solidFill>
            <a:schemeClr val="bg1"/>
          </a:solidFill>
        </p:spPr>
        <p:txBody>
          <a:bodyPr wrap="none" rtlCol="0">
            <a:spAutoFit/>
          </a:bodyPr>
          <a:lstStyle/>
          <a:p>
            <a:r>
              <a:rPr lang="en-US"/>
              <a:t>Low – mid tropospheric temperature channel 6.  ~ 4km ~ 625 mb</a:t>
            </a:r>
          </a:p>
        </p:txBody>
      </p:sp>
    </p:spTree>
    <p:extLst>
      <p:ext uri="{BB962C8B-B14F-4D97-AF65-F5344CB8AC3E}">
        <p14:creationId xmlns:p14="http://schemas.microsoft.com/office/powerpoint/2010/main" val="2954736251"/>
      </p:ext>
    </p:extLst>
  </p:cSld>
  <p:clrMapOvr>
    <a:masterClrMapping/>
  </p:clrMapOvr>
  <mc:AlternateContent xmlns:mc="http://schemas.openxmlformats.org/markup-compatibility/2006" xmlns:p14="http://schemas.microsoft.com/office/powerpoint/2010/main">
    <mc:Choice Requires="p14">
      <p:transition spd="slow" p14:dur="2000" advTm="37581"/>
    </mc:Choice>
    <mc:Fallback xmlns="">
      <p:transition spd="slow" advTm="37581"/>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with blue lines&#10;&#10;AI-generated content may be incorrect.">
            <a:extLst>
              <a:ext uri="{FF2B5EF4-FFF2-40B4-BE49-F238E27FC236}">
                <a16:creationId xmlns:a16="http://schemas.microsoft.com/office/drawing/2014/main" id="{C29E32B1-8365-F866-CBB6-378ED629D321}"/>
              </a:ext>
            </a:extLst>
          </p:cNvPr>
          <p:cNvPicPr>
            <a:picLocks noChangeAspect="1"/>
          </p:cNvPicPr>
          <p:nvPr/>
        </p:nvPicPr>
        <p:blipFill>
          <a:blip r:embed="rId2"/>
          <a:stretch>
            <a:fillRect/>
          </a:stretch>
        </p:blipFill>
        <p:spPr>
          <a:xfrm>
            <a:off x="3441700" y="0"/>
            <a:ext cx="4483100" cy="1763017"/>
          </a:xfrm>
          <a:prstGeom prst="rect">
            <a:avLst/>
          </a:prstGeom>
        </p:spPr>
      </p:pic>
      <p:pic>
        <p:nvPicPr>
          <p:cNvPr id="5" name="Picture 4" descr="A graph with blue and orange lines&#10;&#10;AI-generated content may be incorrect.">
            <a:extLst>
              <a:ext uri="{FF2B5EF4-FFF2-40B4-BE49-F238E27FC236}">
                <a16:creationId xmlns:a16="http://schemas.microsoft.com/office/drawing/2014/main" id="{BE9BCFC8-CB59-8CB1-7052-F340F826190D}"/>
              </a:ext>
            </a:extLst>
          </p:cNvPr>
          <p:cNvPicPr>
            <a:picLocks noChangeAspect="1"/>
          </p:cNvPicPr>
          <p:nvPr/>
        </p:nvPicPr>
        <p:blipFill>
          <a:blip r:embed="rId3"/>
          <a:stretch>
            <a:fillRect/>
          </a:stretch>
        </p:blipFill>
        <p:spPr>
          <a:xfrm>
            <a:off x="3511550" y="1832014"/>
            <a:ext cx="4699000" cy="1719895"/>
          </a:xfrm>
          <a:prstGeom prst="rect">
            <a:avLst/>
          </a:prstGeom>
        </p:spPr>
      </p:pic>
      <p:pic>
        <p:nvPicPr>
          <p:cNvPr id="6" name="Picture 5">
            <a:extLst>
              <a:ext uri="{FF2B5EF4-FFF2-40B4-BE49-F238E27FC236}">
                <a16:creationId xmlns:a16="http://schemas.microsoft.com/office/drawing/2014/main" id="{932A8176-3C5E-26B2-5490-51577282C42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41301" y="763595"/>
            <a:ext cx="2405069" cy="4379905"/>
          </a:xfrm>
          <a:prstGeom prst="rect">
            <a:avLst/>
          </a:prstGeom>
        </p:spPr>
      </p:pic>
      <p:pic>
        <p:nvPicPr>
          <p:cNvPr id="8" name="Picture 7" descr="A graph with blue lines and numbers&#10;&#10;AI-generated content may be incorrect.">
            <a:extLst>
              <a:ext uri="{FF2B5EF4-FFF2-40B4-BE49-F238E27FC236}">
                <a16:creationId xmlns:a16="http://schemas.microsoft.com/office/drawing/2014/main" id="{7B722946-FFCA-44B3-208A-8C54F11E8E37}"/>
              </a:ext>
            </a:extLst>
          </p:cNvPr>
          <p:cNvPicPr>
            <a:picLocks noChangeAspect="1"/>
          </p:cNvPicPr>
          <p:nvPr/>
        </p:nvPicPr>
        <p:blipFill>
          <a:blip r:embed="rId5"/>
          <a:stretch>
            <a:fillRect/>
          </a:stretch>
        </p:blipFill>
        <p:spPr>
          <a:xfrm>
            <a:off x="3511550" y="3419790"/>
            <a:ext cx="4838700" cy="1723710"/>
          </a:xfrm>
          <a:prstGeom prst="rect">
            <a:avLst/>
          </a:prstGeom>
        </p:spPr>
      </p:pic>
      <p:sp>
        <p:nvSpPr>
          <p:cNvPr id="9" name="Rectangle 8">
            <a:extLst>
              <a:ext uri="{FF2B5EF4-FFF2-40B4-BE49-F238E27FC236}">
                <a16:creationId xmlns:a16="http://schemas.microsoft.com/office/drawing/2014/main" id="{BAC0B318-BC04-42FA-AC64-6EC1B585F1F4}"/>
              </a:ext>
            </a:extLst>
          </p:cNvPr>
          <p:cNvSpPr/>
          <p:nvPr/>
        </p:nvSpPr>
        <p:spPr>
          <a:xfrm>
            <a:off x="3511550" y="2091267"/>
            <a:ext cx="179917" cy="11260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Arrow Connector 3">
            <a:extLst>
              <a:ext uri="{FF2B5EF4-FFF2-40B4-BE49-F238E27FC236}">
                <a16:creationId xmlns:a16="http://schemas.microsoft.com/office/drawing/2014/main" id="{72101988-F080-5342-C09E-36170334A1FE}"/>
              </a:ext>
            </a:extLst>
          </p:cNvPr>
          <p:cNvCxnSpPr/>
          <p:nvPr/>
        </p:nvCxnSpPr>
        <p:spPr>
          <a:xfrm flipV="1">
            <a:off x="2149813" y="2937753"/>
            <a:ext cx="1541654" cy="11673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8307674"/>
      </p:ext>
    </p:extLst>
  </p:cSld>
  <p:clrMapOvr>
    <a:masterClrMapping/>
  </p:clrMapOvr>
  <mc:AlternateContent xmlns:mc="http://schemas.openxmlformats.org/markup-compatibility/2006" xmlns:p14="http://schemas.microsoft.com/office/powerpoint/2010/main">
    <mc:Choice Requires="p14">
      <p:transition spd="slow" p14:dur="2000" advTm="32974"/>
    </mc:Choice>
    <mc:Fallback xmlns="">
      <p:transition spd="slow" advTm="32974"/>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9DDED-6145-7D31-FE28-096939BBA407}"/>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EDEE1229-81B1-1F89-FB48-02DBA986D82F}"/>
              </a:ext>
            </a:extLst>
          </p:cNvPr>
          <p:cNvSpPr txBox="1"/>
          <p:nvPr/>
        </p:nvSpPr>
        <p:spPr>
          <a:xfrm>
            <a:off x="1333264" y="446747"/>
            <a:ext cx="6194645" cy="369332"/>
          </a:xfrm>
          <a:prstGeom prst="rect">
            <a:avLst/>
          </a:prstGeom>
          <a:solidFill>
            <a:schemeClr val="bg1"/>
          </a:solidFill>
        </p:spPr>
        <p:txBody>
          <a:bodyPr wrap="none" rtlCol="0">
            <a:spAutoFit/>
          </a:bodyPr>
          <a:lstStyle/>
          <a:p>
            <a:r>
              <a:rPr lang="en-US"/>
              <a:t>Lower stratospheric temperature channel 10  ~ 17km ~ 80 mb</a:t>
            </a:r>
          </a:p>
        </p:txBody>
      </p:sp>
      <p:pic>
        <p:nvPicPr>
          <p:cNvPr id="4" name="Picture 3" descr="A map of the world&#10;&#10;AI-generated content may be incorrect.">
            <a:extLst>
              <a:ext uri="{FF2B5EF4-FFF2-40B4-BE49-F238E27FC236}">
                <a16:creationId xmlns:a16="http://schemas.microsoft.com/office/drawing/2014/main" id="{6B5EBEA2-0AE8-FB40-818B-29FEEF78FA61}"/>
              </a:ext>
            </a:extLst>
          </p:cNvPr>
          <p:cNvPicPr>
            <a:picLocks noChangeAspect="1"/>
          </p:cNvPicPr>
          <p:nvPr/>
        </p:nvPicPr>
        <p:blipFill>
          <a:blip r:embed="rId2"/>
          <a:stretch>
            <a:fillRect/>
          </a:stretch>
        </p:blipFill>
        <p:spPr>
          <a:xfrm>
            <a:off x="404221" y="916518"/>
            <a:ext cx="4258413" cy="2038350"/>
          </a:xfrm>
          <a:prstGeom prst="rect">
            <a:avLst/>
          </a:prstGeom>
        </p:spPr>
      </p:pic>
      <p:pic>
        <p:nvPicPr>
          <p:cNvPr id="9" name="Picture 8" descr="A map of the world&#10;&#10;AI-generated content may be incorrect.">
            <a:extLst>
              <a:ext uri="{FF2B5EF4-FFF2-40B4-BE49-F238E27FC236}">
                <a16:creationId xmlns:a16="http://schemas.microsoft.com/office/drawing/2014/main" id="{AF0D5B13-4B4D-DD07-567A-27197959A87F}"/>
              </a:ext>
            </a:extLst>
          </p:cNvPr>
          <p:cNvPicPr>
            <a:picLocks noChangeAspect="1"/>
          </p:cNvPicPr>
          <p:nvPr/>
        </p:nvPicPr>
        <p:blipFill>
          <a:blip r:embed="rId3"/>
          <a:stretch>
            <a:fillRect/>
          </a:stretch>
        </p:blipFill>
        <p:spPr>
          <a:xfrm>
            <a:off x="4885586" y="816079"/>
            <a:ext cx="4258414" cy="2038350"/>
          </a:xfrm>
          <a:prstGeom prst="rect">
            <a:avLst/>
          </a:prstGeom>
        </p:spPr>
      </p:pic>
      <p:pic>
        <p:nvPicPr>
          <p:cNvPr id="11" name="Picture 10" descr="A map of the world&#10;&#10;AI-generated content may be incorrect.">
            <a:extLst>
              <a:ext uri="{FF2B5EF4-FFF2-40B4-BE49-F238E27FC236}">
                <a16:creationId xmlns:a16="http://schemas.microsoft.com/office/drawing/2014/main" id="{D7401418-46E3-5032-80C5-5C9EA9437944}"/>
              </a:ext>
            </a:extLst>
          </p:cNvPr>
          <p:cNvPicPr>
            <a:picLocks noChangeAspect="1"/>
          </p:cNvPicPr>
          <p:nvPr/>
        </p:nvPicPr>
        <p:blipFill>
          <a:blip r:embed="rId4"/>
          <a:stretch>
            <a:fillRect/>
          </a:stretch>
        </p:blipFill>
        <p:spPr>
          <a:xfrm>
            <a:off x="2445943" y="2954868"/>
            <a:ext cx="4433383" cy="2188632"/>
          </a:xfrm>
          <a:prstGeom prst="rect">
            <a:avLst/>
          </a:prstGeom>
        </p:spPr>
      </p:pic>
    </p:spTree>
    <p:extLst>
      <p:ext uri="{BB962C8B-B14F-4D97-AF65-F5344CB8AC3E}">
        <p14:creationId xmlns:p14="http://schemas.microsoft.com/office/powerpoint/2010/main" val="1575137259"/>
      </p:ext>
    </p:extLst>
  </p:cSld>
  <p:clrMapOvr>
    <a:masterClrMapping/>
  </p:clrMapOvr>
  <mc:AlternateContent xmlns:mc="http://schemas.openxmlformats.org/markup-compatibility/2006" xmlns:p14="http://schemas.microsoft.com/office/powerpoint/2010/main">
    <mc:Choice Requires="p14">
      <p:transition spd="slow" p14:dur="2000" advTm="10986"/>
    </mc:Choice>
    <mc:Fallback xmlns="">
      <p:transition spd="slow" advTm="10986"/>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9D3B1C-1ED5-9446-A6B3-E1A0D8A663A1}"/>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156CEDA9-4716-13EE-8611-D6B0FED01DB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1439" y="539750"/>
            <a:ext cx="2455869" cy="4472417"/>
          </a:xfrm>
          <a:prstGeom prst="rect">
            <a:avLst/>
          </a:prstGeom>
        </p:spPr>
      </p:pic>
      <p:pic>
        <p:nvPicPr>
          <p:cNvPr id="6" name="Picture 5" descr="A graph with blue lines&#10;&#10;AI-generated content may be incorrect.">
            <a:extLst>
              <a:ext uri="{FF2B5EF4-FFF2-40B4-BE49-F238E27FC236}">
                <a16:creationId xmlns:a16="http://schemas.microsoft.com/office/drawing/2014/main" id="{D299C56B-E3CA-50D0-85EB-DE194EBDD7D5}"/>
              </a:ext>
            </a:extLst>
          </p:cNvPr>
          <p:cNvPicPr>
            <a:picLocks noChangeAspect="1"/>
          </p:cNvPicPr>
          <p:nvPr/>
        </p:nvPicPr>
        <p:blipFill>
          <a:blip r:embed="rId3"/>
          <a:stretch>
            <a:fillRect/>
          </a:stretch>
        </p:blipFill>
        <p:spPr>
          <a:xfrm>
            <a:off x="3070250" y="43542"/>
            <a:ext cx="4470937" cy="1758234"/>
          </a:xfrm>
          <a:prstGeom prst="rect">
            <a:avLst/>
          </a:prstGeom>
        </p:spPr>
      </p:pic>
      <p:pic>
        <p:nvPicPr>
          <p:cNvPr id="10" name="Picture 9" descr="A graph with blue and orange lines&#10;&#10;AI-generated content may be incorrect.">
            <a:extLst>
              <a:ext uri="{FF2B5EF4-FFF2-40B4-BE49-F238E27FC236}">
                <a16:creationId xmlns:a16="http://schemas.microsoft.com/office/drawing/2014/main" id="{18B26FA0-C9AB-5836-CEBB-4216EE2C02EE}"/>
              </a:ext>
            </a:extLst>
          </p:cNvPr>
          <p:cNvPicPr>
            <a:picLocks noChangeAspect="1"/>
          </p:cNvPicPr>
          <p:nvPr/>
        </p:nvPicPr>
        <p:blipFill>
          <a:blip r:embed="rId4"/>
          <a:stretch>
            <a:fillRect/>
          </a:stretch>
        </p:blipFill>
        <p:spPr>
          <a:xfrm>
            <a:off x="3146450" y="1712505"/>
            <a:ext cx="4829150" cy="1749239"/>
          </a:xfrm>
          <a:prstGeom prst="rect">
            <a:avLst/>
          </a:prstGeom>
        </p:spPr>
      </p:pic>
      <p:pic>
        <p:nvPicPr>
          <p:cNvPr id="13" name="Picture 12" descr="A graph with blue and orange lines&#10;&#10;AI-generated content may be incorrect.">
            <a:extLst>
              <a:ext uri="{FF2B5EF4-FFF2-40B4-BE49-F238E27FC236}">
                <a16:creationId xmlns:a16="http://schemas.microsoft.com/office/drawing/2014/main" id="{2B2B2AD9-6BA6-E097-2773-E06F1BA8BD3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386667" y="3461744"/>
            <a:ext cx="4665133" cy="1647210"/>
          </a:xfrm>
          <a:prstGeom prst="rect">
            <a:avLst/>
          </a:prstGeom>
        </p:spPr>
      </p:pic>
      <p:cxnSp>
        <p:nvCxnSpPr>
          <p:cNvPr id="3" name="Straight Arrow Connector 2">
            <a:extLst>
              <a:ext uri="{FF2B5EF4-FFF2-40B4-BE49-F238E27FC236}">
                <a16:creationId xmlns:a16="http://schemas.microsoft.com/office/drawing/2014/main" id="{02D65DBE-5F03-18FF-5EAB-3479A8BA7A05}"/>
              </a:ext>
            </a:extLst>
          </p:cNvPr>
          <p:cNvCxnSpPr/>
          <p:nvPr/>
        </p:nvCxnSpPr>
        <p:spPr>
          <a:xfrm flipV="1">
            <a:off x="2091128" y="2668249"/>
            <a:ext cx="831954" cy="27731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78939138"/>
      </p:ext>
    </p:extLst>
  </p:cSld>
  <p:clrMapOvr>
    <a:masterClrMapping/>
  </p:clrMapOvr>
  <mc:AlternateContent xmlns:mc="http://schemas.openxmlformats.org/markup-compatibility/2006" xmlns:p14="http://schemas.microsoft.com/office/powerpoint/2010/main">
    <mc:Choice Requires="p14">
      <p:transition spd="slow" p14:dur="2000" advTm="26839"/>
    </mc:Choice>
    <mc:Fallback xmlns="">
      <p:transition spd="slow" advTm="26839"/>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D97B66-684F-D425-B267-559B45E4C242}"/>
            </a:ext>
          </a:extLst>
        </p:cNvPr>
        <p:cNvGrpSpPr/>
        <p:nvPr/>
      </p:nvGrpSpPr>
      <p:grpSpPr>
        <a:xfrm>
          <a:off x="0" y="0"/>
          <a:ext cx="0" cy="0"/>
          <a:chOff x="0" y="0"/>
          <a:chExt cx="0" cy="0"/>
        </a:xfrm>
      </p:grpSpPr>
      <p:pic>
        <p:nvPicPr>
          <p:cNvPr id="4" name="Picture 3" descr="A graph with blue lines and dots&#10;&#10;AI-generated content may be incorrect.">
            <a:extLst>
              <a:ext uri="{FF2B5EF4-FFF2-40B4-BE49-F238E27FC236}">
                <a16:creationId xmlns:a16="http://schemas.microsoft.com/office/drawing/2014/main" id="{7F0D6857-E366-6026-E21C-5901A4D3A14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216459" y="3453298"/>
            <a:ext cx="4711082" cy="1638637"/>
          </a:xfrm>
          <a:prstGeom prst="rect">
            <a:avLst/>
          </a:prstGeom>
        </p:spPr>
      </p:pic>
      <p:pic>
        <p:nvPicPr>
          <p:cNvPr id="5" name="Picture 4">
            <a:extLst>
              <a:ext uri="{FF2B5EF4-FFF2-40B4-BE49-F238E27FC236}">
                <a16:creationId xmlns:a16="http://schemas.microsoft.com/office/drawing/2014/main" id="{57F776E7-51B7-48B5-CB85-5FBEE2219C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255870" y="1815960"/>
            <a:ext cx="4693527" cy="1638637"/>
          </a:xfrm>
          <a:prstGeom prst="rect">
            <a:avLst/>
          </a:prstGeom>
        </p:spPr>
      </p:pic>
      <p:pic>
        <p:nvPicPr>
          <p:cNvPr id="7" name="Picture 6">
            <a:extLst>
              <a:ext uri="{FF2B5EF4-FFF2-40B4-BE49-F238E27FC236}">
                <a16:creationId xmlns:a16="http://schemas.microsoft.com/office/drawing/2014/main" id="{65623010-7944-FC62-F78E-6D0306522A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148417" y="78112"/>
            <a:ext cx="4687619" cy="1678431"/>
          </a:xfrm>
          <a:prstGeom prst="rect">
            <a:avLst/>
          </a:prstGeom>
        </p:spPr>
      </p:pic>
      <p:sp>
        <p:nvSpPr>
          <p:cNvPr id="8" name="TextBox 7">
            <a:extLst>
              <a:ext uri="{FF2B5EF4-FFF2-40B4-BE49-F238E27FC236}">
                <a16:creationId xmlns:a16="http://schemas.microsoft.com/office/drawing/2014/main" id="{BD82327C-A2AA-6CD1-A6A9-DEAA380570C4}"/>
              </a:ext>
            </a:extLst>
          </p:cNvPr>
          <p:cNvSpPr txBox="1"/>
          <p:nvPr/>
        </p:nvSpPr>
        <p:spPr>
          <a:xfrm>
            <a:off x="538571" y="937622"/>
            <a:ext cx="1769395" cy="369332"/>
          </a:xfrm>
          <a:prstGeom prst="rect">
            <a:avLst/>
          </a:prstGeom>
          <a:noFill/>
        </p:spPr>
        <p:txBody>
          <a:bodyPr wrap="none" rtlCol="0">
            <a:spAutoFit/>
          </a:bodyPr>
          <a:lstStyle/>
          <a:p>
            <a:r>
              <a:rPr lang="en-US"/>
              <a:t>SNPP, ERA5 SIM</a:t>
            </a:r>
          </a:p>
        </p:txBody>
      </p:sp>
      <p:sp>
        <p:nvSpPr>
          <p:cNvPr id="9" name="TextBox 8">
            <a:extLst>
              <a:ext uri="{FF2B5EF4-FFF2-40B4-BE49-F238E27FC236}">
                <a16:creationId xmlns:a16="http://schemas.microsoft.com/office/drawing/2014/main" id="{9F0EEB35-B04E-D9C0-FC9C-148AD25A108E}"/>
              </a:ext>
            </a:extLst>
          </p:cNvPr>
          <p:cNvSpPr txBox="1"/>
          <p:nvPr/>
        </p:nvSpPr>
        <p:spPr>
          <a:xfrm>
            <a:off x="636868" y="3836547"/>
            <a:ext cx="1671098" cy="369332"/>
          </a:xfrm>
          <a:prstGeom prst="rect">
            <a:avLst/>
          </a:prstGeom>
          <a:noFill/>
        </p:spPr>
        <p:txBody>
          <a:bodyPr wrap="none" rtlCol="0">
            <a:spAutoFit/>
          </a:bodyPr>
          <a:lstStyle/>
          <a:p>
            <a:r>
              <a:rPr lang="en-US"/>
              <a:t>SNPP, NOAA20</a:t>
            </a:r>
          </a:p>
        </p:txBody>
      </p:sp>
    </p:spTree>
    <p:extLst>
      <p:ext uri="{BB962C8B-B14F-4D97-AF65-F5344CB8AC3E}">
        <p14:creationId xmlns:p14="http://schemas.microsoft.com/office/powerpoint/2010/main" val="3849792312"/>
      </p:ext>
    </p:extLst>
  </p:cSld>
  <p:clrMapOvr>
    <a:masterClrMapping/>
  </p:clrMapOvr>
  <mc:AlternateContent xmlns:mc="http://schemas.openxmlformats.org/markup-compatibility/2006" xmlns:p14="http://schemas.microsoft.com/office/powerpoint/2010/main">
    <mc:Choice Requires="p14">
      <p:transition spd="slow" p14:dur="2000" advTm="47539"/>
    </mc:Choice>
    <mc:Fallback xmlns="">
      <p:transition spd="slow" advTm="47539"/>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F5086-7B47-59E2-BE86-30E9323A67AE}"/>
              </a:ext>
            </a:extLst>
          </p:cNvPr>
          <p:cNvSpPr>
            <a:spLocks noGrp="1"/>
          </p:cNvSpPr>
          <p:nvPr>
            <p:ph type="title"/>
          </p:nvPr>
        </p:nvSpPr>
        <p:spPr>
          <a:xfrm>
            <a:off x="663489" y="504514"/>
            <a:ext cx="7886700" cy="994172"/>
          </a:xfrm>
        </p:spPr>
        <p:txBody>
          <a:bodyPr>
            <a:normAutofit fontScale="90000"/>
          </a:bodyPr>
          <a:lstStyle/>
          <a:p>
            <a:r>
              <a:rPr lang="en-US"/>
              <a:t>Impact of COSMIC-2  2020 onwards ?</a:t>
            </a:r>
            <a:br>
              <a:rPr lang="en-US"/>
            </a:br>
            <a:r>
              <a:rPr lang="en-US"/>
              <a:t>Cold bias in ERA5  is corrected by COSMIC-2</a:t>
            </a:r>
          </a:p>
        </p:txBody>
      </p:sp>
      <p:pic>
        <p:nvPicPr>
          <p:cNvPr id="5" name="Content Placeholder 4" descr="A graph of different numbers&#10;&#10;AI-generated content may be incorrect.">
            <a:extLst>
              <a:ext uri="{FF2B5EF4-FFF2-40B4-BE49-F238E27FC236}">
                <a16:creationId xmlns:a16="http://schemas.microsoft.com/office/drawing/2014/main" id="{37A33923-0357-DF15-B692-2C7AB4EF231B}"/>
              </a:ext>
            </a:extLst>
          </p:cNvPr>
          <p:cNvPicPr>
            <a:picLocks noGrp="1" noChangeAspect="1"/>
          </p:cNvPicPr>
          <p:nvPr>
            <p:ph idx="1"/>
          </p:nvPr>
        </p:nvPicPr>
        <p:blipFill>
          <a:blip r:embed="rId2"/>
          <a:srcRect l="51035"/>
          <a:stretch>
            <a:fillRect/>
          </a:stretch>
        </p:blipFill>
        <p:spPr>
          <a:xfrm>
            <a:off x="961901" y="1677109"/>
            <a:ext cx="3861707" cy="2604226"/>
          </a:xfrm>
          <a:prstGeom prst="rect">
            <a:avLst/>
          </a:prstGeom>
        </p:spPr>
      </p:pic>
      <p:pic>
        <p:nvPicPr>
          <p:cNvPr id="6" name="Content Placeholder 4" descr="A graph of different numbers&#10;&#10;AI-generated content may be incorrect.">
            <a:extLst>
              <a:ext uri="{FF2B5EF4-FFF2-40B4-BE49-F238E27FC236}">
                <a16:creationId xmlns:a16="http://schemas.microsoft.com/office/drawing/2014/main" id="{E896D05E-20B8-F5A9-D668-8559A45396B8}"/>
              </a:ext>
            </a:extLst>
          </p:cNvPr>
          <p:cNvPicPr>
            <a:picLocks noChangeAspect="1"/>
          </p:cNvPicPr>
          <p:nvPr/>
        </p:nvPicPr>
        <p:blipFill>
          <a:blip r:embed="rId2"/>
          <a:srcRect l="52346" t="33091" r="2" b="43482"/>
          <a:stretch>
            <a:fillRect/>
          </a:stretch>
        </p:blipFill>
        <p:spPr>
          <a:xfrm>
            <a:off x="5058889" y="1985630"/>
            <a:ext cx="3757797" cy="1736766"/>
          </a:xfrm>
          <a:prstGeom prst="rect">
            <a:avLst/>
          </a:prstGeom>
        </p:spPr>
      </p:pic>
      <p:sp>
        <p:nvSpPr>
          <p:cNvPr id="7" name="Oval 6">
            <a:extLst>
              <a:ext uri="{FF2B5EF4-FFF2-40B4-BE49-F238E27FC236}">
                <a16:creationId xmlns:a16="http://schemas.microsoft.com/office/drawing/2014/main" id="{360687FD-3D5B-1E81-1AFE-38DFB243AE05}"/>
              </a:ext>
            </a:extLst>
          </p:cNvPr>
          <p:cNvSpPr/>
          <p:nvPr/>
        </p:nvSpPr>
        <p:spPr>
          <a:xfrm>
            <a:off x="4270664" y="2571750"/>
            <a:ext cx="552944" cy="247155"/>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Oval 7">
            <a:extLst>
              <a:ext uri="{FF2B5EF4-FFF2-40B4-BE49-F238E27FC236}">
                <a16:creationId xmlns:a16="http://schemas.microsoft.com/office/drawing/2014/main" id="{CB6399B0-3636-47C7-3B31-3637B43BA458}"/>
              </a:ext>
            </a:extLst>
          </p:cNvPr>
          <p:cNvSpPr/>
          <p:nvPr/>
        </p:nvSpPr>
        <p:spPr>
          <a:xfrm>
            <a:off x="8238877" y="2521280"/>
            <a:ext cx="654257" cy="457942"/>
          </a:xfrm>
          <a:prstGeom prst="ellipse">
            <a:avLst/>
          </a:prstGeom>
          <a:no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a:extLst>
              <a:ext uri="{FF2B5EF4-FFF2-40B4-BE49-F238E27FC236}">
                <a16:creationId xmlns:a16="http://schemas.microsoft.com/office/drawing/2014/main" id="{B1C8A6A9-F33B-A9B0-5502-E1324A0E32ED}"/>
              </a:ext>
            </a:extLst>
          </p:cNvPr>
          <p:cNvSpPr txBox="1"/>
          <p:nvPr/>
        </p:nvSpPr>
        <p:spPr>
          <a:xfrm>
            <a:off x="4983183" y="3863316"/>
            <a:ext cx="4178773" cy="923330"/>
          </a:xfrm>
          <a:prstGeom prst="rect">
            <a:avLst/>
          </a:prstGeom>
          <a:noFill/>
        </p:spPr>
        <p:txBody>
          <a:bodyPr wrap="none" rtlCol="0">
            <a:spAutoFit/>
          </a:bodyPr>
          <a:lstStyle/>
          <a:p>
            <a:pPr marL="214313" indent="-214313">
              <a:buFont typeface="Arial" panose="020B0604020202020204" pitchFamily="34" charset="0"/>
              <a:buChar char="•"/>
            </a:pPr>
            <a:r>
              <a:rPr lang="en-US" sz="1350"/>
              <a:t>O-FG decreases from 2020 -2025.</a:t>
            </a:r>
          </a:p>
          <a:p>
            <a:pPr marL="214313" indent="-214313">
              <a:buFont typeface="Arial" panose="020B0604020202020204" pitchFamily="34" charset="0"/>
              <a:buChar char="•"/>
            </a:pPr>
            <a:r>
              <a:rPr lang="en-US" sz="1350"/>
              <a:t>i.e.  FG gets warmer, by 0.1 - 0.2K.</a:t>
            </a:r>
          </a:p>
          <a:p>
            <a:pPr marL="214313" indent="-214313">
              <a:buFont typeface="Arial" panose="020B0604020202020204" pitchFamily="34" charset="0"/>
              <a:buChar char="•"/>
            </a:pPr>
            <a:r>
              <a:rPr lang="en-US" sz="1350"/>
              <a:t>Known model bias tendency in lower stratosphere </a:t>
            </a:r>
          </a:p>
          <a:p>
            <a:r>
              <a:rPr lang="en-US" sz="1350"/>
              <a:t>      is reduced following the introduction of COSMIC-2 </a:t>
            </a:r>
          </a:p>
        </p:txBody>
      </p:sp>
      <p:sp>
        <p:nvSpPr>
          <p:cNvPr id="10" name="TextBox 9">
            <a:extLst>
              <a:ext uri="{FF2B5EF4-FFF2-40B4-BE49-F238E27FC236}">
                <a16:creationId xmlns:a16="http://schemas.microsoft.com/office/drawing/2014/main" id="{35D010F3-87E2-1E7F-1D8A-70B9F045B286}"/>
              </a:ext>
            </a:extLst>
          </p:cNvPr>
          <p:cNvSpPr txBox="1"/>
          <p:nvPr/>
        </p:nvSpPr>
        <p:spPr>
          <a:xfrm>
            <a:off x="410872" y="4440010"/>
            <a:ext cx="2523319" cy="323165"/>
          </a:xfrm>
          <a:prstGeom prst="rect">
            <a:avLst/>
          </a:prstGeom>
          <a:noFill/>
        </p:spPr>
        <p:txBody>
          <a:bodyPr wrap="none" rtlCol="0">
            <a:spAutoFit/>
          </a:bodyPr>
          <a:lstStyle/>
          <a:p>
            <a:r>
              <a:rPr lang="en-US" sz="1500"/>
              <a:t>Figure from Adrian Simmons</a:t>
            </a:r>
          </a:p>
        </p:txBody>
      </p:sp>
      <p:sp>
        <p:nvSpPr>
          <p:cNvPr id="11" name="TextBox 10">
            <a:extLst>
              <a:ext uri="{FF2B5EF4-FFF2-40B4-BE49-F238E27FC236}">
                <a16:creationId xmlns:a16="http://schemas.microsoft.com/office/drawing/2014/main" id="{062FD71D-3FE9-9FC2-7F34-C10E6EA85718}"/>
              </a:ext>
            </a:extLst>
          </p:cNvPr>
          <p:cNvSpPr txBox="1"/>
          <p:nvPr/>
        </p:nvSpPr>
        <p:spPr>
          <a:xfrm>
            <a:off x="1977242" y="2382780"/>
            <a:ext cx="2065052" cy="300082"/>
          </a:xfrm>
          <a:prstGeom prst="rect">
            <a:avLst/>
          </a:prstGeom>
          <a:noFill/>
        </p:spPr>
        <p:txBody>
          <a:bodyPr wrap="none" rtlCol="0">
            <a:spAutoFit/>
          </a:bodyPr>
          <a:lstStyle/>
          <a:p>
            <a:r>
              <a:rPr lang="en-US" sz="1350"/>
              <a:t>Mean (</a:t>
            </a:r>
            <a:r>
              <a:rPr lang="en-US" sz="1350" err="1">
                <a:solidFill>
                  <a:srgbClr val="0070C0"/>
                </a:solidFill>
              </a:rPr>
              <a:t>obs-bg</a:t>
            </a:r>
            <a:r>
              <a:rPr lang="en-US" sz="1350"/>
              <a:t>) &amp; (</a:t>
            </a:r>
            <a:r>
              <a:rPr lang="en-US" sz="1350" err="1">
                <a:solidFill>
                  <a:srgbClr val="FF0000"/>
                </a:solidFill>
              </a:rPr>
              <a:t>obs</a:t>
            </a:r>
            <a:r>
              <a:rPr lang="en-US" sz="1350">
                <a:solidFill>
                  <a:srgbClr val="FF0000"/>
                </a:solidFill>
              </a:rPr>
              <a:t>-an</a:t>
            </a:r>
            <a:r>
              <a:rPr lang="en-US" sz="1350"/>
              <a:t>)</a:t>
            </a:r>
          </a:p>
        </p:txBody>
      </p:sp>
    </p:spTree>
    <p:extLst>
      <p:ext uri="{BB962C8B-B14F-4D97-AF65-F5344CB8AC3E}">
        <p14:creationId xmlns:p14="http://schemas.microsoft.com/office/powerpoint/2010/main" val="2091130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the world&#10;&#10;AI-generated content may be incorrect.">
            <a:extLst>
              <a:ext uri="{FF2B5EF4-FFF2-40B4-BE49-F238E27FC236}">
                <a16:creationId xmlns:a16="http://schemas.microsoft.com/office/drawing/2014/main" id="{C4203FA4-4B47-1AD6-2CA5-A70DBD5FB64B}"/>
              </a:ext>
            </a:extLst>
          </p:cNvPr>
          <p:cNvPicPr>
            <a:picLocks noChangeAspect="1"/>
          </p:cNvPicPr>
          <p:nvPr/>
        </p:nvPicPr>
        <p:blipFill>
          <a:blip r:embed="rId2"/>
          <a:stretch>
            <a:fillRect/>
          </a:stretch>
        </p:blipFill>
        <p:spPr>
          <a:xfrm>
            <a:off x="0" y="307309"/>
            <a:ext cx="5048250" cy="2416417"/>
          </a:xfrm>
          <a:prstGeom prst="rect">
            <a:avLst/>
          </a:prstGeom>
        </p:spPr>
      </p:pic>
      <p:pic>
        <p:nvPicPr>
          <p:cNvPr id="5" name="Picture 4" descr="A map of the world&#10;&#10;AI-generated content may be incorrect.">
            <a:extLst>
              <a:ext uri="{FF2B5EF4-FFF2-40B4-BE49-F238E27FC236}">
                <a16:creationId xmlns:a16="http://schemas.microsoft.com/office/drawing/2014/main" id="{AF4E51A7-C18E-5916-7042-FC851CDE1024}"/>
              </a:ext>
            </a:extLst>
          </p:cNvPr>
          <p:cNvPicPr>
            <a:picLocks noChangeAspect="1"/>
          </p:cNvPicPr>
          <p:nvPr/>
        </p:nvPicPr>
        <p:blipFill>
          <a:blip r:embed="rId3"/>
          <a:stretch>
            <a:fillRect/>
          </a:stretch>
        </p:blipFill>
        <p:spPr>
          <a:xfrm>
            <a:off x="4254502" y="383297"/>
            <a:ext cx="4889498" cy="2340428"/>
          </a:xfrm>
          <a:prstGeom prst="rect">
            <a:avLst/>
          </a:prstGeom>
        </p:spPr>
      </p:pic>
      <p:pic>
        <p:nvPicPr>
          <p:cNvPr id="7" name="Picture 6" descr="A map of the world&#10;&#10;AI-generated content may be incorrect.">
            <a:extLst>
              <a:ext uri="{FF2B5EF4-FFF2-40B4-BE49-F238E27FC236}">
                <a16:creationId xmlns:a16="http://schemas.microsoft.com/office/drawing/2014/main" id="{88078D80-9D92-5B5F-3A64-5D987D45CF87}"/>
              </a:ext>
            </a:extLst>
          </p:cNvPr>
          <p:cNvPicPr>
            <a:picLocks noChangeAspect="1"/>
          </p:cNvPicPr>
          <p:nvPr/>
        </p:nvPicPr>
        <p:blipFill>
          <a:blip r:embed="rId4"/>
          <a:stretch>
            <a:fillRect/>
          </a:stretch>
        </p:blipFill>
        <p:spPr>
          <a:xfrm>
            <a:off x="2749356" y="2749623"/>
            <a:ext cx="4597787" cy="2311594"/>
          </a:xfrm>
          <a:prstGeom prst="rect">
            <a:avLst/>
          </a:prstGeom>
        </p:spPr>
      </p:pic>
      <p:sp>
        <p:nvSpPr>
          <p:cNvPr id="8" name="TextBox 7">
            <a:extLst>
              <a:ext uri="{FF2B5EF4-FFF2-40B4-BE49-F238E27FC236}">
                <a16:creationId xmlns:a16="http://schemas.microsoft.com/office/drawing/2014/main" id="{CAC428BA-0FD2-D2BC-B375-CFBB087B72DA}"/>
              </a:ext>
            </a:extLst>
          </p:cNvPr>
          <p:cNvSpPr txBox="1"/>
          <p:nvPr/>
        </p:nvSpPr>
        <p:spPr>
          <a:xfrm>
            <a:off x="2022088" y="-43027"/>
            <a:ext cx="5255991" cy="369332"/>
          </a:xfrm>
          <a:prstGeom prst="rect">
            <a:avLst/>
          </a:prstGeom>
          <a:noFill/>
        </p:spPr>
        <p:txBody>
          <a:bodyPr wrap="none" rtlCol="0">
            <a:spAutoFit/>
          </a:bodyPr>
          <a:lstStyle/>
          <a:p>
            <a:r>
              <a:rPr lang="en-US"/>
              <a:t>Water Vapor Channel 20.  ~ 5 - 6 km. ~ 550 - 475 mb</a:t>
            </a:r>
          </a:p>
        </p:txBody>
      </p:sp>
    </p:spTree>
    <p:extLst>
      <p:ext uri="{BB962C8B-B14F-4D97-AF65-F5344CB8AC3E}">
        <p14:creationId xmlns:p14="http://schemas.microsoft.com/office/powerpoint/2010/main" val="3596630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with blue dots and numbers&#10;&#10;AI-generated content may be incorrect.">
            <a:extLst>
              <a:ext uri="{FF2B5EF4-FFF2-40B4-BE49-F238E27FC236}">
                <a16:creationId xmlns:a16="http://schemas.microsoft.com/office/drawing/2014/main" id="{438EC88F-D7F2-8588-AB0E-852079BB76AE}"/>
              </a:ext>
            </a:extLst>
          </p:cNvPr>
          <p:cNvPicPr>
            <a:picLocks noChangeAspect="1"/>
          </p:cNvPicPr>
          <p:nvPr/>
        </p:nvPicPr>
        <p:blipFill>
          <a:blip r:embed="rId2"/>
          <a:srcRect l="2895"/>
          <a:stretch>
            <a:fillRect/>
          </a:stretch>
        </p:blipFill>
        <p:spPr>
          <a:xfrm>
            <a:off x="3054569" y="-42663"/>
            <a:ext cx="4623441" cy="1872416"/>
          </a:xfrm>
          <a:prstGeom prst="rect">
            <a:avLst/>
          </a:prstGeom>
        </p:spPr>
      </p:pic>
      <p:pic>
        <p:nvPicPr>
          <p:cNvPr id="5" name="Picture 4" descr="A graph with numbers and lines&#10;&#10;AI-generated content may be incorrect.">
            <a:extLst>
              <a:ext uri="{FF2B5EF4-FFF2-40B4-BE49-F238E27FC236}">
                <a16:creationId xmlns:a16="http://schemas.microsoft.com/office/drawing/2014/main" id="{780A8EC6-1E89-E2F8-1188-FBD8CA463F6B}"/>
              </a:ext>
            </a:extLst>
          </p:cNvPr>
          <p:cNvPicPr>
            <a:picLocks noChangeAspect="1"/>
          </p:cNvPicPr>
          <p:nvPr/>
        </p:nvPicPr>
        <p:blipFill>
          <a:blip r:embed="rId3"/>
          <a:stretch>
            <a:fillRect/>
          </a:stretch>
        </p:blipFill>
        <p:spPr>
          <a:xfrm>
            <a:off x="3001589" y="1728916"/>
            <a:ext cx="5053042" cy="1830338"/>
          </a:xfrm>
          <a:prstGeom prst="rect">
            <a:avLst/>
          </a:prstGeom>
        </p:spPr>
      </p:pic>
      <p:sp>
        <p:nvSpPr>
          <p:cNvPr id="7" name="TextBox 6">
            <a:extLst>
              <a:ext uri="{FF2B5EF4-FFF2-40B4-BE49-F238E27FC236}">
                <a16:creationId xmlns:a16="http://schemas.microsoft.com/office/drawing/2014/main" id="{88CD8570-C378-7AF5-2F13-534B30AD18BB}"/>
              </a:ext>
            </a:extLst>
          </p:cNvPr>
          <p:cNvSpPr txBox="1"/>
          <p:nvPr/>
        </p:nvSpPr>
        <p:spPr>
          <a:xfrm>
            <a:off x="3378200" y="53682"/>
            <a:ext cx="2585388" cy="369332"/>
          </a:xfrm>
          <a:prstGeom prst="rect">
            <a:avLst/>
          </a:prstGeom>
          <a:noFill/>
        </p:spPr>
        <p:txBody>
          <a:bodyPr wrap="none" rtlCol="0">
            <a:spAutoFit/>
          </a:bodyPr>
          <a:lstStyle/>
          <a:p>
            <a:r>
              <a:rPr lang="en-US"/>
              <a:t>Water Vapor Channel 20</a:t>
            </a:r>
          </a:p>
        </p:txBody>
      </p:sp>
      <p:pic>
        <p:nvPicPr>
          <p:cNvPr id="9" name="Picture 8" descr="A graph with blue and orange lines&#10;&#10;AI-generated content may be incorrect.">
            <a:extLst>
              <a:ext uri="{FF2B5EF4-FFF2-40B4-BE49-F238E27FC236}">
                <a16:creationId xmlns:a16="http://schemas.microsoft.com/office/drawing/2014/main" id="{459B318E-97BA-5D35-C510-929217EBD69C}"/>
              </a:ext>
            </a:extLst>
          </p:cNvPr>
          <p:cNvPicPr>
            <a:picLocks noChangeAspect="1"/>
          </p:cNvPicPr>
          <p:nvPr/>
        </p:nvPicPr>
        <p:blipFill>
          <a:blip r:embed="rId4"/>
          <a:stretch>
            <a:fillRect/>
          </a:stretch>
        </p:blipFill>
        <p:spPr>
          <a:xfrm>
            <a:off x="3079842" y="3414584"/>
            <a:ext cx="4896537" cy="1728916"/>
          </a:xfrm>
          <a:prstGeom prst="rect">
            <a:avLst/>
          </a:prstGeom>
        </p:spPr>
      </p:pic>
      <p:sp>
        <p:nvSpPr>
          <p:cNvPr id="6" name="TextBox 5">
            <a:extLst>
              <a:ext uri="{FF2B5EF4-FFF2-40B4-BE49-F238E27FC236}">
                <a16:creationId xmlns:a16="http://schemas.microsoft.com/office/drawing/2014/main" id="{F23A78AB-5CA5-8BE1-DE6A-B15A7FC14548}"/>
              </a:ext>
            </a:extLst>
          </p:cNvPr>
          <p:cNvSpPr txBox="1"/>
          <p:nvPr/>
        </p:nvSpPr>
        <p:spPr>
          <a:xfrm>
            <a:off x="406401" y="5515444"/>
            <a:ext cx="4760727" cy="369332"/>
          </a:xfrm>
          <a:prstGeom prst="rect">
            <a:avLst/>
          </a:prstGeom>
          <a:noFill/>
        </p:spPr>
        <p:txBody>
          <a:bodyPr wrap="none" rtlCol="0">
            <a:spAutoFit/>
          </a:bodyPr>
          <a:lstStyle/>
          <a:p>
            <a:r>
              <a:rPr lang="en-US"/>
              <a:t>Is the SNPP ATMS drifting???    Or is it ERA5???</a:t>
            </a:r>
          </a:p>
        </p:txBody>
      </p:sp>
      <p:pic>
        <p:nvPicPr>
          <p:cNvPr id="2" name="Picture 1">
            <a:extLst>
              <a:ext uri="{FF2B5EF4-FFF2-40B4-BE49-F238E27FC236}">
                <a16:creationId xmlns:a16="http://schemas.microsoft.com/office/drawing/2014/main" id="{BD0BC1BB-35C1-E46B-B74E-B59516F63999}"/>
              </a:ext>
            </a:extLst>
          </p:cNvPr>
          <p:cNvPicPr>
            <a:picLocks noChangeAspect="1"/>
          </p:cNvPicPr>
          <p:nvPr/>
        </p:nvPicPr>
        <p:blipFill>
          <a:blip r:embed="rId5"/>
          <a:stretch>
            <a:fillRect/>
          </a:stretch>
        </p:blipFill>
        <p:spPr>
          <a:xfrm>
            <a:off x="159634" y="1197249"/>
            <a:ext cx="2518313" cy="3580088"/>
          </a:xfrm>
          <a:prstGeom prst="rect">
            <a:avLst/>
          </a:prstGeom>
        </p:spPr>
      </p:pic>
      <p:cxnSp>
        <p:nvCxnSpPr>
          <p:cNvPr id="8" name="Straight Arrow Connector 7">
            <a:extLst>
              <a:ext uri="{FF2B5EF4-FFF2-40B4-BE49-F238E27FC236}">
                <a16:creationId xmlns:a16="http://schemas.microsoft.com/office/drawing/2014/main" id="{9FCC3CD8-C542-1706-3A9E-6C69E1F74ED2}"/>
              </a:ext>
            </a:extLst>
          </p:cNvPr>
          <p:cNvCxnSpPr/>
          <p:nvPr/>
        </p:nvCxnSpPr>
        <p:spPr>
          <a:xfrm flipV="1">
            <a:off x="2151089" y="3320321"/>
            <a:ext cx="903480" cy="6145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274987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with blue and orange lines&#10;&#10;AI-generated content may be incorrect.">
            <a:extLst>
              <a:ext uri="{FF2B5EF4-FFF2-40B4-BE49-F238E27FC236}">
                <a16:creationId xmlns:a16="http://schemas.microsoft.com/office/drawing/2014/main" id="{C520BDEC-E8E6-0038-8E47-64E155ABE90C}"/>
              </a:ext>
            </a:extLst>
          </p:cNvPr>
          <p:cNvPicPr>
            <a:picLocks noChangeAspect="1"/>
          </p:cNvPicPr>
          <p:nvPr/>
        </p:nvPicPr>
        <p:blipFill>
          <a:blip r:embed="rId2"/>
          <a:stretch>
            <a:fillRect/>
          </a:stretch>
        </p:blipFill>
        <p:spPr>
          <a:xfrm>
            <a:off x="1583638" y="353431"/>
            <a:ext cx="6579524" cy="2383268"/>
          </a:xfrm>
          <a:prstGeom prst="rect">
            <a:avLst/>
          </a:prstGeom>
        </p:spPr>
      </p:pic>
      <p:pic>
        <p:nvPicPr>
          <p:cNvPr id="7" name="Picture 6" descr="A graph with blue and orange lines&#10;&#10;AI-generated content may be incorrect.">
            <a:extLst>
              <a:ext uri="{FF2B5EF4-FFF2-40B4-BE49-F238E27FC236}">
                <a16:creationId xmlns:a16="http://schemas.microsoft.com/office/drawing/2014/main" id="{8FEFFD4B-8DE5-8C2C-A8A6-1D9E72FFDB49}"/>
              </a:ext>
            </a:extLst>
          </p:cNvPr>
          <p:cNvPicPr>
            <a:picLocks noChangeAspect="1"/>
          </p:cNvPicPr>
          <p:nvPr/>
        </p:nvPicPr>
        <p:blipFill>
          <a:blip r:embed="rId3"/>
          <a:stretch>
            <a:fillRect/>
          </a:stretch>
        </p:blipFill>
        <p:spPr>
          <a:xfrm>
            <a:off x="1583638" y="2736699"/>
            <a:ext cx="6284487" cy="2255970"/>
          </a:xfrm>
          <a:prstGeom prst="rect">
            <a:avLst/>
          </a:prstGeom>
        </p:spPr>
      </p:pic>
      <p:sp>
        <p:nvSpPr>
          <p:cNvPr id="8" name="TextBox 7">
            <a:extLst>
              <a:ext uri="{FF2B5EF4-FFF2-40B4-BE49-F238E27FC236}">
                <a16:creationId xmlns:a16="http://schemas.microsoft.com/office/drawing/2014/main" id="{DFFA6759-8DF6-9772-615B-378CC7B4515E}"/>
              </a:ext>
            </a:extLst>
          </p:cNvPr>
          <p:cNvSpPr txBox="1"/>
          <p:nvPr/>
        </p:nvSpPr>
        <p:spPr>
          <a:xfrm>
            <a:off x="2435225" y="1822450"/>
            <a:ext cx="2585388" cy="369332"/>
          </a:xfrm>
          <a:prstGeom prst="rect">
            <a:avLst/>
          </a:prstGeom>
          <a:noFill/>
        </p:spPr>
        <p:txBody>
          <a:bodyPr wrap="none" rtlCol="0">
            <a:spAutoFit/>
          </a:bodyPr>
          <a:lstStyle/>
          <a:p>
            <a:r>
              <a:rPr lang="en-US"/>
              <a:t>Water Vapor Channel 20</a:t>
            </a:r>
          </a:p>
        </p:txBody>
      </p:sp>
    </p:spTree>
    <p:extLst>
      <p:ext uri="{BB962C8B-B14F-4D97-AF65-F5344CB8AC3E}">
        <p14:creationId xmlns:p14="http://schemas.microsoft.com/office/powerpoint/2010/main" val="15287313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C637DA-385E-2A0F-15E9-C924E05EA953}"/>
              </a:ext>
            </a:extLst>
          </p:cNvPr>
          <p:cNvPicPr>
            <a:picLocks noChangeAspect="1"/>
          </p:cNvPicPr>
          <p:nvPr/>
        </p:nvPicPr>
        <p:blipFill>
          <a:blip r:embed="rId2"/>
          <a:stretch>
            <a:fillRect/>
          </a:stretch>
        </p:blipFill>
        <p:spPr>
          <a:xfrm>
            <a:off x="659875" y="1335426"/>
            <a:ext cx="7669491" cy="3029185"/>
          </a:xfrm>
          <a:prstGeom prst="rect">
            <a:avLst/>
          </a:prstGeom>
        </p:spPr>
      </p:pic>
      <p:sp>
        <p:nvSpPr>
          <p:cNvPr id="3" name="TextBox 2">
            <a:extLst>
              <a:ext uri="{FF2B5EF4-FFF2-40B4-BE49-F238E27FC236}">
                <a16:creationId xmlns:a16="http://schemas.microsoft.com/office/drawing/2014/main" id="{4C1D76B7-4DDE-319F-58A3-4F771BAA52C1}"/>
              </a:ext>
            </a:extLst>
          </p:cNvPr>
          <p:cNvSpPr txBox="1"/>
          <p:nvPr/>
        </p:nvSpPr>
        <p:spPr>
          <a:xfrm>
            <a:off x="2366128" y="4392892"/>
            <a:ext cx="5092613" cy="369332"/>
          </a:xfrm>
          <a:prstGeom prst="rect">
            <a:avLst/>
          </a:prstGeom>
          <a:noFill/>
        </p:spPr>
        <p:txBody>
          <a:bodyPr wrap="none" rtlCol="0">
            <a:spAutoFit/>
          </a:bodyPr>
          <a:lstStyle/>
          <a:p>
            <a:r>
              <a:rPr lang="en-US"/>
              <a:t>File size in Megabytes as a function of year/month</a:t>
            </a:r>
          </a:p>
        </p:txBody>
      </p:sp>
      <p:sp>
        <p:nvSpPr>
          <p:cNvPr id="4" name="TextBox 3">
            <a:extLst>
              <a:ext uri="{FF2B5EF4-FFF2-40B4-BE49-F238E27FC236}">
                <a16:creationId xmlns:a16="http://schemas.microsoft.com/office/drawing/2014/main" id="{5691CC38-B3FC-3D2A-520E-822EBEB60A5C}"/>
              </a:ext>
            </a:extLst>
          </p:cNvPr>
          <p:cNvSpPr txBox="1"/>
          <p:nvPr/>
        </p:nvSpPr>
        <p:spPr>
          <a:xfrm>
            <a:off x="1449306" y="697584"/>
            <a:ext cx="6926255" cy="369332"/>
          </a:xfrm>
          <a:prstGeom prst="rect">
            <a:avLst/>
          </a:prstGeom>
          <a:noFill/>
        </p:spPr>
        <p:txBody>
          <a:bodyPr wrap="none" rtlCol="0">
            <a:spAutoFit/>
          </a:bodyPr>
          <a:lstStyle/>
          <a:p>
            <a:r>
              <a:rPr lang="en-US"/>
              <a:t>Analysis of TROPICS Data can be impacted by nonuniform sampling </a:t>
            </a:r>
          </a:p>
        </p:txBody>
      </p:sp>
    </p:spTree>
    <p:extLst>
      <p:ext uri="{BB962C8B-B14F-4D97-AF65-F5344CB8AC3E}">
        <p14:creationId xmlns:p14="http://schemas.microsoft.com/office/powerpoint/2010/main" val="1406797699"/>
      </p:ext>
    </p:extLst>
  </p:cSld>
  <p:clrMapOvr>
    <a:masterClrMapping/>
  </p:clrMapOvr>
  <mc:AlternateContent xmlns:mc="http://schemas.openxmlformats.org/markup-compatibility/2006" xmlns:p14="http://schemas.microsoft.com/office/powerpoint/2010/main">
    <mc:Choice Requires="p14">
      <p:transition spd="slow" p14:dur="2000" advTm="49538"/>
    </mc:Choice>
    <mc:Fallback xmlns="">
      <p:transition spd="slow" advTm="49538"/>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FCAEE12-9DB5-5DA2-4D9D-7B4F1C201B29}"/>
              </a:ext>
            </a:extLst>
          </p:cNvPr>
          <p:cNvPicPr>
            <a:picLocks noChangeAspect="1"/>
          </p:cNvPicPr>
          <p:nvPr/>
        </p:nvPicPr>
        <p:blipFill>
          <a:blip r:embed="rId4"/>
          <a:stretch>
            <a:fillRect/>
          </a:stretch>
        </p:blipFill>
        <p:spPr>
          <a:xfrm>
            <a:off x="325764" y="535255"/>
            <a:ext cx="3914638" cy="1517920"/>
          </a:xfrm>
          <a:prstGeom prst="rect">
            <a:avLst/>
          </a:prstGeom>
        </p:spPr>
      </p:pic>
      <p:pic>
        <p:nvPicPr>
          <p:cNvPr id="5" name="Picture 4">
            <a:extLst>
              <a:ext uri="{FF2B5EF4-FFF2-40B4-BE49-F238E27FC236}">
                <a16:creationId xmlns:a16="http://schemas.microsoft.com/office/drawing/2014/main" id="{F9BBF0DB-76FE-C234-3480-CFF9A4A6CC0A}"/>
              </a:ext>
            </a:extLst>
          </p:cNvPr>
          <p:cNvPicPr>
            <a:picLocks noChangeAspect="1"/>
          </p:cNvPicPr>
          <p:nvPr/>
        </p:nvPicPr>
        <p:blipFill>
          <a:blip r:embed="rId5"/>
          <a:stretch>
            <a:fillRect/>
          </a:stretch>
        </p:blipFill>
        <p:spPr>
          <a:xfrm>
            <a:off x="239713" y="2000471"/>
            <a:ext cx="4029373" cy="1562410"/>
          </a:xfrm>
          <a:prstGeom prst="rect">
            <a:avLst/>
          </a:prstGeom>
        </p:spPr>
      </p:pic>
      <p:pic>
        <p:nvPicPr>
          <p:cNvPr id="7" name="Picture 6">
            <a:extLst>
              <a:ext uri="{FF2B5EF4-FFF2-40B4-BE49-F238E27FC236}">
                <a16:creationId xmlns:a16="http://schemas.microsoft.com/office/drawing/2014/main" id="{D560F47C-5B90-F960-F97E-C8425D03CF06}"/>
              </a:ext>
            </a:extLst>
          </p:cNvPr>
          <p:cNvPicPr>
            <a:picLocks noChangeAspect="1"/>
          </p:cNvPicPr>
          <p:nvPr/>
        </p:nvPicPr>
        <p:blipFill>
          <a:blip r:embed="rId6"/>
          <a:stretch>
            <a:fillRect/>
          </a:stretch>
        </p:blipFill>
        <p:spPr>
          <a:xfrm>
            <a:off x="325764" y="3663296"/>
            <a:ext cx="3972006" cy="1480204"/>
          </a:xfrm>
          <a:prstGeom prst="rect">
            <a:avLst/>
          </a:prstGeom>
        </p:spPr>
      </p:pic>
      <p:sp>
        <p:nvSpPr>
          <p:cNvPr id="8" name="TextBox 7">
            <a:extLst>
              <a:ext uri="{FF2B5EF4-FFF2-40B4-BE49-F238E27FC236}">
                <a16:creationId xmlns:a16="http://schemas.microsoft.com/office/drawing/2014/main" id="{8976C0F6-30F5-5F7E-CB8D-E30D7E0678F3}"/>
              </a:ext>
            </a:extLst>
          </p:cNvPr>
          <p:cNvSpPr txBox="1"/>
          <p:nvPr/>
        </p:nvSpPr>
        <p:spPr>
          <a:xfrm>
            <a:off x="2840905" y="165923"/>
            <a:ext cx="4029373" cy="369332"/>
          </a:xfrm>
          <a:prstGeom prst="rect">
            <a:avLst/>
          </a:prstGeom>
          <a:noFill/>
        </p:spPr>
        <p:txBody>
          <a:bodyPr wrap="none" rtlCol="0">
            <a:spAutoFit/>
          </a:bodyPr>
          <a:lstStyle/>
          <a:p>
            <a:r>
              <a:rPr lang="en-US"/>
              <a:t>All data = June 2023 to December 2024</a:t>
            </a:r>
          </a:p>
        </p:txBody>
      </p:sp>
      <p:pic>
        <p:nvPicPr>
          <p:cNvPr id="9" name="Picture 8">
            <a:extLst>
              <a:ext uri="{FF2B5EF4-FFF2-40B4-BE49-F238E27FC236}">
                <a16:creationId xmlns:a16="http://schemas.microsoft.com/office/drawing/2014/main" id="{2D7CCE38-9740-4C3C-CD71-B3D9E68E05D6}"/>
              </a:ext>
            </a:extLst>
          </p:cNvPr>
          <p:cNvPicPr>
            <a:picLocks noChangeAspect="1"/>
          </p:cNvPicPr>
          <p:nvPr/>
        </p:nvPicPr>
        <p:blipFill>
          <a:blip r:embed="rId7"/>
          <a:stretch>
            <a:fillRect/>
          </a:stretch>
        </p:blipFill>
        <p:spPr>
          <a:xfrm>
            <a:off x="4719635" y="495351"/>
            <a:ext cx="4029373" cy="1557824"/>
          </a:xfrm>
          <a:prstGeom prst="rect">
            <a:avLst/>
          </a:prstGeom>
        </p:spPr>
      </p:pic>
      <p:pic>
        <p:nvPicPr>
          <p:cNvPr id="10" name="Picture 9">
            <a:extLst>
              <a:ext uri="{FF2B5EF4-FFF2-40B4-BE49-F238E27FC236}">
                <a16:creationId xmlns:a16="http://schemas.microsoft.com/office/drawing/2014/main" id="{8BA162C5-8CCE-7704-486E-AFA6BB487417}"/>
              </a:ext>
            </a:extLst>
          </p:cNvPr>
          <p:cNvPicPr>
            <a:picLocks noChangeAspect="1"/>
          </p:cNvPicPr>
          <p:nvPr/>
        </p:nvPicPr>
        <p:blipFill>
          <a:blip r:embed="rId8"/>
          <a:stretch>
            <a:fillRect/>
          </a:stretch>
        </p:blipFill>
        <p:spPr>
          <a:xfrm>
            <a:off x="4707775" y="1947766"/>
            <a:ext cx="4041233" cy="1562410"/>
          </a:xfrm>
          <a:prstGeom prst="rect">
            <a:avLst/>
          </a:prstGeom>
        </p:spPr>
      </p:pic>
      <p:pic>
        <p:nvPicPr>
          <p:cNvPr id="11" name="Picture 10">
            <a:extLst>
              <a:ext uri="{FF2B5EF4-FFF2-40B4-BE49-F238E27FC236}">
                <a16:creationId xmlns:a16="http://schemas.microsoft.com/office/drawing/2014/main" id="{3C37B126-BF35-4A3F-2613-F831795ABD00}"/>
              </a:ext>
            </a:extLst>
          </p:cNvPr>
          <p:cNvPicPr>
            <a:picLocks noChangeAspect="1"/>
          </p:cNvPicPr>
          <p:nvPr/>
        </p:nvPicPr>
        <p:blipFill>
          <a:blip r:embed="rId9"/>
          <a:stretch>
            <a:fillRect/>
          </a:stretch>
        </p:blipFill>
        <p:spPr>
          <a:xfrm>
            <a:off x="4646042" y="3599286"/>
            <a:ext cx="4164698" cy="1544214"/>
          </a:xfrm>
          <a:prstGeom prst="rect">
            <a:avLst/>
          </a:prstGeom>
        </p:spPr>
      </p:pic>
      <p:grpSp>
        <p:nvGrpSpPr>
          <p:cNvPr id="16" name="Group 15">
            <a:extLst>
              <a:ext uri="{FF2B5EF4-FFF2-40B4-BE49-F238E27FC236}">
                <a16:creationId xmlns:a16="http://schemas.microsoft.com/office/drawing/2014/main" id="{E42639D2-9F74-3118-1A97-6BBBE8C10136}"/>
              </a:ext>
            </a:extLst>
          </p:cNvPr>
          <p:cNvGrpSpPr/>
          <p:nvPr/>
        </p:nvGrpSpPr>
        <p:grpSpPr>
          <a:xfrm>
            <a:off x="211029" y="3530032"/>
            <a:ext cx="4029373" cy="1613468"/>
            <a:chOff x="465667" y="3704168"/>
            <a:chExt cx="3774735" cy="1417059"/>
          </a:xfrm>
        </p:grpSpPr>
        <p:pic>
          <p:nvPicPr>
            <p:cNvPr id="15" name="Picture 14">
              <a:extLst>
                <a:ext uri="{FF2B5EF4-FFF2-40B4-BE49-F238E27FC236}">
                  <a16:creationId xmlns:a16="http://schemas.microsoft.com/office/drawing/2014/main" id="{407C0F20-1BA1-9415-DA30-F4EC52FE39A8}"/>
                </a:ext>
              </a:extLst>
            </p:cNvPr>
            <p:cNvPicPr>
              <a:picLocks noChangeAspect="1"/>
            </p:cNvPicPr>
            <p:nvPr/>
          </p:nvPicPr>
          <p:blipFill>
            <a:blip r:embed="rId10"/>
            <a:stretch>
              <a:fillRect/>
            </a:stretch>
          </p:blipFill>
          <p:spPr>
            <a:xfrm>
              <a:off x="465667" y="3704168"/>
              <a:ext cx="3774735" cy="1399621"/>
            </a:xfrm>
            <a:prstGeom prst="rect">
              <a:avLst/>
            </a:prstGeom>
          </p:spPr>
        </p:pic>
        <p:sp>
          <p:nvSpPr>
            <p:cNvPr id="13" name="TextBox 12">
              <a:extLst>
                <a:ext uri="{FF2B5EF4-FFF2-40B4-BE49-F238E27FC236}">
                  <a16:creationId xmlns:a16="http://schemas.microsoft.com/office/drawing/2014/main" id="{6B748120-69F8-1787-BDCC-C5BAD668A624}"/>
                </a:ext>
              </a:extLst>
            </p:cNvPr>
            <p:cNvSpPr txBox="1"/>
            <p:nvPr/>
          </p:nvSpPr>
          <p:spPr>
            <a:xfrm>
              <a:off x="743100" y="4751895"/>
              <a:ext cx="2978701" cy="369332"/>
            </a:xfrm>
            <a:prstGeom prst="rect">
              <a:avLst/>
            </a:prstGeom>
            <a:solidFill>
              <a:schemeClr val="bg1"/>
            </a:solidFill>
          </p:spPr>
          <p:txBody>
            <a:bodyPr wrap="none" rtlCol="0">
              <a:spAutoFit/>
            </a:bodyPr>
            <a:lstStyle/>
            <a:p>
              <a:r>
                <a:rPr lang="en-US"/>
                <a:t>[S3-  S3(sim)] - [S6 - S6(sim)]</a:t>
              </a:r>
            </a:p>
          </p:txBody>
        </p:sp>
      </p:grpSp>
    </p:spTree>
    <p:custDataLst>
      <p:tags r:id="rId1"/>
    </p:custDataLst>
    <p:extLst>
      <p:ext uri="{BB962C8B-B14F-4D97-AF65-F5344CB8AC3E}">
        <p14:creationId xmlns:p14="http://schemas.microsoft.com/office/powerpoint/2010/main" val="961713446"/>
      </p:ext>
    </p:extLst>
  </p:cSld>
  <p:clrMapOvr>
    <a:masterClrMapping/>
  </p:clrMapOvr>
  <mc:AlternateContent xmlns:mc="http://schemas.openxmlformats.org/markup-compatibility/2006" xmlns:p14="http://schemas.microsoft.com/office/powerpoint/2010/main">
    <mc:Choice Requires="p14">
      <p:transition spd="slow" p14:dur="2000" advTm="61824"/>
    </mc:Choice>
    <mc:Fallback xmlns="">
      <p:transition spd="slow" advTm="6182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369AE-708F-9A58-2C1E-AB8A6BEFF04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86F41DF2-4673-1507-A9CA-81E94548BA8F}"/>
              </a:ext>
            </a:extLst>
          </p:cNvPr>
          <p:cNvPicPr>
            <a:picLocks noChangeAspect="1"/>
          </p:cNvPicPr>
          <p:nvPr/>
        </p:nvPicPr>
        <p:blipFill>
          <a:blip r:embed="rId3"/>
          <a:stretch>
            <a:fillRect/>
          </a:stretch>
        </p:blipFill>
        <p:spPr>
          <a:xfrm>
            <a:off x="543146" y="226903"/>
            <a:ext cx="4095750" cy="1588148"/>
          </a:xfrm>
          <a:prstGeom prst="rect">
            <a:avLst/>
          </a:prstGeom>
        </p:spPr>
      </p:pic>
      <p:pic>
        <p:nvPicPr>
          <p:cNvPr id="8" name="Picture 7">
            <a:extLst>
              <a:ext uri="{FF2B5EF4-FFF2-40B4-BE49-F238E27FC236}">
                <a16:creationId xmlns:a16="http://schemas.microsoft.com/office/drawing/2014/main" id="{BFD21620-AE46-F635-043B-835BD19A99AB}"/>
              </a:ext>
            </a:extLst>
          </p:cNvPr>
          <p:cNvPicPr>
            <a:picLocks noChangeAspect="1"/>
          </p:cNvPicPr>
          <p:nvPr/>
        </p:nvPicPr>
        <p:blipFill>
          <a:blip r:embed="rId4"/>
          <a:stretch>
            <a:fillRect/>
          </a:stretch>
        </p:blipFill>
        <p:spPr>
          <a:xfrm>
            <a:off x="543146" y="1815051"/>
            <a:ext cx="4095750" cy="1588148"/>
          </a:xfrm>
          <a:prstGeom prst="rect">
            <a:avLst/>
          </a:prstGeom>
        </p:spPr>
      </p:pic>
      <p:pic>
        <p:nvPicPr>
          <p:cNvPr id="10" name="Picture 9">
            <a:extLst>
              <a:ext uri="{FF2B5EF4-FFF2-40B4-BE49-F238E27FC236}">
                <a16:creationId xmlns:a16="http://schemas.microsoft.com/office/drawing/2014/main" id="{2E0E766F-AD04-C2AC-2CA1-659B7C4F4516}"/>
              </a:ext>
            </a:extLst>
          </p:cNvPr>
          <p:cNvPicPr>
            <a:picLocks noChangeAspect="1"/>
          </p:cNvPicPr>
          <p:nvPr/>
        </p:nvPicPr>
        <p:blipFill>
          <a:blip r:embed="rId5"/>
          <a:stretch>
            <a:fillRect/>
          </a:stretch>
        </p:blipFill>
        <p:spPr>
          <a:xfrm>
            <a:off x="543146" y="3474098"/>
            <a:ext cx="4095750" cy="1526319"/>
          </a:xfrm>
          <a:prstGeom prst="rect">
            <a:avLst/>
          </a:prstGeom>
        </p:spPr>
      </p:pic>
      <p:pic>
        <p:nvPicPr>
          <p:cNvPr id="11" name="Picture 10">
            <a:extLst>
              <a:ext uri="{FF2B5EF4-FFF2-40B4-BE49-F238E27FC236}">
                <a16:creationId xmlns:a16="http://schemas.microsoft.com/office/drawing/2014/main" id="{66D5E162-1C92-DDF4-13AE-49B0498AECBB}"/>
              </a:ext>
            </a:extLst>
          </p:cNvPr>
          <p:cNvPicPr>
            <a:picLocks noChangeAspect="1"/>
          </p:cNvPicPr>
          <p:nvPr/>
        </p:nvPicPr>
        <p:blipFill>
          <a:blip r:embed="rId6"/>
          <a:stretch>
            <a:fillRect/>
          </a:stretch>
        </p:blipFill>
        <p:spPr>
          <a:xfrm>
            <a:off x="4792585" y="258290"/>
            <a:ext cx="3945436" cy="1525373"/>
          </a:xfrm>
          <a:prstGeom prst="rect">
            <a:avLst/>
          </a:prstGeom>
        </p:spPr>
      </p:pic>
      <p:pic>
        <p:nvPicPr>
          <p:cNvPr id="12" name="Picture 11">
            <a:extLst>
              <a:ext uri="{FF2B5EF4-FFF2-40B4-BE49-F238E27FC236}">
                <a16:creationId xmlns:a16="http://schemas.microsoft.com/office/drawing/2014/main" id="{65B18EF4-E05D-71C8-7348-878B16B461C4}"/>
              </a:ext>
            </a:extLst>
          </p:cNvPr>
          <p:cNvPicPr>
            <a:picLocks noChangeAspect="1"/>
          </p:cNvPicPr>
          <p:nvPr/>
        </p:nvPicPr>
        <p:blipFill>
          <a:blip r:embed="rId7"/>
          <a:stretch>
            <a:fillRect/>
          </a:stretch>
        </p:blipFill>
        <p:spPr>
          <a:xfrm>
            <a:off x="4792588" y="1740301"/>
            <a:ext cx="3945433" cy="1525372"/>
          </a:xfrm>
          <a:prstGeom prst="rect">
            <a:avLst/>
          </a:prstGeom>
        </p:spPr>
      </p:pic>
      <p:pic>
        <p:nvPicPr>
          <p:cNvPr id="13" name="Picture 12">
            <a:extLst>
              <a:ext uri="{FF2B5EF4-FFF2-40B4-BE49-F238E27FC236}">
                <a16:creationId xmlns:a16="http://schemas.microsoft.com/office/drawing/2014/main" id="{66FC1BA5-8388-F7BD-0BA3-AFF57575C128}"/>
              </a:ext>
            </a:extLst>
          </p:cNvPr>
          <p:cNvPicPr>
            <a:picLocks noChangeAspect="1"/>
          </p:cNvPicPr>
          <p:nvPr/>
        </p:nvPicPr>
        <p:blipFill>
          <a:blip r:embed="rId8"/>
          <a:stretch>
            <a:fillRect/>
          </a:stretch>
        </p:blipFill>
        <p:spPr>
          <a:xfrm>
            <a:off x="4711965" y="3403199"/>
            <a:ext cx="4026056" cy="1492807"/>
          </a:xfrm>
          <a:prstGeom prst="rect">
            <a:avLst/>
          </a:prstGeom>
        </p:spPr>
      </p:pic>
      <p:pic>
        <p:nvPicPr>
          <p:cNvPr id="14" name="Picture 13">
            <a:extLst>
              <a:ext uri="{FF2B5EF4-FFF2-40B4-BE49-F238E27FC236}">
                <a16:creationId xmlns:a16="http://schemas.microsoft.com/office/drawing/2014/main" id="{CE7BBB71-EB09-1437-5C53-5EC3B3FC2E82}"/>
              </a:ext>
            </a:extLst>
          </p:cNvPr>
          <p:cNvPicPr>
            <a:picLocks noChangeAspect="1"/>
          </p:cNvPicPr>
          <p:nvPr/>
        </p:nvPicPr>
        <p:blipFill>
          <a:blip r:embed="rId9"/>
          <a:stretch>
            <a:fillRect/>
          </a:stretch>
        </p:blipFill>
        <p:spPr>
          <a:xfrm>
            <a:off x="481271" y="3458826"/>
            <a:ext cx="4157625" cy="1541591"/>
          </a:xfrm>
          <a:prstGeom prst="rect">
            <a:avLst/>
          </a:prstGeom>
        </p:spPr>
      </p:pic>
    </p:spTree>
    <p:custDataLst>
      <p:tags r:id="rId1"/>
    </p:custDataLst>
    <p:extLst>
      <p:ext uri="{BB962C8B-B14F-4D97-AF65-F5344CB8AC3E}">
        <p14:creationId xmlns:p14="http://schemas.microsoft.com/office/powerpoint/2010/main" val="2882525008"/>
      </p:ext>
    </p:extLst>
  </p:cSld>
  <p:clrMapOvr>
    <a:masterClrMapping/>
  </p:clrMapOvr>
  <mc:AlternateContent xmlns:mc="http://schemas.openxmlformats.org/markup-compatibility/2006" xmlns:p14="http://schemas.microsoft.com/office/powerpoint/2010/main">
    <mc:Choice Requires="p14">
      <p:transition spd="slow" p14:dur="2000" advTm="9162"/>
    </mc:Choice>
    <mc:Fallback xmlns="">
      <p:transition spd="slow" advTm="916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779FA2-9D54-72E4-F07E-E3BD4567CB3D}"/>
              </a:ext>
            </a:extLst>
          </p:cNvPr>
          <p:cNvPicPr>
            <a:picLocks noChangeAspect="1"/>
          </p:cNvPicPr>
          <p:nvPr/>
        </p:nvPicPr>
        <p:blipFill>
          <a:blip r:embed="rId3"/>
          <a:stretch>
            <a:fillRect/>
          </a:stretch>
        </p:blipFill>
        <p:spPr>
          <a:xfrm>
            <a:off x="484905" y="105345"/>
            <a:ext cx="4379195" cy="1698056"/>
          </a:xfrm>
          <a:prstGeom prst="rect">
            <a:avLst/>
          </a:prstGeom>
        </p:spPr>
      </p:pic>
      <p:pic>
        <p:nvPicPr>
          <p:cNvPr id="5" name="Picture 4">
            <a:extLst>
              <a:ext uri="{FF2B5EF4-FFF2-40B4-BE49-F238E27FC236}">
                <a16:creationId xmlns:a16="http://schemas.microsoft.com/office/drawing/2014/main" id="{16675814-E9D1-A893-ACA0-4A6654AC65A2}"/>
              </a:ext>
            </a:extLst>
          </p:cNvPr>
          <p:cNvPicPr>
            <a:picLocks noChangeAspect="1"/>
          </p:cNvPicPr>
          <p:nvPr/>
        </p:nvPicPr>
        <p:blipFill>
          <a:blip r:embed="rId4"/>
          <a:stretch>
            <a:fillRect/>
          </a:stretch>
        </p:blipFill>
        <p:spPr>
          <a:xfrm>
            <a:off x="484905" y="1727329"/>
            <a:ext cx="4379200" cy="1698057"/>
          </a:xfrm>
          <a:prstGeom prst="rect">
            <a:avLst/>
          </a:prstGeom>
        </p:spPr>
      </p:pic>
      <p:pic>
        <p:nvPicPr>
          <p:cNvPr id="7" name="Picture 6">
            <a:extLst>
              <a:ext uri="{FF2B5EF4-FFF2-40B4-BE49-F238E27FC236}">
                <a16:creationId xmlns:a16="http://schemas.microsoft.com/office/drawing/2014/main" id="{78ECD4AE-611D-E59B-D664-26B46FDD7038}"/>
              </a:ext>
            </a:extLst>
          </p:cNvPr>
          <p:cNvPicPr>
            <a:picLocks noChangeAspect="1"/>
          </p:cNvPicPr>
          <p:nvPr/>
        </p:nvPicPr>
        <p:blipFill>
          <a:blip r:embed="rId5"/>
          <a:stretch>
            <a:fillRect/>
          </a:stretch>
        </p:blipFill>
        <p:spPr>
          <a:xfrm>
            <a:off x="484905" y="3425385"/>
            <a:ext cx="4379200" cy="1631949"/>
          </a:xfrm>
          <a:prstGeom prst="rect">
            <a:avLst/>
          </a:prstGeom>
        </p:spPr>
      </p:pic>
      <p:pic>
        <p:nvPicPr>
          <p:cNvPr id="8" name="Picture 7">
            <a:extLst>
              <a:ext uri="{FF2B5EF4-FFF2-40B4-BE49-F238E27FC236}">
                <a16:creationId xmlns:a16="http://schemas.microsoft.com/office/drawing/2014/main" id="{2164DDD1-A2B5-08DC-79B0-D6C7FF0DF5CD}"/>
              </a:ext>
            </a:extLst>
          </p:cNvPr>
          <p:cNvPicPr>
            <a:picLocks noChangeAspect="1"/>
          </p:cNvPicPr>
          <p:nvPr/>
        </p:nvPicPr>
        <p:blipFill>
          <a:blip r:embed="rId6"/>
          <a:stretch>
            <a:fillRect/>
          </a:stretch>
        </p:blipFill>
        <p:spPr>
          <a:xfrm>
            <a:off x="4909412" y="152503"/>
            <a:ext cx="4148135" cy="1603740"/>
          </a:xfrm>
          <a:prstGeom prst="rect">
            <a:avLst/>
          </a:prstGeom>
        </p:spPr>
      </p:pic>
      <p:pic>
        <p:nvPicPr>
          <p:cNvPr id="9" name="Picture 8">
            <a:extLst>
              <a:ext uri="{FF2B5EF4-FFF2-40B4-BE49-F238E27FC236}">
                <a16:creationId xmlns:a16="http://schemas.microsoft.com/office/drawing/2014/main" id="{6CBFA9FD-5441-6BDC-BCA2-3FEC4828A506}"/>
              </a:ext>
            </a:extLst>
          </p:cNvPr>
          <p:cNvPicPr>
            <a:picLocks noChangeAspect="1"/>
          </p:cNvPicPr>
          <p:nvPr/>
        </p:nvPicPr>
        <p:blipFill>
          <a:blip r:embed="rId7"/>
          <a:stretch>
            <a:fillRect/>
          </a:stretch>
        </p:blipFill>
        <p:spPr>
          <a:xfrm>
            <a:off x="4971315" y="1779468"/>
            <a:ext cx="4086232" cy="1579807"/>
          </a:xfrm>
          <a:prstGeom prst="rect">
            <a:avLst/>
          </a:prstGeom>
        </p:spPr>
      </p:pic>
      <p:pic>
        <p:nvPicPr>
          <p:cNvPr id="10" name="Picture 9">
            <a:extLst>
              <a:ext uri="{FF2B5EF4-FFF2-40B4-BE49-F238E27FC236}">
                <a16:creationId xmlns:a16="http://schemas.microsoft.com/office/drawing/2014/main" id="{3A87E05B-E123-85B2-BD03-DEBDAD469CB1}"/>
              </a:ext>
            </a:extLst>
          </p:cNvPr>
          <p:cNvPicPr>
            <a:picLocks noChangeAspect="1"/>
          </p:cNvPicPr>
          <p:nvPr/>
        </p:nvPicPr>
        <p:blipFill>
          <a:blip r:embed="rId8"/>
          <a:stretch>
            <a:fillRect/>
          </a:stretch>
        </p:blipFill>
        <p:spPr>
          <a:xfrm>
            <a:off x="4864100" y="3425385"/>
            <a:ext cx="4222409" cy="1565612"/>
          </a:xfrm>
          <a:prstGeom prst="rect">
            <a:avLst/>
          </a:prstGeom>
        </p:spPr>
      </p:pic>
      <p:pic>
        <p:nvPicPr>
          <p:cNvPr id="11" name="Picture 10">
            <a:extLst>
              <a:ext uri="{FF2B5EF4-FFF2-40B4-BE49-F238E27FC236}">
                <a16:creationId xmlns:a16="http://schemas.microsoft.com/office/drawing/2014/main" id="{A382260F-4255-44D5-F855-3CF63904D376}"/>
              </a:ext>
            </a:extLst>
          </p:cNvPr>
          <p:cNvPicPr>
            <a:picLocks noChangeAspect="1"/>
          </p:cNvPicPr>
          <p:nvPr/>
        </p:nvPicPr>
        <p:blipFill>
          <a:blip r:embed="rId9"/>
          <a:stretch>
            <a:fillRect/>
          </a:stretch>
        </p:blipFill>
        <p:spPr>
          <a:xfrm>
            <a:off x="544156" y="3451455"/>
            <a:ext cx="4260692" cy="1579807"/>
          </a:xfrm>
          <a:prstGeom prst="rect">
            <a:avLst/>
          </a:prstGeom>
        </p:spPr>
      </p:pic>
    </p:spTree>
    <p:custDataLst>
      <p:tags r:id="rId1"/>
    </p:custDataLst>
    <p:extLst>
      <p:ext uri="{BB962C8B-B14F-4D97-AF65-F5344CB8AC3E}">
        <p14:creationId xmlns:p14="http://schemas.microsoft.com/office/powerpoint/2010/main" val="978599780"/>
      </p:ext>
    </p:extLst>
  </p:cSld>
  <p:clrMapOvr>
    <a:masterClrMapping/>
  </p:clrMapOvr>
  <mc:AlternateContent xmlns:mc="http://schemas.openxmlformats.org/markup-compatibility/2006" xmlns:p14="http://schemas.microsoft.com/office/powerpoint/2010/main">
    <mc:Choice Requires="p14">
      <p:transition spd="slow" p14:dur="2000" advTm="9162"/>
    </mc:Choice>
    <mc:Fallback xmlns="">
      <p:transition spd="slow" advTm="916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0ACB2E1-4B20-C1A0-C945-064901273151}"/>
              </a:ext>
            </a:extLst>
          </p:cNvPr>
          <p:cNvPicPr>
            <a:picLocks noChangeAspect="1"/>
          </p:cNvPicPr>
          <p:nvPr/>
        </p:nvPicPr>
        <p:blipFill>
          <a:blip r:embed="rId4"/>
          <a:stretch>
            <a:fillRect/>
          </a:stretch>
        </p:blipFill>
        <p:spPr>
          <a:xfrm>
            <a:off x="180042" y="174314"/>
            <a:ext cx="4436407" cy="1720240"/>
          </a:xfrm>
          <a:prstGeom prst="rect">
            <a:avLst/>
          </a:prstGeom>
        </p:spPr>
      </p:pic>
      <p:pic>
        <p:nvPicPr>
          <p:cNvPr id="5" name="Picture 4">
            <a:extLst>
              <a:ext uri="{FF2B5EF4-FFF2-40B4-BE49-F238E27FC236}">
                <a16:creationId xmlns:a16="http://schemas.microsoft.com/office/drawing/2014/main" id="{C0703B1A-A242-C916-CB2F-4B35ACF17F22}"/>
              </a:ext>
            </a:extLst>
          </p:cNvPr>
          <p:cNvPicPr>
            <a:picLocks noChangeAspect="1"/>
          </p:cNvPicPr>
          <p:nvPr/>
        </p:nvPicPr>
        <p:blipFill>
          <a:blip r:embed="rId5"/>
          <a:stretch>
            <a:fillRect/>
          </a:stretch>
        </p:blipFill>
        <p:spPr>
          <a:xfrm>
            <a:off x="135591" y="1628096"/>
            <a:ext cx="4525310" cy="1754712"/>
          </a:xfrm>
          <a:prstGeom prst="rect">
            <a:avLst/>
          </a:prstGeom>
        </p:spPr>
      </p:pic>
      <p:pic>
        <p:nvPicPr>
          <p:cNvPr id="7" name="Picture 6">
            <a:extLst>
              <a:ext uri="{FF2B5EF4-FFF2-40B4-BE49-F238E27FC236}">
                <a16:creationId xmlns:a16="http://schemas.microsoft.com/office/drawing/2014/main" id="{DB20D1A4-46A0-003E-9BF8-E40BBEF415A4}"/>
              </a:ext>
            </a:extLst>
          </p:cNvPr>
          <p:cNvPicPr>
            <a:picLocks noChangeAspect="1"/>
          </p:cNvPicPr>
          <p:nvPr/>
        </p:nvPicPr>
        <p:blipFill>
          <a:blip r:embed="rId6"/>
          <a:stretch>
            <a:fillRect/>
          </a:stretch>
        </p:blipFill>
        <p:spPr>
          <a:xfrm>
            <a:off x="46691" y="3249658"/>
            <a:ext cx="4614210" cy="1719528"/>
          </a:xfrm>
          <a:prstGeom prst="rect">
            <a:avLst/>
          </a:prstGeom>
        </p:spPr>
      </p:pic>
      <p:pic>
        <p:nvPicPr>
          <p:cNvPr id="8" name="Picture 7">
            <a:extLst>
              <a:ext uri="{FF2B5EF4-FFF2-40B4-BE49-F238E27FC236}">
                <a16:creationId xmlns:a16="http://schemas.microsoft.com/office/drawing/2014/main" id="{EE31E049-B3DF-8D94-A8FC-B9406218EEC9}"/>
              </a:ext>
            </a:extLst>
          </p:cNvPr>
          <p:cNvPicPr>
            <a:picLocks noChangeAspect="1"/>
          </p:cNvPicPr>
          <p:nvPr/>
        </p:nvPicPr>
        <p:blipFill>
          <a:blip r:embed="rId7"/>
          <a:stretch>
            <a:fillRect/>
          </a:stretch>
        </p:blipFill>
        <p:spPr>
          <a:xfrm>
            <a:off x="4682095" y="174314"/>
            <a:ext cx="4172105" cy="1613007"/>
          </a:xfrm>
          <a:prstGeom prst="rect">
            <a:avLst/>
          </a:prstGeom>
        </p:spPr>
      </p:pic>
      <p:pic>
        <p:nvPicPr>
          <p:cNvPr id="9" name="Picture 8">
            <a:extLst>
              <a:ext uri="{FF2B5EF4-FFF2-40B4-BE49-F238E27FC236}">
                <a16:creationId xmlns:a16="http://schemas.microsoft.com/office/drawing/2014/main" id="{6187BE82-72C6-437B-73C4-4B33325E6431}"/>
              </a:ext>
            </a:extLst>
          </p:cNvPr>
          <p:cNvPicPr>
            <a:picLocks noChangeAspect="1"/>
          </p:cNvPicPr>
          <p:nvPr/>
        </p:nvPicPr>
        <p:blipFill>
          <a:blip r:embed="rId8"/>
          <a:stretch>
            <a:fillRect/>
          </a:stretch>
        </p:blipFill>
        <p:spPr>
          <a:xfrm>
            <a:off x="4682095" y="1689911"/>
            <a:ext cx="4172105" cy="1613008"/>
          </a:xfrm>
          <a:prstGeom prst="rect">
            <a:avLst/>
          </a:prstGeom>
        </p:spPr>
      </p:pic>
      <p:pic>
        <p:nvPicPr>
          <p:cNvPr id="10" name="Picture 9">
            <a:extLst>
              <a:ext uri="{FF2B5EF4-FFF2-40B4-BE49-F238E27FC236}">
                <a16:creationId xmlns:a16="http://schemas.microsoft.com/office/drawing/2014/main" id="{F635F278-E4E2-4F6C-32C6-B9254A70FDCE}"/>
              </a:ext>
            </a:extLst>
          </p:cNvPr>
          <p:cNvPicPr>
            <a:picLocks noChangeAspect="1"/>
          </p:cNvPicPr>
          <p:nvPr/>
        </p:nvPicPr>
        <p:blipFill>
          <a:blip r:embed="rId9"/>
          <a:stretch>
            <a:fillRect/>
          </a:stretch>
        </p:blipFill>
        <p:spPr>
          <a:xfrm>
            <a:off x="4685812" y="3302919"/>
            <a:ext cx="4278866" cy="1586546"/>
          </a:xfrm>
          <a:prstGeom prst="rect">
            <a:avLst/>
          </a:prstGeom>
        </p:spPr>
      </p:pic>
      <p:pic>
        <p:nvPicPr>
          <p:cNvPr id="11" name="Picture 10">
            <a:extLst>
              <a:ext uri="{FF2B5EF4-FFF2-40B4-BE49-F238E27FC236}">
                <a16:creationId xmlns:a16="http://schemas.microsoft.com/office/drawing/2014/main" id="{B5728B59-20B1-B31F-F538-3B24D149E4A4}"/>
              </a:ext>
            </a:extLst>
          </p:cNvPr>
          <p:cNvPicPr>
            <a:picLocks noChangeAspect="1"/>
          </p:cNvPicPr>
          <p:nvPr/>
        </p:nvPicPr>
        <p:blipFill>
          <a:blip r:embed="rId10"/>
          <a:stretch>
            <a:fillRect/>
          </a:stretch>
        </p:blipFill>
        <p:spPr>
          <a:xfrm>
            <a:off x="110680" y="3302919"/>
            <a:ext cx="4529781" cy="1679582"/>
          </a:xfrm>
          <a:prstGeom prst="rect">
            <a:avLst/>
          </a:prstGeom>
        </p:spPr>
      </p:pic>
    </p:spTree>
    <p:custDataLst>
      <p:tags r:id="rId1"/>
    </p:custDataLst>
    <p:extLst>
      <p:ext uri="{BB962C8B-B14F-4D97-AF65-F5344CB8AC3E}">
        <p14:creationId xmlns:p14="http://schemas.microsoft.com/office/powerpoint/2010/main" val="1482997556"/>
      </p:ext>
    </p:extLst>
  </p:cSld>
  <p:clrMapOvr>
    <a:masterClrMapping/>
  </p:clrMapOvr>
  <mc:AlternateContent xmlns:mc="http://schemas.openxmlformats.org/markup-compatibility/2006" xmlns:p14="http://schemas.microsoft.com/office/powerpoint/2010/main">
    <mc:Choice Requires="p14">
      <p:transition spd="slow" p14:dur="2000" advTm="3040"/>
    </mc:Choice>
    <mc:Fallback xmlns="">
      <p:transition spd="slow" advTm="304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AA004-6064-8F3F-DD96-01560E8B918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008EF8B-372B-264D-58F6-819B1E37FA7F}"/>
              </a:ext>
            </a:extLst>
          </p:cNvPr>
          <p:cNvSpPr txBox="1"/>
          <p:nvPr/>
        </p:nvSpPr>
        <p:spPr>
          <a:xfrm>
            <a:off x="6396709" y="727015"/>
            <a:ext cx="2747291" cy="300082"/>
          </a:xfrm>
          <a:prstGeom prst="rect">
            <a:avLst/>
          </a:prstGeom>
          <a:noFill/>
        </p:spPr>
        <p:txBody>
          <a:bodyPr wrap="none" rtlCol="0">
            <a:spAutoFit/>
          </a:bodyPr>
          <a:lstStyle/>
          <a:p>
            <a:r>
              <a:rPr lang="en-US" sz="1350"/>
              <a:t>NOAA 20 using SNPP 2018 training</a:t>
            </a:r>
          </a:p>
        </p:txBody>
      </p:sp>
      <p:sp>
        <p:nvSpPr>
          <p:cNvPr id="7" name="TextBox 6">
            <a:extLst>
              <a:ext uri="{FF2B5EF4-FFF2-40B4-BE49-F238E27FC236}">
                <a16:creationId xmlns:a16="http://schemas.microsoft.com/office/drawing/2014/main" id="{228C108A-8613-3C61-4404-F90E322C7CE9}"/>
              </a:ext>
            </a:extLst>
          </p:cNvPr>
          <p:cNvSpPr txBox="1"/>
          <p:nvPr/>
        </p:nvSpPr>
        <p:spPr>
          <a:xfrm>
            <a:off x="317680" y="795869"/>
            <a:ext cx="2529539" cy="300082"/>
          </a:xfrm>
          <a:prstGeom prst="rect">
            <a:avLst/>
          </a:prstGeom>
          <a:noFill/>
        </p:spPr>
        <p:txBody>
          <a:bodyPr wrap="none" rtlCol="0">
            <a:spAutoFit/>
          </a:bodyPr>
          <a:lstStyle/>
          <a:p>
            <a:r>
              <a:rPr lang="en-US" sz="1350"/>
              <a:t>SNPP  using SNPP 2018 training</a:t>
            </a:r>
          </a:p>
        </p:txBody>
      </p:sp>
      <p:sp>
        <p:nvSpPr>
          <p:cNvPr id="9" name="TextBox 8">
            <a:extLst>
              <a:ext uri="{FF2B5EF4-FFF2-40B4-BE49-F238E27FC236}">
                <a16:creationId xmlns:a16="http://schemas.microsoft.com/office/drawing/2014/main" id="{F212C89A-5755-D3EE-49D9-2A2DC7F23A42}"/>
              </a:ext>
            </a:extLst>
          </p:cNvPr>
          <p:cNvSpPr txBox="1"/>
          <p:nvPr/>
        </p:nvSpPr>
        <p:spPr>
          <a:xfrm>
            <a:off x="3315390" y="731621"/>
            <a:ext cx="2965042" cy="300082"/>
          </a:xfrm>
          <a:prstGeom prst="rect">
            <a:avLst/>
          </a:prstGeom>
          <a:noFill/>
        </p:spPr>
        <p:txBody>
          <a:bodyPr wrap="none" rtlCol="0">
            <a:spAutoFit/>
          </a:bodyPr>
          <a:lstStyle/>
          <a:p>
            <a:r>
              <a:rPr lang="en-US" sz="1350"/>
              <a:t>NOAA 20 using NOAA20 2024 training</a:t>
            </a:r>
          </a:p>
        </p:txBody>
      </p:sp>
      <p:pic>
        <p:nvPicPr>
          <p:cNvPr id="11" name="Picture 10">
            <a:extLst>
              <a:ext uri="{FF2B5EF4-FFF2-40B4-BE49-F238E27FC236}">
                <a16:creationId xmlns:a16="http://schemas.microsoft.com/office/drawing/2014/main" id="{F88D322E-3ED2-AB95-EF59-764F87155D7D}"/>
              </a:ext>
            </a:extLst>
          </p:cNvPr>
          <p:cNvPicPr>
            <a:picLocks noChangeAspect="1"/>
          </p:cNvPicPr>
          <p:nvPr/>
        </p:nvPicPr>
        <p:blipFill>
          <a:blip r:embed="rId2"/>
          <a:stretch>
            <a:fillRect/>
          </a:stretch>
        </p:blipFill>
        <p:spPr>
          <a:xfrm>
            <a:off x="10668" y="1116559"/>
            <a:ext cx="2892090" cy="3718191"/>
          </a:xfrm>
          <a:prstGeom prst="rect">
            <a:avLst/>
          </a:prstGeom>
        </p:spPr>
      </p:pic>
      <p:pic>
        <p:nvPicPr>
          <p:cNvPr id="14" name="Picture 13">
            <a:extLst>
              <a:ext uri="{FF2B5EF4-FFF2-40B4-BE49-F238E27FC236}">
                <a16:creationId xmlns:a16="http://schemas.microsoft.com/office/drawing/2014/main" id="{DDE3B719-47A1-2DA1-F265-0A7AADDD70D7}"/>
              </a:ext>
            </a:extLst>
          </p:cNvPr>
          <p:cNvPicPr>
            <a:picLocks noChangeAspect="1"/>
          </p:cNvPicPr>
          <p:nvPr/>
        </p:nvPicPr>
        <p:blipFill>
          <a:blip r:embed="rId2"/>
          <a:stretch>
            <a:fillRect/>
          </a:stretch>
        </p:blipFill>
        <p:spPr>
          <a:xfrm>
            <a:off x="3073129" y="1116559"/>
            <a:ext cx="3069674" cy="3681131"/>
          </a:xfrm>
          <a:prstGeom prst="rect">
            <a:avLst/>
          </a:prstGeom>
        </p:spPr>
      </p:pic>
      <p:pic>
        <p:nvPicPr>
          <p:cNvPr id="16" name="Picture 15">
            <a:extLst>
              <a:ext uri="{FF2B5EF4-FFF2-40B4-BE49-F238E27FC236}">
                <a16:creationId xmlns:a16="http://schemas.microsoft.com/office/drawing/2014/main" id="{DEC8F16E-6908-2C08-31F7-DBCC51E9E964}"/>
              </a:ext>
            </a:extLst>
          </p:cNvPr>
          <p:cNvPicPr>
            <a:picLocks noChangeAspect="1"/>
          </p:cNvPicPr>
          <p:nvPr/>
        </p:nvPicPr>
        <p:blipFill>
          <a:blip r:embed="rId3"/>
          <a:stretch>
            <a:fillRect/>
          </a:stretch>
        </p:blipFill>
        <p:spPr>
          <a:xfrm>
            <a:off x="6135589" y="1071828"/>
            <a:ext cx="3069675" cy="3681131"/>
          </a:xfrm>
          <a:prstGeom prst="rect">
            <a:avLst/>
          </a:prstGeom>
        </p:spPr>
      </p:pic>
      <p:sp>
        <p:nvSpPr>
          <p:cNvPr id="10" name="TextBox 9">
            <a:extLst>
              <a:ext uri="{FF2B5EF4-FFF2-40B4-BE49-F238E27FC236}">
                <a16:creationId xmlns:a16="http://schemas.microsoft.com/office/drawing/2014/main" id="{4B813231-C84D-8E50-30AB-C9FA54463BB1}"/>
              </a:ext>
            </a:extLst>
          </p:cNvPr>
          <p:cNvSpPr txBox="1"/>
          <p:nvPr/>
        </p:nvSpPr>
        <p:spPr>
          <a:xfrm>
            <a:off x="4246990" y="3411908"/>
            <a:ext cx="1612942" cy="300082"/>
          </a:xfrm>
          <a:prstGeom prst="rect">
            <a:avLst/>
          </a:prstGeom>
          <a:noFill/>
        </p:spPr>
        <p:txBody>
          <a:bodyPr wrap="none" rtlCol="0">
            <a:spAutoFit/>
          </a:bodyPr>
          <a:lstStyle/>
          <a:p>
            <a:r>
              <a:rPr lang="en-US" sz="1350"/>
              <a:t>Standard Deviation</a:t>
            </a:r>
          </a:p>
        </p:txBody>
      </p:sp>
      <p:sp>
        <p:nvSpPr>
          <p:cNvPr id="2" name="TextBox 1">
            <a:extLst>
              <a:ext uri="{FF2B5EF4-FFF2-40B4-BE49-F238E27FC236}">
                <a16:creationId xmlns:a16="http://schemas.microsoft.com/office/drawing/2014/main" id="{8267D742-EABF-FAD1-8627-9778284C25D2}"/>
              </a:ext>
            </a:extLst>
          </p:cNvPr>
          <p:cNvSpPr txBox="1"/>
          <p:nvPr/>
        </p:nvSpPr>
        <p:spPr>
          <a:xfrm>
            <a:off x="2447169" y="231567"/>
            <a:ext cx="4946162" cy="369332"/>
          </a:xfrm>
          <a:prstGeom prst="rect">
            <a:avLst/>
          </a:prstGeom>
          <a:noFill/>
        </p:spPr>
        <p:txBody>
          <a:bodyPr wrap="none" rtlCol="0">
            <a:spAutoFit/>
          </a:bodyPr>
          <a:lstStyle/>
          <a:p>
            <a:r>
              <a:rPr lang="en-US"/>
              <a:t>Robustness of the CCNY MLP Retrieval for ATMS</a:t>
            </a:r>
          </a:p>
        </p:txBody>
      </p:sp>
      <p:sp>
        <p:nvSpPr>
          <p:cNvPr id="3" name="TextBox 2">
            <a:extLst>
              <a:ext uri="{FF2B5EF4-FFF2-40B4-BE49-F238E27FC236}">
                <a16:creationId xmlns:a16="http://schemas.microsoft.com/office/drawing/2014/main" id="{A6DBD33B-5F4C-076F-BC1C-38C2CE0387D6}"/>
              </a:ext>
            </a:extLst>
          </p:cNvPr>
          <p:cNvSpPr txBox="1"/>
          <p:nvPr/>
        </p:nvSpPr>
        <p:spPr>
          <a:xfrm>
            <a:off x="1771650" y="2238375"/>
            <a:ext cx="831959" cy="369332"/>
          </a:xfrm>
          <a:prstGeom prst="rect">
            <a:avLst/>
          </a:prstGeom>
          <a:noFill/>
        </p:spPr>
        <p:txBody>
          <a:bodyPr wrap="none" rtlCol="0">
            <a:spAutoFit/>
          </a:bodyPr>
          <a:lstStyle/>
          <a:p>
            <a:r>
              <a:rPr lang="en-US"/>
              <a:t>All Sky</a:t>
            </a:r>
          </a:p>
        </p:txBody>
      </p:sp>
    </p:spTree>
    <p:extLst>
      <p:ext uri="{BB962C8B-B14F-4D97-AF65-F5344CB8AC3E}">
        <p14:creationId xmlns:p14="http://schemas.microsoft.com/office/powerpoint/2010/main" val="25921961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4E0AF6-C923-0C0F-5856-A2B1B79C0F9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89DB321-6FA7-E23D-89E6-7937F5EF3ECE}"/>
              </a:ext>
            </a:extLst>
          </p:cNvPr>
          <p:cNvSpPr txBox="1"/>
          <p:nvPr/>
        </p:nvSpPr>
        <p:spPr>
          <a:xfrm>
            <a:off x="6276106" y="708855"/>
            <a:ext cx="2747291" cy="300082"/>
          </a:xfrm>
          <a:prstGeom prst="rect">
            <a:avLst/>
          </a:prstGeom>
          <a:noFill/>
        </p:spPr>
        <p:txBody>
          <a:bodyPr wrap="none" rtlCol="0">
            <a:spAutoFit/>
          </a:bodyPr>
          <a:lstStyle/>
          <a:p>
            <a:r>
              <a:rPr lang="en-US" sz="1350"/>
              <a:t>NOAA 20 using SNPP 2018 training</a:t>
            </a:r>
          </a:p>
        </p:txBody>
      </p:sp>
      <p:sp>
        <p:nvSpPr>
          <p:cNvPr id="7" name="TextBox 6">
            <a:extLst>
              <a:ext uri="{FF2B5EF4-FFF2-40B4-BE49-F238E27FC236}">
                <a16:creationId xmlns:a16="http://schemas.microsoft.com/office/drawing/2014/main" id="{40DB5D60-0922-50E8-C1CE-A1FD451DBB79}"/>
              </a:ext>
            </a:extLst>
          </p:cNvPr>
          <p:cNvSpPr txBox="1"/>
          <p:nvPr/>
        </p:nvSpPr>
        <p:spPr>
          <a:xfrm>
            <a:off x="414122" y="808499"/>
            <a:ext cx="2529539" cy="300082"/>
          </a:xfrm>
          <a:prstGeom prst="rect">
            <a:avLst/>
          </a:prstGeom>
          <a:noFill/>
        </p:spPr>
        <p:txBody>
          <a:bodyPr wrap="none" rtlCol="0">
            <a:spAutoFit/>
          </a:bodyPr>
          <a:lstStyle/>
          <a:p>
            <a:r>
              <a:rPr lang="en-US" sz="1350"/>
              <a:t>SNPP  using SNPP 2018 training</a:t>
            </a:r>
          </a:p>
        </p:txBody>
      </p:sp>
      <p:sp>
        <p:nvSpPr>
          <p:cNvPr id="9" name="TextBox 8">
            <a:extLst>
              <a:ext uri="{FF2B5EF4-FFF2-40B4-BE49-F238E27FC236}">
                <a16:creationId xmlns:a16="http://schemas.microsoft.com/office/drawing/2014/main" id="{C6925EBF-EB6B-1EA3-340B-2AFBFA9B136D}"/>
              </a:ext>
            </a:extLst>
          </p:cNvPr>
          <p:cNvSpPr txBox="1"/>
          <p:nvPr/>
        </p:nvSpPr>
        <p:spPr>
          <a:xfrm>
            <a:off x="3231813" y="708855"/>
            <a:ext cx="2965042" cy="300082"/>
          </a:xfrm>
          <a:prstGeom prst="rect">
            <a:avLst/>
          </a:prstGeom>
          <a:noFill/>
        </p:spPr>
        <p:txBody>
          <a:bodyPr wrap="none" rtlCol="0">
            <a:spAutoFit/>
          </a:bodyPr>
          <a:lstStyle/>
          <a:p>
            <a:r>
              <a:rPr lang="en-US" sz="1350"/>
              <a:t>NOAA 20 using NOAA20 2024 training</a:t>
            </a:r>
          </a:p>
        </p:txBody>
      </p:sp>
      <p:sp>
        <p:nvSpPr>
          <p:cNvPr id="12" name="TextBox 11">
            <a:extLst>
              <a:ext uri="{FF2B5EF4-FFF2-40B4-BE49-F238E27FC236}">
                <a16:creationId xmlns:a16="http://schemas.microsoft.com/office/drawing/2014/main" id="{8DAE40A2-1662-5888-323C-E1A3078DDBA1}"/>
              </a:ext>
            </a:extLst>
          </p:cNvPr>
          <p:cNvSpPr txBox="1"/>
          <p:nvPr/>
        </p:nvSpPr>
        <p:spPr>
          <a:xfrm>
            <a:off x="4051635" y="108284"/>
            <a:ext cx="569195" cy="300082"/>
          </a:xfrm>
          <a:prstGeom prst="rect">
            <a:avLst/>
          </a:prstGeom>
          <a:noFill/>
        </p:spPr>
        <p:txBody>
          <a:bodyPr wrap="none" rtlCol="0">
            <a:spAutoFit/>
          </a:bodyPr>
          <a:lstStyle/>
          <a:p>
            <a:r>
              <a:rPr lang="en-US" sz="1350"/>
              <a:t>BIAS </a:t>
            </a:r>
          </a:p>
        </p:txBody>
      </p:sp>
      <p:pic>
        <p:nvPicPr>
          <p:cNvPr id="13" name="Picture 12">
            <a:extLst>
              <a:ext uri="{FF2B5EF4-FFF2-40B4-BE49-F238E27FC236}">
                <a16:creationId xmlns:a16="http://schemas.microsoft.com/office/drawing/2014/main" id="{B617685A-F73D-5FF4-2EDC-8E24861F5BB3}"/>
              </a:ext>
            </a:extLst>
          </p:cNvPr>
          <p:cNvPicPr>
            <a:picLocks noChangeAspect="1"/>
          </p:cNvPicPr>
          <p:nvPr/>
        </p:nvPicPr>
        <p:blipFill>
          <a:blip r:embed="rId2"/>
          <a:stretch>
            <a:fillRect/>
          </a:stretch>
        </p:blipFill>
        <p:spPr>
          <a:xfrm>
            <a:off x="6018555" y="958540"/>
            <a:ext cx="3125445" cy="3748010"/>
          </a:xfrm>
          <a:prstGeom prst="rect">
            <a:avLst/>
          </a:prstGeom>
        </p:spPr>
      </p:pic>
      <p:pic>
        <p:nvPicPr>
          <p:cNvPr id="14" name="Picture 13">
            <a:extLst>
              <a:ext uri="{FF2B5EF4-FFF2-40B4-BE49-F238E27FC236}">
                <a16:creationId xmlns:a16="http://schemas.microsoft.com/office/drawing/2014/main" id="{A346B8A6-1E9E-CCB6-29DF-5675F733813F}"/>
              </a:ext>
            </a:extLst>
          </p:cNvPr>
          <p:cNvPicPr>
            <a:picLocks noChangeAspect="1"/>
          </p:cNvPicPr>
          <p:nvPr/>
        </p:nvPicPr>
        <p:blipFill>
          <a:blip r:embed="rId3"/>
          <a:stretch>
            <a:fillRect/>
          </a:stretch>
        </p:blipFill>
        <p:spPr>
          <a:xfrm>
            <a:off x="3125446" y="1003337"/>
            <a:ext cx="3050733" cy="3658416"/>
          </a:xfrm>
          <a:prstGeom prst="rect">
            <a:avLst/>
          </a:prstGeom>
        </p:spPr>
      </p:pic>
      <p:pic>
        <p:nvPicPr>
          <p:cNvPr id="16" name="Picture 15">
            <a:extLst>
              <a:ext uri="{FF2B5EF4-FFF2-40B4-BE49-F238E27FC236}">
                <a16:creationId xmlns:a16="http://schemas.microsoft.com/office/drawing/2014/main" id="{D079FC06-A411-9B56-D0E4-2ECC498CEB35}"/>
              </a:ext>
            </a:extLst>
          </p:cNvPr>
          <p:cNvPicPr>
            <a:picLocks noChangeAspect="1"/>
          </p:cNvPicPr>
          <p:nvPr/>
        </p:nvPicPr>
        <p:blipFill>
          <a:blip r:embed="rId4"/>
          <a:stretch>
            <a:fillRect/>
          </a:stretch>
        </p:blipFill>
        <p:spPr>
          <a:xfrm>
            <a:off x="128078" y="1116731"/>
            <a:ext cx="2958132" cy="3547370"/>
          </a:xfrm>
          <a:prstGeom prst="rect">
            <a:avLst/>
          </a:prstGeom>
        </p:spPr>
      </p:pic>
    </p:spTree>
    <p:extLst>
      <p:ext uri="{BB962C8B-B14F-4D97-AF65-F5344CB8AC3E}">
        <p14:creationId xmlns:p14="http://schemas.microsoft.com/office/powerpoint/2010/main" val="17287908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3D36F-5477-A703-E29F-B08E07D6D5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53F865-77D8-E00C-C0F2-05455F1EE916}"/>
              </a:ext>
            </a:extLst>
          </p:cNvPr>
          <p:cNvSpPr>
            <a:spLocks noGrp="1"/>
          </p:cNvSpPr>
          <p:nvPr>
            <p:ph type="title"/>
          </p:nvPr>
        </p:nvSpPr>
        <p:spPr>
          <a:xfrm>
            <a:off x="1365250" y="155311"/>
            <a:ext cx="7886700" cy="994172"/>
          </a:xfrm>
        </p:spPr>
        <p:txBody>
          <a:bodyPr/>
          <a:lstStyle/>
          <a:p>
            <a:r>
              <a:rPr lang="en-US"/>
              <a:t>                    Summary </a:t>
            </a:r>
          </a:p>
        </p:txBody>
      </p:sp>
      <p:sp>
        <p:nvSpPr>
          <p:cNvPr id="3" name="Content Placeholder 2">
            <a:extLst>
              <a:ext uri="{FF2B5EF4-FFF2-40B4-BE49-F238E27FC236}">
                <a16:creationId xmlns:a16="http://schemas.microsoft.com/office/drawing/2014/main" id="{714C9F57-8347-4CC9-ADE1-29F2213A6B90}"/>
              </a:ext>
            </a:extLst>
          </p:cNvPr>
          <p:cNvSpPr>
            <a:spLocks noGrp="1"/>
          </p:cNvSpPr>
          <p:nvPr>
            <p:ph idx="1"/>
          </p:nvPr>
        </p:nvSpPr>
        <p:spPr>
          <a:xfrm>
            <a:off x="628650" y="1089818"/>
            <a:ext cx="7886700" cy="3263504"/>
          </a:xfrm>
        </p:spPr>
        <p:txBody>
          <a:bodyPr>
            <a:normAutofit fontScale="92500" lnSpcReduction="10000"/>
          </a:bodyPr>
          <a:lstStyle/>
          <a:p>
            <a:r>
              <a:rPr lang="en-US"/>
              <a:t>The Limb Adjustment procedure seems to be accurate</a:t>
            </a:r>
          </a:p>
          <a:p>
            <a:r>
              <a:rPr lang="en-US"/>
              <a:t>Compares well with ERA5 simulated ATMS brightness temperatures</a:t>
            </a:r>
          </a:p>
          <a:p>
            <a:r>
              <a:rPr lang="en-US"/>
              <a:t>The overlap of SNPP, NOAA20, NOAA21 in a fixed orbit  provides us with an arbitrator to evaluate the smallsat constellation.</a:t>
            </a:r>
          </a:p>
          <a:p>
            <a:r>
              <a:rPr lang="en-US"/>
              <a:t>We can see a slight drift in ERA5 for some layers (channels),  which we need to investigate.</a:t>
            </a:r>
          </a:p>
          <a:p>
            <a:r>
              <a:rPr lang="en-US"/>
              <a:t>Constellations must include anchor backbone reference instruments.</a:t>
            </a:r>
          </a:p>
          <a:p>
            <a:r>
              <a:rPr lang="en-US"/>
              <a:t>CCNY AI/ML (MLP) retrieval algorithm is very robust and appears to be performing extremely well.</a:t>
            </a:r>
          </a:p>
          <a:p>
            <a:pPr marL="0" indent="0">
              <a:buNone/>
            </a:pPr>
            <a:r>
              <a:rPr lang="en-US"/>
              <a:t> </a:t>
            </a:r>
          </a:p>
        </p:txBody>
      </p:sp>
      <p:sp>
        <p:nvSpPr>
          <p:cNvPr id="5" name="TextBox 4">
            <a:extLst>
              <a:ext uri="{FF2B5EF4-FFF2-40B4-BE49-F238E27FC236}">
                <a16:creationId xmlns:a16="http://schemas.microsoft.com/office/drawing/2014/main" id="{E47A7857-6EC4-0B27-4B18-72A6FE798F02}"/>
              </a:ext>
            </a:extLst>
          </p:cNvPr>
          <p:cNvSpPr txBox="1"/>
          <p:nvPr/>
        </p:nvSpPr>
        <p:spPr>
          <a:xfrm>
            <a:off x="1980012" y="4283618"/>
            <a:ext cx="2992038" cy="369332"/>
          </a:xfrm>
          <a:prstGeom prst="rect">
            <a:avLst/>
          </a:prstGeom>
          <a:noFill/>
        </p:spPr>
        <p:txBody>
          <a:bodyPr wrap="none" rtlCol="0">
            <a:spAutoFit/>
          </a:bodyPr>
          <a:lstStyle/>
          <a:p>
            <a:r>
              <a:rPr lang="en-US"/>
              <a:t>mgoldberg1@ccny.cuny.edu</a:t>
            </a:r>
          </a:p>
        </p:txBody>
      </p:sp>
    </p:spTree>
    <p:extLst>
      <p:ext uri="{BB962C8B-B14F-4D97-AF65-F5344CB8AC3E}">
        <p14:creationId xmlns:p14="http://schemas.microsoft.com/office/powerpoint/2010/main" val="3569712350"/>
      </p:ext>
    </p:extLst>
  </p:cSld>
  <p:clrMapOvr>
    <a:masterClrMapping/>
  </p:clrMapOvr>
  <mc:AlternateContent xmlns:mc="http://schemas.openxmlformats.org/markup-compatibility/2006" xmlns:p14="http://schemas.microsoft.com/office/powerpoint/2010/main">
    <mc:Choice Requires="p14">
      <p:transition spd="slow" p14:dur="2000" advTm="51707"/>
    </mc:Choice>
    <mc:Fallback xmlns="">
      <p:transition spd="slow" advTm="51707"/>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56.5|2.7"/>
</p:tagLst>
</file>

<file path=ppt/tags/tag2.xml><?xml version="1.0" encoding="utf-8"?>
<p:tagLst xmlns:a="http://schemas.openxmlformats.org/drawingml/2006/main" xmlns:r="http://schemas.openxmlformats.org/officeDocument/2006/relationships" xmlns:p="http://schemas.openxmlformats.org/presentationml/2006/main">
  <p:tag name="TIMING" val="|4.5"/>
</p:tagLst>
</file>

<file path=ppt/tags/tag3.xml><?xml version="1.0" encoding="utf-8"?>
<p:tagLst xmlns:a="http://schemas.openxmlformats.org/drawingml/2006/main" xmlns:r="http://schemas.openxmlformats.org/officeDocument/2006/relationships" xmlns:p="http://schemas.openxmlformats.org/presentationml/2006/main">
  <p:tag name="TIMING" val="|4.6"/>
</p:tagLst>
</file>

<file path=ppt/tags/tag4.xml><?xml version="1.0" encoding="utf-8"?>
<p:tagLst xmlns:a="http://schemas.openxmlformats.org/drawingml/2006/main" xmlns:r="http://schemas.openxmlformats.org/officeDocument/2006/relationships" xmlns:p="http://schemas.openxmlformats.org/presentationml/2006/main">
  <p:tag name="TIMING" val="|1.4"/>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haredContentType xmlns="Microsoft.SharePoint.Taxonomy.ContentTypeSync" SourceId="92a3b380-abf6-46f2-87bb-c2c114de1c9e" ContentTypeId="0x01" PreviousValue="false"/>
</file>

<file path=customXml/item2.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X6PPVAVDZMSZ-613157859-13591</_dlc_DocId>
    <_dlc_DocIdUrl xmlns="cfab5f87-ed30-4dbb-a820-4234a14babf6">
      <Url>https://wmoomm.sharepoint.com/sites/Collaboration/_layouts/15/DocIdRedir.aspx?ID=X6PPVAVDZMSZ-613157859-13591</Url>
      <Description>X6PPVAVDZMSZ-613157859-13591</Description>
    </_dlc_DocIdUrl>
  </documentManagement>
</p:properti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454AC43D-26C8-4935-B1D6-01E6D68EA67E}">
  <ds:schemaRefs>
    <ds:schemaRef ds:uri="Microsoft.SharePoint.Taxonomy.ContentTypeSync"/>
  </ds:schemaRefs>
</ds:datastoreItem>
</file>

<file path=customXml/itemProps2.xml><?xml version="1.0" encoding="utf-8"?>
<ds:datastoreItem xmlns:ds="http://schemas.openxmlformats.org/officeDocument/2006/customXml" ds:itemID="{6E59C6DC-9197-4775-ADEF-92CA8B7257DE}">
  <ds:schemaRefs>
    <ds:schemaRef ds:uri="715fcdb6-58ff-4d84-993c-bb26a5b54815"/>
    <ds:schemaRef ds:uri="b872a7c1-ed7f-4c06-9e7d-9181e1c04fc6"/>
    <ds:schemaRef ds:uri="cfab5f87-ed30-4dbb-a820-4234a14babf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871008A-4690-49F0-B30C-9BB9D6391495}">
  <ds:schemaRefs>
    <ds:schemaRef ds:uri="http://schemas.microsoft.com/sharepoint/v3/contenttype/forms"/>
  </ds:schemaRefs>
</ds:datastoreItem>
</file>

<file path=customXml/itemProps4.xml><?xml version="1.0" encoding="utf-8"?>
<ds:datastoreItem xmlns:ds="http://schemas.openxmlformats.org/officeDocument/2006/customXml" ds:itemID="{964920C9-A236-4535-86CE-5F84313B4E68}">
  <ds:schemaRefs>
    <ds:schemaRef ds:uri="715fcdb6-58ff-4d84-993c-bb26a5b54815"/>
    <ds:schemaRef ds:uri="b872a7c1-ed7f-4c06-9e7d-9181e1c04fc6"/>
    <ds:schemaRef ds:uri="cfab5f87-ed30-4dbb-a820-4234a14babf6"/>
    <ds:schemaRef ds:uri="http://schemas.microsoft.com/office/2006/metadata/properties"/>
    <ds:schemaRef ds:uri="http://schemas.microsoft.com/office/infopath/2007/PartnerControls"/>
  </ds:schemaRefs>
</ds:datastoreItem>
</file>

<file path=customXml/itemProps5.xml><?xml version="1.0" encoding="utf-8"?>
<ds:datastoreItem xmlns:ds="http://schemas.openxmlformats.org/officeDocument/2006/customXml" ds:itemID="{BBC2A3B2-CFC3-4A3D-A1EB-3FEBD5F2F3A7}">
  <ds:schemaRefs>
    <ds:schemaRef ds:uri="http://schemas.microsoft.com/sharepoint/events"/>
  </ds:schemaRefs>
</ds:datastoreItem>
</file>

<file path=docMetadata/LabelInfo.xml><?xml version="1.0" encoding="utf-8"?>
<clbl:labelList xmlns:clbl="http://schemas.microsoft.com/office/2020/mipLabelMetadata">
  <clbl:label id="{e962d134-526b-49fe-8fc7-dd80537250d0}" enabled="1" method="Standard" siteId="{eaa6be54-4687-40c4-9827-c044bd8e8d3c}" removed="0"/>
</clbl:labelList>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On-screen Show (16:9)</PresentationFormat>
  <Slides>34</Slides>
  <Notes>10</Notes>
  <HiddenSlides>0</HiddenSlide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Office Theme</vt:lpstr>
      <vt:lpstr>Simple Light</vt:lpstr>
      <vt:lpstr>Triadic ATMS Constellation: A Limb-Adjusted Microwave Reference for Climate Monitoring and Sensor Validation</vt:lpstr>
      <vt:lpstr>Good news, and research needs/questions</vt:lpstr>
      <vt:lpstr>                                Topics</vt:lpstr>
      <vt:lpstr>Instrument – Weighting Function</vt:lpstr>
      <vt:lpstr>Instrument – Noise Equivalent Delta Temperature (NEdT)</vt:lpstr>
      <vt:lpstr>PowerPoint Presentation</vt:lpstr>
      <vt:lpstr>PowerPoint Presentation</vt:lpstr>
      <vt:lpstr>PowerPoint Presentation</vt:lpstr>
      <vt:lpstr>PowerPoint Presentation</vt:lpstr>
      <vt:lpstr>PowerPoint Presentation</vt:lpstr>
      <vt:lpstr>PowerPoint Presentation</vt:lpstr>
      <vt:lpstr>Retrieval Methodology</vt:lpstr>
      <vt:lpstr>   Temperature Retrieval Comparisons of ATMS vs TMS</vt:lpstr>
      <vt:lpstr>   Temperature Retrieval Comparisons of ATMS vs TMS</vt:lpstr>
      <vt:lpstr>   Water Vapor Retrieval Comparisons of ATMS vs TMS</vt:lpstr>
      <vt:lpstr>   Water Vapor Retrieval Comparisons of ATMS vs TMS</vt:lpstr>
      <vt:lpstr>                   Demonstrate the Importance of the Backbone</vt:lpstr>
      <vt:lpstr>PowerPoint Presentation</vt:lpstr>
      <vt:lpstr>PowerPoint Presentation</vt:lpstr>
      <vt:lpstr>PowerPoint Presentation</vt:lpstr>
      <vt:lpstr>PowerPoint Presentation</vt:lpstr>
      <vt:lpstr>PowerPoint Presentation</vt:lpstr>
      <vt:lpstr>Impact of COSMIC-2  2020 onwards ? Cold bias in ERA5  is corrected by COSMIC-2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Summary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Mitch Goldberg</dc:creator>
  <cp:revision>3</cp:revision>
  <dcterms:created xsi:type="dcterms:W3CDTF">2025-05-01T14:36:14Z</dcterms:created>
  <dcterms:modified xsi:type="dcterms:W3CDTF">2026-03-25T23:45:26Z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3f3da760-06f5-4096-b984-de07853b3c98</vt:lpwstr>
  </property>
  <property fmtid="{D5CDD505-2E9C-101B-9397-08002B2CF9AE}" pid="4" name="MediaServiceImageTags">
    <vt:lpwstr/>
  </property>
</Properties>
</file>