
<file path=[Content_Types].xml><?xml version="1.0" encoding="utf-8"?>
<Types xmlns="http://schemas.openxmlformats.org/package/2006/content-types">
  <Default Extension="emf" ContentType="image/x-emf"/>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21"/>
  </p:notesMasterIdLst>
  <p:sldIdLst>
    <p:sldId id="256" r:id="rId3"/>
    <p:sldId id="306" r:id="rId4"/>
    <p:sldId id="307" r:id="rId5"/>
    <p:sldId id="260" r:id="rId6"/>
    <p:sldId id="305" r:id="rId7"/>
    <p:sldId id="311" r:id="rId8"/>
    <p:sldId id="263" r:id="rId9"/>
    <p:sldId id="320" r:id="rId10"/>
    <p:sldId id="259" r:id="rId11"/>
    <p:sldId id="265" r:id="rId12"/>
    <p:sldId id="326" r:id="rId13"/>
    <p:sldId id="313" r:id="rId14"/>
    <p:sldId id="310" r:id="rId15"/>
    <p:sldId id="324" r:id="rId16"/>
    <p:sldId id="327" r:id="rId17"/>
    <p:sldId id="328" r:id="rId18"/>
    <p:sldId id="329" r:id="rId19"/>
    <p:sldId id="303" r:id="rId20"/>
  </p:sldIdLst>
  <p:sldSz cx="12192000" cy="6858000"/>
  <p:notesSz cx="6858000" cy="9144000"/>
  <p:embeddedFontLst>
    <p:embeddedFont>
      <p:font typeface="Baskerville Old Face" panose="02020602080505020303" pitchFamily="18" charset="0"/>
      <p:regular r:id="rId22"/>
    </p:embeddedFont>
    <p:embeddedFont>
      <p:font typeface="Calibri" panose="020F0502020204030204" pitchFamily="34" charset="0"/>
      <p:regular r:id="rId23"/>
      <p:bold r:id="rId24"/>
      <p:italic r:id="rId25"/>
      <p:boldItalic r:id="rId26"/>
    </p:embeddedFont>
    <p:embeddedFont>
      <p:font typeface="Cambria Math" panose="02040503050406030204" pitchFamily="18" charset="0"/>
      <p:regular r:id="rId27"/>
    </p:embeddedFont>
    <p:embeddedFont>
      <p:font typeface="Source Sans Pro"/>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j+NI84+i/jCxyN5/6rQuK30/NY6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CCFF99"/>
    <a:srgbClr val="1904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42" autoAdjust="0"/>
  </p:normalViewPr>
  <p:slideViewPr>
    <p:cSldViewPr snapToGrid="0">
      <p:cViewPr varScale="1">
        <p:scale>
          <a:sx n="107" d="100"/>
          <a:sy n="107" d="100"/>
        </p:scale>
        <p:origin x="108" y="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5" d="100"/>
          <a:sy n="75" d="100"/>
        </p:scale>
        <p:origin x="2316"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21"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49"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4" Type="http://schemas.openxmlformats.org/officeDocument/2006/relationships/presProps" Target="presProps.xml"/><Relationship Id="rId52" Type="http://schemas.openxmlformats.org/officeDocument/2006/relationships/customXml" Target="../customXml/item5.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43" Type="http://customschemas.google.com/relationships/presentationmetadata" Target="metadata"/><Relationship Id="rId48" Type="http://schemas.openxmlformats.org/officeDocument/2006/relationships/customXml" Target="../customXml/item1.xml"/><Relationship Id="rId8" Type="http://schemas.openxmlformats.org/officeDocument/2006/relationships/slide" Target="slides/slide6.xml"/><Relationship Id="rId51" Type="http://schemas.openxmlformats.org/officeDocument/2006/relationships/customXml" Target="../customXml/item4.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4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Sensor channel based RT model.  Give channel radiance/BT</a:t>
            </a:r>
            <a:endParaRPr/>
          </a:p>
        </p:txBody>
      </p:sp>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16"/>
          <p:cNvSpPr txBox="1">
            <a:spLocks noGrp="1"/>
          </p:cNvSpPr>
          <p:nvPr>
            <p:ph type="title"/>
          </p:nvPr>
        </p:nvSpPr>
        <p:spPr>
          <a:xfrm>
            <a:off x="424543" y="353998"/>
            <a:ext cx="11364686" cy="665816"/>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sz="3200" b="1">
                <a:latin typeface="Times New Roman" panose="02020603050405020304" pitchFamily="18" charset="0"/>
                <a:cs typeface="Times New Roman" panose="02020603050405020304" pitchFamily="18"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 name="Google Shape;21;p16"/>
          <p:cNvSpPr txBox="1">
            <a:spLocks noGrp="1"/>
          </p:cNvSpPr>
          <p:nvPr>
            <p:ph type="body" idx="1"/>
          </p:nvPr>
        </p:nvSpPr>
        <p:spPr>
          <a:xfrm>
            <a:off x="478971" y="1201270"/>
            <a:ext cx="11364686" cy="515470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3" name="Google Shape;23;p16"/>
          <p:cNvSpPr txBox="1">
            <a:spLocks noGrp="1"/>
          </p:cNvSpPr>
          <p:nvPr>
            <p:ph type="ftr" idx="11"/>
          </p:nvPr>
        </p:nvSpPr>
        <p:spPr>
          <a:xfrm>
            <a:off x="4495802" y="6492874"/>
            <a:ext cx="4114800" cy="30312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GSICS 2026 Annual Meeting</a:t>
            </a:r>
            <a:endParaRPr lang="en-US" dirty="0"/>
          </a:p>
        </p:txBody>
      </p:sp>
      <p:sp>
        <p:nvSpPr>
          <p:cNvPr id="24" name="Google Shape;24;p16"/>
          <p:cNvSpPr txBox="1">
            <a:spLocks noGrp="1"/>
          </p:cNvSpPr>
          <p:nvPr>
            <p:ph type="sldNum" idx="12"/>
          </p:nvPr>
        </p:nvSpPr>
        <p:spPr>
          <a:xfrm>
            <a:off x="11564470" y="6457390"/>
            <a:ext cx="47064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cxnSp>
        <p:nvCxnSpPr>
          <p:cNvPr id="5" name="Straight Connector 4">
            <a:extLst>
              <a:ext uri="{FF2B5EF4-FFF2-40B4-BE49-F238E27FC236}">
                <a16:creationId xmlns:a16="http://schemas.microsoft.com/office/drawing/2014/main" id="{6DB83F2A-70EC-4BB8-BFBA-46762BA8DFDC}"/>
              </a:ext>
            </a:extLst>
          </p:cNvPr>
          <p:cNvCxnSpPr>
            <a:cxnSpLocks/>
          </p:cNvCxnSpPr>
          <p:nvPr userDrawn="1"/>
        </p:nvCxnSpPr>
        <p:spPr>
          <a:xfrm>
            <a:off x="478971" y="1121229"/>
            <a:ext cx="1131025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8" name="Google Shape;2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6" name="Google Shape;5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 name="Google Shape;62;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92"/>
        <p:cNvGrpSpPr/>
        <p:nvPr/>
      </p:nvGrpSpPr>
      <p:grpSpPr>
        <a:xfrm>
          <a:off x="0" y="0"/>
          <a:ext cx="0" cy="0"/>
          <a:chOff x="0" y="0"/>
          <a:chExt cx="0" cy="0"/>
        </a:xfrm>
      </p:grpSpPr>
      <p:sp>
        <p:nvSpPr>
          <p:cNvPr id="94" name="Google Shape;94;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7" name="Google Shape;9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 name="Title 1"/>
          <p:cNvSpPr>
            <a:spLocks noGrp="1"/>
          </p:cNvSpPr>
          <p:nvPr>
            <p:ph type="title" hasCustomPrompt="1"/>
          </p:nvPr>
        </p:nvSpPr>
        <p:spPr/>
        <p:txBody>
          <a:bodyPr/>
          <a:lstStyle>
            <a:lvl1pPr algn="ctr">
              <a:defRPr sz="3200" b="1">
                <a:latin typeface="Times New Roman" panose="02020603050405020304" pitchFamily="18" charset="0"/>
                <a:cs typeface="Times New Roman" panose="02020603050405020304" pitchFamily="18" charset="0"/>
              </a:defRPr>
            </a:lvl1pPr>
          </a:lstStyle>
          <a:p>
            <a:r>
              <a:rPr lang="en-US" dirty="0"/>
              <a:t>Click to Edit Master 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4"/>
        <p:cNvGrpSpPr/>
        <p:nvPr/>
      </p:nvGrpSpPr>
      <p:grpSpPr>
        <a:xfrm>
          <a:off x="0" y="0"/>
          <a:ext cx="0" cy="0"/>
          <a:chOff x="0" y="0"/>
          <a:chExt cx="0" cy="0"/>
        </a:xfrm>
      </p:grpSpPr>
      <p:sp>
        <p:nvSpPr>
          <p:cNvPr id="115" name="Google Shape;115;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8" name="Google Shape;11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9"/>
        <p:cNvGrpSpPr/>
        <p:nvPr/>
      </p:nvGrpSpPr>
      <p:grpSpPr>
        <a:xfrm>
          <a:off x="0" y="0"/>
          <a:ext cx="0" cy="0"/>
          <a:chOff x="0" y="0"/>
          <a:chExt cx="0" cy="0"/>
        </a:xfrm>
      </p:grpSpPr>
      <p:sp>
        <p:nvSpPr>
          <p:cNvPr id="120" name="Google Shape;120;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2" name="Google Shape;122;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3" name="Google Shape;123;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4" name="Google Shape;124;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5" name="Google Shape;12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6"/>
        <p:cNvGrpSpPr/>
        <p:nvPr/>
      </p:nvGrpSpPr>
      <p:grpSpPr>
        <a:xfrm>
          <a:off x="0" y="0"/>
          <a:ext cx="0" cy="0"/>
          <a:chOff x="0" y="0"/>
          <a:chExt cx="0" cy="0"/>
        </a:xfrm>
      </p:grpSpPr>
      <p:sp>
        <p:nvSpPr>
          <p:cNvPr id="127" name="Google Shape;127;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3"/>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9" name="Google Shape;129;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0" name="Google Shape;13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1" name="Google Shape;13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2" name="Google Shape;13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7" name="Google Shape;13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8" name="Google Shape;13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3" name="Google Shape;1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4" name="Google Shape;14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pic>
        <p:nvPicPr>
          <p:cNvPr id="79" name="Google Shape;79;p6"/>
          <p:cNvPicPr preferRelativeResize="0"/>
          <p:nvPr/>
        </p:nvPicPr>
        <p:blipFill rotWithShape="1">
          <a:blip r:embed="rId8">
            <a:alphaModFix/>
          </a:blip>
          <a:srcRect/>
          <a:stretch/>
        </p:blipFill>
        <p:spPr>
          <a:xfrm>
            <a:off x="0" y="6529625"/>
            <a:ext cx="12000873" cy="337999"/>
          </a:xfrm>
          <a:prstGeom prst="rect">
            <a:avLst/>
          </a:prstGeom>
          <a:noFill/>
          <a:ln>
            <a:noFill/>
          </a:ln>
        </p:spPr>
      </p:pic>
      <p:sp>
        <p:nvSpPr>
          <p:cNvPr id="80" name="Google Shape;80;p6"/>
          <p:cNvSpPr txBox="1">
            <a:spLocks noGrp="1"/>
          </p:cNvSpPr>
          <p:nvPr>
            <p:ph type="title"/>
          </p:nvPr>
        </p:nvSpPr>
        <p:spPr>
          <a:xfrm>
            <a:off x="310960" y="117087"/>
            <a:ext cx="11465949" cy="73328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1" name="Google Shape;81;p6"/>
          <p:cNvSpPr txBox="1">
            <a:spLocks noGrp="1"/>
          </p:cNvSpPr>
          <p:nvPr>
            <p:ph type="body" idx="1"/>
          </p:nvPr>
        </p:nvSpPr>
        <p:spPr>
          <a:xfrm>
            <a:off x="310961" y="1137236"/>
            <a:ext cx="11465948" cy="524585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2" name="Google Shape;82;p6"/>
          <p:cNvSpPr txBox="1"/>
          <p:nvPr/>
        </p:nvSpPr>
        <p:spPr>
          <a:xfrm>
            <a:off x="11685728" y="6529625"/>
            <a:ext cx="506272"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1400" b="1" i="0" u="none" strike="noStrike" cap="none">
                <a:solidFill>
                  <a:srgbClr val="CCCCCC"/>
                </a:solidFill>
                <a:latin typeface="Arial"/>
                <a:ea typeface="Arial"/>
                <a:cs typeface="Arial"/>
                <a:sym typeface="Arial"/>
              </a:rPr>
              <a:t>‹#›</a:t>
            </a:fld>
            <a:endParaRPr sz="1400" b="1" i="0" u="none" strike="noStrike" cap="none">
              <a:solidFill>
                <a:srgbClr val="CCCCCC"/>
              </a:solidFill>
              <a:latin typeface="Arial"/>
              <a:ea typeface="Arial"/>
              <a:cs typeface="Arial"/>
              <a:sym typeface="Arial"/>
            </a:endParaRPr>
          </a:p>
        </p:txBody>
      </p:sp>
      <p:sp>
        <p:nvSpPr>
          <p:cNvPr id="83" name="Google Shape;83;p6"/>
          <p:cNvSpPr/>
          <p:nvPr/>
        </p:nvSpPr>
        <p:spPr>
          <a:xfrm>
            <a:off x="310960" y="5520595"/>
            <a:ext cx="1239704" cy="1239704"/>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84" name="Google Shape;84;p6"/>
          <p:cNvPicPr preferRelativeResize="0"/>
          <p:nvPr/>
        </p:nvPicPr>
        <p:blipFill rotWithShape="1">
          <a:blip r:embed="rId9">
            <a:alphaModFix/>
          </a:blip>
          <a:srcRect/>
          <a:stretch/>
        </p:blipFill>
        <p:spPr>
          <a:xfrm>
            <a:off x="590128" y="6071088"/>
            <a:ext cx="681367" cy="731340"/>
          </a:xfrm>
          <a:prstGeom prst="rect">
            <a:avLst/>
          </a:prstGeom>
          <a:noFill/>
          <a:ln>
            <a:noFill/>
          </a:ln>
        </p:spPr>
      </p:pic>
      <p:cxnSp>
        <p:nvCxnSpPr>
          <p:cNvPr id="3" name="Straight Connector 2">
            <a:extLst>
              <a:ext uri="{FF2B5EF4-FFF2-40B4-BE49-F238E27FC236}">
                <a16:creationId xmlns:a16="http://schemas.microsoft.com/office/drawing/2014/main" id="{7B6D0720-ED5C-4572-BA13-C44C8CD78281}"/>
              </a:ext>
            </a:extLst>
          </p:cNvPr>
          <p:cNvCxnSpPr/>
          <p:nvPr userDrawn="1"/>
        </p:nvCxnSpPr>
        <p:spPr>
          <a:xfrm>
            <a:off x="230215" y="993802"/>
            <a:ext cx="11770658"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cSld>
  <p:clrMap bg1="lt1" tx1="dk1" bg2="dk2" tx2="lt2" accent1="accent1" accent2="accent2" accent3="accent3" accent4="accent4" accent5="accent5" accent6="accent6" hlink="hlink" folHlink="folHlink"/>
  <p:sldLayoutIdLst>
    <p:sldLayoutId id="2147483661" r:id="rId1"/>
    <p:sldLayoutId id="2147483664" r:id="rId2"/>
    <p:sldLayoutId id="2147483665" r:id="rId3"/>
    <p:sldLayoutId id="2147483666" r:id="rId4"/>
    <p:sldLayoutId id="2147483667" r:id="rId5"/>
    <p:sldLayoutId id="214748366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s://www.star.nesdis.noaa.gov/star/index.php"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doi:%2010.1175/BAMS-D-18-0290.1" TargetMode="External"/><Relationship Id="rId2" Type="http://schemas.openxmlformats.org/officeDocument/2006/relationships/hyperlink" Target="https://gpsmet.umd.edu/gnssro/download.php" TargetMode="Externa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5.xml.rels><?xml version="1.0" encoding="UTF-8" standalone="yes"?>
<Relationships xmlns="http://schemas.openxmlformats.org/package/2006/relationships"><Relationship Id="rId3" Type="http://schemas.openxmlformats.org/officeDocument/2006/relationships/hyperlink" Target="https://www.star.nesdis.noaa.gov/icvs/comparison_ATMS.php" TargetMode="External"/><Relationship Id="rId2" Type="http://schemas.openxmlformats.org/officeDocument/2006/relationships/hyperlink" Target="https://www.star.nesdis.noaa.gov/icvs/index.php" TargetMode="Externa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
          <p:cNvSpPr/>
          <p:nvPr/>
        </p:nvSpPr>
        <p:spPr>
          <a:xfrm>
            <a:off x="1908862" y="526403"/>
            <a:ext cx="10306392" cy="6313558"/>
          </a:xfrm>
          <a:prstGeom prst="rect">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0" name="Google Shape;150;p1"/>
          <p:cNvPicPr preferRelativeResize="0"/>
          <p:nvPr/>
        </p:nvPicPr>
        <p:blipFill rotWithShape="1">
          <a:blip r:embed="rId3">
            <a:alphaModFix/>
          </a:blip>
          <a:srcRect/>
          <a:stretch/>
        </p:blipFill>
        <p:spPr>
          <a:xfrm>
            <a:off x="0" y="-8777"/>
            <a:ext cx="3725862" cy="6877559"/>
          </a:xfrm>
          <a:prstGeom prst="rect">
            <a:avLst/>
          </a:prstGeom>
          <a:noFill/>
          <a:ln>
            <a:noFill/>
          </a:ln>
        </p:spPr>
      </p:pic>
      <p:sp>
        <p:nvSpPr>
          <p:cNvPr id="153" name="Google Shape;153;p1"/>
          <p:cNvSpPr txBox="1"/>
          <p:nvPr/>
        </p:nvSpPr>
        <p:spPr>
          <a:xfrm>
            <a:off x="2200626" y="813937"/>
            <a:ext cx="10107407" cy="1775732"/>
          </a:xfrm>
          <a:prstGeom prst="rect">
            <a:avLst/>
          </a:prstGeom>
          <a:noFill/>
          <a:ln>
            <a:noFill/>
          </a:ln>
        </p:spPr>
        <p:txBody>
          <a:bodyPr spcFirstLastPara="1" wrap="square" lIns="91425" tIns="45700" rIns="91425" bIns="45700" anchor="b" anchorCtr="0">
            <a:noAutofit/>
          </a:bodyPr>
          <a:lstStyle/>
          <a:p>
            <a:pPr algn="ctr"/>
            <a:r>
              <a:rPr lang="en-US" sz="3300" b="1" dirty="0">
                <a:latin typeface="Times New Roman" panose="02020603050405020304" pitchFamily="18" charset="0"/>
                <a:cs typeface="Times New Roman" panose="02020603050405020304" pitchFamily="18" charset="0"/>
              </a:rPr>
              <a:t>Standard Atmospheric Profile Datasets for </a:t>
            </a:r>
          </a:p>
          <a:p>
            <a:pPr algn="ctr"/>
            <a:r>
              <a:rPr lang="en-US" sz="3300" b="1" dirty="0">
                <a:latin typeface="Times New Roman" panose="02020603050405020304" pitchFamily="18" charset="0"/>
                <a:cs typeface="Times New Roman" panose="02020603050405020304" pitchFamily="18" charset="0"/>
              </a:rPr>
              <a:t>RTM-based Inter-Sensor </a:t>
            </a:r>
            <a:r>
              <a:rPr lang="en-US" sz="3200" b="1" dirty="0">
                <a:latin typeface="Times New Roman" panose="02020603050405020304" pitchFamily="18" charset="0"/>
                <a:cs typeface="Times New Roman" panose="02020603050405020304" pitchFamily="18" charset="0"/>
              </a:rPr>
              <a:t>Microwave</a:t>
            </a:r>
            <a:r>
              <a:rPr lang="en-US" sz="3300" b="1" dirty="0">
                <a:latin typeface="Times New Roman" panose="02020603050405020304" pitchFamily="18" charset="0"/>
                <a:cs typeface="Times New Roman" panose="02020603050405020304" pitchFamily="18" charset="0"/>
              </a:rPr>
              <a:t> Radiometric Calibration? A Demonstration Using ATMS TDR Data</a:t>
            </a:r>
            <a:endParaRPr lang="en-US" sz="3300" b="1" dirty="0">
              <a:solidFill>
                <a:srgbClr val="190472"/>
              </a:solidFill>
              <a:latin typeface="Times New Roman" panose="02020603050405020304" pitchFamily="18" charset="0"/>
              <a:cs typeface="Times New Roman" panose="02020603050405020304" pitchFamily="18" charset="0"/>
            </a:endParaRPr>
          </a:p>
        </p:txBody>
      </p:sp>
      <p:sp>
        <p:nvSpPr>
          <p:cNvPr id="155" name="Google Shape;155;p1"/>
          <p:cNvSpPr txBox="1"/>
          <p:nvPr/>
        </p:nvSpPr>
        <p:spPr>
          <a:xfrm>
            <a:off x="407916" y="4787724"/>
            <a:ext cx="2928137" cy="94136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1" dirty="0">
                <a:solidFill>
                  <a:schemeClr val="lt1"/>
                </a:solidFill>
                <a:latin typeface="Source Sans Pro"/>
                <a:ea typeface="Calibri"/>
                <a:cs typeface="Calibri"/>
                <a:sym typeface="Source Sans Pro"/>
              </a:rPr>
              <a:t>Center for Satellite Applications and Research (STAR)</a:t>
            </a:r>
            <a:endParaRPr sz="2400" b="1" i="0" u="none" strike="noStrike" cap="none" dirty="0">
              <a:solidFill>
                <a:schemeClr val="lt1"/>
              </a:solidFill>
              <a:latin typeface="Calibri"/>
              <a:ea typeface="Calibri"/>
              <a:cs typeface="Calibri"/>
              <a:sym typeface="Calibri"/>
            </a:endParaRPr>
          </a:p>
        </p:txBody>
      </p:sp>
      <p:sp>
        <p:nvSpPr>
          <p:cNvPr id="156" name="Google Shape;156;p1"/>
          <p:cNvSpPr txBox="1"/>
          <p:nvPr/>
        </p:nvSpPr>
        <p:spPr>
          <a:xfrm>
            <a:off x="576812" y="6195046"/>
            <a:ext cx="3247628" cy="781311"/>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2000" dirty="0">
                <a:solidFill>
                  <a:schemeClr val="lt1"/>
                </a:solidFill>
                <a:latin typeface="Calibri"/>
                <a:cs typeface="Calibri"/>
                <a:sym typeface="Calibri"/>
              </a:rPr>
              <a:t>2026 GSICS Annual Meeting</a:t>
            </a:r>
          </a:p>
        </p:txBody>
      </p:sp>
      <p:sp>
        <p:nvSpPr>
          <p:cNvPr id="157" name="Google Shape;157;p1"/>
          <p:cNvSpPr txBox="1"/>
          <p:nvPr/>
        </p:nvSpPr>
        <p:spPr>
          <a:xfrm>
            <a:off x="457342" y="4353464"/>
            <a:ext cx="2797621" cy="10396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lt1"/>
                </a:solidFill>
                <a:latin typeface="Calibri"/>
                <a:ea typeface="Calibri"/>
                <a:cs typeface="Calibri"/>
                <a:sym typeface="Calibri"/>
              </a:rPr>
              <a:t>NOAA</a:t>
            </a:r>
            <a:endParaRPr sz="1400" b="0" i="0" u="none" strike="noStrike" cap="none" dirty="0">
              <a:solidFill>
                <a:srgbClr val="000000"/>
              </a:solidFill>
              <a:latin typeface="Arial"/>
              <a:ea typeface="Arial"/>
              <a:cs typeface="Arial"/>
              <a:sym typeface="Arial"/>
            </a:endParaRPr>
          </a:p>
        </p:txBody>
      </p:sp>
      <p:sp>
        <p:nvSpPr>
          <p:cNvPr id="158" name="Google Shape;158;p1"/>
          <p:cNvSpPr txBox="1"/>
          <p:nvPr/>
        </p:nvSpPr>
        <p:spPr>
          <a:xfrm>
            <a:off x="3341046" y="3232352"/>
            <a:ext cx="7442024" cy="1709955"/>
          </a:xfrm>
          <a:prstGeom prst="rect">
            <a:avLst/>
          </a:prstGeom>
          <a:noFill/>
          <a:ln>
            <a:noFill/>
          </a:ln>
        </p:spPr>
        <p:txBody>
          <a:bodyPr spcFirstLastPara="1" wrap="square" lIns="91425" tIns="45700" rIns="91425" bIns="45700" anchor="t" anchorCtr="0">
            <a:noAutofit/>
          </a:bodyPr>
          <a:lstStyle/>
          <a:p>
            <a:pPr algn="ctr">
              <a:lnSpc>
                <a:spcPct val="150000"/>
              </a:lnSpc>
              <a:buSzPts val="2400"/>
            </a:pPr>
            <a:r>
              <a:rPr lang="en-US" sz="2400" b="1" dirty="0">
                <a:solidFill>
                  <a:schemeClr val="tx1"/>
                </a:solidFill>
              </a:rPr>
              <a:t>Banghua Yan </a:t>
            </a:r>
            <a:endParaRPr lang="en-US" sz="2400" b="0" i="0" u="none" strike="noStrike" cap="none" dirty="0">
              <a:solidFill>
                <a:srgbClr val="2F5496"/>
              </a:solidFill>
              <a:latin typeface="Calibri"/>
              <a:ea typeface="Calibri"/>
              <a:cs typeface="Calibri"/>
              <a:sym typeface="Calibri"/>
            </a:endParaRPr>
          </a:p>
          <a:p>
            <a:pPr lvl="0" algn="ctr">
              <a:lnSpc>
                <a:spcPct val="150000"/>
              </a:lnSpc>
              <a:buSzPts val="2400"/>
            </a:pPr>
            <a:r>
              <a:rPr lang="en-US" sz="2000" dirty="0">
                <a:solidFill>
                  <a:schemeClr val="tx1"/>
                </a:solidFill>
              </a:rPr>
              <a:t>SMCD/Sensor and Calibration Branch</a:t>
            </a:r>
          </a:p>
          <a:p>
            <a:pPr algn="ctr">
              <a:lnSpc>
                <a:spcPct val="150000"/>
              </a:lnSpc>
              <a:buSzPts val="2400"/>
            </a:pPr>
            <a:r>
              <a:rPr lang="en-US" sz="2000" dirty="0">
                <a:solidFill>
                  <a:schemeClr val="tx1"/>
                </a:solidFill>
              </a:rPr>
              <a:t>NOAA Center for Satellite Applications and Research (STAR)</a:t>
            </a:r>
            <a:endParaRPr lang="en-US" sz="2000" dirty="0">
              <a:solidFill>
                <a:schemeClr val="tx1"/>
              </a:solidFill>
              <a:hlinkClick r:id="rId4">
                <a:extLst>
                  <a:ext uri="{A12FA001-AC4F-418D-AE19-62706E023703}">
                    <ahyp:hlinkClr xmlns:ahyp="http://schemas.microsoft.com/office/drawing/2018/hyperlinkcolor" val="tx"/>
                  </a:ext>
                </a:extLst>
              </a:hlinkClick>
            </a:endParaRPr>
          </a:p>
          <a:p>
            <a:pPr lvl="0" algn="ctr">
              <a:lnSpc>
                <a:spcPct val="150000"/>
              </a:lnSpc>
              <a:buSzPts val="2400"/>
            </a:pPr>
            <a:endParaRPr lang="en-US" sz="2000" b="0" i="0" u="none" strike="noStrike" cap="none" dirty="0">
              <a:solidFill>
                <a:srgbClr val="2F5496"/>
              </a:solidFill>
              <a:latin typeface="Calibri"/>
              <a:ea typeface="Calibri"/>
              <a:cs typeface="Calibri"/>
              <a:sym typeface="Calibri"/>
            </a:endParaRPr>
          </a:p>
        </p:txBody>
      </p:sp>
      <p:pic>
        <p:nvPicPr>
          <p:cNvPr id="159" name="Google Shape;159;p1"/>
          <p:cNvPicPr preferRelativeResize="0"/>
          <p:nvPr/>
        </p:nvPicPr>
        <p:blipFill rotWithShape="1">
          <a:blip r:embed="rId5">
            <a:alphaModFix/>
          </a:blip>
          <a:srcRect/>
          <a:stretch/>
        </p:blipFill>
        <p:spPr>
          <a:xfrm>
            <a:off x="220019" y="4527"/>
            <a:ext cx="2296844" cy="3131422"/>
          </a:xfrm>
          <a:prstGeom prst="rect">
            <a:avLst/>
          </a:prstGeom>
          <a:noFill/>
          <a:ln>
            <a:noFill/>
          </a:ln>
        </p:spPr>
      </p:pic>
      <p:sp>
        <p:nvSpPr>
          <p:cNvPr id="13" name="Subtitle 4"/>
          <p:cNvSpPr txBox="1">
            <a:spLocks/>
          </p:cNvSpPr>
          <p:nvPr/>
        </p:nvSpPr>
        <p:spPr>
          <a:xfrm>
            <a:off x="2935722" y="5435059"/>
            <a:ext cx="8564585" cy="97495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dirty="0">
                <a:solidFill>
                  <a:schemeClr val="tx1"/>
                </a:solidFill>
              </a:rPr>
              <a:t>Coauthors: </a:t>
            </a:r>
            <a:r>
              <a:rPr lang="en-US" sz="2000" dirty="0" err="1">
                <a:solidFill>
                  <a:schemeClr val="tx1"/>
                </a:solidFill>
              </a:rPr>
              <a:t>Ninghai</a:t>
            </a:r>
            <a:r>
              <a:rPr lang="en-US" sz="2000" dirty="0">
                <a:solidFill>
                  <a:schemeClr val="tx1"/>
                </a:solidFill>
              </a:rPr>
              <a:t> Sun</a:t>
            </a:r>
            <a:r>
              <a:rPr lang="en-US" sz="2000" baseline="30000" dirty="0">
                <a:solidFill>
                  <a:schemeClr val="tx1"/>
                </a:solidFill>
              </a:rPr>
              <a:t>1</a:t>
            </a:r>
            <a:r>
              <a:rPr lang="en-US" sz="2000" dirty="0">
                <a:solidFill>
                  <a:schemeClr val="tx1"/>
                </a:solidFill>
              </a:rPr>
              <a:t>, </a:t>
            </a:r>
            <a:r>
              <a:rPr lang="en-US" sz="2000" dirty="0" err="1">
                <a:solidFill>
                  <a:schemeClr val="tx1"/>
                </a:solidFill>
              </a:rPr>
              <a:t>Xianjun</a:t>
            </a:r>
            <a:r>
              <a:rPr lang="en-US" sz="2000" dirty="0">
                <a:solidFill>
                  <a:schemeClr val="tx1"/>
                </a:solidFill>
              </a:rPr>
              <a:t> Hao</a:t>
            </a:r>
            <a:r>
              <a:rPr lang="en-US" sz="2000" baseline="30000" dirty="0">
                <a:solidFill>
                  <a:schemeClr val="tx1"/>
                </a:solidFill>
              </a:rPr>
              <a:t>1</a:t>
            </a:r>
            <a:r>
              <a:rPr lang="en-US" sz="2000" dirty="0">
                <a:solidFill>
                  <a:schemeClr val="tx1"/>
                </a:solidFill>
              </a:rPr>
              <a:t>, Shu-Peng Ho</a:t>
            </a:r>
            <a:r>
              <a:rPr lang="en-US" sz="2000" baseline="30000" dirty="0">
                <a:solidFill>
                  <a:schemeClr val="tx1"/>
                </a:solidFill>
              </a:rPr>
              <a:t>2 </a:t>
            </a:r>
          </a:p>
          <a:p>
            <a:r>
              <a:rPr lang="en-US" sz="2000" dirty="0">
                <a:solidFill>
                  <a:schemeClr val="tx1"/>
                </a:solidFill>
              </a:rPr>
              <a:t>Yong Chen</a:t>
            </a:r>
            <a:r>
              <a:rPr lang="en-US" sz="2000" baseline="30000" dirty="0">
                <a:solidFill>
                  <a:schemeClr val="tx1"/>
                </a:solidFill>
              </a:rPr>
              <a:t>2</a:t>
            </a:r>
            <a:r>
              <a:rPr lang="en-US" sz="2000" dirty="0">
                <a:solidFill>
                  <a:schemeClr val="tx1"/>
                </a:solidFill>
              </a:rPr>
              <a:t>, and </a:t>
            </a:r>
            <a:r>
              <a:rPr lang="en-US" sz="2000" dirty="0" err="1">
                <a:solidFill>
                  <a:schemeClr val="tx1"/>
                </a:solidFill>
              </a:rPr>
              <a:t>Yingtao</a:t>
            </a:r>
            <a:r>
              <a:rPr lang="en-US" sz="2000" dirty="0">
                <a:solidFill>
                  <a:schemeClr val="tx1"/>
                </a:solidFill>
              </a:rPr>
              <a:t> Mo</a:t>
            </a:r>
            <a:r>
              <a:rPr lang="en-US" sz="2000" baseline="30000" dirty="0">
                <a:solidFill>
                  <a:schemeClr val="tx1"/>
                </a:solidFill>
              </a:rPr>
              <a:t>3</a:t>
            </a:r>
          </a:p>
        </p:txBody>
      </p:sp>
      <p:pic>
        <p:nvPicPr>
          <p:cNvPr id="17" name="Google Shape;152;p1">
            <a:extLst>
              <a:ext uri="{FF2B5EF4-FFF2-40B4-BE49-F238E27FC236}">
                <a16:creationId xmlns:a16="http://schemas.microsoft.com/office/drawing/2014/main" id="{C04B206F-F91D-4B32-AF8B-987C9252E6F7}"/>
              </a:ext>
            </a:extLst>
          </p:cNvPr>
          <p:cNvPicPr preferRelativeResize="0"/>
          <p:nvPr/>
        </p:nvPicPr>
        <p:blipFill rotWithShape="1">
          <a:blip r:embed="rId6">
            <a:alphaModFix/>
          </a:blip>
          <a:srcRect/>
          <a:stretch/>
        </p:blipFill>
        <p:spPr>
          <a:xfrm>
            <a:off x="1129363" y="3122400"/>
            <a:ext cx="1558998" cy="1636377"/>
          </a:xfrm>
          <a:prstGeom prst="rect">
            <a:avLst/>
          </a:prstGeom>
          <a:noFill/>
          <a:ln>
            <a:noFill/>
          </a:ln>
        </p:spPr>
      </p:pic>
      <p:sp>
        <p:nvSpPr>
          <p:cNvPr id="16" name="Subtitle 4">
            <a:extLst>
              <a:ext uri="{FF2B5EF4-FFF2-40B4-BE49-F238E27FC236}">
                <a16:creationId xmlns:a16="http://schemas.microsoft.com/office/drawing/2014/main" id="{6FC2CDAA-1DB2-4FBF-B968-10830E950301}"/>
              </a:ext>
            </a:extLst>
          </p:cNvPr>
          <p:cNvSpPr txBox="1">
            <a:spLocks/>
          </p:cNvSpPr>
          <p:nvPr/>
        </p:nvSpPr>
        <p:spPr>
          <a:xfrm>
            <a:off x="3904424" y="6422195"/>
            <a:ext cx="6627183" cy="514801"/>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800" b="1" baseline="30000" dirty="0">
                <a:solidFill>
                  <a:schemeClr val="tx1"/>
                </a:solidFill>
              </a:rPr>
              <a:t>1.</a:t>
            </a:r>
            <a:r>
              <a:rPr lang="en-US" sz="1800" dirty="0">
                <a:solidFill>
                  <a:schemeClr val="tx1"/>
                </a:solidFill>
              </a:rPr>
              <a:t> ERT Inc.       </a:t>
            </a:r>
            <a:r>
              <a:rPr lang="en-US" sz="1800" baseline="30000" dirty="0">
                <a:solidFill>
                  <a:schemeClr val="tx1"/>
                </a:solidFill>
              </a:rPr>
              <a:t>2. </a:t>
            </a:r>
            <a:r>
              <a:rPr lang="en-US" sz="1800" dirty="0">
                <a:solidFill>
                  <a:schemeClr val="tx1"/>
                </a:solidFill>
              </a:rPr>
              <a:t>STAR/SMCD</a:t>
            </a:r>
            <a:r>
              <a:rPr lang="en-US" sz="1800" dirty="0">
                <a:solidFill>
                  <a:srgbClr val="FF0000"/>
                </a:solidFill>
              </a:rPr>
              <a:t>    </a:t>
            </a:r>
            <a:r>
              <a:rPr lang="en-US" sz="1800" baseline="30000" dirty="0">
                <a:solidFill>
                  <a:schemeClr val="tx1"/>
                </a:solidFill>
              </a:rPr>
              <a:t>3.</a:t>
            </a:r>
            <a:r>
              <a:rPr lang="en-US" sz="1800" dirty="0">
                <a:solidFill>
                  <a:schemeClr val="tx1"/>
                </a:solidFill>
              </a:rPr>
              <a:t>CIRA</a:t>
            </a:r>
            <a:r>
              <a:rPr lang="en-US" sz="1800" b="1" dirty="0">
                <a:solidFill>
                  <a:schemeClr val="tx1"/>
                </a:solidFill>
              </a:rPr>
              <a:t> </a:t>
            </a:r>
          </a:p>
        </p:txBody>
      </p:sp>
    </p:spTree>
  </p:cSld>
  <p:clrMapOvr>
    <a:masterClrMapping/>
  </p:clrMapOvr>
  <mc:AlternateContent xmlns:mc="http://schemas.openxmlformats.org/markup-compatibility/2006" xmlns:p14="http://schemas.microsoft.com/office/powerpoint/2010/main">
    <mc:Choice Requires="p14">
      <p:transition spd="slow" p14:dur="2000" advTm="40949"/>
    </mc:Choice>
    <mc:Fallback xmlns="">
      <p:transition spd="slow" advTm="4094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91B6-4F7F-4383-9861-59042102D092}"/>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891063C8-CFFB-4C0A-B67E-5BEBC444CCC1}"/>
              </a:ext>
            </a:extLst>
          </p:cNvPr>
          <p:cNvSpPr>
            <a:spLocks noGrp="1"/>
          </p:cNvSpPr>
          <p:nvPr>
            <p:ph type="body" idx="1"/>
          </p:nvPr>
        </p:nvSpPr>
        <p:spPr>
          <a:xfrm>
            <a:off x="424543" y="1125228"/>
            <a:ext cx="11364686" cy="5838186"/>
          </a:xfrm>
        </p:spPr>
        <p:txBody>
          <a:bodyPr/>
          <a:lstStyle/>
          <a:p>
            <a:r>
              <a:rPr lang="en-US" sz="2400" dirty="0"/>
              <a:t>Introduction</a:t>
            </a:r>
          </a:p>
          <a:p>
            <a:pPr lvl="1"/>
            <a:r>
              <a:rPr lang="en-US" sz="2000" dirty="0"/>
              <a:t>Advanced Technology Microwave Sounder (ATMS) </a:t>
            </a:r>
          </a:p>
          <a:p>
            <a:pPr lvl="1"/>
            <a:r>
              <a:rPr lang="en-US" sz="2000" dirty="0"/>
              <a:t>NOAA Community Radiative Transfer Model (CRTM)</a:t>
            </a:r>
          </a:p>
          <a:p>
            <a:r>
              <a:rPr lang="en-US" sz="2400" dirty="0"/>
              <a:t>Evaluating Inter-sensor Radiometric Consistency of JPSS ATMS TDR Data Quality via CRTM and Two-Source Atmospheric Profiles</a:t>
            </a:r>
          </a:p>
          <a:p>
            <a:pPr lvl="1"/>
            <a:r>
              <a:rPr lang="en-US" sz="2000" dirty="0"/>
              <a:t>CRTM-based Inter-Sensor Calibration Methodology </a:t>
            </a:r>
          </a:p>
          <a:p>
            <a:pPr lvl="1"/>
            <a:r>
              <a:rPr lang="en-US" sz="2000" dirty="0"/>
              <a:t>Experiment Design and Atmospheric Profile Datasets</a:t>
            </a:r>
          </a:p>
          <a:p>
            <a:pPr lvl="1"/>
            <a:r>
              <a:rPr lang="en-US" sz="2000" dirty="0"/>
              <a:t>Results Analysis about O-B (CRTM) and Double Differences (CRTM-DD) </a:t>
            </a:r>
          </a:p>
          <a:p>
            <a:r>
              <a:rPr lang="en-US" sz="2400" dirty="0"/>
              <a:t>Strategies toward Accurate Radiometric Calibration Error Assessment across Instruments </a:t>
            </a:r>
          </a:p>
          <a:p>
            <a:pPr lvl="1"/>
            <a:r>
              <a:rPr lang="en-US" sz="2000" dirty="0"/>
              <a:t>Multi-Source Integrated Atmospheric Profile Datasets</a:t>
            </a:r>
          </a:p>
          <a:p>
            <a:pPr lvl="1"/>
            <a:r>
              <a:rPr lang="en-US" sz="2000" dirty="0"/>
              <a:t>Two Excellent Showcases </a:t>
            </a:r>
          </a:p>
          <a:p>
            <a:pPr lvl="2"/>
            <a:r>
              <a:rPr lang="en-US" sz="1600" dirty="0"/>
              <a:t>A Reprocessed Global Navigation Satellite System (GNSS) Radio Occultation (RO)-based Temperature and Moisture Profile Dataset from STAR</a:t>
            </a:r>
          </a:p>
          <a:p>
            <a:pPr lvl="2"/>
            <a:r>
              <a:rPr lang="en-US" sz="1600" dirty="0"/>
              <a:t>A Web-based Integrated Calibration and Validation System (ICVS) Monitoring System from STAR</a:t>
            </a:r>
          </a:p>
          <a:p>
            <a:r>
              <a:rPr lang="en-US" sz="2400" dirty="0"/>
              <a:t>Acknowledgement and Disclaimer</a:t>
            </a:r>
          </a:p>
          <a:p>
            <a:endParaRPr lang="en-US" sz="2400" dirty="0"/>
          </a:p>
        </p:txBody>
      </p:sp>
    </p:spTree>
    <p:extLst>
      <p:ext uri="{BB962C8B-B14F-4D97-AF65-F5344CB8AC3E}">
        <p14:creationId xmlns:p14="http://schemas.microsoft.com/office/powerpoint/2010/main" val="95064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EC52-E48C-4C85-86D6-320731CF6156}"/>
              </a:ext>
            </a:extLst>
          </p:cNvPr>
          <p:cNvSpPr>
            <a:spLocks noGrp="1"/>
          </p:cNvSpPr>
          <p:nvPr>
            <p:ph type="title"/>
          </p:nvPr>
        </p:nvSpPr>
        <p:spPr/>
        <p:txBody>
          <a:bodyPr/>
          <a:lstStyle/>
          <a:p>
            <a:r>
              <a:rPr lang="en-US" dirty="0"/>
              <a:t>ATMS Instrument Channel Main Characteristics</a:t>
            </a:r>
          </a:p>
        </p:txBody>
      </p:sp>
      <p:sp>
        <p:nvSpPr>
          <p:cNvPr id="3" name="Text Placeholder 2">
            <a:extLst>
              <a:ext uri="{FF2B5EF4-FFF2-40B4-BE49-F238E27FC236}">
                <a16:creationId xmlns:a16="http://schemas.microsoft.com/office/drawing/2014/main" id="{B1993BD1-E2FF-4EDF-B108-2D29BF583284}"/>
              </a:ext>
            </a:extLst>
          </p:cNvPr>
          <p:cNvSpPr>
            <a:spLocks noGrp="1"/>
          </p:cNvSpPr>
          <p:nvPr>
            <p:ph type="body" idx="1"/>
          </p:nvPr>
        </p:nvSpPr>
        <p:spPr>
          <a:xfrm>
            <a:off x="149506" y="1044771"/>
            <a:ext cx="11837281" cy="1140870"/>
          </a:xfrm>
        </p:spPr>
        <p:txBody>
          <a:bodyPr/>
          <a:lstStyle/>
          <a:p>
            <a:pPr marL="114300" indent="0">
              <a:buNone/>
            </a:pPr>
            <a:r>
              <a:rPr lang="en-US" sz="1800" dirty="0"/>
              <a:t>Advanced Technology Microwave Sounder (ATMS) is a cross-track scanner that is currently carried on the SNPP, NOAA-20 and NOAA-21 satellites. It is a 22-channel microwave sounder providing both temperature soundings between the surface and the upper stratosphere, and humidity soundings between the surface and the upper troposphere.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 indent="0">
              <a:buNone/>
            </a:pPr>
            <a:endParaRPr lang="en-US" sz="1800" dirty="0"/>
          </a:p>
          <a:p>
            <a:endParaRPr lang="en-US" sz="1800" dirty="0"/>
          </a:p>
        </p:txBody>
      </p:sp>
      <p:grpSp>
        <p:nvGrpSpPr>
          <p:cNvPr id="6" name="Google Shape;82;p7">
            <a:extLst>
              <a:ext uri="{FF2B5EF4-FFF2-40B4-BE49-F238E27FC236}">
                <a16:creationId xmlns:a16="http://schemas.microsoft.com/office/drawing/2014/main" id="{C5E12FFA-6132-4932-AD31-3E997A788AFF}"/>
              </a:ext>
            </a:extLst>
          </p:cNvPr>
          <p:cNvGrpSpPr/>
          <p:nvPr/>
        </p:nvGrpSpPr>
        <p:grpSpPr>
          <a:xfrm>
            <a:off x="149506" y="2478059"/>
            <a:ext cx="4865033" cy="4360725"/>
            <a:chOff x="5141342" y="1190104"/>
            <a:chExt cx="4270085" cy="4360725"/>
          </a:xfrm>
        </p:grpSpPr>
        <p:pic>
          <p:nvPicPr>
            <p:cNvPr id="7" name="Google Shape;83;p7">
              <a:extLst>
                <a:ext uri="{FF2B5EF4-FFF2-40B4-BE49-F238E27FC236}">
                  <a16:creationId xmlns:a16="http://schemas.microsoft.com/office/drawing/2014/main" id="{A0359F30-0CA2-4768-AF3F-C2FA0801E05C}"/>
                </a:ext>
              </a:extLst>
            </p:cNvPr>
            <p:cNvPicPr preferRelativeResize="0"/>
            <p:nvPr/>
          </p:nvPicPr>
          <p:blipFill rotWithShape="1">
            <a:blip r:embed="rId2">
              <a:alphaModFix/>
            </a:blip>
            <a:srcRect/>
            <a:stretch/>
          </p:blipFill>
          <p:spPr>
            <a:xfrm>
              <a:off x="5382744" y="1190104"/>
              <a:ext cx="4028683" cy="4299190"/>
            </a:xfrm>
            <a:prstGeom prst="rect">
              <a:avLst/>
            </a:prstGeom>
            <a:noFill/>
            <a:ln>
              <a:noFill/>
            </a:ln>
          </p:spPr>
        </p:pic>
        <p:sp>
          <p:nvSpPr>
            <p:cNvPr id="8" name="Google Shape;84;p7">
              <a:extLst>
                <a:ext uri="{FF2B5EF4-FFF2-40B4-BE49-F238E27FC236}">
                  <a16:creationId xmlns:a16="http://schemas.microsoft.com/office/drawing/2014/main" id="{63CBBCE3-7460-4C67-96FE-C22F401A69B9}"/>
                </a:ext>
              </a:extLst>
            </p:cNvPr>
            <p:cNvSpPr txBox="1"/>
            <p:nvPr/>
          </p:nvSpPr>
          <p:spPr>
            <a:xfrm>
              <a:off x="5141342" y="5335426"/>
              <a:ext cx="3420777"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dirty="0">
                  <a:solidFill>
                    <a:srgbClr val="000000"/>
                  </a:solidFill>
                  <a:latin typeface="Arial"/>
                  <a:ea typeface="Arial"/>
                  <a:cs typeface="Arial"/>
                  <a:sym typeface="Arial"/>
                </a:rPr>
                <a:t>(Citation fro</a:t>
              </a:r>
              <a:r>
                <a:rPr lang="en-US" sz="800" dirty="0"/>
                <a:t>m ‘</a:t>
              </a:r>
              <a:r>
                <a:rPr lang="en-US" sz="800" b="0" i="0" u="none" strike="noStrike" cap="none" dirty="0">
                  <a:solidFill>
                    <a:srgbClr val="000000"/>
                  </a:solidFill>
                  <a:latin typeface="Arial"/>
                  <a:ea typeface="Arial"/>
                  <a:cs typeface="Arial"/>
                  <a:sym typeface="Arial"/>
                </a:rPr>
                <a:t>ATMS SDR Overview’)</a:t>
              </a:r>
              <a:endParaRPr sz="800" b="0" i="0" u="none" strike="noStrike" cap="none" dirty="0">
                <a:solidFill>
                  <a:srgbClr val="000000"/>
                </a:solidFill>
                <a:latin typeface="Arial"/>
                <a:ea typeface="Arial"/>
                <a:cs typeface="Arial"/>
                <a:sym typeface="Arial"/>
              </a:endParaRPr>
            </a:p>
          </p:txBody>
        </p:sp>
      </p:grpSp>
      <p:graphicFrame>
        <p:nvGraphicFramePr>
          <p:cNvPr id="4" name="Table 3">
            <a:extLst>
              <a:ext uri="{FF2B5EF4-FFF2-40B4-BE49-F238E27FC236}">
                <a16:creationId xmlns:a16="http://schemas.microsoft.com/office/drawing/2014/main" id="{CFD4C9C7-B802-4A2F-A22A-A5EEC9CC2E2B}"/>
              </a:ext>
            </a:extLst>
          </p:cNvPr>
          <p:cNvGraphicFramePr>
            <a:graphicFrameLocks noGrp="1"/>
          </p:cNvGraphicFramePr>
          <p:nvPr>
            <p:extLst>
              <p:ext uri="{D42A27DB-BD31-4B8C-83A1-F6EECF244321}">
                <p14:modId xmlns:p14="http://schemas.microsoft.com/office/powerpoint/2010/main" val="4017344400"/>
              </p:ext>
            </p:extLst>
          </p:nvPr>
        </p:nvGraphicFramePr>
        <p:xfrm>
          <a:off x="5613682" y="2413366"/>
          <a:ext cx="6297283" cy="4299190"/>
        </p:xfrm>
        <a:graphic>
          <a:graphicData uri="http://schemas.openxmlformats.org/drawingml/2006/table">
            <a:tbl>
              <a:tblPr firstRow="1" firstCol="1" bandRow="1">
                <a:tableStyleId>{5C22544A-7EE6-4342-B048-85BDC9FD1C3A}</a:tableStyleId>
              </a:tblPr>
              <a:tblGrid>
                <a:gridCol w="481557">
                  <a:extLst>
                    <a:ext uri="{9D8B030D-6E8A-4147-A177-3AD203B41FA5}">
                      <a16:colId xmlns:a16="http://schemas.microsoft.com/office/drawing/2014/main" val="504134336"/>
                    </a:ext>
                  </a:extLst>
                </a:gridCol>
                <a:gridCol w="1171298">
                  <a:extLst>
                    <a:ext uri="{9D8B030D-6E8A-4147-A177-3AD203B41FA5}">
                      <a16:colId xmlns:a16="http://schemas.microsoft.com/office/drawing/2014/main" val="1883744296"/>
                    </a:ext>
                  </a:extLst>
                </a:gridCol>
                <a:gridCol w="814812">
                  <a:extLst>
                    <a:ext uri="{9D8B030D-6E8A-4147-A177-3AD203B41FA5}">
                      <a16:colId xmlns:a16="http://schemas.microsoft.com/office/drawing/2014/main" val="2811565492"/>
                    </a:ext>
                  </a:extLst>
                </a:gridCol>
                <a:gridCol w="860079">
                  <a:extLst>
                    <a:ext uri="{9D8B030D-6E8A-4147-A177-3AD203B41FA5}">
                      <a16:colId xmlns:a16="http://schemas.microsoft.com/office/drawing/2014/main" val="232355067"/>
                    </a:ext>
                  </a:extLst>
                </a:gridCol>
                <a:gridCol w="869133">
                  <a:extLst>
                    <a:ext uri="{9D8B030D-6E8A-4147-A177-3AD203B41FA5}">
                      <a16:colId xmlns:a16="http://schemas.microsoft.com/office/drawing/2014/main" val="2795276221"/>
                    </a:ext>
                  </a:extLst>
                </a:gridCol>
                <a:gridCol w="1285592">
                  <a:extLst>
                    <a:ext uri="{9D8B030D-6E8A-4147-A177-3AD203B41FA5}">
                      <a16:colId xmlns:a16="http://schemas.microsoft.com/office/drawing/2014/main" val="2938040804"/>
                    </a:ext>
                  </a:extLst>
                </a:gridCol>
                <a:gridCol w="814812">
                  <a:extLst>
                    <a:ext uri="{9D8B030D-6E8A-4147-A177-3AD203B41FA5}">
                      <a16:colId xmlns:a16="http://schemas.microsoft.com/office/drawing/2014/main" val="1892080613"/>
                    </a:ext>
                  </a:extLst>
                </a:gridCol>
              </a:tblGrid>
              <a:tr h="336110">
                <a:tc>
                  <a:txBody>
                    <a:bodyPr/>
                    <a:lstStyle/>
                    <a:p>
                      <a:pPr marL="0" marR="0" algn="ctr">
                        <a:lnSpc>
                          <a:spcPct val="107000"/>
                        </a:lnSpc>
                        <a:spcBef>
                          <a:spcPts val="0"/>
                        </a:spcBef>
                        <a:spcAft>
                          <a:spcPts val="0"/>
                        </a:spcAft>
                      </a:pPr>
                      <a:r>
                        <a:rPr lang="en-US" sz="1100">
                          <a:effectLst/>
                        </a:rPr>
                        <a:t>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dirty="0">
                          <a:effectLst/>
                        </a:rPr>
                        <a:t>Center</a:t>
                      </a:r>
                      <a:r>
                        <a:rPr lang="en-US" sz="1000" spc="-25" dirty="0">
                          <a:effectLst/>
                        </a:rPr>
                        <a:t> </a:t>
                      </a:r>
                      <a:r>
                        <a:rPr lang="en-US" sz="1000" spc="-10" dirty="0">
                          <a:effectLst/>
                        </a:rPr>
                        <a:t>Frequency (MHz)</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10">
                          <a:effectLst/>
                        </a:rPr>
                        <a:t>Bandwidth</a:t>
                      </a:r>
                      <a:endParaRPr lang="en-US" sz="1100">
                        <a:effectLst/>
                      </a:endParaRPr>
                    </a:p>
                    <a:p>
                      <a:pPr marL="0" marR="0" algn="ctr">
                        <a:lnSpc>
                          <a:spcPct val="107000"/>
                        </a:lnSpc>
                        <a:spcBef>
                          <a:spcPts val="0"/>
                        </a:spcBef>
                        <a:spcAft>
                          <a:spcPts val="0"/>
                        </a:spcAft>
                      </a:pPr>
                      <a:r>
                        <a:rPr lang="en-US" sz="1000" spc="-10">
                          <a:effectLst/>
                        </a:rPr>
                        <a:t>(MHz)</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NEDT</a:t>
                      </a:r>
                      <a:endParaRPr lang="en-US" sz="1100">
                        <a:effectLst/>
                      </a:endParaRPr>
                    </a:p>
                    <a:p>
                      <a:pPr marL="0" marR="0" algn="ctr">
                        <a:lnSpc>
                          <a:spcPct val="107000"/>
                        </a:lnSpc>
                        <a:spcBef>
                          <a:spcPts val="0"/>
                        </a:spcBef>
                        <a:spcAft>
                          <a:spcPts val="0"/>
                        </a:spcAft>
                      </a:pPr>
                      <a:r>
                        <a:rPr lang="en-US" sz="1000" spc="-20">
                          <a:effectLst/>
                        </a:rPr>
                        <a:t>(K) (Req.)</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Polarization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10">
                          <a:effectLst/>
                        </a:rPr>
                        <a:t>Beamwidth (</a:t>
                      </a:r>
                      <a:r>
                        <a:rPr lang="en-US" sz="1000" spc="-10">
                          <a:effectLst/>
                          <a:sym typeface="Symbol" panose="05050102010706020507" pitchFamily="18" charset="2"/>
                        </a:rPr>
                        <a:t></a:t>
                      </a:r>
                      <a:r>
                        <a:rPr lang="en-US" sz="1000" spc="-10">
                          <a:effectLst/>
                        </a:rPr>
                        <a:t>) (Req.)</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10" dirty="0">
                          <a:effectLst/>
                        </a:rPr>
                        <a:t>Accuracy (K) (Req.)</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7513186"/>
                  </a:ext>
                </a:extLst>
              </a:tr>
              <a:tr h="180140">
                <a:tc>
                  <a:txBody>
                    <a:bodyPr/>
                    <a:lstStyle/>
                    <a:p>
                      <a:pPr marL="0" marR="0">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23800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&lt;270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QV</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dirty="0">
                          <a:effectLst/>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1340982"/>
                  </a:ext>
                </a:extLst>
              </a:tr>
              <a:tr h="180140">
                <a:tc>
                  <a:txBody>
                    <a:bodyPr/>
                    <a:lstStyle/>
                    <a:p>
                      <a:pPr marL="0" marR="0">
                        <a:lnSpc>
                          <a:spcPct val="107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31400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&lt;180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QV</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2717405"/>
                  </a:ext>
                </a:extLst>
              </a:tr>
              <a:tr h="180140">
                <a:tc>
                  <a:txBody>
                    <a:bodyPr/>
                    <a:lstStyle/>
                    <a:p>
                      <a:pPr marL="0" marR="0">
                        <a:lnSpc>
                          <a:spcPct val="107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50300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&lt;180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dirty="0">
                          <a:effectLst/>
                        </a:rPr>
                        <a:t>0.9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8143821"/>
                  </a:ext>
                </a:extLst>
              </a:tr>
              <a:tr h="180140">
                <a:tc>
                  <a:txBody>
                    <a:bodyPr/>
                    <a:lstStyle/>
                    <a:p>
                      <a:pPr marL="0" marR="0">
                        <a:lnSpc>
                          <a:spcPct val="107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51760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&lt;400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70124394"/>
                  </a:ext>
                </a:extLst>
              </a:tr>
              <a:tr h="180140">
                <a:tc>
                  <a:txBody>
                    <a:bodyPr/>
                    <a:lstStyle/>
                    <a:p>
                      <a:pPr marL="0" marR="0">
                        <a:lnSpc>
                          <a:spcPct val="107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52800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&lt;400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5978175"/>
                  </a:ext>
                </a:extLst>
              </a:tr>
              <a:tr h="180140">
                <a:tc>
                  <a:txBody>
                    <a:bodyPr/>
                    <a:lstStyle/>
                    <a:p>
                      <a:pPr marL="0" marR="0">
                        <a:lnSpc>
                          <a:spcPct val="107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53596±115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dirty="0">
                          <a:effectLst/>
                        </a:rPr>
                        <a:t>0.7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0868441"/>
                  </a:ext>
                </a:extLst>
              </a:tr>
              <a:tr h="180140">
                <a:tc>
                  <a:txBody>
                    <a:bodyPr/>
                    <a:lstStyle/>
                    <a:p>
                      <a:pPr marL="0" marR="0">
                        <a:lnSpc>
                          <a:spcPct val="107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54400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3038839"/>
                  </a:ext>
                </a:extLst>
              </a:tr>
              <a:tr h="180140">
                <a:tc>
                  <a:txBody>
                    <a:bodyPr/>
                    <a:lstStyle/>
                    <a:p>
                      <a:pPr marL="0" marR="0">
                        <a:lnSpc>
                          <a:spcPct val="107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54940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3133431"/>
                  </a:ext>
                </a:extLst>
              </a:tr>
              <a:tr h="180140">
                <a:tc>
                  <a:txBody>
                    <a:bodyPr/>
                    <a:lstStyle/>
                    <a:p>
                      <a:pPr marL="0" marR="0">
                        <a:lnSpc>
                          <a:spcPct val="107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55500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330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5417398"/>
                  </a:ext>
                </a:extLst>
              </a:tr>
              <a:tr h="180140">
                <a:tc>
                  <a:txBody>
                    <a:bodyPr/>
                    <a:lstStyle/>
                    <a:p>
                      <a:pPr marL="0" marR="0">
                        <a:lnSpc>
                          <a:spcPct val="107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a:effectLst/>
                        </a:rPr>
                        <a:t>57290.344</a:t>
                      </a:r>
                      <a:r>
                        <a:rPr lang="en-US" sz="1000" spc="-40">
                          <a:effectLst/>
                        </a:rPr>
                        <a:t> </a:t>
                      </a:r>
                      <a:r>
                        <a:rPr lang="en-US" sz="1000" spc="-20">
                          <a:effectLst/>
                        </a:rPr>
                        <a:t>[f</a:t>
                      </a:r>
                      <a:r>
                        <a:rPr lang="en-US" sz="1000" spc="-20" baseline="-25000">
                          <a:effectLst/>
                        </a:rPr>
                        <a:t>0</a:t>
                      </a:r>
                      <a:r>
                        <a:rPr lang="en-US" sz="1000" spc="-2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330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1169306"/>
                  </a:ext>
                </a:extLst>
              </a:tr>
              <a:tr h="180140">
                <a:tc>
                  <a:txBody>
                    <a:bodyPr/>
                    <a:lstStyle/>
                    <a:p>
                      <a:pPr marL="0" marR="0">
                        <a:lnSpc>
                          <a:spcPct val="107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f</a:t>
                      </a:r>
                      <a:r>
                        <a:rPr lang="en-US" sz="1000" spc="-10" baseline="-25000">
                          <a:effectLst/>
                        </a:rPr>
                        <a:t>0</a:t>
                      </a:r>
                      <a:r>
                        <a:rPr lang="en-US" sz="1000" spc="-10">
                          <a:effectLst/>
                        </a:rPr>
                        <a:t>±217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184479"/>
                  </a:ext>
                </a:extLst>
              </a:tr>
              <a:tr h="180140">
                <a:tc>
                  <a:txBody>
                    <a:bodyPr/>
                    <a:lstStyle/>
                    <a:p>
                      <a:pPr marL="0" marR="0">
                        <a:lnSpc>
                          <a:spcPct val="107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f</a:t>
                      </a:r>
                      <a:r>
                        <a:rPr lang="en-US" sz="1000" spc="-10" baseline="-25000">
                          <a:effectLst/>
                        </a:rPr>
                        <a:t>0</a:t>
                      </a:r>
                      <a:r>
                        <a:rPr lang="en-US" sz="1000" spc="-10">
                          <a:effectLst/>
                        </a:rPr>
                        <a:t>±322.2±48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0717636"/>
                  </a:ext>
                </a:extLst>
              </a:tr>
              <a:tr h="180140">
                <a:tc>
                  <a:txBody>
                    <a:bodyPr/>
                    <a:lstStyle/>
                    <a:p>
                      <a:pPr marL="0" marR="0">
                        <a:lnSpc>
                          <a:spcPct val="107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f</a:t>
                      </a:r>
                      <a:r>
                        <a:rPr lang="en-US" sz="1000" spc="-10" baseline="-25000">
                          <a:effectLst/>
                        </a:rPr>
                        <a:t>0</a:t>
                      </a:r>
                      <a:r>
                        <a:rPr lang="en-US" sz="1000" spc="-10">
                          <a:effectLst/>
                        </a:rPr>
                        <a:t>±322.2±22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27388409"/>
                  </a:ext>
                </a:extLst>
              </a:tr>
              <a:tr h="180140">
                <a:tc>
                  <a:txBody>
                    <a:bodyPr/>
                    <a:lstStyle/>
                    <a:p>
                      <a:pPr marL="0" marR="0">
                        <a:lnSpc>
                          <a:spcPct val="107000"/>
                        </a:lnSpc>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f</a:t>
                      </a:r>
                      <a:r>
                        <a:rPr lang="en-US" sz="1000" spc="-10" baseline="-25000">
                          <a:effectLst/>
                        </a:rPr>
                        <a:t>0</a:t>
                      </a:r>
                      <a:r>
                        <a:rPr lang="en-US" sz="1000" spc="-10">
                          <a:effectLst/>
                        </a:rPr>
                        <a:t>±322.2±10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5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dirty="0">
                          <a:effectLst/>
                        </a:rPr>
                        <a:t>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7655859"/>
                  </a:ext>
                </a:extLst>
              </a:tr>
              <a:tr h="180140">
                <a:tc>
                  <a:txBody>
                    <a:bodyPr/>
                    <a:lstStyle/>
                    <a:p>
                      <a:pPr marL="0" marR="0">
                        <a:lnSpc>
                          <a:spcPct val="107000"/>
                        </a:lnSpc>
                        <a:spcBef>
                          <a:spcPts val="0"/>
                        </a:spcBef>
                        <a:spcAft>
                          <a:spcPts val="0"/>
                        </a:spcAft>
                      </a:pPr>
                      <a:r>
                        <a:rPr lang="en-US" sz="1100">
                          <a:effectLst/>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f</a:t>
                      </a:r>
                      <a:r>
                        <a:rPr lang="en-US" sz="1000" spc="-10" baseline="-25000">
                          <a:effectLst/>
                        </a:rPr>
                        <a:t>0</a:t>
                      </a:r>
                      <a:r>
                        <a:rPr lang="en-US" sz="1000" spc="-10">
                          <a:effectLst/>
                        </a:rPr>
                        <a:t>±322.2±4.5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5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0.75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2209300"/>
                  </a:ext>
                </a:extLst>
              </a:tr>
              <a:tr h="180140">
                <a:tc>
                  <a:txBody>
                    <a:bodyPr/>
                    <a:lstStyle/>
                    <a:p>
                      <a:pPr marL="0" marR="0">
                        <a:lnSpc>
                          <a:spcPct val="107000"/>
                        </a:lnSpc>
                        <a:spcBef>
                          <a:spcPts val="0"/>
                        </a:spcBef>
                        <a:spcAft>
                          <a:spcPts val="0"/>
                        </a:spcAft>
                      </a:pPr>
                      <a:r>
                        <a:rPr lang="en-US" sz="1100">
                          <a:effectLst/>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88200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QV</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2203348"/>
                  </a:ext>
                </a:extLst>
              </a:tr>
              <a:tr h="180140">
                <a:tc>
                  <a:txBody>
                    <a:bodyPr/>
                    <a:lstStyle/>
                    <a:p>
                      <a:pPr marL="0" marR="0">
                        <a:lnSpc>
                          <a:spcPct val="107000"/>
                        </a:lnSpc>
                        <a:spcBef>
                          <a:spcPts val="0"/>
                        </a:spcBef>
                        <a:spcAft>
                          <a:spcPts val="0"/>
                        </a:spcAft>
                      </a:pPr>
                      <a:r>
                        <a:rPr lang="en-US" sz="1100">
                          <a:effectLst/>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165500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2150627"/>
                  </a:ext>
                </a:extLst>
              </a:tr>
              <a:tr h="180140">
                <a:tc>
                  <a:txBody>
                    <a:bodyPr/>
                    <a:lstStyle/>
                    <a:p>
                      <a:pPr marL="0" marR="0">
                        <a:lnSpc>
                          <a:spcPct val="107000"/>
                        </a:lnSpc>
                        <a:spcBef>
                          <a:spcPts val="0"/>
                        </a:spcBef>
                        <a:spcAft>
                          <a:spcPts val="0"/>
                        </a:spcAft>
                      </a:pPr>
                      <a:r>
                        <a:rPr lang="en-US" sz="1100">
                          <a:effectLst/>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183310±7000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9238339"/>
                  </a:ext>
                </a:extLst>
              </a:tr>
              <a:tr h="180140">
                <a:tc>
                  <a:txBody>
                    <a:bodyPr/>
                    <a:lstStyle/>
                    <a:p>
                      <a:pPr marL="0" marR="0">
                        <a:lnSpc>
                          <a:spcPct val="107000"/>
                        </a:lnSpc>
                        <a:spcBef>
                          <a:spcPts val="0"/>
                        </a:spcBef>
                        <a:spcAft>
                          <a:spcPts val="0"/>
                        </a:spcAft>
                      </a:pPr>
                      <a:r>
                        <a:rPr lang="en-US" sz="1100">
                          <a:effectLst/>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183310±4500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2827953"/>
                  </a:ext>
                </a:extLst>
              </a:tr>
              <a:tr h="180140">
                <a:tc>
                  <a:txBody>
                    <a:bodyPr/>
                    <a:lstStyle/>
                    <a:p>
                      <a:pPr marL="0" marR="0">
                        <a:lnSpc>
                          <a:spcPct val="107000"/>
                        </a:lnSpc>
                        <a:spcBef>
                          <a:spcPts val="0"/>
                        </a:spcBef>
                        <a:spcAft>
                          <a:spcPts val="0"/>
                        </a:spcAft>
                      </a:pPr>
                      <a:r>
                        <a:rPr lang="en-US" sz="1100">
                          <a:effectLst/>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183310±3000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0025354"/>
                  </a:ext>
                </a:extLst>
              </a:tr>
              <a:tr h="180140">
                <a:tc>
                  <a:txBody>
                    <a:bodyPr/>
                    <a:lstStyle/>
                    <a:p>
                      <a:pPr marL="0" marR="0">
                        <a:lnSpc>
                          <a:spcPct val="107000"/>
                        </a:lnSpc>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183310±1800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0">
                          <a:effectLst/>
                        </a:rPr>
                        <a:t>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3234756"/>
                  </a:ext>
                </a:extLst>
              </a:tr>
              <a:tr h="180140">
                <a:tc>
                  <a:txBody>
                    <a:bodyPr/>
                    <a:lstStyle/>
                    <a:p>
                      <a:pPr marL="0" marR="0">
                        <a:lnSpc>
                          <a:spcPct val="107000"/>
                        </a:lnSpc>
                        <a:spcBef>
                          <a:spcPts val="0"/>
                        </a:spcBef>
                        <a:spcAft>
                          <a:spcPts val="0"/>
                        </a:spcAft>
                      </a:pPr>
                      <a:r>
                        <a:rPr lang="en-US" sz="1100">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00" spc="-10">
                          <a:effectLst/>
                        </a:rPr>
                        <a:t>183310±1000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QH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000" spc="-25" dirty="0">
                          <a:effectLst/>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2718302"/>
                  </a:ext>
                </a:extLst>
              </a:tr>
            </a:tbl>
          </a:graphicData>
        </a:graphic>
      </p:graphicFrame>
      <p:sp>
        <p:nvSpPr>
          <p:cNvPr id="10" name="TextBox 9">
            <a:extLst>
              <a:ext uri="{FF2B5EF4-FFF2-40B4-BE49-F238E27FC236}">
                <a16:creationId xmlns:a16="http://schemas.microsoft.com/office/drawing/2014/main" id="{B2D3D0EF-46B3-40AD-B796-63D9E5163B15}"/>
              </a:ext>
            </a:extLst>
          </p:cNvPr>
          <p:cNvSpPr txBox="1"/>
          <p:nvPr/>
        </p:nvSpPr>
        <p:spPr>
          <a:xfrm>
            <a:off x="5902859" y="2105589"/>
            <a:ext cx="6971168" cy="307777"/>
          </a:xfrm>
          <a:prstGeom prst="rect">
            <a:avLst/>
          </a:prstGeom>
          <a:noFill/>
        </p:spPr>
        <p:txBody>
          <a:bodyPr wrap="square">
            <a:spAutoFit/>
          </a:bodyPr>
          <a:lstStyle/>
          <a:p>
            <a:r>
              <a:rPr lang="en-US" sz="1400" dirty="0">
                <a:effectLst/>
                <a:latin typeface="Calibri" panose="020F0502020204030204" pitchFamily="34" charset="0"/>
                <a:ea typeface="Calibri" panose="020F0502020204030204" pitchFamily="34" charset="0"/>
                <a:cs typeface="Times New Roman" panose="02020603050405020304" pitchFamily="18" charset="0"/>
              </a:rPr>
              <a:t>Table JPSS ATMS channel characteristics [ATMS SDR ATBD, 2022]</a:t>
            </a:r>
            <a:endParaRPr lang="en-US" dirty="0"/>
          </a:p>
        </p:txBody>
      </p:sp>
      <p:sp>
        <p:nvSpPr>
          <p:cNvPr id="11" name="Rectangle 10">
            <a:extLst>
              <a:ext uri="{FF2B5EF4-FFF2-40B4-BE49-F238E27FC236}">
                <a16:creationId xmlns:a16="http://schemas.microsoft.com/office/drawing/2014/main" id="{D8A2B1DA-5164-4F26-89E6-E732C70BCA3B}"/>
              </a:ext>
            </a:extLst>
          </p:cNvPr>
          <p:cNvSpPr/>
          <p:nvPr/>
        </p:nvSpPr>
        <p:spPr>
          <a:xfrm>
            <a:off x="5625754" y="3628527"/>
            <a:ext cx="6285211" cy="1830713"/>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AF2905D-F3B5-48D6-832D-F613196AF06F}"/>
              </a:ext>
            </a:extLst>
          </p:cNvPr>
          <p:cNvSpPr txBox="1"/>
          <p:nvPr/>
        </p:nvSpPr>
        <p:spPr>
          <a:xfrm>
            <a:off x="8656992" y="4282273"/>
            <a:ext cx="2116632" cy="523220"/>
          </a:xfrm>
          <a:prstGeom prst="rect">
            <a:avLst/>
          </a:prstGeom>
          <a:noFill/>
        </p:spPr>
        <p:txBody>
          <a:bodyPr wrap="square" rtlCol="0">
            <a:spAutoFit/>
          </a:bodyPr>
          <a:lstStyle/>
          <a:p>
            <a:r>
              <a:rPr lang="en-US" dirty="0">
                <a:solidFill>
                  <a:srgbClr val="FF0000"/>
                </a:solidFill>
                <a:effectLst>
                  <a:outerShdw blurRad="38100" dist="38100" dir="2700000" algn="tl">
                    <a:srgbClr val="000000">
                      <a:alpha val="43137"/>
                    </a:srgbClr>
                  </a:outerShdw>
                </a:effectLst>
              </a:rPr>
              <a:t>Less sensitive to surface properties</a:t>
            </a:r>
          </a:p>
        </p:txBody>
      </p:sp>
      <p:sp>
        <p:nvSpPr>
          <p:cNvPr id="13" name="Rectangle 12">
            <a:extLst>
              <a:ext uri="{FF2B5EF4-FFF2-40B4-BE49-F238E27FC236}">
                <a16:creationId xmlns:a16="http://schemas.microsoft.com/office/drawing/2014/main" id="{CC84DDB5-7C41-40A9-B54C-B3ACAF343ED3}"/>
              </a:ext>
            </a:extLst>
          </p:cNvPr>
          <p:cNvSpPr/>
          <p:nvPr/>
        </p:nvSpPr>
        <p:spPr>
          <a:xfrm>
            <a:off x="1303699" y="2734147"/>
            <a:ext cx="1267485" cy="3340728"/>
          </a:xfrm>
          <a:prstGeom prst="rect">
            <a:avLst/>
          </a:pr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3209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3"/>
          <p:cNvSpPr txBox="1">
            <a:spLocks noGrp="1"/>
          </p:cNvSpPr>
          <p:nvPr>
            <p:ph type="title"/>
          </p:nvPr>
        </p:nvSpPr>
        <p:spPr>
          <a:xfrm>
            <a:off x="704389" y="-23236"/>
            <a:ext cx="10515600" cy="116390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1800"/>
              <a:buFont typeface="Times New Roman"/>
              <a:buNone/>
            </a:pPr>
            <a:r>
              <a:rPr lang="en-US" sz="2800" dirty="0"/>
              <a:t>NOAA CRTM – A Fast and Accurate Community Radiative Transfer Model for Satellite Radiance Simulation and Assimilation</a:t>
            </a:r>
            <a:endParaRPr sz="2800" dirty="0"/>
          </a:p>
        </p:txBody>
      </p:sp>
      <p:sp>
        <p:nvSpPr>
          <p:cNvPr id="130" name="Google Shape;130;p3"/>
          <p:cNvSpPr/>
          <p:nvPr/>
        </p:nvSpPr>
        <p:spPr>
          <a:xfrm>
            <a:off x="3193252" y="1141884"/>
            <a:ext cx="4162598" cy="4360744"/>
          </a:xfrm>
          <a:prstGeom prst="chevron">
            <a:avLst>
              <a:gd name="adj" fmla="val 50000"/>
            </a:avLst>
          </a:prstGeom>
          <a:solidFill>
            <a:srgbClr val="FFC000">
              <a:alpha val="1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3"/>
          <p:cNvSpPr/>
          <p:nvPr/>
        </p:nvSpPr>
        <p:spPr>
          <a:xfrm>
            <a:off x="6662110" y="1248628"/>
            <a:ext cx="4162598" cy="4360744"/>
          </a:xfrm>
          <a:prstGeom prst="chevron">
            <a:avLst>
              <a:gd name="adj" fmla="val 50323"/>
            </a:avLst>
          </a:prstGeom>
          <a:solidFill>
            <a:srgbClr val="FFC000">
              <a:alpha val="1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3"/>
          <p:cNvSpPr/>
          <p:nvPr/>
        </p:nvSpPr>
        <p:spPr>
          <a:xfrm>
            <a:off x="256241" y="2278490"/>
            <a:ext cx="1634895" cy="2628709"/>
          </a:xfrm>
          <a:prstGeom prst="rect">
            <a:avLst/>
          </a:prstGeom>
          <a:solidFill>
            <a:srgbClr val="8DA9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00"/>
                </a:solidFill>
                <a:latin typeface="Arial"/>
                <a:ea typeface="Arial"/>
                <a:cs typeface="Arial"/>
                <a:sym typeface="Arial"/>
              </a:rPr>
              <a:t>Input:</a:t>
            </a:r>
            <a:r>
              <a:rPr lang="en-US" sz="1800" b="0" i="0" u="none" strike="noStrike" cap="none">
                <a:solidFill>
                  <a:srgbClr val="FFFFFF"/>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Pressure, Temperature, Absorber, Hydrometeor, Aerosol,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Surface properties</a:t>
            </a:r>
            <a:endParaRPr sz="1400" b="0" i="0" u="none" strike="noStrike" cap="none">
              <a:solidFill>
                <a:srgbClr val="000000"/>
              </a:solidFill>
              <a:latin typeface="Arial"/>
              <a:ea typeface="Arial"/>
              <a:cs typeface="Arial"/>
              <a:sym typeface="Arial"/>
            </a:endParaRPr>
          </a:p>
        </p:txBody>
      </p:sp>
      <p:sp>
        <p:nvSpPr>
          <p:cNvPr id="133" name="Google Shape;133;p3"/>
          <p:cNvSpPr/>
          <p:nvPr/>
        </p:nvSpPr>
        <p:spPr>
          <a:xfrm>
            <a:off x="2020678" y="2288754"/>
            <a:ext cx="1914861" cy="817581"/>
          </a:xfrm>
          <a:prstGeom prst="roundRect">
            <a:avLst>
              <a:gd name="adj" fmla="val 16667"/>
            </a:avLst>
          </a:prstGeom>
          <a:solidFill>
            <a:srgbClr val="74B83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Scattering</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(Cloud, Aerosol, Molecule) </a:t>
            </a:r>
            <a:endParaRPr sz="1400" b="0" i="0" u="none" strike="noStrike" cap="none">
              <a:solidFill>
                <a:srgbClr val="000000"/>
              </a:solidFill>
              <a:latin typeface="Arial"/>
              <a:ea typeface="Arial"/>
              <a:cs typeface="Arial"/>
              <a:sym typeface="Arial"/>
            </a:endParaRPr>
          </a:p>
        </p:txBody>
      </p:sp>
      <p:sp>
        <p:nvSpPr>
          <p:cNvPr id="134" name="Google Shape;134;p3"/>
          <p:cNvSpPr/>
          <p:nvPr/>
        </p:nvSpPr>
        <p:spPr>
          <a:xfrm>
            <a:off x="2045257" y="3201761"/>
            <a:ext cx="1914861" cy="763793"/>
          </a:xfrm>
          <a:prstGeom prst="roundRect">
            <a:avLst>
              <a:gd name="adj" fmla="val 16667"/>
            </a:avLst>
          </a:prstGeom>
          <a:solidFill>
            <a:srgbClr val="74B83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FFFFFF"/>
                </a:solidFill>
                <a:latin typeface="Arial"/>
                <a:ea typeface="Arial"/>
                <a:cs typeface="Arial"/>
                <a:sym typeface="Arial"/>
              </a:rPr>
              <a:t>Gas Absorption</a:t>
            </a:r>
            <a:endParaRPr dirty="0"/>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FFFFFF"/>
                </a:solidFill>
                <a:latin typeface="Arial"/>
                <a:ea typeface="Arial"/>
                <a:cs typeface="Arial"/>
                <a:sym typeface="Arial"/>
              </a:rPr>
              <a:t>(NCCG)</a:t>
            </a:r>
            <a:endParaRPr sz="1400" b="0" i="0" u="none" strike="noStrike" cap="none" dirty="0">
              <a:solidFill>
                <a:srgbClr val="000000"/>
              </a:solidFill>
              <a:latin typeface="Arial"/>
              <a:ea typeface="Arial"/>
              <a:cs typeface="Arial"/>
              <a:sym typeface="Arial"/>
            </a:endParaRPr>
          </a:p>
        </p:txBody>
      </p:sp>
      <p:sp>
        <p:nvSpPr>
          <p:cNvPr id="135" name="Google Shape;135;p3"/>
          <p:cNvSpPr/>
          <p:nvPr/>
        </p:nvSpPr>
        <p:spPr>
          <a:xfrm>
            <a:off x="2069226" y="4067878"/>
            <a:ext cx="1914861" cy="763793"/>
          </a:xfrm>
          <a:prstGeom prst="roundRect">
            <a:avLst>
              <a:gd name="adj" fmla="val 16667"/>
            </a:avLst>
          </a:prstGeom>
          <a:solidFill>
            <a:srgbClr val="74B83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Surface Emission, Reflection</a:t>
            </a:r>
            <a:endParaRPr sz="1400" b="0" i="0" u="none" strike="noStrike" cap="none">
              <a:solidFill>
                <a:srgbClr val="000000"/>
              </a:solidFill>
              <a:latin typeface="Arial"/>
              <a:ea typeface="Arial"/>
              <a:cs typeface="Arial"/>
              <a:sym typeface="Arial"/>
            </a:endParaRPr>
          </a:p>
        </p:txBody>
      </p:sp>
      <p:sp>
        <p:nvSpPr>
          <p:cNvPr id="136" name="Google Shape;136;p3"/>
          <p:cNvSpPr/>
          <p:nvPr/>
        </p:nvSpPr>
        <p:spPr>
          <a:xfrm>
            <a:off x="4159760" y="2701652"/>
            <a:ext cx="2388197" cy="817581"/>
          </a:xfrm>
          <a:prstGeom prst="flowChartAlternateProcess">
            <a:avLst/>
          </a:pr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Radiative Transfer Solver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(ADA)</a:t>
            </a:r>
            <a:endParaRPr sz="1400" b="0" i="0" u="none" strike="noStrike" cap="none">
              <a:solidFill>
                <a:srgbClr val="000000"/>
              </a:solidFill>
              <a:latin typeface="Arial"/>
              <a:ea typeface="Arial"/>
              <a:cs typeface="Arial"/>
              <a:sym typeface="Arial"/>
            </a:endParaRPr>
          </a:p>
        </p:txBody>
      </p:sp>
      <p:sp>
        <p:nvSpPr>
          <p:cNvPr id="137" name="Google Shape;137;p3"/>
          <p:cNvSpPr/>
          <p:nvPr/>
        </p:nvSpPr>
        <p:spPr>
          <a:xfrm>
            <a:off x="4159760" y="3605294"/>
            <a:ext cx="2388197" cy="344245"/>
          </a:xfrm>
          <a:prstGeom prst="roundRect">
            <a:avLst>
              <a:gd name="adj" fmla="val 16667"/>
            </a:avLst>
          </a:pr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Radar simulator</a:t>
            </a:r>
            <a:endParaRPr sz="1400" b="0" i="0" u="none" strike="noStrike" cap="none">
              <a:solidFill>
                <a:srgbClr val="000000"/>
              </a:solidFill>
              <a:latin typeface="Arial"/>
              <a:ea typeface="Arial"/>
              <a:cs typeface="Arial"/>
              <a:sym typeface="Arial"/>
            </a:endParaRPr>
          </a:p>
        </p:txBody>
      </p:sp>
      <p:sp>
        <p:nvSpPr>
          <p:cNvPr id="138" name="Google Shape;138;p3"/>
          <p:cNvSpPr/>
          <p:nvPr/>
        </p:nvSpPr>
        <p:spPr>
          <a:xfrm>
            <a:off x="4159759" y="4036537"/>
            <a:ext cx="2388197" cy="344245"/>
          </a:xfrm>
          <a:prstGeom prst="roundRect">
            <a:avLst>
              <a:gd name="adj" fmla="val 16667"/>
            </a:avLst>
          </a:pr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Aerosol OD calculator</a:t>
            </a:r>
            <a:endParaRPr sz="1400" b="0" i="0" u="none" strike="noStrike" cap="none">
              <a:solidFill>
                <a:srgbClr val="000000"/>
              </a:solidFill>
              <a:latin typeface="Arial"/>
              <a:ea typeface="Arial"/>
              <a:cs typeface="Arial"/>
              <a:sym typeface="Arial"/>
            </a:endParaRPr>
          </a:p>
        </p:txBody>
      </p:sp>
      <p:sp>
        <p:nvSpPr>
          <p:cNvPr id="139" name="Google Shape;139;p3"/>
          <p:cNvSpPr/>
          <p:nvPr/>
        </p:nvSpPr>
        <p:spPr>
          <a:xfrm>
            <a:off x="6673833" y="2253299"/>
            <a:ext cx="3602017" cy="2432967"/>
          </a:xfrm>
          <a:prstGeom prst="ellipse">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FFFF00"/>
                </a:solidFill>
                <a:latin typeface="Arial"/>
                <a:ea typeface="Arial"/>
                <a:cs typeface="Arial"/>
                <a:sym typeface="Arial"/>
              </a:rPr>
              <a:t>Output: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Forward sensor radiance,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Jacobians/Adjoint/Tangent-linear,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Space radar reflectivity factor,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Aerosol optical depth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rial"/>
                <a:ea typeface="Arial"/>
                <a:cs typeface="Arial"/>
                <a:sym typeface="Arial"/>
              </a:rPr>
              <a:t>Derived surface reflectance and emissivity.</a:t>
            </a:r>
            <a:endParaRPr sz="1400" b="0" i="0" u="none" strike="noStrike" cap="none">
              <a:solidFill>
                <a:srgbClr val="000000"/>
              </a:solidFill>
              <a:latin typeface="Arial"/>
              <a:ea typeface="Arial"/>
              <a:cs typeface="Arial"/>
              <a:sym typeface="Arial"/>
            </a:endParaRPr>
          </a:p>
        </p:txBody>
      </p:sp>
      <p:sp>
        <p:nvSpPr>
          <p:cNvPr id="140" name="Google Shape;140;p3"/>
          <p:cNvSpPr/>
          <p:nvPr/>
        </p:nvSpPr>
        <p:spPr>
          <a:xfrm>
            <a:off x="10287573" y="1566720"/>
            <a:ext cx="1904427" cy="3905026"/>
          </a:xfrm>
          <a:prstGeom prst="rect">
            <a:avLst/>
          </a:pr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FFFF00"/>
                </a:solidFill>
                <a:latin typeface="Arial"/>
                <a:ea typeface="Arial"/>
                <a:cs typeface="Arial"/>
                <a:sym typeface="Arial"/>
              </a:rPr>
              <a:t>Applications: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FFFFFF"/>
                </a:solidFill>
                <a:latin typeface="Arial"/>
                <a:ea typeface="Arial"/>
                <a:cs typeface="Arial"/>
                <a:sym typeface="Arial"/>
              </a:rPr>
              <a:t>Satellite radiance assimilation,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FFFFFF"/>
                </a:solidFill>
                <a:latin typeface="Arial"/>
                <a:ea typeface="Arial"/>
                <a:cs typeface="Arial"/>
                <a:sym typeface="Arial"/>
              </a:rPr>
              <a:t>Physical retrieval,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FFFFFF"/>
                </a:solidFill>
                <a:latin typeface="Arial"/>
                <a:ea typeface="Arial"/>
                <a:cs typeface="Arial"/>
                <a:sym typeface="Arial"/>
              </a:rPr>
              <a:t>Sensor monitoring, Cal/Val (.</a:t>
            </a:r>
            <a:r>
              <a:rPr lang="en-US" sz="1400" b="0" i="0" u="none" strike="noStrike" cap="none" dirty="0" err="1">
                <a:solidFill>
                  <a:srgbClr val="FFFFFF"/>
                </a:solidFill>
                <a:latin typeface="Arial"/>
                <a:ea typeface="Arial"/>
                <a:cs typeface="Arial"/>
                <a:sym typeface="Arial"/>
              </a:rPr>
              <a:t>e..g</a:t>
            </a:r>
            <a:r>
              <a:rPr lang="en-US" sz="1400" b="0" i="0" u="none" strike="noStrike" cap="none" dirty="0">
                <a:solidFill>
                  <a:srgbClr val="FFFFFF"/>
                </a:solidFill>
                <a:latin typeface="Arial"/>
                <a:ea typeface="Arial"/>
                <a:cs typeface="Arial"/>
                <a:sym typeface="Arial"/>
              </a:rPr>
              <a:t>, </a:t>
            </a:r>
            <a:r>
              <a:rPr lang="en-US" dirty="0">
                <a:solidFill>
                  <a:srgbClr val="FFFFFF"/>
                </a:solidFill>
              </a:rPr>
              <a:t>cross-</a:t>
            </a:r>
            <a:r>
              <a:rPr lang="en-US" sz="1400" b="0" i="0" u="none" strike="noStrike" cap="none" dirty="0">
                <a:solidFill>
                  <a:srgbClr val="FFFFFF"/>
                </a:solidFill>
                <a:latin typeface="Arial"/>
                <a:ea typeface="Arial"/>
                <a:cs typeface="Arial"/>
                <a:sym typeface="Arial"/>
              </a:rPr>
              <a:t>sensor bias anal.),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FFFFFF"/>
                </a:solidFill>
                <a:latin typeface="Arial"/>
                <a:ea typeface="Arial"/>
                <a:cs typeface="Arial"/>
                <a:sym typeface="Arial"/>
              </a:rPr>
              <a:t>Weather reanalysis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FFFFFF"/>
              </a:solidFill>
              <a:latin typeface="Arial"/>
              <a:ea typeface="Arial"/>
              <a:cs typeface="Arial"/>
              <a:sym typeface="Arial"/>
            </a:endParaRPr>
          </a:p>
        </p:txBody>
      </p:sp>
      <p:sp>
        <p:nvSpPr>
          <p:cNvPr id="141" name="Google Shape;141;p3"/>
          <p:cNvSpPr/>
          <p:nvPr/>
        </p:nvSpPr>
        <p:spPr>
          <a:xfrm>
            <a:off x="4294991" y="5062167"/>
            <a:ext cx="3602017" cy="1266531"/>
          </a:xfrm>
          <a:prstGeom prst="wedgeRoundRectCallout">
            <a:avLst>
              <a:gd name="adj1" fmla="val -74355"/>
              <a:gd name="adj2" fmla="val -158996"/>
              <a:gd name="adj3" fmla="val 16667"/>
            </a:avLst>
          </a:prstGeom>
          <a:solidFill>
            <a:srgbClr val="FF990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This package is used to develop CRTM Coefficients per satellite instrument</a:t>
            </a:r>
            <a:endParaRPr sz="1800" b="0" i="0" u="none" strike="noStrike" cap="none">
              <a:solidFill>
                <a:schemeClr val="lt1"/>
              </a:solidFill>
              <a:latin typeface="Calibri"/>
              <a:ea typeface="Calibri"/>
              <a:cs typeface="Calibri"/>
              <a:sym typeface="Calibri"/>
            </a:endParaRPr>
          </a:p>
        </p:txBody>
      </p:sp>
      <p:sp>
        <p:nvSpPr>
          <p:cNvPr id="16" name="TextBox 15">
            <a:extLst>
              <a:ext uri="{FF2B5EF4-FFF2-40B4-BE49-F238E27FC236}">
                <a16:creationId xmlns:a16="http://schemas.microsoft.com/office/drawing/2014/main" id="{E73CA5E5-3B69-49D4-8A16-E1DB11771648}"/>
              </a:ext>
            </a:extLst>
          </p:cNvPr>
          <p:cNvSpPr txBox="1"/>
          <p:nvPr/>
        </p:nvSpPr>
        <p:spPr>
          <a:xfrm>
            <a:off x="1057834" y="6365256"/>
            <a:ext cx="10076329" cy="523220"/>
          </a:xfrm>
          <a:prstGeom prst="rect">
            <a:avLst/>
          </a:prstGeom>
          <a:noFill/>
        </p:spPr>
        <p:txBody>
          <a:bodyPr wrap="square">
            <a:spAutoFit/>
          </a:bodyPr>
          <a:lstStyle/>
          <a:p>
            <a:pPr algn="just"/>
            <a:r>
              <a:rPr lang="en-US" dirty="0"/>
              <a:t>*CRTM is a high-performance 1-D radiative transfer model used to simulate satellite radiances. It serves as a vital tool for both NWP satellite data assimilation and EDR product retrieval.</a:t>
            </a:r>
          </a:p>
        </p:txBody>
      </p:sp>
      <p:sp>
        <p:nvSpPr>
          <p:cNvPr id="3" name="TextBox 2">
            <a:extLst>
              <a:ext uri="{FF2B5EF4-FFF2-40B4-BE49-F238E27FC236}">
                <a16:creationId xmlns:a16="http://schemas.microsoft.com/office/drawing/2014/main" id="{6A2A23CE-9F64-4390-9ABE-FCD7615E1153}"/>
              </a:ext>
            </a:extLst>
          </p:cNvPr>
          <p:cNvSpPr txBox="1"/>
          <p:nvPr/>
        </p:nvSpPr>
        <p:spPr>
          <a:xfrm>
            <a:off x="3776887" y="1379565"/>
            <a:ext cx="4318811" cy="523220"/>
          </a:xfrm>
          <a:prstGeom prst="rect">
            <a:avLst/>
          </a:prstGeom>
          <a:noFill/>
        </p:spPr>
        <p:txBody>
          <a:bodyPr wrap="none" rtlCol="0">
            <a:spAutoFit/>
          </a:bodyPr>
          <a:lstStyle/>
          <a:p>
            <a:r>
              <a:rPr lang="en-US" sz="2800" b="1" dirty="0"/>
              <a:t>CRTM* Functional Chart</a:t>
            </a:r>
          </a:p>
        </p:txBody>
      </p:sp>
      <p:sp>
        <p:nvSpPr>
          <p:cNvPr id="4" name="Rectangle 3">
            <a:extLst>
              <a:ext uri="{FF2B5EF4-FFF2-40B4-BE49-F238E27FC236}">
                <a16:creationId xmlns:a16="http://schemas.microsoft.com/office/drawing/2014/main" id="{D30BBAAA-AFC7-4334-8868-79C2736E56CD}"/>
              </a:ext>
            </a:extLst>
          </p:cNvPr>
          <p:cNvSpPr/>
          <p:nvPr/>
        </p:nvSpPr>
        <p:spPr>
          <a:xfrm>
            <a:off x="443620" y="2779414"/>
            <a:ext cx="1231271" cy="959667"/>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44CD6F5-BC4A-4DEF-973C-EA09A2E6C383}"/>
              </a:ext>
            </a:extLst>
          </p:cNvPr>
          <p:cNvSpPr/>
          <p:nvPr/>
        </p:nvSpPr>
        <p:spPr>
          <a:xfrm>
            <a:off x="10293992" y="3605294"/>
            <a:ext cx="1810921" cy="462584"/>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108DE95-3C6E-4271-8EE6-D46EBE4D8812}"/>
              </a:ext>
            </a:extLst>
          </p:cNvPr>
          <p:cNvSpPr/>
          <p:nvPr/>
        </p:nvSpPr>
        <p:spPr>
          <a:xfrm>
            <a:off x="10309895" y="2743608"/>
            <a:ext cx="1810921" cy="509097"/>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A59A-98BF-4ED9-A3D9-320CBF776D2B}"/>
              </a:ext>
            </a:extLst>
          </p:cNvPr>
          <p:cNvSpPr>
            <a:spLocks noGrp="1"/>
          </p:cNvSpPr>
          <p:nvPr>
            <p:ph type="title"/>
          </p:nvPr>
        </p:nvSpPr>
        <p:spPr>
          <a:xfrm>
            <a:off x="424543" y="80682"/>
            <a:ext cx="11364686" cy="939132"/>
          </a:xfrm>
        </p:spPr>
        <p:txBody>
          <a:bodyPr/>
          <a:lstStyle/>
          <a:p>
            <a:r>
              <a:rPr lang="en-US" dirty="0"/>
              <a:t>Satellite Inter-Sensor Radiometric Calibration Methodology Using CRTM as a Transfer</a:t>
            </a:r>
          </a:p>
        </p:txBody>
      </p:sp>
      <mc:AlternateContent xmlns:mc="http://schemas.openxmlformats.org/markup-compatibility/2006">
        <mc:Choice xmlns:a14="http://schemas.microsoft.com/office/drawing/2010/main" Requires="a14">
          <p:sp>
            <p:nvSpPr>
              <p:cNvPr id="3" name="Text Placeholder 2">
                <a:extLst>
                  <a:ext uri="{FF2B5EF4-FFF2-40B4-BE49-F238E27FC236}">
                    <a16:creationId xmlns:a16="http://schemas.microsoft.com/office/drawing/2014/main" id="{D481E7AC-1D03-4355-96FA-9E188DFEC1DA}"/>
                  </a:ext>
                </a:extLst>
              </p:cNvPr>
              <p:cNvSpPr>
                <a:spLocks noGrp="1"/>
              </p:cNvSpPr>
              <p:nvPr>
                <p:ph type="body" idx="1"/>
              </p:nvPr>
            </p:nvSpPr>
            <p:spPr>
              <a:xfrm>
                <a:off x="152400" y="1111302"/>
                <a:ext cx="8059271" cy="5597316"/>
              </a:xfrm>
            </p:spPr>
            <p:txBody>
              <a:bodyPr/>
              <a:lstStyle/>
              <a:p>
                <a:r>
                  <a:rPr lang="en-US" dirty="0"/>
                  <a:t>Compute O – B per instrument</a:t>
                </a:r>
              </a:p>
              <a:p>
                <a:pPr lvl="1"/>
                <a:r>
                  <a:rPr lang="en-US" dirty="0"/>
                  <a:t>Instrument #1: </a:t>
                </a:r>
                <a14:m>
                  <m:oMath xmlns:m="http://schemas.openxmlformats.org/officeDocument/2006/math">
                    <m:sSub>
                      <m:sSubPr>
                        <m:ctrlPr>
                          <a:rPr lang="en-US" sz="2400"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1</m:t>
                        </m:r>
                      </m:sub>
                    </m:s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1</m:t>
                        </m:r>
                      </m:sub>
                    </m:s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𝐵</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𝐶</m:t>
                        </m:r>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1</m:t>
                        </m:r>
                      </m:sub>
                    </m:s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1</m:t>
                        </m:r>
                      </m:sub>
                    </m:sSub>
                  </m:oMath>
                </a14:m>
                <a:r>
                  <a:rPr lang="en-US" dirty="0"/>
                  <a:t> </a:t>
                </a:r>
                <a:r>
                  <a:rPr lang="en-US" sz="1800" dirty="0"/>
                  <a:t>(RTM simulation error)</a:t>
                </a:r>
              </a:p>
              <a:p>
                <a:pPr lvl="1"/>
                <a:r>
                  <a:rPr lang="en-US" dirty="0"/>
                  <a:t>Instrument #2: </a:t>
                </a:r>
                <a14:m>
                  <m:oMath xmlns:m="http://schemas.openxmlformats.org/officeDocument/2006/math">
                    <m:sSub>
                      <m:sSubPr>
                        <m:ctrlPr>
                          <a:rPr lang="en-US" sz="2400"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2</m:t>
                        </m:r>
                      </m:sub>
                    </m:s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𝑂</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2</m:t>
                        </m:r>
                      </m:sub>
                    </m:s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𝐵</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𝐶</m:t>
                        </m:r>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2</m:t>
                        </m:r>
                      </m:sub>
                    </m:s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24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m:t>
                        </m:r>
                      </m:e>
                      <m:sub>
                        <m:r>
                          <a:rPr lang="en-US" sz="2400" b="0" i="1" smtClean="0">
                            <a:effectLst/>
                            <a:latin typeface="Cambria Math" panose="02040503050406030204" pitchFamily="18" charset="0"/>
                            <a:ea typeface="Calibri" panose="020F0502020204030204" pitchFamily="34" charset="0"/>
                            <a:cs typeface="Times New Roman" panose="02020603050405020304" pitchFamily="18" charset="0"/>
                          </a:rPr>
                          <m:t>2</m:t>
                        </m:r>
                      </m:sub>
                    </m:sSub>
                  </m:oMath>
                </a14:m>
                <a:r>
                  <a:rPr lang="en-US" dirty="0"/>
                  <a:t> </a:t>
                </a:r>
                <a:r>
                  <a:rPr lang="en-US" sz="1800" dirty="0"/>
                  <a:t>(RTM simulation error)</a:t>
                </a:r>
                <a:endParaRPr lang="en-US" dirty="0"/>
              </a:p>
              <a:p>
                <a:r>
                  <a:rPr lang="en-US" dirty="0"/>
                  <a:t>Compute CRTM-DD</a:t>
                </a:r>
              </a:p>
              <a:p>
                <a:pPr lvl="1"/>
                <a:r>
                  <a:rPr lang="en-US" dirty="0"/>
                  <a:t>CRTM-DD =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𝑂</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2</m:t>
                        </m:r>
                      </m:sub>
                    </m:sSub>
                    <m:r>
                      <a:rPr lang="en-US" b="0" i="1" smtClean="0">
                        <a:latin typeface="Cambria Math" panose="02040503050406030204" pitchFamily="18" charset="0"/>
                        <a:ea typeface="Calibri" panose="020F0502020204030204" pitchFamily="34" charset="0"/>
                        <a:cs typeface="Times New Roman" panose="02020603050405020304" pitchFamily="18" charset="0"/>
                      </a:rPr>
                      <m:t>− </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𝐵</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𝐶</m:t>
                        </m:r>
                        <m:r>
                          <a:rPr lang="en-US" b="0" i="1" smtClean="0">
                            <a:latin typeface="Cambria Math" panose="02040503050406030204" pitchFamily="18" charset="0"/>
                            <a:ea typeface="Calibri" panose="020F0502020204030204" pitchFamily="34" charset="0"/>
                            <a:cs typeface="Times New Roman" panose="02020603050405020304" pitchFamily="18" charset="0"/>
                          </a:rPr>
                          <m:t>2</m:t>
                        </m:r>
                      </m:sub>
                    </m:sSub>
                  </m:oMath>
                </a14:m>
                <a:r>
                  <a:rPr lang="en-US" dirty="0">
                    <a:ea typeface="Calibri" panose="020F0502020204030204" pitchFamily="34"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𝑂</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1</m:t>
                        </m:r>
                      </m:sub>
                    </m:sSub>
                    <m:r>
                      <a:rPr lang="en-US" b="0" i="1" smtClean="0">
                        <a:latin typeface="Cambria Math" panose="02040503050406030204" pitchFamily="18" charset="0"/>
                        <a:ea typeface="Calibri" panose="020F0502020204030204" pitchFamily="34" charset="0"/>
                        <a:cs typeface="Times New Roman" panose="02020603050405020304" pitchFamily="18" charset="0"/>
                      </a:rPr>
                      <m:t>− </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𝐵</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𝐶</m:t>
                        </m:r>
                        <m:r>
                          <a:rPr lang="en-US" b="0" i="1" smtClean="0">
                            <a:latin typeface="Cambria Math" panose="02040503050406030204" pitchFamily="18" charset="0"/>
                            <a:ea typeface="Calibri" panose="020F0502020204030204" pitchFamily="34" charset="0"/>
                            <a:cs typeface="Times New Roman" panose="02020603050405020304" pitchFamily="18" charset="0"/>
                          </a:rPr>
                          <m:t>1</m:t>
                        </m:r>
                      </m:sub>
                    </m:sSub>
                    <m:r>
                      <a:rPr lang="en-US" b="0" i="1" smtClean="0">
                        <a:latin typeface="Cambria Math" panose="02040503050406030204" pitchFamily="18" charset="0"/>
                        <a:ea typeface="Calibri" panose="020F0502020204030204" pitchFamily="34" charset="0"/>
                        <a:cs typeface="Times New Roman" panose="02020603050405020304" pitchFamily="18" charset="0"/>
                      </a:rPr>
                      <m:t>)</m:t>
                    </m:r>
                  </m:oMath>
                </a14:m>
                <a:r>
                  <a:rPr lang="en-US" dirty="0">
                    <a:ea typeface="Calibri" panose="020F0502020204030204" pitchFamily="34" charset="0"/>
                    <a:cs typeface="Times New Roman" panose="02020603050405020304" pitchFamily="18" charset="0"/>
                  </a:rPr>
                  <a:t> + </a:t>
                </a:r>
                <a14:m>
                  <m:oMath xmlns:m="http://schemas.openxmlformats.org/officeDocument/2006/math">
                    <m:r>
                      <a:rPr lang="en-US" b="0" i="1" smtClean="0">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oMath>
                </a14:m>
                <a:endParaRPr lang="en-US" dirty="0">
                  <a:ea typeface="Calibri" panose="020F0502020204030204" pitchFamily="34" charset="0"/>
                  <a:cs typeface="Times New Roman" panose="02020603050405020304" pitchFamily="18" charset="0"/>
                </a:endParaRPr>
              </a:p>
              <a:p>
                <a:pPr marL="571500" lvl="1" indent="0">
                  <a:buNone/>
                </a:pPr>
                <a:r>
                  <a:rPr lang="en-US" dirty="0">
                    <a:ea typeface="Calibri" panose="020F0502020204030204" pitchFamily="34" charset="0"/>
                    <a:cs typeface="Times New Roman" panose="02020603050405020304" pitchFamily="18" charset="0"/>
                  </a:rPr>
                  <a:t>	with </a:t>
                </a:r>
                <a14:m>
                  <m:oMath xmlns:m="http://schemas.openxmlformats.org/officeDocument/2006/math">
                    <m:r>
                      <a:rPr lang="en-US" b="0" i="1" smtClean="0">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 ∈</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2</m:t>
                        </m:r>
                      </m:sub>
                    </m:sSub>
                  </m:oMath>
                </a14:m>
                <a:r>
                  <a:rPr lang="en-US" dirty="0">
                    <a:ea typeface="Calibri" panose="020F0502020204030204" pitchFamily="34"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1</m:t>
                        </m:r>
                      </m:sub>
                    </m:sSub>
                  </m:oMath>
                </a14:m>
                <a:r>
                  <a:rPr lang="en-US" dirty="0">
                    <a:ea typeface="Calibri" panose="020F0502020204030204" pitchFamily="34" charset="0"/>
                    <a:cs typeface="Times New Roman" panose="02020603050405020304" pitchFamily="18" charset="0"/>
                  </a:rPr>
                  <a:t> </a:t>
                </a:r>
                <a:r>
                  <a:rPr lang="en-US" sz="1800" dirty="0">
                    <a:solidFill>
                      <a:srgbClr val="0000CC"/>
                    </a:solidFill>
                    <a:ea typeface="Calibri" panose="020F0502020204030204" pitchFamily="34" charset="0"/>
                    <a:cs typeface="Times New Roman" panose="02020603050405020304" pitchFamily="18" charset="0"/>
                  </a:rPr>
                  <a:t>(</a:t>
                </a:r>
                <a:r>
                  <a:rPr lang="en-US" sz="1800" b="1" dirty="0">
                    <a:solidFill>
                      <a:srgbClr val="0000CC"/>
                    </a:solidFill>
                    <a:ea typeface="Calibri" panose="020F0502020204030204" pitchFamily="34" charset="0"/>
                    <a:cs typeface="Times New Roman" panose="02020603050405020304" pitchFamily="18" charset="0"/>
                  </a:rPr>
                  <a:t>Residual RTM simulation errors in CRTM-DD)</a:t>
                </a:r>
                <a:endParaRPr lang="en-US" dirty="0">
                  <a:solidFill>
                    <a:srgbClr val="0000CC"/>
                  </a:solidFill>
                  <a:ea typeface="Calibri" panose="020F0502020204030204" pitchFamily="34" charset="0"/>
                  <a:cs typeface="Times New Roman" panose="02020603050405020304" pitchFamily="18" charset="0"/>
                </a:endParaRPr>
              </a:p>
              <a:p>
                <a:r>
                  <a:rPr lang="en-US" dirty="0"/>
                  <a:t>Compute Inter-sensor Radiometric Calibration Biases Using CRTM-DD</a:t>
                </a:r>
              </a:p>
              <a:p>
                <a:pPr lvl="1"/>
                <a:r>
                  <a:rPr lang="en-US" b="0" dirty="0">
                    <a:ea typeface="Calibri" panose="020F0502020204030204" pitchFamily="34" charset="0"/>
                    <a:cs typeface="Times New Roman" panose="02020603050405020304" pitchFamily="18" charset="0"/>
                    <a:sym typeface="Symbol" panose="05050102010706020507" pitchFamily="18" charset="2"/>
                  </a:rPr>
                  <a:t>Inter-sensor bias </a:t>
                </a:r>
                <a14:m>
                  <m:oMath xmlns:m="http://schemas.openxmlformats.org/officeDocument/2006/math">
                    <m:r>
                      <a:rPr lang="en-US" b="0" i="1" smtClean="0">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𝑇</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𝑎</m:t>
                        </m:r>
                      </m:sub>
                    </m:sSub>
                    <m:d>
                      <m:dPr>
                        <m:ctrlPr>
                          <a:rPr lang="en-US" i="1" smtClean="0">
                            <a:latin typeface="Cambria Math" panose="02040503050406030204" pitchFamily="18" charset="0"/>
                            <a:ea typeface="Calibri" panose="020F0502020204030204" pitchFamily="34" charset="0"/>
                            <a:cs typeface="Times New Roman" panose="02020603050405020304" pitchFamily="18" charset="0"/>
                          </a:rPr>
                        </m:ctrlPr>
                      </m:dPr>
                      <m:e>
                        <m:r>
                          <a:rPr lang="en-US" b="0" i="1" smtClean="0">
                            <a:latin typeface="Cambria Math" panose="02040503050406030204" pitchFamily="18" charset="0"/>
                            <a:ea typeface="Calibri" panose="020F0502020204030204" pitchFamily="34" charset="0"/>
                            <a:cs typeface="Times New Roman" panose="02020603050405020304" pitchFamily="18" charset="0"/>
                          </a:rPr>
                          <m:t>𝑜𝑟</m:t>
                        </m:r>
                        <m:r>
                          <a:rPr lang="en-US" b="0" i="1" smtClean="0">
                            <a:latin typeface="Cambria Math" panose="02040503050406030204" pitchFamily="18" charset="0"/>
                            <a:ea typeface="Calibri" panose="020F0502020204030204" pitchFamily="34" charset="0"/>
                            <a:cs typeface="Times New Roman" panose="02020603050405020304" pitchFamily="18" charset="0"/>
                          </a:rPr>
                          <m:t> </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𝑇</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𝑏</m:t>
                            </m:r>
                          </m:sub>
                        </m:sSub>
                      </m:e>
                    </m:d>
                    <m:r>
                      <a:rPr lang="en-US" b="0" i="1" smtClean="0">
                        <a:latin typeface="Cambria Math" panose="02040503050406030204" pitchFamily="18" charset="0"/>
                        <a:ea typeface="Calibri" panose="020F0502020204030204" pitchFamily="34" charset="0"/>
                        <a:cs typeface="Times New Roman" panose="02020603050405020304" pitchFamily="18" charset="0"/>
                      </a:rPr>
                      <m:t>=</m:t>
                    </m:r>
                  </m:oMath>
                </a14:m>
                <a:r>
                  <a:rPr lang="en-US" dirty="0"/>
                  <a:t> CRTM-DD - </a:t>
                </a:r>
                <a14:m>
                  <m:oMath xmlns:m="http://schemas.openxmlformats.org/officeDocument/2006/math">
                    <m:r>
                      <a:rPr lang="en-US" i="1">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oMath>
                </a14:m>
                <a:endParaRPr lang="en-US" dirty="0">
                  <a:ea typeface="Calibri" panose="020F0502020204030204" pitchFamily="34" charset="0"/>
                  <a:cs typeface="Times New Roman" panose="02020603050405020304" pitchFamily="18" charset="0"/>
                </a:endParaRPr>
              </a:p>
              <a:p>
                <a:pPr lvl="1"/>
                <a:r>
                  <a:rPr lang="en-US" b="1" dirty="0">
                    <a:solidFill>
                      <a:srgbClr val="FF0000"/>
                    </a:solidFill>
                    <a:ea typeface="Calibri" panose="020F0502020204030204" pitchFamily="34" charset="0"/>
                    <a:cs typeface="Times New Roman" panose="02020603050405020304" pitchFamily="18" charset="0"/>
                  </a:rPr>
                  <a:t>Residual RTM Simulation Error (</a:t>
                </a:r>
                <a14:m>
                  <m:oMath xmlns:m="http://schemas.openxmlformats.org/officeDocument/2006/math">
                    <m:r>
                      <a:rPr lang="en-US" b="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oMath>
                </a14:m>
                <a:r>
                  <a:rPr lang="en-US" b="1" dirty="0">
                    <a:solidFill>
                      <a:srgbClr val="FF0000"/>
                    </a:solidFill>
                    <a:ea typeface="Calibri" panose="020F0502020204030204" pitchFamily="34" charset="0"/>
                    <a:cs typeface="Times New Roman" panose="02020603050405020304" pitchFamily="18" charset="0"/>
                  </a:rPr>
                  <a:t>) Sources</a:t>
                </a:r>
                <a:endParaRPr lang="en-US" b="1" dirty="0">
                  <a:ea typeface="Calibri" panose="020F0502020204030204" pitchFamily="34" charset="0"/>
                  <a:cs typeface="Times New Roman" panose="02020603050405020304" pitchFamily="18" charset="0"/>
                </a:endParaRPr>
              </a:p>
              <a:p>
                <a:pPr lvl="2"/>
                <a:r>
                  <a:rPr lang="en-US" b="1" dirty="0">
                    <a:solidFill>
                      <a:srgbClr val="0000CC"/>
                    </a:solidFill>
                    <a:ea typeface="Calibri" panose="020F0502020204030204" pitchFamily="34" charset="0"/>
                    <a:cs typeface="Times New Roman" panose="02020603050405020304" pitchFamily="18" charset="0"/>
                  </a:rPr>
                  <a:t>Inputs (Atmospheric Profiles </a:t>
                </a:r>
                <a:r>
                  <a:rPr lang="en-US" dirty="0">
                    <a:ea typeface="Calibri" panose="020F0502020204030204" pitchFamily="34" charset="0"/>
                    <a:cs typeface="Times New Roman" panose="02020603050405020304" pitchFamily="18" charset="0"/>
                  </a:rPr>
                  <a:t>and Surface Properties)</a:t>
                </a:r>
              </a:p>
              <a:p>
                <a:pPr lvl="2"/>
                <a:r>
                  <a:rPr lang="en-US" dirty="0">
                    <a:ea typeface="Calibri" panose="020F0502020204030204" pitchFamily="34" charset="0"/>
                    <a:cs typeface="Times New Roman" panose="02020603050405020304" pitchFamily="18" charset="0"/>
                  </a:rPr>
                  <a:t>Measured instrument spectral response function or approximate boxcar SRF assumption </a:t>
                </a:r>
              </a:p>
              <a:p>
                <a:pPr lvl="2"/>
                <a:r>
                  <a:rPr lang="en-US" dirty="0">
                    <a:ea typeface="Calibri" panose="020F0502020204030204" pitchFamily="34" charset="0"/>
                    <a:cs typeface="Times New Roman" panose="02020603050405020304" pitchFamily="18" charset="0"/>
                  </a:rPr>
                  <a:t>Others</a:t>
                </a:r>
              </a:p>
            </p:txBody>
          </p:sp>
        </mc:Choice>
        <mc:Fallback>
          <p:sp>
            <p:nvSpPr>
              <p:cNvPr id="3" name="Text Placeholder 2">
                <a:extLst>
                  <a:ext uri="{FF2B5EF4-FFF2-40B4-BE49-F238E27FC236}">
                    <a16:creationId xmlns:a16="http://schemas.microsoft.com/office/drawing/2014/main" id="{D481E7AC-1D03-4355-96FA-9E188DFEC1DA}"/>
                  </a:ext>
                </a:extLst>
              </p:cNvPr>
              <p:cNvSpPr>
                <a:spLocks noGrp="1" noRot="1" noChangeAspect="1" noMove="1" noResize="1" noEditPoints="1" noAdjustHandles="1" noChangeArrowheads="1" noChangeShapeType="1" noTextEdit="1"/>
              </p:cNvSpPr>
              <p:nvPr>
                <p:ph type="body" idx="1"/>
              </p:nvPr>
            </p:nvSpPr>
            <p:spPr>
              <a:xfrm>
                <a:off x="152400" y="1111302"/>
                <a:ext cx="8059271" cy="5597316"/>
              </a:xfrm>
              <a:blipFill>
                <a:blip r:embed="rId2"/>
                <a:stretch>
                  <a:fillRect b="-2941"/>
                </a:stretch>
              </a:blipFill>
            </p:spPr>
            <p:txBody>
              <a:bodyPr/>
              <a:lstStyle/>
              <a:p>
                <a:r>
                  <a:rPr lang="en-US">
                    <a:noFill/>
                  </a:rPr>
                  <a:t> </a:t>
                </a:r>
              </a:p>
            </p:txBody>
          </p:sp>
        </mc:Fallback>
      </mc:AlternateContent>
      <p:sp>
        <p:nvSpPr>
          <p:cNvPr id="5" name="Callout: Left Arrow 4">
            <a:extLst>
              <a:ext uri="{FF2B5EF4-FFF2-40B4-BE49-F238E27FC236}">
                <a16:creationId xmlns:a16="http://schemas.microsoft.com/office/drawing/2014/main" id="{86EF02DD-2822-48CB-82DB-396173D48AB1}"/>
              </a:ext>
            </a:extLst>
          </p:cNvPr>
          <p:cNvSpPr/>
          <p:nvPr/>
        </p:nvSpPr>
        <p:spPr>
          <a:xfrm>
            <a:off x="7415112" y="1828800"/>
            <a:ext cx="4481142" cy="4233679"/>
          </a:xfrm>
          <a:prstGeom prst="leftArrowCallout">
            <a:avLst>
              <a:gd name="adj1" fmla="val 25511"/>
              <a:gd name="adj2" fmla="val 25000"/>
              <a:gd name="adj3" fmla="val 25000"/>
              <a:gd name="adj4" fmla="val 6497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0000CC"/>
                </a:solidFill>
              </a:rPr>
              <a:t>Computation Components:</a:t>
            </a:r>
          </a:p>
          <a:p>
            <a:pPr marL="285750" lvl="1" indent="-285750">
              <a:lnSpc>
                <a:spcPct val="150000"/>
              </a:lnSpc>
              <a:buFont typeface="Arial" panose="020B0604020202020204" pitchFamily="34" charset="0"/>
              <a:buChar char="•"/>
            </a:pPr>
            <a:r>
              <a:rPr lang="en-US" dirty="0">
                <a:solidFill>
                  <a:srgbClr val="0000CC"/>
                </a:solidFill>
              </a:rPr>
              <a:t>O: Satellite Observation </a:t>
            </a:r>
          </a:p>
          <a:p>
            <a:pPr lvl="3"/>
            <a:r>
              <a:rPr lang="en-US" dirty="0">
                <a:solidFill>
                  <a:srgbClr val="0000CC"/>
                </a:solidFill>
              </a:rPr>
              <a:t>  1). This study utilizes ATMS </a:t>
            </a:r>
          </a:p>
          <a:p>
            <a:pPr lvl="3"/>
            <a:r>
              <a:rPr lang="en-US" dirty="0">
                <a:solidFill>
                  <a:srgbClr val="0000CC"/>
                </a:solidFill>
              </a:rPr>
              <a:t> TDR data (Ta or antenna </a:t>
            </a:r>
          </a:p>
          <a:p>
            <a:pPr lvl="3"/>
            <a:r>
              <a:rPr lang="en-US" dirty="0">
                <a:solidFill>
                  <a:srgbClr val="0000CC"/>
                </a:solidFill>
              </a:rPr>
              <a:t>  temperature, without </a:t>
            </a:r>
          </a:p>
          <a:p>
            <a:pPr lvl="3"/>
            <a:r>
              <a:rPr lang="en-US" dirty="0">
                <a:solidFill>
                  <a:srgbClr val="0000CC"/>
                </a:solidFill>
              </a:rPr>
              <a:t>  antenna pattern correction) </a:t>
            </a:r>
          </a:p>
          <a:p>
            <a:pPr lvl="3"/>
            <a:r>
              <a:rPr lang="en-US" dirty="0">
                <a:solidFill>
                  <a:srgbClr val="0000CC"/>
                </a:solidFill>
              </a:rPr>
              <a:t>  for the demonstration</a:t>
            </a:r>
          </a:p>
          <a:p>
            <a:pPr marL="285750" lvl="1" indent="-285750">
              <a:lnSpc>
                <a:spcPct val="150000"/>
              </a:lnSpc>
              <a:buFont typeface="Arial" panose="020B0604020202020204" pitchFamily="34" charset="0"/>
              <a:buChar char="•"/>
            </a:pPr>
            <a:r>
              <a:rPr lang="en-US" dirty="0" err="1">
                <a:solidFill>
                  <a:srgbClr val="0000CC"/>
                </a:solidFill>
              </a:rPr>
              <a:t>Bc</a:t>
            </a:r>
            <a:r>
              <a:rPr lang="en-US" dirty="0">
                <a:solidFill>
                  <a:srgbClr val="0000CC"/>
                </a:solidFill>
              </a:rPr>
              <a:t>: CRTM radiance simulation without simulation error </a:t>
            </a:r>
          </a:p>
          <a:p>
            <a:pPr marL="285750" lvl="1" indent="-285750">
              <a:buFont typeface="Arial" panose="020B0604020202020204" pitchFamily="34" charset="0"/>
              <a:buChar char="•"/>
            </a:pPr>
            <a:r>
              <a:rPr lang="en-US" dirty="0">
                <a:solidFill>
                  <a:srgbClr val="0000CC"/>
                </a:solidFill>
              </a:rPr>
              <a:t>CRTM Input Parameters</a:t>
            </a:r>
          </a:p>
          <a:p>
            <a:pPr lvl="1"/>
            <a:r>
              <a:rPr lang="en-US" dirty="0">
                <a:solidFill>
                  <a:srgbClr val="0000CC"/>
                </a:solidFill>
              </a:rPr>
              <a:t>1). ECMWF forecasts: </a:t>
            </a:r>
          </a:p>
          <a:p>
            <a:pPr lvl="1"/>
            <a:r>
              <a:rPr lang="en-US" dirty="0">
                <a:solidFill>
                  <a:srgbClr val="0000CC"/>
                </a:solidFill>
              </a:rPr>
              <a:t>    atmospheric profiles and </a:t>
            </a:r>
          </a:p>
          <a:p>
            <a:pPr lvl="1"/>
            <a:r>
              <a:rPr lang="en-US" dirty="0">
                <a:solidFill>
                  <a:srgbClr val="0000CC"/>
                </a:solidFill>
              </a:rPr>
              <a:t>    surface properties</a:t>
            </a:r>
          </a:p>
          <a:p>
            <a:pPr lvl="1"/>
            <a:r>
              <a:rPr lang="en-US" dirty="0">
                <a:solidFill>
                  <a:srgbClr val="0000CC"/>
                </a:solidFill>
              </a:rPr>
              <a:t>  2). GNSS RO-derived </a:t>
            </a:r>
          </a:p>
          <a:p>
            <a:pPr lvl="1"/>
            <a:r>
              <a:rPr lang="en-US" dirty="0">
                <a:solidFill>
                  <a:srgbClr val="0000CC"/>
                </a:solidFill>
              </a:rPr>
              <a:t>    temperature and moisture   </a:t>
            </a:r>
          </a:p>
          <a:p>
            <a:pPr lvl="1"/>
            <a:r>
              <a:rPr lang="en-US" dirty="0">
                <a:solidFill>
                  <a:srgbClr val="0000CC"/>
                </a:solidFill>
              </a:rPr>
              <a:t>    profile dataset </a:t>
            </a:r>
          </a:p>
        </p:txBody>
      </p:sp>
    </p:spTree>
    <p:extLst>
      <p:ext uri="{BB962C8B-B14F-4D97-AF65-F5344CB8AC3E}">
        <p14:creationId xmlns:p14="http://schemas.microsoft.com/office/powerpoint/2010/main" val="3477984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6F8F3-E7CA-4BDD-9FAA-A348C65A4B18}"/>
              </a:ext>
            </a:extLst>
          </p:cNvPr>
          <p:cNvSpPr>
            <a:spLocks noGrp="1"/>
          </p:cNvSpPr>
          <p:nvPr>
            <p:ph type="title"/>
          </p:nvPr>
        </p:nvSpPr>
        <p:spPr>
          <a:xfrm>
            <a:off x="424543" y="141514"/>
            <a:ext cx="11364686" cy="878300"/>
          </a:xfrm>
        </p:spPr>
        <p:txBody>
          <a:bodyPr/>
          <a:lstStyle/>
          <a:p>
            <a:r>
              <a:rPr lang="en-US" dirty="0"/>
              <a:t>Inter-sensor Radiative Calibration Bias Assessment: </a:t>
            </a:r>
            <a:br>
              <a:rPr lang="en-US" dirty="0"/>
            </a:br>
            <a:r>
              <a:rPr lang="en-US" dirty="0"/>
              <a:t>Datasets and Experiment Designs</a:t>
            </a:r>
          </a:p>
        </p:txBody>
      </p:sp>
      <p:sp>
        <p:nvSpPr>
          <p:cNvPr id="3" name="Text Placeholder 2">
            <a:extLst>
              <a:ext uri="{FF2B5EF4-FFF2-40B4-BE49-F238E27FC236}">
                <a16:creationId xmlns:a16="http://schemas.microsoft.com/office/drawing/2014/main" id="{E9C37135-2EC6-438A-B82A-435BADE34673}"/>
              </a:ext>
            </a:extLst>
          </p:cNvPr>
          <p:cNvSpPr>
            <a:spLocks noGrp="1"/>
          </p:cNvSpPr>
          <p:nvPr>
            <p:ph type="body" idx="1"/>
          </p:nvPr>
        </p:nvSpPr>
        <p:spPr>
          <a:xfrm>
            <a:off x="239485" y="1157727"/>
            <a:ext cx="11734801" cy="5700273"/>
          </a:xfrm>
        </p:spPr>
        <p:txBody>
          <a:bodyPr/>
          <a:lstStyle/>
          <a:p>
            <a:r>
              <a:rPr lang="en-US" sz="1800" dirty="0"/>
              <a:t>Satellite Radiance Data:</a:t>
            </a:r>
          </a:p>
          <a:p>
            <a:pPr lvl="1"/>
            <a:r>
              <a:rPr lang="en-US" sz="1600" dirty="0"/>
              <a:t>Data Source: SNPP/NOAA-20/NOAA-21 ATMS TDR data are used for the demonstration</a:t>
            </a:r>
          </a:p>
          <a:p>
            <a:pPr lvl="1"/>
            <a:r>
              <a:rPr lang="en-US" sz="1600" dirty="0"/>
              <a:t>Dataset Coverage: 2023 ~ Present, where all of SNPP/NOAA-20/NOAA-21 data are available  </a:t>
            </a:r>
          </a:p>
          <a:p>
            <a:r>
              <a:rPr lang="en-US" sz="1800" dirty="0"/>
              <a:t>CRTM Profile and Surface Input Parameters</a:t>
            </a:r>
          </a:p>
          <a:p>
            <a:pPr lvl="1"/>
            <a:r>
              <a:rPr lang="en-US" sz="1600" b="1" dirty="0">
                <a:solidFill>
                  <a:srgbClr val="0000CC"/>
                </a:solidFill>
              </a:rPr>
              <a:t>Atmospheric Temperature and Moisture Profiles (</a:t>
            </a:r>
            <a:r>
              <a:rPr lang="en-US" sz="1600" b="1" dirty="0">
                <a:solidFill>
                  <a:srgbClr val="FF0000"/>
                </a:solidFill>
              </a:rPr>
              <a:t>Two different data sources!)</a:t>
            </a:r>
          </a:p>
          <a:p>
            <a:pPr lvl="2"/>
            <a:r>
              <a:rPr lang="en-US" sz="1600" b="1" dirty="0">
                <a:solidFill>
                  <a:srgbClr val="0000CC"/>
                </a:solidFill>
              </a:rPr>
              <a:t>ECMWF forecast data </a:t>
            </a:r>
          </a:p>
          <a:p>
            <a:pPr lvl="2"/>
            <a:r>
              <a:rPr lang="en-US" sz="1600" b="1" dirty="0">
                <a:solidFill>
                  <a:srgbClr val="0000CC"/>
                </a:solidFill>
              </a:rPr>
              <a:t>GNSS RO-derived products (collocation with satellite observations)</a:t>
            </a:r>
          </a:p>
          <a:p>
            <a:pPr lvl="3"/>
            <a:r>
              <a:rPr lang="en-US" sz="1400" dirty="0"/>
              <a:t>3-hr time window and 50 km distance window (vs. channel peak altitude) (</a:t>
            </a:r>
            <a:r>
              <a:rPr lang="en-US" sz="1400" b="1" dirty="0"/>
              <a:t>reference</a:t>
            </a:r>
            <a:r>
              <a:rPr lang="en-US" sz="1400" dirty="0"/>
              <a:t>: Liu et al., 2019: STAR Software Description and Operations Manual: Tool to Inter-compare ATMS Radiances With CRTM-Simulations Based on COSMIC GPS-RO Soundings)</a:t>
            </a:r>
          </a:p>
          <a:p>
            <a:pPr lvl="1"/>
            <a:r>
              <a:rPr lang="en-US" sz="1600" dirty="0"/>
              <a:t>Atmospheric Trace Gas Absorber Concentration Profiles (e.g., Oxygen and Ozone)</a:t>
            </a:r>
          </a:p>
          <a:p>
            <a:pPr lvl="2"/>
            <a:r>
              <a:rPr lang="en-US" sz="1400" dirty="0"/>
              <a:t>ECMWF forecast data</a:t>
            </a:r>
          </a:p>
          <a:p>
            <a:r>
              <a:rPr lang="en-US" sz="1800" dirty="0"/>
              <a:t>CRTM Simulation Criteria</a:t>
            </a:r>
          </a:p>
          <a:p>
            <a:pPr lvl="1"/>
            <a:r>
              <a:rPr lang="en-US" sz="1800" dirty="0"/>
              <a:t> Channel Selection: </a:t>
            </a:r>
            <a:r>
              <a:rPr lang="en-US" sz="1800" dirty="0">
                <a:solidFill>
                  <a:srgbClr val="FF0000"/>
                </a:solidFill>
              </a:rPr>
              <a:t>Only applied to the channels from 6 to 15</a:t>
            </a:r>
            <a:r>
              <a:rPr lang="en-US" sz="1800" dirty="0"/>
              <a:t>, to reduce simulation errors due to surface emissivity errors</a:t>
            </a:r>
          </a:p>
          <a:p>
            <a:pPr lvl="1"/>
            <a:r>
              <a:rPr lang="en-US" sz="1800" dirty="0"/>
              <a:t>Environmental Conditions: restricted to clear-sky conditions  over oceans</a:t>
            </a:r>
          </a:p>
          <a:p>
            <a:pPr lvl="1"/>
            <a:r>
              <a:rPr lang="en-US" sz="1800" dirty="0"/>
              <a:t>Geographic Scope: limited to latitudes between </a:t>
            </a:r>
            <a:r>
              <a:rPr lang="en-US" sz="1800" dirty="0">
                <a:solidFill>
                  <a:schemeClr val="tx1"/>
                </a:solidFill>
              </a:rPr>
              <a:t>±55</a:t>
            </a:r>
            <a:r>
              <a:rPr lang="en-US" sz="1800" dirty="0">
                <a:solidFill>
                  <a:schemeClr val="tx1"/>
                </a:solidFill>
                <a:sym typeface="Symbol" panose="05050102010706020507" pitchFamily="18" charset="2"/>
              </a:rPr>
              <a:t> for ECMWF inputs and</a:t>
            </a:r>
            <a:r>
              <a:rPr lang="en-US" sz="1800" dirty="0">
                <a:solidFill>
                  <a:schemeClr val="tx1"/>
                </a:solidFill>
              </a:rPr>
              <a:t> ±60</a:t>
            </a:r>
            <a:r>
              <a:rPr lang="en-US" sz="1800" dirty="0">
                <a:solidFill>
                  <a:schemeClr val="tx1"/>
                </a:solidFill>
                <a:sym typeface="Symbol" panose="05050102010706020507" pitchFamily="18" charset="2"/>
              </a:rPr>
              <a:t> for RO-profile inputs </a:t>
            </a:r>
            <a:endParaRPr lang="en-US" sz="1800" dirty="0">
              <a:solidFill>
                <a:schemeClr val="tx1"/>
              </a:solidFill>
            </a:endParaRPr>
          </a:p>
          <a:p>
            <a:r>
              <a:rPr lang="en-US" sz="1800" b="1" dirty="0">
                <a:solidFill>
                  <a:srgbClr val="0000CC"/>
                </a:solidFill>
              </a:rPr>
              <a:t>Inter-sensor Radiance Bias Computation</a:t>
            </a:r>
          </a:p>
          <a:p>
            <a:pPr lvl="1"/>
            <a:r>
              <a:rPr lang="en-US" sz="1600" dirty="0"/>
              <a:t>Monthly mean of CRTM-DD derived inter-sensor biases (in the presence of residual CRTM simulation errors)</a:t>
            </a:r>
          </a:p>
          <a:p>
            <a:pPr lvl="1"/>
            <a:r>
              <a:rPr lang="en-US" sz="1600" dirty="0"/>
              <a:t>Comparison of CRTM-DD biases using ECMWF and RO-derived atmospheric profiles</a:t>
            </a:r>
          </a:p>
        </p:txBody>
      </p:sp>
    </p:spTree>
    <p:extLst>
      <p:ext uri="{BB962C8B-B14F-4D97-AF65-F5344CB8AC3E}">
        <p14:creationId xmlns:p14="http://schemas.microsoft.com/office/powerpoint/2010/main" val="147211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55D8A8-07BE-4938-AF79-B0C2F8A44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50" y="805758"/>
            <a:ext cx="3673291" cy="5192272"/>
          </a:xfrm>
          <a:prstGeom prst="rect">
            <a:avLst/>
          </a:prstGeom>
        </p:spPr>
      </p:pic>
      <p:pic>
        <p:nvPicPr>
          <p:cNvPr id="6" name="Picture 5">
            <a:extLst>
              <a:ext uri="{FF2B5EF4-FFF2-40B4-BE49-F238E27FC236}">
                <a16:creationId xmlns:a16="http://schemas.microsoft.com/office/drawing/2014/main" id="{26BA9D6B-7AFB-42E3-B01C-67B7F4D0A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6155" y="805758"/>
            <a:ext cx="3673291" cy="5192272"/>
          </a:xfrm>
          <a:prstGeom prst="rect">
            <a:avLst/>
          </a:prstGeom>
        </p:spPr>
      </p:pic>
      <p:pic>
        <p:nvPicPr>
          <p:cNvPr id="11" name="Picture 10">
            <a:extLst>
              <a:ext uri="{FF2B5EF4-FFF2-40B4-BE49-F238E27FC236}">
                <a16:creationId xmlns:a16="http://schemas.microsoft.com/office/drawing/2014/main" id="{CED19B74-84D0-4E38-99AE-AE4034E4BD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6046" y="805757"/>
            <a:ext cx="3673291" cy="5192272"/>
          </a:xfrm>
          <a:prstGeom prst="rect">
            <a:avLst/>
          </a:prstGeom>
        </p:spPr>
      </p:pic>
      <p:sp>
        <p:nvSpPr>
          <p:cNvPr id="2" name="TextBox 1">
            <a:extLst>
              <a:ext uri="{FF2B5EF4-FFF2-40B4-BE49-F238E27FC236}">
                <a16:creationId xmlns:a16="http://schemas.microsoft.com/office/drawing/2014/main" id="{4A901D0F-CD72-46B8-BD9C-92B929839F05}"/>
              </a:ext>
            </a:extLst>
          </p:cNvPr>
          <p:cNvSpPr txBox="1"/>
          <p:nvPr/>
        </p:nvSpPr>
        <p:spPr>
          <a:xfrm>
            <a:off x="801231" y="21807"/>
            <a:ext cx="10637821" cy="707886"/>
          </a:xfrm>
          <a:prstGeom prst="rect">
            <a:avLst/>
          </a:prstGeom>
          <a:noFill/>
        </p:spPr>
        <p:txBody>
          <a:bodyPr wrap="square" rtlCol="0">
            <a:spAutoFit/>
          </a:bodyPr>
          <a:lstStyle/>
          <a:p>
            <a:pPr algn="ctr"/>
            <a:r>
              <a:rPr lang="en-US" sz="2000" b="1" dirty="0"/>
              <a:t>TDR Radiometric Calibration Error across 3 ATMS Instruments: </a:t>
            </a:r>
          </a:p>
          <a:p>
            <a:pPr algn="ctr"/>
            <a:r>
              <a:rPr lang="en-US" sz="2000" b="1" dirty="0"/>
              <a:t>O – B Using ECMWF and UCAR RO Profile Datasets</a:t>
            </a:r>
          </a:p>
        </p:txBody>
      </p:sp>
      <p:sp>
        <p:nvSpPr>
          <p:cNvPr id="7" name="TextBox 6">
            <a:extLst>
              <a:ext uri="{FF2B5EF4-FFF2-40B4-BE49-F238E27FC236}">
                <a16:creationId xmlns:a16="http://schemas.microsoft.com/office/drawing/2014/main" id="{DFC6D10A-4D28-4932-9270-F1FE0731AC16}"/>
              </a:ext>
            </a:extLst>
          </p:cNvPr>
          <p:cNvSpPr txBox="1"/>
          <p:nvPr/>
        </p:nvSpPr>
        <p:spPr>
          <a:xfrm>
            <a:off x="596018" y="6291267"/>
            <a:ext cx="10965256" cy="584775"/>
          </a:xfrm>
          <a:prstGeom prst="rect">
            <a:avLst/>
          </a:prstGeom>
          <a:solidFill>
            <a:schemeClr val="accent1">
              <a:alpha val="16000"/>
            </a:schemeClr>
          </a:solidFill>
          <a:ln w="31750">
            <a:solidFill>
              <a:srgbClr val="0000CC"/>
            </a:solidFill>
          </a:ln>
        </p:spPr>
        <p:txBody>
          <a:bodyPr wrap="square" rtlCol="0">
            <a:spAutoFit/>
          </a:bodyPr>
          <a:lstStyle/>
          <a:p>
            <a:r>
              <a:rPr lang="en-US" sz="1600" dirty="0"/>
              <a:t>Two different sources of atmospheric (temperature and moisture) profiles lead to slightly different instrument radiometric calibration biases across various sounding channels, with </a:t>
            </a:r>
            <a:r>
              <a:rPr lang="en-US" sz="1600" dirty="0">
                <a:solidFill>
                  <a:srgbClr val="FF0000"/>
                </a:solidFill>
              </a:rPr>
              <a:t>the largest deviation of 0.1 K</a:t>
            </a:r>
            <a:r>
              <a:rPr lang="en-US" sz="1600" dirty="0"/>
              <a:t> in channels 6 and 13.</a:t>
            </a:r>
          </a:p>
        </p:txBody>
      </p:sp>
      <p:sp>
        <p:nvSpPr>
          <p:cNvPr id="8" name="TextBox 7">
            <a:extLst>
              <a:ext uri="{FF2B5EF4-FFF2-40B4-BE49-F238E27FC236}">
                <a16:creationId xmlns:a16="http://schemas.microsoft.com/office/drawing/2014/main" id="{7E3D3624-DC67-44A3-A5CA-32C08DF205DC}"/>
              </a:ext>
            </a:extLst>
          </p:cNvPr>
          <p:cNvSpPr txBox="1"/>
          <p:nvPr/>
        </p:nvSpPr>
        <p:spPr>
          <a:xfrm rot="16200000">
            <a:off x="-1040925" y="3074275"/>
            <a:ext cx="2638864" cy="276999"/>
          </a:xfrm>
          <a:prstGeom prst="rect">
            <a:avLst/>
          </a:prstGeom>
          <a:solidFill>
            <a:schemeClr val="lt1"/>
          </a:solidFill>
        </p:spPr>
        <p:txBody>
          <a:bodyPr wrap="none" rtlCol="0">
            <a:spAutoFit/>
          </a:bodyPr>
          <a:lstStyle/>
          <a:p>
            <a:r>
              <a:rPr lang="en-US" sz="1200" b="1" dirty="0"/>
              <a:t>TDR Radiometric Error,  O – B (K)</a:t>
            </a:r>
          </a:p>
        </p:txBody>
      </p:sp>
      <p:sp>
        <p:nvSpPr>
          <p:cNvPr id="10" name="TextBox 9">
            <a:extLst>
              <a:ext uri="{FF2B5EF4-FFF2-40B4-BE49-F238E27FC236}">
                <a16:creationId xmlns:a16="http://schemas.microsoft.com/office/drawing/2014/main" id="{E9C36A89-366D-4733-B669-28F8524BF4EA}"/>
              </a:ext>
            </a:extLst>
          </p:cNvPr>
          <p:cNvSpPr txBox="1"/>
          <p:nvPr/>
        </p:nvSpPr>
        <p:spPr>
          <a:xfrm rot="16200000">
            <a:off x="2996723" y="3074276"/>
            <a:ext cx="2638864" cy="276999"/>
          </a:xfrm>
          <a:prstGeom prst="rect">
            <a:avLst/>
          </a:prstGeom>
          <a:solidFill>
            <a:schemeClr val="lt1"/>
          </a:solidFill>
        </p:spPr>
        <p:txBody>
          <a:bodyPr wrap="none" rtlCol="0">
            <a:spAutoFit/>
          </a:bodyPr>
          <a:lstStyle/>
          <a:p>
            <a:r>
              <a:rPr lang="en-US" sz="1200" b="1" dirty="0"/>
              <a:t>TDR Radiometric Error,  O – B (K)</a:t>
            </a:r>
          </a:p>
        </p:txBody>
      </p:sp>
      <p:sp>
        <p:nvSpPr>
          <p:cNvPr id="12" name="TextBox 11">
            <a:extLst>
              <a:ext uri="{FF2B5EF4-FFF2-40B4-BE49-F238E27FC236}">
                <a16:creationId xmlns:a16="http://schemas.microsoft.com/office/drawing/2014/main" id="{776389D9-AE8D-4F32-A3A9-5FF2A8F59DB5}"/>
              </a:ext>
            </a:extLst>
          </p:cNvPr>
          <p:cNvSpPr txBox="1"/>
          <p:nvPr/>
        </p:nvSpPr>
        <p:spPr>
          <a:xfrm rot="16200000">
            <a:off x="7015729" y="2867447"/>
            <a:ext cx="2638864" cy="276999"/>
          </a:xfrm>
          <a:prstGeom prst="rect">
            <a:avLst/>
          </a:prstGeom>
          <a:solidFill>
            <a:schemeClr val="lt1"/>
          </a:solidFill>
        </p:spPr>
        <p:txBody>
          <a:bodyPr wrap="none" rtlCol="0">
            <a:spAutoFit/>
          </a:bodyPr>
          <a:lstStyle/>
          <a:p>
            <a:r>
              <a:rPr lang="en-US" sz="1200" b="1" dirty="0"/>
              <a:t>TDR Radiometric Error,  O – B (K)</a:t>
            </a:r>
          </a:p>
        </p:txBody>
      </p:sp>
      <p:sp>
        <p:nvSpPr>
          <p:cNvPr id="13" name="TextBox 12">
            <a:extLst>
              <a:ext uri="{FF2B5EF4-FFF2-40B4-BE49-F238E27FC236}">
                <a16:creationId xmlns:a16="http://schemas.microsoft.com/office/drawing/2014/main" id="{06EC364F-BD75-4D89-8B31-6BED8E82EF58}"/>
              </a:ext>
            </a:extLst>
          </p:cNvPr>
          <p:cNvSpPr txBox="1"/>
          <p:nvPr/>
        </p:nvSpPr>
        <p:spPr>
          <a:xfrm>
            <a:off x="1834843" y="5913742"/>
            <a:ext cx="587020" cy="276999"/>
          </a:xfrm>
          <a:prstGeom prst="rect">
            <a:avLst/>
          </a:prstGeom>
          <a:solidFill>
            <a:schemeClr val="lt1"/>
          </a:solidFill>
        </p:spPr>
        <p:txBody>
          <a:bodyPr wrap="none" rtlCol="0">
            <a:spAutoFit/>
          </a:bodyPr>
          <a:lstStyle/>
          <a:p>
            <a:r>
              <a:rPr lang="en-US" sz="1200" b="1" dirty="0"/>
              <a:t>Time </a:t>
            </a:r>
          </a:p>
        </p:txBody>
      </p:sp>
      <p:sp>
        <p:nvSpPr>
          <p:cNvPr id="14" name="TextBox 13">
            <a:extLst>
              <a:ext uri="{FF2B5EF4-FFF2-40B4-BE49-F238E27FC236}">
                <a16:creationId xmlns:a16="http://schemas.microsoft.com/office/drawing/2014/main" id="{686E27A2-618B-4401-ACD2-65730DDB7C77}"/>
              </a:ext>
            </a:extLst>
          </p:cNvPr>
          <p:cNvSpPr txBox="1"/>
          <p:nvPr/>
        </p:nvSpPr>
        <p:spPr>
          <a:xfrm>
            <a:off x="6152800" y="5935595"/>
            <a:ext cx="587020" cy="276999"/>
          </a:xfrm>
          <a:prstGeom prst="rect">
            <a:avLst/>
          </a:prstGeom>
          <a:solidFill>
            <a:schemeClr val="lt1"/>
          </a:solidFill>
        </p:spPr>
        <p:txBody>
          <a:bodyPr wrap="none" rtlCol="0">
            <a:spAutoFit/>
          </a:bodyPr>
          <a:lstStyle/>
          <a:p>
            <a:r>
              <a:rPr lang="en-US" sz="1200" b="1" dirty="0"/>
              <a:t>Time </a:t>
            </a:r>
          </a:p>
        </p:txBody>
      </p:sp>
      <p:sp>
        <p:nvSpPr>
          <p:cNvPr id="15" name="TextBox 14">
            <a:extLst>
              <a:ext uri="{FF2B5EF4-FFF2-40B4-BE49-F238E27FC236}">
                <a16:creationId xmlns:a16="http://schemas.microsoft.com/office/drawing/2014/main" id="{B9B31145-18F9-43E1-8037-7417E13974BC}"/>
              </a:ext>
            </a:extLst>
          </p:cNvPr>
          <p:cNvSpPr txBox="1"/>
          <p:nvPr/>
        </p:nvSpPr>
        <p:spPr>
          <a:xfrm>
            <a:off x="10182691" y="5935595"/>
            <a:ext cx="587020" cy="276999"/>
          </a:xfrm>
          <a:prstGeom prst="rect">
            <a:avLst/>
          </a:prstGeom>
          <a:solidFill>
            <a:schemeClr val="lt1"/>
          </a:solidFill>
        </p:spPr>
        <p:txBody>
          <a:bodyPr wrap="none" rtlCol="0">
            <a:spAutoFit/>
          </a:bodyPr>
          <a:lstStyle/>
          <a:p>
            <a:r>
              <a:rPr lang="en-US" sz="1200" b="1" dirty="0"/>
              <a:t>Time </a:t>
            </a:r>
          </a:p>
        </p:txBody>
      </p:sp>
      <p:sp>
        <p:nvSpPr>
          <p:cNvPr id="16" name="TextBox 15">
            <a:extLst>
              <a:ext uri="{FF2B5EF4-FFF2-40B4-BE49-F238E27FC236}">
                <a16:creationId xmlns:a16="http://schemas.microsoft.com/office/drawing/2014/main" id="{1B3F6481-40F4-4677-BCE3-A58F711F1933}"/>
              </a:ext>
            </a:extLst>
          </p:cNvPr>
          <p:cNvSpPr txBox="1"/>
          <p:nvPr/>
        </p:nvSpPr>
        <p:spPr>
          <a:xfrm>
            <a:off x="64968" y="249414"/>
            <a:ext cx="2024913" cy="430887"/>
          </a:xfrm>
          <a:prstGeom prst="rect">
            <a:avLst/>
          </a:prstGeom>
          <a:noFill/>
          <a:ln w="22225">
            <a:solidFill>
              <a:schemeClr val="accent2"/>
            </a:solidFill>
          </a:ln>
        </p:spPr>
        <p:txBody>
          <a:bodyPr wrap="none" rtlCol="0">
            <a:spAutoFit/>
          </a:bodyPr>
          <a:lstStyle/>
          <a:p>
            <a:r>
              <a:rPr lang="en-US" sz="1100" b="1" dirty="0"/>
              <a:t>Blue lines: ECMWF-Results</a:t>
            </a:r>
          </a:p>
          <a:p>
            <a:r>
              <a:rPr lang="en-US" sz="1100" b="1" dirty="0"/>
              <a:t>Red lines: RO-Results</a:t>
            </a:r>
          </a:p>
        </p:txBody>
      </p:sp>
      <p:sp>
        <p:nvSpPr>
          <p:cNvPr id="4" name="TextBox 3">
            <a:extLst>
              <a:ext uri="{FF2B5EF4-FFF2-40B4-BE49-F238E27FC236}">
                <a16:creationId xmlns:a16="http://schemas.microsoft.com/office/drawing/2014/main" id="{9F866B90-D47B-4E76-924F-1F01A04C8F28}"/>
              </a:ext>
            </a:extLst>
          </p:cNvPr>
          <p:cNvSpPr txBox="1"/>
          <p:nvPr/>
        </p:nvSpPr>
        <p:spPr>
          <a:xfrm>
            <a:off x="739831" y="729693"/>
            <a:ext cx="675185" cy="307777"/>
          </a:xfrm>
          <a:prstGeom prst="rect">
            <a:avLst/>
          </a:prstGeom>
          <a:noFill/>
        </p:spPr>
        <p:txBody>
          <a:bodyPr wrap="none" rtlCol="0">
            <a:spAutoFit/>
          </a:bodyPr>
          <a:lstStyle/>
          <a:p>
            <a:r>
              <a:rPr lang="en-US" b="1" dirty="0">
                <a:solidFill>
                  <a:srgbClr val="FF0000"/>
                </a:solidFill>
              </a:rPr>
              <a:t>SNPP</a:t>
            </a:r>
          </a:p>
        </p:txBody>
      </p:sp>
      <p:sp>
        <p:nvSpPr>
          <p:cNvPr id="17" name="TextBox 16">
            <a:extLst>
              <a:ext uri="{FF2B5EF4-FFF2-40B4-BE49-F238E27FC236}">
                <a16:creationId xmlns:a16="http://schemas.microsoft.com/office/drawing/2014/main" id="{6C765666-3DD7-4F7E-9A74-A9D26DE70190}"/>
              </a:ext>
            </a:extLst>
          </p:cNvPr>
          <p:cNvSpPr txBox="1"/>
          <p:nvPr/>
        </p:nvSpPr>
        <p:spPr>
          <a:xfrm>
            <a:off x="4570341" y="722423"/>
            <a:ext cx="971741" cy="307777"/>
          </a:xfrm>
          <a:prstGeom prst="rect">
            <a:avLst/>
          </a:prstGeom>
          <a:noFill/>
        </p:spPr>
        <p:txBody>
          <a:bodyPr wrap="none" rtlCol="0">
            <a:spAutoFit/>
          </a:bodyPr>
          <a:lstStyle/>
          <a:p>
            <a:r>
              <a:rPr lang="en-US" b="1" dirty="0">
                <a:solidFill>
                  <a:srgbClr val="FF0000"/>
                </a:solidFill>
              </a:rPr>
              <a:t>NOAA-20</a:t>
            </a:r>
          </a:p>
        </p:txBody>
      </p:sp>
      <p:sp>
        <p:nvSpPr>
          <p:cNvPr id="18" name="TextBox 17">
            <a:extLst>
              <a:ext uri="{FF2B5EF4-FFF2-40B4-BE49-F238E27FC236}">
                <a16:creationId xmlns:a16="http://schemas.microsoft.com/office/drawing/2014/main" id="{AFD7EC5C-3983-481B-A5FE-D103FB2083B0}"/>
              </a:ext>
            </a:extLst>
          </p:cNvPr>
          <p:cNvSpPr txBox="1"/>
          <p:nvPr/>
        </p:nvSpPr>
        <p:spPr>
          <a:xfrm>
            <a:off x="8600198" y="706082"/>
            <a:ext cx="971741" cy="307777"/>
          </a:xfrm>
          <a:prstGeom prst="rect">
            <a:avLst/>
          </a:prstGeom>
          <a:noFill/>
        </p:spPr>
        <p:txBody>
          <a:bodyPr wrap="none" rtlCol="0">
            <a:spAutoFit/>
          </a:bodyPr>
          <a:lstStyle/>
          <a:p>
            <a:r>
              <a:rPr lang="en-US" b="1" dirty="0">
                <a:solidFill>
                  <a:srgbClr val="FF0000"/>
                </a:solidFill>
              </a:rPr>
              <a:t>NOAA-21</a:t>
            </a:r>
          </a:p>
        </p:txBody>
      </p:sp>
    </p:spTree>
    <p:extLst>
      <p:ext uri="{BB962C8B-B14F-4D97-AF65-F5344CB8AC3E}">
        <p14:creationId xmlns:p14="http://schemas.microsoft.com/office/powerpoint/2010/main" val="101098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91C5E2-04B3-4A43-B56B-F6B023051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76" y="4819156"/>
            <a:ext cx="4474029" cy="1789612"/>
          </a:xfrm>
          <a:prstGeom prst="rect">
            <a:avLst/>
          </a:prstGeom>
        </p:spPr>
      </p:pic>
      <p:pic>
        <p:nvPicPr>
          <p:cNvPr id="5" name="Picture 4">
            <a:extLst>
              <a:ext uri="{FF2B5EF4-FFF2-40B4-BE49-F238E27FC236}">
                <a16:creationId xmlns:a16="http://schemas.microsoft.com/office/drawing/2014/main" id="{E014B82E-5022-490B-805C-0D7080168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421" y="1017525"/>
            <a:ext cx="4474029" cy="1789612"/>
          </a:xfrm>
          <a:prstGeom prst="rect">
            <a:avLst/>
          </a:prstGeom>
        </p:spPr>
      </p:pic>
      <p:pic>
        <p:nvPicPr>
          <p:cNvPr id="9" name="Picture 8">
            <a:extLst>
              <a:ext uri="{FF2B5EF4-FFF2-40B4-BE49-F238E27FC236}">
                <a16:creationId xmlns:a16="http://schemas.microsoft.com/office/drawing/2014/main" id="{C9973CFB-64BA-483E-9939-FBB14DF2C6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422" y="2901442"/>
            <a:ext cx="4474029" cy="1789612"/>
          </a:xfrm>
          <a:prstGeom prst="rect">
            <a:avLst/>
          </a:prstGeom>
        </p:spPr>
      </p:pic>
      <p:pic>
        <p:nvPicPr>
          <p:cNvPr id="13" name="Picture 12">
            <a:extLst>
              <a:ext uri="{FF2B5EF4-FFF2-40B4-BE49-F238E27FC236}">
                <a16:creationId xmlns:a16="http://schemas.microsoft.com/office/drawing/2014/main" id="{79CFD063-3D61-4889-AF14-442D88DE67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422" y="4785359"/>
            <a:ext cx="4474029" cy="1789612"/>
          </a:xfrm>
          <a:prstGeom prst="rect">
            <a:avLst/>
          </a:prstGeom>
        </p:spPr>
      </p:pic>
      <p:pic>
        <p:nvPicPr>
          <p:cNvPr id="15" name="Picture 14">
            <a:extLst>
              <a:ext uri="{FF2B5EF4-FFF2-40B4-BE49-F238E27FC236}">
                <a16:creationId xmlns:a16="http://schemas.microsoft.com/office/drawing/2014/main" id="{B3F959A5-CC21-48BB-98B6-3C546DB46C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0051" y="983728"/>
            <a:ext cx="4474029" cy="1789612"/>
          </a:xfrm>
          <a:prstGeom prst="rect">
            <a:avLst/>
          </a:prstGeom>
        </p:spPr>
      </p:pic>
      <p:pic>
        <p:nvPicPr>
          <p:cNvPr id="17" name="Picture 16">
            <a:extLst>
              <a:ext uri="{FF2B5EF4-FFF2-40B4-BE49-F238E27FC236}">
                <a16:creationId xmlns:a16="http://schemas.microsoft.com/office/drawing/2014/main" id="{08F2D016-3E28-4133-9DF6-A38BABE9C7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00052" y="2901442"/>
            <a:ext cx="4474029" cy="1789612"/>
          </a:xfrm>
          <a:prstGeom prst="rect">
            <a:avLst/>
          </a:prstGeom>
        </p:spPr>
      </p:pic>
      <p:sp>
        <p:nvSpPr>
          <p:cNvPr id="8" name="TextBox 7">
            <a:extLst>
              <a:ext uri="{FF2B5EF4-FFF2-40B4-BE49-F238E27FC236}">
                <a16:creationId xmlns:a16="http://schemas.microsoft.com/office/drawing/2014/main" id="{42B9BC8D-45A9-40AA-941D-2099150B0EF5}"/>
              </a:ext>
            </a:extLst>
          </p:cNvPr>
          <p:cNvSpPr txBox="1"/>
          <p:nvPr/>
        </p:nvSpPr>
        <p:spPr>
          <a:xfrm>
            <a:off x="954921" y="110937"/>
            <a:ext cx="10637821" cy="707886"/>
          </a:xfrm>
          <a:prstGeom prst="rect">
            <a:avLst/>
          </a:prstGeom>
          <a:noFill/>
        </p:spPr>
        <p:txBody>
          <a:bodyPr wrap="square" rtlCol="0">
            <a:spAutoFit/>
          </a:bodyPr>
          <a:lstStyle/>
          <a:p>
            <a:pPr algn="ctr"/>
            <a:r>
              <a:rPr lang="en-US" sz="2000" b="1" dirty="0"/>
              <a:t>Inter-sensor (TDR) Radiometric Consistency across 3 ATMS Instruments: </a:t>
            </a:r>
          </a:p>
          <a:p>
            <a:pPr algn="ctr"/>
            <a:r>
              <a:rPr lang="en-US" sz="2000" b="1" dirty="0"/>
              <a:t>Double Difference of (O – B) Using ECMWF and UCAR GNSS RO Profile Datasets (1/2)</a:t>
            </a:r>
          </a:p>
        </p:txBody>
      </p:sp>
      <p:sp>
        <p:nvSpPr>
          <p:cNvPr id="10" name="TextBox 9">
            <a:extLst>
              <a:ext uri="{FF2B5EF4-FFF2-40B4-BE49-F238E27FC236}">
                <a16:creationId xmlns:a16="http://schemas.microsoft.com/office/drawing/2014/main" id="{85CD1652-6EAF-43E5-9B5F-8E5F225BE2AB}"/>
              </a:ext>
            </a:extLst>
          </p:cNvPr>
          <p:cNvSpPr txBox="1"/>
          <p:nvPr/>
        </p:nvSpPr>
        <p:spPr>
          <a:xfrm rot="16200000">
            <a:off x="-1648538" y="3710255"/>
            <a:ext cx="4929918" cy="276999"/>
          </a:xfrm>
          <a:prstGeom prst="rect">
            <a:avLst/>
          </a:prstGeom>
          <a:solidFill>
            <a:schemeClr val="lt1"/>
          </a:solidFill>
        </p:spPr>
        <p:txBody>
          <a:bodyPr wrap="square" rtlCol="0">
            <a:spAutoFit/>
          </a:bodyPr>
          <a:lstStyle/>
          <a:p>
            <a:pPr algn="ctr"/>
            <a:r>
              <a:rPr lang="en-US" sz="1200" b="1" dirty="0"/>
              <a:t>Inter-Sensor Radiometric Calibration Bias, CRTM-DD (K)</a:t>
            </a:r>
          </a:p>
        </p:txBody>
      </p:sp>
      <p:sp>
        <p:nvSpPr>
          <p:cNvPr id="11" name="TextBox 10">
            <a:extLst>
              <a:ext uri="{FF2B5EF4-FFF2-40B4-BE49-F238E27FC236}">
                <a16:creationId xmlns:a16="http://schemas.microsoft.com/office/drawing/2014/main" id="{B138AD2B-79B5-4BE8-A5B9-D7EB1AF1E564}"/>
              </a:ext>
            </a:extLst>
          </p:cNvPr>
          <p:cNvSpPr txBox="1"/>
          <p:nvPr/>
        </p:nvSpPr>
        <p:spPr>
          <a:xfrm rot="16200000">
            <a:off x="3443883" y="3710255"/>
            <a:ext cx="4929918" cy="276999"/>
          </a:xfrm>
          <a:prstGeom prst="rect">
            <a:avLst/>
          </a:prstGeom>
          <a:solidFill>
            <a:schemeClr val="lt1"/>
          </a:solidFill>
        </p:spPr>
        <p:txBody>
          <a:bodyPr wrap="square" rtlCol="0">
            <a:spAutoFit/>
          </a:bodyPr>
          <a:lstStyle/>
          <a:p>
            <a:pPr algn="ctr"/>
            <a:r>
              <a:rPr lang="en-US" sz="1200" b="1" dirty="0"/>
              <a:t>Inter-Sensor Radiometric Calibration Bias, CRTM-DD (K)</a:t>
            </a:r>
          </a:p>
        </p:txBody>
      </p:sp>
      <p:sp>
        <p:nvSpPr>
          <p:cNvPr id="2" name="TextBox 1">
            <a:extLst>
              <a:ext uri="{FF2B5EF4-FFF2-40B4-BE49-F238E27FC236}">
                <a16:creationId xmlns:a16="http://schemas.microsoft.com/office/drawing/2014/main" id="{13C2348F-ADF8-43AD-B1BA-3DAA7117700E}"/>
              </a:ext>
            </a:extLst>
          </p:cNvPr>
          <p:cNvSpPr txBox="1"/>
          <p:nvPr/>
        </p:nvSpPr>
        <p:spPr>
          <a:xfrm>
            <a:off x="4617001" y="1229906"/>
            <a:ext cx="543739" cy="307777"/>
          </a:xfrm>
          <a:prstGeom prst="rect">
            <a:avLst/>
          </a:prstGeom>
          <a:noFill/>
        </p:spPr>
        <p:txBody>
          <a:bodyPr wrap="none" rtlCol="0">
            <a:spAutoFit/>
          </a:bodyPr>
          <a:lstStyle/>
          <a:p>
            <a:r>
              <a:rPr lang="en-US" b="1" dirty="0">
                <a:solidFill>
                  <a:srgbClr val="C00000"/>
                </a:solidFill>
              </a:rPr>
              <a:t>CH6</a:t>
            </a:r>
          </a:p>
        </p:txBody>
      </p:sp>
      <p:sp>
        <p:nvSpPr>
          <p:cNvPr id="12" name="TextBox 11">
            <a:extLst>
              <a:ext uri="{FF2B5EF4-FFF2-40B4-BE49-F238E27FC236}">
                <a16:creationId xmlns:a16="http://schemas.microsoft.com/office/drawing/2014/main" id="{2D460AA5-A4B1-4CD4-ABA7-198D63925FAB}"/>
              </a:ext>
            </a:extLst>
          </p:cNvPr>
          <p:cNvSpPr txBox="1"/>
          <p:nvPr/>
        </p:nvSpPr>
        <p:spPr>
          <a:xfrm>
            <a:off x="4698322" y="3155188"/>
            <a:ext cx="543739" cy="307777"/>
          </a:xfrm>
          <a:prstGeom prst="rect">
            <a:avLst/>
          </a:prstGeom>
          <a:noFill/>
        </p:spPr>
        <p:txBody>
          <a:bodyPr wrap="none" rtlCol="0">
            <a:spAutoFit/>
          </a:bodyPr>
          <a:lstStyle/>
          <a:p>
            <a:r>
              <a:rPr lang="en-US" b="1" dirty="0">
                <a:solidFill>
                  <a:srgbClr val="C00000"/>
                </a:solidFill>
              </a:rPr>
              <a:t>CH7</a:t>
            </a:r>
          </a:p>
        </p:txBody>
      </p:sp>
      <p:sp>
        <p:nvSpPr>
          <p:cNvPr id="14" name="TextBox 13">
            <a:extLst>
              <a:ext uri="{FF2B5EF4-FFF2-40B4-BE49-F238E27FC236}">
                <a16:creationId xmlns:a16="http://schemas.microsoft.com/office/drawing/2014/main" id="{4DEC3FB4-0EAC-4DF1-A8AB-D05E22B382AB}"/>
              </a:ext>
            </a:extLst>
          </p:cNvPr>
          <p:cNvSpPr txBox="1"/>
          <p:nvPr/>
        </p:nvSpPr>
        <p:spPr>
          <a:xfrm>
            <a:off x="4713866" y="4997321"/>
            <a:ext cx="543739" cy="307777"/>
          </a:xfrm>
          <a:prstGeom prst="rect">
            <a:avLst/>
          </a:prstGeom>
          <a:noFill/>
        </p:spPr>
        <p:txBody>
          <a:bodyPr wrap="none" rtlCol="0">
            <a:spAutoFit/>
          </a:bodyPr>
          <a:lstStyle/>
          <a:p>
            <a:r>
              <a:rPr lang="en-US" b="1" dirty="0">
                <a:solidFill>
                  <a:srgbClr val="C00000"/>
                </a:solidFill>
              </a:rPr>
              <a:t>CH8</a:t>
            </a:r>
          </a:p>
        </p:txBody>
      </p:sp>
      <p:sp>
        <p:nvSpPr>
          <p:cNvPr id="16" name="TextBox 15">
            <a:extLst>
              <a:ext uri="{FF2B5EF4-FFF2-40B4-BE49-F238E27FC236}">
                <a16:creationId xmlns:a16="http://schemas.microsoft.com/office/drawing/2014/main" id="{B190BE31-B9EF-4559-8440-CBA67404918C}"/>
              </a:ext>
            </a:extLst>
          </p:cNvPr>
          <p:cNvSpPr txBox="1"/>
          <p:nvPr/>
        </p:nvSpPr>
        <p:spPr>
          <a:xfrm>
            <a:off x="9730955" y="1245339"/>
            <a:ext cx="543739" cy="307777"/>
          </a:xfrm>
          <a:prstGeom prst="rect">
            <a:avLst/>
          </a:prstGeom>
          <a:noFill/>
        </p:spPr>
        <p:txBody>
          <a:bodyPr wrap="none" rtlCol="0">
            <a:spAutoFit/>
          </a:bodyPr>
          <a:lstStyle/>
          <a:p>
            <a:r>
              <a:rPr lang="en-US" b="1" dirty="0">
                <a:solidFill>
                  <a:srgbClr val="C00000"/>
                </a:solidFill>
              </a:rPr>
              <a:t>CH9</a:t>
            </a:r>
          </a:p>
        </p:txBody>
      </p:sp>
      <p:sp>
        <p:nvSpPr>
          <p:cNvPr id="18" name="TextBox 17">
            <a:extLst>
              <a:ext uri="{FF2B5EF4-FFF2-40B4-BE49-F238E27FC236}">
                <a16:creationId xmlns:a16="http://schemas.microsoft.com/office/drawing/2014/main" id="{7B05C0D5-9CDB-40AE-8F7A-838548792093}"/>
              </a:ext>
            </a:extLst>
          </p:cNvPr>
          <p:cNvSpPr txBox="1"/>
          <p:nvPr/>
        </p:nvSpPr>
        <p:spPr>
          <a:xfrm>
            <a:off x="9693131" y="3152211"/>
            <a:ext cx="643125" cy="307777"/>
          </a:xfrm>
          <a:prstGeom prst="rect">
            <a:avLst/>
          </a:prstGeom>
          <a:noFill/>
        </p:spPr>
        <p:txBody>
          <a:bodyPr wrap="none" rtlCol="0">
            <a:spAutoFit/>
          </a:bodyPr>
          <a:lstStyle/>
          <a:p>
            <a:r>
              <a:rPr lang="en-US" b="1" dirty="0">
                <a:solidFill>
                  <a:srgbClr val="C00000"/>
                </a:solidFill>
              </a:rPr>
              <a:t>CH10</a:t>
            </a:r>
          </a:p>
        </p:txBody>
      </p:sp>
      <p:sp>
        <p:nvSpPr>
          <p:cNvPr id="19" name="TextBox 18">
            <a:extLst>
              <a:ext uri="{FF2B5EF4-FFF2-40B4-BE49-F238E27FC236}">
                <a16:creationId xmlns:a16="http://schemas.microsoft.com/office/drawing/2014/main" id="{BAC5DB4D-32BB-4F92-B59C-6B59B265AED7}"/>
              </a:ext>
            </a:extLst>
          </p:cNvPr>
          <p:cNvSpPr txBox="1"/>
          <p:nvPr/>
        </p:nvSpPr>
        <p:spPr>
          <a:xfrm>
            <a:off x="9730955" y="5040718"/>
            <a:ext cx="643125" cy="307777"/>
          </a:xfrm>
          <a:prstGeom prst="rect">
            <a:avLst/>
          </a:prstGeom>
          <a:noFill/>
        </p:spPr>
        <p:txBody>
          <a:bodyPr wrap="none" rtlCol="0">
            <a:spAutoFit/>
          </a:bodyPr>
          <a:lstStyle/>
          <a:p>
            <a:r>
              <a:rPr lang="en-US" b="1" dirty="0">
                <a:solidFill>
                  <a:srgbClr val="C00000"/>
                </a:solidFill>
              </a:rPr>
              <a:t>CH11</a:t>
            </a:r>
          </a:p>
        </p:txBody>
      </p:sp>
      <p:sp>
        <p:nvSpPr>
          <p:cNvPr id="20" name="TextBox 19">
            <a:extLst>
              <a:ext uri="{FF2B5EF4-FFF2-40B4-BE49-F238E27FC236}">
                <a16:creationId xmlns:a16="http://schemas.microsoft.com/office/drawing/2014/main" id="{48E77349-0F59-4992-BAA9-6222A560C3B4}"/>
              </a:ext>
            </a:extLst>
          </p:cNvPr>
          <p:cNvSpPr txBox="1"/>
          <p:nvPr/>
        </p:nvSpPr>
        <p:spPr>
          <a:xfrm>
            <a:off x="2824780" y="2624443"/>
            <a:ext cx="587020" cy="276999"/>
          </a:xfrm>
          <a:prstGeom prst="rect">
            <a:avLst/>
          </a:prstGeom>
          <a:solidFill>
            <a:schemeClr val="lt1"/>
          </a:solidFill>
        </p:spPr>
        <p:txBody>
          <a:bodyPr wrap="none" rtlCol="0">
            <a:spAutoFit/>
          </a:bodyPr>
          <a:lstStyle/>
          <a:p>
            <a:r>
              <a:rPr lang="en-US" sz="1200" b="1" dirty="0"/>
              <a:t>Time </a:t>
            </a:r>
          </a:p>
        </p:txBody>
      </p:sp>
      <p:sp>
        <p:nvSpPr>
          <p:cNvPr id="21" name="TextBox 20">
            <a:extLst>
              <a:ext uri="{FF2B5EF4-FFF2-40B4-BE49-F238E27FC236}">
                <a16:creationId xmlns:a16="http://schemas.microsoft.com/office/drawing/2014/main" id="{2363F3E2-C822-4A03-A8D1-7BB800155967}"/>
              </a:ext>
            </a:extLst>
          </p:cNvPr>
          <p:cNvSpPr txBox="1"/>
          <p:nvPr/>
        </p:nvSpPr>
        <p:spPr>
          <a:xfrm>
            <a:off x="2815466" y="4508360"/>
            <a:ext cx="587020" cy="276999"/>
          </a:xfrm>
          <a:prstGeom prst="rect">
            <a:avLst/>
          </a:prstGeom>
          <a:solidFill>
            <a:schemeClr val="lt1"/>
          </a:solidFill>
        </p:spPr>
        <p:txBody>
          <a:bodyPr wrap="none" rtlCol="0">
            <a:spAutoFit/>
          </a:bodyPr>
          <a:lstStyle/>
          <a:p>
            <a:r>
              <a:rPr lang="en-US" sz="1200" b="1" dirty="0"/>
              <a:t>Time </a:t>
            </a:r>
          </a:p>
        </p:txBody>
      </p:sp>
      <p:sp>
        <p:nvSpPr>
          <p:cNvPr id="22" name="TextBox 21">
            <a:extLst>
              <a:ext uri="{FF2B5EF4-FFF2-40B4-BE49-F238E27FC236}">
                <a16:creationId xmlns:a16="http://schemas.microsoft.com/office/drawing/2014/main" id="{BD576DB0-A99F-4F85-9DFC-5B6D2E84364C}"/>
              </a:ext>
            </a:extLst>
          </p:cNvPr>
          <p:cNvSpPr txBox="1"/>
          <p:nvPr/>
        </p:nvSpPr>
        <p:spPr>
          <a:xfrm>
            <a:off x="2824780" y="6480666"/>
            <a:ext cx="587020" cy="276999"/>
          </a:xfrm>
          <a:prstGeom prst="rect">
            <a:avLst/>
          </a:prstGeom>
          <a:solidFill>
            <a:schemeClr val="lt1"/>
          </a:solidFill>
        </p:spPr>
        <p:txBody>
          <a:bodyPr wrap="none" rtlCol="0">
            <a:spAutoFit/>
          </a:bodyPr>
          <a:lstStyle/>
          <a:p>
            <a:r>
              <a:rPr lang="en-US" sz="1200" b="1" dirty="0"/>
              <a:t>Time </a:t>
            </a:r>
          </a:p>
        </p:txBody>
      </p:sp>
      <p:sp>
        <p:nvSpPr>
          <p:cNvPr id="23" name="TextBox 22">
            <a:extLst>
              <a:ext uri="{FF2B5EF4-FFF2-40B4-BE49-F238E27FC236}">
                <a16:creationId xmlns:a16="http://schemas.microsoft.com/office/drawing/2014/main" id="{930B1254-5DCA-4F1B-9B36-2BF83F7FB023}"/>
              </a:ext>
            </a:extLst>
          </p:cNvPr>
          <p:cNvSpPr txBox="1"/>
          <p:nvPr/>
        </p:nvSpPr>
        <p:spPr>
          <a:xfrm>
            <a:off x="8112374" y="2646027"/>
            <a:ext cx="587020" cy="276999"/>
          </a:xfrm>
          <a:prstGeom prst="rect">
            <a:avLst/>
          </a:prstGeom>
          <a:solidFill>
            <a:schemeClr val="lt1"/>
          </a:solidFill>
        </p:spPr>
        <p:txBody>
          <a:bodyPr wrap="none" rtlCol="0">
            <a:spAutoFit/>
          </a:bodyPr>
          <a:lstStyle/>
          <a:p>
            <a:r>
              <a:rPr lang="en-US" sz="1200" b="1" dirty="0"/>
              <a:t>Time </a:t>
            </a:r>
          </a:p>
        </p:txBody>
      </p:sp>
      <p:sp>
        <p:nvSpPr>
          <p:cNvPr id="24" name="TextBox 23">
            <a:extLst>
              <a:ext uri="{FF2B5EF4-FFF2-40B4-BE49-F238E27FC236}">
                <a16:creationId xmlns:a16="http://schemas.microsoft.com/office/drawing/2014/main" id="{45B6F1F2-B16A-4D16-9A28-B89EE5727474}"/>
              </a:ext>
            </a:extLst>
          </p:cNvPr>
          <p:cNvSpPr txBox="1"/>
          <p:nvPr/>
        </p:nvSpPr>
        <p:spPr>
          <a:xfrm>
            <a:off x="7928063" y="4542157"/>
            <a:ext cx="587020" cy="276999"/>
          </a:xfrm>
          <a:prstGeom prst="rect">
            <a:avLst/>
          </a:prstGeom>
          <a:solidFill>
            <a:schemeClr val="lt1"/>
          </a:solidFill>
        </p:spPr>
        <p:txBody>
          <a:bodyPr wrap="none" rtlCol="0">
            <a:spAutoFit/>
          </a:bodyPr>
          <a:lstStyle/>
          <a:p>
            <a:r>
              <a:rPr lang="en-US" sz="1200" b="1" dirty="0"/>
              <a:t>Time </a:t>
            </a:r>
          </a:p>
        </p:txBody>
      </p:sp>
      <p:sp>
        <p:nvSpPr>
          <p:cNvPr id="25" name="TextBox 24">
            <a:extLst>
              <a:ext uri="{FF2B5EF4-FFF2-40B4-BE49-F238E27FC236}">
                <a16:creationId xmlns:a16="http://schemas.microsoft.com/office/drawing/2014/main" id="{2EB6CC11-AA75-4537-9E12-85C9B00D7AFD}"/>
              </a:ext>
            </a:extLst>
          </p:cNvPr>
          <p:cNvSpPr txBox="1"/>
          <p:nvPr/>
        </p:nvSpPr>
        <p:spPr>
          <a:xfrm>
            <a:off x="1638895" y="5913742"/>
            <a:ext cx="587020" cy="276999"/>
          </a:xfrm>
          <a:prstGeom prst="rect">
            <a:avLst/>
          </a:prstGeom>
          <a:solidFill>
            <a:schemeClr val="lt1"/>
          </a:solidFill>
        </p:spPr>
        <p:txBody>
          <a:bodyPr wrap="square" rtlCol="0">
            <a:spAutoFit/>
          </a:bodyPr>
          <a:lstStyle/>
          <a:p>
            <a:r>
              <a:rPr lang="en-US" sz="1200" b="1" dirty="0"/>
              <a:t>Time </a:t>
            </a:r>
          </a:p>
        </p:txBody>
      </p:sp>
      <p:sp>
        <p:nvSpPr>
          <p:cNvPr id="26" name="TextBox 25">
            <a:extLst>
              <a:ext uri="{FF2B5EF4-FFF2-40B4-BE49-F238E27FC236}">
                <a16:creationId xmlns:a16="http://schemas.microsoft.com/office/drawing/2014/main" id="{EF64E083-CB01-49DD-80D1-393D916B28F5}"/>
              </a:ext>
            </a:extLst>
          </p:cNvPr>
          <p:cNvSpPr txBox="1"/>
          <p:nvPr/>
        </p:nvSpPr>
        <p:spPr>
          <a:xfrm>
            <a:off x="8094796" y="6505192"/>
            <a:ext cx="587020" cy="276999"/>
          </a:xfrm>
          <a:prstGeom prst="rect">
            <a:avLst/>
          </a:prstGeom>
          <a:solidFill>
            <a:schemeClr val="lt1"/>
          </a:solidFill>
        </p:spPr>
        <p:txBody>
          <a:bodyPr wrap="none" rtlCol="0">
            <a:spAutoFit/>
          </a:bodyPr>
          <a:lstStyle/>
          <a:p>
            <a:r>
              <a:rPr lang="en-US" sz="1200" b="1" dirty="0"/>
              <a:t>Time </a:t>
            </a:r>
          </a:p>
        </p:txBody>
      </p:sp>
      <p:sp>
        <p:nvSpPr>
          <p:cNvPr id="28" name="TextBox 27">
            <a:extLst>
              <a:ext uri="{FF2B5EF4-FFF2-40B4-BE49-F238E27FC236}">
                <a16:creationId xmlns:a16="http://schemas.microsoft.com/office/drawing/2014/main" id="{9D06DD3F-017F-4D54-86DC-F06085CF886C}"/>
              </a:ext>
            </a:extLst>
          </p:cNvPr>
          <p:cNvSpPr txBox="1"/>
          <p:nvPr/>
        </p:nvSpPr>
        <p:spPr>
          <a:xfrm>
            <a:off x="10117317" y="3437224"/>
            <a:ext cx="2074683" cy="1015663"/>
          </a:xfrm>
          <a:prstGeom prst="rect">
            <a:avLst/>
          </a:prstGeom>
          <a:noFill/>
          <a:ln w="22225">
            <a:solidFill>
              <a:schemeClr val="accent2"/>
            </a:solidFill>
          </a:ln>
        </p:spPr>
        <p:txBody>
          <a:bodyPr wrap="square" rtlCol="0">
            <a:spAutoFit/>
          </a:bodyPr>
          <a:lstStyle/>
          <a:p>
            <a:r>
              <a:rPr lang="en-US" sz="1200" b="1" dirty="0">
                <a:solidFill>
                  <a:srgbClr val="0000CC"/>
                </a:solidFill>
              </a:rPr>
              <a:t>Blue: N20-SNPP</a:t>
            </a:r>
          </a:p>
          <a:p>
            <a:r>
              <a:rPr lang="en-US" sz="1200" b="1" dirty="0">
                <a:solidFill>
                  <a:srgbClr val="FF0000"/>
                </a:solidFill>
              </a:rPr>
              <a:t>Red: N21- SNPP</a:t>
            </a:r>
          </a:p>
          <a:p>
            <a:endParaRPr lang="en-US" sz="1200" b="1" dirty="0"/>
          </a:p>
          <a:p>
            <a:r>
              <a:rPr lang="en-US" sz="1200" b="1" dirty="0"/>
              <a:t>Solid lines: ECMWF Input</a:t>
            </a:r>
          </a:p>
          <a:p>
            <a:r>
              <a:rPr lang="en-US" sz="1200" b="1" dirty="0"/>
              <a:t>Dash lines: RO Input</a:t>
            </a:r>
          </a:p>
        </p:txBody>
      </p:sp>
    </p:spTree>
    <p:extLst>
      <p:ext uri="{BB962C8B-B14F-4D97-AF65-F5344CB8AC3E}">
        <p14:creationId xmlns:p14="http://schemas.microsoft.com/office/powerpoint/2010/main" val="192213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A6F2A4-D0FB-4E5B-8A3A-C141944BE8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9277" y="3854116"/>
            <a:ext cx="4881384" cy="2194560"/>
          </a:xfrm>
          <a:prstGeom prst="rect">
            <a:avLst/>
          </a:prstGeom>
        </p:spPr>
      </p:pic>
      <p:pic>
        <p:nvPicPr>
          <p:cNvPr id="5" name="Picture 4">
            <a:extLst>
              <a:ext uri="{FF2B5EF4-FFF2-40B4-BE49-F238E27FC236}">
                <a16:creationId xmlns:a16="http://schemas.microsoft.com/office/drawing/2014/main" id="{AC93E73E-54AA-40DA-89B7-E4FC2E5216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707" y="1234440"/>
            <a:ext cx="4881384" cy="2194560"/>
          </a:xfrm>
          <a:prstGeom prst="rect">
            <a:avLst/>
          </a:prstGeom>
        </p:spPr>
      </p:pic>
      <p:pic>
        <p:nvPicPr>
          <p:cNvPr id="8" name="Picture 7">
            <a:extLst>
              <a:ext uri="{FF2B5EF4-FFF2-40B4-BE49-F238E27FC236}">
                <a16:creationId xmlns:a16="http://schemas.microsoft.com/office/drawing/2014/main" id="{349016EA-3BC4-478A-BAEC-7A3F41FD7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707" y="3854116"/>
            <a:ext cx="4881384" cy="2194560"/>
          </a:xfrm>
          <a:prstGeom prst="rect">
            <a:avLst/>
          </a:prstGeom>
        </p:spPr>
      </p:pic>
      <p:pic>
        <p:nvPicPr>
          <p:cNvPr id="12" name="Picture 11">
            <a:extLst>
              <a:ext uri="{FF2B5EF4-FFF2-40B4-BE49-F238E27FC236}">
                <a16:creationId xmlns:a16="http://schemas.microsoft.com/office/drawing/2014/main" id="{9E419B6A-28CB-4B32-9949-337E3F3236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9277" y="1234440"/>
            <a:ext cx="4881384" cy="2194560"/>
          </a:xfrm>
          <a:prstGeom prst="rect">
            <a:avLst/>
          </a:prstGeom>
        </p:spPr>
      </p:pic>
      <p:sp>
        <p:nvSpPr>
          <p:cNvPr id="6" name="TextBox 5">
            <a:extLst>
              <a:ext uri="{FF2B5EF4-FFF2-40B4-BE49-F238E27FC236}">
                <a16:creationId xmlns:a16="http://schemas.microsoft.com/office/drawing/2014/main" id="{BDD23BDB-9167-4000-8AEF-301C948FF215}"/>
              </a:ext>
            </a:extLst>
          </p:cNvPr>
          <p:cNvSpPr txBox="1"/>
          <p:nvPr/>
        </p:nvSpPr>
        <p:spPr>
          <a:xfrm>
            <a:off x="826929" y="283963"/>
            <a:ext cx="10637821" cy="707886"/>
          </a:xfrm>
          <a:prstGeom prst="rect">
            <a:avLst/>
          </a:prstGeom>
          <a:noFill/>
        </p:spPr>
        <p:txBody>
          <a:bodyPr wrap="square" rtlCol="0">
            <a:spAutoFit/>
          </a:bodyPr>
          <a:lstStyle/>
          <a:p>
            <a:pPr algn="ctr"/>
            <a:r>
              <a:rPr lang="en-US" sz="2000" b="1" dirty="0"/>
              <a:t>Inter-sensor (TDR) Radiometric Consistency across 3 ATMS Instruments: </a:t>
            </a:r>
          </a:p>
          <a:p>
            <a:pPr algn="ctr"/>
            <a:r>
              <a:rPr lang="en-US" sz="2000" b="1" dirty="0"/>
              <a:t>Double Difference of (O – B) Using ECMWF and UCAR GNSS RO Profile Datasets (2/2)</a:t>
            </a:r>
          </a:p>
        </p:txBody>
      </p:sp>
      <p:sp>
        <p:nvSpPr>
          <p:cNvPr id="7" name="TextBox 6">
            <a:extLst>
              <a:ext uri="{FF2B5EF4-FFF2-40B4-BE49-F238E27FC236}">
                <a16:creationId xmlns:a16="http://schemas.microsoft.com/office/drawing/2014/main" id="{186C939F-10AA-447F-9499-4085080A177A}"/>
              </a:ext>
            </a:extLst>
          </p:cNvPr>
          <p:cNvSpPr txBox="1"/>
          <p:nvPr/>
        </p:nvSpPr>
        <p:spPr>
          <a:xfrm rot="16200000">
            <a:off x="-1832406" y="3537525"/>
            <a:ext cx="4929918" cy="276999"/>
          </a:xfrm>
          <a:prstGeom prst="rect">
            <a:avLst/>
          </a:prstGeom>
          <a:solidFill>
            <a:schemeClr val="lt1"/>
          </a:solidFill>
        </p:spPr>
        <p:txBody>
          <a:bodyPr wrap="square" rtlCol="0">
            <a:spAutoFit/>
          </a:bodyPr>
          <a:lstStyle/>
          <a:p>
            <a:pPr algn="ctr"/>
            <a:r>
              <a:rPr lang="en-US" sz="1200" b="1" dirty="0"/>
              <a:t>Inter-Sensor Radiometric Calibration Bias, CRTM-DD (K)</a:t>
            </a:r>
          </a:p>
        </p:txBody>
      </p:sp>
      <p:sp>
        <p:nvSpPr>
          <p:cNvPr id="9" name="TextBox 8">
            <a:extLst>
              <a:ext uri="{FF2B5EF4-FFF2-40B4-BE49-F238E27FC236}">
                <a16:creationId xmlns:a16="http://schemas.microsoft.com/office/drawing/2014/main" id="{288442C5-B5F8-48BB-A676-F0DABB63499D}"/>
              </a:ext>
            </a:extLst>
          </p:cNvPr>
          <p:cNvSpPr txBox="1"/>
          <p:nvPr/>
        </p:nvSpPr>
        <p:spPr>
          <a:xfrm rot="16200000">
            <a:off x="3819381" y="3445217"/>
            <a:ext cx="4929918" cy="276999"/>
          </a:xfrm>
          <a:prstGeom prst="rect">
            <a:avLst/>
          </a:prstGeom>
          <a:solidFill>
            <a:schemeClr val="lt1"/>
          </a:solidFill>
        </p:spPr>
        <p:txBody>
          <a:bodyPr wrap="square" rtlCol="0">
            <a:spAutoFit/>
          </a:bodyPr>
          <a:lstStyle/>
          <a:p>
            <a:pPr algn="ctr"/>
            <a:r>
              <a:rPr lang="en-US" sz="1200" b="1" dirty="0"/>
              <a:t>Inter-Sensor Radiometric Calibration Bias, CRTM-DD (K)</a:t>
            </a:r>
          </a:p>
        </p:txBody>
      </p:sp>
      <p:sp>
        <p:nvSpPr>
          <p:cNvPr id="10" name="TextBox 9">
            <a:extLst>
              <a:ext uri="{FF2B5EF4-FFF2-40B4-BE49-F238E27FC236}">
                <a16:creationId xmlns:a16="http://schemas.microsoft.com/office/drawing/2014/main" id="{3A7F34DE-6CC5-4E18-A876-1FFA74AD7D43}"/>
              </a:ext>
            </a:extLst>
          </p:cNvPr>
          <p:cNvSpPr txBox="1"/>
          <p:nvPr/>
        </p:nvSpPr>
        <p:spPr>
          <a:xfrm>
            <a:off x="2745889" y="3336655"/>
            <a:ext cx="587020" cy="276999"/>
          </a:xfrm>
          <a:prstGeom prst="rect">
            <a:avLst/>
          </a:prstGeom>
          <a:solidFill>
            <a:schemeClr val="lt1"/>
          </a:solidFill>
        </p:spPr>
        <p:txBody>
          <a:bodyPr wrap="none" rtlCol="0">
            <a:spAutoFit/>
          </a:bodyPr>
          <a:lstStyle/>
          <a:p>
            <a:r>
              <a:rPr lang="en-US" sz="1200" b="1" dirty="0"/>
              <a:t>Time </a:t>
            </a:r>
          </a:p>
        </p:txBody>
      </p:sp>
      <p:sp>
        <p:nvSpPr>
          <p:cNvPr id="11" name="TextBox 10">
            <a:extLst>
              <a:ext uri="{FF2B5EF4-FFF2-40B4-BE49-F238E27FC236}">
                <a16:creationId xmlns:a16="http://schemas.microsoft.com/office/drawing/2014/main" id="{BE0FAA29-E684-470B-BB24-4F10CA0F5992}"/>
              </a:ext>
            </a:extLst>
          </p:cNvPr>
          <p:cNvSpPr txBox="1"/>
          <p:nvPr/>
        </p:nvSpPr>
        <p:spPr>
          <a:xfrm>
            <a:off x="2832062" y="5910176"/>
            <a:ext cx="587020" cy="276999"/>
          </a:xfrm>
          <a:prstGeom prst="rect">
            <a:avLst/>
          </a:prstGeom>
          <a:solidFill>
            <a:schemeClr val="lt1"/>
          </a:solidFill>
        </p:spPr>
        <p:txBody>
          <a:bodyPr wrap="none" rtlCol="0">
            <a:spAutoFit/>
          </a:bodyPr>
          <a:lstStyle/>
          <a:p>
            <a:r>
              <a:rPr lang="en-US" sz="1200" b="1" dirty="0"/>
              <a:t>Time </a:t>
            </a:r>
          </a:p>
        </p:txBody>
      </p:sp>
      <p:sp>
        <p:nvSpPr>
          <p:cNvPr id="13" name="TextBox 12">
            <a:extLst>
              <a:ext uri="{FF2B5EF4-FFF2-40B4-BE49-F238E27FC236}">
                <a16:creationId xmlns:a16="http://schemas.microsoft.com/office/drawing/2014/main" id="{9F854412-4B16-4571-AA62-185400E30204}"/>
              </a:ext>
            </a:extLst>
          </p:cNvPr>
          <p:cNvSpPr txBox="1"/>
          <p:nvPr/>
        </p:nvSpPr>
        <p:spPr>
          <a:xfrm>
            <a:off x="8414186" y="3264476"/>
            <a:ext cx="587020" cy="276999"/>
          </a:xfrm>
          <a:prstGeom prst="rect">
            <a:avLst/>
          </a:prstGeom>
          <a:solidFill>
            <a:schemeClr val="lt1"/>
          </a:solidFill>
        </p:spPr>
        <p:txBody>
          <a:bodyPr wrap="none" rtlCol="0">
            <a:spAutoFit/>
          </a:bodyPr>
          <a:lstStyle/>
          <a:p>
            <a:r>
              <a:rPr lang="en-US" sz="1200" b="1" dirty="0"/>
              <a:t>Time </a:t>
            </a:r>
          </a:p>
        </p:txBody>
      </p:sp>
      <p:sp>
        <p:nvSpPr>
          <p:cNvPr id="14" name="TextBox 13">
            <a:extLst>
              <a:ext uri="{FF2B5EF4-FFF2-40B4-BE49-F238E27FC236}">
                <a16:creationId xmlns:a16="http://schemas.microsoft.com/office/drawing/2014/main" id="{BE9A6C40-6E4B-4814-BB2D-6876D42FD5DA}"/>
              </a:ext>
            </a:extLst>
          </p:cNvPr>
          <p:cNvSpPr txBox="1"/>
          <p:nvPr/>
        </p:nvSpPr>
        <p:spPr>
          <a:xfrm>
            <a:off x="8467848" y="5906968"/>
            <a:ext cx="587020" cy="276999"/>
          </a:xfrm>
          <a:prstGeom prst="rect">
            <a:avLst/>
          </a:prstGeom>
          <a:solidFill>
            <a:schemeClr val="lt1"/>
          </a:solidFill>
        </p:spPr>
        <p:txBody>
          <a:bodyPr wrap="none" rtlCol="0">
            <a:spAutoFit/>
          </a:bodyPr>
          <a:lstStyle/>
          <a:p>
            <a:r>
              <a:rPr lang="en-US" sz="1200" b="1" dirty="0"/>
              <a:t>Time </a:t>
            </a:r>
          </a:p>
        </p:txBody>
      </p:sp>
      <p:sp>
        <p:nvSpPr>
          <p:cNvPr id="15" name="TextBox 14">
            <a:extLst>
              <a:ext uri="{FF2B5EF4-FFF2-40B4-BE49-F238E27FC236}">
                <a16:creationId xmlns:a16="http://schemas.microsoft.com/office/drawing/2014/main" id="{1C6C52F8-79CE-45FF-9563-EE2C267A6C3D}"/>
              </a:ext>
            </a:extLst>
          </p:cNvPr>
          <p:cNvSpPr txBox="1"/>
          <p:nvPr/>
        </p:nvSpPr>
        <p:spPr>
          <a:xfrm>
            <a:off x="596018" y="6291267"/>
            <a:ext cx="10965256" cy="584775"/>
          </a:xfrm>
          <a:prstGeom prst="rect">
            <a:avLst/>
          </a:prstGeom>
          <a:solidFill>
            <a:schemeClr val="accent1">
              <a:alpha val="16000"/>
            </a:schemeClr>
          </a:solidFill>
          <a:ln w="31750">
            <a:solidFill>
              <a:srgbClr val="0000CC"/>
            </a:solidFill>
          </a:ln>
        </p:spPr>
        <p:txBody>
          <a:bodyPr wrap="square" rtlCol="0">
            <a:spAutoFit/>
          </a:bodyPr>
          <a:lstStyle/>
          <a:p>
            <a:r>
              <a:rPr lang="en-US" sz="1600" dirty="0"/>
              <a:t>Two different sources of atmospheric (temperature and moisture) profiles lead to slightly different inter-sensor radiometric calibration biases by deviations </a:t>
            </a:r>
            <a:r>
              <a:rPr lang="en-US" sz="1600" dirty="0">
                <a:solidFill>
                  <a:srgbClr val="FF0000"/>
                </a:solidFill>
              </a:rPr>
              <a:t>up to 0.09 K </a:t>
            </a:r>
            <a:r>
              <a:rPr lang="en-US" sz="1600" dirty="0"/>
              <a:t>across 3 ATMS instruments at various sounding channels</a:t>
            </a:r>
          </a:p>
        </p:txBody>
      </p:sp>
      <p:sp>
        <p:nvSpPr>
          <p:cNvPr id="17" name="TextBox 16">
            <a:extLst>
              <a:ext uri="{FF2B5EF4-FFF2-40B4-BE49-F238E27FC236}">
                <a16:creationId xmlns:a16="http://schemas.microsoft.com/office/drawing/2014/main" id="{4803DE65-C185-46ED-9AC4-03F217321DE7}"/>
              </a:ext>
            </a:extLst>
          </p:cNvPr>
          <p:cNvSpPr txBox="1"/>
          <p:nvPr/>
        </p:nvSpPr>
        <p:spPr>
          <a:xfrm>
            <a:off x="10216756" y="3475154"/>
            <a:ext cx="2074683" cy="1015663"/>
          </a:xfrm>
          <a:prstGeom prst="rect">
            <a:avLst/>
          </a:prstGeom>
          <a:noFill/>
          <a:ln w="22225">
            <a:solidFill>
              <a:schemeClr val="accent2"/>
            </a:solidFill>
          </a:ln>
        </p:spPr>
        <p:txBody>
          <a:bodyPr wrap="square" rtlCol="0">
            <a:spAutoFit/>
          </a:bodyPr>
          <a:lstStyle/>
          <a:p>
            <a:r>
              <a:rPr lang="en-US" sz="1200" b="1" dirty="0">
                <a:solidFill>
                  <a:srgbClr val="0000CC"/>
                </a:solidFill>
              </a:rPr>
              <a:t>Blue: N20-SNPP</a:t>
            </a:r>
          </a:p>
          <a:p>
            <a:r>
              <a:rPr lang="en-US" sz="1200" b="1" dirty="0">
                <a:solidFill>
                  <a:srgbClr val="FF0000"/>
                </a:solidFill>
              </a:rPr>
              <a:t>Red: N21- SNPP</a:t>
            </a:r>
          </a:p>
          <a:p>
            <a:endParaRPr lang="en-US" sz="1200" b="1" dirty="0"/>
          </a:p>
          <a:p>
            <a:r>
              <a:rPr lang="en-US" sz="1200" b="1" dirty="0"/>
              <a:t>Solid lines: ECMWF Input</a:t>
            </a:r>
          </a:p>
          <a:p>
            <a:r>
              <a:rPr lang="en-US" sz="1200" b="1" dirty="0"/>
              <a:t>Dash lines: RO Input</a:t>
            </a:r>
          </a:p>
        </p:txBody>
      </p:sp>
      <p:sp>
        <p:nvSpPr>
          <p:cNvPr id="2" name="TextBox 1">
            <a:extLst>
              <a:ext uri="{FF2B5EF4-FFF2-40B4-BE49-F238E27FC236}">
                <a16:creationId xmlns:a16="http://schemas.microsoft.com/office/drawing/2014/main" id="{BA129C70-7D5F-4194-9F1C-3A76803701BA}"/>
              </a:ext>
            </a:extLst>
          </p:cNvPr>
          <p:cNvSpPr txBox="1"/>
          <p:nvPr/>
        </p:nvSpPr>
        <p:spPr>
          <a:xfrm>
            <a:off x="1051339" y="2854873"/>
            <a:ext cx="643125" cy="307777"/>
          </a:xfrm>
          <a:prstGeom prst="rect">
            <a:avLst/>
          </a:prstGeom>
          <a:noFill/>
        </p:spPr>
        <p:txBody>
          <a:bodyPr wrap="none" rtlCol="0">
            <a:spAutoFit/>
          </a:bodyPr>
          <a:lstStyle/>
          <a:p>
            <a:r>
              <a:rPr lang="en-US" b="1" dirty="0">
                <a:solidFill>
                  <a:srgbClr val="FF0000"/>
                </a:solidFill>
              </a:rPr>
              <a:t>CH12</a:t>
            </a:r>
          </a:p>
        </p:txBody>
      </p:sp>
      <p:sp>
        <p:nvSpPr>
          <p:cNvPr id="18" name="TextBox 17">
            <a:extLst>
              <a:ext uri="{FF2B5EF4-FFF2-40B4-BE49-F238E27FC236}">
                <a16:creationId xmlns:a16="http://schemas.microsoft.com/office/drawing/2014/main" id="{98723C12-4070-446D-92CD-205D16283A60}"/>
              </a:ext>
            </a:extLst>
          </p:cNvPr>
          <p:cNvSpPr txBox="1"/>
          <p:nvPr/>
        </p:nvSpPr>
        <p:spPr>
          <a:xfrm>
            <a:off x="6747688" y="2854873"/>
            <a:ext cx="643125" cy="307777"/>
          </a:xfrm>
          <a:prstGeom prst="rect">
            <a:avLst/>
          </a:prstGeom>
          <a:noFill/>
        </p:spPr>
        <p:txBody>
          <a:bodyPr wrap="none" rtlCol="0">
            <a:spAutoFit/>
          </a:bodyPr>
          <a:lstStyle/>
          <a:p>
            <a:r>
              <a:rPr lang="en-US" b="1" dirty="0">
                <a:solidFill>
                  <a:srgbClr val="FF0000"/>
                </a:solidFill>
              </a:rPr>
              <a:t>CH14</a:t>
            </a:r>
          </a:p>
        </p:txBody>
      </p:sp>
      <p:sp>
        <p:nvSpPr>
          <p:cNvPr id="19" name="TextBox 18">
            <a:extLst>
              <a:ext uri="{FF2B5EF4-FFF2-40B4-BE49-F238E27FC236}">
                <a16:creationId xmlns:a16="http://schemas.microsoft.com/office/drawing/2014/main" id="{8D7D4CB3-C015-4202-A814-DEFFC169285B}"/>
              </a:ext>
            </a:extLst>
          </p:cNvPr>
          <p:cNvSpPr txBox="1"/>
          <p:nvPr/>
        </p:nvSpPr>
        <p:spPr>
          <a:xfrm>
            <a:off x="1032057" y="5469671"/>
            <a:ext cx="643125" cy="307777"/>
          </a:xfrm>
          <a:prstGeom prst="rect">
            <a:avLst/>
          </a:prstGeom>
          <a:noFill/>
        </p:spPr>
        <p:txBody>
          <a:bodyPr wrap="none" rtlCol="0">
            <a:spAutoFit/>
          </a:bodyPr>
          <a:lstStyle/>
          <a:p>
            <a:r>
              <a:rPr lang="en-US" b="1" dirty="0">
                <a:solidFill>
                  <a:srgbClr val="FF0000"/>
                </a:solidFill>
              </a:rPr>
              <a:t>CH13</a:t>
            </a:r>
          </a:p>
        </p:txBody>
      </p:sp>
      <p:sp>
        <p:nvSpPr>
          <p:cNvPr id="20" name="TextBox 19">
            <a:extLst>
              <a:ext uri="{FF2B5EF4-FFF2-40B4-BE49-F238E27FC236}">
                <a16:creationId xmlns:a16="http://schemas.microsoft.com/office/drawing/2014/main" id="{62080B3C-0C7A-4FC0-B946-AE85213B9B15}"/>
              </a:ext>
            </a:extLst>
          </p:cNvPr>
          <p:cNvSpPr txBox="1"/>
          <p:nvPr/>
        </p:nvSpPr>
        <p:spPr>
          <a:xfrm>
            <a:off x="6870607" y="5469671"/>
            <a:ext cx="643125" cy="307777"/>
          </a:xfrm>
          <a:prstGeom prst="rect">
            <a:avLst/>
          </a:prstGeom>
          <a:noFill/>
        </p:spPr>
        <p:txBody>
          <a:bodyPr wrap="none" rtlCol="0">
            <a:spAutoFit/>
          </a:bodyPr>
          <a:lstStyle/>
          <a:p>
            <a:r>
              <a:rPr lang="en-US" b="1" dirty="0">
                <a:solidFill>
                  <a:srgbClr val="FF0000"/>
                </a:solidFill>
              </a:rPr>
              <a:t>CH15</a:t>
            </a:r>
          </a:p>
        </p:txBody>
      </p:sp>
    </p:spTree>
    <p:extLst>
      <p:ext uri="{BB962C8B-B14F-4D97-AF65-F5344CB8AC3E}">
        <p14:creationId xmlns:p14="http://schemas.microsoft.com/office/powerpoint/2010/main" val="2203552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C975CC9-EFA6-4AC4-B7C2-397AE20A8D8A}"/>
                  </a:ext>
                </a:extLst>
              </p:cNvPr>
              <p:cNvSpPr>
                <a:spLocks noGrp="1"/>
              </p:cNvSpPr>
              <p:nvPr>
                <p:ph type="title"/>
              </p:nvPr>
            </p:nvSpPr>
            <p:spPr>
              <a:xfrm>
                <a:off x="838200" y="0"/>
                <a:ext cx="10515600" cy="826001"/>
              </a:xfrm>
            </p:spPr>
            <p:txBody>
              <a:bodyPr/>
              <a:lstStyle/>
              <a:p>
                <a:r>
                  <a:rPr lang="en-US" dirty="0"/>
                  <a:t>Statistics of Monthly Mean CRTM-DD (</a:t>
                </a:r>
                <a14:m>
                  <m:oMath xmlns:m="http://schemas.openxmlformats.org/officeDocument/2006/math">
                    <m:r>
                      <a:rPr lang="en-US" b="0" i="1" smtClean="0">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𝑇</m:t>
                        </m:r>
                      </m:e>
                      <m:sub>
                        <m:r>
                          <a:rPr lang="en-US" b="0" i="1" smtClean="0">
                            <a:latin typeface="Cambria Math" panose="02040503050406030204" pitchFamily="18" charset="0"/>
                            <a:ea typeface="Calibri" panose="020F0502020204030204" pitchFamily="34" charset="0"/>
                            <a:cs typeface="Times New Roman" panose="02020603050405020304" pitchFamily="18" charset="0"/>
                          </a:rPr>
                          <m:t>𝑎</m:t>
                        </m:r>
                      </m:sub>
                    </m:sSub>
                    <m:r>
                      <a:rPr lang="en-US" b="0" i="1" smtClean="0">
                        <a:latin typeface="Cambria Math" panose="02040503050406030204" pitchFamily="18" charset="0"/>
                        <a:ea typeface="Calibri" panose="020F0502020204030204" pitchFamily="34" charset="0"/>
                        <a:cs typeface="Times New Roman" panose="02020603050405020304" pitchFamily="18" charset="0"/>
                      </a:rPr>
                      <m:t>)</m:t>
                    </m:r>
                  </m:oMath>
                </a14:m>
                <a:r>
                  <a:rPr lang="en-US" dirty="0"/>
                  <a:t>Time Series</a:t>
                </a:r>
              </a:p>
            </p:txBody>
          </p:sp>
        </mc:Choice>
        <mc:Fallback xmlns="">
          <p:sp>
            <p:nvSpPr>
              <p:cNvPr id="2" name="Title 1">
                <a:extLst>
                  <a:ext uri="{FF2B5EF4-FFF2-40B4-BE49-F238E27FC236}">
                    <a16:creationId xmlns:a16="http://schemas.microsoft.com/office/drawing/2014/main" id="{7C975CC9-EFA6-4AC4-B7C2-397AE20A8D8A}"/>
                  </a:ext>
                </a:extLst>
              </p:cNvPr>
              <p:cNvSpPr>
                <a:spLocks noGrp="1" noRot="1" noChangeAspect="1" noMove="1" noResize="1" noEditPoints="1" noAdjustHandles="1" noChangeArrowheads="1" noChangeShapeType="1" noTextEdit="1"/>
              </p:cNvSpPr>
              <p:nvPr>
                <p:ph type="title"/>
              </p:nvPr>
            </p:nvSpPr>
            <p:spPr>
              <a:xfrm>
                <a:off x="838200" y="0"/>
                <a:ext cx="10515600" cy="826001"/>
              </a:xfrm>
              <a:blipFill>
                <a:blip r:embed="rId2"/>
                <a:stretch>
                  <a:fillRect b="-5926"/>
                </a:stretch>
              </a:blipFill>
            </p:spPr>
            <p:txBody>
              <a:bodyPr/>
              <a:lstStyle/>
              <a:p>
                <a:r>
                  <a:rPr lang="en-US">
                    <a:noFill/>
                  </a:rPr>
                  <a:t> </a:t>
                </a:r>
              </a:p>
            </p:txBody>
          </p:sp>
        </mc:Fallback>
      </mc:AlternateContent>
      <p:graphicFrame>
        <p:nvGraphicFramePr>
          <p:cNvPr id="4" name="Table 3">
            <a:extLst>
              <a:ext uri="{FF2B5EF4-FFF2-40B4-BE49-F238E27FC236}">
                <a16:creationId xmlns:a16="http://schemas.microsoft.com/office/drawing/2014/main" id="{BE0D665B-5194-4931-927B-4C69EBCACB1B}"/>
              </a:ext>
            </a:extLst>
          </p:cNvPr>
          <p:cNvGraphicFramePr>
            <a:graphicFrameLocks noGrp="1"/>
          </p:cNvGraphicFramePr>
          <p:nvPr>
            <p:extLst>
              <p:ext uri="{D42A27DB-BD31-4B8C-83A1-F6EECF244321}">
                <p14:modId xmlns:p14="http://schemas.microsoft.com/office/powerpoint/2010/main" val="1690294535"/>
              </p:ext>
            </p:extLst>
          </p:nvPr>
        </p:nvGraphicFramePr>
        <p:xfrm>
          <a:off x="2193959" y="897863"/>
          <a:ext cx="8420101" cy="2817495"/>
        </p:xfrm>
        <a:graphic>
          <a:graphicData uri="http://schemas.openxmlformats.org/drawingml/2006/table">
            <a:tbl>
              <a:tblPr>
                <a:tableStyleId>{5C22544A-7EE6-4342-B048-85BDC9FD1C3A}</a:tableStyleId>
              </a:tblPr>
              <a:tblGrid>
                <a:gridCol w="1027925">
                  <a:extLst>
                    <a:ext uri="{9D8B030D-6E8A-4147-A177-3AD203B41FA5}">
                      <a16:colId xmlns:a16="http://schemas.microsoft.com/office/drawing/2014/main" val="2539179131"/>
                    </a:ext>
                  </a:extLst>
                </a:gridCol>
                <a:gridCol w="1535542">
                  <a:extLst>
                    <a:ext uri="{9D8B030D-6E8A-4147-A177-3AD203B41FA5}">
                      <a16:colId xmlns:a16="http://schemas.microsoft.com/office/drawing/2014/main" val="2942939087"/>
                    </a:ext>
                  </a:extLst>
                </a:gridCol>
                <a:gridCol w="1572122">
                  <a:extLst>
                    <a:ext uri="{9D8B030D-6E8A-4147-A177-3AD203B41FA5}">
                      <a16:colId xmlns:a16="http://schemas.microsoft.com/office/drawing/2014/main" val="2361221508"/>
                    </a:ext>
                  </a:extLst>
                </a:gridCol>
                <a:gridCol w="2123966">
                  <a:extLst>
                    <a:ext uri="{9D8B030D-6E8A-4147-A177-3AD203B41FA5}">
                      <a16:colId xmlns:a16="http://schemas.microsoft.com/office/drawing/2014/main" val="3004489166"/>
                    </a:ext>
                  </a:extLst>
                </a:gridCol>
                <a:gridCol w="2160546">
                  <a:extLst>
                    <a:ext uri="{9D8B030D-6E8A-4147-A177-3AD203B41FA5}">
                      <a16:colId xmlns:a16="http://schemas.microsoft.com/office/drawing/2014/main" val="779390805"/>
                    </a:ext>
                  </a:extLst>
                </a:gridCol>
              </a:tblGrid>
              <a:tr h="238125">
                <a:tc>
                  <a:txBody>
                    <a:bodyPr/>
                    <a:lstStyle/>
                    <a:p>
                      <a:pPr algn="l" fontAlgn="b"/>
                      <a:r>
                        <a:rPr lang="en-US" sz="1400" u="none" strike="noStrike">
                          <a:effectLst/>
                        </a:rPr>
                        <a:t>Mean DD (K)</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N20-SNPP_ECMWF</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a:effectLst/>
                        </a:rPr>
                        <a:t>N21-SNPP_ECMWF</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N20-SNPP,  </a:t>
                      </a:r>
                    </a:p>
                    <a:p>
                      <a:pPr algn="l" fontAlgn="b"/>
                      <a:r>
                        <a:rPr lang="en-US" sz="1400" u="none" strike="noStrike" dirty="0">
                          <a:effectLst/>
                        </a:rPr>
                        <a:t>GPSRO-ECMWF</a:t>
                      </a:r>
                      <a:endParaRPr lang="en-US"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400" u="none" strike="noStrike" dirty="0">
                          <a:effectLst/>
                        </a:rPr>
                        <a:t>N21-SNPP,  </a:t>
                      </a:r>
                    </a:p>
                    <a:p>
                      <a:pPr algn="l" fontAlgn="b"/>
                      <a:r>
                        <a:rPr lang="en-US" sz="1400" u="none" strike="noStrike" dirty="0">
                          <a:effectLst/>
                        </a:rPr>
                        <a:t>GPSRO-ECMWF</a:t>
                      </a:r>
                      <a:endParaRPr lang="en-US"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72193644"/>
                  </a:ext>
                </a:extLst>
              </a:tr>
              <a:tr h="238125">
                <a:tc>
                  <a:txBody>
                    <a:bodyPr/>
                    <a:lstStyle/>
                    <a:p>
                      <a:pPr algn="l" fontAlgn="b"/>
                      <a:r>
                        <a:rPr lang="en-US" sz="1400" u="none" strike="noStrike">
                          <a:effectLst/>
                        </a:rPr>
                        <a:t>CH6</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-0.27</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-0.22</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-0.07</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-0.06</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98582457"/>
                  </a:ext>
                </a:extLst>
              </a:tr>
              <a:tr h="238125">
                <a:tc>
                  <a:txBody>
                    <a:bodyPr/>
                    <a:lstStyle/>
                    <a:p>
                      <a:pPr algn="l" fontAlgn="b"/>
                      <a:r>
                        <a:rPr lang="en-US" sz="1400" u="none" strike="noStrike">
                          <a:effectLst/>
                        </a:rPr>
                        <a:t>CH7</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-0.38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0.05</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0.04</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68490374"/>
                  </a:ext>
                </a:extLst>
              </a:tr>
              <a:tr h="238125">
                <a:tc>
                  <a:txBody>
                    <a:bodyPr/>
                    <a:lstStyle/>
                    <a:p>
                      <a:pPr algn="l" fontAlgn="b"/>
                      <a:r>
                        <a:rPr lang="en-US" sz="1400" u="none" strike="noStrike">
                          <a:effectLst/>
                        </a:rPr>
                        <a:t>CH8</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-0.19</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0.16</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0.04</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0.03</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00271702"/>
                  </a:ext>
                </a:extLst>
              </a:tr>
              <a:tr h="238125">
                <a:tc>
                  <a:txBody>
                    <a:bodyPr/>
                    <a:lstStyle/>
                    <a:p>
                      <a:pPr algn="l" fontAlgn="b"/>
                      <a:r>
                        <a:rPr lang="en-US" sz="1400" u="none" strike="noStrike">
                          <a:effectLst/>
                        </a:rPr>
                        <a:t>CH9</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-0.47</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0.01</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0.09</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0.02</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4855042"/>
                  </a:ext>
                </a:extLst>
              </a:tr>
              <a:tr h="238125">
                <a:tc>
                  <a:txBody>
                    <a:bodyPr/>
                    <a:lstStyle/>
                    <a:p>
                      <a:pPr algn="l" fontAlgn="b"/>
                      <a:r>
                        <a:rPr lang="en-US" sz="1400" u="none" strike="noStrike">
                          <a:effectLst/>
                        </a:rPr>
                        <a:t>CH10</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-0.26</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0.07</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0.04</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-0.01</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28885741"/>
                  </a:ext>
                </a:extLst>
              </a:tr>
              <a:tr h="238125">
                <a:tc>
                  <a:txBody>
                    <a:bodyPr/>
                    <a:lstStyle/>
                    <a:p>
                      <a:pPr algn="l" fontAlgn="b"/>
                      <a:r>
                        <a:rPr lang="en-US" sz="1400" u="none" strike="noStrike">
                          <a:effectLst/>
                        </a:rPr>
                        <a:t>CH11</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-0.17</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0.13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0.06</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0.01</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3199165"/>
                  </a:ext>
                </a:extLst>
              </a:tr>
              <a:tr h="238125">
                <a:tc>
                  <a:txBody>
                    <a:bodyPr/>
                    <a:lstStyle/>
                    <a:p>
                      <a:pPr algn="l" fontAlgn="b"/>
                      <a:r>
                        <a:rPr lang="en-US" sz="1400" u="none" strike="noStrike">
                          <a:effectLst/>
                        </a:rPr>
                        <a:t>CH12</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-0.23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0.45</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0.02</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0.02</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49777316"/>
                  </a:ext>
                </a:extLst>
              </a:tr>
              <a:tr h="238125">
                <a:tc>
                  <a:txBody>
                    <a:bodyPr/>
                    <a:lstStyle/>
                    <a:p>
                      <a:pPr algn="l" fontAlgn="b"/>
                      <a:r>
                        <a:rPr lang="en-US" sz="1400" u="none" strike="noStrike">
                          <a:effectLst/>
                        </a:rPr>
                        <a:t>CH13</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-0.28</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0.04</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0.01</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-0.05</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2768417"/>
                  </a:ext>
                </a:extLst>
              </a:tr>
              <a:tr h="238125">
                <a:tc>
                  <a:txBody>
                    <a:bodyPr/>
                    <a:lstStyle/>
                    <a:p>
                      <a:pPr algn="l" fontAlgn="b"/>
                      <a:r>
                        <a:rPr lang="en-US" sz="1400" u="none" strike="noStrike">
                          <a:effectLst/>
                        </a:rPr>
                        <a:t>CH14</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-0.27</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-0.02</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86502146"/>
                  </a:ext>
                </a:extLst>
              </a:tr>
              <a:tr h="238125">
                <a:tc>
                  <a:txBody>
                    <a:bodyPr/>
                    <a:lstStyle/>
                    <a:p>
                      <a:pPr algn="l" fontAlgn="b"/>
                      <a:r>
                        <a:rPr lang="en-US" sz="1400" u="none" strike="noStrike">
                          <a:effectLst/>
                        </a:rPr>
                        <a:t>CH15</a:t>
                      </a:r>
                      <a:endParaRPr lang="en-US" sz="14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-0.03</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0.07</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a:effectLst/>
                        </a:rPr>
                        <a:t>-0.05</a:t>
                      </a:r>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u="none" strike="noStrike" dirty="0">
                          <a:effectLst/>
                        </a:rPr>
                        <a:t>-0.04</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46870345"/>
                  </a:ext>
                </a:extLst>
              </a:tr>
            </a:tbl>
          </a:graphicData>
        </a:graphic>
      </p:graphicFrame>
      <p:pic>
        <p:nvPicPr>
          <p:cNvPr id="11" name="Picture 10">
            <a:extLst>
              <a:ext uri="{FF2B5EF4-FFF2-40B4-BE49-F238E27FC236}">
                <a16:creationId xmlns:a16="http://schemas.microsoft.com/office/drawing/2014/main" id="{57CC2002-9697-49A3-91C4-7F31138A534A}"/>
              </a:ext>
            </a:extLst>
          </p:cNvPr>
          <p:cNvPicPr>
            <a:picLocks noChangeAspect="1"/>
          </p:cNvPicPr>
          <p:nvPr/>
        </p:nvPicPr>
        <p:blipFill>
          <a:blip r:embed="rId3"/>
          <a:stretch>
            <a:fillRect/>
          </a:stretch>
        </p:blipFill>
        <p:spPr>
          <a:xfrm>
            <a:off x="3496235" y="3787220"/>
            <a:ext cx="5017860" cy="2776791"/>
          </a:xfrm>
          <a:prstGeom prst="rect">
            <a:avLst/>
          </a:prstGeom>
        </p:spPr>
      </p:pic>
      <p:sp>
        <p:nvSpPr>
          <p:cNvPr id="12" name="TextBox 11">
            <a:extLst>
              <a:ext uri="{FF2B5EF4-FFF2-40B4-BE49-F238E27FC236}">
                <a16:creationId xmlns:a16="http://schemas.microsoft.com/office/drawing/2014/main" id="{03DCF663-6EAB-4282-9A15-C587AFC5CE2D}"/>
              </a:ext>
            </a:extLst>
          </p:cNvPr>
          <p:cNvSpPr txBox="1"/>
          <p:nvPr/>
        </p:nvSpPr>
        <p:spPr>
          <a:xfrm>
            <a:off x="8786238" y="5006030"/>
            <a:ext cx="2839705" cy="1384995"/>
          </a:xfrm>
          <a:prstGeom prst="rect">
            <a:avLst/>
          </a:prstGeom>
          <a:noFill/>
          <a:ln w="31750">
            <a:solidFill>
              <a:schemeClr val="accent1"/>
            </a:solidFill>
          </a:ln>
        </p:spPr>
        <p:txBody>
          <a:bodyPr wrap="square" rtlCol="0">
            <a:spAutoFit/>
          </a:bodyPr>
          <a:lstStyle/>
          <a:p>
            <a:r>
              <a:rPr lang="en-US" dirty="0"/>
              <a:t>Mean discrepancy in RTM-based Inter-sensor radiometric calibration accuracy: </a:t>
            </a:r>
          </a:p>
          <a:p>
            <a:r>
              <a:rPr lang="en-US" dirty="0">
                <a:latin typeface="Baskerville Old Face" panose="02020602080505020303" pitchFamily="18" charset="0"/>
              </a:rPr>
              <a:t>≤ </a:t>
            </a:r>
            <a:r>
              <a:rPr lang="en-US" dirty="0"/>
              <a:t>0.1K (sounding channels), which is important for a satellite microwave radiometer </a:t>
            </a:r>
          </a:p>
        </p:txBody>
      </p:sp>
      <p:sp>
        <p:nvSpPr>
          <p:cNvPr id="13" name="Rectangle 12">
            <a:extLst>
              <a:ext uri="{FF2B5EF4-FFF2-40B4-BE49-F238E27FC236}">
                <a16:creationId xmlns:a16="http://schemas.microsoft.com/office/drawing/2014/main" id="{5F021EDF-57BB-436E-9296-71FE83B8DDF0}"/>
              </a:ext>
            </a:extLst>
          </p:cNvPr>
          <p:cNvSpPr/>
          <p:nvPr/>
        </p:nvSpPr>
        <p:spPr>
          <a:xfrm>
            <a:off x="6338047" y="897863"/>
            <a:ext cx="4276013" cy="28174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73450F1-5FEF-4FA2-B009-5EC03AC16095}"/>
                  </a:ext>
                </a:extLst>
              </p:cNvPr>
              <p:cNvSpPr txBox="1"/>
              <p:nvPr/>
            </p:nvSpPr>
            <p:spPr>
              <a:xfrm>
                <a:off x="8968714" y="3987602"/>
                <a:ext cx="2940257" cy="738664"/>
              </a:xfrm>
              <a:prstGeom prst="rect">
                <a:avLst/>
              </a:prstGeom>
              <a:noFill/>
            </p:spPr>
            <p:txBody>
              <a:bodyPr wrap="square" rtlCol="0">
                <a:spAutoFit/>
              </a:bodyPr>
              <a:lstStyle/>
              <a:p>
                <a:r>
                  <a:rPr lang="en-US" b="1" dirty="0">
                    <a:solidFill>
                      <a:srgbClr val="0000CC"/>
                    </a:solidFill>
                  </a:rPr>
                  <a:t>Discrepancies in Calculating </a:t>
                </a:r>
                <a14:m>
                  <m:oMath xmlns:m="http://schemas.openxmlformats.org/officeDocument/2006/math">
                    <m:r>
                      <a:rPr lang="en-US" b="1" i="1" smtClean="0">
                        <a:solidFill>
                          <a:srgbClr val="0000CC"/>
                        </a:solidFill>
                        <a:latin typeface="Cambria Math" panose="02040503050406030204" pitchFamily="18" charset="0"/>
                        <a:ea typeface="Calibri" panose="020F0502020204030204" pitchFamily="34" charset="0"/>
                        <a:cs typeface="Times New Roman" panose="02020603050405020304" pitchFamily="18" charset="0"/>
                        <a:sym typeface="Symbol" panose="05050102010706020507" pitchFamily="18" charset="2"/>
                      </a:rPr>
                      <m:t></m:t>
                    </m:r>
                    <m:sSub>
                      <m:sSubPr>
                        <m:ctrlPr>
                          <a:rPr lang="en-US" b="1" i="1">
                            <a:solidFill>
                              <a:srgbClr val="0000CC"/>
                            </a:solidFill>
                            <a:latin typeface="Cambria Math" panose="02040503050406030204" pitchFamily="18" charset="0"/>
                            <a:ea typeface="Calibri" panose="020F0502020204030204" pitchFamily="34" charset="0"/>
                            <a:cs typeface="Times New Roman" panose="02020603050405020304" pitchFamily="18" charset="0"/>
                          </a:rPr>
                        </m:ctrlPr>
                      </m:sSubPr>
                      <m:e>
                        <m:r>
                          <a:rPr lang="en-US" b="1" i="1" smtClean="0">
                            <a:solidFill>
                              <a:srgbClr val="0000CC"/>
                            </a:solidFill>
                            <a:latin typeface="Cambria Math" panose="02040503050406030204" pitchFamily="18" charset="0"/>
                            <a:ea typeface="Calibri" panose="020F0502020204030204" pitchFamily="34" charset="0"/>
                            <a:cs typeface="Times New Roman" panose="02020603050405020304" pitchFamily="18" charset="0"/>
                          </a:rPr>
                          <m:t>𝑻</m:t>
                        </m:r>
                      </m:e>
                      <m:sub>
                        <m:r>
                          <a:rPr lang="en-US" b="1" i="1" smtClean="0">
                            <a:solidFill>
                              <a:srgbClr val="0000CC"/>
                            </a:solidFill>
                            <a:latin typeface="Cambria Math" panose="02040503050406030204" pitchFamily="18" charset="0"/>
                            <a:ea typeface="Calibri" panose="020F0502020204030204" pitchFamily="34" charset="0"/>
                            <a:cs typeface="Times New Roman" panose="02020603050405020304" pitchFamily="18" charset="0"/>
                          </a:rPr>
                          <m:t>𝒂</m:t>
                        </m:r>
                      </m:sub>
                    </m:sSub>
                  </m:oMath>
                </a14:m>
                <a:r>
                  <a:rPr lang="en-US" b="1" dirty="0">
                    <a:solidFill>
                      <a:srgbClr val="0000CC"/>
                    </a:solidFill>
                  </a:rPr>
                  <a:t> Due to different sources of profile datasets </a:t>
                </a:r>
              </a:p>
            </p:txBody>
          </p:sp>
        </mc:Choice>
        <mc:Fallback xmlns="">
          <p:sp>
            <p:nvSpPr>
              <p:cNvPr id="16" name="TextBox 15">
                <a:extLst>
                  <a:ext uri="{FF2B5EF4-FFF2-40B4-BE49-F238E27FC236}">
                    <a16:creationId xmlns:a16="http://schemas.microsoft.com/office/drawing/2014/main" id="{973450F1-5FEF-4FA2-B009-5EC03AC16095}"/>
                  </a:ext>
                </a:extLst>
              </p:cNvPr>
              <p:cNvSpPr txBox="1">
                <a:spLocks noRot="1" noChangeAspect="1" noMove="1" noResize="1" noEditPoints="1" noAdjustHandles="1" noChangeArrowheads="1" noChangeShapeType="1" noTextEdit="1"/>
              </p:cNvSpPr>
              <p:nvPr/>
            </p:nvSpPr>
            <p:spPr>
              <a:xfrm>
                <a:off x="8968714" y="3987602"/>
                <a:ext cx="2940257" cy="738664"/>
              </a:xfrm>
              <a:prstGeom prst="rect">
                <a:avLst/>
              </a:prstGeom>
              <a:blipFill>
                <a:blip r:embed="rId4"/>
                <a:stretch>
                  <a:fillRect l="-621" t="-1653" b="-8264"/>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5628291F-AF06-414B-921E-E50EEB83E461}"/>
              </a:ext>
            </a:extLst>
          </p:cNvPr>
          <p:cNvCxnSpPr/>
          <p:nvPr/>
        </p:nvCxnSpPr>
        <p:spPr>
          <a:xfrm flipH="1" flipV="1">
            <a:off x="9088457" y="3429000"/>
            <a:ext cx="534514" cy="558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Arrow: Down 18">
            <a:extLst>
              <a:ext uri="{FF2B5EF4-FFF2-40B4-BE49-F238E27FC236}">
                <a16:creationId xmlns:a16="http://schemas.microsoft.com/office/drawing/2014/main" id="{E7F6F15D-7E7C-43DD-97DA-D4E76B423213}"/>
              </a:ext>
            </a:extLst>
          </p:cNvPr>
          <p:cNvSpPr/>
          <p:nvPr/>
        </p:nvSpPr>
        <p:spPr>
          <a:xfrm>
            <a:off x="9814719" y="4695062"/>
            <a:ext cx="391371" cy="3034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1FD1BD23-D455-407C-AF52-C05D0ECC90D7}"/>
              </a:ext>
            </a:extLst>
          </p:cNvPr>
          <p:cNvCxnSpPr>
            <a:cxnSpLocks/>
          </p:cNvCxnSpPr>
          <p:nvPr/>
        </p:nvCxnSpPr>
        <p:spPr>
          <a:xfrm>
            <a:off x="4234543" y="4822371"/>
            <a:ext cx="0" cy="359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BE314E6-5E5C-42B9-BDEA-9F984259155B}"/>
              </a:ext>
            </a:extLst>
          </p:cNvPr>
          <p:cNvCxnSpPr>
            <a:cxnSpLocks/>
          </p:cNvCxnSpPr>
          <p:nvPr/>
        </p:nvCxnSpPr>
        <p:spPr>
          <a:xfrm flipH="1">
            <a:off x="4386943" y="4846786"/>
            <a:ext cx="91239" cy="487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E6CF8F5-D057-4B56-8C51-119F4ADFC474}"/>
              </a:ext>
            </a:extLst>
          </p:cNvPr>
          <p:cNvSpPr txBox="1"/>
          <p:nvPr/>
        </p:nvSpPr>
        <p:spPr>
          <a:xfrm>
            <a:off x="4020059" y="4519104"/>
            <a:ext cx="396262" cy="261610"/>
          </a:xfrm>
          <a:prstGeom prst="rect">
            <a:avLst/>
          </a:prstGeom>
          <a:noFill/>
        </p:spPr>
        <p:txBody>
          <a:bodyPr wrap="none" rtlCol="0">
            <a:spAutoFit/>
          </a:bodyPr>
          <a:lstStyle/>
          <a:p>
            <a:r>
              <a:rPr lang="en-US" sz="1100" b="1" dirty="0">
                <a:solidFill>
                  <a:srgbClr val="FF0000"/>
                </a:solidFill>
              </a:rPr>
              <a:t>RO</a:t>
            </a:r>
          </a:p>
        </p:txBody>
      </p:sp>
      <p:sp>
        <p:nvSpPr>
          <p:cNvPr id="20" name="TextBox 19">
            <a:extLst>
              <a:ext uri="{FF2B5EF4-FFF2-40B4-BE49-F238E27FC236}">
                <a16:creationId xmlns:a16="http://schemas.microsoft.com/office/drawing/2014/main" id="{EFA7E6A6-B4D2-4619-8FAD-D64F94BD4DA6}"/>
              </a:ext>
            </a:extLst>
          </p:cNvPr>
          <p:cNvSpPr txBox="1"/>
          <p:nvPr/>
        </p:nvSpPr>
        <p:spPr>
          <a:xfrm>
            <a:off x="4290463" y="4595461"/>
            <a:ext cx="718466" cy="261610"/>
          </a:xfrm>
          <a:prstGeom prst="rect">
            <a:avLst/>
          </a:prstGeom>
          <a:noFill/>
        </p:spPr>
        <p:txBody>
          <a:bodyPr wrap="none" rtlCol="0">
            <a:spAutoFit/>
          </a:bodyPr>
          <a:lstStyle/>
          <a:p>
            <a:r>
              <a:rPr lang="en-US" sz="1100" b="1" dirty="0">
                <a:solidFill>
                  <a:srgbClr val="FF0000"/>
                </a:solidFill>
              </a:rPr>
              <a:t>ECMWF</a:t>
            </a:r>
          </a:p>
        </p:txBody>
      </p:sp>
    </p:spTree>
    <p:extLst>
      <p:ext uri="{BB962C8B-B14F-4D97-AF65-F5344CB8AC3E}">
        <p14:creationId xmlns:p14="http://schemas.microsoft.com/office/powerpoint/2010/main" val="958432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48519-B4A3-4E95-9685-74D45220B972}"/>
              </a:ext>
            </a:extLst>
          </p:cNvPr>
          <p:cNvSpPr>
            <a:spLocks noGrp="1"/>
          </p:cNvSpPr>
          <p:nvPr>
            <p:ph type="title"/>
          </p:nvPr>
        </p:nvSpPr>
        <p:spPr>
          <a:xfrm>
            <a:off x="424543" y="0"/>
            <a:ext cx="11364686" cy="1201270"/>
          </a:xfrm>
        </p:spPr>
        <p:txBody>
          <a:bodyPr/>
          <a:lstStyle/>
          <a:p>
            <a:r>
              <a:rPr lang="en-US" sz="2800" dirty="0"/>
              <a:t>Lessons Learned from the ATMS Demonstration and </a:t>
            </a:r>
            <a:br>
              <a:rPr lang="en-US" sz="2800" dirty="0"/>
            </a:br>
            <a:r>
              <a:rPr lang="en-US" sz="2800" dirty="0"/>
              <a:t>Implications for Satellite Microwave Radiometric Calibration</a:t>
            </a:r>
          </a:p>
        </p:txBody>
      </p:sp>
      <p:sp>
        <p:nvSpPr>
          <p:cNvPr id="3" name="Text Placeholder 2">
            <a:extLst>
              <a:ext uri="{FF2B5EF4-FFF2-40B4-BE49-F238E27FC236}">
                <a16:creationId xmlns:a16="http://schemas.microsoft.com/office/drawing/2014/main" id="{1E99B831-5D56-4528-9140-8C4E0B94C16F}"/>
              </a:ext>
            </a:extLst>
          </p:cNvPr>
          <p:cNvSpPr>
            <a:spLocks noGrp="1"/>
          </p:cNvSpPr>
          <p:nvPr>
            <p:ph type="body" idx="1"/>
          </p:nvPr>
        </p:nvSpPr>
        <p:spPr>
          <a:xfrm>
            <a:off x="478971" y="1201270"/>
            <a:ext cx="11364686" cy="5460787"/>
          </a:xfrm>
        </p:spPr>
        <p:txBody>
          <a:bodyPr/>
          <a:lstStyle/>
          <a:p>
            <a:r>
              <a:rPr lang="en-US" sz="2000" dirty="0">
                <a:solidFill>
                  <a:srgbClr val="1F1F1F"/>
                </a:solidFill>
                <a:latin typeface="Roboto"/>
              </a:rPr>
              <a:t>Our analysis indicates that different sources of atmospheric profile datasets can lead to important discrepancies in calibration biases due to residual RTM simulation errors. Specifically, we have noted the following regarding ATMS temperature sounding channels:</a:t>
            </a:r>
          </a:p>
          <a:p>
            <a:pPr lvl="1"/>
            <a:r>
              <a:rPr lang="en-US" sz="2000" dirty="0">
                <a:solidFill>
                  <a:srgbClr val="1F1F1F"/>
                </a:solidFill>
                <a:latin typeface="Roboto"/>
              </a:rPr>
              <a:t>Discrepancies in O – B are up to 0.1 K.</a:t>
            </a:r>
          </a:p>
          <a:p>
            <a:pPr lvl="1"/>
            <a:r>
              <a:rPr lang="en-US" sz="2000" dirty="0">
                <a:solidFill>
                  <a:srgbClr val="1F1F1F"/>
                </a:solidFill>
                <a:latin typeface="Roboto"/>
              </a:rPr>
              <a:t>Discrepancies in inter-sensor calibration biases (CRTM-DD) across satellite instruments are up to 0.1 K.</a:t>
            </a:r>
          </a:p>
          <a:p>
            <a:pPr lvl="1"/>
            <a:r>
              <a:rPr lang="en-US" sz="2000" dirty="0">
                <a:solidFill>
                  <a:srgbClr val="1F1F1F"/>
                </a:solidFill>
                <a:latin typeface="Roboto"/>
              </a:rPr>
              <a:t>It is expected that these discrepancies at window channels would be even larger than at sounding channels. However, a new analysis is needed in future studies.</a:t>
            </a:r>
          </a:p>
          <a:p>
            <a:r>
              <a:rPr lang="en-US" sz="2000" dirty="0">
                <a:solidFill>
                  <a:srgbClr val="1F1F1F"/>
                </a:solidFill>
                <a:latin typeface="Roboto"/>
              </a:rPr>
              <a:t>These impacts are not limited to ATMS but will likely affect the radiometric calibration accuracy assessment for various satellite microwave instruments, such as </a:t>
            </a:r>
          </a:p>
          <a:p>
            <a:pPr lvl="1"/>
            <a:r>
              <a:rPr lang="en-US" sz="2000" dirty="0" err="1">
                <a:solidFill>
                  <a:srgbClr val="1F1F1F"/>
                </a:solidFill>
                <a:latin typeface="Roboto"/>
              </a:rPr>
              <a:t>Metop</a:t>
            </a:r>
            <a:r>
              <a:rPr lang="en-US" sz="2000" dirty="0">
                <a:solidFill>
                  <a:srgbClr val="1F1F1F"/>
                </a:solidFill>
                <a:latin typeface="Roboto"/>
              </a:rPr>
              <a:t>-SG Microwave Sounder and Microwave Imager</a:t>
            </a:r>
          </a:p>
          <a:p>
            <a:pPr lvl="1"/>
            <a:r>
              <a:rPr lang="en-US" sz="2000" dirty="0">
                <a:solidFill>
                  <a:srgbClr val="1F1F1F"/>
                </a:solidFill>
                <a:latin typeface="Roboto"/>
              </a:rPr>
              <a:t>Weather Follow-on Microwave (WSF-M)</a:t>
            </a:r>
          </a:p>
          <a:p>
            <a:pPr lvl="1"/>
            <a:r>
              <a:rPr lang="en-US" sz="2000" dirty="0">
                <a:solidFill>
                  <a:srgbClr val="1F1F1F"/>
                </a:solidFill>
                <a:latin typeface="Roboto"/>
              </a:rPr>
              <a:t>Tomorrow.io Microwave Sounder (TMS)</a:t>
            </a:r>
          </a:p>
          <a:p>
            <a:pPr lvl="1"/>
            <a:r>
              <a:rPr lang="en-US" sz="2000" dirty="0" err="1">
                <a:solidFill>
                  <a:srgbClr val="1F1F1F"/>
                </a:solidFill>
                <a:latin typeface="Roboto"/>
              </a:rPr>
              <a:t>Metop</a:t>
            </a:r>
            <a:r>
              <a:rPr lang="en-US" sz="2000" dirty="0">
                <a:solidFill>
                  <a:srgbClr val="1F1F1F"/>
                </a:solidFill>
                <a:latin typeface="Roboto"/>
              </a:rPr>
              <a:t>-B/C AMSU-A and MHS</a:t>
            </a:r>
          </a:p>
        </p:txBody>
      </p:sp>
    </p:spTree>
    <p:extLst>
      <p:ext uri="{BB962C8B-B14F-4D97-AF65-F5344CB8AC3E}">
        <p14:creationId xmlns:p14="http://schemas.microsoft.com/office/powerpoint/2010/main" val="3238861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11B4-AD98-4C95-B4B8-8093A7CF2D10}"/>
              </a:ext>
            </a:extLst>
          </p:cNvPr>
          <p:cNvSpPr>
            <a:spLocks noGrp="1"/>
          </p:cNvSpPr>
          <p:nvPr>
            <p:ph type="title"/>
          </p:nvPr>
        </p:nvSpPr>
        <p:spPr>
          <a:xfrm>
            <a:off x="424543" y="137173"/>
            <a:ext cx="11364686" cy="882641"/>
          </a:xfrm>
        </p:spPr>
        <p:txBody>
          <a:bodyPr/>
          <a:lstStyle/>
          <a:p>
            <a:r>
              <a:rPr lang="en-US" dirty="0"/>
              <a:t>ECMWF/NWS-GFS Forecasts </a:t>
            </a:r>
            <a:br>
              <a:rPr lang="en-US" dirty="0"/>
            </a:br>
            <a:r>
              <a:rPr lang="en-US" dirty="0"/>
              <a:t>vs. RO-Derived Atmospheric Profiles</a:t>
            </a:r>
          </a:p>
        </p:txBody>
      </p:sp>
      <p:sp>
        <p:nvSpPr>
          <p:cNvPr id="3" name="Text Placeholder 2">
            <a:extLst>
              <a:ext uri="{FF2B5EF4-FFF2-40B4-BE49-F238E27FC236}">
                <a16:creationId xmlns:a16="http://schemas.microsoft.com/office/drawing/2014/main" id="{CBDC74D1-3BD6-4C0B-AA49-896EF61207EB}"/>
              </a:ext>
            </a:extLst>
          </p:cNvPr>
          <p:cNvSpPr>
            <a:spLocks noGrp="1"/>
          </p:cNvSpPr>
          <p:nvPr>
            <p:ph type="body" idx="1"/>
          </p:nvPr>
        </p:nvSpPr>
        <p:spPr>
          <a:xfrm>
            <a:off x="119742" y="1134142"/>
            <a:ext cx="4303059" cy="5439016"/>
          </a:xfrm>
        </p:spPr>
        <p:txBody>
          <a:bodyPr/>
          <a:lstStyle/>
          <a:p>
            <a:r>
              <a:rPr lang="en-US" sz="2000" dirty="0"/>
              <a:t>NWP forecasts from ECMWF or NWS-GFS represent the "state of the art" in global atmospheric modeling, integrating millions of observations into a physically consistent 3D grid.</a:t>
            </a:r>
          </a:p>
          <a:p>
            <a:r>
              <a:rPr lang="en-US" sz="2000" dirty="0"/>
              <a:t>GNSS RO missions (e.g., COSMIC-1, COSMIC-2, </a:t>
            </a:r>
            <a:r>
              <a:rPr lang="en-US" sz="2000" dirty="0" err="1"/>
              <a:t>PlanetiQ</a:t>
            </a:r>
            <a:r>
              <a:rPr lang="en-US" sz="2000" dirty="0"/>
              <a:t>) provide SI-traceable, absolute measurements of time delay. These are converted into bending angles and refractivity profiles which, unlike traditional satellite radiance, do not require external calibration.</a:t>
            </a:r>
          </a:p>
          <a:p>
            <a:r>
              <a:rPr lang="en-US" sz="2000" dirty="0"/>
              <a:t>Each data set has its own advantage and disadvantage for RTM-based inter-sensor radiometric calibration (see Table)</a:t>
            </a:r>
          </a:p>
          <a:p>
            <a:endParaRPr lang="en-US" sz="2000" dirty="0"/>
          </a:p>
          <a:p>
            <a:endParaRPr lang="en-US" sz="2000" dirty="0"/>
          </a:p>
        </p:txBody>
      </p:sp>
      <p:graphicFrame>
        <p:nvGraphicFramePr>
          <p:cNvPr id="8" name="Table 7">
            <a:extLst>
              <a:ext uri="{FF2B5EF4-FFF2-40B4-BE49-F238E27FC236}">
                <a16:creationId xmlns:a16="http://schemas.microsoft.com/office/drawing/2014/main" id="{205CED96-EE35-497B-A993-0044E2F33DD9}"/>
              </a:ext>
            </a:extLst>
          </p:cNvPr>
          <p:cNvGraphicFramePr>
            <a:graphicFrameLocks noGrp="1"/>
          </p:cNvGraphicFramePr>
          <p:nvPr>
            <p:extLst>
              <p:ext uri="{D42A27DB-BD31-4B8C-83A1-F6EECF244321}">
                <p14:modId xmlns:p14="http://schemas.microsoft.com/office/powerpoint/2010/main" val="3831923166"/>
              </p:ext>
            </p:extLst>
          </p:nvPr>
        </p:nvGraphicFramePr>
        <p:xfrm>
          <a:off x="4607859" y="1539824"/>
          <a:ext cx="7181370" cy="4562289"/>
        </p:xfrm>
        <a:graphic>
          <a:graphicData uri="http://schemas.openxmlformats.org/drawingml/2006/table">
            <a:tbl>
              <a:tblPr firstRow="1" firstCol="1" bandRow="1">
                <a:tableStyleId>{5C22544A-7EE6-4342-B048-85BDC9FD1C3A}</a:tableStyleId>
              </a:tblPr>
              <a:tblGrid>
                <a:gridCol w="2060062">
                  <a:extLst>
                    <a:ext uri="{9D8B030D-6E8A-4147-A177-3AD203B41FA5}">
                      <a16:colId xmlns:a16="http://schemas.microsoft.com/office/drawing/2014/main" val="2810274099"/>
                    </a:ext>
                  </a:extLst>
                </a:gridCol>
                <a:gridCol w="2819597">
                  <a:extLst>
                    <a:ext uri="{9D8B030D-6E8A-4147-A177-3AD203B41FA5}">
                      <a16:colId xmlns:a16="http://schemas.microsoft.com/office/drawing/2014/main" val="522457431"/>
                    </a:ext>
                  </a:extLst>
                </a:gridCol>
                <a:gridCol w="2301711">
                  <a:extLst>
                    <a:ext uri="{9D8B030D-6E8A-4147-A177-3AD203B41FA5}">
                      <a16:colId xmlns:a16="http://schemas.microsoft.com/office/drawing/2014/main" val="4275867613"/>
                    </a:ext>
                  </a:extLst>
                </a:gridCol>
              </a:tblGrid>
              <a:tr h="284814">
                <a:tc>
                  <a:txBody>
                    <a:bodyPr/>
                    <a:lstStyle/>
                    <a:p>
                      <a:pPr marL="0" marR="0" algn="ctr">
                        <a:lnSpc>
                          <a:spcPct val="107000"/>
                        </a:lnSpc>
                        <a:spcBef>
                          <a:spcPts val="0"/>
                        </a:spcBef>
                        <a:spcAft>
                          <a:spcPts val="0"/>
                        </a:spcAft>
                      </a:pPr>
                      <a:r>
                        <a:rPr lang="en-US" sz="1200" dirty="0">
                          <a:effectLst/>
                        </a:rPr>
                        <a:t>Key Features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rPr>
                        <a:t>ECMWF Forecasts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rPr>
                        <a:t>RO-Derived Profiles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4029443"/>
                  </a:ext>
                </a:extLst>
              </a:tr>
              <a:tr h="1038305">
                <a:tc>
                  <a:txBody>
                    <a:bodyPr/>
                    <a:lstStyle/>
                    <a:p>
                      <a:pPr marL="0" marR="0" algn="ctr">
                        <a:lnSpc>
                          <a:spcPct val="107000"/>
                        </a:lnSpc>
                        <a:spcBef>
                          <a:spcPts val="0"/>
                        </a:spcBef>
                        <a:spcAft>
                          <a:spcPts val="0"/>
                        </a:spcAft>
                      </a:pPr>
                      <a:endParaRPr lang="en-US" sz="1100" dirty="0">
                        <a:effectLst/>
                      </a:endParaRPr>
                    </a:p>
                    <a:p>
                      <a:pPr marL="0" marR="0" algn="ctr">
                        <a:lnSpc>
                          <a:spcPct val="107000"/>
                        </a:lnSpc>
                        <a:spcBef>
                          <a:spcPts val="0"/>
                        </a:spcBef>
                        <a:spcAft>
                          <a:spcPts val="0"/>
                        </a:spcAft>
                      </a:pPr>
                      <a:endParaRPr lang="en-US" sz="1200" dirty="0">
                        <a:effectLst/>
                      </a:endParaRPr>
                    </a:p>
                    <a:p>
                      <a:pPr marL="0" marR="0" algn="ctr">
                        <a:lnSpc>
                          <a:spcPct val="107000"/>
                        </a:lnSpc>
                        <a:spcBef>
                          <a:spcPts val="0"/>
                        </a:spcBef>
                        <a:spcAft>
                          <a:spcPts val="0"/>
                        </a:spcAft>
                      </a:pPr>
                      <a:r>
                        <a:rPr lang="en-US" sz="1200" dirty="0">
                          <a:effectLst/>
                        </a:rPr>
                        <a:t>Forecast Parameters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Almost all necessary RTM inputs: temperature, humidity, ozone, cloud liquid water, ice water, and surface parameters (e.g., skin temperature and wind speed) </a:t>
                      </a:r>
                      <a:r>
                        <a:rPr lang="en-US" sz="1200" dirty="0">
                          <a:solidFill>
                            <a:srgbClr val="FF0000"/>
                          </a:solidFill>
                          <a:effectLst/>
                        </a:rPr>
                        <a:t>(More parameters)</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endParaRPr lang="en-US" sz="1200" dirty="0">
                        <a:effectLst/>
                      </a:endParaRPr>
                    </a:p>
                    <a:p>
                      <a:pPr marL="0" marR="0" algn="l">
                        <a:lnSpc>
                          <a:spcPct val="107000"/>
                        </a:lnSpc>
                        <a:spcBef>
                          <a:spcPts val="0"/>
                        </a:spcBef>
                        <a:spcAft>
                          <a:spcPts val="0"/>
                        </a:spcAft>
                      </a:pPr>
                      <a:r>
                        <a:rPr lang="en-US" sz="1200" dirty="0">
                          <a:effectLst/>
                        </a:rPr>
                        <a:t>Only have temperature and moisture profiles; no information of trace gas profiles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6950148"/>
                  </a:ext>
                </a:extLst>
              </a:tr>
              <a:tr h="619348">
                <a:tc>
                  <a:txBody>
                    <a:bodyPr/>
                    <a:lstStyle/>
                    <a:p>
                      <a:pPr marL="0" marR="0" algn="ctr">
                        <a:lnSpc>
                          <a:spcPct val="107000"/>
                        </a:lnSpc>
                        <a:spcBef>
                          <a:spcPts val="0"/>
                        </a:spcBef>
                        <a:spcAft>
                          <a:spcPts val="0"/>
                        </a:spcAft>
                      </a:pPr>
                      <a:endParaRPr lang="en-US" sz="1200" dirty="0">
                        <a:effectLst/>
                      </a:endParaRPr>
                    </a:p>
                    <a:p>
                      <a:pPr marL="0" marR="0" algn="ctr">
                        <a:lnSpc>
                          <a:spcPct val="107000"/>
                        </a:lnSpc>
                        <a:spcBef>
                          <a:spcPts val="0"/>
                        </a:spcBef>
                        <a:spcAft>
                          <a:spcPts val="0"/>
                        </a:spcAft>
                      </a:pPr>
                      <a:r>
                        <a:rPr lang="en-US" sz="1200" dirty="0">
                          <a:effectLst/>
                        </a:rPr>
                        <a:t>Best Use Case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200" dirty="0">
                        <a:effectLst/>
                      </a:endParaRPr>
                    </a:p>
                    <a:p>
                      <a:pPr marL="0" marR="0">
                        <a:lnSpc>
                          <a:spcPct val="107000"/>
                        </a:lnSpc>
                        <a:spcBef>
                          <a:spcPts val="0"/>
                        </a:spcBef>
                        <a:spcAft>
                          <a:spcPts val="0"/>
                        </a:spcAft>
                      </a:pPr>
                      <a:r>
                        <a:rPr lang="en-US" sz="1200" dirty="0">
                          <a:effectLst/>
                        </a:rPr>
                        <a:t>Large-scale global validation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solidFill>
                            <a:srgbClr val="FF0000"/>
                          </a:solidFill>
                          <a:effectLst/>
                        </a:rPr>
                        <a:t>Precision “anchor” for T- profile (e.g., ATMS CH. 8, 9, 10 RTM simulation)</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5082790"/>
                  </a:ext>
                </a:extLst>
              </a:tr>
              <a:tr h="279782">
                <a:tc>
                  <a:txBody>
                    <a:bodyPr/>
                    <a:lstStyle/>
                    <a:p>
                      <a:pPr marL="0" marR="0" algn="ctr">
                        <a:lnSpc>
                          <a:spcPct val="107000"/>
                        </a:lnSpc>
                        <a:spcBef>
                          <a:spcPts val="0"/>
                        </a:spcBef>
                        <a:spcAft>
                          <a:spcPts val="0"/>
                        </a:spcAft>
                      </a:pPr>
                      <a:endParaRPr lang="en-US" sz="1200" dirty="0">
                        <a:effectLst/>
                      </a:endParaRPr>
                    </a:p>
                    <a:p>
                      <a:pPr marL="0" marR="0" algn="ctr">
                        <a:lnSpc>
                          <a:spcPct val="107000"/>
                        </a:lnSpc>
                        <a:spcBef>
                          <a:spcPts val="0"/>
                        </a:spcBef>
                        <a:spcAft>
                          <a:spcPts val="0"/>
                        </a:spcAft>
                      </a:pPr>
                      <a:r>
                        <a:rPr lang="en-US" sz="1200" dirty="0">
                          <a:effectLst/>
                        </a:rPr>
                        <a:t>Vertical Structure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rPr>
                        <a:t>92 level+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8 ~ 30 km with a vertical resolution of 0.1 km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8099125"/>
                  </a:ext>
                </a:extLst>
              </a:tr>
              <a:tr h="279782">
                <a:tc>
                  <a:txBody>
                    <a:bodyPr/>
                    <a:lstStyle/>
                    <a:p>
                      <a:pPr marL="0" marR="0" algn="ctr">
                        <a:lnSpc>
                          <a:spcPct val="107000"/>
                        </a:lnSpc>
                        <a:spcBef>
                          <a:spcPts val="0"/>
                        </a:spcBef>
                        <a:spcAft>
                          <a:spcPts val="0"/>
                        </a:spcAft>
                      </a:pPr>
                      <a:r>
                        <a:rPr lang="en-US" sz="1200" dirty="0">
                          <a:effectLst/>
                        </a:rPr>
                        <a:t>Global Coverage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solidFill>
                            <a:srgbClr val="FF0000"/>
                          </a:solidFill>
                          <a:effectLst/>
                        </a:rPr>
                        <a:t>Global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Sparse (point-based)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2291975"/>
                  </a:ext>
                </a:extLst>
              </a:tr>
              <a:tr h="574371">
                <a:tc>
                  <a:txBody>
                    <a:bodyPr/>
                    <a:lstStyle/>
                    <a:p>
                      <a:pPr marL="0" marR="0" algn="ctr">
                        <a:lnSpc>
                          <a:spcPct val="107000"/>
                        </a:lnSpc>
                        <a:spcBef>
                          <a:spcPts val="0"/>
                        </a:spcBef>
                        <a:spcAft>
                          <a:spcPts val="0"/>
                        </a:spcAft>
                      </a:pPr>
                      <a:r>
                        <a:rPr lang="en-US" sz="1200" dirty="0">
                          <a:effectLst/>
                        </a:rPr>
                        <a:t>Product Vertical Limitation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endParaRPr lang="en-US" sz="1200" dirty="0">
                        <a:effectLst/>
                      </a:endParaRPr>
                    </a:p>
                    <a:p>
                      <a:pPr marL="0" marR="0" algn="ctr">
                        <a:lnSpc>
                          <a:spcPct val="107000"/>
                        </a:lnSpc>
                        <a:spcBef>
                          <a:spcPts val="0"/>
                        </a:spcBef>
                        <a:spcAft>
                          <a:spcPts val="0"/>
                        </a:spcAft>
                      </a:pPr>
                      <a:r>
                        <a:rPr lang="en-US" sz="1200" dirty="0">
                          <a:effectLst/>
                        </a:rPr>
                        <a:t>Surface to a very high level </a:t>
                      </a:r>
                    </a:p>
                    <a:p>
                      <a:pPr marL="0" marR="0" algn="ctr">
                        <a:lnSpc>
                          <a:spcPct val="107000"/>
                        </a:lnSpc>
                        <a:spcBef>
                          <a:spcPts val="0"/>
                        </a:spcBef>
                        <a:spcAft>
                          <a:spcPts val="0"/>
                        </a:spcAft>
                      </a:pPr>
                      <a:r>
                        <a:rPr lang="en-US" sz="1400" dirty="0">
                          <a:solidFill>
                            <a:schemeClr val="tx1"/>
                          </a:solidFill>
                          <a:effectLst/>
                        </a:rPr>
                        <a:t>(~0.01 mb)</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endParaRPr lang="en-US" sz="1200" dirty="0">
                        <a:effectLst/>
                      </a:endParaRPr>
                    </a:p>
                    <a:p>
                      <a:pPr marL="0" marR="0" algn="ctr">
                        <a:lnSpc>
                          <a:spcPct val="107000"/>
                        </a:lnSpc>
                        <a:spcBef>
                          <a:spcPts val="0"/>
                        </a:spcBef>
                        <a:spcAft>
                          <a:spcPts val="0"/>
                        </a:spcAft>
                      </a:pPr>
                      <a:r>
                        <a:rPr lang="en-US" sz="1200" dirty="0">
                          <a:effectLst/>
                        </a:rPr>
                        <a:t>8 ~ 30 km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4374168"/>
                  </a:ext>
                </a:extLst>
              </a:tr>
              <a:tr h="287186">
                <a:tc>
                  <a:txBody>
                    <a:bodyPr/>
                    <a:lstStyle/>
                    <a:p>
                      <a:pPr marL="0" marR="0" algn="ctr">
                        <a:lnSpc>
                          <a:spcPct val="107000"/>
                        </a:lnSpc>
                        <a:spcBef>
                          <a:spcPts val="0"/>
                        </a:spcBef>
                        <a:spcAft>
                          <a:spcPts val="0"/>
                        </a:spcAft>
                      </a:pPr>
                      <a:r>
                        <a:rPr lang="en-US" sz="1200" dirty="0">
                          <a:effectLst/>
                        </a:rPr>
                        <a:t>Independence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rPr>
                        <a:t>Low </a:t>
                      </a:r>
                    </a:p>
                    <a:p>
                      <a:pPr marL="0" marR="0" algn="ctr">
                        <a:lnSpc>
                          <a:spcPct val="107000"/>
                        </a:lnSpc>
                        <a:spcBef>
                          <a:spcPts val="0"/>
                        </a:spcBef>
                        <a:spcAft>
                          <a:spcPts val="0"/>
                        </a:spcAft>
                      </a:pPr>
                      <a:r>
                        <a:rPr lang="en-US" sz="1200" dirty="0">
                          <a:effectLst/>
                        </a:rPr>
                        <a:t>(satellite data is assimilated)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solidFill>
                            <a:srgbClr val="FF0000"/>
                          </a:solidFill>
                          <a:effectLst/>
                        </a:rPr>
                        <a:t>High </a:t>
                      </a:r>
                    </a:p>
                    <a:p>
                      <a:pPr marL="0" marR="0" algn="ctr">
                        <a:lnSpc>
                          <a:spcPct val="107000"/>
                        </a:lnSpc>
                        <a:spcBef>
                          <a:spcPts val="0"/>
                        </a:spcBef>
                        <a:spcAft>
                          <a:spcPts val="0"/>
                        </a:spcAft>
                      </a:pPr>
                      <a:r>
                        <a:rPr lang="en-US" sz="1200" dirty="0">
                          <a:effectLst/>
                        </a:rPr>
                        <a:t>(Independent)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9842145"/>
                  </a:ext>
                </a:extLst>
              </a:tr>
              <a:tr h="287186">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Model (Algorithm) Bias</a:t>
                      </a: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altLang="en-US" sz="1200" b="0" i="0" u="none" strike="noStrike" cap="none" normalizeH="0" baseline="0" dirty="0">
                          <a:ln>
                            <a:noFill/>
                          </a:ln>
                          <a:solidFill>
                            <a:schemeClr val="tx1"/>
                          </a:solidFill>
                          <a:effectLst/>
                          <a:latin typeface="Arial" panose="020B0604020202020204" pitchFamily="34" charset="0"/>
                        </a:rPr>
                        <a:t>Even the best NWP models could have biases or discontinuities due to changes of the model performance, particularly when new satellite data are added to NWP model</a:t>
                      </a:r>
                    </a:p>
                  </a:txBody>
                  <a:tcPr marL="68580" marR="68580" marT="0" marB="0"/>
                </a:tc>
                <a:tc>
                  <a:txBody>
                    <a:bodyPr/>
                    <a:lstStyle/>
                    <a:p>
                      <a:pPr marL="0" marR="0" algn="l">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a:t>
                      </a:r>
                      <a:r>
                        <a:rPr lang="en-US" sz="1200" dirty="0"/>
                        <a:t>he algorithm from "bending angle" to "temperature and moisture"—could introduce  certain biases.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6476543"/>
                  </a:ext>
                </a:extLst>
              </a:tr>
            </a:tbl>
          </a:graphicData>
        </a:graphic>
      </p:graphicFrame>
      <p:sp>
        <p:nvSpPr>
          <p:cNvPr id="4" name="TextBox 3">
            <a:extLst>
              <a:ext uri="{FF2B5EF4-FFF2-40B4-BE49-F238E27FC236}">
                <a16:creationId xmlns:a16="http://schemas.microsoft.com/office/drawing/2014/main" id="{2BB75645-DDAC-4E9D-B869-D1C764FE20B5}"/>
              </a:ext>
            </a:extLst>
          </p:cNvPr>
          <p:cNvSpPr txBox="1"/>
          <p:nvPr/>
        </p:nvSpPr>
        <p:spPr>
          <a:xfrm>
            <a:off x="5279114" y="1201270"/>
            <a:ext cx="6510115" cy="338554"/>
          </a:xfrm>
          <a:prstGeom prst="rect">
            <a:avLst/>
          </a:prstGeom>
          <a:noFill/>
        </p:spPr>
        <p:txBody>
          <a:bodyPr wrap="none" rtlCol="0">
            <a:spAutoFit/>
          </a:bodyPr>
          <a:lstStyle/>
          <a:p>
            <a:r>
              <a:rPr lang="en-US" sz="1600" b="1" dirty="0"/>
              <a:t>Table Advantages and disadvantage of ECMWF and RO Datasets</a:t>
            </a:r>
          </a:p>
        </p:txBody>
      </p:sp>
    </p:spTree>
    <p:extLst>
      <p:ext uri="{BB962C8B-B14F-4D97-AF65-F5344CB8AC3E}">
        <p14:creationId xmlns:p14="http://schemas.microsoft.com/office/powerpoint/2010/main" val="190413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0F19B-465B-465C-8CA5-BE3C9C5D9064}"/>
              </a:ext>
            </a:extLst>
          </p:cNvPr>
          <p:cNvSpPr>
            <a:spLocks noGrp="1"/>
          </p:cNvSpPr>
          <p:nvPr>
            <p:ph type="title"/>
          </p:nvPr>
        </p:nvSpPr>
        <p:spPr>
          <a:xfrm>
            <a:off x="424543" y="174171"/>
            <a:ext cx="11364686" cy="845643"/>
          </a:xfrm>
        </p:spPr>
        <p:txBody>
          <a:bodyPr/>
          <a:lstStyle/>
          <a:p>
            <a:r>
              <a:rPr lang="en-US" sz="2800" dirty="0"/>
              <a:t>A Strategy for Standard Atmospheric Profile Datasets for RTM-based Inter-Sensor Calibration: </a:t>
            </a:r>
            <a:r>
              <a:rPr lang="en-US" sz="2800" dirty="0">
                <a:solidFill>
                  <a:srgbClr val="0000CC"/>
                </a:solidFill>
              </a:rPr>
              <a:t>Multi-Source Integrated Datasets</a:t>
            </a:r>
          </a:p>
        </p:txBody>
      </p:sp>
      <p:sp>
        <p:nvSpPr>
          <p:cNvPr id="3" name="Text Placeholder 2">
            <a:extLst>
              <a:ext uri="{FF2B5EF4-FFF2-40B4-BE49-F238E27FC236}">
                <a16:creationId xmlns:a16="http://schemas.microsoft.com/office/drawing/2014/main" id="{DCF12996-133A-49B0-952F-368C20D1BB15}"/>
              </a:ext>
            </a:extLst>
          </p:cNvPr>
          <p:cNvSpPr>
            <a:spLocks noGrp="1"/>
          </p:cNvSpPr>
          <p:nvPr>
            <p:ph type="body" idx="1"/>
          </p:nvPr>
        </p:nvSpPr>
        <p:spPr>
          <a:xfrm>
            <a:off x="478971" y="1252450"/>
            <a:ext cx="11310258" cy="4756465"/>
          </a:xfrm>
        </p:spPr>
        <p:txBody>
          <a:bodyPr/>
          <a:lstStyle/>
          <a:p>
            <a:r>
              <a:rPr lang="en-US" sz="1600" b="1" dirty="0"/>
              <a:t>ECMWF is the most common choice for large-scale, operational inter-sensor comparison </a:t>
            </a:r>
          </a:p>
          <a:p>
            <a:pPr lvl="1"/>
            <a:r>
              <a:rPr lang="en-US" sz="1600" b="1" dirty="0"/>
              <a:t>Spatial and Temporal Continuity</a:t>
            </a:r>
            <a:r>
              <a:rPr lang="en-US" sz="1600" dirty="0"/>
              <a:t>: ECMWF provides a "Map without Gaps." It allows you to perform </a:t>
            </a:r>
            <a:r>
              <a:rPr lang="en-US" sz="1600" b="1" dirty="0"/>
              <a:t>Double-Difference (DD)</a:t>
            </a:r>
            <a:r>
              <a:rPr lang="en-US" sz="1600" dirty="0"/>
              <a:t> calculations anywhere on Earth at any time.</a:t>
            </a:r>
          </a:p>
          <a:p>
            <a:pPr lvl="1"/>
            <a:r>
              <a:rPr lang="en-US" sz="1600" b="1" dirty="0"/>
              <a:t>Physical Consistency</a:t>
            </a:r>
            <a:r>
              <a:rPr lang="en-US" sz="1600" dirty="0"/>
              <a:t>: Because it is a 4D-Var assimilation product, the temperature, moisture, and pressure fields are physically consistent with one another. This reduces "noise" in the RTM simulations</a:t>
            </a:r>
          </a:p>
          <a:p>
            <a:pPr lvl="1"/>
            <a:r>
              <a:rPr lang="en-US" sz="1600" b="1" dirty="0"/>
              <a:t>Statistical Power</a:t>
            </a:r>
            <a:r>
              <a:rPr lang="en-US" sz="1600" dirty="0"/>
              <a:t>: WE CAN G</a:t>
            </a:r>
            <a:r>
              <a:rPr kumimoji="0" lang="en-US" altLang="en-US" sz="1600" b="0" i="0" u="none" strike="noStrike" cap="none" normalizeH="0" baseline="0" dirty="0">
                <a:ln>
                  <a:noFill/>
                </a:ln>
                <a:solidFill>
                  <a:schemeClr val="tx1"/>
                </a:solidFill>
                <a:effectLst/>
                <a:latin typeface="Arial" panose="020B0604020202020204" pitchFamily="34" charset="0"/>
              </a:rPr>
              <a:t>enerate millions of "O-B" (Observation minus Background) samples in a single day, </a:t>
            </a:r>
            <a:r>
              <a:rPr lang="en-US" altLang="en-US" sz="1600" dirty="0">
                <a:solidFill>
                  <a:schemeClr val="tx1"/>
                </a:solidFill>
                <a:latin typeface="Arial" panose="020B0604020202020204" pitchFamily="34" charset="0"/>
              </a:rPr>
              <a:t>thus</a:t>
            </a:r>
            <a:r>
              <a:rPr kumimoji="0" lang="en-US" altLang="en-US" sz="1600" b="0" i="0" u="none" strike="noStrike" cap="none" normalizeH="0" baseline="0" dirty="0">
                <a:ln>
                  <a:noFill/>
                </a:ln>
                <a:solidFill>
                  <a:schemeClr val="tx1"/>
                </a:solidFill>
                <a:effectLst/>
                <a:latin typeface="Arial" panose="020B0604020202020204" pitchFamily="34" charset="0"/>
              </a:rPr>
              <a:t> reducing random noise </a:t>
            </a:r>
          </a:p>
          <a:p>
            <a:pPr lvl="1"/>
            <a:r>
              <a:rPr lang="en-US" sz="1600" b="1" dirty="0"/>
              <a:t>Shortcomings:</a:t>
            </a:r>
            <a:r>
              <a:rPr lang="en-US" sz="1600" dirty="0"/>
              <a:t> It has its own model biases.</a:t>
            </a:r>
          </a:p>
          <a:p>
            <a:r>
              <a:rPr lang="en-US" sz="1600" b="1" dirty="0"/>
              <a:t>Quality-Consistency RO Temperature and Humidity Dataset is recommended</a:t>
            </a:r>
          </a:p>
          <a:p>
            <a:pPr lvl="1"/>
            <a:r>
              <a:rPr lang="en-US" sz="1600" b="1" dirty="0"/>
              <a:t>SI-Traceability:</a:t>
            </a:r>
            <a:r>
              <a:rPr lang="en-US" sz="1600" dirty="0"/>
              <a:t> RO is based on time-delay measurements traceable to atomic clocks. It is often treated as the </a:t>
            </a:r>
            <a:r>
              <a:rPr lang="en-US" sz="1600" b="1" dirty="0"/>
              <a:t>"Gold Standard"</a:t>
            </a:r>
            <a:r>
              <a:rPr lang="en-US" sz="1600" dirty="0"/>
              <a:t> or anchor for the entire Global Observing System.</a:t>
            </a:r>
          </a:p>
          <a:p>
            <a:pPr lvl="1"/>
            <a:r>
              <a:rPr lang="en-US" sz="1600" b="1" dirty="0"/>
              <a:t>Vertical Resolution:</a:t>
            </a:r>
            <a:r>
              <a:rPr lang="en-US" sz="1600" dirty="0"/>
              <a:t> RO has a much higher vertical resolution (~100m) than model levels</a:t>
            </a:r>
          </a:p>
          <a:p>
            <a:pPr lvl="1"/>
            <a:r>
              <a:rPr lang="en-US" sz="1600" dirty="0"/>
              <a:t>Shortcomings: RO profiles are "points" in space and time. You cannot perform a global comparison as easily as with ECMWF</a:t>
            </a:r>
          </a:p>
          <a:p>
            <a:r>
              <a:rPr lang="en-US" sz="1600" b="1" dirty="0"/>
              <a:t>ERA5 (Reanalysis)</a:t>
            </a:r>
          </a:p>
          <a:p>
            <a:pPr lvl="1" defTabSz="914400" eaLnBrk="0" fontAlgn="base" latinLnBrk="0" hangingPunct="0">
              <a:tabLst/>
            </a:pPr>
            <a:r>
              <a:rPr lang="en-US" altLang="en-US" sz="1600" b="1" dirty="0"/>
              <a:t>Long-Term Consistency: </a:t>
            </a:r>
            <a:r>
              <a:rPr lang="en-US" sz="1600" dirty="0"/>
              <a:t>This is a reanalysis product, which allows creating a more complete and consistent inter-sensor radiometric calibration biases across instruments.</a:t>
            </a:r>
          </a:p>
          <a:p>
            <a:pPr lvl="1" eaLnBrk="0" fontAlgn="base" hangingPunct="0"/>
            <a:r>
              <a:rPr lang="en-US" altLang="en-US" sz="1600" dirty="0"/>
              <a:t>Other good features similar to those in ECMWF forecast</a:t>
            </a:r>
          </a:p>
        </p:txBody>
      </p:sp>
      <p:sp>
        <p:nvSpPr>
          <p:cNvPr id="7" name="TextBox 6">
            <a:extLst>
              <a:ext uri="{FF2B5EF4-FFF2-40B4-BE49-F238E27FC236}">
                <a16:creationId xmlns:a16="http://schemas.microsoft.com/office/drawing/2014/main" id="{F299093E-31A8-436A-869E-2A7948C8038B}"/>
              </a:ext>
            </a:extLst>
          </p:cNvPr>
          <p:cNvSpPr txBox="1"/>
          <p:nvPr/>
        </p:nvSpPr>
        <p:spPr>
          <a:xfrm>
            <a:off x="664029" y="6037498"/>
            <a:ext cx="10885713" cy="646331"/>
          </a:xfrm>
          <a:prstGeom prst="rect">
            <a:avLst/>
          </a:prstGeom>
          <a:noFill/>
          <a:ln w="22225">
            <a:solidFill>
              <a:srgbClr val="C00000"/>
            </a:solidFill>
          </a:ln>
        </p:spPr>
        <p:txBody>
          <a:bodyPr wrap="square">
            <a:spAutoFit/>
          </a:bodyPr>
          <a:lstStyle/>
          <a:p>
            <a:pPr marL="114300" indent="0">
              <a:buNone/>
            </a:pPr>
            <a:r>
              <a:rPr lang="en-US" sz="1800" b="1" dirty="0">
                <a:solidFill>
                  <a:srgbClr val="0000CC"/>
                </a:solidFill>
              </a:rPr>
              <a:t> A multi-source integrated dataset is recommended to provide a comprehensive assessment for inter-sensor radiometric calibration analysis, when a RTM is utilized as a transfer mechanism</a:t>
            </a:r>
          </a:p>
        </p:txBody>
      </p:sp>
    </p:spTree>
    <p:extLst>
      <p:ext uri="{BB962C8B-B14F-4D97-AF65-F5344CB8AC3E}">
        <p14:creationId xmlns:p14="http://schemas.microsoft.com/office/powerpoint/2010/main" val="42082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AEFB-91A8-41DC-9275-066594B8D1E8}"/>
              </a:ext>
            </a:extLst>
          </p:cNvPr>
          <p:cNvSpPr>
            <a:spLocks noGrp="1"/>
          </p:cNvSpPr>
          <p:nvPr>
            <p:ph type="title"/>
          </p:nvPr>
        </p:nvSpPr>
        <p:spPr>
          <a:xfrm>
            <a:off x="413657" y="169116"/>
            <a:ext cx="11364686" cy="832369"/>
          </a:xfrm>
        </p:spPr>
        <p:txBody>
          <a:bodyPr/>
          <a:lstStyle/>
          <a:p>
            <a:r>
              <a:rPr lang="en-US" dirty="0"/>
              <a:t>One Showcase: STAR Reprocessed GNSS RO-Derived Atmospheric Temperature and Moisture Profile Dataset</a:t>
            </a:r>
          </a:p>
        </p:txBody>
      </p:sp>
      <p:sp>
        <p:nvSpPr>
          <p:cNvPr id="3" name="Text Placeholder 2">
            <a:extLst>
              <a:ext uri="{FF2B5EF4-FFF2-40B4-BE49-F238E27FC236}">
                <a16:creationId xmlns:a16="http://schemas.microsoft.com/office/drawing/2014/main" id="{8D0C958A-BB10-4D0B-A09E-748942698DC1}"/>
              </a:ext>
            </a:extLst>
          </p:cNvPr>
          <p:cNvSpPr>
            <a:spLocks noGrp="1"/>
          </p:cNvSpPr>
          <p:nvPr>
            <p:ph type="body" idx="1"/>
          </p:nvPr>
        </p:nvSpPr>
        <p:spPr>
          <a:xfrm>
            <a:off x="478971" y="1201270"/>
            <a:ext cx="4497980" cy="5487614"/>
          </a:xfrm>
        </p:spPr>
        <p:txBody>
          <a:bodyPr/>
          <a:lstStyle/>
          <a:p>
            <a:r>
              <a:rPr lang="en-US" sz="1800" dirty="0"/>
              <a:t>STAR RO team is reprocessing GNSS RO dataset for temperature and humidity profiles (derived from 1D var inversion).</a:t>
            </a:r>
          </a:p>
          <a:p>
            <a:r>
              <a:rPr lang="en-US" sz="1800" dirty="0"/>
              <a:t>The reprocessed RO-derived profile dataset can be downloaded from  </a:t>
            </a:r>
            <a:r>
              <a:rPr lang="en-US" sz="1800" dirty="0">
                <a:hlinkClick r:id="rId2"/>
              </a:rPr>
              <a:t>https://gpsmet.umd.edu/gnssro/download.php</a:t>
            </a:r>
            <a:r>
              <a:rPr lang="en-US" sz="1800" dirty="0"/>
              <a:t> (</a:t>
            </a:r>
            <a:r>
              <a:rPr lang="en-US" sz="1800" dirty="0">
                <a:hlinkClick r:id="rId3"/>
              </a:rPr>
              <a:t>Ho et al., 2019</a:t>
            </a:r>
            <a:r>
              <a:rPr lang="en-US" sz="1800" dirty="0"/>
              <a:t>)</a:t>
            </a:r>
          </a:p>
          <a:p>
            <a:r>
              <a:rPr lang="en-US" sz="1800" dirty="0"/>
              <a:t> Characteristics of GPS RO Data</a:t>
            </a:r>
          </a:p>
          <a:p>
            <a:pPr lvl="1">
              <a:defRPr/>
            </a:pPr>
            <a:r>
              <a:rPr lang="en-US" sz="1600" dirty="0"/>
              <a:t>High accuracy (equivalent to &lt;1 K; average accuracy &lt;0.1 K)</a:t>
            </a:r>
          </a:p>
          <a:p>
            <a:pPr lvl="1">
              <a:defRPr/>
            </a:pPr>
            <a:r>
              <a:rPr lang="en-US" sz="1600" dirty="0"/>
              <a:t>High vertical resolution (0.1 km surface - 1km tropopause)</a:t>
            </a:r>
          </a:p>
          <a:p>
            <a:pPr lvl="1">
              <a:defRPr/>
            </a:pPr>
            <a:r>
              <a:rPr lang="en-US" sz="1600" dirty="0"/>
              <a:t>All weather-minimally affected by aerosols, clouds or precipitation</a:t>
            </a:r>
          </a:p>
          <a:p>
            <a:pPr lvl="1">
              <a:defRPr/>
            </a:pPr>
            <a:r>
              <a:rPr lang="en-US" sz="1600" dirty="0"/>
              <a:t>Independent height and pressure</a:t>
            </a:r>
          </a:p>
          <a:p>
            <a:pPr lvl="1">
              <a:defRPr/>
            </a:pPr>
            <a:r>
              <a:rPr lang="en-US" sz="1600" dirty="0"/>
              <a:t>No instrument drift</a:t>
            </a:r>
          </a:p>
          <a:p>
            <a:pPr lvl="1">
              <a:defRPr/>
            </a:pPr>
            <a:r>
              <a:rPr lang="en-US" sz="1600" dirty="0"/>
              <a:t>No satellite-to-satellite bias </a:t>
            </a:r>
          </a:p>
          <a:p>
            <a:pPr eaLnBrk="1" hangingPunct="1">
              <a:defRPr/>
            </a:pPr>
            <a:r>
              <a:rPr lang="en-US" sz="2000" dirty="0"/>
              <a:t>A comparison with Metop GR</a:t>
            </a:r>
            <a:r>
              <a:rPr lang="en-US" sz="1800" dirty="0"/>
              <a:t>AS RO (see figure)</a:t>
            </a:r>
          </a:p>
          <a:p>
            <a:endParaRPr lang="en-US" sz="1800" dirty="0"/>
          </a:p>
          <a:p>
            <a:endParaRPr lang="en-US" sz="1800" dirty="0"/>
          </a:p>
        </p:txBody>
      </p:sp>
      <p:pic>
        <p:nvPicPr>
          <p:cNvPr id="6" name="Picture 5">
            <a:extLst>
              <a:ext uri="{FF2B5EF4-FFF2-40B4-BE49-F238E27FC236}">
                <a16:creationId xmlns:a16="http://schemas.microsoft.com/office/drawing/2014/main" id="{83E87488-A345-43AD-BCB9-FA26C9744725}"/>
              </a:ext>
            </a:extLst>
          </p:cNvPr>
          <p:cNvPicPr>
            <a:picLocks noChangeAspect="1"/>
          </p:cNvPicPr>
          <p:nvPr/>
        </p:nvPicPr>
        <p:blipFill>
          <a:blip r:embed="rId4"/>
          <a:stretch>
            <a:fillRect/>
          </a:stretch>
        </p:blipFill>
        <p:spPr>
          <a:xfrm>
            <a:off x="4976951" y="1408011"/>
            <a:ext cx="6736078" cy="5359759"/>
          </a:xfrm>
          <a:prstGeom prst="rect">
            <a:avLst/>
          </a:prstGeom>
        </p:spPr>
      </p:pic>
      <p:sp>
        <p:nvSpPr>
          <p:cNvPr id="7" name="TextBox 6">
            <a:extLst>
              <a:ext uri="{FF2B5EF4-FFF2-40B4-BE49-F238E27FC236}">
                <a16:creationId xmlns:a16="http://schemas.microsoft.com/office/drawing/2014/main" id="{3C0A7CEC-8BD0-4063-9A7D-3155E8950B42}"/>
              </a:ext>
            </a:extLst>
          </p:cNvPr>
          <p:cNvSpPr txBox="1"/>
          <p:nvPr/>
        </p:nvSpPr>
        <p:spPr>
          <a:xfrm>
            <a:off x="5276652" y="1179915"/>
            <a:ext cx="6715300" cy="307777"/>
          </a:xfrm>
          <a:prstGeom prst="rect">
            <a:avLst/>
          </a:prstGeom>
          <a:noFill/>
        </p:spPr>
        <p:txBody>
          <a:bodyPr wrap="none" rtlCol="0">
            <a:spAutoFit/>
          </a:bodyPr>
          <a:lstStyle/>
          <a:p>
            <a:r>
              <a:rPr lang="en-US" b="1" dirty="0"/>
              <a:t>STAR Re-processed GNSS RO vs. Metop- GRAS RO Temperature  at 200 mb </a:t>
            </a:r>
          </a:p>
        </p:txBody>
      </p:sp>
    </p:spTree>
    <p:extLst>
      <p:ext uri="{BB962C8B-B14F-4D97-AF65-F5344CB8AC3E}">
        <p14:creationId xmlns:p14="http://schemas.microsoft.com/office/powerpoint/2010/main" val="1255900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C7963-58AD-4E25-A3CF-82E34DB1A112}"/>
              </a:ext>
            </a:extLst>
          </p:cNvPr>
          <p:cNvSpPr>
            <a:spLocks noGrp="1"/>
          </p:cNvSpPr>
          <p:nvPr>
            <p:ph type="title"/>
          </p:nvPr>
        </p:nvSpPr>
        <p:spPr>
          <a:xfrm>
            <a:off x="424543" y="185057"/>
            <a:ext cx="11364686" cy="834757"/>
          </a:xfrm>
        </p:spPr>
        <p:txBody>
          <a:bodyPr/>
          <a:lstStyle/>
          <a:p>
            <a:r>
              <a:rPr lang="en-US" dirty="0"/>
              <a:t>Another Showcase: A </a:t>
            </a:r>
            <a:r>
              <a:rPr lang="en-US" sz="3200" dirty="0"/>
              <a:t>Web-based Integrated Calibration and Validation System (ICVS) Monitoring System from STAR</a:t>
            </a:r>
            <a:r>
              <a:rPr lang="en-US" dirty="0"/>
              <a:t> </a:t>
            </a:r>
          </a:p>
        </p:txBody>
      </p:sp>
      <p:sp>
        <p:nvSpPr>
          <p:cNvPr id="3" name="Text Placeholder 2">
            <a:extLst>
              <a:ext uri="{FF2B5EF4-FFF2-40B4-BE49-F238E27FC236}">
                <a16:creationId xmlns:a16="http://schemas.microsoft.com/office/drawing/2014/main" id="{DC945F9A-11BC-429C-926D-B66C81DC289E}"/>
              </a:ext>
            </a:extLst>
          </p:cNvPr>
          <p:cNvSpPr>
            <a:spLocks noGrp="1"/>
          </p:cNvSpPr>
          <p:nvPr>
            <p:ph type="body" idx="1"/>
          </p:nvPr>
        </p:nvSpPr>
        <p:spPr>
          <a:xfrm>
            <a:off x="304801" y="1163781"/>
            <a:ext cx="6529449" cy="5656729"/>
          </a:xfrm>
        </p:spPr>
        <p:txBody>
          <a:bodyPr/>
          <a:lstStyle/>
          <a:p>
            <a:r>
              <a:rPr lang="en-US" sz="1800" b="1" dirty="0"/>
              <a:t>What does </a:t>
            </a:r>
            <a:r>
              <a:rPr lang="en-US" sz="1800" b="1" dirty="0">
                <a:hlinkClick r:id="rId2"/>
              </a:rPr>
              <a:t>ICVS</a:t>
            </a:r>
            <a:r>
              <a:rPr lang="en-US" sz="1800" b="1" dirty="0"/>
              <a:t> do?</a:t>
            </a:r>
          </a:p>
          <a:p>
            <a:pPr lvl="1"/>
            <a:r>
              <a:rPr lang="en-US" sz="1600" b="0" dirty="0"/>
              <a:t>An integrated calibration and validation system (ICVS) for </a:t>
            </a:r>
            <a:r>
              <a:rPr lang="en-US" sz="1600" dirty="0"/>
              <a:t>Satellite Instrument </a:t>
            </a:r>
            <a:r>
              <a:rPr lang="en-US" sz="1600" u="sng" dirty="0">
                <a:effectLst>
                  <a:outerShdw blurRad="38100" dist="38100" dir="2700000" algn="tl">
                    <a:srgbClr val="000000">
                      <a:alpha val="43137"/>
                    </a:srgbClr>
                  </a:outerShdw>
                </a:effectLst>
              </a:rPr>
              <a:t>Near-Real Time (NRT) </a:t>
            </a:r>
            <a:r>
              <a:rPr lang="en-US" sz="1600" dirty="0"/>
              <a:t>Performance and Data Quality Monitoring to support all NOAA satellite missions</a:t>
            </a:r>
          </a:p>
          <a:p>
            <a:pPr lvl="1"/>
            <a:r>
              <a:rPr lang="en-US" sz="1600" dirty="0"/>
              <a:t>ICVS is an important tool for level 1b or Sensor Data Records (SDR), and is used by OSPO, NWS, ECMWF, EUMETSAT, NASA, Air Force, NAVO, as well as STAR scientists (especially the radiance or SDR teams)</a:t>
            </a:r>
            <a:endParaRPr lang="en-US" sz="1600" b="0" dirty="0"/>
          </a:p>
          <a:p>
            <a:pPr marL="400050"/>
            <a:r>
              <a:rPr lang="en-US" sz="1800" b="1" dirty="0"/>
              <a:t>Key Features</a:t>
            </a:r>
          </a:p>
          <a:p>
            <a:pPr lvl="2"/>
            <a:r>
              <a:rPr lang="en-US" sz="1600" dirty="0"/>
              <a:t>Currently monitoring 24+ satellite instruments with more than 3000 parameters online, e.g.,</a:t>
            </a:r>
            <a:endParaRPr lang="en-US" sz="1600" b="0" dirty="0"/>
          </a:p>
          <a:p>
            <a:pPr lvl="2"/>
            <a:r>
              <a:rPr lang="en-US" sz="1600" b="0" dirty="0"/>
              <a:t>Inter-satellite calibration of radiances </a:t>
            </a:r>
            <a:r>
              <a:rPr lang="en-US" sz="1600" dirty="0"/>
              <a:t>(</a:t>
            </a:r>
            <a:r>
              <a:rPr lang="en-US" sz="1600" dirty="0">
                <a:hlinkClick r:id="rId3"/>
              </a:rPr>
              <a:t>https://www.star.nesdis.noaa.gov/icvs/comparison_ATMS.php</a:t>
            </a:r>
            <a:r>
              <a:rPr lang="en-US" sz="1600" dirty="0"/>
              <a:t>, publicly accessible) using multi-methods and multi-source atmospheric profiles (Yan et. al., 2025)</a:t>
            </a:r>
          </a:p>
          <a:p>
            <a:pPr lvl="3"/>
            <a:r>
              <a:rPr lang="en-US" sz="1400" b="1" dirty="0">
                <a:solidFill>
                  <a:srgbClr val="0000CC"/>
                </a:solidFill>
              </a:rPr>
              <a:t>Use CRTM (ECMWF forecasts and RO-derived profiles respectively) as a transfer</a:t>
            </a:r>
          </a:p>
          <a:p>
            <a:pPr lvl="3"/>
            <a:r>
              <a:rPr lang="en-US" sz="1400" dirty="0"/>
              <a:t>Use 3</a:t>
            </a:r>
            <a:r>
              <a:rPr lang="en-US" sz="1400" baseline="30000" dirty="0"/>
              <a:t>rd</a:t>
            </a:r>
            <a:r>
              <a:rPr lang="en-US" sz="1400" dirty="0"/>
              <a:t> sensor as a transfer (SNO based)</a:t>
            </a:r>
          </a:p>
          <a:p>
            <a:pPr lvl="3"/>
            <a:r>
              <a:rPr lang="en-US" sz="1400" dirty="0"/>
              <a:t>Direct comparison (32-day direct differences)</a:t>
            </a:r>
          </a:p>
          <a:p>
            <a:pPr lvl="3"/>
            <a:r>
              <a:rPr lang="en-US" sz="1400" dirty="0"/>
              <a:t>Inter-sensor comparison via deep convective cloud targets</a:t>
            </a:r>
          </a:p>
          <a:p>
            <a:pPr lvl="2"/>
            <a:r>
              <a:rPr lang="en-US" sz="1600" dirty="0"/>
              <a:t>Serves as a web-based dashboard for satellite instrument status</a:t>
            </a:r>
          </a:p>
          <a:p>
            <a:endParaRPr lang="en-US" sz="1800" dirty="0"/>
          </a:p>
        </p:txBody>
      </p:sp>
      <p:pic>
        <p:nvPicPr>
          <p:cNvPr id="2050" name="Picture 2" descr="NOAA ICVS LTM System Schematic Chart">
            <a:extLst>
              <a:ext uri="{FF2B5EF4-FFF2-40B4-BE49-F238E27FC236}">
                <a16:creationId xmlns:a16="http://schemas.microsoft.com/office/drawing/2014/main" id="{6FE8745B-5A87-4CD8-A649-D6595D2E14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7483" y="4254728"/>
            <a:ext cx="4691746" cy="26032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A5DF1B1-4D4B-4C8C-844D-42D2D56217A6}"/>
              </a:ext>
            </a:extLst>
          </p:cNvPr>
          <p:cNvPicPr>
            <a:picLocks noChangeAspect="1"/>
          </p:cNvPicPr>
          <p:nvPr/>
        </p:nvPicPr>
        <p:blipFill>
          <a:blip r:embed="rId5"/>
          <a:stretch>
            <a:fillRect/>
          </a:stretch>
        </p:blipFill>
        <p:spPr>
          <a:xfrm>
            <a:off x="7097482" y="1435609"/>
            <a:ext cx="4789717" cy="2603270"/>
          </a:xfrm>
          <a:prstGeom prst="rect">
            <a:avLst/>
          </a:prstGeom>
        </p:spPr>
      </p:pic>
      <p:sp>
        <p:nvSpPr>
          <p:cNvPr id="6" name="TextBox 5">
            <a:extLst>
              <a:ext uri="{FF2B5EF4-FFF2-40B4-BE49-F238E27FC236}">
                <a16:creationId xmlns:a16="http://schemas.microsoft.com/office/drawing/2014/main" id="{4FCC1C9E-E6D0-4881-95B6-3C694DBB346D}"/>
              </a:ext>
            </a:extLst>
          </p:cNvPr>
          <p:cNvSpPr txBox="1"/>
          <p:nvPr/>
        </p:nvSpPr>
        <p:spPr>
          <a:xfrm>
            <a:off x="8553529" y="3800556"/>
            <a:ext cx="3422732" cy="230832"/>
          </a:xfrm>
          <a:prstGeom prst="rect">
            <a:avLst/>
          </a:prstGeom>
          <a:noFill/>
        </p:spPr>
        <p:txBody>
          <a:bodyPr wrap="none" rtlCol="0">
            <a:spAutoFit/>
          </a:bodyPr>
          <a:lstStyle/>
          <a:p>
            <a:r>
              <a:rPr lang="en-US" sz="900" dirty="0"/>
              <a:t>(https://www.star.nesdis.noaa.gov/icvs/comparison_ATMS.php)</a:t>
            </a:r>
          </a:p>
        </p:txBody>
      </p:sp>
      <p:sp>
        <p:nvSpPr>
          <p:cNvPr id="7" name="TextBox 6">
            <a:extLst>
              <a:ext uri="{FF2B5EF4-FFF2-40B4-BE49-F238E27FC236}">
                <a16:creationId xmlns:a16="http://schemas.microsoft.com/office/drawing/2014/main" id="{411A3B3E-02C4-43E0-907C-EDDD06D6229B}"/>
              </a:ext>
            </a:extLst>
          </p:cNvPr>
          <p:cNvSpPr txBox="1"/>
          <p:nvPr/>
        </p:nvSpPr>
        <p:spPr>
          <a:xfrm>
            <a:off x="6693244" y="1163781"/>
            <a:ext cx="5500224" cy="307777"/>
          </a:xfrm>
          <a:prstGeom prst="rect">
            <a:avLst/>
          </a:prstGeom>
          <a:noFill/>
        </p:spPr>
        <p:txBody>
          <a:bodyPr wrap="none" rtlCol="0">
            <a:spAutoFit/>
          </a:bodyPr>
          <a:lstStyle/>
          <a:p>
            <a:r>
              <a:rPr lang="en-US" b="1" dirty="0">
                <a:solidFill>
                  <a:srgbClr val="0000CC"/>
                </a:solidFill>
              </a:rPr>
              <a:t>An Example: ICVS Inter-sensor Comparison Website for ATMS</a:t>
            </a:r>
          </a:p>
        </p:txBody>
      </p:sp>
      <p:sp>
        <p:nvSpPr>
          <p:cNvPr id="10" name="Rectangle 9">
            <a:extLst>
              <a:ext uri="{FF2B5EF4-FFF2-40B4-BE49-F238E27FC236}">
                <a16:creationId xmlns:a16="http://schemas.microsoft.com/office/drawing/2014/main" id="{A744C010-AA48-437D-B05B-013CAB015600}"/>
              </a:ext>
            </a:extLst>
          </p:cNvPr>
          <p:cNvSpPr/>
          <p:nvPr/>
        </p:nvSpPr>
        <p:spPr>
          <a:xfrm>
            <a:off x="8724900" y="5619751"/>
            <a:ext cx="1524000" cy="23676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20275A4-52B0-49AA-A13F-5E478E8D9585}"/>
              </a:ext>
            </a:extLst>
          </p:cNvPr>
          <p:cNvSpPr txBox="1"/>
          <p:nvPr/>
        </p:nvSpPr>
        <p:spPr>
          <a:xfrm>
            <a:off x="6504611" y="5137811"/>
            <a:ext cx="2220289" cy="646331"/>
          </a:xfrm>
          <a:prstGeom prst="rect">
            <a:avLst/>
          </a:prstGeom>
          <a:noFill/>
        </p:spPr>
        <p:txBody>
          <a:bodyPr wrap="square" rtlCol="0">
            <a:spAutoFit/>
          </a:bodyPr>
          <a:lstStyle/>
          <a:p>
            <a:r>
              <a:rPr lang="en-US" b="1" dirty="0">
                <a:solidFill>
                  <a:srgbClr val="C00000"/>
                </a:solidFill>
              </a:rPr>
              <a:t>ICVS Inter-sensor Comparison Tool</a:t>
            </a:r>
          </a:p>
        </p:txBody>
      </p:sp>
      <p:cxnSp>
        <p:nvCxnSpPr>
          <p:cNvPr id="12" name="Straight Arrow Connector 11">
            <a:extLst>
              <a:ext uri="{FF2B5EF4-FFF2-40B4-BE49-F238E27FC236}">
                <a16:creationId xmlns:a16="http://schemas.microsoft.com/office/drawing/2014/main" id="{E8C5326A-B9C0-4B03-85BB-09E65E796F39}"/>
              </a:ext>
            </a:extLst>
          </p:cNvPr>
          <p:cNvCxnSpPr>
            <a:cxnSpLocks/>
          </p:cNvCxnSpPr>
          <p:nvPr/>
        </p:nvCxnSpPr>
        <p:spPr>
          <a:xfrm>
            <a:off x="8183724" y="5523548"/>
            <a:ext cx="541176" cy="9620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0824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013BD-9BD8-47AD-A7A8-072C9414104C}"/>
              </a:ext>
            </a:extLst>
          </p:cNvPr>
          <p:cNvSpPr>
            <a:spLocks noGrp="1"/>
          </p:cNvSpPr>
          <p:nvPr>
            <p:ph type="title"/>
          </p:nvPr>
        </p:nvSpPr>
        <p:spPr/>
        <p:txBody>
          <a:bodyPr/>
          <a:lstStyle/>
          <a:p>
            <a:r>
              <a:rPr lang="en-US" dirty="0"/>
              <a:t>Summary</a:t>
            </a:r>
          </a:p>
        </p:txBody>
      </p:sp>
      <p:sp>
        <p:nvSpPr>
          <p:cNvPr id="3" name="Text Placeholder 2">
            <a:extLst>
              <a:ext uri="{FF2B5EF4-FFF2-40B4-BE49-F238E27FC236}">
                <a16:creationId xmlns:a16="http://schemas.microsoft.com/office/drawing/2014/main" id="{BEF55F81-7266-4C36-9FC6-65780C3FE68D}"/>
              </a:ext>
            </a:extLst>
          </p:cNvPr>
          <p:cNvSpPr>
            <a:spLocks noGrp="1"/>
          </p:cNvSpPr>
          <p:nvPr>
            <p:ph type="body" idx="1"/>
          </p:nvPr>
        </p:nvSpPr>
        <p:spPr>
          <a:xfrm>
            <a:off x="0" y="1204871"/>
            <a:ext cx="11930743" cy="5838186"/>
          </a:xfrm>
        </p:spPr>
        <p:txBody>
          <a:bodyPr/>
          <a:lstStyle/>
          <a:p>
            <a:r>
              <a:rPr lang="en-US" sz="2400" dirty="0"/>
              <a:t>This study compared CRTM-derived mean radiometric biases at channels from 6 to 15 across 3 JPSS ATMS instruments using ECMWF and RO-derived profiles. The key findings from this study include:</a:t>
            </a:r>
          </a:p>
          <a:p>
            <a:pPr lvl="1"/>
            <a:r>
              <a:rPr lang="en-US" dirty="0"/>
              <a:t>Discrepancies in O – B are up to 0.1 K due to different sources of atmospheric profile datasets.</a:t>
            </a:r>
          </a:p>
          <a:p>
            <a:pPr lvl="1"/>
            <a:r>
              <a:rPr lang="en-US" dirty="0"/>
              <a:t>Discrepancies in inter-sensor calibration biases (CRTM-DD) across satellite instruments are up to 0.1 K.</a:t>
            </a:r>
          </a:p>
          <a:p>
            <a:r>
              <a:rPr lang="en-US" sz="2400" dirty="0"/>
              <a:t>This study further proposes a strategy about standard atmospheric profile datasets for accurate radiometric calibration across instruments by using multi-source integrated atmospheric profile datasets from ECMWF forecasts and GNSS RO-derived profile datasets. </a:t>
            </a:r>
          </a:p>
          <a:p>
            <a:pPr lvl="1"/>
            <a:r>
              <a:rPr lang="en-US" dirty="0"/>
              <a:t>Specifically, the following two resources from STAR serve as excellent showcases for this approach:</a:t>
            </a:r>
          </a:p>
          <a:p>
            <a:pPr lvl="1"/>
            <a:r>
              <a:rPr lang="en-US" dirty="0"/>
              <a:t>STAR Reprocessed GNSS RO-Based Temperature and Moisture Profile Dataset </a:t>
            </a:r>
          </a:p>
          <a:p>
            <a:pPr lvl="1"/>
            <a:r>
              <a:rPr lang="en-US" dirty="0"/>
              <a:t>STAR Web-based ICVS Monitoring System using multi-methods and two-sources of atmospheric profile datasets (ECMWF and RO)</a:t>
            </a:r>
            <a:br>
              <a:rPr lang="en-US" dirty="0"/>
            </a:br>
            <a:endParaRPr lang="en-US" dirty="0"/>
          </a:p>
        </p:txBody>
      </p:sp>
    </p:spTree>
    <p:extLst>
      <p:ext uri="{BB962C8B-B14F-4D97-AF65-F5344CB8AC3E}">
        <p14:creationId xmlns:p14="http://schemas.microsoft.com/office/powerpoint/2010/main" val="4027433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EA2CD-CA2D-4A85-B258-10151B641621}"/>
              </a:ext>
            </a:extLst>
          </p:cNvPr>
          <p:cNvSpPr>
            <a:spLocks noGrp="1"/>
          </p:cNvSpPr>
          <p:nvPr>
            <p:ph type="title"/>
          </p:nvPr>
        </p:nvSpPr>
        <p:spPr/>
        <p:txBody>
          <a:bodyPr/>
          <a:lstStyle/>
          <a:p>
            <a:r>
              <a:rPr lang="en-US" dirty="0"/>
              <a:t>Acknowledgement</a:t>
            </a:r>
          </a:p>
        </p:txBody>
      </p:sp>
      <p:sp>
        <p:nvSpPr>
          <p:cNvPr id="3" name="Text Placeholder 2">
            <a:extLst>
              <a:ext uri="{FF2B5EF4-FFF2-40B4-BE49-F238E27FC236}">
                <a16:creationId xmlns:a16="http://schemas.microsoft.com/office/drawing/2014/main" id="{4CFD605C-1BBF-490B-AB7D-220923D8B40B}"/>
              </a:ext>
            </a:extLst>
          </p:cNvPr>
          <p:cNvSpPr>
            <a:spLocks noGrp="1"/>
          </p:cNvSpPr>
          <p:nvPr>
            <p:ph type="body" idx="1"/>
          </p:nvPr>
        </p:nvSpPr>
        <p:spPr/>
        <p:txBody>
          <a:bodyPr/>
          <a:lstStyle/>
          <a:p>
            <a:r>
              <a:rPr lang="en-US" dirty="0"/>
              <a:t>Thank Dr. </a:t>
            </a:r>
            <a:r>
              <a:rPr lang="en-US" dirty="0" err="1"/>
              <a:t>Changyong</a:t>
            </a:r>
            <a:r>
              <a:rPr lang="en-US" dirty="0"/>
              <a:t> Cao in STAR and Dr. </a:t>
            </a:r>
            <a:r>
              <a:rPr lang="en-US" b="0" i="0" dirty="0">
                <a:solidFill>
                  <a:srgbClr val="202124"/>
                </a:solidFill>
                <a:effectLst/>
                <a:latin typeface="Google Sans"/>
              </a:rPr>
              <a:t>Siena </a:t>
            </a:r>
            <a:r>
              <a:rPr lang="en-US" b="0" i="0" dirty="0" err="1">
                <a:solidFill>
                  <a:srgbClr val="202124"/>
                </a:solidFill>
                <a:effectLst/>
                <a:latin typeface="Google Sans"/>
              </a:rPr>
              <a:t>Iacovazzi</a:t>
            </a:r>
            <a:r>
              <a:rPr lang="en-US" b="0" i="0" dirty="0">
                <a:solidFill>
                  <a:srgbClr val="202124"/>
                </a:solidFill>
                <a:effectLst/>
                <a:latin typeface="Google Sans"/>
              </a:rPr>
              <a:t> in JPSS Office for sharing valuable suggestions and information.</a:t>
            </a:r>
            <a:endParaRPr lang="en-US" dirty="0"/>
          </a:p>
        </p:txBody>
      </p:sp>
    </p:spTree>
    <p:extLst>
      <p:ext uri="{BB962C8B-B14F-4D97-AF65-F5344CB8AC3E}">
        <p14:creationId xmlns:p14="http://schemas.microsoft.com/office/powerpoint/2010/main" val="2473005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22877" y="2351045"/>
            <a:ext cx="10515600" cy="1500187"/>
          </a:xfrm>
        </p:spPr>
        <p:txBody>
          <a:bodyPr/>
          <a:lstStyle/>
          <a:p>
            <a:r>
              <a:rPr lang="en-US" sz="2800" i="1" dirty="0">
                <a:solidFill>
                  <a:schemeClr val="tx1"/>
                </a:solidFill>
              </a:rPr>
              <a:t>The scientific results and conclusions, as well as any views or opinions expressed herein, are those of the author(s) and do not necessarily reflect those of NOAA or the Department of Commerce.</a:t>
            </a:r>
          </a:p>
          <a:p>
            <a:br>
              <a:rPr lang="en-US" sz="2800" dirty="0"/>
            </a:br>
            <a:endParaRPr lang="en-US" sz="2800" dirty="0"/>
          </a:p>
        </p:txBody>
      </p:sp>
      <p:sp>
        <p:nvSpPr>
          <p:cNvPr id="3" name="Title 2"/>
          <p:cNvSpPr>
            <a:spLocks noGrp="1"/>
          </p:cNvSpPr>
          <p:nvPr>
            <p:ph type="title"/>
          </p:nvPr>
        </p:nvSpPr>
        <p:spPr/>
        <p:txBody>
          <a:bodyPr/>
          <a:lstStyle/>
          <a:p>
            <a:pPr algn="ctr"/>
            <a:r>
              <a:rPr lang="en-US" sz="3200" b="1" dirty="0"/>
              <a:t>Disclaimer</a:t>
            </a:r>
          </a:p>
        </p:txBody>
      </p:sp>
    </p:spTree>
    <p:extLst>
      <p:ext uri="{BB962C8B-B14F-4D97-AF65-F5344CB8AC3E}">
        <p14:creationId xmlns:p14="http://schemas.microsoft.com/office/powerpoint/2010/main" val="1124190040"/>
      </p:ext>
    </p:extLst>
  </p:cSld>
  <p:clrMapOvr>
    <a:masterClrMapping/>
  </p:clrMapOvr>
  <mc:AlternateContent xmlns:mc="http://schemas.openxmlformats.org/markup-compatibility/2006" xmlns:p14="http://schemas.microsoft.com/office/powerpoint/2010/main">
    <mc:Choice Requires="p14">
      <p:transition spd="slow" p14:dur="2000" advTm="7777"/>
    </mc:Choice>
    <mc:Fallback xmlns="">
      <p:transition spd="slow" advTm="7777"/>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X6PPVAVDZMSZ-613157859-13538</_dlc_DocId>
    <lcf76f155ced4ddcb4097134ff3c332f xmlns="b872a7c1-ed7f-4c06-9e7d-9181e1c04fc6">
      <Terms xmlns="http://schemas.microsoft.com/office/infopath/2007/PartnerControls"/>
    </lcf76f155ced4ddcb4097134ff3c332f>
    <TaxCatchAll xmlns="cfab5f87-ed30-4dbb-a820-4234a14babf6" xsi:nil="true"/>
    <WMOWFApprovalStatus xmlns="715fcdb6-58ff-4d84-993c-bb26a5b54815">Not Submitted</WMOWFApprovalStatus>
    <_dlc_DocIdUrl xmlns="cfab5f87-ed30-4dbb-a820-4234a14babf6">
      <Url>https://wmoomm.sharepoint.com/sites/Collaboration/_layouts/15/DocIdRedir.aspx?ID=X6PPVAVDZMSZ-613157859-13538</Url>
      <Description>X6PPVAVDZMSZ-613157859-13538</Description>
    </_dlc_DocIdUrl>
  </documentManagement>
</p:properties>
</file>

<file path=customXml/itemProps1.xml><?xml version="1.0" encoding="utf-8"?>
<ds:datastoreItem xmlns:ds="http://schemas.openxmlformats.org/officeDocument/2006/customXml" ds:itemID="{5A8C7301-7014-4A85-BE38-C64DE9E9FB57}"/>
</file>

<file path=customXml/itemProps2.xml><?xml version="1.0" encoding="utf-8"?>
<ds:datastoreItem xmlns:ds="http://schemas.openxmlformats.org/officeDocument/2006/customXml" ds:itemID="{38F79900-D367-4C22-A1E5-E553A65C9897}"/>
</file>

<file path=customXml/itemProps3.xml><?xml version="1.0" encoding="utf-8"?>
<ds:datastoreItem xmlns:ds="http://schemas.openxmlformats.org/officeDocument/2006/customXml" ds:itemID="{275DC2AF-8F74-4183-AB0E-858C95F88887}"/>
</file>

<file path=customXml/itemProps4.xml><?xml version="1.0" encoding="utf-8"?>
<ds:datastoreItem xmlns:ds="http://schemas.openxmlformats.org/officeDocument/2006/customXml" ds:itemID="{E45D21D4-2B59-4C64-A611-F4684C7329F7}"/>
</file>

<file path=customXml/itemProps5.xml><?xml version="1.0" encoding="utf-8"?>
<ds:datastoreItem xmlns:ds="http://schemas.openxmlformats.org/officeDocument/2006/customXml" ds:itemID="{E222716A-A199-4968-A714-50076AD024DE}"/>
</file>

<file path=docProps/app.xml><?xml version="1.0" encoding="utf-8"?>
<Properties xmlns="http://schemas.openxmlformats.org/officeDocument/2006/extended-properties" xmlns:vt="http://schemas.openxmlformats.org/officeDocument/2006/docPropsVTypes">
  <TotalTime>26713</TotalTime>
  <Words>2788</Words>
  <Application>Microsoft Office PowerPoint</Application>
  <PresentationFormat>Widescreen</PresentationFormat>
  <Paragraphs>490</Paragraphs>
  <Slides>18</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Baskerville Old Face</vt:lpstr>
      <vt:lpstr>Roboto</vt:lpstr>
      <vt:lpstr>Cambria Math</vt:lpstr>
      <vt:lpstr>Google Sans</vt:lpstr>
      <vt:lpstr>Arial</vt:lpstr>
      <vt:lpstr>Times New Roman</vt:lpstr>
      <vt:lpstr>Source Sans Pro</vt:lpstr>
      <vt:lpstr>Calibri</vt:lpstr>
      <vt:lpstr>Symbol</vt:lpstr>
      <vt:lpstr>Office Theme</vt:lpstr>
      <vt:lpstr>Office Theme</vt:lpstr>
      <vt:lpstr>PowerPoint Presentation</vt:lpstr>
      <vt:lpstr>OUTLINE</vt:lpstr>
      <vt:lpstr>ATMS Instrument Channel Main Characteristics</vt:lpstr>
      <vt:lpstr>NOAA CRTM – A Fast and Accurate Community Radiative Transfer Model for Satellite Radiance Simulation and Assimilation</vt:lpstr>
      <vt:lpstr>Satellite Inter-Sensor Radiometric Calibration Methodology Using CRTM as a Transfer</vt:lpstr>
      <vt:lpstr>Inter-sensor Radiative Calibration Bias Assessment:  Datasets and Experiment Designs</vt:lpstr>
      <vt:lpstr>PowerPoint Presentation</vt:lpstr>
      <vt:lpstr>PowerPoint Presentation</vt:lpstr>
      <vt:lpstr>PowerPoint Presentation</vt:lpstr>
      <vt:lpstr>Statistics of Monthly Mean CRTM-DD (T_a)Time Series</vt:lpstr>
      <vt:lpstr>Lessons Learned from the ATMS Demonstration and  Implications for Satellite Microwave Radiometric Calibration</vt:lpstr>
      <vt:lpstr>ECMWF/NWS-GFS Forecasts  vs. RO-Derived Atmospheric Profiles</vt:lpstr>
      <vt:lpstr>A Strategy for Standard Atmospheric Profile Datasets for RTM-based Inter-Sensor Calibration: Multi-Source Integrated Datasets</vt:lpstr>
      <vt:lpstr>One Showcase: STAR Reprocessed GNSS RO-Derived Atmospheric Temperature and Moisture Profile Dataset</vt:lpstr>
      <vt:lpstr>Another Showcase: A Web-based Integrated Calibration and Validation System (ICVS) Monitoring System from STAR </vt:lpstr>
      <vt:lpstr>Summary</vt:lpstr>
      <vt:lpstr>Acknowledgement</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Jingfeng Huang</dc:creator>
  <cp:lastModifiedBy>Banghua Yan</cp:lastModifiedBy>
  <cp:revision>639</cp:revision>
  <cp:lastPrinted>2025-01-08T15:31:57Z</cp:lastPrinted>
  <dcterms:modified xsi:type="dcterms:W3CDTF">2026-03-23T20:36:27Z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76d5296f-478e-4840-8b37-526d5a551027</vt:lpwstr>
  </property>
</Properties>
</file>