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9" r:id="rId4"/>
    <p:sldId id="265" r:id="rId5"/>
    <p:sldId id="260" r:id="rId6"/>
    <p:sldId id="266" r:id="rId7"/>
    <p:sldId id="264" r:id="rId8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86" d="100"/>
          <a:sy n="86" d="100"/>
        </p:scale>
        <p:origin x="42" y="2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18" Type="http://schemas.openxmlformats.org/officeDocument/2006/relationships/customXml" Target="../customXml/item5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4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55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0A6237-3787-C6F0-6A5D-46E556671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3590FA9-3C4A-C8C2-2C95-41413F5B2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0981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569BE4-9CE0-6E41-B9E6-83C4EFE7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78FF52-51E7-F062-A3D4-036E7496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360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F3ABB5-B373-46E0-6884-E28C6986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269E5C9-FBDE-54AD-AE45-C1F6CDC10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F245247-E552-7812-4638-ADFEA7614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39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E37142-F46B-B42E-97B5-E0CFF6D6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32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C00401A-04A9-8A79-02C3-D4132289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5F27801-BFB5-5E55-1E77-FCD19B819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pic>
        <p:nvPicPr>
          <p:cNvPr id="1026" name="Picture 2" descr="A logo of a planet with a satellite&#10;&#10;Description automatically generated">
            <a:extLst>
              <a:ext uri="{FF2B5EF4-FFF2-40B4-BE49-F238E27FC236}">
                <a16:creationId xmlns:a16="http://schemas.microsoft.com/office/drawing/2014/main" xmlns="" id="{C422C2AB-163E-E4ED-CD90-2E4946B167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>
            <a:extLst>
              <a:ext uri="{FF2B5EF4-FFF2-40B4-BE49-F238E27FC236}">
                <a16:creationId xmlns:a16="http://schemas.microsoft.com/office/drawing/2014/main" xmlns="" id="{6C02ADD0-2B2A-8260-A94D-DBC46E369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 dirty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F05B312D-3723-FBA7-4F0E-979514103FAA}"/>
              </a:ext>
            </a:extLst>
          </p:cNvPr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 dirty="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5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xmlns="" id="{F63298ED-2EDB-4278-0CBC-C2FF087741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Recap of Session </a:t>
            </a:r>
            <a:r>
              <a:rPr lang="en-US" altLang="zh-CN" dirty="0" smtClean="0"/>
              <a:t>I and </a:t>
            </a:r>
            <a:r>
              <a:rPr lang="en-US" altLang="zh-CN" dirty="0"/>
              <a:t>Introduction to Session </a:t>
            </a:r>
            <a:r>
              <a:rPr lang="en-US" altLang="zh-CN" dirty="0" smtClean="0"/>
              <a:t>II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xmlns="" id="{495FA608-455F-2589-F7DC-25EB691635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3315" y="3621434"/>
            <a:ext cx="10280073" cy="2081097"/>
          </a:xfrm>
        </p:spPr>
        <p:txBody>
          <a:bodyPr>
            <a:normAutofit fontScale="77500" lnSpcReduction="20000"/>
          </a:bodyPr>
          <a:lstStyle/>
          <a:p>
            <a:pPr lvl="0">
              <a:lnSpc>
                <a:spcPct val="120000"/>
              </a:lnSpc>
              <a:spcBef>
                <a:spcPts val="400"/>
              </a:spcBef>
              <a:buSzPts val="2000"/>
            </a:pPr>
            <a:r>
              <a:rPr lang="en-US" altLang="zh-CN" sz="2900" dirty="0" smtClean="0"/>
              <a:t>Shengli Wu and Flavio Iturbide-Sanchez, Co-Chairs</a:t>
            </a:r>
          </a:p>
          <a:p>
            <a:pPr lvl="0">
              <a:lnSpc>
                <a:spcPct val="120000"/>
              </a:lnSpc>
              <a:spcBef>
                <a:spcPts val="400"/>
              </a:spcBef>
              <a:buSzPts val="2000"/>
            </a:pPr>
            <a:r>
              <a:rPr lang="en-US" altLang="zh-CN" sz="2900" dirty="0" smtClean="0"/>
              <a:t>Tim Hewison, </a:t>
            </a:r>
            <a:r>
              <a:rPr lang="en-US" altLang="zh-CN" sz="2900" dirty="0" err="1" smtClean="0"/>
              <a:t>DaZhen</a:t>
            </a:r>
            <a:r>
              <a:rPr lang="en-US" altLang="zh-CN" sz="2900" dirty="0" smtClean="0"/>
              <a:t> </a:t>
            </a:r>
            <a:r>
              <a:rPr lang="en-US" altLang="zh-CN" sz="2900" dirty="0" err="1" smtClean="0"/>
              <a:t>Gu</a:t>
            </a:r>
            <a:r>
              <a:rPr lang="en-US" altLang="zh-CN" sz="2900" dirty="0" smtClean="0"/>
              <a:t>, </a:t>
            </a:r>
            <a:r>
              <a:rPr lang="en-US" altLang="zh-CN" sz="2900" dirty="0" err="1" smtClean="0"/>
              <a:t>Juyang</a:t>
            </a:r>
            <a:r>
              <a:rPr lang="en-US" altLang="zh-CN" sz="2900" dirty="0" smtClean="0"/>
              <a:t> Hu, and </a:t>
            </a:r>
            <a:r>
              <a:rPr lang="en-US" altLang="zh-CN" sz="2900" dirty="0" err="1" smtClean="0"/>
              <a:t>Niutao</a:t>
            </a:r>
            <a:r>
              <a:rPr lang="en-US" altLang="zh-CN" sz="2900" dirty="0" smtClean="0"/>
              <a:t> Liu, Focus Group Leads</a:t>
            </a:r>
          </a:p>
          <a:p>
            <a:pPr lvl="0">
              <a:lnSpc>
                <a:spcPct val="120000"/>
              </a:lnSpc>
              <a:spcBef>
                <a:spcPts val="400"/>
              </a:spcBef>
              <a:buSzPts val="2000"/>
            </a:pPr>
            <a:r>
              <a:rPr lang="en-US" altLang="zh-CN" sz="2900" dirty="0" smtClean="0"/>
              <a:t>Kun Zhang, GSICS MW Coordinator</a:t>
            </a:r>
          </a:p>
          <a:p>
            <a:pPr lvl="0"/>
            <a:r>
              <a:rPr lang="en-GB" dirty="0" smtClean="0"/>
              <a:t/>
            </a:r>
            <a:br>
              <a:rPr lang="en-GB" dirty="0" smtClean="0"/>
            </a:br>
            <a:r>
              <a:rPr lang="en-US" altLang="zh-CN" dirty="0" smtClean="0"/>
              <a:t>03/25/2026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708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34AA3A-DC40-9EDC-6AAD-2E7DFE3D2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Recap </a:t>
            </a:r>
            <a:r>
              <a:rPr lang="en-US" altLang="zh-CN" dirty="0"/>
              <a:t>of Session I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D239BD-94BC-7712-AECB-D86F1322D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200" b="1" dirty="0">
                <a:solidFill>
                  <a:srgbClr val="008CBF"/>
                </a:solidFill>
                <a:ea typeface="+mj-ea"/>
              </a:rPr>
              <a:t>Total 12 Presentations, 2 </a:t>
            </a:r>
            <a:r>
              <a:rPr lang="en-US" altLang="zh-CN" sz="3200" b="1" dirty="0" smtClean="0">
                <a:solidFill>
                  <a:srgbClr val="008CBF"/>
                </a:solidFill>
                <a:ea typeface="+mj-ea"/>
              </a:rPr>
              <a:t>missing (Session end in 12:30);</a:t>
            </a:r>
            <a:endParaRPr lang="en-US" altLang="zh-CN" sz="3200" b="1" dirty="0">
              <a:solidFill>
                <a:srgbClr val="008CBF"/>
              </a:solidFill>
              <a:ea typeface="+mj-ea"/>
            </a:endParaRPr>
          </a:p>
          <a:p>
            <a:r>
              <a:rPr lang="en-US" sz="3200" b="1" dirty="0">
                <a:solidFill>
                  <a:srgbClr val="008CBF"/>
                </a:solidFill>
                <a:ea typeface="+mj-ea"/>
              </a:rPr>
              <a:t>New Sensors</a:t>
            </a:r>
          </a:p>
          <a:p>
            <a:pPr lvl="1"/>
            <a:r>
              <a:rPr lang="en-US" dirty="0"/>
              <a:t>In-Orbit Performance and Calibration Stability Assessment of the L-band Aperture Synthesis Microwave Radiometer (</a:t>
            </a:r>
            <a:r>
              <a:rPr lang="en-US" dirty="0">
                <a:solidFill>
                  <a:srgbClr val="FF0000"/>
                </a:solidFill>
              </a:rPr>
              <a:t>LASMR)</a:t>
            </a:r>
            <a:r>
              <a:rPr lang="en-US" dirty="0"/>
              <a:t> on HY-4A(</a:t>
            </a:r>
            <a:r>
              <a:rPr lang="en-US" dirty="0" err="1"/>
              <a:t>Xiaojiao</a:t>
            </a:r>
            <a:r>
              <a:rPr lang="en-US" dirty="0"/>
              <a:t> Yang (XISRT</a:t>
            </a:r>
            <a:r>
              <a:rPr lang="en-US" dirty="0" smtClean="0"/>
              <a:t>))</a:t>
            </a:r>
          </a:p>
          <a:p>
            <a:pPr lvl="1"/>
            <a:r>
              <a:rPr lang="en-US" dirty="0"/>
              <a:t>Validation of </a:t>
            </a:r>
            <a:r>
              <a:rPr lang="en-US" dirty="0">
                <a:solidFill>
                  <a:srgbClr val="FF0000"/>
                </a:solidFill>
              </a:rPr>
              <a:t>Microwave Temperature Sounder III </a:t>
            </a:r>
            <a:r>
              <a:rPr lang="en-US" dirty="0"/>
              <a:t>Onboard FengYun-3H in the Post-Launch Phase(</a:t>
            </a:r>
            <a:r>
              <a:rPr lang="en-US" dirty="0" err="1"/>
              <a:t>Juyang</a:t>
            </a:r>
            <a:r>
              <a:rPr lang="en-US" dirty="0"/>
              <a:t> Hu (CMA</a:t>
            </a:r>
            <a:r>
              <a:rPr lang="en-US" dirty="0" smtClean="0"/>
              <a:t>))</a:t>
            </a:r>
          </a:p>
          <a:p>
            <a:pPr lvl="1"/>
            <a:r>
              <a:rPr lang="en-US" dirty="0"/>
              <a:t>Validation of </a:t>
            </a:r>
            <a:r>
              <a:rPr lang="en-US" dirty="0">
                <a:solidFill>
                  <a:srgbClr val="FF0000"/>
                </a:solidFill>
              </a:rPr>
              <a:t>Microwave Humidity Sounder II </a:t>
            </a:r>
            <a:r>
              <a:rPr lang="en-US" dirty="0"/>
              <a:t>Onboard FengYun-3H in the Post-Launch Phase(Yang </a:t>
            </a:r>
            <a:r>
              <a:rPr lang="en-US" dirty="0" err="1"/>
              <a:t>Guo</a:t>
            </a:r>
            <a:r>
              <a:rPr lang="en-US" dirty="0"/>
              <a:t> (CMA</a:t>
            </a:r>
            <a:r>
              <a:rPr lang="en-US" dirty="0" smtClean="0"/>
              <a:t>))</a:t>
            </a:r>
          </a:p>
          <a:p>
            <a:pPr lvl="1"/>
            <a:r>
              <a:rPr lang="en-US" dirty="0"/>
              <a:t>Calibration of </a:t>
            </a:r>
            <a:r>
              <a:rPr lang="en-US" dirty="0">
                <a:solidFill>
                  <a:srgbClr val="FF0000"/>
                </a:solidFill>
              </a:rPr>
              <a:t>MICAP </a:t>
            </a:r>
            <a:r>
              <a:rPr lang="en-US" dirty="0"/>
              <a:t>L/C/K Band </a:t>
            </a:r>
            <a:r>
              <a:rPr lang="en-US" dirty="0" err="1"/>
              <a:t>Interferometric</a:t>
            </a:r>
            <a:r>
              <a:rPr lang="en-US" dirty="0"/>
              <a:t> Radiometers During In-Orbit Commissioning Phase(</a:t>
            </a:r>
            <a:r>
              <a:rPr lang="en-US" dirty="0" err="1"/>
              <a:t>Jieying</a:t>
            </a:r>
            <a:r>
              <a:rPr lang="en-US" dirty="0"/>
              <a:t> HE (NSSC, CAS))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3659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Recap of Session I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6720" y="1509748"/>
            <a:ext cx="11338560" cy="5001887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3200" b="1" dirty="0" smtClean="0">
                <a:solidFill>
                  <a:srgbClr val="008CBF"/>
                </a:solidFill>
                <a:ea typeface="+mj-ea"/>
              </a:rPr>
              <a:t>Technology Progress</a:t>
            </a:r>
            <a:r>
              <a:rPr lang="en-US" altLang="zh-CN" dirty="0" smtClean="0"/>
              <a:t>	</a:t>
            </a:r>
          </a:p>
          <a:p>
            <a:pPr lvl="1"/>
            <a:r>
              <a:rPr lang="en-US" altLang="zh-CN" dirty="0"/>
              <a:t>Two-Point Calibration and </a:t>
            </a:r>
            <a:r>
              <a:rPr lang="en-US" altLang="zh-CN" dirty="0">
                <a:solidFill>
                  <a:srgbClr val="FF0000"/>
                </a:solidFill>
              </a:rPr>
              <a:t>Nonlinearity Adjustment </a:t>
            </a:r>
            <a:r>
              <a:rPr lang="en-US" altLang="zh-CN" dirty="0"/>
              <a:t>Optimization of FY-3D MWRI Using SNO and Scene-Based Reference Targets(Shi Liu </a:t>
            </a:r>
            <a:r>
              <a:rPr lang="en-US" altLang="zh-CN" dirty="0" smtClean="0"/>
              <a:t>(CMA))</a:t>
            </a:r>
          </a:p>
          <a:p>
            <a:pPr lvl="1"/>
            <a:r>
              <a:rPr lang="en-US" altLang="zh-CN" dirty="0"/>
              <a:t>Estimation of IFOV </a:t>
            </a:r>
            <a:r>
              <a:rPr lang="en-US" altLang="zh-CN" dirty="0">
                <a:solidFill>
                  <a:srgbClr val="FF0000"/>
                </a:solidFill>
              </a:rPr>
              <a:t>Inter-Channel Deviation </a:t>
            </a:r>
            <a:r>
              <a:rPr lang="en-US" altLang="zh-CN" dirty="0"/>
              <a:t>for Conical-Scanning Microwave Radiation Imager(</a:t>
            </a:r>
            <a:r>
              <a:rPr lang="en-US" altLang="zh-CN" dirty="0" err="1"/>
              <a:t>Pengjuan</a:t>
            </a:r>
            <a:r>
              <a:rPr lang="en-US" altLang="zh-CN" dirty="0"/>
              <a:t> Yao (CMA</a:t>
            </a:r>
            <a:r>
              <a:rPr lang="en-US" altLang="zh-CN" dirty="0" smtClean="0"/>
              <a:t>))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</a:rPr>
              <a:t>Rapid performance assessment of AWS and MWS </a:t>
            </a:r>
            <a:r>
              <a:rPr lang="en-US" altLang="zh-CN" dirty="0"/>
              <a:t>with all-sky NWP monitoring at ECMWF(David Duncan/</a:t>
            </a:r>
            <a:r>
              <a:rPr lang="en-US" altLang="zh-CN" dirty="0" err="1"/>
              <a:t>Niels</a:t>
            </a:r>
            <a:r>
              <a:rPr lang="en-US" altLang="zh-CN" dirty="0"/>
              <a:t> Bormann (ECMWF</a:t>
            </a:r>
            <a:r>
              <a:rPr lang="en-US" altLang="zh-CN" dirty="0" smtClean="0"/>
              <a:t>))</a:t>
            </a:r>
          </a:p>
          <a:p>
            <a:pPr lvl="1"/>
            <a:r>
              <a:rPr lang="en-US" altLang="zh-CN" dirty="0"/>
              <a:t>A Forward-Looking Framework for </a:t>
            </a:r>
            <a:r>
              <a:rPr lang="en-US" altLang="zh-CN" dirty="0">
                <a:solidFill>
                  <a:srgbClr val="FF0000"/>
                </a:solidFill>
              </a:rPr>
              <a:t>High-Precision and Traceable Transfer </a:t>
            </a:r>
            <a:r>
              <a:rPr lang="en-US" altLang="zh-CN" dirty="0"/>
              <a:t>of </a:t>
            </a:r>
            <a:r>
              <a:rPr lang="en-US" altLang="zh-CN" dirty="0" err="1"/>
              <a:t>Spaceborne</a:t>
            </a:r>
            <a:r>
              <a:rPr lang="en-US" altLang="zh-CN" dirty="0"/>
              <a:t> Microwave Radiometric Standards(</a:t>
            </a:r>
            <a:r>
              <a:rPr lang="en-US" altLang="zh-CN" dirty="0" err="1"/>
              <a:t>Jieying</a:t>
            </a:r>
            <a:r>
              <a:rPr lang="en-US" altLang="zh-CN" dirty="0"/>
              <a:t> HE (NSSC, CAS))</a:t>
            </a:r>
            <a:endParaRPr lang="en-US" altLang="zh-CN" dirty="0" smtClean="0"/>
          </a:p>
          <a:p>
            <a:pPr lvl="1"/>
            <a:r>
              <a:rPr lang="en-US" altLang="zh-CN" dirty="0">
                <a:solidFill>
                  <a:srgbClr val="FF0000"/>
                </a:solidFill>
              </a:rPr>
              <a:t>Triadic ATMS Constellation</a:t>
            </a:r>
            <a:r>
              <a:rPr lang="en-US" altLang="zh-CN" dirty="0"/>
              <a:t>: A Limb-Adjusted Microwave Reference for Climate Monitoring and Sensor Validation(Mitch Goldberg (CCNY</a:t>
            </a:r>
            <a:r>
              <a:rPr lang="en-US" altLang="zh-CN" dirty="0" smtClean="0"/>
              <a:t>))</a:t>
            </a:r>
          </a:p>
          <a:p>
            <a:pPr lvl="1"/>
            <a:r>
              <a:rPr lang="en-US" altLang="zh-CN" dirty="0"/>
              <a:t>Update on </a:t>
            </a:r>
            <a:r>
              <a:rPr lang="en-US" altLang="zh-CN" dirty="0">
                <a:solidFill>
                  <a:srgbClr val="FF0000"/>
                </a:solidFill>
              </a:rPr>
              <a:t>EPS-Sterna Inter-calibration </a:t>
            </a:r>
            <a:r>
              <a:rPr lang="en-US" altLang="zh-CN" dirty="0"/>
              <a:t>Implementation Plan(Tim Hewison (EUMETSAT</a:t>
            </a:r>
            <a:r>
              <a:rPr lang="en-US" altLang="zh-CN" dirty="0" smtClean="0"/>
              <a:t>))</a:t>
            </a:r>
          </a:p>
          <a:p>
            <a:pPr lvl="1"/>
            <a:r>
              <a:rPr lang="en-US" altLang="zh-CN" dirty="0"/>
              <a:t>Establishing </a:t>
            </a:r>
            <a:r>
              <a:rPr lang="en-US" altLang="zh-CN" dirty="0">
                <a:solidFill>
                  <a:srgbClr val="FF0000"/>
                </a:solidFill>
              </a:rPr>
              <a:t>Standard Atmospheric Profile Datasets </a:t>
            </a:r>
            <a:r>
              <a:rPr lang="en-US" altLang="zh-CN" dirty="0"/>
              <a:t>for RTM-based Inter-Sensor Microwave Radiometric Calibration Analysis: A Demonstration Using ATMS TDR Data(</a:t>
            </a:r>
            <a:r>
              <a:rPr lang="en-US" altLang="zh-CN" dirty="0" err="1"/>
              <a:t>Banghua</a:t>
            </a:r>
            <a:r>
              <a:rPr lang="en-US" altLang="zh-CN" dirty="0"/>
              <a:t> Yan (NOAA))</a:t>
            </a:r>
            <a:endParaRPr lang="en-US" altLang="zh-CN" dirty="0" smtClean="0"/>
          </a:p>
          <a:p>
            <a:pPr lvl="1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06039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 Actions and following meeting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Action. A.GMW.2026.4f.1: </a:t>
            </a:r>
            <a:r>
              <a:rPr lang="en-US" altLang="zh-CN" dirty="0" err="1">
                <a:solidFill>
                  <a:srgbClr val="FF0000"/>
                </a:solidFill>
              </a:rPr>
              <a:t>Pengjuan</a:t>
            </a:r>
            <a:r>
              <a:rPr lang="en-US" altLang="zh-CN" dirty="0">
                <a:solidFill>
                  <a:srgbClr val="FF0000"/>
                </a:solidFill>
              </a:rPr>
              <a:t> Yao (CMA) </a:t>
            </a:r>
            <a:r>
              <a:rPr lang="en-US" altLang="zh-CN" dirty="0"/>
              <a:t>to coordinate attempt to apply coastline inflection point analysis to validate </a:t>
            </a:r>
            <a:r>
              <a:rPr lang="en-US" altLang="zh-CN" dirty="0" err="1"/>
              <a:t>geolocation</a:t>
            </a:r>
            <a:r>
              <a:rPr lang="en-US" altLang="zh-CN" dirty="0"/>
              <a:t> of cross-track scanning instruments. </a:t>
            </a:r>
          </a:p>
          <a:p>
            <a:r>
              <a:rPr lang="en-US" altLang="zh-CN" dirty="0"/>
              <a:t>Action: A.GMW.2026.2m2.1: </a:t>
            </a:r>
            <a:r>
              <a:rPr lang="en-US" altLang="zh-CN" dirty="0" err="1">
                <a:solidFill>
                  <a:srgbClr val="FF0000"/>
                </a:solidFill>
              </a:rPr>
              <a:t>Banghua</a:t>
            </a:r>
            <a:r>
              <a:rPr lang="en-US" altLang="zh-CN" dirty="0">
                <a:solidFill>
                  <a:srgbClr val="FF0000"/>
                </a:solidFill>
              </a:rPr>
              <a:t> Yan (NOAA) </a:t>
            </a:r>
            <a:r>
              <a:rPr lang="en-US" altLang="zh-CN" dirty="0"/>
              <a:t>to formulate clear recommendation on the applicability of the GNSSRO calibration method with example uncertainties for a range of commonly used channels </a:t>
            </a:r>
            <a:endParaRPr lang="en-US" altLang="zh-CN" dirty="0" smtClean="0"/>
          </a:p>
          <a:p>
            <a:r>
              <a:rPr lang="en-US" altLang="zh-CN" dirty="0" smtClean="0"/>
              <a:t>2 missing presentation will be scheduled in the next several weeks.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9607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 to Session II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200" b="1" dirty="0" smtClean="0">
                <a:solidFill>
                  <a:srgbClr val="008CBF"/>
                </a:solidFill>
                <a:ea typeface="+mj-ea"/>
              </a:rPr>
              <a:t>New Sensors</a:t>
            </a:r>
            <a:endParaRPr lang="en-US" altLang="zh-CN" sz="3200" b="1" dirty="0">
              <a:solidFill>
                <a:srgbClr val="008CBF"/>
              </a:solidFill>
              <a:ea typeface="+mj-ea"/>
            </a:endParaRPr>
          </a:p>
          <a:p>
            <a:pPr lvl="1">
              <a:lnSpc>
                <a:spcPct val="100000"/>
              </a:lnSpc>
            </a:pPr>
            <a:r>
              <a:rPr lang="en-US" altLang="zh-CN" dirty="0"/>
              <a:t>Early on-board calibration and cross-calibration results of </a:t>
            </a:r>
            <a:r>
              <a:rPr lang="en-US" altLang="zh-CN" dirty="0">
                <a:solidFill>
                  <a:srgbClr val="FF0000"/>
                </a:solidFill>
              </a:rPr>
              <a:t>GOSAT-GW/AMSR3</a:t>
            </a:r>
            <a:r>
              <a:rPr lang="en-US" altLang="zh-CN" dirty="0"/>
              <a:t>(Misako </a:t>
            </a:r>
            <a:r>
              <a:rPr lang="en-US" altLang="zh-CN" dirty="0" err="1"/>
              <a:t>Kachi</a:t>
            </a:r>
            <a:r>
              <a:rPr lang="en-US" altLang="zh-CN" dirty="0"/>
              <a:t> (JAXA))</a:t>
            </a:r>
            <a:endParaRPr lang="en-US" altLang="zh-CN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lvl="1">
              <a:lnSpc>
                <a:spcPct val="100000"/>
              </a:lnSpc>
            </a:pPr>
            <a:r>
              <a:rPr lang="en-US" altLang="zh-CN" dirty="0"/>
              <a:t>Introduction to </a:t>
            </a:r>
            <a:r>
              <a:rPr lang="en-US" altLang="zh-CN" dirty="0">
                <a:solidFill>
                  <a:srgbClr val="FF0000"/>
                </a:solidFill>
              </a:rPr>
              <a:t>OceanSat-3A/MATHS</a:t>
            </a:r>
            <a:r>
              <a:rPr lang="en-US" altLang="zh-CN" dirty="0"/>
              <a:t>(</a:t>
            </a:r>
            <a:r>
              <a:rPr lang="en-US" altLang="zh-CN" dirty="0" err="1"/>
              <a:t>Prantik</a:t>
            </a:r>
            <a:r>
              <a:rPr lang="en-US" altLang="zh-CN" dirty="0"/>
              <a:t> </a:t>
            </a:r>
            <a:r>
              <a:rPr lang="en-US" altLang="zh-CN" dirty="0" err="1"/>
              <a:t>Chakraborty</a:t>
            </a:r>
            <a:r>
              <a:rPr lang="en-US" altLang="zh-CN" dirty="0"/>
              <a:t> (ISRO</a:t>
            </a:r>
            <a:r>
              <a:rPr lang="en-US" altLang="zh-CN" dirty="0" smtClean="0"/>
              <a:t>))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solidFill>
                  <a:srgbClr val="FF0000"/>
                </a:solidFill>
                <a:sym typeface="Wingdings" panose="05000000000000000000" pitchFamily="2" charset="2"/>
              </a:rPr>
              <a:t>OceanSat-3A/MATHS</a:t>
            </a:r>
            <a:r>
              <a:rPr lang="en-US" altLang="zh-CN" dirty="0">
                <a:sym typeface="Wingdings" panose="05000000000000000000" pitchFamily="2" charset="2"/>
              </a:rPr>
              <a:t> calibration/inter-calibration (</a:t>
            </a:r>
            <a:r>
              <a:rPr lang="en-US" altLang="zh-CN" dirty="0" err="1">
                <a:sym typeface="Wingdings" panose="05000000000000000000" pitchFamily="2" charset="2"/>
              </a:rPr>
              <a:t>Randhir</a:t>
            </a:r>
            <a:r>
              <a:rPr lang="en-US" altLang="zh-CN" dirty="0">
                <a:sym typeface="Wingdings" panose="05000000000000000000" pitchFamily="2" charset="2"/>
              </a:rPr>
              <a:t> Singh (ISRO))</a:t>
            </a:r>
          </a:p>
          <a:p>
            <a:r>
              <a:rPr lang="en-US" altLang="zh-CN" sz="3200" b="1" dirty="0" smtClean="0">
                <a:solidFill>
                  <a:srgbClr val="008CBF"/>
                </a:solidFill>
                <a:ea typeface="+mj-ea"/>
                <a:sym typeface="Wingdings" panose="05000000000000000000" pitchFamily="2" charset="2"/>
              </a:rPr>
              <a:t>Focus Group Report</a:t>
            </a:r>
            <a:endParaRPr lang="en-US" altLang="zh-CN" sz="3200" b="1" dirty="0" smtClean="0">
              <a:solidFill>
                <a:srgbClr val="008CBF"/>
              </a:solidFill>
              <a:ea typeface="+mj-ea"/>
              <a:sym typeface="Wingdings" panose="05000000000000000000" pitchFamily="2" charset="2"/>
            </a:endParaRPr>
          </a:p>
          <a:p>
            <a:pPr lvl="1"/>
            <a:r>
              <a:rPr lang="en-US" altLang="zh-CN" dirty="0">
                <a:sym typeface="Wingdings" panose="05000000000000000000" pitchFamily="2" charset="2"/>
              </a:rPr>
              <a:t>Technology &amp; Testing Focus Group(</a:t>
            </a:r>
            <a:r>
              <a:rPr lang="en-US" altLang="zh-CN" dirty="0" err="1">
                <a:sym typeface="Wingdings" panose="05000000000000000000" pitchFamily="2" charset="2"/>
              </a:rPr>
              <a:t>Juyang</a:t>
            </a:r>
            <a:r>
              <a:rPr lang="en-US" altLang="zh-CN" dirty="0">
                <a:sym typeface="Wingdings" panose="05000000000000000000" pitchFamily="2" charset="2"/>
              </a:rPr>
              <a:t> </a:t>
            </a:r>
            <a:r>
              <a:rPr lang="en-US" altLang="zh-CN" dirty="0">
                <a:sym typeface="Wingdings" panose="05000000000000000000" pitchFamily="2" charset="2"/>
              </a:rPr>
              <a:t>Hu(CMA))</a:t>
            </a:r>
          </a:p>
          <a:p>
            <a:pPr lvl="1"/>
            <a:r>
              <a:rPr lang="en-US" altLang="zh-CN" dirty="0">
                <a:sym typeface="Wingdings" panose="05000000000000000000" pitchFamily="2" charset="2"/>
              </a:rPr>
              <a:t>Microwave Lunar Focus Group(</a:t>
            </a:r>
            <a:r>
              <a:rPr lang="en-US" altLang="zh-CN" dirty="0" err="1">
                <a:sym typeface="Wingdings" panose="05000000000000000000" pitchFamily="2" charset="2"/>
              </a:rPr>
              <a:t>Niutao</a:t>
            </a:r>
            <a:r>
              <a:rPr lang="en-US" altLang="zh-CN" dirty="0">
                <a:sym typeface="Wingdings" panose="05000000000000000000" pitchFamily="2" charset="2"/>
              </a:rPr>
              <a:t> </a:t>
            </a:r>
            <a:r>
              <a:rPr lang="en-US" altLang="zh-CN" dirty="0">
                <a:sym typeface="Wingdings" panose="05000000000000000000" pitchFamily="2" charset="2"/>
              </a:rPr>
              <a:t>Liu(</a:t>
            </a:r>
            <a:r>
              <a:rPr lang="en-US" altLang="zh-CN" dirty="0" err="1">
                <a:sym typeface="Wingdings" panose="05000000000000000000" pitchFamily="2" charset="2"/>
              </a:rPr>
              <a:t>FuDan</a:t>
            </a:r>
            <a:r>
              <a:rPr lang="en-US" altLang="zh-CN" dirty="0">
                <a:sym typeface="Wingdings" panose="05000000000000000000" pitchFamily="2" charset="2"/>
              </a:rPr>
              <a:t>))</a:t>
            </a:r>
          </a:p>
          <a:p>
            <a:pPr lvl="1"/>
            <a:r>
              <a:rPr lang="en-US" altLang="zh-CN" dirty="0">
                <a:sym typeface="Wingdings" panose="05000000000000000000" pitchFamily="2" charset="2"/>
              </a:rPr>
              <a:t>SNO/Vicarious Focus Group(Tim Hewison (EUMETSAT))</a:t>
            </a:r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817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Introduction to Session II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200" b="1" dirty="0">
                <a:solidFill>
                  <a:srgbClr val="008CBF"/>
                </a:solidFill>
                <a:ea typeface="+mj-ea"/>
              </a:rPr>
              <a:t>Commercial satellite </a:t>
            </a:r>
            <a:r>
              <a:rPr lang="en-US" altLang="zh-CN" sz="3200" b="1" dirty="0" smtClean="0">
                <a:solidFill>
                  <a:srgbClr val="008CBF"/>
                </a:solidFill>
                <a:ea typeface="+mj-ea"/>
              </a:rPr>
              <a:t>issues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</a:rPr>
              <a:t>Assessment</a:t>
            </a:r>
            <a:r>
              <a:rPr lang="en-US" altLang="zh-CN" dirty="0"/>
              <a:t> of Tomorrow.io Microwave Sounder Observations and Performance at NOAA(Flavio Iturbide-Sanchez (NOAA</a:t>
            </a:r>
            <a:r>
              <a:rPr lang="en-US" altLang="zh-CN" dirty="0"/>
              <a:t>))</a:t>
            </a:r>
          </a:p>
          <a:p>
            <a:pPr lvl="1"/>
            <a:r>
              <a:rPr lang="en-US" altLang="zh-CN" dirty="0"/>
              <a:t>Tomorrow.io Microwave Sounder constellation </a:t>
            </a:r>
            <a:r>
              <a:rPr lang="en-US" altLang="zh-CN" dirty="0">
                <a:solidFill>
                  <a:srgbClr val="FF0000"/>
                </a:solidFill>
              </a:rPr>
              <a:t>inter-calibration</a:t>
            </a:r>
            <a:r>
              <a:rPr lang="en-US" altLang="zh-CN" dirty="0"/>
              <a:t>(Joe </a:t>
            </a:r>
            <a:r>
              <a:rPr lang="en-US" altLang="zh-CN" dirty="0" err="1"/>
              <a:t>Munchak</a:t>
            </a:r>
            <a:r>
              <a:rPr lang="en-US" altLang="zh-CN" dirty="0"/>
              <a:t>)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</a:rPr>
              <a:t>Discussion</a:t>
            </a:r>
            <a:r>
              <a:rPr lang="en-US" altLang="zh-CN" dirty="0"/>
              <a:t> on inter-calibration of small </a:t>
            </a:r>
            <a:r>
              <a:rPr lang="en-US" altLang="zh-CN" dirty="0"/>
              <a:t>satellites(All</a:t>
            </a:r>
            <a:r>
              <a:rPr lang="en-US" altLang="zh-CN" dirty="0" smtClean="0"/>
              <a:t>)</a:t>
            </a:r>
          </a:p>
          <a:p>
            <a:r>
              <a:rPr lang="en-US" altLang="zh-CN" sz="3200" b="1" dirty="0" err="1">
                <a:solidFill>
                  <a:srgbClr val="008CBF"/>
                </a:solidFill>
                <a:ea typeface="+mj-ea"/>
              </a:rPr>
              <a:t>hyperspectral</a:t>
            </a:r>
            <a:r>
              <a:rPr lang="en-US" altLang="zh-CN" sz="3200" b="1" dirty="0">
                <a:solidFill>
                  <a:srgbClr val="008CBF"/>
                </a:solidFill>
                <a:ea typeface="+mj-ea"/>
              </a:rPr>
              <a:t> microwave sounders </a:t>
            </a:r>
            <a:endParaRPr lang="en-US" altLang="zh-CN" sz="3200" b="1" dirty="0">
              <a:solidFill>
                <a:srgbClr val="008CBF"/>
              </a:solidFill>
              <a:ea typeface="+mj-ea"/>
            </a:endParaRPr>
          </a:p>
          <a:p>
            <a:pPr lvl="1"/>
            <a:r>
              <a:rPr lang="en-US" altLang="zh-CN" dirty="0" smtClean="0">
                <a:solidFill>
                  <a:srgbClr val="FF0000"/>
                </a:solidFill>
              </a:rPr>
              <a:t>Proof-of-concept</a:t>
            </a:r>
            <a:r>
              <a:rPr lang="en-US" altLang="zh-CN" dirty="0" smtClean="0"/>
              <a:t> </a:t>
            </a:r>
            <a:r>
              <a:rPr lang="en-US" altLang="zh-CN" dirty="0" err="1"/>
              <a:t>hyperspectral</a:t>
            </a:r>
            <a:r>
              <a:rPr lang="en-US" altLang="zh-CN" dirty="0"/>
              <a:t> microwave sounders: calibration challenges and development trade-offs(Natalia </a:t>
            </a:r>
            <a:r>
              <a:rPr lang="en-US" altLang="zh-CN" dirty="0" err="1"/>
              <a:t>Bliankenshtein</a:t>
            </a:r>
            <a:r>
              <a:rPr lang="en-US" altLang="zh-CN" dirty="0"/>
              <a:t> (NRC</a:t>
            </a:r>
            <a:r>
              <a:rPr lang="en-US" altLang="zh-CN" dirty="0" smtClean="0"/>
              <a:t>))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</a:rPr>
              <a:t>Group Discussion</a:t>
            </a:r>
            <a:r>
              <a:rPr lang="en-US" altLang="zh-CN" dirty="0"/>
              <a:t>: Defining methods for </a:t>
            </a:r>
            <a:r>
              <a:rPr lang="en-US" altLang="zh-CN" dirty="0" err="1"/>
              <a:t>hyperspectral</a:t>
            </a:r>
            <a:r>
              <a:rPr lang="en-US" altLang="zh-CN" dirty="0"/>
              <a:t> MW sounders inter-calibration(Flavio Iturbide + Tim Hewison)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163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Thanks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90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SICS presentation template (2026)" id="{5ABF6BE7-D951-C847-ABF3-7E49765D32F5}" vid="{DBD6A39A-B309-2348-B9B3-09D2A59641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X6PPVAVDZMSZ-613157859-13608</_dlc_DocId>
    <_dlc_DocIdUrl xmlns="cfab5f87-ed30-4dbb-a820-4234a14babf6">
      <Url>https://wmoomm.sharepoint.com/sites/Collaboration/_layouts/15/DocIdRedir.aspx?ID=X6PPVAVDZMSZ-613157859-13608</Url>
      <Description>X6PPVAVDZMSZ-613157859-13608</Description>
    </_dlc_DocIdUrl>
  </documentManagement>
</p:properties>
</file>

<file path=customXml/itemProps1.xml><?xml version="1.0" encoding="utf-8"?>
<ds:datastoreItem xmlns:ds="http://schemas.openxmlformats.org/officeDocument/2006/customXml" ds:itemID="{92B7A3E2-F879-4C4F-9D0C-4EA61FF7A701}"/>
</file>

<file path=customXml/itemProps2.xml><?xml version="1.0" encoding="utf-8"?>
<ds:datastoreItem xmlns:ds="http://schemas.openxmlformats.org/officeDocument/2006/customXml" ds:itemID="{1BB7BC5F-F674-40A0-945C-846DE46286CC}"/>
</file>

<file path=customXml/itemProps3.xml><?xml version="1.0" encoding="utf-8"?>
<ds:datastoreItem xmlns:ds="http://schemas.openxmlformats.org/officeDocument/2006/customXml" ds:itemID="{C40CC9B9-0A25-452A-8E67-B8DDE45CBF91}"/>
</file>

<file path=customXml/itemProps4.xml><?xml version="1.0" encoding="utf-8"?>
<ds:datastoreItem xmlns:ds="http://schemas.openxmlformats.org/officeDocument/2006/customXml" ds:itemID="{CA3762D7-D3F2-404C-902B-74FC72805FE4}"/>
</file>

<file path=customXml/itemProps5.xml><?xml version="1.0" encoding="utf-8"?>
<ds:datastoreItem xmlns:ds="http://schemas.openxmlformats.org/officeDocument/2006/customXml" ds:itemID="{52D88774-6D7B-42D5-B08D-D48767E59468}"/>
</file>

<file path=docProps/app.xml><?xml version="1.0" encoding="utf-8"?>
<Properties xmlns="http://schemas.openxmlformats.org/officeDocument/2006/extended-properties" xmlns:vt="http://schemas.openxmlformats.org/officeDocument/2006/docPropsVTypes">
  <Template>GSICS presentation template (2026)</Template>
  <TotalTime>107</TotalTime>
  <Words>331</Words>
  <Application>Microsoft Office PowerPoint</Application>
  <PresentationFormat>宽屏</PresentationFormat>
  <Paragraphs>43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Aptos</vt:lpstr>
      <vt:lpstr>Roboto</vt:lpstr>
      <vt:lpstr>等线</vt:lpstr>
      <vt:lpstr>等线 Light</vt:lpstr>
      <vt:lpstr>Arial</vt:lpstr>
      <vt:lpstr>Wingdings</vt:lpstr>
      <vt:lpstr>Office Theme</vt:lpstr>
      <vt:lpstr>Recap of Session I and Introduction to Session II </vt:lpstr>
      <vt:lpstr>Recap of Session I</vt:lpstr>
      <vt:lpstr>Recap of Session I</vt:lpstr>
      <vt:lpstr>2 Actions and following meeting</vt:lpstr>
      <vt:lpstr>Introduction to Session II</vt:lpstr>
      <vt:lpstr>Introduction to Session II</vt:lpstr>
      <vt:lpstr>Thanks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MicroWave Sub-Group Introduction</dc:title>
  <dc:creator>Mounir Lekouara</dc:creator>
  <cp:lastModifiedBy>Microsoft 帐户</cp:lastModifiedBy>
  <cp:revision>30</cp:revision>
  <dcterms:created xsi:type="dcterms:W3CDTF">2026-03-11T15:03:46Z</dcterms:created>
  <dcterms:modified xsi:type="dcterms:W3CDTF">2026-03-25T06:04:36Z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d1b9292b-d1a2-4e65-8de0-4f39343e7e67</vt:lpwstr>
  </property>
</Properties>
</file>