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notesSlides/notesSlide12.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9.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8" r:id="rId2"/>
  </p:sldMasterIdLst>
  <p:notesMasterIdLst>
    <p:notesMasterId r:id="rId23"/>
  </p:notesMasterIdLst>
  <p:sldIdLst>
    <p:sldId id="256" r:id="rId3"/>
    <p:sldId id="258" r:id="rId4"/>
    <p:sldId id="260" r:id="rId5"/>
    <p:sldId id="259" r:id="rId6"/>
    <p:sldId id="264" r:id="rId7"/>
    <p:sldId id="266" r:id="rId8"/>
    <p:sldId id="272" r:id="rId9"/>
    <p:sldId id="274" r:id="rId10"/>
    <p:sldId id="275" r:id="rId11"/>
    <p:sldId id="276" r:id="rId12"/>
    <p:sldId id="277" r:id="rId13"/>
    <p:sldId id="278" r:id="rId14"/>
    <p:sldId id="280" r:id="rId15"/>
    <p:sldId id="281" r:id="rId16"/>
    <p:sldId id="282" r:id="rId17"/>
    <p:sldId id="283" r:id="rId18"/>
    <p:sldId id="305" r:id="rId19"/>
    <p:sldId id="323" r:id="rId20"/>
    <p:sldId id="325" r:id="rId21"/>
    <p:sldId id="261"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4" roundtripDataSignature="AMtx7mgc+3XQy3T8HiFAzw6/G01iPsqB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3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33" Type="http://schemas.openxmlformats.org/officeDocument/2006/relationships/customXml" Target="../customXml/item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customschemas.google.com/relationships/presentationmetadata" Target="metadata"/><Relationship Id="rId32" Type="http://schemas.openxmlformats.org/officeDocument/2006/relationships/customXml" Target="../customXml/item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openxmlformats.org/officeDocument/2006/relationships/customXml" Target="../customXml/item2.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a45090ed80_0_2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g3a45090ed80_0_2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1" name="Google Shape;221;g3a45090ed80_0_2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p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p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7" name="Google Shape;267;p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4" name="Google Shape;274;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p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1" name="Google Shape;301;p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5" name="Google Shape;315;p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3" name="Google Shape;323;p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9" name="Google Shape;329;p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6" name="Google Shape;336;p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B1C1F6DE-C154-EB6F-13A1-29A91960606A}"/>
            </a:ext>
          </a:extLst>
        </p:cNvPr>
        <p:cNvGrpSpPr/>
        <p:nvPr/>
      </p:nvGrpSpPr>
      <p:grpSpPr>
        <a:xfrm>
          <a:off x="0" y="0"/>
          <a:ext cx="0" cy="0"/>
          <a:chOff x="0" y="0"/>
          <a:chExt cx="0" cy="0"/>
        </a:xfrm>
      </p:grpSpPr>
      <p:sp>
        <p:nvSpPr>
          <p:cNvPr id="136" name="Google Shape;136;p4:notes">
            <a:extLst>
              <a:ext uri="{FF2B5EF4-FFF2-40B4-BE49-F238E27FC236}">
                <a16:creationId xmlns:a16="http://schemas.microsoft.com/office/drawing/2014/main" id="{0CB20AD0-2622-B29F-8C8A-5BABCA72DF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p4:notes">
            <a:extLst>
              <a:ext uri="{FF2B5EF4-FFF2-40B4-BE49-F238E27FC236}">
                <a16:creationId xmlns:a16="http://schemas.microsoft.com/office/drawing/2014/main" id="{523219AE-8006-D904-BA80-9A4DFE2A054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34458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a:extLst>
            <a:ext uri="{FF2B5EF4-FFF2-40B4-BE49-F238E27FC236}">
              <a16:creationId xmlns:a16="http://schemas.microsoft.com/office/drawing/2014/main" id="{8E824D70-EB16-CDF7-5F5C-AE22FD3FCDDE}"/>
            </a:ext>
          </a:extLst>
        </p:cNvPr>
        <p:cNvGrpSpPr/>
        <p:nvPr/>
      </p:nvGrpSpPr>
      <p:grpSpPr>
        <a:xfrm>
          <a:off x="0" y="0"/>
          <a:ext cx="0" cy="0"/>
          <a:chOff x="0" y="0"/>
          <a:chExt cx="0" cy="0"/>
        </a:xfrm>
      </p:grpSpPr>
      <p:sp>
        <p:nvSpPr>
          <p:cNvPr id="143" name="Google Shape;143;p5:notes">
            <a:extLst>
              <a:ext uri="{FF2B5EF4-FFF2-40B4-BE49-F238E27FC236}">
                <a16:creationId xmlns:a16="http://schemas.microsoft.com/office/drawing/2014/main" id="{E4479FF0-6359-05E3-C3AB-04FDBA5F0EF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4" name="Google Shape;144;p5:notes">
            <a:extLst>
              <a:ext uri="{FF2B5EF4-FFF2-40B4-BE49-F238E27FC236}">
                <a16:creationId xmlns:a16="http://schemas.microsoft.com/office/drawing/2014/main" id="{0196FA9C-B673-7591-CC94-7C4D11B7233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644242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49091d0e2c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g349091d0e2c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g349091d0e2c_0_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1"/>
        <p:cNvGrpSpPr/>
        <p:nvPr/>
      </p:nvGrpSpPr>
      <p:grpSpPr>
        <a:xfrm>
          <a:off x="0" y="0"/>
          <a:ext cx="0" cy="0"/>
          <a:chOff x="0" y="0"/>
          <a:chExt cx="0" cy="0"/>
        </a:xfrm>
      </p:grpSpPr>
      <p:sp>
        <p:nvSpPr>
          <p:cNvPr id="72" name="Google Shape;72;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a:solidFill>
                  <a:srgbClr val="12416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ckground Only">
  <p:cSld name="Background Only">
    <p:spTree>
      <p:nvGrpSpPr>
        <p:cNvPr id="1" name="Shape 74"/>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5"/>
        <p:cNvGrpSpPr/>
        <p:nvPr/>
      </p:nvGrpSpPr>
      <p:grpSpPr>
        <a:xfrm>
          <a:off x="0" y="0"/>
          <a:ext cx="0" cy="0"/>
          <a:chOff x="0" y="0"/>
          <a:chExt cx="0" cy="0"/>
        </a:xfrm>
      </p:grpSpPr>
      <p:sp>
        <p:nvSpPr>
          <p:cNvPr id="76" name="Google Shape;7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7" name="Google Shape;87;p1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1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9" name="Google Shape;89;p1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3" name="Google Shape;93;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15"/>
          <p:cNvSpPr>
            <a:spLocks noGrp="1"/>
          </p:cNvSpPr>
          <p:nvPr>
            <p:ph type="pic" idx="2"/>
          </p:nvPr>
        </p:nvSpPr>
        <p:spPr>
          <a:xfrm>
            <a:off x="5183188" y="987425"/>
            <a:ext cx="6172200" cy="4873625"/>
          </a:xfrm>
          <a:prstGeom prst="rect">
            <a:avLst/>
          </a:prstGeom>
          <a:noFill/>
          <a:ln>
            <a:noFill/>
          </a:ln>
        </p:spPr>
      </p:sp>
      <p:sp>
        <p:nvSpPr>
          <p:cNvPr id="97" name="Google Shape;97;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1_Title Only">
    <p:spTree>
      <p:nvGrpSpPr>
        <p:cNvPr id="1" name="Shape 20"/>
        <p:cNvGrpSpPr/>
        <p:nvPr/>
      </p:nvGrpSpPr>
      <p:grpSpPr>
        <a:xfrm>
          <a:off x="0" y="0"/>
          <a:ext cx="0" cy="0"/>
          <a:chOff x="0" y="0"/>
          <a:chExt cx="0" cy="0"/>
        </a:xfrm>
      </p:grpSpPr>
      <p:sp>
        <p:nvSpPr>
          <p:cNvPr id="21" name="Google Shape;21;p39"/>
          <p:cNvSpPr txBox="1">
            <a:spLocks noGrp="1"/>
          </p:cNvSpPr>
          <p:nvPr>
            <p:ph type="title"/>
          </p:nvPr>
        </p:nvSpPr>
        <p:spPr>
          <a:xfrm>
            <a:off x="838200" y="64947"/>
            <a:ext cx="10430000" cy="8188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1E4E79"/>
              </a:buClr>
              <a:buSzPts val="1400"/>
              <a:buFont typeface="Arial"/>
              <a:buNone/>
              <a:defRPr sz="4400" b="0" i="0" u="none" strike="noStrike" cap="none">
                <a:solidFill>
                  <a:srgbClr val="01007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9pPr>
          </a:lstStyle>
          <a:p>
            <a:endParaRPr/>
          </a:p>
        </p:txBody>
      </p:sp>
      <p:sp>
        <p:nvSpPr>
          <p:cNvPr id="22" name="Google Shape;22;p3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9pPr>
          </a:lstStyle>
          <a:p>
            <a:endParaRPr/>
          </a:p>
        </p:txBody>
      </p:sp>
      <p:sp>
        <p:nvSpPr>
          <p:cNvPr id="23" name="Google Shape;23;p3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9pPr>
          </a:lstStyle>
          <a:p>
            <a:fld id="{00000000-1234-1234-1234-123412341234}" type="slidenum">
              <a:rPr lang="en" smtClean="0"/>
              <a:pPr/>
              <a:t>‹#›</a:t>
            </a:fld>
            <a:endParaRPr lang="en"/>
          </a:p>
        </p:txBody>
      </p:sp>
      <p:sp>
        <p:nvSpPr>
          <p:cNvPr id="24" name="Google Shape;24;p39"/>
          <p:cNvSpPr txBox="1">
            <a:spLocks noGrp="1"/>
          </p:cNvSpPr>
          <p:nvPr>
            <p:ph type="body" idx="1"/>
          </p:nvPr>
        </p:nvSpPr>
        <p:spPr>
          <a:xfrm>
            <a:off x="838200" y="1016035"/>
            <a:ext cx="10515600" cy="51608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o"/>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6042786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4.jp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p:nvPr/>
        </p:nvSpPr>
        <p:spPr>
          <a:xfrm>
            <a:off x="3077428" y="1652985"/>
            <a:ext cx="9114571" cy="3578087"/>
          </a:xfrm>
          <a:prstGeom prst="rect">
            <a:avLst/>
          </a:prstGeom>
          <a:solidFill>
            <a:srgbClr val="D8E2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 name="Google Shape;11;p5"/>
          <p:cNvPicPr preferRelativeResize="0"/>
          <p:nvPr/>
        </p:nvPicPr>
        <p:blipFill rotWithShape="1">
          <a:blip r:embed="rId3">
            <a:alphaModFix/>
          </a:blip>
          <a:srcRect/>
          <a:stretch/>
        </p:blipFill>
        <p:spPr>
          <a:xfrm>
            <a:off x="0" y="0"/>
            <a:ext cx="5681472" cy="6871252"/>
          </a:xfrm>
          <a:prstGeom prst="rect">
            <a:avLst/>
          </a:prstGeom>
          <a:noFill/>
          <a:ln>
            <a:noFill/>
          </a:ln>
        </p:spPr>
      </p:pic>
      <p:pic>
        <p:nvPicPr>
          <p:cNvPr id="12" name="Google Shape;12;p5"/>
          <p:cNvPicPr preferRelativeResize="0"/>
          <p:nvPr/>
        </p:nvPicPr>
        <p:blipFill rotWithShape="1">
          <a:blip r:embed="rId4">
            <a:alphaModFix/>
          </a:blip>
          <a:srcRect/>
          <a:stretch/>
        </p:blipFill>
        <p:spPr>
          <a:xfrm>
            <a:off x="2694571" y="2949241"/>
            <a:ext cx="2064886" cy="2064886"/>
          </a:xfrm>
          <a:prstGeom prst="rect">
            <a:avLst/>
          </a:prstGeom>
          <a:noFill/>
          <a:ln>
            <a:noFill/>
          </a:ln>
        </p:spPr>
      </p:pic>
      <p:sp>
        <p:nvSpPr>
          <p:cNvPr id="13" name="Google Shape;13;p5"/>
          <p:cNvSpPr txBox="1"/>
          <p:nvPr/>
        </p:nvSpPr>
        <p:spPr>
          <a:xfrm>
            <a:off x="407916" y="5221754"/>
            <a:ext cx="4174358" cy="103969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GSICS Annual and Executive Panel Meeting 2026, 23-27 March 2026, Ottawa, Canada</a:t>
            </a:r>
            <a:endParaRPr sz="1400" b="0" i="0" u="none" strike="noStrike" cap="none" dirty="0">
              <a:solidFill>
                <a:srgbClr val="000000"/>
              </a:solidFill>
              <a:latin typeface="Arial"/>
              <a:ea typeface="Arial"/>
              <a:cs typeface="Arial"/>
              <a:sym typeface="Arial"/>
            </a:endParaRPr>
          </a:p>
        </p:txBody>
      </p:sp>
      <p:pic>
        <p:nvPicPr>
          <p:cNvPr id="14" name="Google Shape;14;p5"/>
          <p:cNvPicPr preferRelativeResize="0"/>
          <p:nvPr/>
        </p:nvPicPr>
        <p:blipFill rotWithShape="1">
          <a:blip r:embed="rId5">
            <a:alphaModFix/>
          </a:blip>
          <a:srcRect/>
          <a:stretch/>
        </p:blipFill>
        <p:spPr>
          <a:xfrm>
            <a:off x="1797978" y="-6531"/>
            <a:ext cx="2554425" cy="232260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sp>
        <p:nvSpPr>
          <p:cNvPr id="60" name="Google Shape;6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1" name="Google Shape;61;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7"/>
          <p:cNvSpPr txBox="1"/>
          <p:nvPr/>
        </p:nvSpPr>
        <p:spPr>
          <a:xfrm>
            <a:off x="11361819" y="6443000"/>
            <a:ext cx="830181"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CCCCCC"/>
                </a:solidFill>
                <a:latin typeface="Calibri"/>
                <a:ea typeface="Calibri"/>
                <a:cs typeface="Calibri"/>
                <a:sym typeface="Calibri"/>
              </a:rPr>
              <a:t>‹#›</a:t>
            </a:fld>
            <a:endParaRPr sz="1400" b="0" i="0" u="none" strike="noStrike" cap="none">
              <a:solidFill>
                <a:srgbClr val="CCCCCC"/>
              </a:solidFill>
              <a:latin typeface="Calibri"/>
              <a:ea typeface="Calibri"/>
              <a:cs typeface="Calibri"/>
              <a:sym typeface="Calibri"/>
            </a:endParaRPr>
          </a:p>
        </p:txBody>
      </p:sp>
      <p:sp>
        <p:nvSpPr>
          <p:cNvPr id="63" name="Google Shape;63;p7"/>
          <p:cNvSpPr/>
          <p:nvPr/>
        </p:nvSpPr>
        <p:spPr>
          <a:xfrm>
            <a:off x="0" y="0"/>
            <a:ext cx="12192000" cy="320040"/>
          </a:xfrm>
          <a:prstGeom prst="rect">
            <a:avLst/>
          </a:prstGeom>
          <a:blipFill rotWithShape="1">
            <a:blip r:embed="rId11">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64" name="Google Shape;64;p7"/>
          <p:cNvGrpSpPr/>
          <p:nvPr/>
        </p:nvGrpSpPr>
        <p:grpSpPr>
          <a:xfrm>
            <a:off x="156950" y="6177191"/>
            <a:ext cx="11652691" cy="755583"/>
            <a:chOff x="0" y="6112041"/>
            <a:chExt cx="11652691" cy="755583"/>
          </a:xfrm>
        </p:grpSpPr>
        <p:pic>
          <p:nvPicPr>
            <p:cNvPr id="65" name="Google Shape;65;p7"/>
            <p:cNvPicPr preferRelativeResize="0"/>
            <p:nvPr/>
          </p:nvPicPr>
          <p:blipFill rotWithShape="1">
            <a:blip r:embed="rId12">
              <a:alphaModFix/>
            </a:blip>
            <a:srcRect/>
            <a:stretch/>
          </p:blipFill>
          <p:spPr>
            <a:xfrm>
              <a:off x="0" y="6420051"/>
              <a:ext cx="11652691" cy="447573"/>
            </a:xfrm>
            <a:prstGeom prst="rect">
              <a:avLst/>
            </a:prstGeom>
            <a:noFill/>
            <a:ln>
              <a:noFill/>
            </a:ln>
          </p:spPr>
        </p:pic>
        <p:grpSp>
          <p:nvGrpSpPr>
            <p:cNvPr id="66" name="Google Shape;66;p7"/>
            <p:cNvGrpSpPr/>
            <p:nvPr/>
          </p:nvGrpSpPr>
          <p:grpSpPr>
            <a:xfrm>
              <a:off x="108830" y="6112041"/>
              <a:ext cx="667507" cy="667507"/>
              <a:chOff x="310960" y="5520595"/>
              <a:chExt cx="1239704" cy="1239704"/>
            </a:xfrm>
          </p:grpSpPr>
          <p:sp>
            <p:nvSpPr>
              <p:cNvPr id="67" name="Google Shape;67;p7"/>
              <p:cNvSpPr/>
              <p:nvPr/>
            </p:nvSpPr>
            <p:spPr>
              <a:xfrm>
                <a:off x="310960" y="5520595"/>
                <a:ext cx="1239704" cy="1239704"/>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8" name="Google Shape;68;p7"/>
              <p:cNvPicPr preferRelativeResize="0"/>
              <p:nvPr/>
            </p:nvPicPr>
            <p:blipFill rotWithShape="1">
              <a:blip r:embed="rId13">
                <a:alphaModFix/>
              </a:blip>
              <a:srcRect/>
              <a:stretch/>
            </p:blipFill>
            <p:spPr>
              <a:xfrm>
                <a:off x="352776" y="5562411"/>
                <a:ext cx="1156072" cy="1156072"/>
              </a:xfrm>
              <a:prstGeom prst="rect">
                <a:avLst/>
              </a:prstGeom>
              <a:noFill/>
              <a:ln>
                <a:noFill/>
              </a:ln>
            </p:spPr>
          </p:pic>
        </p:grpSp>
        <p:sp>
          <p:nvSpPr>
            <p:cNvPr id="69" name="Google Shape;69;p7"/>
            <p:cNvSpPr txBox="1"/>
            <p:nvPr/>
          </p:nvSpPr>
          <p:spPr>
            <a:xfrm>
              <a:off x="923667" y="6485276"/>
              <a:ext cx="2468495" cy="3153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chemeClr val="lt1"/>
                  </a:solidFill>
                  <a:latin typeface="Calibri"/>
                  <a:ea typeface="Calibri"/>
                  <a:cs typeface="Calibri"/>
                  <a:sym typeface="Calibri"/>
                </a:rPr>
                <a:t>GSICS 23-27 March 2026</a:t>
              </a:r>
              <a:endParaRPr sz="1400" b="0" i="0" u="none" strike="noStrike" cap="none" dirty="0">
                <a:solidFill>
                  <a:srgbClr val="000000"/>
                </a:solidFill>
                <a:latin typeface="Arial"/>
                <a:ea typeface="Arial"/>
                <a:cs typeface="Arial"/>
                <a:sym typeface="Arial"/>
              </a:endParaRPr>
            </a:p>
          </p:txBody>
        </p:sp>
        <p:sp>
          <p:nvSpPr>
            <p:cNvPr id="70" name="Google Shape;70;p7"/>
            <p:cNvSpPr txBox="1"/>
            <p:nvPr/>
          </p:nvSpPr>
          <p:spPr>
            <a:xfrm>
              <a:off x="7036067" y="6492875"/>
              <a:ext cx="4325752" cy="307777"/>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dirty="0">
                  <a:solidFill>
                    <a:schemeClr val="lt1"/>
                  </a:solidFill>
                  <a:latin typeface="Calibri"/>
                  <a:ea typeface="Calibri"/>
                  <a:cs typeface="Calibri"/>
                  <a:sym typeface="Calibri"/>
                </a:rPr>
                <a:t>March 25, 2026</a:t>
              </a:r>
              <a:endParaRPr sz="1400" b="0" i="0" u="none" strike="noStrike" cap="none" dirty="0">
                <a:solidFill>
                  <a:srgbClr val="000000"/>
                </a:solidFill>
                <a:latin typeface="Arial"/>
                <a:ea typeface="Arial"/>
                <a:cs typeface="Arial"/>
                <a:sym typeface="Arial"/>
              </a:endParaRPr>
            </a:p>
          </p:txBody>
        </p:sp>
      </p:grpSp>
      <p:sp>
        <p:nvSpPr>
          <p:cNvPr id="13" name="Google Shape;69;p7">
            <a:extLst>
              <a:ext uri="{FF2B5EF4-FFF2-40B4-BE49-F238E27FC236}">
                <a16:creationId xmlns:a16="http://schemas.microsoft.com/office/drawing/2014/main" id="{4B3D0061-0C61-49CF-9D25-35B407540B4A}"/>
              </a:ext>
            </a:extLst>
          </p:cNvPr>
          <p:cNvSpPr txBox="1"/>
          <p:nvPr userDrawn="1"/>
        </p:nvSpPr>
        <p:spPr>
          <a:xfrm>
            <a:off x="5355581" y="6547846"/>
            <a:ext cx="2468495" cy="3153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chemeClr val="lt1"/>
                </a:solidFill>
                <a:latin typeface="Calibri"/>
                <a:ea typeface="Calibri"/>
                <a:cs typeface="Calibri"/>
                <a:sym typeface="Calibri"/>
              </a:rPr>
              <a:t>F. Iturbide-Sanchez et al.</a:t>
            </a:r>
            <a:endParaRPr sz="1400" b="0" i="0" u="none" strike="noStrike" cap="none" dirty="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75"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
          <p:cNvSpPr txBox="1"/>
          <p:nvPr/>
        </p:nvSpPr>
        <p:spPr>
          <a:xfrm>
            <a:off x="4732725" y="1640050"/>
            <a:ext cx="7196100" cy="1922700"/>
          </a:xfrm>
          <a:prstGeom prst="rect">
            <a:avLst/>
          </a:prstGeom>
          <a:noFill/>
          <a:ln>
            <a:noFill/>
          </a:ln>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rgbClr val="2F5496"/>
              </a:buClr>
              <a:buSzPts val="5000"/>
              <a:buFont typeface="Arial Narrow"/>
              <a:buNone/>
            </a:pPr>
            <a:r>
              <a:rPr lang="en-US" sz="3800" b="1" dirty="0">
                <a:solidFill>
                  <a:srgbClr val="2F5496"/>
                </a:solidFill>
                <a:latin typeface="Calibri"/>
                <a:ea typeface="Calibri"/>
                <a:cs typeface="Calibri"/>
                <a:sym typeface="Calibri"/>
              </a:rPr>
              <a:t>Assessment of Tomorrow.io Microwave Sounder Observations and Performance at NOAA</a:t>
            </a:r>
            <a:endParaRPr sz="200" b="1" i="0" u="none" strike="noStrike" cap="none" dirty="0">
              <a:solidFill>
                <a:srgbClr val="000000"/>
              </a:solidFill>
              <a:latin typeface="Calibri"/>
              <a:ea typeface="Calibri"/>
              <a:cs typeface="Calibri"/>
              <a:sym typeface="Calibri"/>
            </a:endParaRPr>
          </a:p>
        </p:txBody>
      </p:sp>
      <p:sp>
        <p:nvSpPr>
          <p:cNvPr id="161" name="Google Shape;161;p1"/>
          <p:cNvSpPr txBox="1"/>
          <p:nvPr/>
        </p:nvSpPr>
        <p:spPr>
          <a:xfrm>
            <a:off x="4983825" y="4018413"/>
            <a:ext cx="7196100" cy="8991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3300"/>
              <a:buFont typeface="Arial"/>
              <a:buNone/>
            </a:pPr>
            <a:r>
              <a:rPr lang="en-US" sz="3300" b="1" i="0" u="none" strike="noStrike" cap="none" dirty="0">
                <a:solidFill>
                  <a:srgbClr val="2F5496"/>
                </a:solidFill>
                <a:latin typeface="Calibri"/>
                <a:ea typeface="Calibri"/>
                <a:cs typeface="Calibri"/>
                <a:sym typeface="Calibri"/>
              </a:rPr>
              <a:t>Flavio Iturbide- Sanchez</a:t>
            </a:r>
            <a:r>
              <a:rPr lang="en-US" sz="3300" b="1" i="0" u="none" strike="noStrike" cap="none" baseline="30000" dirty="0">
                <a:solidFill>
                  <a:srgbClr val="2F5496"/>
                </a:solidFill>
                <a:latin typeface="Calibri"/>
                <a:ea typeface="Calibri"/>
                <a:cs typeface="Calibri"/>
                <a:sym typeface="Calibri"/>
              </a:rPr>
              <a:t>1</a:t>
            </a:r>
            <a:endParaRPr sz="3300" b="1" baseline="30000" dirty="0">
              <a:solidFill>
                <a:srgbClr val="2F5496"/>
              </a:solidFill>
              <a:latin typeface="Calibri"/>
              <a:ea typeface="Calibri"/>
              <a:cs typeface="Calibri"/>
              <a:sym typeface="Calibri"/>
            </a:endParaRPr>
          </a:p>
          <a:p>
            <a:pPr marL="0" marR="0" lvl="0" indent="0" algn="r" rtl="0">
              <a:lnSpc>
                <a:spcPct val="90000"/>
              </a:lnSpc>
              <a:spcBef>
                <a:spcPts val="0"/>
              </a:spcBef>
              <a:spcAft>
                <a:spcPts val="0"/>
              </a:spcAft>
              <a:buClr>
                <a:srgbClr val="000000"/>
              </a:buClr>
              <a:buSzPts val="3300"/>
              <a:buFont typeface="Arial"/>
              <a:buNone/>
            </a:pPr>
            <a:r>
              <a:rPr lang="en-US" sz="2000" b="1" dirty="0">
                <a:solidFill>
                  <a:srgbClr val="2F5496"/>
                </a:solidFill>
                <a:latin typeface="Calibri"/>
                <a:ea typeface="Calibri"/>
                <a:cs typeface="Calibri"/>
                <a:sym typeface="Calibri"/>
              </a:rPr>
              <a:t>Pan Liang</a:t>
            </a:r>
            <a:r>
              <a:rPr lang="en-US" sz="2000" b="1" baseline="30000" dirty="0">
                <a:solidFill>
                  <a:srgbClr val="2F5496"/>
                </a:solidFill>
                <a:latin typeface="Calibri"/>
                <a:ea typeface="Calibri"/>
                <a:cs typeface="Calibri"/>
                <a:sym typeface="Calibri"/>
              </a:rPr>
              <a:t>2</a:t>
            </a:r>
            <a:r>
              <a:rPr lang="en-US" sz="2000" b="1" dirty="0">
                <a:solidFill>
                  <a:srgbClr val="2F5496"/>
                </a:solidFill>
                <a:latin typeface="Calibri"/>
                <a:ea typeface="Calibri"/>
                <a:cs typeface="Calibri"/>
                <a:sym typeface="Calibri"/>
              </a:rPr>
              <a:t>, Igor Polonsky</a:t>
            </a:r>
            <a:r>
              <a:rPr lang="en-US" sz="2000" b="1" baseline="30000" dirty="0">
                <a:solidFill>
                  <a:srgbClr val="2F5496"/>
                </a:solidFill>
                <a:latin typeface="Calibri"/>
                <a:ea typeface="Calibri"/>
                <a:cs typeface="Calibri"/>
                <a:sym typeface="Calibri"/>
              </a:rPr>
              <a:t>2</a:t>
            </a:r>
            <a:r>
              <a:rPr lang="en-US" sz="2000" b="1" dirty="0">
                <a:solidFill>
                  <a:srgbClr val="2F5496"/>
                </a:solidFill>
                <a:latin typeface="Calibri"/>
                <a:ea typeface="Calibri"/>
                <a:cs typeface="Calibri"/>
                <a:sym typeface="Calibri"/>
              </a:rPr>
              <a:t>, Eric Maddy</a:t>
            </a:r>
            <a:r>
              <a:rPr lang="en-US" sz="2000" b="1" baseline="30000" dirty="0">
                <a:solidFill>
                  <a:srgbClr val="2F5496"/>
                </a:solidFill>
                <a:latin typeface="Calibri"/>
                <a:ea typeface="Calibri"/>
                <a:cs typeface="Calibri"/>
                <a:sym typeface="Calibri"/>
              </a:rPr>
              <a:t>3</a:t>
            </a:r>
            <a:r>
              <a:rPr lang="en-US" sz="2000" b="1" dirty="0">
                <a:solidFill>
                  <a:srgbClr val="2F5496"/>
                </a:solidFill>
                <a:latin typeface="Calibri"/>
                <a:ea typeface="Calibri"/>
                <a:cs typeface="Calibri"/>
                <a:sym typeface="Calibri"/>
              </a:rPr>
              <a:t> and Wayne McCullough</a:t>
            </a:r>
            <a:r>
              <a:rPr lang="en-US" sz="2000" b="1" baseline="30000" dirty="0">
                <a:solidFill>
                  <a:srgbClr val="2F5496"/>
                </a:solidFill>
                <a:latin typeface="Calibri"/>
                <a:ea typeface="Calibri"/>
                <a:cs typeface="Calibri"/>
                <a:sym typeface="Calibri"/>
              </a:rPr>
              <a:t>3</a:t>
            </a:r>
          </a:p>
        </p:txBody>
      </p:sp>
      <p:sp>
        <p:nvSpPr>
          <p:cNvPr id="6" name="TextBox 5">
            <a:extLst>
              <a:ext uri="{FF2B5EF4-FFF2-40B4-BE49-F238E27FC236}">
                <a16:creationId xmlns:a16="http://schemas.microsoft.com/office/drawing/2014/main" id="{030AB7A9-322C-4D5F-B6FB-ADA9D10121A9}"/>
              </a:ext>
            </a:extLst>
          </p:cNvPr>
          <p:cNvSpPr txBox="1"/>
          <p:nvPr/>
        </p:nvSpPr>
        <p:spPr>
          <a:xfrm>
            <a:off x="5459383" y="5373176"/>
            <a:ext cx="6130636" cy="867930"/>
          </a:xfrm>
          <a:prstGeom prst="rect">
            <a:avLst/>
          </a:prstGeom>
          <a:noFill/>
        </p:spPr>
        <p:txBody>
          <a:bodyPr wrap="square">
            <a:spAutoFit/>
          </a:bodyPr>
          <a:lstStyle/>
          <a:p>
            <a:pPr marL="0" marR="0" lvl="0" indent="0" algn="ctr" rtl="0">
              <a:lnSpc>
                <a:spcPct val="90000"/>
              </a:lnSpc>
              <a:spcBef>
                <a:spcPts val="0"/>
              </a:spcBef>
              <a:spcAft>
                <a:spcPts val="0"/>
              </a:spcAft>
              <a:buClr>
                <a:srgbClr val="000000"/>
              </a:buClr>
              <a:buSzPts val="3300"/>
              <a:buFont typeface="Arial"/>
              <a:buNone/>
            </a:pPr>
            <a:r>
              <a:rPr lang="en-US" sz="1400" b="1" baseline="30000" dirty="0">
                <a:solidFill>
                  <a:srgbClr val="2F5496"/>
                </a:solidFill>
                <a:latin typeface="Calibri"/>
                <a:ea typeface="Calibri"/>
                <a:cs typeface="Calibri"/>
                <a:sym typeface="Calibri"/>
              </a:rPr>
              <a:t>1</a:t>
            </a:r>
            <a:r>
              <a:rPr lang="en-US" sz="1400" b="1" dirty="0">
                <a:solidFill>
                  <a:srgbClr val="2F5496"/>
                </a:solidFill>
                <a:latin typeface="Calibri"/>
                <a:ea typeface="Calibri"/>
                <a:cs typeface="Calibri"/>
                <a:sym typeface="Calibri"/>
              </a:rPr>
              <a:t>NOAA/NESDIS/Center for Satellite Applications and Research</a:t>
            </a:r>
          </a:p>
          <a:p>
            <a:pPr marL="0" marR="0" lvl="0" indent="0" algn="ctr" rtl="0">
              <a:lnSpc>
                <a:spcPct val="90000"/>
              </a:lnSpc>
              <a:spcBef>
                <a:spcPts val="0"/>
              </a:spcBef>
              <a:spcAft>
                <a:spcPts val="0"/>
              </a:spcAft>
              <a:buClr>
                <a:srgbClr val="000000"/>
              </a:buClr>
              <a:buSzPts val="3300"/>
              <a:buFont typeface="Arial"/>
              <a:buNone/>
            </a:pPr>
            <a:r>
              <a:rPr lang="en-US" sz="1400" b="1" baseline="30000" dirty="0">
                <a:solidFill>
                  <a:srgbClr val="2F5496"/>
                </a:solidFill>
                <a:latin typeface="Calibri"/>
                <a:ea typeface="Calibri"/>
                <a:cs typeface="Calibri"/>
                <a:sym typeface="Calibri"/>
              </a:rPr>
              <a:t>2</a:t>
            </a:r>
            <a:r>
              <a:rPr lang="en-US" sz="1400" b="1" dirty="0">
                <a:solidFill>
                  <a:srgbClr val="2F5496"/>
                </a:solidFill>
                <a:latin typeface="Calibri"/>
                <a:ea typeface="Calibri"/>
                <a:cs typeface="Calibri"/>
                <a:sym typeface="Calibri"/>
              </a:rPr>
              <a:t>AER/Janus Research, Lexington, Massachusetts</a:t>
            </a:r>
          </a:p>
          <a:p>
            <a:pPr marL="0" marR="0" lvl="0" indent="0" algn="ctr" rtl="0">
              <a:lnSpc>
                <a:spcPct val="90000"/>
              </a:lnSpc>
              <a:spcBef>
                <a:spcPts val="0"/>
              </a:spcBef>
              <a:spcAft>
                <a:spcPts val="0"/>
              </a:spcAft>
              <a:buClr>
                <a:srgbClr val="000000"/>
              </a:buClr>
              <a:buSzPts val="3300"/>
              <a:buFont typeface="Arial"/>
              <a:buNone/>
            </a:pPr>
            <a:r>
              <a:rPr lang="en-US" sz="1400" b="1" baseline="30000" dirty="0">
                <a:solidFill>
                  <a:srgbClr val="2F5496"/>
                </a:solidFill>
                <a:latin typeface="Calibri"/>
                <a:ea typeface="Calibri"/>
                <a:cs typeface="Calibri"/>
                <a:sym typeface="Calibri"/>
              </a:rPr>
              <a:t>3</a:t>
            </a:r>
            <a:r>
              <a:rPr lang="en-US" sz="1400" b="1" dirty="0">
                <a:solidFill>
                  <a:srgbClr val="2F5496"/>
                </a:solidFill>
                <a:latin typeface="Calibri"/>
                <a:ea typeface="Calibri"/>
                <a:cs typeface="Calibri"/>
                <a:sym typeface="Calibri"/>
              </a:rPr>
              <a:t>ERT Inc., Greenbelt, Maryland</a:t>
            </a:r>
          </a:p>
          <a:p>
            <a:pPr marL="0" marR="0" lvl="0" indent="0" algn="ctr" rtl="0">
              <a:lnSpc>
                <a:spcPct val="90000"/>
              </a:lnSpc>
              <a:spcBef>
                <a:spcPts val="0"/>
              </a:spcBef>
              <a:spcAft>
                <a:spcPts val="0"/>
              </a:spcAft>
              <a:buClr>
                <a:srgbClr val="000000"/>
              </a:buClr>
              <a:buSzPts val="3300"/>
              <a:buFont typeface="Arial"/>
              <a:buNone/>
            </a:pPr>
            <a:endParaRPr lang="en-US" sz="1400" b="1" dirty="0">
              <a:solidFill>
                <a:srgbClr val="2F5496"/>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3a45090ed80_0_271"/>
          <p:cNvSpPr txBox="1">
            <a:spLocks noGrp="1"/>
          </p:cNvSpPr>
          <p:nvPr>
            <p:ph type="title"/>
          </p:nvPr>
        </p:nvSpPr>
        <p:spPr>
          <a:xfrm>
            <a:off x="365000" y="324465"/>
            <a:ext cx="11500500" cy="10059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1800"/>
              <a:buFont typeface="Arial"/>
              <a:buNone/>
            </a:pPr>
            <a:r>
              <a:rPr lang="en-US" sz="3500" b="1" dirty="0">
                <a:solidFill>
                  <a:srgbClr val="007DD6"/>
                </a:solidFill>
              </a:rPr>
              <a:t>Evaluation of Tomorrow.io Microwave Sounder (TMS) Data</a:t>
            </a:r>
            <a:endParaRPr sz="3500" b="1" dirty="0"/>
          </a:p>
        </p:txBody>
      </p:sp>
      <p:pic>
        <p:nvPicPr>
          <p:cNvPr id="224" name="Google Shape;224;g3a45090ed80_0_271"/>
          <p:cNvPicPr preferRelativeResize="0"/>
          <p:nvPr/>
        </p:nvPicPr>
        <p:blipFill rotWithShape="1">
          <a:blip r:embed="rId3">
            <a:alphaModFix/>
          </a:blip>
          <a:srcRect/>
          <a:stretch/>
        </p:blipFill>
        <p:spPr>
          <a:xfrm>
            <a:off x="4786084" y="1557438"/>
            <a:ext cx="7158633" cy="2158600"/>
          </a:xfrm>
          <a:prstGeom prst="rect">
            <a:avLst/>
          </a:prstGeom>
          <a:noFill/>
          <a:ln>
            <a:noFill/>
          </a:ln>
        </p:spPr>
      </p:pic>
      <p:sp>
        <p:nvSpPr>
          <p:cNvPr id="225" name="Google Shape;225;g3a45090ed80_0_271"/>
          <p:cNvSpPr/>
          <p:nvPr/>
        </p:nvSpPr>
        <p:spPr>
          <a:xfrm>
            <a:off x="4781413" y="2231352"/>
            <a:ext cx="7158600" cy="1484700"/>
          </a:xfrm>
          <a:prstGeom prst="rect">
            <a:avLst/>
          </a:prstGeom>
          <a:noFill/>
          <a:ln w="19050" cap="flat" cmpd="sng">
            <a:solidFill>
              <a:srgbClr val="188038"/>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nvGrpSpPr>
          <p:cNvPr id="226" name="Google Shape;226;g3a45090ed80_0_271"/>
          <p:cNvGrpSpPr/>
          <p:nvPr/>
        </p:nvGrpSpPr>
        <p:grpSpPr>
          <a:xfrm>
            <a:off x="6509586" y="3874693"/>
            <a:ext cx="4702692" cy="2988075"/>
            <a:chOff x="7489300" y="3338912"/>
            <a:chExt cx="4702692" cy="2988075"/>
          </a:xfrm>
        </p:grpSpPr>
        <p:pic>
          <p:nvPicPr>
            <p:cNvPr id="227" name="Google Shape;227;g3a45090ed80_0_271"/>
            <p:cNvPicPr preferRelativeResize="0"/>
            <p:nvPr/>
          </p:nvPicPr>
          <p:blipFill rotWithShape="1">
            <a:blip r:embed="rId4">
              <a:alphaModFix/>
            </a:blip>
            <a:srcRect/>
            <a:stretch/>
          </p:blipFill>
          <p:spPr>
            <a:xfrm>
              <a:off x="7489300" y="3440506"/>
              <a:ext cx="4588220" cy="2886481"/>
            </a:xfrm>
            <a:prstGeom prst="rect">
              <a:avLst/>
            </a:prstGeom>
            <a:noFill/>
            <a:ln>
              <a:noFill/>
            </a:ln>
          </p:spPr>
        </p:pic>
        <p:sp>
          <p:nvSpPr>
            <p:cNvPr id="228" name="Google Shape;228;g3a45090ed80_0_271"/>
            <p:cNvSpPr/>
            <p:nvPr/>
          </p:nvSpPr>
          <p:spPr>
            <a:xfrm>
              <a:off x="10060196" y="3538322"/>
              <a:ext cx="236700" cy="2462100"/>
            </a:xfrm>
            <a:prstGeom prst="rect">
              <a:avLst/>
            </a:prstGeom>
            <a:gradFill>
              <a:gsLst>
                <a:gs pos="0">
                  <a:srgbClr val="FFFFFF">
                    <a:alpha val="0"/>
                  </a:srgbClr>
                </a:gs>
                <a:gs pos="91000">
                  <a:srgbClr val="B9B9B9"/>
                </a:gs>
                <a:gs pos="93000">
                  <a:srgbClr val="A8A8A8"/>
                </a:gs>
                <a:gs pos="96000">
                  <a:srgbClr val="969696"/>
                </a:gs>
                <a:gs pos="100000">
                  <a:srgbClr val="737373"/>
                </a:gs>
              </a:gsLst>
              <a:path path="circle">
                <a:fillToRect l="50000" t="50000" r="50000" b="50000"/>
              </a:path>
              <a:tileRect/>
            </a:gradFill>
            <a:ln>
              <a:noFill/>
            </a:ln>
          </p:spPr>
          <p:txBody>
            <a:bodyPr spcFirstLastPara="1" wrap="square" lIns="186800" tIns="186800" rIns="186800" bIns="186800" anchor="ctr" anchorCtr="0">
              <a:noAutofit/>
            </a:bodyPr>
            <a:lstStyle/>
            <a:p>
              <a:pPr marL="0" marR="0" lvl="0" indent="0" algn="ctr" rtl="0">
                <a:lnSpc>
                  <a:spcPct val="100000"/>
                </a:lnSpc>
                <a:spcBef>
                  <a:spcPts val="0"/>
                </a:spcBef>
                <a:spcAft>
                  <a:spcPts val="0"/>
                </a:spcAft>
                <a:buClr>
                  <a:srgbClr val="000000"/>
                </a:buClr>
                <a:buSzPts val="2860"/>
                <a:buFont typeface="Arial"/>
                <a:buNone/>
              </a:pPr>
              <a:endParaRPr sz="2860" b="0" i="0" u="none" strike="noStrike" cap="none">
                <a:solidFill>
                  <a:srgbClr val="000000"/>
                </a:solidFill>
                <a:latin typeface="Calibri"/>
                <a:ea typeface="Calibri"/>
                <a:cs typeface="Calibri"/>
                <a:sym typeface="Calibri"/>
              </a:endParaRPr>
            </a:p>
          </p:txBody>
        </p:sp>
        <p:sp>
          <p:nvSpPr>
            <p:cNvPr id="229" name="Google Shape;229;g3a45090ed80_0_271"/>
            <p:cNvSpPr/>
            <p:nvPr/>
          </p:nvSpPr>
          <p:spPr>
            <a:xfrm>
              <a:off x="11504140" y="3538322"/>
              <a:ext cx="343200" cy="2462100"/>
            </a:xfrm>
            <a:prstGeom prst="rect">
              <a:avLst/>
            </a:prstGeom>
            <a:gradFill>
              <a:gsLst>
                <a:gs pos="0">
                  <a:srgbClr val="FFFFFF">
                    <a:alpha val="0"/>
                  </a:srgbClr>
                </a:gs>
                <a:gs pos="91000">
                  <a:srgbClr val="B9B9B9"/>
                </a:gs>
                <a:gs pos="93000">
                  <a:srgbClr val="A8A8A8"/>
                </a:gs>
                <a:gs pos="96000">
                  <a:srgbClr val="969696"/>
                </a:gs>
                <a:gs pos="100000">
                  <a:srgbClr val="737373"/>
                </a:gs>
              </a:gsLst>
              <a:path path="circle">
                <a:fillToRect l="50000" t="50000" r="50000" b="50000"/>
              </a:path>
              <a:tileRect/>
            </a:gradFill>
            <a:ln>
              <a:noFill/>
            </a:ln>
          </p:spPr>
          <p:txBody>
            <a:bodyPr spcFirstLastPara="1" wrap="square" lIns="186800" tIns="186800" rIns="186800" bIns="186800" anchor="ctr" anchorCtr="0">
              <a:noAutofit/>
            </a:bodyPr>
            <a:lstStyle/>
            <a:p>
              <a:pPr marL="0" marR="0" lvl="0" indent="0" algn="ctr" rtl="0">
                <a:lnSpc>
                  <a:spcPct val="100000"/>
                </a:lnSpc>
                <a:spcBef>
                  <a:spcPts val="0"/>
                </a:spcBef>
                <a:spcAft>
                  <a:spcPts val="0"/>
                </a:spcAft>
                <a:buClr>
                  <a:srgbClr val="000000"/>
                </a:buClr>
                <a:buSzPts val="2860"/>
                <a:buFont typeface="Arial"/>
                <a:buNone/>
              </a:pPr>
              <a:endParaRPr sz="2860" b="0" i="0" u="none" strike="noStrike" cap="none">
                <a:solidFill>
                  <a:srgbClr val="000000"/>
                </a:solidFill>
                <a:latin typeface="Calibri"/>
                <a:ea typeface="Calibri"/>
                <a:cs typeface="Calibri"/>
                <a:sym typeface="Calibri"/>
              </a:endParaRPr>
            </a:p>
          </p:txBody>
        </p:sp>
        <p:sp>
          <p:nvSpPr>
            <p:cNvPr id="230" name="Google Shape;230;g3a45090ed80_0_271"/>
            <p:cNvSpPr/>
            <p:nvPr/>
          </p:nvSpPr>
          <p:spPr>
            <a:xfrm>
              <a:off x="9689431" y="3538322"/>
              <a:ext cx="68400" cy="2462100"/>
            </a:xfrm>
            <a:prstGeom prst="rect">
              <a:avLst/>
            </a:prstGeom>
            <a:gradFill>
              <a:gsLst>
                <a:gs pos="0">
                  <a:srgbClr val="FFFFFF">
                    <a:alpha val="0"/>
                  </a:srgbClr>
                </a:gs>
                <a:gs pos="91000">
                  <a:srgbClr val="B9B9B9"/>
                </a:gs>
                <a:gs pos="93000">
                  <a:srgbClr val="A8A8A8"/>
                </a:gs>
                <a:gs pos="96000">
                  <a:srgbClr val="969696"/>
                </a:gs>
                <a:gs pos="100000">
                  <a:srgbClr val="737373"/>
                </a:gs>
              </a:gsLst>
              <a:path path="circle">
                <a:fillToRect l="50000" t="50000" r="50000" b="50000"/>
              </a:path>
              <a:tileRect/>
            </a:gradFill>
            <a:ln>
              <a:noFill/>
            </a:ln>
          </p:spPr>
          <p:txBody>
            <a:bodyPr spcFirstLastPara="1" wrap="square" lIns="186800" tIns="186800" rIns="186800" bIns="186800" anchor="ctr" anchorCtr="0">
              <a:noAutofit/>
            </a:bodyPr>
            <a:lstStyle/>
            <a:p>
              <a:pPr marL="0" marR="0" lvl="0" indent="0" algn="ctr" rtl="0">
                <a:lnSpc>
                  <a:spcPct val="100000"/>
                </a:lnSpc>
                <a:spcBef>
                  <a:spcPts val="0"/>
                </a:spcBef>
                <a:spcAft>
                  <a:spcPts val="0"/>
                </a:spcAft>
                <a:buClr>
                  <a:srgbClr val="000000"/>
                </a:buClr>
                <a:buSzPts val="2860"/>
                <a:buFont typeface="Arial"/>
                <a:buNone/>
              </a:pPr>
              <a:endParaRPr sz="2860" b="0" i="0" u="none" strike="noStrike" cap="none">
                <a:solidFill>
                  <a:srgbClr val="000000"/>
                </a:solidFill>
                <a:latin typeface="Calibri"/>
                <a:ea typeface="Calibri"/>
                <a:cs typeface="Calibri"/>
                <a:sym typeface="Calibri"/>
              </a:endParaRPr>
            </a:p>
          </p:txBody>
        </p:sp>
        <p:sp>
          <p:nvSpPr>
            <p:cNvPr id="231" name="Google Shape;231;g3a45090ed80_0_271"/>
            <p:cNvSpPr txBox="1"/>
            <p:nvPr/>
          </p:nvSpPr>
          <p:spPr>
            <a:xfrm>
              <a:off x="9480592" y="3338912"/>
              <a:ext cx="2711400" cy="734400"/>
            </a:xfrm>
            <a:prstGeom prst="rect">
              <a:avLst/>
            </a:prstGeom>
            <a:noFill/>
            <a:ln>
              <a:noFill/>
            </a:ln>
          </p:spPr>
          <p:txBody>
            <a:bodyPr spcFirstLastPara="1" wrap="square" lIns="186800" tIns="186800" rIns="186800" bIns="186800" anchor="t" anchorCtr="0">
              <a:noAutofit/>
            </a:bodyPr>
            <a:lstStyle/>
            <a:p>
              <a:pPr marL="0" marR="0" lvl="0" indent="0" algn="l" rtl="0">
                <a:lnSpc>
                  <a:spcPct val="100000"/>
                </a:lnSpc>
                <a:spcBef>
                  <a:spcPts val="0"/>
                </a:spcBef>
                <a:spcAft>
                  <a:spcPts val="0"/>
                </a:spcAft>
                <a:buClr>
                  <a:srgbClr val="000000"/>
                </a:buClr>
                <a:buSzPts val="1837"/>
                <a:buFont typeface="Arial"/>
                <a:buNone/>
              </a:pPr>
              <a:r>
                <a:rPr lang="en-US" sz="1837" b="0" i="0" u="none" strike="noStrike" cap="none">
                  <a:solidFill>
                    <a:srgbClr val="000000"/>
                  </a:solidFill>
                  <a:latin typeface="Calibri"/>
                  <a:ea typeface="Calibri"/>
                  <a:cs typeface="Calibri"/>
                  <a:sym typeface="Calibri"/>
                </a:rPr>
                <a:t>W     F                          G</a:t>
              </a:r>
              <a:endParaRPr sz="1837" b="0" i="0" u="none" strike="noStrike" cap="none">
                <a:solidFill>
                  <a:srgbClr val="000000"/>
                </a:solidFill>
                <a:latin typeface="Calibri"/>
                <a:ea typeface="Calibri"/>
                <a:cs typeface="Calibri"/>
                <a:sym typeface="Calibri"/>
              </a:endParaRPr>
            </a:p>
          </p:txBody>
        </p:sp>
        <p:sp>
          <p:nvSpPr>
            <p:cNvPr id="232" name="Google Shape;232;g3a45090ed80_0_271"/>
            <p:cNvSpPr txBox="1"/>
            <p:nvPr/>
          </p:nvSpPr>
          <p:spPr>
            <a:xfrm>
              <a:off x="9046875" y="3857772"/>
              <a:ext cx="770100" cy="162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000FF"/>
                  </a:solidFill>
                  <a:latin typeface="Calibri"/>
                  <a:ea typeface="Calibri"/>
                  <a:cs typeface="Calibri"/>
                  <a:sym typeface="Calibri"/>
                </a:rPr>
                <a:t>Surface</a:t>
              </a:r>
              <a:endParaRPr sz="1300" b="1" i="0" u="none" strike="noStrike" cap="none">
                <a:solidFill>
                  <a:srgbClr val="0000FF"/>
                </a:solidFill>
                <a:latin typeface="Calibri"/>
                <a:ea typeface="Calibri"/>
                <a:cs typeface="Calibri"/>
                <a:sym typeface="Calibri"/>
              </a:endParaRPr>
            </a:p>
          </p:txBody>
        </p:sp>
        <p:sp>
          <p:nvSpPr>
            <p:cNvPr id="233" name="Google Shape;233;g3a45090ed80_0_271"/>
            <p:cNvSpPr txBox="1"/>
            <p:nvPr/>
          </p:nvSpPr>
          <p:spPr>
            <a:xfrm>
              <a:off x="10215775" y="3766209"/>
              <a:ext cx="1092000" cy="162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000FF"/>
                  </a:solidFill>
                  <a:latin typeface="Calibri"/>
                  <a:ea typeface="Calibri"/>
                  <a:cs typeface="Calibri"/>
                  <a:sym typeface="Calibri"/>
                </a:rPr>
                <a:t>Temperature</a:t>
              </a:r>
              <a:endParaRPr sz="1300" b="1" i="0" u="none" strike="noStrike" cap="none">
                <a:solidFill>
                  <a:srgbClr val="0000FF"/>
                </a:solidFill>
                <a:latin typeface="Calibri"/>
                <a:ea typeface="Calibri"/>
                <a:cs typeface="Calibri"/>
                <a:sym typeface="Calibri"/>
              </a:endParaRPr>
            </a:p>
          </p:txBody>
        </p:sp>
        <p:sp>
          <p:nvSpPr>
            <p:cNvPr id="234" name="Google Shape;234;g3a45090ed80_0_271"/>
            <p:cNvSpPr txBox="1"/>
            <p:nvPr/>
          </p:nvSpPr>
          <p:spPr>
            <a:xfrm>
              <a:off x="10815425" y="5233297"/>
              <a:ext cx="770100" cy="162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000FF"/>
                  </a:solidFill>
                  <a:latin typeface="Calibri"/>
                  <a:ea typeface="Calibri"/>
                  <a:cs typeface="Calibri"/>
                  <a:sym typeface="Calibri"/>
                </a:rPr>
                <a:t>Water Vapor</a:t>
              </a:r>
              <a:endParaRPr sz="1300" b="1" i="0" u="none" strike="noStrike" cap="none">
                <a:solidFill>
                  <a:srgbClr val="0000FF"/>
                </a:solidFill>
                <a:latin typeface="Calibri"/>
                <a:ea typeface="Calibri"/>
                <a:cs typeface="Calibri"/>
                <a:sym typeface="Calibri"/>
              </a:endParaRPr>
            </a:p>
          </p:txBody>
        </p:sp>
      </p:grpSp>
      <p:sp>
        <p:nvSpPr>
          <p:cNvPr id="235" name="Google Shape;235;g3a45090ed80_0_271"/>
          <p:cNvSpPr txBox="1"/>
          <p:nvPr/>
        </p:nvSpPr>
        <p:spPr>
          <a:xfrm>
            <a:off x="4689700" y="1326050"/>
            <a:ext cx="73470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600" b="1" i="0" u="none" strike="noStrike" cap="none">
                <a:solidFill>
                  <a:schemeClr val="dk1"/>
                </a:solidFill>
                <a:latin typeface="Calibri"/>
                <a:ea typeface="Calibri"/>
                <a:cs typeface="Calibri"/>
                <a:sym typeface="Calibri"/>
              </a:rPr>
              <a:t>Launch dates and orbital parameters for the first seven TMS Sounders.</a:t>
            </a:r>
            <a:endParaRPr sz="1900" b="1" i="0" u="none" strike="noStrike" cap="none">
              <a:solidFill>
                <a:srgbClr val="000000"/>
              </a:solidFill>
              <a:latin typeface="Calibri"/>
              <a:ea typeface="Calibri"/>
              <a:cs typeface="Calibri"/>
              <a:sym typeface="Calibri"/>
            </a:endParaRPr>
          </a:p>
        </p:txBody>
      </p:sp>
      <p:sp>
        <p:nvSpPr>
          <p:cNvPr id="236" name="Google Shape;236;g3a45090ed80_0_271"/>
          <p:cNvSpPr txBox="1"/>
          <p:nvPr/>
        </p:nvSpPr>
        <p:spPr>
          <a:xfrm>
            <a:off x="135375" y="1426721"/>
            <a:ext cx="4477800" cy="1982400"/>
          </a:xfrm>
          <a:prstGeom prst="rect">
            <a:avLst/>
          </a:prstGeom>
          <a:noFill/>
          <a:ln>
            <a:noFill/>
          </a:ln>
        </p:spPr>
        <p:txBody>
          <a:bodyPr spcFirstLastPara="1" wrap="square" lIns="91425" tIns="91425" rIns="91425" bIns="91425" anchor="t" anchorCtr="0">
            <a:spAutoFit/>
          </a:bodyPr>
          <a:lstStyle/>
          <a:p>
            <a:pPr marL="0" marR="0" lvl="0" indent="0" algn="just" rtl="0">
              <a:lnSpc>
                <a:spcPct val="106666"/>
              </a:lnSpc>
              <a:spcBef>
                <a:spcPts val="80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Evaluated Data: </a:t>
            </a:r>
            <a:endParaRPr sz="1800" b="1" i="0" u="none" strike="noStrike" cap="none">
              <a:solidFill>
                <a:schemeClr val="dk1"/>
              </a:solidFill>
              <a:latin typeface="Calibri"/>
              <a:ea typeface="Calibri"/>
              <a:cs typeface="Calibri"/>
              <a:sym typeface="Calibri"/>
            </a:endParaRPr>
          </a:p>
          <a:p>
            <a:pPr marL="457200" marR="0" lvl="0" indent="-330200" algn="just" rtl="0">
              <a:lnSpc>
                <a:spcPct val="106666"/>
              </a:lnSpc>
              <a:spcBef>
                <a:spcPts val="800"/>
              </a:spcBef>
              <a:spcAft>
                <a:spcPts val="0"/>
              </a:spcAft>
              <a:buClr>
                <a:schemeClr val="dk1"/>
              </a:buClr>
              <a:buSzPts val="1600"/>
              <a:buFont typeface="Arial"/>
              <a:buChar char="•"/>
            </a:pPr>
            <a:r>
              <a:rPr lang="en-US" sz="1600" b="1" i="0" u="none" strike="noStrike" cap="none">
                <a:solidFill>
                  <a:schemeClr val="dk1"/>
                </a:solidFill>
                <a:latin typeface="Calibri"/>
                <a:ea typeface="Calibri"/>
                <a:cs typeface="Calibri"/>
                <a:sym typeface="Calibri"/>
              </a:rPr>
              <a:t>Satellites:</a:t>
            </a:r>
            <a:r>
              <a:rPr lang="en-US" sz="1600" b="0" i="0" u="none" strike="noStrike" cap="none">
                <a:solidFill>
                  <a:schemeClr val="dk1"/>
                </a:solidFill>
                <a:latin typeface="Calibri"/>
                <a:ea typeface="Calibri"/>
                <a:cs typeface="Calibri"/>
                <a:sym typeface="Calibri"/>
              </a:rPr>
              <a:t> TMS-02, -03, -04, -05, -06 and -07</a:t>
            </a:r>
            <a:endParaRPr sz="1600" b="0" i="0" u="none" strike="noStrike" cap="none">
              <a:solidFill>
                <a:schemeClr val="dk1"/>
              </a:solidFill>
              <a:latin typeface="Calibri"/>
              <a:ea typeface="Calibri"/>
              <a:cs typeface="Calibri"/>
              <a:sym typeface="Calibri"/>
            </a:endParaRPr>
          </a:p>
          <a:p>
            <a:pPr marL="457200" marR="0" lvl="0" indent="-330200" algn="just" rtl="0">
              <a:lnSpc>
                <a:spcPct val="106666"/>
              </a:lnSpc>
              <a:spcBef>
                <a:spcPts val="0"/>
              </a:spcBef>
              <a:spcAft>
                <a:spcPts val="0"/>
              </a:spcAft>
              <a:buClr>
                <a:schemeClr val="dk1"/>
              </a:buClr>
              <a:buSzPts val="1600"/>
              <a:buFont typeface="Arial"/>
              <a:buChar char="•"/>
            </a:pPr>
            <a:r>
              <a:rPr lang="en-US" sz="1600" b="1" i="0" u="none" strike="noStrike" cap="none">
                <a:solidFill>
                  <a:schemeClr val="dk1"/>
                </a:solidFill>
                <a:latin typeface="Calibri"/>
                <a:ea typeface="Calibri"/>
                <a:cs typeface="Calibri"/>
                <a:sym typeface="Calibri"/>
              </a:rPr>
              <a:t>Type and Version:</a:t>
            </a:r>
            <a:r>
              <a:rPr lang="en-US" sz="1600" b="0" i="0" u="none" strike="noStrike" cap="none">
                <a:solidFill>
                  <a:schemeClr val="dk1"/>
                </a:solidFill>
                <a:latin typeface="Calibri"/>
                <a:ea typeface="Calibri"/>
                <a:cs typeface="Calibri"/>
                <a:sym typeface="Calibri"/>
              </a:rPr>
              <a:t> L1B-TB and L1-TBR, v1.0 </a:t>
            </a:r>
            <a:endParaRPr sz="1600" b="0" i="0" u="none" strike="noStrike" cap="none">
              <a:solidFill>
                <a:schemeClr val="dk1"/>
              </a:solidFill>
              <a:latin typeface="Calibri"/>
              <a:ea typeface="Calibri"/>
              <a:cs typeface="Calibri"/>
              <a:sym typeface="Calibri"/>
            </a:endParaRPr>
          </a:p>
          <a:p>
            <a:pPr marL="457200" marR="0" lvl="0" indent="-330200" algn="just" rtl="0">
              <a:lnSpc>
                <a:spcPct val="106666"/>
              </a:lnSpc>
              <a:spcBef>
                <a:spcPts val="0"/>
              </a:spcBef>
              <a:spcAft>
                <a:spcPts val="0"/>
              </a:spcAft>
              <a:buClr>
                <a:schemeClr val="dk1"/>
              </a:buClr>
              <a:buSzPts val="1600"/>
              <a:buFont typeface="Arial"/>
              <a:buChar char="•"/>
            </a:pPr>
            <a:r>
              <a:rPr lang="en-US" sz="1600" b="1" i="0" u="none" strike="noStrike" cap="none">
                <a:solidFill>
                  <a:schemeClr val="dk1"/>
                </a:solidFill>
                <a:latin typeface="Calibri"/>
                <a:ea typeface="Calibri"/>
                <a:cs typeface="Calibri"/>
                <a:sym typeface="Calibri"/>
              </a:rPr>
              <a:t>Data Period: </a:t>
            </a:r>
            <a:r>
              <a:rPr lang="en-US" sz="1600" b="0" i="0" u="none" strike="noStrike" cap="none">
                <a:solidFill>
                  <a:schemeClr val="dk1"/>
                </a:solidFill>
                <a:latin typeface="Calibri"/>
                <a:ea typeface="Calibri"/>
                <a:cs typeface="Calibri"/>
                <a:sym typeface="Calibri"/>
              </a:rPr>
              <a:t> February - November, 2025</a:t>
            </a:r>
            <a:endParaRPr sz="1600" b="0" i="0" u="none" strike="noStrike" cap="none">
              <a:solidFill>
                <a:schemeClr val="dk1"/>
              </a:solidFill>
              <a:latin typeface="Calibri"/>
              <a:ea typeface="Calibri"/>
              <a:cs typeface="Calibri"/>
              <a:sym typeface="Calibri"/>
            </a:endParaRPr>
          </a:p>
          <a:p>
            <a:pPr marL="0" marR="0" lvl="0" indent="0" algn="just" rtl="0">
              <a:lnSpc>
                <a:spcPct val="106666"/>
              </a:lnSpc>
              <a:spcBef>
                <a:spcPts val="800"/>
              </a:spcBef>
              <a:spcAft>
                <a:spcPts val="800"/>
              </a:spcAft>
              <a:buClr>
                <a:srgbClr val="000000"/>
              </a:buClr>
              <a:buSzPts val="1600"/>
              <a:buFont typeface="Arial"/>
              <a:buNone/>
            </a:pPr>
            <a:r>
              <a:rPr lang="en-US" sz="1600" b="0" i="0" u="none" strike="noStrike" cap="none">
                <a:solidFill>
                  <a:schemeClr val="dk1"/>
                </a:solidFill>
                <a:latin typeface="Calibri"/>
                <a:ea typeface="Calibri"/>
                <a:cs typeface="Calibri"/>
                <a:sym typeface="Calibri"/>
              </a:rPr>
              <a:t> </a:t>
            </a:r>
            <a:r>
              <a:rPr lang="en-US" sz="1600" b="0" i="1" u="none" strike="noStrike" cap="none">
                <a:solidFill>
                  <a:schemeClr val="dk1"/>
                </a:solidFill>
                <a:latin typeface="Calibri"/>
                <a:ea typeface="Calibri"/>
                <a:cs typeface="Calibri"/>
                <a:sym typeface="Calibri"/>
              </a:rPr>
              <a:t>Data was available at STAR at the beginning of  April 2025.</a:t>
            </a:r>
            <a:endParaRPr sz="600" b="0" i="0" u="none" strike="noStrike" cap="none">
              <a:solidFill>
                <a:srgbClr val="000000"/>
              </a:solidFill>
              <a:latin typeface="Arial"/>
              <a:ea typeface="Arial"/>
              <a:cs typeface="Arial"/>
              <a:sym typeface="Arial"/>
            </a:endParaRPr>
          </a:p>
        </p:txBody>
      </p:sp>
      <p:sp>
        <p:nvSpPr>
          <p:cNvPr id="237" name="Google Shape;237;g3a45090ed80_0_271"/>
          <p:cNvSpPr txBox="1"/>
          <p:nvPr/>
        </p:nvSpPr>
        <p:spPr>
          <a:xfrm>
            <a:off x="265675" y="3439750"/>
            <a:ext cx="43476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6666"/>
              </a:lnSpc>
              <a:spcBef>
                <a:spcPts val="800"/>
              </a:spcBef>
              <a:spcAft>
                <a:spcPts val="0"/>
              </a:spcAft>
              <a:buClr>
                <a:srgbClr val="000000"/>
              </a:buClr>
              <a:buSzPts val="1600"/>
              <a:buFont typeface="Arial"/>
              <a:buNone/>
            </a:pPr>
            <a:r>
              <a:rPr lang="en-US" sz="1600" b="1" i="0" u="none" strike="noStrike" cap="none">
                <a:solidFill>
                  <a:schemeClr val="dk1"/>
                </a:solidFill>
                <a:latin typeface="Calibri"/>
                <a:ea typeface="Calibri"/>
                <a:cs typeface="Calibri"/>
                <a:sym typeface="Calibri"/>
              </a:rPr>
              <a:t>TMS channel performance design specifications </a:t>
            </a:r>
            <a:endParaRPr sz="1600" b="0" i="0" u="none" strike="noStrike" cap="none">
              <a:solidFill>
                <a:srgbClr val="000000"/>
              </a:solidFill>
              <a:latin typeface="Calibri"/>
              <a:ea typeface="Calibri"/>
              <a:cs typeface="Calibri"/>
              <a:sym typeface="Calibri"/>
            </a:endParaRPr>
          </a:p>
        </p:txBody>
      </p:sp>
      <p:pic>
        <p:nvPicPr>
          <p:cNvPr id="238" name="Google Shape;238;g3a45090ed80_0_271"/>
          <p:cNvPicPr preferRelativeResize="0"/>
          <p:nvPr/>
        </p:nvPicPr>
        <p:blipFill rotWithShape="1">
          <a:blip r:embed="rId5">
            <a:alphaModFix/>
          </a:blip>
          <a:srcRect/>
          <a:stretch/>
        </p:blipFill>
        <p:spPr>
          <a:xfrm>
            <a:off x="97291" y="3809343"/>
            <a:ext cx="5446599" cy="2713250"/>
          </a:xfrm>
          <a:prstGeom prst="rect">
            <a:avLst/>
          </a:prstGeom>
          <a:noFill/>
          <a:ln>
            <a:noFill/>
          </a:ln>
        </p:spPr>
      </p:pic>
      <p:sp>
        <p:nvSpPr>
          <p:cNvPr id="239" name="Google Shape;239;g3a45090ed80_0_271"/>
          <p:cNvSpPr txBox="1"/>
          <p:nvPr/>
        </p:nvSpPr>
        <p:spPr>
          <a:xfrm>
            <a:off x="6954614" y="3602307"/>
            <a:ext cx="41181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6666"/>
              </a:lnSpc>
              <a:spcBef>
                <a:spcPts val="800"/>
              </a:spcBef>
              <a:spcAft>
                <a:spcPts val="0"/>
              </a:spcAft>
              <a:buClr>
                <a:srgbClr val="000000"/>
              </a:buClr>
              <a:buSzPts val="1600"/>
              <a:buFont typeface="Arial"/>
              <a:buNone/>
            </a:pPr>
            <a:r>
              <a:rPr lang="en-US" sz="1600" b="1" i="0" u="none" strike="noStrike" cap="none" dirty="0">
                <a:solidFill>
                  <a:schemeClr val="dk1"/>
                </a:solidFill>
                <a:latin typeface="Calibri"/>
                <a:ea typeface="Calibri"/>
                <a:cs typeface="Calibri"/>
                <a:sym typeface="Calibri"/>
              </a:rPr>
              <a:t>TMS Spectral Bands</a:t>
            </a:r>
            <a:endParaRPr sz="16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
          <p:cNvSpPr txBox="1">
            <a:spLocks noGrp="1"/>
          </p:cNvSpPr>
          <p:nvPr>
            <p:ph type="title"/>
          </p:nvPr>
        </p:nvSpPr>
        <p:spPr>
          <a:xfrm>
            <a:off x="996141" y="256139"/>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Radiometric Assessment Approach</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118" name="Google Shape;118;p2"/>
          <p:cNvSpPr txBox="1"/>
          <p:nvPr/>
        </p:nvSpPr>
        <p:spPr>
          <a:xfrm>
            <a:off x="543000" y="771170"/>
            <a:ext cx="11106000" cy="5814885"/>
          </a:xfrm>
          <a:prstGeom prst="rect">
            <a:avLst/>
          </a:prstGeom>
          <a:noFill/>
          <a:ln>
            <a:noFill/>
          </a:ln>
        </p:spPr>
        <p:txBody>
          <a:bodyPr spcFirstLastPara="1" wrap="square" lIns="121900" tIns="121900" rIns="121900" bIns="121900" anchor="t" anchorCtr="0">
            <a:noAutofit/>
          </a:bodyPr>
          <a:lstStyle/>
          <a:p>
            <a:pPr>
              <a:buSzPts val="1800"/>
            </a:pPr>
            <a:endParaRPr sz="1467" dirty="0">
              <a:solidFill>
                <a:schemeClr val="dk1"/>
              </a:solidFill>
              <a:latin typeface="Roboto"/>
              <a:ea typeface="Roboto"/>
              <a:cs typeface="Roboto"/>
              <a:sym typeface="Roboto"/>
            </a:endParaRPr>
          </a:p>
          <a:p>
            <a:pPr marL="609585" indent="-448722" algn="just">
              <a:buClr>
                <a:schemeClr val="dk1"/>
              </a:buClr>
              <a:buSzPts val="1700"/>
              <a:buFont typeface="Roboto"/>
              <a:buChar char="●"/>
            </a:pPr>
            <a:r>
              <a:rPr lang="en" sz="1733" dirty="0">
                <a:solidFill>
                  <a:schemeClr val="dk1"/>
                </a:solidFill>
                <a:latin typeface="Roboto"/>
                <a:ea typeface="Roboto"/>
                <a:cs typeface="Roboto"/>
                <a:sym typeface="Roboto"/>
              </a:rPr>
              <a:t>TMS L1B Brightness temperature from S02, S03, S04, S05, S06 and S07,  both the</a:t>
            </a:r>
            <a:r>
              <a:rPr lang="en" sz="1733" b="1" dirty="0">
                <a:solidFill>
                  <a:schemeClr val="dk1"/>
                </a:solidFill>
                <a:latin typeface="Roboto"/>
                <a:ea typeface="Roboto"/>
                <a:cs typeface="Roboto"/>
                <a:sym typeface="Roboto"/>
              </a:rPr>
              <a:t> TB granules and TBR (remapped) granules</a:t>
            </a:r>
            <a:r>
              <a:rPr lang="en" sz="1733" dirty="0">
                <a:solidFill>
                  <a:schemeClr val="dk1"/>
                </a:solidFill>
                <a:latin typeface="Roboto"/>
                <a:ea typeface="Roboto"/>
                <a:cs typeface="Roboto"/>
                <a:sym typeface="Roboto"/>
              </a:rPr>
              <a:t>.</a:t>
            </a:r>
            <a:endParaRPr sz="1733" dirty="0"/>
          </a:p>
          <a:p>
            <a:pPr marL="609585" indent="-304792" algn="just">
              <a:buClr>
                <a:schemeClr val="dk1"/>
              </a:buClr>
              <a:buSzPts val="1800"/>
            </a:pPr>
            <a:endParaRPr sz="667" dirty="0">
              <a:solidFill>
                <a:schemeClr val="dk1"/>
              </a:solidFill>
              <a:latin typeface="Roboto"/>
              <a:ea typeface="Roboto"/>
              <a:cs typeface="Roboto"/>
              <a:sym typeface="Roboto"/>
            </a:endParaRPr>
          </a:p>
          <a:p>
            <a:pPr marL="609585" indent="-448722" algn="just">
              <a:buClr>
                <a:schemeClr val="dk1"/>
              </a:buClr>
              <a:buSzPts val="1700"/>
              <a:buFont typeface="Roboto"/>
              <a:buChar char="●"/>
            </a:pPr>
            <a:r>
              <a:rPr lang="en" sz="1733" dirty="0">
                <a:solidFill>
                  <a:srgbClr val="222222"/>
                </a:solidFill>
                <a:latin typeface="Roboto"/>
                <a:ea typeface="Roboto"/>
                <a:cs typeface="Roboto"/>
                <a:sym typeface="Roboto"/>
              </a:rPr>
              <a:t>CRTM v3.0 is selected because this version supports TMS’s polarization type. We tested two sets of TMS CRTM coefficients, the Tomorrow.io V4.1 -2025.08.25 release (ODPS) and STAR V4.0-2025.10.06 release (ODPS_WODAS).</a:t>
            </a:r>
            <a:endParaRPr sz="1733" dirty="0">
              <a:latin typeface="Roboto"/>
              <a:ea typeface="Roboto"/>
              <a:cs typeface="Roboto"/>
              <a:sym typeface="Roboto"/>
            </a:endParaRPr>
          </a:p>
          <a:p>
            <a:pPr marL="152396" algn="just"/>
            <a:endParaRPr sz="667" dirty="0">
              <a:solidFill>
                <a:srgbClr val="222222"/>
              </a:solidFill>
              <a:latin typeface="Roboto"/>
              <a:ea typeface="Roboto"/>
              <a:cs typeface="Roboto"/>
              <a:sym typeface="Roboto"/>
            </a:endParaRPr>
          </a:p>
          <a:p>
            <a:pPr marL="609585" indent="-448722" algn="just">
              <a:buClr>
                <a:schemeClr val="dk1"/>
              </a:buClr>
              <a:buSzPts val="1700"/>
              <a:buFont typeface="Roboto"/>
              <a:buChar char="●"/>
            </a:pPr>
            <a:r>
              <a:rPr lang="en" sz="1733" dirty="0">
                <a:solidFill>
                  <a:srgbClr val="222222"/>
                </a:solidFill>
                <a:latin typeface="Roboto"/>
                <a:ea typeface="Roboto"/>
                <a:cs typeface="Roboto"/>
                <a:sym typeface="Roboto"/>
              </a:rPr>
              <a:t>6-houly Atm. and Surface GFS data. The files are at 3072x1536 gaussian grids (~13km) and  the atmospheric profiles are defined on the 127 Sigma pressure levels. In the collocation process, the GFS parameters are  mapped to the TMS FOV’s latitude and longitude using the nearest neighbor method, and then linearly interpolated to the TMS FOV’s acquisition time.</a:t>
            </a:r>
            <a:endParaRPr sz="1733" dirty="0">
              <a:solidFill>
                <a:srgbClr val="222222"/>
              </a:solidFill>
              <a:latin typeface="Roboto"/>
              <a:ea typeface="Roboto"/>
              <a:cs typeface="Roboto"/>
              <a:sym typeface="Roboto"/>
            </a:endParaRPr>
          </a:p>
          <a:p>
            <a:pPr marL="609585" indent="-304792" algn="just">
              <a:buClr>
                <a:schemeClr val="dk1"/>
              </a:buClr>
              <a:buSzPts val="1800"/>
            </a:pPr>
            <a:endParaRPr sz="667" dirty="0">
              <a:solidFill>
                <a:schemeClr val="dk1"/>
              </a:solidFill>
              <a:latin typeface="Roboto"/>
              <a:ea typeface="Roboto"/>
              <a:cs typeface="Roboto"/>
              <a:sym typeface="Roboto"/>
            </a:endParaRPr>
          </a:p>
          <a:p>
            <a:pPr marL="609585" indent="-448722" algn="just">
              <a:buClr>
                <a:schemeClr val="dk1"/>
              </a:buClr>
              <a:buSzPts val="1700"/>
              <a:buFont typeface="Roboto"/>
              <a:buChar char="●"/>
            </a:pPr>
            <a:r>
              <a:rPr lang="en" sz="1733" dirty="0">
                <a:solidFill>
                  <a:schemeClr val="dk1"/>
                </a:solidFill>
                <a:latin typeface="Roboto"/>
                <a:ea typeface="Roboto"/>
                <a:cs typeface="Roboto"/>
                <a:sym typeface="Roboto"/>
              </a:rPr>
              <a:t>Clear Ocean Mask:   </a:t>
            </a:r>
            <a:endParaRPr sz="1733" dirty="0"/>
          </a:p>
          <a:p>
            <a:pPr marL="152396" algn="just"/>
            <a:r>
              <a:rPr lang="en" sz="1733" dirty="0">
                <a:solidFill>
                  <a:schemeClr val="dk1"/>
                </a:solidFill>
                <a:latin typeface="Roboto"/>
                <a:ea typeface="Roboto"/>
                <a:cs typeface="Roboto"/>
                <a:sym typeface="Roboto"/>
              </a:rPr>
              <a:t>        From TMS:        Clear fraction(channels)&gt;=Min_threshold(channels),  </a:t>
            </a:r>
            <a:endParaRPr sz="1733" dirty="0"/>
          </a:p>
          <a:p>
            <a:pPr marL="152396" algn="just"/>
            <a:r>
              <a:rPr lang="en" sz="1733" dirty="0">
                <a:solidFill>
                  <a:schemeClr val="dk1"/>
                </a:solidFill>
                <a:latin typeface="Roboto"/>
                <a:ea typeface="Roboto"/>
                <a:cs typeface="Roboto"/>
                <a:sym typeface="Roboto"/>
              </a:rPr>
              <a:t>                                    Land Fraction(channels)&lt;=0.01</a:t>
            </a:r>
            <a:endParaRPr sz="1733" dirty="0"/>
          </a:p>
          <a:p>
            <a:pPr marL="152396" algn="just"/>
            <a:r>
              <a:rPr lang="en" sz="1733" dirty="0">
                <a:solidFill>
                  <a:schemeClr val="dk1"/>
                </a:solidFill>
                <a:latin typeface="Roboto"/>
                <a:ea typeface="Roboto"/>
                <a:cs typeface="Roboto"/>
                <a:sym typeface="Roboto"/>
              </a:rPr>
              <a:t>        From GFS:         Total(cloud liquid + ice) &lt; 0.03 mm    and  Total(rain+snow+graupel) == 0.</a:t>
            </a:r>
            <a:endParaRPr sz="1733" dirty="0"/>
          </a:p>
          <a:p>
            <a:pPr marL="152396" algn="just"/>
            <a:endParaRPr sz="667" dirty="0">
              <a:solidFill>
                <a:schemeClr val="dk1"/>
              </a:solidFill>
              <a:latin typeface="Roboto"/>
              <a:ea typeface="Roboto"/>
              <a:cs typeface="Roboto"/>
              <a:sym typeface="Roboto"/>
            </a:endParaRPr>
          </a:p>
          <a:p>
            <a:pPr marL="609585" indent="-448722" algn="just">
              <a:buClr>
                <a:schemeClr val="dk1"/>
              </a:buClr>
              <a:buSzPts val="1700"/>
              <a:buFont typeface="Roboto"/>
              <a:buChar char="●"/>
            </a:pPr>
            <a:r>
              <a:rPr lang="en" sz="1733" dirty="0">
                <a:solidFill>
                  <a:srgbClr val="222222"/>
                </a:solidFill>
                <a:latin typeface="Roboto"/>
                <a:ea typeface="Roboto"/>
                <a:cs typeface="Roboto"/>
                <a:sym typeface="Roboto"/>
              </a:rPr>
              <a:t>Quality check, “combinedQualityFlag” from L1B files are used, which includes </a:t>
            </a:r>
            <a:r>
              <a:rPr lang="en" sz="1733" i="1" dirty="0">
                <a:solidFill>
                  <a:srgbClr val="222222"/>
                </a:solidFill>
                <a:latin typeface="Roboto"/>
                <a:ea typeface="Roboto"/>
                <a:cs typeface="Roboto"/>
                <a:sym typeface="Roboto"/>
              </a:rPr>
              <a:t>RFI</a:t>
            </a:r>
            <a:r>
              <a:rPr lang="en" sz="1733" dirty="0">
                <a:solidFill>
                  <a:srgbClr val="222222"/>
                </a:solidFill>
                <a:latin typeface="Roboto"/>
                <a:ea typeface="Roboto"/>
                <a:cs typeface="Roboto"/>
                <a:sym typeface="Roboto"/>
              </a:rPr>
              <a:t>, </a:t>
            </a:r>
            <a:r>
              <a:rPr lang="en" sz="1733" i="1" dirty="0">
                <a:solidFill>
                  <a:srgbClr val="222222"/>
                </a:solidFill>
                <a:latin typeface="Roboto"/>
                <a:ea typeface="Roboto"/>
                <a:cs typeface="Roboto"/>
                <a:sym typeface="Roboto"/>
              </a:rPr>
              <a:t>NEDT calibration</a:t>
            </a:r>
            <a:r>
              <a:rPr lang="en" sz="1733" dirty="0">
                <a:solidFill>
                  <a:srgbClr val="222222"/>
                </a:solidFill>
                <a:latin typeface="Roboto"/>
                <a:ea typeface="Roboto"/>
                <a:cs typeface="Roboto"/>
                <a:sym typeface="Roboto"/>
              </a:rPr>
              <a:t>, </a:t>
            </a:r>
            <a:r>
              <a:rPr lang="en" sz="1733" i="1" dirty="0">
                <a:solidFill>
                  <a:srgbClr val="222222"/>
                </a:solidFill>
                <a:latin typeface="Roboto"/>
                <a:ea typeface="Roboto"/>
                <a:cs typeface="Roboto"/>
                <a:sym typeface="Roboto"/>
              </a:rPr>
              <a:t>ICT-ND consistency</a:t>
            </a:r>
            <a:r>
              <a:rPr lang="en" sz="1733" dirty="0">
                <a:solidFill>
                  <a:srgbClr val="222222"/>
                </a:solidFill>
                <a:latin typeface="Roboto"/>
                <a:ea typeface="Roboto"/>
                <a:cs typeface="Roboto"/>
                <a:sym typeface="Roboto"/>
              </a:rPr>
              <a:t>, </a:t>
            </a:r>
            <a:r>
              <a:rPr lang="en" sz="1733" i="1" dirty="0">
                <a:solidFill>
                  <a:srgbClr val="222222"/>
                </a:solidFill>
                <a:latin typeface="Roboto"/>
                <a:ea typeface="Roboto"/>
                <a:cs typeface="Roboto"/>
                <a:sym typeface="Roboto"/>
              </a:rPr>
              <a:t>sensor timestamp, altitude, maneuver anomalies</a:t>
            </a:r>
            <a:r>
              <a:rPr lang="en" sz="1733" dirty="0">
                <a:solidFill>
                  <a:srgbClr val="222222"/>
                </a:solidFill>
                <a:latin typeface="Roboto"/>
                <a:ea typeface="Roboto"/>
                <a:cs typeface="Roboto"/>
                <a:sym typeface="Roboto"/>
              </a:rPr>
              <a:t>, </a:t>
            </a:r>
            <a:r>
              <a:rPr lang="en" sz="1733" i="1" dirty="0">
                <a:solidFill>
                  <a:srgbClr val="222222"/>
                </a:solidFill>
                <a:latin typeface="Roboto"/>
                <a:ea typeface="Roboto"/>
                <a:cs typeface="Roboto"/>
                <a:sym typeface="Roboto"/>
              </a:rPr>
              <a:t>solar and lunar intrusions</a:t>
            </a:r>
            <a:r>
              <a:rPr lang="en" sz="1733" dirty="0">
                <a:solidFill>
                  <a:srgbClr val="222222"/>
                </a:solidFill>
                <a:latin typeface="Roboto"/>
                <a:ea typeface="Roboto"/>
                <a:cs typeface="Roboto"/>
                <a:sym typeface="Roboto"/>
              </a:rPr>
              <a:t>, we exclude the measurements if any condition is flagged.</a:t>
            </a:r>
            <a:endParaRPr sz="1733" dirty="0"/>
          </a:p>
          <a:p>
            <a:pPr marL="152396" algn="just"/>
            <a:r>
              <a:rPr lang="en" sz="1733" dirty="0">
                <a:solidFill>
                  <a:srgbClr val="222222"/>
                </a:solidFill>
                <a:latin typeface="Roboto"/>
                <a:ea typeface="Roboto"/>
                <a:cs typeface="Roboto"/>
                <a:sym typeface="Roboto"/>
              </a:rPr>
              <a:t>        Remover outliers:  Tb difference Z score &gt; 5.      Remove high latitudes:  abs(lat)&gt;60°</a:t>
            </a:r>
            <a:endParaRPr sz="1733" dirty="0"/>
          </a:p>
          <a:p>
            <a:pPr marL="152396" algn="just"/>
            <a:endParaRPr sz="2267" dirty="0">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63"/>
          <p:cNvSpPr txBox="1">
            <a:spLocks noGrp="1"/>
          </p:cNvSpPr>
          <p:nvPr>
            <p:ph type="title"/>
          </p:nvPr>
        </p:nvSpPr>
        <p:spPr>
          <a:xfrm>
            <a:off x="838200" y="306015"/>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Processing of TMS Data</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24" name="Google Shape;124;p63"/>
          <p:cNvGraphicFramePr/>
          <p:nvPr>
            <p:extLst>
              <p:ext uri="{D42A27DB-BD31-4B8C-83A1-F6EECF244321}">
                <p14:modId xmlns:p14="http://schemas.microsoft.com/office/powerpoint/2010/main" val="3154573733"/>
              </p:ext>
            </p:extLst>
          </p:nvPr>
        </p:nvGraphicFramePr>
        <p:xfrm>
          <a:off x="994517" y="1544041"/>
          <a:ext cx="10689500" cy="3691563"/>
        </p:xfrm>
        <a:graphic>
          <a:graphicData uri="http://schemas.openxmlformats.org/drawingml/2006/table">
            <a:tbl>
              <a:tblPr firstRow="1" bandRow="1">
                <a:noFill/>
              </a:tblPr>
              <a:tblGrid>
                <a:gridCol w="11052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1303867">
                  <a:extLst>
                    <a:ext uri="{9D8B030D-6E8A-4147-A177-3AD203B41FA5}">
                      <a16:colId xmlns:a16="http://schemas.microsoft.com/office/drawing/2014/main" val="20002"/>
                    </a:ext>
                  </a:extLst>
                </a:gridCol>
                <a:gridCol w="1405467">
                  <a:extLst>
                    <a:ext uri="{9D8B030D-6E8A-4147-A177-3AD203B41FA5}">
                      <a16:colId xmlns:a16="http://schemas.microsoft.com/office/drawing/2014/main" val="20003"/>
                    </a:ext>
                  </a:extLst>
                </a:gridCol>
                <a:gridCol w="2726267">
                  <a:extLst>
                    <a:ext uri="{9D8B030D-6E8A-4147-A177-3AD203B41FA5}">
                      <a16:colId xmlns:a16="http://schemas.microsoft.com/office/drawing/2014/main" val="20004"/>
                    </a:ext>
                  </a:extLst>
                </a:gridCol>
                <a:gridCol w="1439333">
                  <a:extLst>
                    <a:ext uri="{9D8B030D-6E8A-4147-A177-3AD203B41FA5}">
                      <a16:colId xmlns:a16="http://schemas.microsoft.com/office/drawing/2014/main" val="20005"/>
                    </a:ext>
                  </a:extLst>
                </a:gridCol>
              </a:tblGrid>
              <a:tr h="609613">
                <a:tc>
                  <a:txBody>
                    <a:bodyPr/>
                    <a:lstStyle/>
                    <a:p>
                      <a:pPr marL="0" marR="0" lvl="0" indent="0" algn="ctr" rtl="0">
                        <a:lnSpc>
                          <a:spcPct val="100000"/>
                        </a:lnSpc>
                        <a:spcBef>
                          <a:spcPts val="0"/>
                        </a:spcBef>
                        <a:spcAft>
                          <a:spcPts val="0"/>
                        </a:spcAft>
                        <a:buNone/>
                      </a:pPr>
                      <a:r>
                        <a:rPr lang="en" sz="1600" u="none" strike="noStrike" cap="none"/>
                        <a:t>Platform</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Time Period</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  Days processed</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Granules processed</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Clear Ocan FOVs collected</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Orbit</a:t>
                      </a:r>
                      <a:endParaRPr sz="1900"/>
                    </a:p>
                  </a:txBody>
                  <a:tcPr marL="121933" marR="121933" marT="60967" marB="60967"/>
                </a:tc>
                <a:extLst>
                  <a:ext uri="{0D108BD9-81ED-4DB2-BD59-A6C34878D82A}">
                    <a16:rowId xmlns:a16="http://schemas.microsoft.com/office/drawing/2014/main" val="10000"/>
                  </a:ext>
                </a:extLst>
              </a:tr>
              <a:tr h="494467">
                <a:tc>
                  <a:txBody>
                    <a:bodyPr/>
                    <a:lstStyle/>
                    <a:p>
                      <a:pPr marL="0" marR="0" lvl="0" indent="0" algn="ctr" rtl="0">
                        <a:lnSpc>
                          <a:spcPct val="100000"/>
                        </a:lnSpc>
                        <a:spcBef>
                          <a:spcPts val="0"/>
                        </a:spcBef>
                        <a:spcAft>
                          <a:spcPts val="0"/>
                        </a:spcAft>
                        <a:buNone/>
                      </a:pPr>
                      <a:r>
                        <a:rPr lang="en" sz="1600" u="none" strike="noStrike" cap="none"/>
                        <a:t>S02</a:t>
                      </a:r>
                      <a:endParaRPr sz="1900"/>
                    </a:p>
                  </a:txBody>
                  <a:tcPr marL="121933" marR="121933" marT="60967" marB="609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08/23/2025 ~ 11/07/2025</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76</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7807</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2.4M(Ch1) to 43.6M (Ch7)</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SSO, 97’4°</a:t>
                      </a:r>
                      <a:endParaRPr sz="1900"/>
                    </a:p>
                  </a:txBody>
                  <a:tcPr marL="121933" marR="121933" marT="60967" marB="60967"/>
                </a:tc>
                <a:extLst>
                  <a:ext uri="{0D108BD9-81ED-4DB2-BD59-A6C34878D82A}">
                    <a16:rowId xmlns:a16="http://schemas.microsoft.com/office/drawing/2014/main" val="10001"/>
                  </a:ext>
                </a:extLst>
              </a:tr>
              <a:tr h="494467">
                <a:tc>
                  <a:txBody>
                    <a:bodyPr/>
                    <a:lstStyle/>
                    <a:p>
                      <a:pPr marL="0" marR="0" lvl="0" indent="0" algn="ctr" rtl="0">
                        <a:lnSpc>
                          <a:spcPct val="100000"/>
                        </a:lnSpc>
                        <a:spcBef>
                          <a:spcPts val="0"/>
                        </a:spcBef>
                        <a:spcAft>
                          <a:spcPts val="0"/>
                        </a:spcAft>
                        <a:buNone/>
                      </a:pPr>
                      <a:r>
                        <a:rPr lang="en" sz="1600" u="none" strike="noStrike" cap="none"/>
                        <a:t>S03</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04/28/2025 ~ 07/10/2025</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22</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1722</a:t>
                      </a:r>
                      <a:endParaRPr sz="1900"/>
                    </a:p>
                  </a:txBody>
                  <a:tcPr marL="121933" marR="121933" marT="60967" marB="609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0.7M(Ch1) to 13.9M (Ch8)</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Drifting, 45°</a:t>
                      </a:r>
                      <a:endParaRPr sz="1900"/>
                    </a:p>
                  </a:txBody>
                  <a:tcPr marL="121933" marR="121933" marT="60967" marB="60967"/>
                </a:tc>
                <a:extLst>
                  <a:ext uri="{0D108BD9-81ED-4DB2-BD59-A6C34878D82A}">
                    <a16:rowId xmlns:a16="http://schemas.microsoft.com/office/drawing/2014/main" val="10002"/>
                  </a:ext>
                </a:extLst>
              </a:tr>
              <a:tr h="494467">
                <a:tc>
                  <a:txBody>
                    <a:bodyPr/>
                    <a:lstStyle/>
                    <a:p>
                      <a:pPr marL="0" marR="0" lvl="0" indent="0" algn="ctr" rtl="0">
                        <a:lnSpc>
                          <a:spcPct val="100000"/>
                        </a:lnSpc>
                        <a:spcBef>
                          <a:spcPts val="0"/>
                        </a:spcBef>
                        <a:spcAft>
                          <a:spcPts val="0"/>
                        </a:spcAft>
                        <a:buNone/>
                      </a:pPr>
                      <a:r>
                        <a:rPr lang="en" sz="1600" u="none" strike="noStrike" cap="none"/>
                        <a:t>S04</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02/28/2025 ~ 06/10/2025</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20</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1779</a:t>
                      </a:r>
                      <a:endParaRPr sz="1900"/>
                    </a:p>
                  </a:txBody>
                  <a:tcPr marL="121933" marR="121933" marT="60967" marB="609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0.7M(Ch1) to 11.9M (Ch7)</a:t>
                      </a:r>
                      <a:endParaRPr sz="1900"/>
                    </a:p>
                  </a:txBody>
                  <a:tcPr marL="121933" marR="121933" marT="60967" marB="609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Drifting, 45°</a:t>
                      </a:r>
                      <a:endParaRPr sz="1900"/>
                    </a:p>
                  </a:txBody>
                  <a:tcPr marL="121933" marR="121933" marT="60967" marB="60967"/>
                </a:tc>
                <a:extLst>
                  <a:ext uri="{0D108BD9-81ED-4DB2-BD59-A6C34878D82A}">
                    <a16:rowId xmlns:a16="http://schemas.microsoft.com/office/drawing/2014/main" val="10003"/>
                  </a:ext>
                </a:extLst>
              </a:tr>
              <a:tr h="494467">
                <a:tc>
                  <a:txBody>
                    <a:bodyPr/>
                    <a:lstStyle/>
                    <a:p>
                      <a:pPr marL="0" marR="0" lvl="0" indent="0" algn="ctr" rtl="0">
                        <a:lnSpc>
                          <a:spcPct val="100000"/>
                        </a:lnSpc>
                        <a:spcBef>
                          <a:spcPts val="0"/>
                        </a:spcBef>
                        <a:spcAft>
                          <a:spcPts val="0"/>
                        </a:spcAft>
                        <a:buNone/>
                      </a:pPr>
                      <a:r>
                        <a:rPr lang="en" sz="1600" u="none" strike="noStrike" cap="none"/>
                        <a:t>S05</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08/27/2025 ~ 11/07/2025</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72</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7122</a:t>
                      </a:r>
                      <a:endParaRPr sz="1900"/>
                    </a:p>
                  </a:txBody>
                  <a:tcPr marL="121933" marR="121933" marT="60967" marB="609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1.9M(Ch1) to 37.7M (Ch8)</a:t>
                      </a:r>
                      <a:endParaRPr sz="1900"/>
                    </a:p>
                  </a:txBody>
                  <a:tcPr marL="121933" marR="121933" marT="60967" marB="609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SSO, 97’4°</a:t>
                      </a:r>
                      <a:endParaRPr sz="1900"/>
                    </a:p>
                  </a:txBody>
                  <a:tcPr marL="121933" marR="121933" marT="60967" marB="60967"/>
                </a:tc>
                <a:extLst>
                  <a:ext uri="{0D108BD9-81ED-4DB2-BD59-A6C34878D82A}">
                    <a16:rowId xmlns:a16="http://schemas.microsoft.com/office/drawing/2014/main" val="10004"/>
                  </a:ext>
                </a:extLst>
              </a:tr>
              <a:tr h="609613">
                <a:tc>
                  <a:txBody>
                    <a:bodyPr/>
                    <a:lstStyle/>
                    <a:p>
                      <a:pPr marL="0" marR="0" lvl="0" indent="0" algn="ctr" rtl="0">
                        <a:lnSpc>
                          <a:spcPct val="100000"/>
                        </a:lnSpc>
                        <a:spcBef>
                          <a:spcPts val="0"/>
                        </a:spcBef>
                        <a:spcAft>
                          <a:spcPts val="0"/>
                        </a:spcAft>
                        <a:buNone/>
                      </a:pPr>
                      <a:r>
                        <a:rPr lang="en" sz="1600" u="none" strike="noStrike" cap="none"/>
                        <a:t>S06</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08/27/2025 ~ 11/07/2025</a:t>
                      </a:r>
                      <a:endParaRPr sz="1900"/>
                    </a:p>
                    <a:p>
                      <a:pPr marL="0" marR="0" lvl="0" indent="0" algn="ctr" rtl="0">
                        <a:lnSpc>
                          <a:spcPct val="100000"/>
                        </a:lnSpc>
                        <a:spcBef>
                          <a:spcPts val="0"/>
                        </a:spcBef>
                        <a:spcAft>
                          <a:spcPts val="0"/>
                        </a:spcAft>
                        <a:buNone/>
                      </a:pPr>
                      <a:r>
                        <a:rPr lang="en" sz="1600" u="none" strike="noStrike" cap="none"/>
                        <a:t>(Gap10/13 to 10/20)</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64</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5932</a:t>
                      </a:r>
                      <a:endParaRPr sz="1900"/>
                    </a:p>
                  </a:txBody>
                  <a:tcPr marL="121933" marR="121933" marT="60967" marB="609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1.6M(Ch1) to 30.7M (Ch7)</a:t>
                      </a:r>
                      <a:endParaRPr sz="1900"/>
                    </a:p>
                    <a:p>
                      <a:pPr marL="0" marR="0" lvl="0" indent="0" algn="ctr" rtl="0">
                        <a:lnSpc>
                          <a:spcPct val="100000"/>
                        </a:lnSpc>
                        <a:spcBef>
                          <a:spcPts val="0"/>
                        </a:spcBef>
                        <a:spcAft>
                          <a:spcPts val="0"/>
                        </a:spcAft>
                        <a:buNone/>
                      </a:pPr>
                      <a:endParaRPr sz="1600" u="none" strike="noStrike" cap="none"/>
                    </a:p>
                  </a:txBody>
                  <a:tcPr marL="121933" marR="121933" marT="60967" marB="609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SSO, 97’4°</a:t>
                      </a:r>
                      <a:endParaRPr sz="1900"/>
                    </a:p>
                  </a:txBody>
                  <a:tcPr marL="121933" marR="121933" marT="60967" marB="60967"/>
                </a:tc>
                <a:extLst>
                  <a:ext uri="{0D108BD9-81ED-4DB2-BD59-A6C34878D82A}">
                    <a16:rowId xmlns:a16="http://schemas.microsoft.com/office/drawing/2014/main" val="10005"/>
                  </a:ext>
                </a:extLst>
              </a:tr>
              <a:tr h="494467">
                <a:tc>
                  <a:txBody>
                    <a:bodyPr/>
                    <a:lstStyle/>
                    <a:p>
                      <a:pPr marL="0" marR="0" lvl="0" indent="0" algn="ctr" rtl="0">
                        <a:lnSpc>
                          <a:spcPct val="100000"/>
                        </a:lnSpc>
                        <a:spcBef>
                          <a:spcPts val="0"/>
                        </a:spcBef>
                        <a:spcAft>
                          <a:spcPts val="0"/>
                        </a:spcAft>
                        <a:buNone/>
                      </a:pPr>
                      <a:r>
                        <a:rPr lang="en" sz="1600" u="none" strike="noStrike" cap="none"/>
                        <a:t>S07</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09/10/2025 ~ 11/07/2025</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58</a:t>
                      </a:r>
                      <a:endParaRPr sz="1900"/>
                    </a:p>
                  </a:txBody>
                  <a:tcPr marL="121933" marR="121933" marT="60967" marB="60967"/>
                </a:tc>
                <a:tc>
                  <a:txBody>
                    <a:bodyPr/>
                    <a:lstStyle/>
                    <a:p>
                      <a:pPr marL="0" marR="0" lvl="0" indent="0" algn="ctr" rtl="0">
                        <a:lnSpc>
                          <a:spcPct val="100000"/>
                        </a:lnSpc>
                        <a:spcBef>
                          <a:spcPts val="0"/>
                        </a:spcBef>
                        <a:spcAft>
                          <a:spcPts val="0"/>
                        </a:spcAft>
                        <a:buNone/>
                      </a:pPr>
                      <a:r>
                        <a:rPr lang="en" sz="1600" u="none" strike="noStrike" cap="none"/>
                        <a:t>5826</a:t>
                      </a:r>
                      <a:endParaRPr sz="1900"/>
                    </a:p>
                  </a:txBody>
                  <a:tcPr marL="121933" marR="121933" marT="60967" marB="609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1.5M(Ch1) to 7.2M (Ch6)</a:t>
                      </a:r>
                      <a:endParaRPr sz="1900"/>
                    </a:p>
                  </a:txBody>
                  <a:tcPr marL="121933" marR="121933" marT="60967" marB="60967"/>
                </a:tc>
                <a:tc>
                  <a:txBody>
                    <a:bodyPr/>
                    <a:lstStyle/>
                    <a:p>
                      <a:pPr marL="0" marR="0" lvl="0" indent="0" algn="ctr" rtl="0">
                        <a:lnSpc>
                          <a:spcPct val="100000"/>
                        </a:lnSpc>
                        <a:spcBef>
                          <a:spcPts val="0"/>
                        </a:spcBef>
                        <a:spcAft>
                          <a:spcPts val="0"/>
                        </a:spcAft>
                        <a:buClr>
                          <a:srgbClr val="000000"/>
                        </a:buClr>
                        <a:buSzPts val="1200"/>
                        <a:buFont typeface="Arial"/>
                        <a:buNone/>
                      </a:pPr>
                      <a:r>
                        <a:rPr lang="en" sz="1600" u="none" strike="noStrike" cap="none"/>
                        <a:t>Drifting, 45°</a:t>
                      </a:r>
                      <a:endParaRPr sz="1900"/>
                    </a:p>
                  </a:txBody>
                  <a:tcPr marL="121933" marR="121933" marT="60967" marB="60967"/>
                </a:tc>
                <a:extLst>
                  <a:ext uri="{0D108BD9-81ED-4DB2-BD59-A6C34878D82A}">
                    <a16:rowId xmlns:a16="http://schemas.microsoft.com/office/drawing/2014/main" val="10006"/>
                  </a:ext>
                </a:extLst>
              </a:tr>
            </a:tbl>
          </a:graphicData>
        </a:graphic>
      </p:graphicFrame>
      <p:sp>
        <p:nvSpPr>
          <p:cNvPr id="125" name="Google Shape;125;p63"/>
          <p:cNvSpPr txBox="1"/>
          <p:nvPr/>
        </p:nvSpPr>
        <p:spPr>
          <a:xfrm>
            <a:off x="602511" y="1091786"/>
            <a:ext cx="6110176" cy="410379"/>
          </a:xfrm>
          <a:prstGeom prst="rect">
            <a:avLst/>
          </a:prstGeom>
          <a:noFill/>
          <a:ln>
            <a:noFill/>
          </a:ln>
        </p:spPr>
        <p:txBody>
          <a:bodyPr spcFirstLastPara="1" wrap="square" lIns="121900" tIns="60933" rIns="121900" bIns="60933" anchor="t" anchorCtr="0">
            <a:spAutoFit/>
          </a:bodyPr>
          <a:lstStyle/>
          <a:p>
            <a:pPr marL="609585" indent="-457189">
              <a:buClr>
                <a:srgbClr val="222222"/>
              </a:buClr>
              <a:buSzPts val="1800"/>
              <a:buFont typeface="Roboto"/>
              <a:buChar char="●"/>
            </a:pPr>
            <a:r>
              <a:rPr lang="en" sz="1867"/>
              <a:t>L1B files:  TBR (remapped),  V01.</a:t>
            </a:r>
            <a:endParaRPr sz="1867"/>
          </a:p>
        </p:txBody>
      </p:sp>
      <p:sp>
        <p:nvSpPr>
          <p:cNvPr id="126" name="Google Shape;126;p63"/>
          <p:cNvSpPr txBox="1"/>
          <p:nvPr/>
        </p:nvSpPr>
        <p:spPr>
          <a:xfrm>
            <a:off x="602510" y="5455443"/>
            <a:ext cx="7322289" cy="985023"/>
          </a:xfrm>
          <a:prstGeom prst="rect">
            <a:avLst/>
          </a:prstGeom>
          <a:noFill/>
          <a:ln>
            <a:noFill/>
          </a:ln>
        </p:spPr>
        <p:txBody>
          <a:bodyPr spcFirstLastPara="1" wrap="square" lIns="121900" tIns="60933" rIns="121900" bIns="60933" anchor="t" anchorCtr="0">
            <a:spAutoFit/>
          </a:bodyPr>
          <a:lstStyle/>
          <a:p>
            <a:pPr marL="609585" indent="-457189">
              <a:buClr>
                <a:srgbClr val="222222"/>
              </a:buClr>
              <a:buSzPts val="1800"/>
              <a:buFont typeface="Roboto"/>
              <a:buChar char="●"/>
            </a:pPr>
            <a:r>
              <a:rPr lang="en" sz="1867"/>
              <a:t>L1B files:  TB (not remapped),  V01.</a:t>
            </a:r>
            <a:endParaRPr sz="1867"/>
          </a:p>
          <a:p>
            <a:pPr marL="152396"/>
            <a:r>
              <a:rPr lang="en" sz="1867"/>
              <a:t>       S05:  10/01/2025 to 10/05/2025,  5 days,  481 granules </a:t>
            </a:r>
            <a:endParaRPr sz="1867"/>
          </a:p>
          <a:p>
            <a:pPr marL="152396"/>
            <a:r>
              <a:rPr lang="en" sz="1867"/>
              <a:t>       Clear Ocean FOVs:   151K (Ch1) to 2.7M (Ch6)</a:t>
            </a:r>
            <a:endParaRPr sz="1867"/>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grpSp>
        <p:nvGrpSpPr>
          <p:cNvPr id="159" name="Google Shape;159;p68"/>
          <p:cNvGrpSpPr/>
          <p:nvPr/>
        </p:nvGrpSpPr>
        <p:grpSpPr>
          <a:xfrm>
            <a:off x="263185" y="1255778"/>
            <a:ext cx="4318000" cy="2540000"/>
            <a:chOff x="859536" y="667512"/>
            <a:chExt cx="3238500" cy="1905000"/>
          </a:xfrm>
        </p:grpSpPr>
        <p:pic>
          <p:nvPicPr>
            <p:cNvPr id="160" name="Google Shape;160;p68" descr="Chart&#10;&#10;AI-generated content may be incorrect."/>
            <p:cNvPicPr preferRelativeResize="0"/>
            <p:nvPr/>
          </p:nvPicPr>
          <p:blipFill rotWithShape="1">
            <a:blip r:embed="rId3">
              <a:alphaModFix/>
            </a:blip>
            <a:srcRect/>
            <a:stretch/>
          </p:blipFill>
          <p:spPr>
            <a:xfrm>
              <a:off x="859536" y="667512"/>
              <a:ext cx="3238500" cy="1905000"/>
            </a:xfrm>
            <a:prstGeom prst="rect">
              <a:avLst/>
            </a:prstGeom>
            <a:noFill/>
            <a:ln>
              <a:noFill/>
            </a:ln>
          </p:spPr>
        </p:pic>
        <p:sp>
          <p:nvSpPr>
            <p:cNvPr id="161" name="Google Shape;161;p68"/>
            <p:cNvSpPr txBox="1"/>
            <p:nvPr/>
          </p:nvSpPr>
          <p:spPr>
            <a:xfrm>
              <a:off x="1535062" y="905538"/>
              <a:ext cx="506360" cy="246133"/>
            </a:xfrm>
            <a:prstGeom prst="rect">
              <a:avLst/>
            </a:prstGeom>
            <a:noFill/>
            <a:ln>
              <a:noFill/>
            </a:ln>
          </p:spPr>
          <p:txBody>
            <a:bodyPr spcFirstLastPara="1" wrap="square" lIns="121900" tIns="60933" rIns="121900" bIns="60933" anchor="t" anchorCtr="0">
              <a:spAutoFit/>
            </a:bodyPr>
            <a:lstStyle/>
            <a:p>
              <a:r>
                <a:rPr lang="en" sz="1333"/>
                <a:t>O-B</a:t>
              </a:r>
              <a:endParaRPr sz="1867"/>
            </a:p>
          </p:txBody>
        </p:sp>
        <p:sp>
          <p:nvSpPr>
            <p:cNvPr id="162" name="Google Shape;162;p68"/>
            <p:cNvSpPr txBox="1"/>
            <p:nvPr/>
          </p:nvSpPr>
          <p:spPr>
            <a:xfrm>
              <a:off x="1754463" y="1887907"/>
              <a:ext cx="1310706" cy="399973"/>
            </a:xfrm>
            <a:prstGeom prst="rect">
              <a:avLst/>
            </a:prstGeom>
            <a:noFill/>
            <a:ln>
              <a:noFill/>
            </a:ln>
          </p:spPr>
          <p:txBody>
            <a:bodyPr spcFirstLastPara="1" wrap="square" lIns="121900" tIns="60933" rIns="121900" bIns="60933" anchor="t" anchorCtr="0">
              <a:spAutoFit/>
            </a:bodyPr>
            <a:lstStyle/>
            <a:p>
              <a:r>
                <a:rPr lang="en" sz="1333"/>
                <a:t>F band stable and small stddev</a:t>
              </a:r>
              <a:endParaRPr sz="1333"/>
            </a:p>
          </p:txBody>
        </p:sp>
      </p:grpSp>
      <p:grpSp>
        <p:nvGrpSpPr>
          <p:cNvPr id="163" name="Google Shape;163;p68"/>
          <p:cNvGrpSpPr/>
          <p:nvPr/>
        </p:nvGrpSpPr>
        <p:grpSpPr>
          <a:xfrm>
            <a:off x="4572000" y="3828289"/>
            <a:ext cx="4318000" cy="2540000"/>
            <a:chOff x="4572000" y="2596896"/>
            <a:chExt cx="3238500" cy="1905000"/>
          </a:xfrm>
        </p:grpSpPr>
        <p:pic>
          <p:nvPicPr>
            <p:cNvPr id="164" name="Google Shape;164;p68" descr="Chart, box and whisker chart&#10;&#10;AI-generated content may be incorrect."/>
            <p:cNvPicPr preferRelativeResize="0"/>
            <p:nvPr/>
          </p:nvPicPr>
          <p:blipFill rotWithShape="1">
            <a:blip r:embed="rId4">
              <a:alphaModFix/>
            </a:blip>
            <a:srcRect/>
            <a:stretch/>
          </p:blipFill>
          <p:spPr>
            <a:xfrm>
              <a:off x="4572000" y="2596896"/>
              <a:ext cx="3238500" cy="1905000"/>
            </a:xfrm>
            <a:prstGeom prst="rect">
              <a:avLst/>
            </a:prstGeom>
            <a:noFill/>
            <a:ln>
              <a:noFill/>
            </a:ln>
          </p:spPr>
        </p:pic>
        <p:sp>
          <p:nvSpPr>
            <p:cNvPr id="165" name="Google Shape;165;p68"/>
            <p:cNvSpPr txBox="1"/>
            <p:nvPr/>
          </p:nvSpPr>
          <p:spPr>
            <a:xfrm>
              <a:off x="5259441" y="2824407"/>
              <a:ext cx="815560" cy="246133"/>
            </a:xfrm>
            <a:prstGeom prst="rect">
              <a:avLst/>
            </a:prstGeom>
            <a:noFill/>
            <a:ln>
              <a:noFill/>
            </a:ln>
          </p:spPr>
          <p:txBody>
            <a:bodyPr spcFirstLastPara="1" wrap="square" lIns="121900" tIns="60933" rIns="121900" bIns="60933" anchor="t" anchorCtr="0">
              <a:spAutoFit/>
            </a:bodyPr>
            <a:lstStyle/>
            <a:p>
              <a:r>
                <a:rPr lang="en" sz="1333"/>
                <a:t>NEDT ND</a:t>
              </a:r>
              <a:endParaRPr sz="1867"/>
            </a:p>
          </p:txBody>
        </p:sp>
      </p:grpSp>
      <p:grpSp>
        <p:nvGrpSpPr>
          <p:cNvPr id="166" name="Google Shape;166;p68"/>
          <p:cNvGrpSpPr/>
          <p:nvPr/>
        </p:nvGrpSpPr>
        <p:grpSpPr>
          <a:xfrm>
            <a:off x="4572000" y="1255777"/>
            <a:ext cx="4318000" cy="2540000"/>
            <a:chOff x="4519858" y="667512"/>
            <a:chExt cx="3238500" cy="1905000"/>
          </a:xfrm>
        </p:grpSpPr>
        <p:pic>
          <p:nvPicPr>
            <p:cNvPr id="167" name="Google Shape;167;p68" descr="Chart, box and whisker chart&#10;&#10;AI-generated content may be incorrect."/>
            <p:cNvPicPr preferRelativeResize="0"/>
            <p:nvPr/>
          </p:nvPicPr>
          <p:blipFill rotWithShape="1">
            <a:blip r:embed="rId5">
              <a:alphaModFix/>
            </a:blip>
            <a:srcRect/>
            <a:stretch/>
          </p:blipFill>
          <p:spPr>
            <a:xfrm>
              <a:off x="4519858" y="667512"/>
              <a:ext cx="3238500" cy="1905000"/>
            </a:xfrm>
            <a:prstGeom prst="rect">
              <a:avLst/>
            </a:prstGeom>
            <a:noFill/>
            <a:ln>
              <a:noFill/>
            </a:ln>
          </p:spPr>
        </p:pic>
        <p:sp>
          <p:nvSpPr>
            <p:cNvPr id="168" name="Google Shape;168;p68"/>
            <p:cNvSpPr txBox="1"/>
            <p:nvPr/>
          </p:nvSpPr>
          <p:spPr>
            <a:xfrm>
              <a:off x="5259441" y="905256"/>
              <a:ext cx="815560" cy="246133"/>
            </a:xfrm>
            <a:prstGeom prst="rect">
              <a:avLst/>
            </a:prstGeom>
            <a:noFill/>
            <a:ln>
              <a:noFill/>
            </a:ln>
          </p:spPr>
          <p:txBody>
            <a:bodyPr spcFirstLastPara="1" wrap="square" lIns="121900" tIns="60933" rIns="121900" bIns="60933" anchor="t" anchorCtr="0">
              <a:spAutoFit/>
            </a:bodyPr>
            <a:lstStyle/>
            <a:p>
              <a:r>
                <a:rPr lang="en" sz="1333"/>
                <a:t>NEDT ICT</a:t>
              </a:r>
              <a:endParaRPr sz="1867"/>
            </a:p>
          </p:txBody>
        </p:sp>
      </p:grpSp>
      <p:grpSp>
        <p:nvGrpSpPr>
          <p:cNvPr id="169" name="Google Shape;169;p68"/>
          <p:cNvGrpSpPr/>
          <p:nvPr/>
        </p:nvGrpSpPr>
        <p:grpSpPr>
          <a:xfrm>
            <a:off x="268224" y="3828289"/>
            <a:ext cx="4318000" cy="2540000"/>
            <a:chOff x="852799" y="2596896"/>
            <a:chExt cx="3238500" cy="1905000"/>
          </a:xfrm>
        </p:grpSpPr>
        <p:pic>
          <p:nvPicPr>
            <p:cNvPr id="170" name="Google Shape;170;p68" descr="Chart&#10;&#10;AI-generated content may be incorrect."/>
            <p:cNvPicPr preferRelativeResize="0"/>
            <p:nvPr/>
          </p:nvPicPr>
          <p:blipFill rotWithShape="1">
            <a:blip r:embed="rId6">
              <a:alphaModFix/>
            </a:blip>
            <a:srcRect/>
            <a:stretch/>
          </p:blipFill>
          <p:spPr>
            <a:xfrm>
              <a:off x="852799" y="2596896"/>
              <a:ext cx="3238500" cy="1905000"/>
            </a:xfrm>
            <a:prstGeom prst="rect">
              <a:avLst/>
            </a:prstGeom>
            <a:noFill/>
            <a:ln>
              <a:noFill/>
            </a:ln>
          </p:spPr>
        </p:pic>
        <p:sp>
          <p:nvSpPr>
            <p:cNvPr id="171" name="Google Shape;171;p68"/>
            <p:cNvSpPr txBox="1"/>
            <p:nvPr/>
          </p:nvSpPr>
          <p:spPr>
            <a:xfrm>
              <a:off x="1535062" y="2825629"/>
              <a:ext cx="815560" cy="246133"/>
            </a:xfrm>
            <a:prstGeom prst="rect">
              <a:avLst/>
            </a:prstGeom>
            <a:noFill/>
            <a:ln>
              <a:noFill/>
            </a:ln>
          </p:spPr>
          <p:txBody>
            <a:bodyPr spcFirstLastPara="1" wrap="square" lIns="121900" tIns="60933" rIns="121900" bIns="60933" anchor="t" anchorCtr="0">
              <a:spAutoFit/>
            </a:bodyPr>
            <a:lstStyle/>
            <a:p>
              <a:r>
                <a:rPr lang="en" sz="1333"/>
                <a:t>NEDT DS</a:t>
              </a:r>
              <a:endParaRPr sz="1867"/>
            </a:p>
          </p:txBody>
        </p:sp>
      </p:grpSp>
      <p:sp>
        <p:nvSpPr>
          <p:cNvPr id="172" name="Google Shape;172;p68"/>
          <p:cNvSpPr txBox="1">
            <a:spLocks noGrp="1"/>
          </p:cNvSpPr>
          <p:nvPr>
            <p:ph type="title"/>
          </p:nvPr>
        </p:nvSpPr>
        <p:spPr>
          <a:xfrm>
            <a:off x="263185" y="258165"/>
            <a:ext cx="11491011" cy="818800"/>
          </a:xfrm>
          <a:prstGeom prst="rect">
            <a:avLst/>
          </a:prstGeom>
          <a:noFill/>
          <a:ln>
            <a:noFill/>
          </a:ln>
        </p:spPr>
        <p:txBody>
          <a:bodyPr spcFirstLastPara="1" wrap="square" lIns="91433" tIns="45700" rIns="91433" bIns="45700" anchor="ctr" anchorCtr="0">
            <a:noAutofit/>
          </a:bodyPr>
          <a:lstStyle/>
          <a:p>
            <a:pPr algn="ctr"/>
            <a:r>
              <a:rPr lang="en" sz="30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Assessment of TMS TBR Data: O-B Statistics Comparison and NEDT</a:t>
            </a:r>
            <a:endParaRPr sz="30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173" name="Google Shape;173;p68"/>
          <p:cNvSpPr txBox="1"/>
          <p:nvPr/>
        </p:nvSpPr>
        <p:spPr>
          <a:xfrm>
            <a:off x="1716393" y="946512"/>
            <a:ext cx="6296104" cy="656600"/>
          </a:xfrm>
          <a:prstGeom prst="rect">
            <a:avLst/>
          </a:prstGeom>
          <a:noFill/>
          <a:ln>
            <a:noFill/>
          </a:ln>
        </p:spPr>
        <p:txBody>
          <a:bodyPr spcFirstLastPara="1" wrap="square" lIns="121900" tIns="60933" rIns="121900" bIns="60933" anchor="t" anchorCtr="0">
            <a:spAutoFit/>
          </a:bodyPr>
          <a:lstStyle/>
          <a:p>
            <a:r>
              <a:rPr lang="en" sz="1867" b="1" dirty="0"/>
              <a:t>S02, S05, S06 and S07,  (S07 removed  Ch 2 to Ch 8)</a:t>
            </a:r>
            <a:endParaRPr sz="1867" b="1" dirty="0"/>
          </a:p>
          <a:p>
            <a:endParaRPr sz="1600" b="1" dirty="0"/>
          </a:p>
        </p:txBody>
      </p:sp>
      <p:sp>
        <p:nvSpPr>
          <p:cNvPr id="174" name="Google Shape;174;p68"/>
          <p:cNvSpPr/>
          <p:nvPr/>
        </p:nvSpPr>
        <p:spPr>
          <a:xfrm rot="-5400000">
            <a:off x="1975906" y="1985539"/>
            <a:ext cx="328295" cy="1957361"/>
          </a:xfrm>
          <a:prstGeom prst="leftBracket">
            <a:avLst>
              <a:gd name="adj" fmla="val 8333"/>
            </a:avLst>
          </a:prstGeom>
          <a:noFill/>
          <a:ln w="9525" cap="flat" cmpd="sng">
            <a:solidFill>
              <a:srgbClr val="3E6EC2"/>
            </a:solidFill>
            <a:prstDash val="solid"/>
            <a:round/>
            <a:headEnd type="none" w="sm" len="sm"/>
            <a:tailEnd type="none" w="sm" len="sm"/>
          </a:ln>
        </p:spPr>
        <p:txBody>
          <a:bodyPr spcFirstLastPara="1" wrap="square" lIns="121900" tIns="60933" rIns="121900" bIns="60933" anchor="ctr" anchorCtr="0">
            <a:noAutofit/>
          </a:bodyPr>
          <a:lstStyle/>
          <a:p>
            <a:pPr algn="ctr"/>
            <a:endParaRPr sz="1867">
              <a:solidFill>
                <a:schemeClr val="dk1"/>
              </a:solidFill>
            </a:endParaRPr>
          </a:p>
        </p:txBody>
      </p:sp>
      <p:sp>
        <p:nvSpPr>
          <p:cNvPr id="175" name="Google Shape;175;p68"/>
          <p:cNvSpPr txBox="1"/>
          <p:nvPr/>
        </p:nvSpPr>
        <p:spPr>
          <a:xfrm>
            <a:off x="8884961" y="1413502"/>
            <a:ext cx="3307040" cy="5541078"/>
          </a:xfrm>
          <a:prstGeom prst="rect">
            <a:avLst/>
          </a:prstGeom>
          <a:noFill/>
          <a:ln>
            <a:noFill/>
          </a:ln>
        </p:spPr>
        <p:txBody>
          <a:bodyPr spcFirstLastPara="1" wrap="square" lIns="121900" tIns="60933" rIns="121900" bIns="60933" anchor="t" anchorCtr="0">
            <a:spAutoFit/>
          </a:bodyPr>
          <a:lstStyle/>
          <a:p>
            <a:pPr marL="380990" indent="-380990">
              <a:buSzPts val="1400"/>
              <a:buFont typeface="Arial"/>
              <a:buChar char="•"/>
            </a:pPr>
            <a:r>
              <a:rPr lang="en" sz="1867" dirty="0"/>
              <a:t>The O-B stats. are similar cross sensors.</a:t>
            </a:r>
            <a:endParaRPr sz="1867" dirty="0"/>
          </a:p>
          <a:p>
            <a:endParaRPr sz="1867" dirty="0"/>
          </a:p>
          <a:p>
            <a:pPr marL="380990" indent="-380990">
              <a:buSzPts val="1400"/>
              <a:buFont typeface="Arial"/>
              <a:buChar char="•"/>
            </a:pPr>
            <a:r>
              <a:rPr lang="en" sz="1867" dirty="0"/>
              <a:t>F band channels are stable and show smaller stddev, as designed.</a:t>
            </a:r>
            <a:endParaRPr sz="1867" dirty="0"/>
          </a:p>
          <a:p>
            <a:endParaRPr sz="1867" dirty="0"/>
          </a:p>
          <a:p>
            <a:pPr marL="380990" indent="-380990">
              <a:buSzPts val="1400"/>
              <a:buFont typeface="Arial"/>
              <a:buChar char="•"/>
            </a:pPr>
            <a:r>
              <a:rPr lang="en" sz="1867" dirty="0"/>
              <a:t>Large biases in the window channels can affected by the surface emissivity, GFS water vapor error, or FWD model biases.</a:t>
            </a:r>
            <a:endParaRPr sz="1867" dirty="0"/>
          </a:p>
          <a:p>
            <a:endParaRPr sz="1867" dirty="0"/>
          </a:p>
          <a:p>
            <a:pPr marL="380990" indent="-380990">
              <a:buSzPts val="1400"/>
              <a:buFont typeface="Arial"/>
              <a:buChar char="•"/>
            </a:pPr>
            <a:r>
              <a:rPr lang="en" sz="1867" dirty="0"/>
              <a:t>NEDT levels are similar for the sensors, except for S02:  Ch 1 and Ch 12.</a:t>
            </a:r>
            <a:endParaRPr sz="1867" dirty="0"/>
          </a:p>
          <a:p>
            <a:pPr marL="380990" indent="-262460">
              <a:buSzPts val="1400"/>
            </a:pPr>
            <a:endParaRPr sz="1867" dirty="0"/>
          </a:p>
          <a:p>
            <a:endParaRPr sz="1600" dirty="0"/>
          </a:p>
        </p:txBody>
      </p:sp>
      <p:sp>
        <p:nvSpPr>
          <p:cNvPr id="176" name="Google Shape;176;p68"/>
          <p:cNvSpPr/>
          <p:nvPr/>
        </p:nvSpPr>
        <p:spPr>
          <a:xfrm>
            <a:off x="771622" y="4494073"/>
            <a:ext cx="388364" cy="1416397"/>
          </a:xfrm>
          <a:prstGeom prst="ellipse">
            <a:avLst/>
          </a:prstGeom>
          <a:noFill/>
          <a:ln w="9525" cap="flat" cmpd="sng">
            <a:solidFill>
              <a:srgbClr val="1C3052"/>
            </a:solidFill>
            <a:prstDash val="dot"/>
            <a:round/>
            <a:headEnd type="none" w="sm" len="sm"/>
            <a:tailEnd type="none" w="sm" len="sm"/>
          </a:ln>
        </p:spPr>
        <p:txBody>
          <a:bodyPr spcFirstLastPara="1" wrap="square" lIns="121900" tIns="60933" rIns="121900" bIns="60933" anchor="ctr" anchorCtr="0">
            <a:noAutofit/>
          </a:bodyPr>
          <a:lstStyle/>
          <a:p>
            <a:pPr algn="ctr"/>
            <a:endParaRPr sz="1867">
              <a:solidFill>
                <a:schemeClr val="lt1"/>
              </a:solidFill>
            </a:endParaRPr>
          </a:p>
        </p:txBody>
      </p:sp>
      <p:sp>
        <p:nvSpPr>
          <p:cNvPr id="177" name="Google Shape;177;p68"/>
          <p:cNvSpPr/>
          <p:nvPr/>
        </p:nvSpPr>
        <p:spPr>
          <a:xfrm>
            <a:off x="5090601" y="4459932"/>
            <a:ext cx="387385" cy="1346288"/>
          </a:xfrm>
          <a:prstGeom prst="ellipse">
            <a:avLst/>
          </a:prstGeom>
          <a:noFill/>
          <a:ln w="9525" cap="flat" cmpd="sng">
            <a:solidFill>
              <a:srgbClr val="1C3052"/>
            </a:solidFill>
            <a:prstDash val="dot"/>
            <a:round/>
            <a:headEnd type="none" w="sm" len="sm"/>
            <a:tailEnd type="none" w="sm" len="sm"/>
          </a:ln>
        </p:spPr>
        <p:txBody>
          <a:bodyPr spcFirstLastPara="1" wrap="square" lIns="121900" tIns="60933" rIns="121900" bIns="60933" anchor="ctr" anchorCtr="0">
            <a:noAutofit/>
          </a:bodyPr>
          <a:lstStyle/>
          <a:p>
            <a:pPr algn="ctr"/>
            <a:endParaRPr sz="1867">
              <a:solidFill>
                <a:schemeClr val="lt1"/>
              </a:solidFill>
            </a:endParaRPr>
          </a:p>
        </p:txBody>
      </p:sp>
      <p:sp>
        <p:nvSpPr>
          <p:cNvPr id="178" name="Google Shape;178;p68"/>
          <p:cNvSpPr/>
          <p:nvPr/>
        </p:nvSpPr>
        <p:spPr>
          <a:xfrm>
            <a:off x="5067631" y="2019632"/>
            <a:ext cx="420957" cy="1219200"/>
          </a:xfrm>
          <a:prstGeom prst="ellipse">
            <a:avLst/>
          </a:prstGeom>
          <a:noFill/>
          <a:ln w="9525" cap="flat" cmpd="sng">
            <a:solidFill>
              <a:srgbClr val="1C3052"/>
            </a:solidFill>
            <a:prstDash val="dot"/>
            <a:round/>
            <a:headEnd type="none" w="sm" len="sm"/>
            <a:tailEnd type="none" w="sm" len="sm"/>
          </a:ln>
        </p:spPr>
        <p:txBody>
          <a:bodyPr spcFirstLastPara="1" wrap="square" lIns="121900" tIns="60933" rIns="121900" bIns="60933" anchor="ctr" anchorCtr="0">
            <a:noAutofit/>
          </a:bodyPr>
          <a:lstStyle/>
          <a:p>
            <a:pPr algn="ctr"/>
            <a:endParaRPr sz="1867">
              <a:solidFill>
                <a:schemeClr val="lt1"/>
              </a:solidFill>
            </a:endParaRPr>
          </a:p>
        </p:txBody>
      </p:sp>
      <p:sp>
        <p:nvSpPr>
          <p:cNvPr id="179" name="Google Shape;179;p68"/>
          <p:cNvSpPr/>
          <p:nvPr/>
        </p:nvSpPr>
        <p:spPr>
          <a:xfrm>
            <a:off x="8334130" y="2299764"/>
            <a:ext cx="338092" cy="939068"/>
          </a:xfrm>
          <a:prstGeom prst="ellipse">
            <a:avLst/>
          </a:prstGeom>
          <a:noFill/>
          <a:ln w="9525" cap="flat" cmpd="sng">
            <a:solidFill>
              <a:srgbClr val="1C3052"/>
            </a:solidFill>
            <a:prstDash val="dot"/>
            <a:round/>
            <a:headEnd type="none" w="sm" len="sm"/>
            <a:tailEnd type="none" w="sm" len="sm"/>
          </a:ln>
        </p:spPr>
        <p:txBody>
          <a:bodyPr spcFirstLastPara="1" wrap="square" lIns="121900" tIns="60933" rIns="121900" bIns="60933" anchor="ctr" anchorCtr="0">
            <a:noAutofit/>
          </a:bodyPr>
          <a:lstStyle/>
          <a:p>
            <a:pPr algn="ctr"/>
            <a:endParaRPr sz="1867">
              <a:solidFill>
                <a:schemeClr val="lt1"/>
              </a:solidFill>
            </a:endParaRPr>
          </a:p>
        </p:txBody>
      </p:sp>
      <p:sp>
        <p:nvSpPr>
          <p:cNvPr id="180" name="Google Shape;180;p68"/>
          <p:cNvSpPr/>
          <p:nvPr/>
        </p:nvSpPr>
        <p:spPr>
          <a:xfrm>
            <a:off x="8346498" y="4962566"/>
            <a:ext cx="338092" cy="939068"/>
          </a:xfrm>
          <a:prstGeom prst="ellipse">
            <a:avLst/>
          </a:prstGeom>
          <a:noFill/>
          <a:ln w="9525" cap="flat" cmpd="sng">
            <a:solidFill>
              <a:srgbClr val="1C3052"/>
            </a:solidFill>
            <a:prstDash val="dot"/>
            <a:round/>
            <a:headEnd type="none" w="sm" len="sm"/>
            <a:tailEnd type="none" w="sm" len="sm"/>
          </a:ln>
        </p:spPr>
        <p:txBody>
          <a:bodyPr spcFirstLastPara="1" wrap="square" lIns="121900" tIns="60933" rIns="121900" bIns="60933" anchor="ctr" anchorCtr="0">
            <a:noAutofit/>
          </a:bodyPr>
          <a:lstStyle/>
          <a:p>
            <a:pPr algn="ctr"/>
            <a:endParaRPr sz="1867">
              <a:solidFill>
                <a:schemeClr val="lt1"/>
              </a:solidFill>
            </a:endParaRPr>
          </a:p>
        </p:txBody>
      </p:sp>
      <p:sp>
        <p:nvSpPr>
          <p:cNvPr id="181" name="Google Shape;181;p68"/>
          <p:cNvSpPr/>
          <p:nvPr/>
        </p:nvSpPr>
        <p:spPr>
          <a:xfrm>
            <a:off x="4031597" y="4983770"/>
            <a:ext cx="338092" cy="939068"/>
          </a:xfrm>
          <a:prstGeom prst="ellipse">
            <a:avLst/>
          </a:prstGeom>
          <a:noFill/>
          <a:ln w="9525" cap="flat" cmpd="sng">
            <a:solidFill>
              <a:srgbClr val="1C3052"/>
            </a:solidFill>
            <a:prstDash val="dot"/>
            <a:round/>
            <a:headEnd type="none" w="sm" len="sm"/>
            <a:tailEnd type="none" w="sm" len="sm"/>
          </a:ln>
        </p:spPr>
        <p:txBody>
          <a:bodyPr spcFirstLastPara="1" wrap="square" lIns="121900" tIns="60933" rIns="121900" bIns="60933" anchor="ctr" anchorCtr="0">
            <a:noAutofit/>
          </a:bodyPr>
          <a:lstStyle/>
          <a:p>
            <a:pPr algn="ctr"/>
            <a:endParaRPr sz="1867">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70" descr="Chart, line chart&#10;&#10;AI-generated content may be incorrect."/>
          <p:cNvPicPr preferRelativeResize="0"/>
          <p:nvPr/>
        </p:nvPicPr>
        <p:blipFill rotWithShape="1">
          <a:blip r:embed="rId3">
            <a:alphaModFix/>
          </a:blip>
          <a:srcRect/>
          <a:stretch/>
        </p:blipFill>
        <p:spPr>
          <a:xfrm>
            <a:off x="4693921" y="1010276"/>
            <a:ext cx="7038340" cy="4140200"/>
          </a:xfrm>
          <a:prstGeom prst="rect">
            <a:avLst/>
          </a:prstGeom>
          <a:noFill/>
          <a:ln>
            <a:noFill/>
          </a:ln>
        </p:spPr>
      </p:pic>
      <p:sp>
        <p:nvSpPr>
          <p:cNvPr id="209" name="Google Shape;209;p70"/>
          <p:cNvSpPr txBox="1">
            <a:spLocks noGrp="1"/>
          </p:cNvSpPr>
          <p:nvPr>
            <p:ph type="title"/>
          </p:nvPr>
        </p:nvSpPr>
        <p:spPr>
          <a:xfrm>
            <a:off x="838200" y="372517"/>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TMS05 TB </a:t>
            </a:r>
            <a:r>
              <a:rPr lang="en" sz="3200" b="1" i="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vs.</a:t>
            </a: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 TBR:  O-B Statistics</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210" name="Google Shape;210;p70"/>
          <p:cNvSpPr txBox="1"/>
          <p:nvPr/>
        </p:nvSpPr>
        <p:spPr>
          <a:xfrm>
            <a:off x="650909" y="1174695"/>
            <a:ext cx="4225891" cy="3283601"/>
          </a:xfrm>
          <a:prstGeom prst="rect">
            <a:avLst/>
          </a:prstGeom>
          <a:noFill/>
          <a:ln>
            <a:noFill/>
          </a:ln>
        </p:spPr>
        <p:txBody>
          <a:bodyPr spcFirstLastPara="1" wrap="square" lIns="121900" tIns="60933" rIns="121900" bIns="60933" anchor="t" anchorCtr="0">
            <a:spAutoFit/>
          </a:bodyPr>
          <a:lstStyle/>
          <a:p>
            <a:r>
              <a:rPr lang="en" sz="1867"/>
              <a:t>Compare the data from 10/01/2025 to 10/05/2025.</a:t>
            </a:r>
            <a:endParaRPr sz="1867"/>
          </a:p>
          <a:p>
            <a:endParaRPr sz="1867"/>
          </a:p>
          <a:p>
            <a:r>
              <a:rPr lang="en" sz="1867"/>
              <a:t>L1B TB data: we apply the GFS data collocation and CRTM simulation for individual channels.</a:t>
            </a:r>
            <a:endParaRPr sz="1867"/>
          </a:p>
          <a:p>
            <a:endParaRPr sz="1867"/>
          </a:p>
          <a:p>
            <a:r>
              <a:rPr lang="en" sz="1867"/>
              <a:t>L1B TBR data: GFS data collocation once for all the channels.</a:t>
            </a:r>
            <a:endParaRPr sz="1867"/>
          </a:p>
          <a:p>
            <a:endParaRPr sz="1867"/>
          </a:p>
          <a:p>
            <a:r>
              <a:rPr lang="en" sz="1867"/>
              <a:t>The O-B stats almost the same.</a:t>
            </a:r>
            <a:endParaRPr sz="1867"/>
          </a:p>
        </p:txBody>
      </p:sp>
      <p:sp>
        <p:nvSpPr>
          <p:cNvPr id="211" name="Google Shape;211;p70"/>
          <p:cNvSpPr txBox="1"/>
          <p:nvPr/>
        </p:nvSpPr>
        <p:spPr>
          <a:xfrm>
            <a:off x="650909" y="5126738"/>
            <a:ext cx="11231999" cy="1107749"/>
          </a:xfrm>
          <a:prstGeom prst="rect">
            <a:avLst/>
          </a:prstGeom>
          <a:noFill/>
          <a:ln>
            <a:noFill/>
          </a:ln>
        </p:spPr>
        <p:txBody>
          <a:bodyPr spcFirstLastPara="1" wrap="square" lIns="121900" tIns="60933" rIns="121900" bIns="60933" anchor="t" anchorCtr="0">
            <a:spAutoFit/>
          </a:bodyPr>
          <a:lstStyle/>
          <a:p>
            <a:r>
              <a:rPr lang="en" sz="2133">
                <a:solidFill>
                  <a:schemeClr val="accent1"/>
                </a:solidFill>
              </a:rPr>
              <a:t>Agreement between TB and TBR comparisons indicates that either dataset is of sufficient quality to perform assessments of radiometric stability and likely also for retrieval and data assimilation studies</a:t>
            </a:r>
            <a:endParaRPr sz="2133">
              <a:solidFill>
                <a:schemeClr val="accen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76"/>
          <p:cNvSpPr txBox="1">
            <a:spLocks noGrp="1"/>
          </p:cNvSpPr>
          <p:nvPr>
            <p:ph type="title"/>
          </p:nvPr>
        </p:nvSpPr>
        <p:spPr>
          <a:xfrm>
            <a:off x="838200" y="289392"/>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TBR O-B histograms: TMS-05</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252" name="Google Shape;252;p76"/>
          <p:cNvSpPr txBox="1"/>
          <p:nvPr/>
        </p:nvSpPr>
        <p:spPr>
          <a:xfrm>
            <a:off x="-11112" y="1138488"/>
            <a:ext cx="2596896" cy="1354162"/>
          </a:xfrm>
          <a:prstGeom prst="rect">
            <a:avLst/>
          </a:prstGeom>
          <a:noFill/>
          <a:ln>
            <a:noFill/>
          </a:ln>
        </p:spPr>
        <p:txBody>
          <a:bodyPr spcFirstLastPara="1" wrap="square" lIns="121900" tIns="60933" rIns="121900" bIns="60933" anchor="t" anchorCtr="0">
            <a:spAutoFit/>
          </a:bodyPr>
          <a:lstStyle/>
          <a:p>
            <a:r>
              <a:rPr lang="en" sz="1600"/>
              <a:t>Ch 1 Asc/Des differences most visible in S05.</a:t>
            </a:r>
            <a:endParaRPr sz="1867"/>
          </a:p>
          <a:p>
            <a:endParaRPr sz="1600"/>
          </a:p>
          <a:p>
            <a:r>
              <a:rPr lang="en" sz="1600"/>
              <a:t>Also exist in other sensors.</a:t>
            </a:r>
            <a:endParaRPr sz="1867"/>
          </a:p>
        </p:txBody>
      </p:sp>
      <p:sp>
        <p:nvSpPr>
          <p:cNvPr id="253" name="Google Shape;253;p76"/>
          <p:cNvSpPr txBox="1"/>
          <p:nvPr/>
        </p:nvSpPr>
        <p:spPr>
          <a:xfrm>
            <a:off x="-11111" y="3122029"/>
            <a:ext cx="2812369" cy="2585269"/>
          </a:xfrm>
          <a:prstGeom prst="rect">
            <a:avLst/>
          </a:prstGeom>
          <a:noFill/>
          <a:ln>
            <a:noFill/>
          </a:ln>
        </p:spPr>
        <p:txBody>
          <a:bodyPr spcFirstLastPara="1" wrap="square" lIns="121900" tIns="60933" rIns="121900" bIns="60933" anchor="t" anchorCtr="0">
            <a:spAutoFit/>
          </a:bodyPr>
          <a:lstStyle/>
          <a:p>
            <a:r>
              <a:rPr lang="en" sz="1600" dirty="0">
                <a:solidFill>
                  <a:srgbClr val="00B050"/>
                </a:solidFill>
              </a:rPr>
              <a:t>Tomorrow.io Feedback:</a:t>
            </a:r>
            <a:endParaRPr sz="1867" dirty="0">
              <a:solidFill>
                <a:srgbClr val="00B050"/>
              </a:solidFill>
            </a:endParaRPr>
          </a:p>
          <a:p>
            <a:endParaRPr sz="1600" dirty="0">
              <a:solidFill>
                <a:srgbClr val="00B050"/>
              </a:solidFill>
            </a:endParaRPr>
          </a:p>
          <a:p>
            <a:r>
              <a:rPr lang="en" sz="1600" dirty="0">
                <a:solidFill>
                  <a:srgbClr val="00B050"/>
                </a:solidFill>
              </a:rPr>
              <a:t>Likely impact of sidelobes on ICT cal. sector (most significant at Ch 1;</a:t>
            </a:r>
            <a:endParaRPr sz="1867" dirty="0">
              <a:solidFill>
                <a:srgbClr val="00B050"/>
              </a:solidFill>
            </a:endParaRPr>
          </a:p>
          <a:p>
            <a:r>
              <a:rPr lang="en" sz="1600" dirty="0">
                <a:solidFill>
                  <a:srgbClr val="00B050"/>
                </a:solidFill>
              </a:rPr>
              <a:t>G-band also worse than F-band)</a:t>
            </a:r>
            <a:endParaRPr sz="1867" dirty="0">
              <a:solidFill>
                <a:srgbClr val="00B050"/>
              </a:solidFill>
            </a:endParaRPr>
          </a:p>
          <a:p>
            <a:endParaRPr sz="1600" dirty="0">
              <a:solidFill>
                <a:srgbClr val="00B050"/>
              </a:solidFill>
            </a:endParaRPr>
          </a:p>
          <a:p>
            <a:r>
              <a:rPr lang="en" sz="1600" dirty="0">
                <a:solidFill>
                  <a:srgbClr val="00B050"/>
                </a:solidFill>
              </a:rPr>
              <a:t>S5 nonlinearity may be incorrectly characterized.</a:t>
            </a:r>
            <a:endParaRPr sz="1867" dirty="0">
              <a:solidFill>
                <a:srgbClr val="00B050"/>
              </a:solidFill>
            </a:endParaRPr>
          </a:p>
        </p:txBody>
      </p:sp>
      <p:pic>
        <p:nvPicPr>
          <p:cNvPr id="254" name="Google Shape;254;p76" descr="Chart, line chart&#10;&#10;AI-generated content may be incorrect."/>
          <p:cNvPicPr preferRelativeResize="0"/>
          <p:nvPr/>
        </p:nvPicPr>
        <p:blipFill rotWithShape="1">
          <a:blip r:embed="rId3">
            <a:alphaModFix/>
          </a:blip>
          <a:srcRect/>
          <a:stretch/>
        </p:blipFill>
        <p:spPr>
          <a:xfrm>
            <a:off x="2596896" y="1163783"/>
            <a:ext cx="9591040" cy="52019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78"/>
          <p:cNvSpPr txBox="1">
            <a:spLocks noGrp="1"/>
          </p:cNvSpPr>
          <p:nvPr>
            <p:ph type="title"/>
          </p:nvPr>
        </p:nvSpPr>
        <p:spPr>
          <a:xfrm>
            <a:off x="1511530" y="322641"/>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TBR O-B Latitude Dependency: TMS-02</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270" name="Google Shape;270;p78"/>
          <p:cNvSpPr txBox="1"/>
          <p:nvPr/>
        </p:nvSpPr>
        <p:spPr>
          <a:xfrm>
            <a:off x="213659" y="1285117"/>
            <a:ext cx="1522152" cy="985023"/>
          </a:xfrm>
          <a:prstGeom prst="rect">
            <a:avLst/>
          </a:prstGeom>
          <a:noFill/>
          <a:ln>
            <a:noFill/>
          </a:ln>
        </p:spPr>
        <p:txBody>
          <a:bodyPr spcFirstLastPara="1" wrap="square" lIns="121900" tIns="60933" rIns="121900" bIns="60933" anchor="t" anchorCtr="0">
            <a:spAutoFit/>
          </a:bodyPr>
          <a:lstStyle/>
          <a:p>
            <a:r>
              <a:rPr lang="en" sz="1867"/>
              <a:t>Not as strong as in TMS05</a:t>
            </a:r>
            <a:endParaRPr sz="1867"/>
          </a:p>
        </p:txBody>
      </p:sp>
      <p:pic>
        <p:nvPicPr>
          <p:cNvPr id="271" name="Google Shape;271;p78" descr="Calendar&#10;&#10;AI-generated content may be incorrect."/>
          <p:cNvPicPr preferRelativeResize="0"/>
          <p:nvPr/>
        </p:nvPicPr>
        <p:blipFill rotWithShape="1">
          <a:blip r:embed="rId3">
            <a:alphaModFix/>
          </a:blip>
          <a:srcRect/>
          <a:stretch/>
        </p:blipFill>
        <p:spPr>
          <a:xfrm>
            <a:off x="1999488" y="1069018"/>
            <a:ext cx="9984232" cy="537531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79"/>
          <p:cNvSpPr txBox="1">
            <a:spLocks noGrp="1"/>
          </p:cNvSpPr>
          <p:nvPr>
            <p:ph type="title"/>
          </p:nvPr>
        </p:nvSpPr>
        <p:spPr>
          <a:xfrm>
            <a:off x="1428403" y="306017"/>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TBR O-B Latitude Dependency: TMS-05</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277" name="Google Shape;277;p79"/>
          <p:cNvSpPr txBox="1"/>
          <p:nvPr/>
        </p:nvSpPr>
        <p:spPr>
          <a:xfrm>
            <a:off x="213659" y="1093923"/>
            <a:ext cx="1522152" cy="1272345"/>
          </a:xfrm>
          <a:prstGeom prst="rect">
            <a:avLst/>
          </a:prstGeom>
          <a:noFill/>
          <a:ln>
            <a:noFill/>
          </a:ln>
        </p:spPr>
        <p:txBody>
          <a:bodyPr spcFirstLastPara="1" wrap="square" lIns="121900" tIns="60933" rIns="121900" bIns="60933" anchor="t" anchorCtr="0">
            <a:spAutoFit/>
          </a:bodyPr>
          <a:lstStyle/>
          <a:p>
            <a:r>
              <a:rPr lang="en" sz="1867"/>
              <a:t>Strong patterns in W and G bands</a:t>
            </a:r>
            <a:endParaRPr sz="1867"/>
          </a:p>
        </p:txBody>
      </p:sp>
      <p:pic>
        <p:nvPicPr>
          <p:cNvPr id="278" name="Google Shape;278;p79" descr="Calendar&#10;&#10;AI-generated content may be incorrect."/>
          <p:cNvPicPr preferRelativeResize="0"/>
          <p:nvPr/>
        </p:nvPicPr>
        <p:blipFill rotWithShape="1">
          <a:blip r:embed="rId3">
            <a:alphaModFix/>
          </a:blip>
          <a:srcRect/>
          <a:stretch/>
        </p:blipFill>
        <p:spPr>
          <a:xfrm>
            <a:off x="1975104" y="1051838"/>
            <a:ext cx="9984232" cy="537531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80"/>
          <p:cNvSpPr txBox="1">
            <a:spLocks noGrp="1"/>
          </p:cNvSpPr>
          <p:nvPr>
            <p:ph type="title"/>
          </p:nvPr>
        </p:nvSpPr>
        <p:spPr>
          <a:xfrm>
            <a:off x="1536466" y="156388"/>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Channel 11 O-B Bias Maps, TMS-02 vs. TMS-05</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284" name="Google Shape;284;p80"/>
          <p:cNvSpPr txBox="1"/>
          <p:nvPr/>
        </p:nvSpPr>
        <p:spPr>
          <a:xfrm>
            <a:off x="3953911" y="755580"/>
            <a:ext cx="2466709" cy="410379"/>
          </a:xfrm>
          <a:prstGeom prst="rect">
            <a:avLst/>
          </a:prstGeom>
          <a:noFill/>
          <a:ln>
            <a:noFill/>
          </a:ln>
        </p:spPr>
        <p:txBody>
          <a:bodyPr spcFirstLastPara="1" wrap="square" lIns="121900" tIns="60933" rIns="121900" bIns="60933" anchor="t" anchorCtr="0">
            <a:spAutoFit/>
          </a:bodyPr>
          <a:lstStyle/>
          <a:p>
            <a:r>
              <a:rPr lang="en" sz="1867" dirty="0"/>
              <a:t>TMS-02 Ascending</a:t>
            </a:r>
            <a:endParaRPr sz="1867" dirty="0"/>
          </a:p>
        </p:txBody>
      </p:sp>
      <p:sp>
        <p:nvSpPr>
          <p:cNvPr id="285" name="Google Shape;285;p80"/>
          <p:cNvSpPr txBox="1"/>
          <p:nvPr/>
        </p:nvSpPr>
        <p:spPr>
          <a:xfrm>
            <a:off x="8721544" y="743044"/>
            <a:ext cx="2466709" cy="410379"/>
          </a:xfrm>
          <a:prstGeom prst="rect">
            <a:avLst/>
          </a:prstGeom>
          <a:noFill/>
          <a:ln>
            <a:noFill/>
          </a:ln>
        </p:spPr>
        <p:txBody>
          <a:bodyPr spcFirstLastPara="1" wrap="square" lIns="121900" tIns="60933" rIns="121900" bIns="60933" anchor="t" anchorCtr="0">
            <a:spAutoFit/>
          </a:bodyPr>
          <a:lstStyle/>
          <a:p>
            <a:r>
              <a:rPr lang="en" sz="1867" dirty="0"/>
              <a:t>TMS-05 Ascending</a:t>
            </a:r>
            <a:endParaRPr sz="1867" dirty="0"/>
          </a:p>
        </p:txBody>
      </p:sp>
      <p:sp>
        <p:nvSpPr>
          <p:cNvPr id="286" name="Google Shape;286;p80"/>
          <p:cNvSpPr txBox="1"/>
          <p:nvPr/>
        </p:nvSpPr>
        <p:spPr>
          <a:xfrm>
            <a:off x="43223" y="771016"/>
            <a:ext cx="2751445" cy="3323932"/>
          </a:xfrm>
          <a:prstGeom prst="rect">
            <a:avLst/>
          </a:prstGeom>
          <a:noFill/>
          <a:ln>
            <a:noFill/>
          </a:ln>
        </p:spPr>
        <p:txBody>
          <a:bodyPr spcFirstLastPara="1" wrap="square" lIns="121900" tIns="60933" rIns="121900" bIns="60933" anchor="t" anchorCtr="0">
            <a:spAutoFit/>
          </a:bodyPr>
          <a:lstStyle/>
          <a:p>
            <a:r>
              <a:rPr lang="en" sz="1600" dirty="0">
                <a:solidFill>
                  <a:schemeClr val="accent1"/>
                </a:solidFill>
              </a:rPr>
              <a:t>The top plots are our observations for TMS-02 and TMS-05.</a:t>
            </a:r>
            <a:endParaRPr sz="1867" dirty="0"/>
          </a:p>
          <a:p>
            <a:r>
              <a:rPr lang="en" sz="1600" dirty="0">
                <a:solidFill>
                  <a:schemeClr val="accent1"/>
                </a:solidFill>
              </a:rPr>
              <a:t> </a:t>
            </a:r>
            <a:endParaRPr sz="1867" dirty="0"/>
          </a:p>
          <a:p>
            <a:r>
              <a:rPr lang="en" sz="1600" dirty="0">
                <a:solidFill>
                  <a:schemeClr val="accent1"/>
                </a:solidFill>
              </a:rPr>
              <a:t>We are investigating possible causes (CRTM, instrument, GFS model) of the latitude dependent biases of TMS-05.  Proper treatment of these differences would be required for retrieval and DA studies.</a:t>
            </a:r>
            <a:endParaRPr sz="1867" dirty="0"/>
          </a:p>
        </p:txBody>
      </p:sp>
      <p:pic>
        <p:nvPicPr>
          <p:cNvPr id="287" name="Google Shape;287;p80" descr="Map&#10;&#10;AI-generated content may be incorrect."/>
          <p:cNvPicPr preferRelativeResize="0"/>
          <p:nvPr/>
        </p:nvPicPr>
        <p:blipFill rotWithShape="1">
          <a:blip r:embed="rId3">
            <a:alphaModFix/>
          </a:blip>
          <a:srcRect/>
          <a:stretch/>
        </p:blipFill>
        <p:spPr>
          <a:xfrm>
            <a:off x="2909473" y="1140876"/>
            <a:ext cx="4480560" cy="2245360"/>
          </a:xfrm>
          <a:prstGeom prst="rect">
            <a:avLst/>
          </a:prstGeom>
          <a:noFill/>
          <a:ln>
            <a:noFill/>
          </a:ln>
        </p:spPr>
      </p:pic>
      <p:pic>
        <p:nvPicPr>
          <p:cNvPr id="288" name="Google Shape;288;p80" descr="Map&#10;&#10;AI-generated content may be incorrect."/>
          <p:cNvPicPr preferRelativeResize="0"/>
          <p:nvPr/>
        </p:nvPicPr>
        <p:blipFill rotWithShape="1">
          <a:blip r:embed="rId4">
            <a:alphaModFix/>
          </a:blip>
          <a:srcRect/>
          <a:stretch/>
        </p:blipFill>
        <p:spPr>
          <a:xfrm>
            <a:off x="7608257" y="1153412"/>
            <a:ext cx="4480560" cy="2245360"/>
          </a:xfrm>
          <a:prstGeom prst="rect">
            <a:avLst/>
          </a:prstGeom>
          <a:noFill/>
          <a:ln>
            <a:noFill/>
          </a:ln>
        </p:spPr>
      </p:pic>
      <p:pic>
        <p:nvPicPr>
          <p:cNvPr id="289" name="Google Shape;289;p80" descr="A picture containing diagram&#10;&#10;AI-generated content may be incorrect."/>
          <p:cNvPicPr preferRelativeResize="0"/>
          <p:nvPr/>
        </p:nvPicPr>
        <p:blipFill rotWithShape="1">
          <a:blip r:embed="rId5">
            <a:alphaModFix/>
          </a:blip>
          <a:srcRect/>
          <a:stretch/>
        </p:blipFill>
        <p:spPr>
          <a:xfrm>
            <a:off x="2674747" y="3560371"/>
            <a:ext cx="4673600" cy="2912533"/>
          </a:xfrm>
          <a:prstGeom prst="rect">
            <a:avLst/>
          </a:prstGeom>
          <a:noFill/>
          <a:ln>
            <a:noFill/>
          </a:ln>
        </p:spPr>
      </p:pic>
      <p:pic>
        <p:nvPicPr>
          <p:cNvPr id="290" name="Google Shape;290;p80" descr="A picture containing application&#10;&#10;AI-generated content may be incorrect."/>
          <p:cNvPicPr preferRelativeResize="0"/>
          <p:nvPr/>
        </p:nvPicPr>
        <p:blipFill rotWithShape="1">
          <a:blip r:embed="rId6">
            <a:alphaModFix/>
          </a:blip>
          <a:srcRect/>
          <a:stretch/>
        </p:blipFill>
        <p:spPr>
          <a:xfrm>
            <a:off x="7368333" y="3560371"/>
            <a:ext cx="4673600" cy="2912533"/>
          </a:xfrm>
          <a:prstGeom prst="rect">
            <a:avLst/>
          </a:prstGeom>
          <a:noFill/>
          <a:ln>
            <a:noFill/>
          </a:ln>
        </p:spPr>
      </p:pic>
      <p:sp>
        <p:nvSpPr>
          <p:cNvPr id="291" name="Google Shape;291;p80"/>
          <p:cNvSpPr txBox="1"/>
          <p:nvPr/>
        </p:nvSpPr>
        <p:spPr>
          <a:xfrm>
            <a:off x="53853" y="4129094"/>
            <a:ext cx="2654760" cy="2134312"/>
          </a:xfrm>
          <a:prstGeom prst="rect">
            <a:avLst/>
          </a:prstGeom>
          <a:noFill/>
          <a:ln>
            <a:noFill/>
          </a:ln>
        </p:spPr>
        <p:txBody>
          <a:bodyPr spcFirstLastPara="1" wrap="square" lIns="121900" tIns="60933" rIns="121900" bIns="60933" anchor="t" anchorCtr="0">
            <a:spAutoFit/>
          </a:bodyPr>
          <a:lstStyle/>
          <a:p>
            <a:r>
              <a:rPr lang="en" sz="1867" dirty="0">
                <a:solidFill>
                  <a:srgbClr val="00B050"/>
                </a:solidFill>
              </a:rPr>
              <a:t>The bottom plots are Tomorrow.io calculations from ERA5, 04/20/2025 to 05/10/2025, which show the similar pattern.</a:t>
            </a:r>
            <a:endParaRPr sz="1867" dirty="0">
              <a:solidFill>
                <a:srgbClr val="00B05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81"/>
          <p:cNvSpPr txBox="1">
            <a:spLocks noGrp="1"/>
          </p:cNvSpPr>
          <p:nvPr>
            <p:ph type="title"/>
          </p:nvPr>
        </p:nvSpPr>
        <p:spPr>
          <a:xfrm>
            <a:off x="1511531" y="306015"/>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TMS-TBR O-B Scan Angle Dependency: TMS-02</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297" name="Google Shape;297;p81"/>
          <p:cNvSpPr txBox="1"/>
          <p:nvPr/>
        </p:nvSpPr>
        <p:spPr>
          <a:xfrm>
            <a:off x="49784" y="1437001"/>
            <a:ext cx="2336800" cy="3283601"/>
          </a:xfrm>
          <a:prstGeom prst="rect">
            <a:avLst/>
          </a:prstGeom>
          <a:noFill/>
          <a:ln>
            <a:noFill/>
          </a:ln>
        </p:spPr>
        <p:txBody>
          <a:bodyPr spcFirstLastPara="1" wrap="square" lIns="121900" tIns="60933" rIns="121900" bIns="60933" anchor="t" anchorCtr="0">
            <a:spAutoFit/>
          </a:bodyPr>
          <a:lstStyle/>
          <a:p>
            <a:r>
              <a:rPr lang="en" sz="1867">
                <a:solidFill>
                  <a:schemeClr val="accent1"/>
                </a:solidFill>
              </a:rPr>
              <a:t>With the exception of some of the more surface sensitive channels, TMS - CRTM scan angle biases are nearly flat which suggests antenna temperature corrections are effective.  </a:t>
            </a:r>
            <a:endParaRPr sz="1867"/>
          </a:p>
        </p:txBody>
      </p:sp>
      <p:pic>
        <p:nvPicPr>
          <p:cNvPr id="298" name="Google Shape;298;p81" descr="Calendar&#10;&#10;AI-generated content may be incorrect."/>
          <p:cNvPicPr preferRelativeResize="0"/>
          <p:nvPr/>
        </p:nvPicPr>
        <p:blipFill rotWithShape="1">
          <a:blip r:embed="rId3">
            <a:alphaModFix/>
          </a:blip>
          <a:srcRect/>
          <a:stretch/>
        </p:blipFill>
        <p:spPr>
          <a:xfrm>
            <a:off x="2157984" y="1035211"/>
            <a:ext cx="9984232" cy="537531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82"/>
          <p:cNvSpPr txBox="1">
            <a:spLocks noGrp="1"/>
          </p:cNvSpPr>
          <p:nvPr>
            <p:ph type="title"/>
          </p:nvPr>
        </p:nvSpPr>
        <p:spPr>
          <a:xfrm>
            <a:off x="1619596" y="289394"/>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TMS-TBR O-B Scan Angle Dependency: TMS-05</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pic>
        <p:nvPicPr>
          <p:cNvPr id="304" name="Google Shape;304;p82" descr="Calendar&#10;&#10;AI-generated content may be incorrect."/>
          <p:cNvPicPr preferRelativeResize="0"/>
          <p:nvPr/>
        </p:nvPicPr>
        <p:blipFill rotWithShape="1">
          <a:blip r:embed="rId3">
            <a:alphaModFix/>
          </a:blip>
          <a:srcRect/>
          <a:stretch/>
        </p:blipFill>
        <p:spPr>
          <a:xfrm>
            <a:off x="2157984" y="1010275"/>
            <a:ext cx="9984232" cy="5375317"/>
          </a:xfrm>
          <a:prstGeom prst="rect">
            <a:avLst/>
          </a:prstGeom>
          <a:noFill/>
          <a:ln>
            <a:noFill/>
          </a:ln>
        </p:spPr>
      </p:pic>
      <p:sp>
        <p:nvSpPr>
          <p:cNvPr id="305" name="Google Shape;305;p82"/>
          <p:cNvSpPr txBox="1"/>
          <p:nvPr/>
        </p:nvSpPr>
        <p:spPr>
          <a:xfrm>
            <a:off x="-30163" y="991814"/>
            <a:ext cx="2654760" cy="5007535"/>
          </a:xfrm>
          <a:prstGeom prst="rect">
            <a:avLst/>
          </a:prstGeom>
          <a:noFill/>
          <a:ln>
            <a:noFill/>
          </a:ln>
        </p:spPr>
        <p:txBody>
          <a:bodyPr spcFirstLastPara="1" wrap="square" lIns="121900" tIns="60933" rIns="121900" bIns="60933" anchor="t" anchorCtr="0">
            <a:spAutoFit/>
          </a:bodyPr>
          <a:lstStyle/>
          <a:p>
            <a:r>
              <a:rPr lang="en" sz="1867" dirty="0">
                <a:solidFill>
                  <a:srgbClr val="00B050"/>
                </a:solidFill>
              </a:rPr>
              <a:t>Tomorrow.io Feedback:</a:t>
            </a:r>
            <a:endParaRPr sz="1867" dirty="0">
              <a:solidFill>
                <a:srgbClr val="00B050"/>
              </a:solidFill>
            </a:endParaRPr>
          </a:p>
          <a:p>
            <a:endParaRPr sz="1867" dirty="0">
              <a:solidFill>
                <a:srgbClr val="00B050"/>
              </a:solidFill>
            </a:endParaRPr>
          </a:p>
          <a:p>
            <a:r>
              <a:rPr lang="en" sz="1867" dirty="0">
                <a:solidFill>
                  <a:srgbClr val="00B050"/>
                </a:solidFill>
              </a:rPr>
              <a:t>TMS has significant</a:t>
            </a:r>
            <a:endParaRPr sz="1867" dirty="0">
              <a:solidFill>
                <a:srgbClr val="00B050"/>
              </a:solidFill>
            </a:endParaRPr>
          </a:p>
          <a:p>
            <a:r>
              <a:rPr lang="en" sz="1867" dirty="0">
                <a:solidFill>
                  <a:srgbClr val="00B050"/>
                </a:solidFill>
              </a:rPr>
              <a:t>scene-dependent biases with respect to ERA5 simulations in Ch 1 and to a lesser extent, Ch 2.</a:t>
            </a:r>
            <a:endParaRPr sz="1867" dirty="0">
              <a:solidFill>
                <a:srgbClr val="00B050"/>
              </a:solidFill>
            </a:endParaRPr>
          </a:p>
          <a:p>
            <a:endParaRPr sz="1867" dirty="0">
              <a:solidFill>
                <a:srgbClr val="00B050"/>
              </a:solidFill>
            </a:endParaRPr>
          </a:p>
          <a:p>
            <a:r>
              <a:rPr lang="en" sz="1867" dirty="0">
                <a:solidFill>
                  <a:srgbClr val="00B050"/>
                </a:solidFill>
              </a:rPr>
              <a:t>The residual biases in limb adjustment could be a result of antenna pattern correction error, and errors in the forward model simulations.</a:t>
            </a:r>
            <a:endParaRPr sz="1867" dirty="0">
              <a:solidFill>
                <a:srgbClr val="00B05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84"/>
          <p:cNvSpPr txBox="1">
            <a:spLocks noGrp="1"/>
          </p:cNvSpPr>
          <p:nvPr>
            <p:ph type="title"/>
          </p:nvPr>
        </p:nvSpPr>
        <p:spPr>
          <a:xfrm>
            <a:off x="1062644" y="239520"/>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TMS-TBR O-B Temporal Stability: TMS-02</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pic>
        <p:nvPicPr>
          <p:cNvPr id="318" name="Google Shape;318;p84" descr="Calendar&#10;&#10;AI-generated content may be incorrect."/>
          <p:cNvPicPr preferRelativeResize="0"/>
          <p:nvPr/>
        </p:nvPicPr>
        <p:blipFill rotWithShape="1">
          <a:blip r:embed="rId3">
            <a:alphaModFix/>
          </a:blip>
          <a:srcRect/>
          <a:stretch/>
        </p:blipFill>
        <p:spPr>
          <a:xfrm>
            <a:off x="2157984" y="1001964"/>
            <a:ext cx="9984232" cy="5375317"/>
          </a:xfrm>
          <a:prstGeom prst="rect">
            <a:avLst/>
          </a:prstGeom>
          <a:noFill/>
          <a:ln>
            <a:noFill/>
          </a:ln>
        </p:spPr>
      </p:pic>
      <p:sp>
        <p:nvSpPr>
          <p:cNvPr id="319" name="Google Shape;319;p84"/>
          <p:cNvSpPr txBox="1"/>
          <p:nvPr/>
        </p:nvSpPr>
        <p:spPr>
          <a:xfrm>
            <a:off x="49784" y="876537"/>
            <a:ext cx="2387301" cy="1354162"/>
          </a:xfrm>
          <a:prstGeom prst="rect">
            <a:avLst/>
          </a:prstGeom>
          <a:noFill/>
          <a:ln>
            <a:noFill/>
          </a:ln>
        </p:spPr>
        <p:txBody>
          <a:bodyPr spcFirstLastPara="1" wrap="square" lIns="121900" tIns="60933" rIns="121900" bIns="60933" anchor="t" anchorCtr="0">
            <a:spAutoFit/>
          </a:bodyPr>
          <a:lstStyle/>
          <a:p>
            <a:r>
              <a:rPr lang="en" sz="1600"/>
              <a:t>Generally stable.</a:t>
            </a:r>
            <a:endParaRPr sz="1867"/>
          </a:p>
          <a:p>
            <a:endParaRPr sz="1600"/>
          </a:p>
          <a:p>
            <a:r>
              <a:rPr lang="en" sz="1600"/>
              <a:t>Ch 1: Small drift in S02 and S05.</a:t>
            </a:r>
            <a:endParaRPr sz="1867"/>
          </a:p>
          <a:p>
            <a:r>
              <a:rPr lang="en" sz="1600"/>
              <a:t>1K in ~ 2.5 months  </a:t>
            </a:r>
            <a:endParaRPr sz="1867"/>
          </a:p>
        </p:txBody>
      </p:sp>
      <p:sp>
        <p:nvSpPr>
          <p:cNvPr id="320" name="Google Shape;320;p84"/>
          <p:cNvSpPr txBox="1"/>
          <p:nvPr/>
        </p:nvSpPr>
        <p:spPr>
          <a:xfrm>
            <a:off x="1" y="2468224"/>
            <a:ext cx="2419156" cy="3816375"/>
          </a:xfrm>
          <a:prstGeom prst="rect">
            <a:avLst/>
          </a:prstGeom>
          <a:noFill/>
          <a:ln>
            <a:noFill/>
          </a:ln>
        </p:spPr>
        <p:txBody>
          <a:bodyPr spcFirstLastPara="1" wrap="square" lIns="121900" tIns="60933" rIns="121900" bIns="60933" anchor="t" anchorCtr="0">
            <a:spAutoFit/>
          </a:bodyPr>
          <a:lstStyle/>
          <a:p>
            <a:r>
              <a:rPr lang="en" sz="1600">
                <a:solidFill>
                  <a:schemeClr val="accent2"/>
                </a:solidFill>
              </a:rPr>
              <a:t>Tomorrow.io Feedback:</a:t>
            </a:r>
            <a:endParaRPr sz="1867"/>
          </a:p>
          <a:p>
            <a:endParaRPr sz="1600"/>
          </a:p>
          <a:p>
            <a:r>
              <a:rPr lang="en" sz="1600">
                <a:solidFill>
                  <a:schemeClr val="accent2"/>
                </a:solidFill>
              </a:rPr>
              <a:t>ICT thermistors are not fully representative of the ICT radiative temperature, especially during high solar beta</a:t>
            </a:r>
            <a:endParaRPr sz="1867"/>
          </a:p>
          <a:p>
            <a:r>
              <a:rPr lang="en" sz="1600">
                <a:solidFill>
                  <a:schemeClr val="accent2"/>
                </a:solidFill>
              </a:rPr>
              <a:t>angles when the ICT may be illuminated directly by sunlight.</a:t>
            </a:r>
            <a:endParaRPr sz="1867"/>
          </a:p>
          <a:p>
            <a:endParaRPr sz="1600">
              <a:solidFill>
                <a:schemeClr val="accent2"/>
              </a:solidFill>
            </a:endParaRPr>
          </a:p>
          <a:p>
            <a:r>
              <a:rPr lang="en" sz="1600">
                <a:solidFill>
                  <a:schemeClr val="accent2"/>
                </a:solidFill>
              </a:rPr>
              <a:t>So the assumption of a static ICT effective emissivity is not always valid</a:t>
            </a:r>
            <a:endParaRPr sz="1867"/>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85"/>
          <p:cNvSpPr txBox="1">
            <a:spLocks noGrp="1"/>
          </p:cNvSpPr>
          <p:nvPr>
            <p:ph type="title"/>
          </p:nvPr>
        </p:nvSpPr>
        <p:spPr>
          <a:xfrm>
            <a:off x="1328651" y="239520"/>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TMS-TBR O-B Temporal Stability: TMS-05</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pic>
        <p:nvPicPr>
          <p:cNvPr id="326" name="Google Shape;326;p85" descr="Calendar&#10;&#10;AI-generated content may be incorrect."/>
          <p:cNvPicPr preferRelativeResize="0"/>
          <p:nvPr/>
        </p:nvPicPr>
        <p:blipFill rotWithShape="1">
          <a:blip r:embed="rId3">
            <a:alphaModFix/>
          </a:blip>
          <a:srcRect/>
          <a:stretch/>
        </p:blipFill>
        <p:spPr>
          <a:xfrm>
            <a:off x="2157984" y="1001964"/>
            <a:ext cx="9984232" cy="537531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86"/>
          <p:cNvSpPr txBox="1">
            <a:spLocks noGrp="1"/>
          </p:cNvSpPr>
          <p:nvPr>
            <p:ph type="title"/>
          </p:nvPr>
        </p:nvSpPr>
        <p:spPr>
          <a:xfrm>
            <a:off x="1220585" y="247833"/>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TMS-TBR O-B Temporal Stability: TMS-06</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pic>
        <p:nvPicPr>
          <p:cNvPr id="332" name="Google Shape;332;p86" descr="Calendar&#10;&#10;AI-generated content may be incorrect."/>
          <p:cNvPicPr preferRelativeResize="0"/>
          <p:nvPr/>
        </p:nvPicPr>
        <p:blipFill rotWithShape="1">
          <a:blip r:embed="rId3">
            <a:alphaModFix/>
          </a:blip>
          <a:srcRect/>
          <a:stretch/>
        </p:blipFill>
        <p:spPr>
          <a:xfrm>
            <a:off x="2157984" y="1001964"/>
            <a:ext cx="9984232" cy="5375317"/>
          </a:xfrm>
          <a:prstGeom prst="rect">
            <a:avLst/>
          </a:prstGeom>
          <a:noFill/>
          <a:ln>
            <a:noFill/>
          </a:ln>
        </p:spPr>
      </p:pic>
      <p:sp>
        <p:nvSpPr>
          <p:cNvPr id="333" name="Google Shape;333;p86"/>
          <p:cNvSpPr txBox="1"/>
          <p:nvPr/>
        </p:nvSpPr>
        <p:spPr>
          <a:xfrm>
            <a:off x="49784" y="1007170"/>
            <a:ext cx="2387301" cy="2134312"/>
          </a:xfrm>
          <a:prstGeom prst="rect">
            <a:avLst/>
          </a:prstGeom>
          <a:noFill/>
          <a:ln>
            <a:noFill/>
          </a:ln>
        </p:spPr>
        <p:txBody>
          <a:bodyPr spcFirstLastPara="1" wrap="square" lIns="121900" tIns="60933" rIns="121900" bIns="60933" anchor="t" anchorCtr="0">
            <a:spAutoFit/>
          </a:bodyPr>
          <a:lstStyle/>
          <a:p>
            <a:endParaRPr sz="1867"/>
          </a:p>
          <a:p>
            <a:r>
              <a:rPr lang="en" sz="1867"/>
              <a:t>Gap day: 10/13/2025 to 10/20/2025.</a:t>
            </a:r>
            <a:endParaRPr sz="1867"/>
          </a:p>
          <a:p>
            <a:endParaRPr sz="1867"/>
          </a:p>
          <a:p>
            <a:r>
              <a:rPr lang="en" sz="1867"/>
              <a:t>S06 in an anomalous state</a:t>
            </a:r>
            <a:endParaRPr sz="1867"/>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87"/>
          <p:cNvSpPr txBox="1">
            <a:spLocks noGrp="1"/>
          </p:cNvSpPr>
          <p:nvPr>
            <p:ph type="title"/>
          </p:nvPr>
        </p:nvSpPr>
        <p:spPr>
          <a:xfrm>
            <a:off x="1453341" y="247833"/>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Roboto"/>
              </a:rPr>
              <a:t>TMS-TBR O-B Temporal Stability: TMS-07</a:t>
            </a:r>
            <a:endParaRPr sz="3200" b="1"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339" name="Google Shape;339;p87"/>
          <p:cNvSpPr txBox="1"/>
          <p:nvPr/>
        </p:nvSpPr>
        <p:spPr>
          <a:xfrm>
            <a:off x="159871" y="900067"/>
            <a:ext cx="2153024" cy="1272345"/>
          </a:xfrm>
          <a:prstGeom prst="rect">
            <a:avLst/>
          </a:prstGeom>
          <a:noFill/>
          <a:ln>
            <a:noFill/>
          </a:ln>
        </p:spPr>
        <p:txBody>
          <a:bodyPr spcFirstLastPara="1" wrap="square" lIns="121900" tIns="60933" rIns="121900" bIns="60933" anchor="t" anchorCtr="0">
            <a:spAutoFit/>
          </a:bodyPr>
          <a:lstStyle/>
          <a:p>
            <a:r>
              <a:rPr lang="en" sz="1867"/>
              <a:t>Periodic patterns.</a:t>
            </a:r>
            <a:endParaRPr sz="1867"/>
          </a:p>
          <a:p>
            <a:endParaRPr sz="1867"/>
          </a:p>
          <a:p>
            <a:r>
              <a:rPr lang="en" sz="1867"/>
              <a:t>S07 is on the 45° inclination orbit. </a:t>
            </a:r>
            <a:endParaRPr sz="1867"/>
          </a:p>
        </p:txBody>
      </p:sp>
      <p:pic>
        <p:nvPicPr>
          <p:cNvPr id="340" name="Google Shape;340;p87" descr="Chart, diagram&#10;&#10;AI-generated content may be incorrect."/>
          <p:cNvPicPr preferRelativeResize="0"/>
          <p:nvPr/>
        </p:nvPicPr>
        <p:blipFill rotWithShape="1">
          <a:blip r:embed="rId3">
            <a:alphaModFix/>
          </a:blip>
          <a:srcRect/>
          <a:stretch/>
        </p:blipFill>
        <p:spPr>
          <a:xfrm>
            <a:off x="2157984" y="1001964"/>
            <a:ext cx="9963235" cy="5375317"/>
          </a:xfrm>
          <a:prstGeom prst="rect">
            <a:avLst/>
          </a:prstGeom>
          <a:noFill/>
          <a:ln>
            <a:noFill/>
          </a:ln>
        </p:spPr>
      </p:pic>
      <p:sp>
        <p:nvSpPr>
          <p:cNvPr id="341" name="Google Shape;341;p87"/>
          <p:cNvSpPr txBox="1"/>
          <p:nvPr/>
        </p:nvSpPr>
        <p:spPr>
          <a:xfrm>
            <a:off x="80593" y="2312230"/>
            <a:ext cx="2419156" cy="4022457"/>
          </a:xfrm>
          <a:prstGeom prst="rect">
            <a:avLst/>
          </a:prstGeom>
          <a:noFill/>
          <a:ln>
            <a:noFill/>
          </a:ln>
        </p:spPr>
        <p:txBody>
          <a:bodyPr spcFirstLastPara="1" wrap="square" lIns="121900" tIns="60933" rIns="121900" bIns="60933" anchor="t" anchorCtr="0">
            <a:spAutoFit/>
          </a:bodyPr>
          <a:lstStyle/>
          <a:p>
            <a:r>
              <a:rPr lang="en" sz="1867">
                <a:solidFill>
                  <a:schemeClr val="accent2"/>
                </a:solidFill>
              </a:rPr>
              <a:t>Tomorrow.io Feedback:</a:t>
            </a:r>
            <a:endParaRPr sz="1867"/>
          </a:p>
          <a:p>
            <a:endParaRPr sz="1067">
              <a:solidFill>
                <a:schemeClr val="accent2"/>
              </a:solidFill>
            </a:endParaRPr>
          </a:p>
          <a:p>
            <a:r>
              <a:rPr lang="en" sz="1867">
                <a:solidFill>
                  <a:schemeClr val="accent2"/>
                </a:solidFill>
              </a:rPr>
              <a:t>Bias seems to be a function of solar beta angle and time since spacecraft was in eclipse. Work currently ongoing</a:t>
            </a:r>
            <a:endParaRPr sz="1867"/>
          </a:p>
          <a:p>
            <a:r>
              <a:rPr lang="en" sz="1867">
                <a:solidFill>
                  <a:schemeClr val="accent2"/>
                </a:solidFill>
              </a:rPr>
              <a:t>to characterize ICT emissivity as a function of spacecraft thermal state.</a:t>
            </a:r>
            <a:endParaRPr sz="1867"/>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8">
          <a:extLst>
            <a:ext uri="{FF2B5EF4-FFF2-40B4-BE49-F238E27FC236}">
              <a16:creationId xmlns:a16="http://schemas.microsoft.com/office/drawing/2014/main" id="{9DF6D74B-72A5-2491-7FE9-941A1E4CDE46}"/>
            </a:ext>
          </a:extLst>
        </p:cNvPr>
        <p:cNvGrpSpPr/>
        <p:nvPr/>
      </p:nvGrpSpPr>
      <p:grpSpPr>
        <a:xfrm>
          <a:off x="0" y="0"/>
          <a:ext cx="0" cy="0"/>
          <a:chOff x="0" y="0"/>
          <a:chExt cx="0" cy="0"/>
        </a:xfrm>
      </p:grpSpPr>
      <p:sp>
        <p:nvSpPr>
          <p:cNvPr id="139" name="Google Shape;139;p4">
            <a:extLst>
              <a:ext uri="{FF2B5EF4-FFF2-40B4-BE49-F238E27FC236}">
                <a16:creationId xmlns:a16="http://schemas.microsoft.com/office/drawing/2014/main" id="{2E8F0EE9-6C90-1FC1-2F00-764CA8745B12}"/>
              </a:ext>
            </a:extLst>
          </p:cNvPr>
          <p:cNvSpPr txBox="1">
            <a:spLocks noGrp="1"/>
          </p:cNvSpPr>
          <p:nvPr>
            <p:ph type="title"/>
          </p:nvPr>
        </p:nvSpPr>
        <p:spPr>
          <a:xfrm>
            <a:off x="838199" y="264452"/>
            <a:ext cx="10483735" cy="818800"/>
          </a:xfrm>
          <a:prstGeom prst="rect">
            <a:avLst/>
          </a:prstGeom>
          <a:noFill/>
          <a:ln>
            <a:noFill/>
          </a:ln>
        </p:spPr>
        <p:txBody>
          <a:bodyPr spcFirstLastPara="1" wrap="square" lIns="91433" tIns="45700" rIns="91433" bIns="45700" anchor="ctr" anchorCtr="0">
            <a:normAutofit/>
          </a:bodyPr>
          <a:lstStyle/>
          <a:p>
            <a:pPr lvl="0" algn="ctr"/>
            <a:r>
              <a:rPr lang="en-US" sz="3200" b="1" dirty="0">
                <a:solidFill>
                  <a:schemeClr val="accent6"/>
                </a:solidFill>
              </a:rPr>
              <a:t>Noise Assessment: TMS-02, -04, -05 and -06</a:t>
            </a:r>
            <a:endParaRPr sz="3200" b="1" dirty="0">
              <a:solidFill>
                <a:schemeClr val="accent6"/>
              </a:solidFill>
            </a:endParaRPr>
          </a:p>
        </p:txBody>
      </p:sp>
      <p:pic>
        <p:nvPicPr>
          <p:cNvPr id="7" name="Picture 6">
            <a:extLst>
              <a:ext uri="{FF2B5EF4-FFF2-40B4-BE49-F238E27FC236}">
                <a16:creationId xmlns:a16="http://schemas.microsoft.com/office/drawing/2014/main" id="{E9645B72-7CD1-AFB6-0734-1F44F96DA229}"/>
              </a:ext>
            </a:extLst>
          </p:cNvPr>
          <p:cNvPicPr>
            <a:picLocks noChangeAspect="1"/>
          </p:cNvPicPr>
          <p:nvPr/>
        </p:nvPicPr>
        <p:blipFill>
          <a:blip r:embed="rId3"/>
          <a:srcRect/>
          <a:stretch/>
        </p:blipFill>
        <p:spPr>
          <a:xfrm>
            <a:off x="1322663" y="1188074"/>
            <a:ext cx="9965479" cy="5047116"/>
          </a:xfrm>
          <a:prstGeom prst="rect">
            <a:avLst/>
          </a:prstGeom>
        </p:spPr>
      </p:pic>
      <p:sp>
        <p:nvSpPr>
          <p:cNvPr id="2" name="Oval 1">
            <a:extLst>
              <a:ext uri="{FF2B5EF4-FFF2-40B4-BE49-F238E27FC236}">
                <a16:creationId xmlns:a16="http://schemas.microsoft.com/office/drawing/2014/main" id="{8D4B9D36-A994-B064-0DCD-AE1339AFC6C3}"/>
              </a:ext>
            </a:extLst>
          </p:cNvPr>
          <p:cNvSpPr/>
          <p:nvPr/>
        </p:nvSpPr>
        <p:spPr>
          <a:xfrm>
            <a:off x="1959826" y="1318954"/>
            <a:ext cx="296091" cy="20552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3" name="Oval 2">
            <a:extLst>
              <a:ext uri="{FF2B5EF4-FFF2-40B4-BE49-F238E27FC236}">
                <a16:creationId xmlns:a16="http://schemas.microsoft.com/office/drawing/2014/main" id="{F8BDD68F-8655-C014-DE90-B15225EC2CC3}"/>
              </a:ext>
            </a:extLst>
          </p:cNvPr>
          <p:cNvSpPr/>
          <p:nvPr/>
        </p:nvSpPr>
        <p:spPr>
          <a:xfrm>
            <a:off x="9022478" y="1522154"/>
            <a:ext cx="534097" cy="20552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4" name="Oval 3">
            <a:extLst>
              <a:ext uri="{FF2B5EF4-FFF2-40B4-BE49-F238E27FC236}">
                <a16:creationId xmlns:a16="http://schemas.microsoft.com/office/drawing/2014/main" id="{33EC8DE1-8D63-A527-3D13-53CECA500512}"/>
              </a:ext>
            </a:extLst>
          </p:cNvPr>
          <p:cNvSpPr/>
          <p:nvPr/>
        </p:nvSpPr>
        <p:spPr>
          <a:xfrm>
            <a:off x="6682765" y="1522154"/>
            <a:ext cx="296091" cy="20552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a:p>
        </p:txBody>
      </p:sp>
    </p:spTree>
    <p:extLst>
      <p:ext uri="{BB962C8B-B14F-4D97-AF65-F5344CB8AC3E}">
        <p14:creationId xmlns:p14="http://schemas.microsoft.com/office/powerpoint/2010/main" val="1065865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5">
          <a:extLst>
            <a:ext uri="{FF2B5EF4-FFF2-40B4-BE49-F238E27FC236}">
              <a16:creationId xmlns:a16="http://schemas.microsoft.com/office/drawing/2014/main" id="{BB32ACE9-C263-FDFA-E22F-695F3E2A16DA}"/>
            </a:ext>
          </a:extLst>
        </p:cNvPr>
        <p:cNvGrpSpPr/>
        <p:nvPr/>
      </p:nvGrpSpPr>
      <p:grpSpPr>
        <a:xfrm>
          <a:off x="0" y="0"/>
          <a:ext cx="0" cy="0"/>
          <a:chOff x="0" y="0"/>
          <a:chExt cx="0" cy="0"/>
        </a:xfrm>
      </p:grpSpPr>
      <p:sp>
        <p:nvSpPr>
          <p:cNvPr id="152" name="Google Shape;152;p5">
            <a:extLst>
              <a:ext uri="{FF2B5EF4-FFF2-40B4-BE49-F238E27FC236}">
                <a16:creationId xmlns:a16="http://schemas.microsoft.com/office/drawing/2014/main" id="{CF24BA96-A7C0-1C2D-5A2A-3FE7E0ED3825}"/>
              </a:ext>
            </a:extLst>
          </p:cNvPr>
          <p:cNvSpPr txBox="1">
            <a:spLocks noGrp="1"/>
          </p:cNvSpPr>
          <p:nvPr>
            <p:ph type="title"/>
          </p:nvPr>
        </p:nvSpPr>
        <p:spPr>
          <a:xfrm>
            <a:off x="306267" y="374351"/>
            <a:ext cx="11536800" cy="818800"/>
          </a:xfrm>
          <a:prstGeom prst="rect">
            <a:avLst/>
          </a:prstGeom>
          <a:noFill/>
          <a:ln>
            <a:noFill/>
          </a:ln>
        </p:spPr>
        <p:txBody>
          <a:bodyPr spcFirstLastPara="1" wrap="square" lIns="91433" tIns="45700" rIns="91433" bIns="45700" anchor="ctr" anchorCtr="0">
            <a:noAutofit/>
          </a:bodyPr>
          <a:lstStyle/>
          <a:p>
            <a:pPr algn="ctr">
              <a:buSzPts val="990"/>
            </a:pPr>
            <a:r>
              <a:rPr lang="en" sz="3200" b="1" dirty="0">
                <a:solidFill>
                  <a:schemeClr val="accent6"/>
                </a:solidFill>
              </a:rPr>
              <a:t>Noise Cross-corre</a:t>
            </a:r>
            <a:r>
              <a:rPr lang="en-US" sz="3200" b="1" dirty="0">
                <a:solidFill>
                  <a:schemeClr val="accent6"/>
                </a:solidFill>
              </a:rPr>
              <a:t>la</a:t>
            </a:r>
            <a:r>
              <a:rPr lang="en" sz="3200" b="1" dirty="0">
                <a:solidFill>
                  <a:schemeClr val="accent6"/>
                </a:solidFill>
              </a:rPr>
              <a:t>tion Matrix: TMS-02</a:t>
            </a:r>
            <a:endParaRPr sz="3200" b="1" dirty="0">
              <a:solidFill>
                <a:schemeClr val="accent6"/>
              </a:solidFill>
            </a:endParaRPr>
          </a:p>
        </p:txBody>
      </p:sp>
      <p:pic>
        <p:nvPicPr>
          <p:cNvPr id="3" name="Picture 2" descr="Chart&#10;&#10;AI-generated content may be incorrect.">
            <a:extLst>
              <a:ext uri="{FF2B5EF4-FFF2-40B4-BE49-F238E27FC236}">
                <a16:creationId xmlns:a16="http://schemas.microsoft.com/office/drawing/2014/main" id="{7491A02A-5D9D-EE09-E1E8-F6B0D538C9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979" y="1550127"/>
            <a:ext cx="11639087" cy="4032069"/>
          </a:xfrm>
          <a:prstGeom prst="rect">
            <a:avLst/>
          </a:prstGeom>
        </p:spPr>
      </p:pic>
    </p:spTree>
    <p:extLst>
      <p:ext uri="{BB962C8B-B14F-4D97-AF65-F5344CB8AC3E}">
        <p14:creationId xmlns:p14="http://schemas.microsoft.com/office/powerpoint/2010/main" val="201639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2020C0D-16C0-4253-8413-28AE88582EA8}"/>
              </a:ext>
            </a:extLst>
          </p:cNvPr>
          <p:cNvSpPr>
            <a:spLocks noGrp="1"/>
          </p:cNvSpPr>
          <p:nvPr>
            <p:ph type="body" idx="1"/>
          </p:nvPr>
        </p:nvSpPr>
        <p:spPr>
          <a:xfrm>
            <a:off x="788321" y="883022"/>
            <a:ext cx="10990812" cy="5693892"/>
          </a:xfrm>
        </p:spPr>
        <p:txBody>
          <a:bodyPr>
            <a:noAutofit/>
          </a:bodyPr>
          <a:lstStyle/>
          <a:p>
            <a:pPr marL="186262" indent="0">
              <a:lnSpc>
                <a:spcPct val="60000"/>
              </a:lnSpc>
              <a:buNone/>
            </a:pPr>
            <a:r>
              <a:rPr lang="en-US" sz="1650" b="1" dirty="0"/>
              <a:t>Radiometric Performance</a:t>
            </a:r>
          </a:p>
          <a:p>
            <a:pPr marL="457200" indent="-274320">
              <a:lnSpc>
                <a:spcPct val="60000"/>
              </a:lnSpc>
              <a:spcBef>
                <a:spcPts val="600"/>
              </a:spcBef>
            </a:pPr>
            <a:r>
              <a:rPr lang="en-US" sz="1650" dirty="0"/>
              <a:t>TMS brightness temperatures show strong agreement with simulated data, indicating robust radiometric calibration.</a:t>
            </a:r>
          </a:p>
          <a:p>
            <a:pPr marL="457200" indent="-274320">
              <a:lnSpc>
                <a:spcPct val="60000"/>
              </a:lnSpc>
              <a:spcBef>
                <a:spcPts val="600"/>
              </a:spcBef>
            </a:pPr>
            <a:r>
              <a:rPr lang="en-US" sz="1650" dirty="0"/>
              <a:t>Large biases in window channels are likely influenced by surface emissivity uncertainties, GFS water vapor errors, and forward model biases.</a:t>
            </a:r>
          </a:p>
          <a:p>
            <a:pPr marL="457200" indent="-274320">
              <a:lnSpc>
                <a:spcPct val="60000"/>
              </a:lnSpc>
              <a:spcBef>
                <a:spcPts val="600"/>
              </a:spcBef>
            </a:pPr>
            <a:r>
              <a:rPr lang="en-US" sz="1650" dirty="0"/>
              <a:t>Cross-sensor consistency observed despite differing orbital configurations, supporting measurement reliability.</a:t>
            </a:r>
          </a:p>
          <a:p>
            <a:pPr marL="186262" indent="0">
              <a:lnSpc>
                <a:spcPct val="60000"/>
              </a:lnSpc>
              <a:buNone/>
            </a:pPr>
            <a:r>
              <a:rPr lang="en-US" sz="1650" b="1" dirty="0"/>
              <a:t>Temporal Stability</a:t>
            </a:r>
          </a:p>
          <a:p>
            <a:pPr marL="457200" indent="-274320">
              <a:lnSpc>
                <a:spcPct val="60000"/>
              </a:lnSpc>
              <a:spcBef>
                <a:spcPts val="600"/>
              </a:spcBef>
            </a:pPr>
            <a:r>
              <a:rPr lang="en-US" sz="1650" dirty="0"/>
              <a:t>Stable bias behavior observed for TMS-S02, -S05, and -S06 over the analysis period.</a:t>
            </a:r>
          </a:p>
          <a:p>
            <a:pPr marL="457200" indent="-274320">
              <a:lnSpc>
                <a:spcPct val="60000"/>
              </a:lnSpc>
              <a:spcBef>
                <a:spcPts val="600"/>
              </a:spcBef>
            </a:pPr>
            <a:r>
              <a:rPr lang="en-US" sz="1650" dirty="0"/>
              <a:t>Slow bias drift found in Channel 1, requiring monitoring and potential correction during the calibration process.</a:t>
            </a:r>
          </a:p>
          <a:p>
            <a:pPr marL="457200" indent="-274320">
              <a:lnSpc>
                <a:spcPct val="50000"/>
              </a:lnSpc>
              <a:spcBef>
                <a:spcPts val="600"/>
              </a:spcBef>
            </a:pPr>
            <a:r>
              <a:rPr lang="en-US" sz="1650" dirty="0"/>
              <a:t>Limited data availability for TMS-S03, -S04, and -S07 prevents robust performance assessment</a:t>
            </a:r>
          </a:p>
          <a:p>
            <a:pPr marL="186262" indent="0">
              <a:lnSpc>
                <a:spcPct val="60000"/>
              </a:lnSpc>
              <a:buNone/>
            </a:pPr>
            <a:r>
              <a:rPr lang="en-US" sz="1650" b="1" dirty="0"/>
              <a:t>Noise Assessment</a:t>
            </a:r>
          </a:p>
          <a:p>
            <a:pPr marL="457200" indent="-274320">
              <a:lnSpc>
                <a:spcPct val="60000"/>
              </a:lnSpc>
              <a:spcBef>
                <a:spcPts val="600"/>
              </a:spcBef>
            </a:pPr>
            <a:r>
              <a:rPr lang="en-US" sz="1650" dirty="0"/>
              <a:t>Scene-based NEDT assessment shows overall consistent performance, close to or exceeding nominal values.</a:t>
            </a:r>
          </a:p>
          <a:p>
            <a:pPr marL="457200" indent="-274320">
              <a:lnSpc>
                <a:spcPct val="60000"/>
              </a:lnSpc>
              <a:spcBef>
                <a:spcPts val="600"/>
              </a:spcBef>
            </a:pPr>
            <a:r>
              <a:rPr lang="en-US" sz="1650" dirty="0"/>
              <a:t>A high degree of cross-correlation across F-band channels was identified for all sensors. </a:t>
            </a:r>
          </a:p>
          <a:p>
            <a:pPr marL="457200" indent="-274320">
              <a:lnSpc>
                <a:spcPct val="60000"/>
              </a:lnSpc>
              <a:spcBef>
                <a:spcPts val="600"/>
              </a:spcBef>
            </a:pPr>
            <a:r>
              <a:rPr lang="en-US" sz="1650" dirty="0"/>
              <a:t>TMS-07 exhibits near-unity correlation within the F-band channels.</a:t>
            </a:r>
          </a:p>
          <a:p>
            <a:pPr marL="186262" indent="0">
              <a:lnSpc>
                <a:spcPct val="60000"/>
              </a:lnSpc>
              <a:buNone/>
            </a:pPr>
            <a:r>
              <a:rPr lang="en-US" sz="1650" b="1" dirty="0"/>
              <a:t>Key Findings for Operations</a:t>
            </a:r>
          </a:p>
          <a:p>
            <a:pPr marL="457200" indent="-274320">
              <a:lnSpc>
                <a:spcPct val="60000"/>
              </a:lnSpc>
              <a:spcBef>
                <a:spcPts val="600"/>
              </a:spcBef>
            </a:pPr>
            <a:r>
              <a:rPr lang="en-US" sz="1650" dirty="0"/>
              <a:t>Systematic dependencies identified: </a:t>
            </a:r>
          </a:p>
          <a:p>
            <a:pPr marL="914400" lvl="1">
              <a:lnSpc>
                <a:spcPct val="60000"/>
              </a:lnSpc>
            </a:pPr>
            <a:r>
              <a:rPr lang="en-US" sz="1650" dirty="0"/>
              <a:t>Ascending/descending orbit differences </a:t>
            </a:r>
          </a:p>
          <a:p>
            <a:pPr marL="914400" lvl="1">
              <a:lnSpc>
                <a:spcPct val="60000"/>
              </a:lnSpc>
            </a:pPr>
            <a:r>
              <a:rPr lang="en-US" sz="1650" dirty="0"/>
              <a:t>Latitude-dependent biases</a:t>
            </a:r>
          </a:p>
          <a:p>
            <a:pPr marL="914400" lvl="1">
              <a:lnSpc>
                <a:spcPct val="60000"/>
              </a:lnSpc>
            </a:pPr>
            <a:r>
              <a:rPr lang="en-US" sz="1650" dirty="0"/>
              <a:t>Scan-angle effects.</a:t>
            </a:r>
          </a:p>
          <a:p>
            <a:pPr marL="457200" indent="-274320">
              <a:lnSpc>
                <a:spcPct val="60000"/>
              </a:lnSpc>
            </a:pPr>
            <a:r>
              <a:rPr lang="en-US" sz="1650" dirty="0"/>
              <a:t>These features must be addressed for Calibration refinement, Retrieval algorithm development and Data assimilation readiness</a:t>
            </a:r>
          </a:p>
        </p:txBody>
      </p:sp>
      <p:sp>
        <p:nvSpPr>
          <p:cNvPr id="4" name="Google Shape;346;p88">
            <a:extLst>
              <a:ext uri="{FF2B5EF4-FFF2-40B4-BE49-F238E27FC236}">
                <a16:creationId xmlns:a16="http://schemas.microsoft.com/office/drawing/2014/main" id="{9AC4F34B-3D04-468C-86BE-1284B4489814}"/>
              </a:ext>
            </a:extLst>
          </p:cNvPr>
          <p:cNvSpPr txBox="1">
            <a:spLocks noGrp="1"/>
          </p:cNvSpPr>
          <p:nvPr>
            <p:ph type="title"/>
          </p:nvPr>
        </p:nvSpPr>
        <p:spPr>
          <a:xfrm>
            <a:off x="838200" y="173012"/>
            <a:ext cx="10430000" cy="818800"/>
          </a:xfrm>
          <a:prstGeom prst="rect">
            <a:avLst/>
          </a:prstGeom>
          <a:noFill/>
          <a:ln>
            <a:noFill/>
          </a:ln>
        </p:spPr>
        <p:txBody>
          <a:bodyPr spcFirstLastPara="1" wrap="square" lIns="91433" tIns="45700" rIns="91433" bIns="45700" anchor="ctr" anchorCtr="0">
            <a:normAutofit/>
          </a:bodyPr>
          <a:lstStyle/>
          <a:p>
            <a:pPr algn="ctr"/>
            <a:r>
              <a:rPr lang="en" sz="3200" b="1" dirty="0">
                <a:solidFill>
                  <a:schemeClr val="accent6"/>
                </a:solidFill>
              </a:rPr>
              <a:t>Summary</a:t>
            </a:r>
            <a:endParaRPr sz="3200" b="1" dirty="0">
              <a:solidFill>
                <a:schemeClr val="accent6"/>
              </a:solidFill>
            </a:endParaRPr>
          </a:p>
        </p:txBody>
      </p:sp>
      <p:sp>
        <p:nvSpPr>
          <p:cNvPr id="5" name="Google Shape;218;g3a45090ed80_0_644">
            <a:extLst>
              <a:ext uri="{FF2B5EF4-FFF2-40B4-BE49-F238E27FC236}">
                <a16:creationId xmlns:a16="http://schemas.microsoft.com/office/drawing/2014/main" id="{A0050032-FD34-40F6-9B3E-F70AFBA8A5E3}"/>
              </a:ext>
            </a:extLst>
          </p:cNvPr>
          <p:cNvSpPr txBox="1"/>
          <p:nvPr/>
        </p:nvSpPr>
        <p:spPr>
          <a:xfrm>
            <a:off x="1122218" y="5749972"/>
            <a:ext cx="10231584" cy="646300"/>
          </a:xfrm>
          <a:prstGeom prst="rect">
            <a:avLst/>
          </a:prstGeom>
          <a:solidFill>
            <a:srgbClr val="D6F5FF"/>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1500" b="1" dirty="0"/>
              <a:t>TMS observations demonstrate strong calibration and cross-sensor consistency, with identifiable bias structures and non-random noise characteristics requiring targeted mitigation for operational implementation.</a:t>
            </a:r>
          </a:p>
        </p:txBody>
      </p:sp>
    </p:spTree>
    <p:extLst>
      <p:ext uri="{BB962C8B-B14F-4D97-AF65-F5344CB8AC3E}">
        <p14:creationId xmlns:p14="http://schemas.microsoft.com/office/powerpoint/2010/main" val="956182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49091d0e2c_0_3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800"/>
              </a:spcBef>
              <a:spcAft>
                <a:spcPts val="0"/>
              </a:spcAft>
              <a:buClr>
                <a:schemeClr val="dk1"/>
              </a:buClr>
              <a:buSzPts val="1100"/>
              <a:buFont typeface="Arial"/>
              <a:buNone/>
            </a:pPr>
            <a:r>
              <a:rPr lang="en-US" sz="2400" b="1" i="1">
                <a:solidFill>
                  <a:srgbClr val="010078"/>
                </a:solidFill>
                <a:latin typeface="Arial"/>
                <a:ea typeface="Arial"/>
                <a:cs typeface="Arial"/>
                <a:sym typeface="Arial"/>
              </a:rPr>
              <a:t>Disclaimer: The scientific results and conclusions, as well as any views or opinions expressed herein, are those of the author(s) and do not necessarily reflect those of NOAA or the Department of Commerce.</a:t>
            </a:r>
            <a:endParaRPr/>
          </a:p>
        </p:txBody>
      </p:sp>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Blue Green">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X6PPVAVDZMSZ-613157859-13492</_dlc_DocId>
    <_dlc_DocIdUrl xmlns="cfab5f87-ed30-4dbb-a820-4234a14babf6">
      <Url>https://wmoomm.sharepoint.com/sites/Collaboration/_layouts/15/DocIdRedir.aspx?ID=X6PPVAVDZMSZ-613157859-13492</Url>
      <Description>X6PPVAVDZMSZ-613157859-13492</Description>
    </_dlc_DocIdUrl>
  </documentManagement>
</p:properties>
</file>

<file path=customXml/itemProps1.xml><?xml version="1.0" encoding="utf-8"?>
<ds:datastoreItem xmlns:ds="http://schemas.openxmlformats.org/officeDocument/2006/customXml" ds:itemID="{7300A1B7-30FE-4C8F-ACA9-54F0CA115FBB}"/>
</file>

<file path=customXml/itemProps2.xml><?xml version="1.0" encoding="utf-8"?>
<ds:datastoreItem xmlns:ds="http://schemas.openxmlformats.org/officeDocument/2006/customXml" ds:itemID="{6F5690CC-A3F6-405C-893B-B78D3C52E3FB}"/>
</file>

<file path=customXml/itemProps3.xml><?xml version="1.0" encoding="utf-8"?>
<ds:datastoreItem xmlns:ds="http://schemas.openxmlformats.org/officeDocument/2006/customXml" ds:itemID="{F880BD7B-9B95-4CCF-9056-2B4339C67DB6}"/>
</file>

<file path=customXml/itemProps4.xml><?xml version="1.0" encoding="utf-8"?>
<ds:datastoreItem xmlns:ds="http://schemas.openxmlformats.org/officeDocument/2006/customXml" ds:itemID="{80D89DC1-3132-4BC6-BF39-567AD968C005}"/>
</file>

<file path=customXml/itemProps5.xml><?xml version="1.0" encoding="utf-8"?>
<ds:datastoreItem xmlns:ds="http://schemas.openxmlformats.org/officeDocument/2006/customXml" ds:itemID="{BA2FD953-50C9-4BF4-B47A-08087ADBC775}"/>
</file>

<file path=docProps/app.xml><?xml version="1.0" encoding="utf-8"?>
<Properties xmlns="http://schemas.openxmlformats.org/officeDocument/2006/extended-properties" xmlns:vt="http://schemas.openxmlformats.org/officeDocument/2006/docPropsVTypes">
  <TotalTime>1187</TotalTime>
  <Words>1435</Words>
  <Application>Microsoft Office PowerPoint</Application>
  <PresentationFormat>Widescreen</PresentationFormat>
  <Paragraphs>185</Paragraphs>
  <Slides>20</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Arial Narrow</vt:lpstr>
      <vt:lpstr>Calibri</vt:lpstr>
      <vt:lpstr>Roboto</vt:lpstr>
      <vt:lpstr>1_Office Theme</vt:lpstr>
      <vt:lpstr>2_Office Theme</vt:lpstr>
      <vt:lpstr>PowerPoint Presentation</vt:lpstr>
      <vt:lpstr>Evaluation of Tomorrow.io Microwave Sounder (TMS) Data</vt:lpstr>
      <vt:lpstr>Radiometric Assessment Approach</vt:lpstr>
      <vt:lpstr>Processing of TMS Data</vt:lpstr>
      <vt:lpstr>Assessment of TMS TBR Data: O-B Statistics Comparison and NEDT</vt:lpstr>
      <vt:lpstr>TMS05 TB vs. TBR:  O-B Statistics</vt:lpstr>
      <vt:lpstr>TBR O-B histograms: TMS-05</vt:lpstr>
      <vt:lpstr>TBR O-B Latitude Dependency: TMS-02</vt:lpstr>
      <vt:lpstr>TBR O-B Latitude Dependency: TMS-05</vt:lpstr>
      <vt:lpstr>Channel 11 O-B Bias Maps, TMS-02 vs. TMS-05</vt:lpstr>
      <vt:lpstr>TMS-TBR O-B Scan Angle Dependency: TMS-02</vt:lpstr>
      <vt:lpstr>TMS-TBR O-B Scan Angle Dependency: TMS-05</vt:lpstr>
      <vt:lpstr>TMS-TBR O-B Temporal Stability: TMS-02</vt:lpstr>
      <vt:lpstr>TMS-TBR O-B Temporal Stability: TMS-05</vt:lpstr>
      <vt:lpstr>TMS-TBR O-B Temporal Stability: TMS-06</vt:lpstr>
      <vt:lpstr>TMS-TBR O-B Temporal Stability: TMS-07</vt:lpstr>
      <vt:lpstr>Noise Assessment: TMS-02, -04, -05 and -06</vt:lpstr>
      <vt:lpstr>Noise Cross-correlation Matrix: TMS-02</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Flavio Iturbide-Sanchez</dc:creator>
  <cp:lastModifiedBy>Flavio Iturbide-Sanchez</cp:lastModifiedBy>
  <cp:revision>25</cp:revision>
  <dcterms:modified xsi:type="dcterms:W3CDTF">2026-03-21T01:15:08Z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72ee450a-fa23-4f1c-94fa-eb715885cd2b</vt:lpwstr>
  </property>
</Properties>
</file>