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13"/>
  </p:notesMasterIdLst>
  <p:sldIdLst>
    <p:sldId id="625" r:id="rId7"/>
    <p:sldId id="907" r:id="rId8"/>
    <p:sldId id="910" r:id="rId9"/>
    <p:sldId id="908" r:id="rId10"/>
    <p:sldId id="909" r:id="rId11"/>
    <p:sldId id="90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0745EC-1E48-C77A-E3D1-BECF216667EF}" v="2" dt="2026-03-25T22:13:47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ewison" userId="S::tim.hewison_eumetsat.int#ext#@wmoomm.onmicrosoft.com::f8dda0d2-b619-44db-a4e0-f2b89ebb896e" providerId="AD" clId="Web-{C90745EC-1E48-C77A-E3D1-BECF216667EF}"/>
    <pc:docChg chg="addSld delSld">
      <pc:chgData name="Tim Hewison" userId="S::tim.hewison_eumetsat.int#ext#@wmoomm.onmicrosoft.com::f8dda0d2-b619-44db-a4e0-f2b89ebb896e" providerId="AD" clId="Web-{C90745EC-1E48-C77A-E3D1-BECF216667EF}" dt="2026-03-25T22:13:47.019" v="1"/>
      <pc:docMkLst>
        <pc:docMk/>
      </pc:docMkLst>
      <pc:sldChg chg="add del replId">
        <pc:chgData name="Tim Hewison" userId="S::tim.hewison_eumetsat.int#ext#@wmoomm.onmicrosoft.com::f8dda0d2-b619-44db-a4e0-f2b89ebb896e" providerId="AD" clId="Web-{C90745EC-1E48-C77A-E3D1-BECF216667EF}" dt="2026-03-25T22:13:47.019" v="1"/>
        <pc:sldMkLst>
          <pc:docMk/>
          <pc:sldMk cId="412603395" sldId="91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26B6A-D5A0-4C47-8857-5DCDD5DD5E5F}" type="datetimeFigureOut">
              <a:rPr lang="en-IE" smtClean="0"/>
              <a:t>25/03/2026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54AE9-EC66-47A9-9AF7-6EDD9279B5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187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0479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640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/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10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314311" y="-1679944"/>
            <a:ext cx="11288822" cy="11288822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3781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4924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94981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664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endParaRPr lang="de-DE" sz="1000" b="0" baseline="0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13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648056"/>
            <a:ext cx="462861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IE" sz="1000" b="0" baseline="0" dirty="0">
                <a:solidFill>
                  <a:schemeClr val="accent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EUM2035876 v1D</a:t>
            </a:r>
            <a:r>
              <a:rPr lang="en-IE" sz="1000" b="0" kern="100" spc="-100" dirty="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000" b="0" baseline="0" dirty="0">
                <a:solidFill>
                  <a:schemeClr val="accent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 </a:t>
            </a:r>
            <a:endParaRPr lang="de-DE" sz="1000" b="0" baseline="0" dirty="0">
              <a:solidFill>
                <a:schemeClr val="accent2"/>
              </a:solidFill>
              <a:latin typeface="Bahnschrift Light" panose="020B0502040204020203" pitchFamily="34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50" b="0" smtClean="0">
                <a:solidFill>
                  <a:schemeClr val="accent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pPr algn="r"/>
              <a:t>‹#›</a:t>
            </a:fld>
            <a:endParaRPr lang="en-GB" sz="1050">
              <a:solidFill>
                <a:schemeClr val="accent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94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0" spc="-100" baseline="0">
          <a:solidFill>
            <a:schemeClr val="bg1"/>
          </a:solidFill>
          <a:latin typeface="Bahnschrift SemiLight" panose="020B0502040204020203" pitchFamily="34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oadmap_to_gsics_products_dashboard_v0.0/" TargetMode="External"/><Relationship Id="rId2" Type="http://schemas.openxmlformats.org/officeDocument/2006/relationships/hyperlink" Target="https://gsicsweb.eumetsat.int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hyperlink" Target="https://gsicsweb.eumetsat.int/gsics-plotter/" TargetMode="External"/><Relationship Id="rId4" Type="http://schemas.openxmlformats.org/officeDocument/2006/relationships/hyperlink" Target="https://gsicsweb.eumetsat.int/meeting/2026/02/gdwg-teleconference-2026-02-24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title="[DM_DOCNAME]">
            <a:extLst>
              <a:ext uri="{FF2B5EF4-FFF2-40B4-BE49-F238E27FC236}">
                <a16:creationId xmlns:a16="http://schemas.microsoft.com/office/drawing/2014/main" id="{08CCCDF4-8DDE-4971-D73B-6CF4F119D883}"/>
              </a:ext>
            </a:extLst>
          </p:cNvPr>
          <p:cNvSpPr txBox="1"/>
          <p:nvPr/>
        </p:nvSpPr>
        <p:spPr>
          <a:xfrm>
            <a:off x="-1" y="1884152"/>
            <a:ext cx="5394961" cy="2579507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IE" sz="3200" spc="-100" dirty="0">
                <a:latin typeface="Arial" panose="020B0604020202020204" pitchFamily="34" charset="0"/>
                <a:cs typeface="Arial" panose="020B0604020202020204" pitchFamily="34" charset="0"/>
              </a:rPr>
              <a:t>Microwave Sub-Group Discussion on Inter-calibration of small satellites</a:t>
            </a:r>
          </a:p>
          <a:p>
            <a:pPr>
              <a:defRPr/>
            </a:pPr>
            <a:r>
              <a:rPr lang="en-GB" sz="1800" b="0" noProof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Tim Hewison</a:t>
            </a:r>
          </a:p>
          <a:p>
            <a:pPr>
              <a:defRPr/>
            </a:pPr>
            <a:endParaRPr lang="en-GB" sz="1600" b="0" i="1" kern="0" noProof="0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 noProof="0" dirty="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2026 Annual GSICS Meeting</a:t>
            </a:r>
          </a:p>
        </p:txBody>
      </p:sp>
    </p:spTree>
    <p:extLst>
      <p:ext uri="{BB962C8B-B14F-4D97-AF65-F5344CB8AC3E}">
        <p14:creationId xmlns:p14="http://schemas.microsoft.com/office/powerpoint/2010/main" val="215919205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235BB-0E5D-1075-06A0-045DDA782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69347-B837-1192-BE08-B13D0FC21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Requirements for Inter-Calibration of Small Satellites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52F54-775C-7C0B-B872-DE6A9A7F55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925286"/>
            <a:ext cx="11627339" cy="5750935"/>
          </a:xfrm>
        </p:spPr>
        <p:txBody>
          <a:bodyPr>
            <a:normAutofit/>
          </a:bodyPr>
          <a:lstStyle/>
          <a:p>
            <a:r>
              <a:rPr lang="en-US" dirty="0"/>
              <a:t>Establish requirements for inter-calibration:​</a:t>
            </a:r>
          </a:p>
          <a:p>
            <a:pPr lvl="1"/>
            <a:r>
              <a:rPr lang="en-US" dirty="0"/>
              <a:t>Target instruments, channels, dynamic range​</a:t>
            </a:r>
          </a:p>
          <a:p>
            <a:pPr lvl="1"/>
            <a:r>
              <a:rPr lang="en-US" dirty="0"/>
              <a:t>Inter-calibration uncertainty, traceability​</a:t>
            </a:r>
          </a:p>
          <a:p>
            <a:pPr lvl="1"/>
            <a:r>
              <a:rPr lang="en-US" dirty="0"/>
              <a:t>Timeliness – lead time and update frequency​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First: </a:t>
            </a:r>
            <a:r>
              <a:rPr lang="en-GB" dirty="0">
                <a:solidFill>
                  <a:srgbClr val="FF0000"/>
                </a:solidFill>
              </a:rPr>
              <a:t>Assess calibration stability!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Form of inter-calibration product: Algorithm, Coefficient Updates, Corrections, Re-calibration, …​</a:t>
            </a:r>
          </a:p>
          <a:p>
            <a:r>
              <a:rPr lang="en-GB" dirty="0"/>
              <a:t>Identification of suitable reference instrument(s)</a:t>
            </a:r>
          </a:p>
          <a:p>
            <a:pPr lvl="1"/>
            <a:r>
              <a:rPr lang="en-GB" dirty="0"/>
              <a:t>Matching weighting functions? …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11324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ABB5E-E47F-6AEE-6844-6FF229120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Sub-Group needs for GSICS Website + Plotter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C5503-11CA-992C-CA78-2E20F9CA85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3826872" cy="52626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E" dirty="0"/>
              <a:t>Sub-group needs for:</a:t>
            </a:r>
          </a:p>
          <a:p>
            <a:r>
              <a:rPr lang="en-IE" dirty="0">
                <a:hlinkClick r:id="rId2"/>
              </a:rPr>
              <a:t>Website</a:t>
            </a:r>
            <a:r>
              <a:rPr lang="en-IE" dirty="0"/>
              <a:t> evolutions</a:t>
            </a:r>
            <a:endParaRPr lang="en-IE" sz="3600" dirty="0"/>
          </a:p>
          <a:p>
            <a:r>
              <a:rPr lang="en-IE" dirty="0"/>
              <a:t>GSICS plotter</a:t>
            </a:r>
          </a:p>
          <a:p>
            <a:pPr lvl="1"/>
            <a:r>
              <a:rPr lang="en-IE" dirty="0"/>
              <a:t>(</a:t>
            </a:r>
            <a:r>
              <a:rPr lang="en-IE" u="sng" dirty="0">
                <a:hlinkClick r:id="rId3" tooltip="Roadmap_to_GSICS_Products_Dashboard_V0.0"/>
              </a:rPr>
              <a:t>proposed requirements</a:t>
            </a:r>
            <a:r>
              <a:rPr lang="en-IE" dirty="0"/>
              <a:t> from </a:t>
            </a:r>
            <a:r>
              <a:rPr lang="en-IE" u="sng" dirty="0">
                <a:hlinkClick r:id="rId4" tooltip="https://gsicsweb.eumetsat.int/meeting/2026/02/gdwg-teleconference-2026-02-24/"/>
              </a:rPr>
              <a:t>GDWG meeting</a:t>
            </a:r>
            <a:r>
              <a:rPr lang="en-IE" dirty="0"/>
              <a:t>)</a:t>
            </a:r>
          </a:p>
          <a:p>
            <a:pPr lvl="1"/>
            <a:r>
              <a:rPr lang="en-IE" dirty="0"/>
              <a:t>EUMETSAT </a:t>
            </a:r>
            <a:r>
              <a:rPr lang="en-IE" u="sng" dirty="0">
                <a:hlinkClick r:id="rId5" tooltip="https://gsicsweb.eumetsat.int/gsics-plotter/"/>
              </a:rPr>
              <a:t>mock-up</a:t>
            </a:r>
            <a:r>
              <a:rPr lang="en-IE" dirty="0"/>
              <a:t> online to support the discussion.</a:t>
            </a:r>
            <a:endParaRPr lang="en-IE" sz="3200" dirty="0"/>
          </a:p>
          <a:p>
            <a:pPr lvl="1"/>
            <a:r>
              <a:rPr lang="en-IE" dirty="0"/>
              <a:t>Plans for products?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D2798F-55C3-E381-E5DC-63D27EFBF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231" y="799253"/>
            <a:ext cx="8154538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10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76400-12F8-D392-8463-D87582357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title="[DM_DOCNAME]">
            <a:extLst>
              <a:ext uri="{FF2B5EF4-FFF2-40B4-BE49-F238E27FC236}">
                <a16:creationId xmlns:a16="http://schemas.microsoft.com/office/drawing/2014/main" id="{0A3A7ED4-439F-DFDF-A39A-8D6E693EC65F}"/>
              </a:ext>
            </a:extLst>
          </p:cNvPr>
          <p:cNvSpPr txBox="1"/>
          <p:nvPr/>
        </p:nvSpPr>
        <p:spPr>
          <a:xfrm>
            <a:off x="-1" y="1884152"/>
            <a:ext cx="5394961" cy="3071949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IE" sz="3200" spc="-100" dirty="0">
                <a:latin typeface="Arial" panose="020B0604020202020204" pitchFamily="34" charset="0"/>
                <a:cs typeface="Arial" panose="020B0604020202020204" pitchFamily="34" charset="0"/>
              </a:rPr>
              <a:t>Microwave Sub-Group Discussion on Methods for Inter-calibration of hyperspectral sounders</a:t>
            </a:r>
          </a:p>
          <a:p>
            <a:pPr>
              <a:defRPr/>
            </a:pPr>
            <a:r>
              <a:rPr lang="en-GB" sz="1800" b="0" noProof="0" dirty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Tim Hewison</a:t>
            </a:r>
          </a:p>
          <a:p>
            <a:pPr>
              <a:defRPr/>
            </a:pPr>
            <a:endParaRPr lang="en-GB" sz="1600" b="0" i="1" kern="0" noProof="0" dirty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 noProof="0" dirty="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2026 Annual GSICS Meeting</a:t>
            </a:r>
          </a:p>
        </p:txBody>
      </p:sp>
    </p:spTree>
    <p:extLst>
      <p:ext uri="{BB962C8B-B14F-4D97-AF65-F5344CB8AC3E}">
        <p14:creationId xmlns:p14="http://schemas.microsoft.com/office/powerpoint/2010/main" val="292794968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15762-9D7B-549D-B2D7-97A846BB8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2C833-E0CF-FE7F-4CBD-4D16DB11F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Requirements for Inter-Calibration of Hyperspectral Sounders</a:t>
            </a:r>
            <a:endParaRPr lang="en-IE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800CD-3B0F-9ACA-F911-C4EEDFC7EE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925286"/>
            <a:ext cx="11627339" cy="575093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Establish requirements for inter-calibration:​</a:t>
            </a:r>
          </a:p>
          <a:p>
            <a:pPr lvl="1"/>
            <a:r>
              <a:rPr lang="en-US" dirty="0"/>
              <a:t>Target instruments, channels, dynamic range​</a:t>
            </a:r>
          </a:p>
          <a:p>
            <a:pPr lvl="1"/>
            <a:r>
              <a:rPr lang="en-US" dirty="0"/>
              <a:t>Inter-calibration uncertainty, traceability​</a:t>
            </a:r>
          </a:p>
          <a:p>
            <a:pPr lvl="1"/>
            <a:r>
              <a:rPr lang="en-US" dirty="0"/>
              <a:t>Timeliness – lead time and update frequency​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First: </a:t>
            </a:r>
            <a:r>
              <a:rPr lang="en-GB" dirty="0">
                <a:solidFill>
                  <a:srgbClr val="FF0000"/>
                </a:solidFill>
              </a:rPr>
              <a:t>Assess calibration stability!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Form of inter-calibration product: Algorithm, Coefficient Updates, Corrections, Re-calibration, …​</a:t>
            </a:r>
          </a:p>
          <a:p>
            <a:r>
              <a:rPr lang="en-GB" dirty="0"/>
              <a:t>Additional step: Spectral convolution with SRF</a:t>
            </a:r>
          </a:p>
          <a:p>
            <a:pPr lvl="1"/>
            <a:r>
              <a:rPr lang="en-GB" dirty="0"/>
              <a:t>In frequency-space?</a:t>
            </a:r>
          </a:p>
          <a:p>
            <a:pPr lvl="1"/>
            <a:r>
              <a:rPr lang="en-GB" dirty="0"/>
              <a:t>Following IR example</a:t>
            </a:r>
          </a:p>
          <a:p>
            <a:r>
              <a:rPr lang="en-GB" dirty="0"/>
              <a:t>Potential to validate/modify other sensor’s SRF</a:t>
            </a:r>
          </a:p>
          <a:p>
            <a:r>
              <a:rPr lang="en-GB" dirty="0"/>
              <a:t>Identification of suitable reference instrument(s)</a:t>
            </a:r>
          </a:p>
          <a:p>
            <a:pPr lvl="1"/>
            <a:r>
              <a:rPr lang="en-GB" dirty="0"/>
              <a:t>Potential future hyperspectral reference instruments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2370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pPr lvl="0"/>
            <a:r>
              <a:rPr lang="en-GB" sz="2800" noProof="0" dirty="0">
                <a:solidFill>
                  <a:srgbClr val="38484E"/>
                </a:solidFill>
                <a:latin typeface="Bahnschrift SemiLight"/>
              </a:rPr>
              <a:t>Thank you!</a:t>
            </a:r>
          </a:p>
          <a:p>
            <a:pPr lvl="0"/>
            <a:r>
              <a:rPr lang="en-GB" sz="2000" noProof="0" dirty="0">
                <a:solidFill>
                  <a:srgbClr val="38484E"/>
                </a:solidFill>
                <a:latin typeface="Bahnschrift Light"/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330055260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_Programmes Template">
  <a:themeElements>
    <a:clrScheme name="EUMETSAT 2021 Colours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">
      <a:majorFont>
        <a:latin typeface="Bahnschrift SemiLight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Programmes)" id="{96745099-B8B5-493A-960A-EEAE97F9475A}" vid="{CE508AB9-3B00-4A2D-AF5F-5B8FF2D6E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X6PPVAVDZMSZ-613157859-13473</_dlc_DocId>
    <_dlc_DocIdUrl xmlns="cfab5f87-ed30-4dbb-a820-4234a14babf6">
      <Url>https://wmoomm.sharepoint.com/sites/Collaboration/_layouts/15/DocIdRedir.aspx?ID=X6PPVAVDZMSZ-613157859-13473</Url>
      <Description>X6PPVAVDZMSZ-613157859-13473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F332A6-53C2-481B-834F-44CE41598337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b872a7c1-ed7f-4c06-9e7d-9181e1c04fc6"/>
    <ds:schemaRef ds:uri="715fcdb6-58ff-4d84-993c-bb26a5b54815"/>
  </ds:schemaRefs>
</ds:datastoreItem>
</file>

<file path=customXml/itemProps2.xml><?xml version="1.0" encoding="utf-8"?>
<ds:datastoreItem xmlns:ds="http://schemas.openxmlformats.org/officeDocument/2006/customXml" ds:itemID="{9C22059C-5F2A-448E-8B77-8D6936E3FB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893F97-D1AA-4312-A828-1ADEA23D29F0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F277C3A0-B3B0-452E-8C21-95F506CBBC1B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5EFB1D30-1718-4B8C-94F2-056DB234C0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228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3_Programmes Template</vt:lpstr>
      <vt:lpstr>PowerPoint Presentation</vt:lpstr>
      <vt:lpstr>Requirements for Inter-Calibration of Small Satellites</vt:lpstr>
      <vt:lpstr>Sub-Group needs for GSICS Website + Plotter</vt:lpstr>
      <vt:lpstr>PowerPoint Presentation</vt:lpstr>
      <vt:lpstr>Requirements for Inter-Calibration of Hyperspectral Sounders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Jörg Ackermann</dc:creator>
  <cp:lastModifiedBy>Tim Hewison</cp:lastModifiedBy>
  <cp:revision>26</cp:revision>
  <dcterms:created xsi:type="dcterms:W3CDTF">2025-02-19T17:10:20Z</dcterms:created>
  <dcterms:modified xsi:type="dcterms:W3CDTF">2026-03-25T22:13:49Z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0370798d-e48f-4015-ba69-2882f759a0c8</vt:lpwstr>
  </property>
  <property fmtid="{D5CDD505-2E9C-101B-9397-08002B2CF9AE}" pid="4" name="MediaServiceImageTags">
    <vt:lpwstr/>
  </property>
</Properties>
</file>