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8"/>
  </p:notesMasterIdLst>
  <p:sldIdLst>
    <p:sldId id="256" r:id="rId3"/>
    <p:sldId id="273" r:id="rId4"/>
    <p:sldId id="258" r:id="rId5"/>
    <p:sldId id="274" r:id="rId6"/>
    <p:sldId id="277" r:id="rId7"/>
    <p:sldId id="276" r:id="rId9"/>
    <p:sldId id="278" r:id="rId10"/>
    <p:sldId id="279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C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94"/>
  </p:normalViewPr>
  <p:slideViewPr>
    <p:cSldViewPr snapToGrid="0">
      <p:cViewPr>
        <p:scale>
          <a:sx n="113" d="100"/>
          <a:sy n="113" d="100"/>
        </p:scale>
        <p:origin x="474" y="-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viewProps" Target="viewProps.xml"/><Relationship Id="rId18" Type="http://schemas.openxmlformats.org/officeDocument/2006/relationships/customXml" Target="../customXml/item4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17" Type="http://schemas.openxmlformats.org/officeDocument/2006/relationships/customXml" Target="../customXml/item3.xml"/><Relationship Id="rId2" Type="http://schemas.openxmlformats.org/officeDocument/2006/relationships/theme" Target="theme/theme1.xml"/><Relationship Id="rId16" Type="http://schemas.openxmlformats.org/officeDocument/2006/relationships/customXml" Target="../customXml/item2.xml"/><Relationship Id="rId6" Type="http://schemas.openxmlformats.org/officeDocument/2006/relationships/slide" Target="slides/slide4.xml"/><Relationship Id="rId11" Type="http://schemas.openxmlformats.org/officeDocument/2006/relationships/slide" Target="slides/slide8.xml"/><Relationship Id="rId1" Type="http://schemas.openxmlformats.org/officeDocument/2006/relationships/slideMaster" Target="slideMasters/slideMaster1.xml"/><Relationship Id="rId5" Type="http://schemas.openxmlformats.org/officeDocument/2006/relationships/slide" Target="slides/slide3.xml"/><Relationship Id="rId15" Type="http://schemas.openxmlformats.org/officeDocument/2006/relationships/customXml" Target="../customXml/item1.xml"/><Relationship Id="rId10" Type="http://schemas.openxmlformats.org/officeDocument/2006/relationships/slide" Target="slides/slide7.xml"/><Relationship Id="rId19" Type="http://schemas.openxmlformats.org/officeDocument/2006/relationships/customXml" Target="../customXml/item5.xml"/><Relationship Id="rId9" Type="http://schemas.openxmlformats.org/officeDocument/2006/relationships/slide" Target="slides/slide6.xml"/><Relationship Id="rId4" Type="http://schemas.openxmlformats.org/officeDocument/2006/relationships/slide" Target="slides/slide2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4787D8-4D62-8349-AE5D-D34D921716E2}" type="datetimeFigureOut">
              <a:rPr lang="en-GB" smtClean="0"/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  <a:endParaRPr lang="en-GB"/>
          </a:p>
          <a:p>
            <a:pPr lvl="1"/>
            <a:r>
              <a:rPr lang="en-GB"/>
              <a:t>Second level</a:t>
            </a:r>
            <a:endParaRPr lang="en-GB"/>
          </a:p>
          <a:p>
            <a:pPr lvl="2"/>
            <a:r>
              <a:rPr lang="en-GB"/>
              <a:t>Third level</a:t>
            </a:r>
            <a:endParaRPr lang="en-GB"/>
          </a:p>
          <a:p>
            <a:pPr lvl="3"/>
            <a:r>
              <a:rPr lang="en-GB"/>
              <a:t>Fourth level</a:t>
            </a:r>
            <a:endParaRPr lang="en-GB"/>
          </a:p>
          <a:p>
            <a:pPr lvl="4"/>
            <a:r>
              <a:rPr lang="en-GB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30CBED-D393-0444-AF9C-46764C521B5A}" type="slidenum">
              <a:rPr lang="en-GB" smtClean="0"/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r>
              <a:rPr lang="en-US" altLang="zh-CN"/>
              <a:t>1</a:t>
            </a:r>
            <a:r>
              <a:rPr lang="zh-CN" altLang="en-US"/>
              <a:t>）</a:t>
            </a:r>
            <a:r>
              <a:rPr lang="en-US" altLang="zh-CN"/>
              <a:t>Meeting info and presentation files; 2) Actions and feedback or progress; 2) Publication, related to GSICS, model, method, validation, dataset distribution...</a:t>
            </a:r>
            <a:endParaRPr lang="en-US" alt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r>
              <a:rPr lang="en-US" altLang="zh-CN"/>
              <a:t>1) not line, but dot line or star line, can look at the sample data. How much samples.</a:t>
            </a:r>
            <a:endParaRPr lang="en-US" altLang="zh-C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518603"/>
            <a:ext cx="9144000" cy="2387600"/>
          </a:xfrm>
        </p:spPr>
        <p:txBody>
          <a:bodyPr anchor="ctr"/>
          <a:lstStyle>
            <a:lvl1pPr algn="ctr">
              <a:defRPr sz="360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99827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  <a:endParaRPr lang="en-US" noProof="0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6720" y="1615044"/>
            <a:ext cx="11338560" cy="46435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720" y="1626919"/>
            <a:ext cx="5486400" cy="46214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78880" y="1626919"/>
            <a:ext cx="5486400" cy="46214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93592" y="365125"/>
            <a:ext cx="10371688" cy="8342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720" y="1626918"/>
            <a:ext cx="11338560" cy="46316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dirty="0"/>
              <a:t>Click to edit Master text styles</a:t>
            </a:r>
            <a:endParaRPr lang="en-US" noProof="0" dirty="0"/>
          </a:p>
          <a:p>
            <a:pPr lvl="1"/>
            <a:r>
              <a:rPr lang="en-US" noProof="0" dirty="0"/>
              <a:t>Second level</a:t>
            </a:r>
            <a:endParaRPr lang="en-US" noProof="0" dirty="0"/>
          </a:p>
          <a:p>
            <a:pPr lvl="2"/>
            <a:r>
              <a:rPr lang="en-US" noProof="0" dirty="0"/>
              <a:t>Third level</a:t>
            </a:r>
            <a:endParaRPr lang="en-US" noProof="0" dirty="0"/>
          </a:p>
          <a:p>
            <a:pPr lvl="3"/>
            <a:r>
              <a:rPr lang="en-US" noProof="0" dirty="0"/>
              <a:t>Fourth level</a:t>
            </a:r>
            <a:endParaRPr lang="en-US" noProof="0" dirty="0"/>
          </a:p>
        </p:txBody>
      </p:sp>
      <p:pic>
        <p:nvPicPr>
          <p:cNvPr id="1026" name="Picture 2" descr="A logo of a planet with a satellite&#10;&#10;Description automatically generated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834" y="123632"/>
            <a:ext cx="1131598" cy="1262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61" title="[DM_E_DOC_NO], v[DM_E_VER_NO], [DM_E_ISS_DATE]"/>
          <p:cNvSpPr>
            <a:spLocks noChangeArrowheads="1"/>
          </p:cNvSpPr>
          <p:nvPr userDrawn="1"/>
        </p:nvSpPr>
        <p:spPr bwMode="auto">
          <a:xfrm>
            <a:off x="161047" y="6583626"/>
            <a:ext cx="6148799" cy="24840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0" tIns="46800" rIns="0" bIns="46800" anchor="ctr">
            <a:spAutoFit/>
          </a:bodyPr>
          <a:lstStyle/>
          <a:p>
            <a:pPr eaLnBrk="0" hangingPunct="0">
              <a:defRPr/>
            </a:pPr>
            <a:r>
              <a:rPr lang="en-GB" sz="1000" b="0" baseline="0" noProof="0" dirty="0">
                <a:solidFill>
                  <a:srgbClr val="008CB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GSICS Annual Meeting 2026, Ottawa (ON), Canada, 23-27 March 2026</a:t>
            </a:r>
            <a:endParaRPr lang="en-GB" sz="1000" b="0" baseline="0" noProof="0" dirty="0">
              <a:solidFill>
                <a:srgbClr val="008CBF"/>
              </a:solidFill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11519350" y="6593586"/>
            <a:ext cx="60913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fld id="{FF9CC606-8418-49EA-9DB7-3FFD72983DD3}" type="slidenum">
              <a:rPr lang="de-DE" sz="1000" b="0" smtClean="0">
                <a:solidFill>
                  <a:srgbClr val="008CB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</a:fld>
            <a:endParaRPr lang="en-GB" sz="1000" dirty="0">
              <a:solidFill>
                <a:srgbClr val="008CBF"/>
              </a:solidFill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rgbClr val="008CBF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0189BA"/>
        </a:buClr>
        <a:buFont typeface="Arial" panose="020B0604020202020204" pitchFamily="34" charset="0"/>
        <a:buChar char="•"/>
        <a:defRPr sz="28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189BA"/>
        </a:buClr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189BA"/>
        </a:buClr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189BA"/>
        </a:buClr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hyperlink" Target="https://teams.microsoft.com/meet/3184732366424?p=5o6Jmo3cI47rzLI1cm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hyperlink" Target="https://teams.microsoft.com/meet/3184732366424?p=5o6Jmo3cI47rzLI1cm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sym typeface="+mn-ea"/>
              </a:rPr>
              <a:t>GRWG IR Session of GSICS Annual Meeting 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56715" y="3807460"/>
            <a:ext cx="8534400" cy="1752600"/>
          </a:xfrm>
        </p:spPr>
        <p:txBody>
          <a:bodyPr>
            <a:noAutofit/>
          </a:bodyPr>
          <a:lstStyle/>
          <a:p>
            <a:r>
              <a:rPr lang="en-US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Chengli Qi</a:t>
            </a:r>
            <a:endParaRPr lang="en-US" b="1" baseline="30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1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" panose="02040604050505020304" pitchFamily="18" charset="0"/>
              </a:rPr>
              <a:t>NSMC/CMA   qicl@cma.gov.cn  </a:t>
            </a:r>
            <a:endParaRPr lang="en-US" sz="1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" panose="02040604050505020304" pitchFamily="18" charset="0"/>
            </a:endParaRPr>
          </a:p>
          <a:p>
            <a:pPr marL="386080" indent="-386080"/>
            <a:endParaRPr lang="en-US" sz="1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" panose="02040604050505020304" pitchFamily="18" charset="0"/>
            </a:endParaRPr>
          </a:p>
          <a:p>
            <a:pPr marL="386080" indent="-386080"/>
            <a:endParaRPr lang="en-US" sz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" panose="02040604050505020304" pitchFamily="18" charset="0"/>
            </a:endParaRPr>
          </a:p>
          <a:p>
            <a:pPr>
              <a:spcBef>
                <a:spcPts val="0"/>
              </a:spcBef>
            </a:pPr>
            <a:endParaRPr lang="en-US" sz="825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spcBef>
                <a:spcPts val="0"/>
              </a:spcBef>
            </a:pPr>
            <a:endParaRPr lang="en-US" sz="825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US" sz="1400" dirty="0">
                <a:solidFill>
                  <a:schemeClr val="accent1"/>
                </a:solidFill>
              </a:rPr>
              <a:t> </a:t>
            </a:r>
            <a:endParaRPr lang="en-US" sz="140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39900" y="744855"/>
            <a:ext cx="10038715" cy="474154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表格 5"/>
          <p:cNvGraphicFramePr/>
          <p:nvPr/>
        </p:nvGraphicFramePr>
        <p:xfrm>
          <a:off x="3545840" y="314325"/>
          <a:ext cx="8234680" cy="5723890"/>
        </p:xfrm>
        <a:graphic>
          <a:graphicData uri="http://schemas.openxmlformats.org/drawingml/2006/table">
            <a:tbl>
              <a:tblPr/>
              <a:tblGrid>
                <a:gridCol w="1035685"/>
                <a:gridCol w="3927475"/>
                <a:gridCol w="1692275"/>
                <a:gridCol w="614045"/>
                <a:gridCol w="751205"/>
              </a:tblGrid>
              <a:tr h="255905">
                <a:tc gridSpan="5">
                  <a:txBody>
                    <a:bodyPr/>
                    <a:p>
                      <a:pPr algn="l" fontAlgn="t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Day 2: 24-Mar-26    IR Breakout Session (i) - AUDITORIUM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6667" marR="6667" marT="6667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C6F6F"/>
                    </a:solidFill>
                  </a:tcPr>
                </a:tc>
                <a:tc hMerge="1">
                  <a:tcPr>
                    <a:lnT>
                      <a:noFill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>
                      <a:noFill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>
                      <a:noFill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>
                      <a:noFill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214630">
                <a:tc gridSpan="5">
                  <a:txBody>
                    <a:bodyPr/>
                    <a:p>
                      <a:pPr algn="l" fontAlgn="t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Session Chair: Chengli Qi (CMA)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6667" marR="6667" marT="6667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214630">
                <a:tc gridSpan="5">
                  <a:txBody>
                    <a:bodyPr/>
                    <a:p>
                      <a:pPr algn="l" fontAlgn="t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Minute Taker: Likun Wang (UMD)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6667" marR="6667" marT="6667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349250">
                <a:tc>
                  <a:txBody>
                    <a:bodyPr/>
                    <a:p>
                      <a:pPr algn="l" fontAlgn="t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Meeting Link:  </a:t>
                      </a:r>
                      <a:br>
                        <a:rPr lang="en-US" altLang="zh-CN" sz="14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</a:br>
                      <a:endParaRPr lang="en-US" altLang="zh-CN" sz="14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6667" marR="6667" marT="6667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 gridSpan="4">
                  <a:txBody>
                    <a:bodyPr/>
                    <a:p>
                      <a:pPr algn="l" fontAlgn="t"/>
                      <a:r>
                        <a:rPr lang="en-US" altLang="zh-CN" sz="1200" b="1" i="0" u="sng">
                          <a:solidFill>
                            <a:srgbClr val="0563C1"/>
                          </a:solidFill>
                          <a:latin typeface="Calibri" panose="020F0502020204030204"/>
                          <a:ea typeface="Calibri" panose="020F0502020204030204"/>
                          <a:hlinkClick r:id="rId1"/>
                        </a:rPr>
                        <a:t>https://teams.microsoft.com/meet/3184732366424?p=5o6Jmo3cI47rzLI1cm</a:t>
                      </a:r>
                      <a:endParaRPr lang="en-US" altLang="zh-CN" sz="1200" b="1" i="0" u="sng">
                        <a:solidFill>
                          <a:srgbClr val="0563C1"/>
                        </a:solidFill>
                        <a:latin typeface="Calibri" panose="020F0502020204030204"/>
                        <a:ea typeface="Calibri" panose="020F0502020204030204"/>
                        <a:hlinkClick r:id="rId1"/>
                      </a:endParaRPr>
                    </a:p>
                  </a:txBody>
                  <a:tcPr marL="6667" marR="6667" marT="6667" marB="0" anchor="t" anchorCtr="0">
                    <a:lnL>
                      <a:noFill/>
                    </a:lnL>
                    <a:lnR>
                      <a:noFill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215900">
                <a:tc>
                  <a:txBody>
                    <a:bodyPr/>
                    <a:p>
                      <a:pPr algn="l" fontAlgn="t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Presentations: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6667" marR="6667" marT="6667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 gridSpan="4">
                  <a:txBody>
                    <a:bodyPr/>
                    <a:p>
                      <a:pPr algn="ctr" fontAlgn="t"/>
                      <a:endParaRPr sz="14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6667" marR="6667" marT="6667" marB="0" anchor="t" anchorCtr="0">
                    <a:lnL>
                      <a:noFill/>
                    </a:lnL>
                    <a:lnR>
                      <a:noFill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224790">
                <a:tc>
                  <a:txBody>
                    <a:bodyPr/>
                    <a:p>
                      <a:pPr algn="l" fontAlgn="t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Time (EDT)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6667" marR="6667" marT="6667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t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Topic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6667" marR="6667" marT="6667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t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Presenter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6667" marR="6667" marT="6667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t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Item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6667" marR="6667" marT="6667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 fontAlgn="t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 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6667" marR="6667" marT="6667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04470">
                <a:tc>
                  <a:txBody>
                    <a:bodyPr/>
                    <a:p>
                      <a:pPr algn="ctr" fontAlgn="t"/>
                      <a:r>
                        <a:rPr lang="en-US" altLang="zh-CN" sz="12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14:00</a:t>
                      </a:r>
                      <a:endParaRPr lang="en-US" altLang="zh-CN" sz="12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6667" marR="6667" marT="6667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 fontAlgn="t"/>
                      <a:r>
                        <a:rPr lang="en-US" altLang="zh-CN" sz="12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Session Introduction</a:t>
                      </a:r>
                      <a:endParaRPr lang="en-US" altLang="zh-CN" sz="12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6667" marR="6667" marT="6667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 fontAlgn="t"/>
                      <a:r>
                        <a:rPr lang="en-US" altLang="zh-CN" sz="12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Chengli QI (CMA)</a:t>
                      </a:r>
                      <a:endParaRPr lang="en-US" altLang="zh-CN" sz="12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6667" marR="6667" marT="6667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t"/>
                      <a:r>
                        <a:rPr lang="en-US" altLang="zh-CN" sz="12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5a</a:t>
                      </a:r>
                      <a:endParaRPr lang="en-US" altLang="zh-CN" sz="12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6667" marR="6667" marT="6667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 fontAlgn="t"/>
                      <a:r>
                        <a:rPr lang="en-US" altLang="zh-CN" sz="1200" b="1" i="0">
                          <a:solidFill>
                            <a:srgbClr val="000000"/>
                          </a:solidFill>
                          <a:latin typeface="Aptos Narrow"/>
                          <a:ea typeface="Aptos Narrow"/>
                        </a:rPr>
                        <a:t>In person</a:t>
                      </a:r>
                      <a:endParaRPr lang="en-US" altLang="zh-CN" sz="1200" b="1" i="0">
                        <a:solidFill>
                          <a:srgbClr val="000000"/>
                        </a:solidFill>
                        <a:latin typeface="Aptos Narrow"/>
                        <a:ea typeface="Aptos Narrow"/>
                      </a:endParaRPr>
                    </a:p>
                  </a:txBody>
                  <a:tcPr marL="6667" marR="6667" marT="6667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85775">
                <a:tc>
                  <a:txBody>
                    <a:bodyPr/>
                    <a:p>
                      <a:pPr algn="ctr" fontAlgn="t"/>
                      <a:r>
                        <a:rPr lang="en-US" altLang="zh-CN" sz="12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14:10</a:t>
                      </a:r>
                      <a:endParaRPr lang="en-US" altLang="zh-CN" sz="12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6667" marR="6667" marT="6667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 fontAlgn="t"/>
                      <a:r>
                        <a:rPr lang="en-US" altLang="zh-CN" sz="12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FY-3E/HIRAS and FY-4B/GIIRS radiometric and spectral performances analysis using IASI</a:t>
                      </a:r>
                      <a:endParaRPr lang="en-US" altLang="zh-CN" sz="12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6667" marR="6667" marT="6667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 fontAlgn="t"/>
                      <a:r>
                        <a:rPr lang="en-US" altLang="zh-CN" sz="12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Dorothee Coppens (EUMETSAT)</a:t>
                      </a:r>
                      <a:endParaRPr lang="en-US" altLang="zh-CN" sz="12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6667" marR="6667" marT="6667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t"/>
                      <a:r>
                        <a:rPr lang="en-US" altLang="zh-CN" sz="12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5b</a:t>
                      </a:r>
                      <a:endParaRPr lang="en-US" altLang="zh-CN" sz="12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6667" marR="6667" marT="6667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 fontAlgn="t"/>
                      <a:r>
                        <a:rPr lang="en-US" altLang="zh-CN" sz="1200" b="1" i="0">
                          <a:solidFill>
                            <a:srgbClr val="000000"/>
                          </a:solidFill>
                          <a:latin typeface="Aptos Narrow"/>
                          <a:ea typeface="Aptos Narrow"/>
                        </a:rPr>
                        <a:t>In person</a:t>
                      </a:r>
                      <a:endParaRPr lang="en-US" altLang="zh-CN" sz="1200" b="1" i="0">
                        <a:solidFill>
                          <a:srgbClr val="000000"/>
                        </a:solidFill>
                        <a:latin typeface="Aptos Narrow"/>
                        <a:ea typeface="Aptos Narrow"/>
                      </a:endParaRPr>
                    </a:p>
                  </a:txBody>
                  <a:tcPr marL="6667" marR="6667" marT="6667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21005">
                <a:tc>
                  <a:txBody>
                    <a:bodyPr/>
                    <a:p>
                      <a:pPr algn="ctr" fontAlgn="t"/>
                      <a:r>
                        <a:rPr lang="en-US" altLang="zh-CN" sz="12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14:40</a:t>
                      </a:r>
                      <a:endParaRPr lang="en-US" altLang="zh-CN" sz="12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6667" marR="6667" marT="6667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 fontAlgn="t"/>
                      <a:r>
                        <a:rPr lang="en-US" altLang="zh-CN" sz="12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 On orbit performance assessment of HIRAS-II onboard FY-3H satellite</a:t>
                      </a:r>
                      <a:endParaRPr lang="en-US" altLang="zh-CN" sz="12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6667" marR="6667" marT="6667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 fontAlgn="t"/>
                      <a:r>
                        <a:rPr lang="en-US" altLang="zh-CN" sz="12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Junwei Wang (CMA)</a:t>
                      </a:r>
                      <a:endParaRPr lang="en-US" altLang="zh-CN" sz="12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6667" marR="6667" marT="6667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t"/>
                      <a:r>
                        <a:rPr lang="en-US" altLang="zh-CN" sz="12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5c</a:t>
                      </a:r>
                      <a:endParaRPr lang="en-US" altLang="zh-CN" sz="12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6667" marR="6667" marT="6667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 fontAlgn="t"/>
                      <a:r>
                        <a:rPr lang="en-US" altLang="zh-CN" sz="1200" b="1" i="0">
                          <a:solidFill>
                            <a:srgbClr val="000000"/>
                          </a:solidFill>
                          <a:latin typeface="Aptos Narrow"/>
                          <a:ea typeface="Aptos Narrow"/>
                        </a:rPr>
                        <a:t>In person</a:t>
                      </a:r>
                      <a:endParaRPr lang="en-US" altLang="zh-CN" sz="1200" b="1" i="0">
                        <a:solidFill>
                          <a:srgbClr val="000000"/>
                        </a:solidFill>
                        <a:latin typeface="Aptos Narrow"/>
                        <a:ea typeface="Aptos Narrow"/>
                      </a:endParaRPr>
                    </a:p>
                  </a:txBody>
                  <a:tcPr marL="6667" marR="6667" marT="6667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19100">
                <a:tc>
                  <a:txBody>
                    <a:bodyPr/>
                    <a:p>
                      <a:pPr algn="ctr" fontAlgn="t"/>
                      <a:r>
                        <a:rPr lang="en-US" altLang="zh-CN" sz="12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15:00</a:t>
                      </a:r>
                      <a:endParaRPr lang="en-US" altLang="zh-CN" sz="12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6667" marR="6667" marT="6667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 fontAlgn="t"/>
                      <a:r>
                        <a:rPr lang="en-US" altLang="zh-CN" sz="12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Radiometric Calibration Performance of the IR Channels of EUMETSAT Optical Missions</a:t>
                      </a:r>
                      <a:endParaRPr lang="en-US" altLang="zh-CN" sz="12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6667" marR="6667" marT="6667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 fontAlgn="t"/>
                      <a:r>
                        <a:rPr lang="en-US" altLang="zh-CN" sz="12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Ali Mousivand (EUMETSAT)</a:t>
                      </a:r>
                      <a:endParaRPr lang="en-US" altLang="zh-CN" sz="12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6667" marR="6667" marT="6667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t"/>
                      <a:r>
                        <a:rPr lang="en-US" altLang="zh-CN" sz="12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5d</a:t>
                      </a:r>
                      <a:endParaRPr lang="en-US" altLang="zh-CN" sz="12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6667" marR="6667" marT="6667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 fontAlgn="t"/>
                      <a:r>
                        <a:rPr lang="en-US" altLang="zh-CN" sz="1200" b="1" i="0">
                          <a:solidFill>
                            <a:srgbClr val="000000"/>
                          </a:solidFill>
                          <a:latin typeface="Aptos Narrow"/>
                          <a:ea typeface="Aptos Narrow"/>
                        </a:rPr>
                        <a:t>In person</a:t>
                      </a:r>
                      <a:endParaRPr lang="en-US" altLang="zh-CN" sz="1200" b="1" i="0">
                        <a:solidFill>
                          <a:srgbClr val="000000"/>
                        </a:solidFill>
                        <a:latin typeface="Aptos Narrow"/>
                        <a:ea typeface="Aptos Narrow"/>
                      </a:endParaRPr>
                    </a:p>
                  </a:txBody>
                  <a:tcPr marL="6667" marR="6667" marT="6667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08305">
                <a:tc>
                  <a:txBody>
                    <a:bodyPr/>
                    <a:p>
                      <a:pPr algn="ctr" fontAlgn="t"/>
                      <a:r>
                        <a:rPr lang="en-US" altLang="zh-CN" sz="12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15:20</a:t>
                      </a:r>
                      <a:endParaRPr lang="en-US" altLang="zh-CN" sz="12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6667" marR="6667" marT="6667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p>
                      <a:pPr algn="ctr" fontAlgn="t"/>
                      <a:r>
                        <a:rPr lang="en-US" altLang="zh-CN" sz="12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Break</a:t>
                      </a:r>
                      <a:endParaRPr lang="en-US" altLang="zh-CN" sz="12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6667" marR="6667" marT="6667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p>
                      <a:pPr algn="ctr" fontAlgn="t"/>
                      <a:endParaRPr sz="12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6667" marR="6667" marT="6667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p>
                      <a:pPr algn="ctr" fontAlgn="t"/>
                      <a:endParaRPr sz="12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6667" marR="6667" marT="6667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p>
                      <a:pPr algn="ctr" fontAlgn="t"/>
                      <a:endParaRPr sz="12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6667" marR="6667" marT="6667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</a:tr>
              <a:tr h="419100">
                <a:tc>
                  <a:txBody>
                    <a:bodyPr/>
                    <a:p>
                      <a:pPr algn="ctr" fontAlgn="t"/>
                      <a:r>
                        <a:rPr lang="en-US" altLang="zh-CN" sz="12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15:30</a:t>
                      </a:r>
                      <a:endParaRPr lang="en-US" altLang="zh-CN" sz="12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6667" marR="6667" marT="6667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 fontAlgn="t"/>
                      <a:r>
                        <a:rPr lang="en-US" altLang="zh-CN" sz="12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&lt;15 mK/decade Radiometric Calibration Stability Demonstrated By Long Term CrIS/VIIRS Comparisons</a:t>
                      </a:r>
                      <a:endParaRPr lang="en-US" altLang="zh-CN" sz="12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6667" marR="6667" marT="6667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 fontAlgn="t"/>
                      <a:r>
                        <a:rPr lang="en-US" altLang="zh-CN" sz="12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Dave Tobin (SSEC)</a:t>
                      </a:r>
                      <a:endParaRPr lang="en-US" altLang="zh-CN" sz="12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6667" marR="6667" marT="6667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t"/>
                      <a:r>
                        <a:rPr lang="en-US" altLang="zh-CN" sz="12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5e</a:t>
                      </a:r>
                      <a:endParaRPr lang="en-US" altLang="zh-CN" sz="12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6667" marR="6667" marT="6667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 fontAlgn="t"/>
                      <a:r>
                        <a:rPr lang="en-US" altLang="zh-CN" sz="12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In person</a:t>
                      </a:r>
                      <a:endParaRPr lang="en-US" altLang="zh-CN" sz="12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6667" marR="6667" marT="6667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19735">
                <a:tc>
                  <a:txBody>
                    <a:bodyPr/>
                    <a:p>
                      <a:pPr algn="ctr" fontAlgn="t"/>
                      <a:r>
                        <a:rPr lang="en-US" altLang="zh-CN" sz="12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15:50</a:t>
                      </a:r>
                      <a:endParaRPr lang="en-US" altLang="zh-CN" sz="12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6667" marR="6667" marT="6667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 fontAlgn="t"/>
                      <a:r>
                        <a:rPr lang="en-US" altLang="zh-CN" sz="12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Assessing FOV-to-FOV Differences in NOAA Sensors Using EUMETSAT Algorithms</a:t>
                      </a:r>
                      <a:endParaRPr lang="en-US" altLang="zh-CN" sz="12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6667" marR="6667" marT="6667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 fontAlgn="t"/>
                      <a:r>
                        <a:rPr lang="en-US" altLang="zh-CN" sz="12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Likun Wang (UMD)</a:t>
                      </a:r>
                      <a:endParaRPr lang="en-US" altLang="zh-CN" sz="12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6667" marR="6667" marT="6667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t"/>
                      <a:r>
                        <a:rPr lang="en-US" altLang="zh-CN" sz="12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5f</a:t>
                      </a:r>
                      <a:endParaRPr lang="en-US" altLang="zh-CN" sz="12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6667" marR="6667" marT="6667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 fontAlgn="t"/>
                      <a:r>
                        <a:rPr lang="en-US" altLang="zh-CN" sz="1200" b="1" i="0">
                          <a:solidFill>
                            <a:srgbClr val="000000"/>
                          </a:solidFill>
                          <a:latin typeface="Aptos Narrow"/>
                          <a:ea typeface="Aptos Narrow"/>
                        </a:rPr>
                        <a:t>In person</a:t>
                      </a:r>
                      <a:endParaRPr lang="en-US" altLang="zh-CN" sz="1200" b="1" i="0">
                        <a:solidFill>
                          <a:srgbClr val="000000"/>
                        </a:solidFill>
                        <a:latin typeface="Aptos Narrow"/>
                        <a:ea typeface="Aptos Narrow"/>
                      </a:endParaRPr>
                    </a:p>
                  </a:txBody>
                  <a:tcPr marL="6667" marR="6667" marT="6667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24815">
                <a:tc>
                  <a:txBody>
                    <a:bodyPr/>
                    <a:p>
                      <a:pPr algn="ctr" fontAlgn="t"/>
                      <a:r>
                        <a:rPr lang="en-US" altLang="zh-CN" sz="1200" b="1" i="0">
                          <a:solidFill>
                            <a:srgbClr val="000000"/>
                          </a:solidFill>
                          <a:latin typeface="Aptos Narrow"/>
                          <a:ea typeface="Aptos Narrow"/>
                        </a:rPr>
                        <a:t>16:10</a:t>
                      </a:r>
                      <a:endParaRPr lang="en-US" altLang="zh-CN" sz="1200" b="1" i="0">
                        <a:solidFill>
                          <a:srgbClr val="000000"/>
                        </a:solidFill>
                        <a:latin typeface="Aptos Narrow"/>
                        <a:ea typeface="Aptos Narrow"/>
                      </a:endParaRPr>
                    </a:p>
                  </a:txBody>
                  <a:tcPr marL="6667" marR="6667" marT="6667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 fontAlgn="t"/>
                      <a:r>
                        <a:rPr lang="en-US" altLang="zh-CN" sz="12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FY-4C satellite overview and commissioin status</a:t>
                      </a:r>
                      <a:endParaRPr lang="en-US" altLang="zh-CN" sz="12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6667" marR="6667" marT="6667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 fontAlgn="t"/>
                      <a:r>
                        <a:rPr lang="en-US" altLang="zh-CN" sz="12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Chengli QI (CMA)</a:t>
                      </a:r>
                      <a:endParaRPr lang="en-US" altLang="zh-CN" sz="12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6667" marR="6667" marT="6667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t"/>
                      <a:r>
                        <a:rPr lang="en-US" altLang="zh-CN" sz="12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5g</a:t>
                      </a:r>
                      <a:endParaRPr lang="en-US" altLang="zh-CN" sz="12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6667" marR="6667" marT="6667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 fontAlgn="t"/>
                      <a:r>
                        <a:rPr lang="en-US" altLang="zh-CN" sz="1200" b="1" i="0">
                          <a:solidFill>
                            <a:srgbClr val="000000"/>
                          </a:solidFill>
                          <a:latin typeface="Aptos Narrow"/>
                          <a:ea typeface="Aptos Narrow"/>
                        </a:rPr>
                        <a:t>In person</a:t>
                      </a:r>
                      <a:endParaRPr lang="en-US" altLang="zh-CN" sz="1200" b="1" i="0">
                        <a:solidFill>
                          <a:srgbClr val="000000"/>
                        </a:solidFill>
                        <a:latin typeface="Aptos Narrow"/>
                        <a:ea typeface="Aptos Narrow"/>
                      </a:endParaRPr>
                    </a:p>
                  </a:txBody>
                  <a:tcPr marL="6667" marR="6667" marT="6667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19100">
                <a:tc>
                  <a:txBody>
                    <a:bodyPr/>
                    <a:p>
                      <a:pPr algn="ctr" fontAlgn="t"/>
                      <a:r>
                        <a:rPr lang="en-US" altLang="zh-CN" sz="1200" b="1" i="0">
                          <a:solidFill>
                            <a:srgbClr val="000000"/>
                          </a:solidFill>
                          <a:latin typeface="Aptos Narrow"/>
                          <a:ea typeface="Aptos Narrow"/>
                        </a:rPr>
                        <a:t>16:30</a:t>
                      </a:r>
                      <a:endParaRPr lang="en-US" altLang="zh-CN" sz="1200" b="1" i="0">
                        <a:solidFill>
                          <a:srgbClr val="000000"/>
                        </a:solidFill>
                        <a:latin typeface="Aptos Narrow"/>
                        <a:ea typeface="Aptos Narrow"/>
                      </a:endParaRPr>
                    </a:p>
                  </a:txBody>
                  <a:tcPr marL="6667" marR="6667" marT="6667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 fontAlgn="t"/>
                      <a:r>
                        <a:rPr lang="en-US" altLang="zh-CN" sz="12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METimage preliminary radiometric validation for IR bands</a:t>
                      </a:r>
                      <a:endParaRPr lang="en-US" altLang="zh-CN" sz="12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6667" marR="6667" marT="6667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 fontAlgn="t"/>
                      <a:r>
                        <a:rPr lang="en-US" altLang="zh-CN" sz="12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Francesc Lucas Carbo (EUMETSAT)</a:t>
                      </a:r>
                      <a:endParaRPr lang="en-US" altLang="zh-CN" sz="12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6667" marR="6667" marT="6667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t"/>
                      <a:r>
                        <a:rPr lang="en-US" altLang="zh-CN" sz="12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5h</a:t>
                      </a:r>
                      <a:endParaRPr lang="en-US" altLang="zh-CN" sz="12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6667" marR="6667" marT="6667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 fontAlgn="t"/>
                      <a:r>
                        <a:rPr lang="en-US" altLang="zh-CN" sz="1200" b="1" i="0">
                          <a:solidFill>
                            <a:srgbClr val="000000"/>
                          </a:solidFill>
                          <a:latin typeface="Aptos Narrow"/>
                          <a:ea typeface="Aptos Narrow"/>
                        </a:rPr>
                        <a:t>In person</a:t>
                      </a:r>
                      <a:endParaRPr lang="en-US" altLang="zh-CN" sz="1200" b="1" i="0">
                        <a:solidFill>
                          <a:srgbClr val="000000"/>
                        </a:solidFill>
                        <a:latin typeface="Aptos Narrow"/>
                        <a:ea typeface="Aptos Narrow"/>
                      </a:endParaRPr>
                    </a:p>
                  </a:txBody>
                  <a:tcPr marL="6667" marR="6667" marT="6667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5120">
                <a:tc>
                  <a:txBody>
                    <a:bodyPr/>
                    <a:p>
                      <a:pPr algn="ctr" fontAlgn="t"/>
                      <a:r>
                        <a:rPr lang="en-US" altLang="zh-CN" sz="1200" b="1" i="0">
                          <a:solidFill>
                            <a:srgbClr val="000000"/>
                          </a:solidFill>
                          <a:latin typeface="Aptos Narrow"/>
                          <a:ea typeface="Aptos Narrow"/>
                        </a:rPr>
                        <a:t>16:50</a:t>
                      </a:r>
                      <a:endParaRPr lang="en-US" altLang="zh-CN" sz="1200" b="1" i="0">
                        <a:solidFill>
                          <a:srgbClr val="000000"/>
                        </a:solidFill>
                        <a:latin typeface="Aptos Narrow"/>
                        <a:ea typeface="Aptos Narrow"/>
                      </a:endParaRPr>
                    </a:p>
                  </a:txBody>
                  <a:tcPr marL="6667" marR="6667" marT="6667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 fontAlgn="t"/>
                      <a:r>
                        <a:rPr lang="en-US" altLang="zh-CN" sz="12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Discussion</a:t>
                      </a:r>
                      <a:endParaRPr lang="en-US" altLang="zh-CN" sz="12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6667" marR="6667" marT="6667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 fontAlgn="t"/>
                      <a:endParaRPr sz="12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6667" marR="6667" marT="6667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t"/>
                      <a:r>
                        <a:rPr lang="en-US" altLang="zh-CN" sz="12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5i</a:t>
                      </a:r>
                      <a:endParaRPr lang="en-US" altLang="zh-CN" sz="12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6667" marR="6667" marT="6667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 fontAlgn="t"/>
                      <a:endParaRPr sz="1200" b="1" i="0">
                        <a:solidFill>
                          <a:srgbClr val="000000"/>
                        </a:solidFill>
                        <a:latin typeface="Aptos Narrow"/>
                        <a:ea typeface="Aptos Narrow"/>
                      </a:endParaRPr>
                    </a:p>
                  </a:txBody>
                  <a:tcPr marL="6667" marR="6667" marT="6667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4470">
                <a:tc>
                  <a:txBody>
                    <a:bodyPr/>
                    <a:p>
                      <a:pPr algn="ctr" fontAlgn="t"/>
                      <a:r>
                        <a:rPr lang="en-US" altLang="zh-CN" sz="1200" b="1" i="0">
                          <a:solidFill>
                            <a:srgbClr val="000000"/>
                          </a:solidFill>
                          <a:latin typeface="Aptos Narrow"/>
                          <a:ea typeface="Aptos Narrow"/>
                        </a:rPr>
                        <a:t>17:30</a:t>
                      </a:r>
                      <a:endParaRPr lang="en-US" altLang="zh-CN" sz="1200" b="1" i="0">
                        <a:solidFill>
                          <a:srgbClr val="000000"/>
                        </a:solidFill>
                        <a:latin typeface="Aptos Narrow"/>
                        <a:ea typeface="Aptos Narrow"/>
                      </a:endParaRPr>
                    </a:p>
                  </a:txBody>
                  <a:tcPr marL="6667" marR="6667" marT="6667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 fontAlgn="t"/>
                      <a:r>
                        <a:rPr lang="en-US" altLang="zh-CN" sz="12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Close</a:t>
                      </a:r>
                      <a:endParaRPr lang="en-US" altLang="zh-CN" sz="12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6667" marR="6667" marT="6667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 fontAlgn="t"/>
                      <a:endParaRPr sz="12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6667" marR="6667" marT="6667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t"/>
                      <a:endParaRPr sz="12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6667" marR="6667" marT="6667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 fontAlgn="t"/>
                      <a:endParaRPr sz="1200" b="1" i="0">
                        <a:solidFill>
                          <a:srgbClr val="000000"/>
                        </a:solidFill>
                        <a:latin typeface="Aptos Narrow"/>
                        <a:ea typeface="Aptos Narrow"/>
                      </a:endParaRPr>
                    </a:p>
                  </a:txBody>
                  <a:tcPr marL="6667" marR="6667" marT="6667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7" name="TextBox 4"/>
          <p:cNvSpPr txBox="1"/>
          <p:nvPr/>
        </p:nvSpPr>
        <p:spPr>
          <a:xfrm>
            <a:off x="4999355" y="6330950"/>
            <a:ext cx="649986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>
                <a:solidFill>
                  <a:schemeClr val="accent1"/>
                </a:solidFill>
              </a:rPr>
              <a:t>15 minutes</a:t>
            </a:r>
            <a:r>
              <a:rPr lang="en-US" dirty="0"/>
              <a:t> for talk and </a:t>
            </a:r>
            <a:r>
              <a:rPr lang="en-US" b="1" u="sng" dirty="0">
                <a:solidFill>
                  <a:schemeClr val="accent1"/>
                </a:solidFill>
              </a:rPr>
              <a:t>5 minutes</a:t>
            </a:r>
            <a:r>
              <a:rPr lang="en-US" dirty="0"/>
              <a:t> for questions</a:t>
            </a:r>
            <a:endParaRPr lang="en-US" dirty="0"/>
          </a:p>
        </p:txBody>
      </p:sp>
      <p:sp>
        <p:nvSpPr>
          <p:cNvPr id="12" name="文本框 11"/>
          <p:cNvSpPr txBox="1"/>
          <p:nvPr/>
        </p:nvSpPr>
        <p:spPr>
          <a:xfrm>
            <a:off x="234315" y="1605915"/>
            <a:ext cx="308102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>
              <a:buNone/>
            </a:pPr>
            <a:r>
              <a:rPr lang="en-US" altLang="zh-CN" b="1">
                <a:solidFill>
                  <a:srgbClr val="FF0000"/>
                </a:solidFill>
              </a:rPr>
              <a:t>7 talks in first half-day session----- (PM 24 Mar)</a:t>
            </a:r>
            <a:endParaRPr lang="en-US" altLang="zh-CN" b="1">
              <a:solidFill>
                <a:srgbClr val="FF0000"/>
              </a:solidFill>
            </a:endParaRPr>
          </a:p>
          <a:p>
            <a:pPr indent="0">
              <a:buNone/>
            </a:pPr>
            <a:endParaRPr lang="en-US" altLang="zh-CN" b="1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zh-CN" b="1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4" name="表格 3"/>
          <p:cNvGraphicFramePr/>
          <p:nvPr/>
        </p:nvGraphicFramePr>
        <p:xfrm>
          <a:off x="3365500" y="286385"/>
          <a:ext cx="8267700" cy="6139815"/>
        </p:xfrm>
        <a:graphic>
          <a:graphicData uri="http://schemas.openxmlformats.org/drawingml/2006/table">
            <a:tbl>
              <a:tblPr/>
              <a:tblGrid>
                <a:gridCol w="1158875"/>
                <a:gridCol w="3749675"/>
                <a:gridCol w="1877060"/>
                <a:gridCol w="680085"/>
                <a:gridCol w="802005"/>
              </a:tblGrid>
              <a:tr h="304165">
                <a:tc gridSpan="5">
                  <a:txBody>
                    <a:bodyPr/>
                    <a:p>
                      <a:pPr algn="l" fontAlgn="t"/>
                      <a:r>
                        <a:rPr lang="en-US" altLang="zh-CN" sz="16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Day 4: 26-Mar-26    IR Breakout Session (ii) - AUDITORIUM</a:t>
                      </a:r>
                      <a:endParaRPr lang="en-US" altLang="zh-CN" sz="16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6667" marR="6667" marT="6667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C6F6F"/>
                    </a:solidFill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180340">
                <a:tc gridSpan="5">
                  <a:txBody>
                    <a:bodyPr/>
                    <a:p>
                      <a:pPr algn="l" fontAlgn="t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Session Chair: Likun Wang (UMD)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6667" marR="6667" marT="6667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180975">
                <a:tc gridSpan="5">
                  <a:txBody>
                    <a:bodyPr/>
                    <a:p>
                      <a:pPr algn="l" fontAlgn="t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Minute Taker:  Chengli Qi (CMA)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6667" marR="6667" marT="6667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354330">
                <a:tc>
                  <a:txBody>
                    <a:bodyPr/>
                    <a:p>
                      <a:pPr algn="l" fontAlgn="t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Meeting Link:  </a:t>
                      </a:r>
                      <a:br>
                        <a:rPr lang="en-US" altLang="zh-CN" sz="14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</a:br>
                      <a:endParaRPr lang="en-US" altLang="zh-CN" sz="14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6667" marR="6667" marT="6667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 gridSpan="4">
                  <a:txBody>
                    <a:bodyPr/>
                    <a:p>
                      <a:pPr algn="l" fontAlgn="t"/>
                      <a:r>
                        <a:rPr lang="en-US" altLang="zh-CN" sz="1200" b="1" i="0" u="sng">
                          <a:solidFill>
                            <a:srgbClr val="0563C1"/>
                          </a:solidFill>
                          <a:latin typeface="Calibri" panose="020F0502020204030204"/>
                          <a:ea typeface="Calibri" panose="020F0502020204030204"/>
                          <a:hlinkClick r:id="rId1"/>
                        </a:rPr>
                        <a:t>https://teams.microsoft.com/meet/3184732366424?p=5o6Jmo3cI47rzLI1cm</a:t>
                      </a:r>
                      <a:endParaRPr lang="en-US" altLang="zh-CN" sz="1200" b="1" i="0" u="sng">
                        <a:solidFill>
                          <a:srgbClr val="0563C1"/>
                        </a:solidFill>
                        <a:latin typeface="Calibri" panose="020F0502020204030204"/>
                        <a:ea typeface="Calibri" panose="020F0502020204030204"/>
                        <a:hlinkClick r:id="rId1"/>
                      </a:endParaRPr>
                    </a:p>
                  </a:txBody>
                  <a:tcPr marL="6667" marR="6667" marT="6667" marB="0" anchor="t" anchorCtr="0">
                    <a:lnL>
                      <a:noFill/>
                    </a:lnL>
                    <a:lnR>
                      <a:noFill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180975">
                <a:tc>
                  <a:txBody>
                    <a:bodyPr/>
                    <a:p>
                      <a:pPr algn="l" fontAlgn="t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Presentations: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6667" marR="6667" marT="6667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 gridSpan="4">
                  <a:txBody>
                    <a:bodyPr/>
                    <a:p>
                      <a:pPr algn="ctr" fontAlgn="t"/>
                      <a:endParaRPr sz="14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6667" marR="6667" marT="6667" marB="0" anchor="t" anchorCtr="0">
                    <a:lnL>
                      <a:noFill/>
                    </a:lnL>
                    <a:lnR>
                      <a:noFill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181610">
                <a:tc>
                  <a:txBody>
                    <a:bodyPr/>
                    <a:p>
                      <a:pPr algn="l" fontAlgn="t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Time (EDT)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6667" marR="6667" marT="6667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t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Topic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6667" marR="6667" marT="6667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t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Presenter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6667" marR="6667" marT="6667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t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Item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6667" marR="6667" marT="6667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 fontAlgn="t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</a:rPr>
                        <a:t> 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</a:endParaRPr>
                    </a:p>
                  </a:txBody>
                  <a:tcPr marL="6667" marR="6667" marT="6667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38455">
                <a:tc>
                  <a:txBody>
                    <a:bodyPr/>
                    <a:p>
                      <a:pPr algn="ctr" fontAlgn="t"/>
                      <a:r>
                        <a:rPr lang="en-US" altLang="zh-CN" sz="12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8:00</a:t>
                      </a:r>
                      <a:endParaRPr lang="en-US" altLang="zh-CN" sz="12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6667" marR="6667" marT="6667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 fontAlgn="t"/>
                      <a:r>
                        <a:rPr lang="en-US" altLang="zh-CN" sz="1200" b="1" i="0">
                          <a:solidFill>
                            <a:srgbClr val="000000"/>
                          </a:solidFill>
                          <a:latin typeface="Aptos Narrow"/>
                          <a:ea typeface="Aptos Narrow"/>
                        </a:rPr>
                        <a:t>Intercomparison of the GSICS Engine and MICMICS for IR GEO–LEO Intercalibration</a:t>
                      </a:r>
                      <a:endParaRPr lang="en-US" altLang="zh-CN" sz="1200" b="1" i="0">
                        <a:solidFill>
                          <a:srgbClr val="000000"/>
                        </a:solidFill>
                        <a:latin typeface="Aptos Narrow"/>
                        <a:ea typeface="Aptos Narrow"/>
                      </a:endParaRPr>
                    </a:p>
                  </a:txBody>
                  <a:tcPr marL="6667" marR="6667" marT="6667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 fontAlgn="t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Ali Mousivand (EUMETSAT)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6667" marR="6667" marT="6667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t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5j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6667" marR="6667" marT="6667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 fontAlgn="t"/>
                      <a:r>
                        <a:rPr lang="en-US" altLang="zh-CN" sz="1200" b="1" i="0">
                          <a:solidFill>
                            <a:srgbClr val="000000"/>
                          </a:solidFill>
                          <a:latin typeface="Aptos Narrow"/>
                          <a:ea typeface="Aptos Narrow"/>
                        </a:rPr>
                        <a:t>In person</a:t>
                      </a:r>
                      <a:endParaRPr lang="en-US" altLang="zh-CN" sz="1200" b="1" i="0">
                        <a:solidFill>
                          <a:srgbClr val="000000"/>
                        </a:solidFill>
                        <a:latin typeface="Aptos Narrow"/>
                        <a:ea typeface="Aptos Narrow"/>
                      </a:endParaRPr>
                    </a:p>
                  </a:txBody>
                  <a:tcPr marL="6667" marR="6667" marT="6667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3220">
                <a:tc>
                  <a:txBody>
                    <a:bodyPr/>
                    <a:p>
                      <a:pPr algn="ctr" fontAlgn="t"/>
                      <a:r>
                        <a:rPr lang="en-US" altLang="zh-CN" sz="12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8:20</a:t>
                      </a:r>
                      <a:endParaRPr lang="en-US" altLang="zh-CN" sz="12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6667" marR="6667" marT="6667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 fontAlgn="t"/>
                      <a:r>
                        <a:rPr lang="en-US" altLang="zh-CN" sz="1200" b="1" i="0">
                          <a:solidFill>
                            <a:srgbClr val="000000"/>
                          </a:solidFill>
                          <a:latin typeface="Aptos Narrow"/>
                          <a:ea typeface="Aptos Narrow"/>
                        </a:rPr>
                        <a:t>An overview of the current TircalNet status</a:t>
                      </a:r>
                      <a:endParaRPr lang="en-US" altLang="zh-CN" sz="1200" b="1" i="0">
                        <a:solidFill>
                          <a:srgbClr val="000000"/>
                        </a:solidFill>
                        <a:latin typeface="Aptos Narrow"/>
                        <a:ea typeface="Aptos Narrow"/>
                      </a:endParaRPr>
                    </a:p>
                  </a:txBody>
                  <a:tcPr marL="6667" marR="6667" marT="6667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 fontAlgn="t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Steffen Dransfeld(ESA)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6667" marR="6667" marT="6667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t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5k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6667" marR="6667" marT="6667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 fontAlgn="t"/>
                      <a:r>
                        <a:rPr lang="en-US" altLang="zh-CN" sz="1200" b="1" i="0">
                          <a:solidFill>
                            <a:srgbClr val="000000"/>
                          </a:solidFill>
                          <a:latin typeface="Aptos Narrow"/>
                          <a:ea typeface="Aptos Narrow"/>
                        </a:rPr>
                        <a:t>Virtual</a:t>
                      </a:r>
                      <a:endParaRPr lang="en-US" altLang="zh-CN" sz="1200" b="1" i="0">
                        <a:solidFill>
                          <a:srgbClr val="000000"/>
                        </a:solidFill>
                        <a:latin typeface="Aptos Narrow"/>
                        <a:ea typeface="Aptos Narrow"/>
                      </a:endParaRPr>
                    </a:p>
                  </a:txBody>
                  <a:tcPr marL="6667" marR="6667" marT="6667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7820">
                <a:tc>
                  <a:txBody>
                    <a:bodyPr/>
                    <a:p>
                      <a:pPr algn="ctr" fontAlgn="t"/>
                      <a:r>
                        <a:rPr lang="en-US" altLang="zh-CN" sz="12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8:40</a:t>
                      </a:r>
                      <a:endParaRPr lang="en-US" altLang="zh-CN" sz="12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6667" marR="6667" marT="6667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 fontAlgn="t"/>
                      <a:r>
                        <a:rPr lang="en-US" altLang="zh-CN" sz="1200" b="1" i="0">
                          <a:solidFill>
                            <a:srgbClr val="000000"/>
                          </a:solidFill>
                          <a:latin typeface="Aptos Narrow"/>
                          <a:ea typeface="Aptos Narrow"/>
                        </a:rPr>
                        <a:t>Lunar-Based Cross-Calibration of GF-4 Mid-Infrared Band: Establishing a Radiometric Link from FY-4B/AGRI</a:t>
                      </a:r>
                      <a:endParaRPr lang="en-US" altLang="zh-CN" sz="1200" b="1" i="0">
                        <a:solidFill>
                          <a:srgbClr val="000000"/>
                        </a:solidFill>
                        <a:latin typeface="Aptos Narrow"/>
                        <a:ea typeface="Aptos Narrow"/>
                      </a:endParaRPr>
                    </a:p>
                  </a:txBody>
                  <a:tcPr marL="6667" marR="6667" marT="6667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 fontAlgn="t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Wenkai Xu (PMO/CAS)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6667" marR="6667" marT="6667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t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5l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6667" marR="6667" marT="6667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 fontAlgn="t"/>
                      <a:r>
                        <a:rPr lang="en-US" altLang="zh-CN" sz="1200" b="1" i="0">
                          <a:solidFill>
                            <a:srgbClr val="000000"/>
                          </a:solidFill>
                          <a:latin typeface="Aptos Narrow"/>
                          <a:ea typeface="Aptos Narrow"/>
                        </a:rPr>
                        <a:t>Virtual</a:t>
                      </a:r>
                      <a:endParaRPr lang="en-US" altLang="zh-CN" sz="1200" b="1" i="0">
                        <a:solidFill>
                          <a:srgbClr val="000000"/>
                        </a:solidFill>
                        <a:latin typeface="Aptos Narrow"/>
                        <a:ea typeface="Aptos Narrow"/>
                      </a:endParaRPr>
                    </a:p>
                  </a:txBody>
                  <a:tcPr marL="6667" marR="6667" marT="6667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13055">
                <a:tc>
                  <a:txBody>
                    <a:bodyPr/>
                    <a:p>
                      <a:pPr algn="ctr" fontAlgn="t"/>
                      <a:r>
                        <a:rPr lang="en-US" altLang="zh-CN" sz="12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9:00</a:t>
                      </a:r>
                      <a:endParaRPr lang="en-US" altLang="zh-CN" sz="12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6667" marR="6667" marT="6667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 fontAlgn="t"/>
                      <a:r>
                        <a:rPr lang="en-US" altLang="zh-CN" sz="1200" b="1" i="0">
                          <a:solidFill>
                            <a:srgbClr val="000000"/>
                          </a:solidFill>
                          <a:latin typeface="Aptos Narrow"/>
                          <a:ea typeface="Aptos Narrow"/>
                        </a:rPr>
                        <a:t>An Operational Monitoring System for HIRAS</a:t>
                      </a:r>
                      <a:endParaRPr lang="en-US" altLang="zh-CN" sz="1200" b="1" i="0">
                        <a:solidFill>
                          <a:srgbClr val="000000"/>
                        </a:solidFill>
                        <a:latin typeface="Aptos Narrow"/>
                        <a:ea typeface="Aptos Narrow"/>
                      </a:endParaRPr>
                    </a:p>
                  </a:txBody>
                  <a:tcPr marL="6667" marR="6667" marT="6667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 fontAlgn="t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Junwei Wang (CMA)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6667" marR="6667" marT="6667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t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5m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6667" marR="6667" marT="6667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 fontAlgn="t"/>
                      <a:r>
                        <a:rPr lang="en-US" altLang="zh-CN" sz="1200" b="1" i="0">
                          <a:solidFill>
                            <a:srgbClr val="000000"/>
                          </a:solidFill>
                          <a:latin typeface="Aptos Narrow"/>
                          <a:ea typeface="Aptos Narrow"/>
                        </a:rPr>
                        <a:t>In person</a:t>
                      </a:r>
                      <a:endParaRPr lang="en-US" altLang="zh-CN" sz="1200" b="1" i="0">
                        <a:solidFill>
                          <a:srgbClr val="000000"/>
                        </a:solidFill>
                        <a:latin typeface="Aptos Narrow"/>
                        <a:ea typeface="Aptos Narrow"/>
                      </a:endParaRPr>
                    </a:p>
                  </a:txBody>
                  <a:tcPr marL="6667" marR="6667" marT="6667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4825">
                <a:tc>
                  <a:txBody>
                    <a:bodyPr/>
                    <a:p>
                      <a:pPr algn="ctr" fontAlgn="t"/>
                      <a:r>
                        <a:rPr lang="en-US" altLang="zh-CN" sz="12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9:20</a:t>
                      </a:r>
                      <a:endParaRPr lang="en-US" altLang="zh-CN" sz="12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6667" marR="6667" marT="6667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 gridSpan="2">
                  <a:txBody>
                    <a:bodyPr/>
                    <a:p>
                      <a:pPr algn="ctr" fontAlgn="t"/>
                      <a:r>
                        <a:rPr lang="en-US" altLang="zh-CN" sz="1200" b="1" i="0">
                          <a:solidFill>
                            <a:srgbClr val="000000"/>
                          </a:solidFill>
                          <a:latin typeface="Aptos Narrow"/>
                          <a:ea typeface="Aptos Narrow"/>
                        </a:rPr>
                        <a:t>Break</a:t>
                      </a:r>
                      <a:endParaRPr lang="en-US" altLang="zh-CN" sz="1200" b="1" i="0">
                        <a:solidFill>
                          <a:srgbClr val="000000"/>
                        </a:solidFill>
                        <a:latin typeface="Aptos Narrow"/>
                        <a:ea typeface="Aptos Narrow"/>
                      </a:endParaRPr>
                    </a:p>
                  </a:txBody>
                  <a:tcPr marL="6667" marR="6667" marT="6667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 hMerge="1">
                  <a:tcPr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t"/>
                      <a:endParaRPr sz="14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6667" marR="6667" marT="6667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p>
                      <a:pPr algn="l" fontAlgn="t"/>
                      <a:endParaRPr sz="1200" b="1" i="0">
                        <a:solidFill>
                          <a:srgbClr val="000000"/>
                        </a:solidFill>
                        <a:latin typeface="Aptos Narrow"/>
                        <a:ea typeface="Aptos Narrow"/>
                      </a:endParaRPr>
                    </a:p>
                  </a:txBody>
                  <a:tcPr marL="6667" marR="6667" marT="6667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</a:tr>
              <a:tr h="370840">
                <a:tc>
                  <a:txBody>
                    <a:bodyPr/>
                    <a:p>
                      <a:pPr algn="ctr" fontAlgn="t"/>
                      <a:r>
                        <a:rPr lang="en-US" altLang="zh-CN" sz="12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9:40</a:t>
                      </a:r>
                      <a:endParaRPr lang="en-US" altLang="zh-CN" sz="12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6667" marR="6667" marT="6667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 fontAlgn="t"/>
                      <a:r>
                        <a:rPr lang="en-US" altLang="zh-CN" sz="1200" b="1" i="0">
                          <a:solidFill>
                            <a:srgbClr val="000000"/>
                          </a:solidFill>
                          <a:latin typeface="Aptos Narrow"/>
                          <a:ea typeface="Aptos Narrow"/>
                        </a:rPr>
                        <a:t>MTG/IRS commissioning status</a:t>
                      </a:r>
                      <a:endParaRPr lang="en-US" altLang="zh-CN" sz="1200" b="1" i="0">
                        <a:solidFill>
                          <a:srgbClr val="000000"/>
                        </a:solidFill>
                        <a:latin typeface="Aptos Narrow"/>
                        <a:ea typeface="Aptos Narrow"/>
                      </a:endParaRPr>
                    </a:p>
                  </a:txBody>
                  <a:tcPr marL="6667" marR="6667" marT="6667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 fontAlgn="t"/>
                      <a:r>
                        <a:rPr lang="en-US" altLang="zh-CN" sz="12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Dorothee Coppens (EUMETSAT)</a:t>
                      </a:r>
                      <a:endParaRPr lang="en-US" altLang="zh-CN" sz="12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6667" marR="6667" marT="6667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t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5n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6667" marR="6667" marT="6667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 fontAlgn="t"/>
                      <a:r>
                        <a:rPr lang="en-US" altLang="zh-CN" sz="1200" b="1" i="0">
                          <a:solidFill>
                            <a:srgbClr val="000000"/>
                          </a:solidFill>
                          <a:latin typeface="Aptos Narrow"/>
                          <a:ea typeface="Aptos Narrow"/>
                        </a:rPr>
                        <a:t>In person</a:t>
                      </a:r>
                      <a:endParaRPr lang="en-US" altLang="zh-CN" sz="1200" b="1" i="0">
                        <a:solidFill>
                          <a:srgbClr val="000000"/>
                        </a:solidFill>
                        <a:latin typeface="Aptos Narrow"/>
                        <a:ea typeface="Aptos Narrow"/>
                      </a:endParaRPr>
                    </a:p>
                  </a:txBody>
                  <a:tcPr marL="6667" marR="6667" marT="6667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46430">
                <a:tc>
                  <a:txBody>
                    <a:bodyPr/>
                    <a:p>
                      <a:pPr algn="ctr" fontAlgn="t"/>
                      <a:r>
                        <a:rPr lang="en-US" altLang="zh-CN" sz="12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10:00</a:t>
                      </a:r>
                      <a:endParaRPr lang="en-US" altLang="zh-CN" sz="12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6667" marR="6667" marT="6667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 fontAlgn="t"/>
                      <a:r>
                        <a:rPr lang="en-US" altLang="zh-CN" sz="1200" b="1" i="0">
                          <a:solidFill>
                            <a:srgbClr val="000000"/>
                          </a:solidFill>
                          <a:latin typeface="Aptos Narrow"/>
                          <a:ea typeface="Aptos Narrow"/>
                        </a:rPr>
                        <a:t>The Cross-track Infrared Sounder (CrIS) Hybrid Principal Component Analysis / Rapid Event Detection (PCA/RED) Product</a:t>
                      </a:r>
                      <a:endParaRPr lang="en-US" altLang="zh-CN" sz="1200" b="1" i="0">
                        <a:solidFill>
                          <a:srgbClr val="000000"/>
                        </a:solidFill>
                        <a:latin typeface="Aptos Narrow"/>
                        <a:ea typeface="Aptos Narrow"/>
                      </a:endParaRPr>
                    </a:p>
                  </a:txBody>
                  <a:tcPr marL="6667" marR="6667" marT="6667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 fontAlgn="t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Dave Tobin (SSEC)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6667" marR="6667" marT="6667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t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5o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6667" marR="6667" marT="6667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 fontAlgn="t"/>
                      <a:r>
                        <a:rPr lang="en-US" altLang="zh-CN" sz="1200" b="1" i="0">
                          <a:solidFill>
                            <a:srgbClr val="000000"/>
                          </a:solidFill>
                          <a:latin typeface="Aptos Narrow"/>
                          <a:ea typeface="Aptos Narrow"/>
                        </a:rPr>
                        <a:t>In person</a:t>
                      </a:r>
                      <a:endParaRPr lang="en-US" altLang="zh-CN" sz="1200" b="1" i="0">
                        <a:solidFill>
                          <a:srgbClr val="000000"/>
                        </a:solidFill>
                        <a:latin typeface="Aptos Narrow"/>
                        <a:ea typeface="Aptos Narrow"/>
                      </a:endParaRPr>
                    </a:p>
                  </a:txBody>
                  <a:tcPr marL="6667" marR="6667" marT="6667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94665">
                <a:tc>
                  <a:txBody>
                    <a:bodyPr/>
                    <a:p>
                      <a:pPr algn="ctr" fontAlgn="t"/>
                      <a:r>
                        <a:rPr lang="en-US" altLang="zh-CN" sz="1200" b="1" i="0">
                          <a:solidFill>
                            <a:srgbClr val="000000"/>
                          </a:solidFill>
                          <a:latin typeface="Aptos Narrow"/>
                          <a:ea typeface="Aptos Narrow"/>
                        </a:rPr>
                        <a:t>10:20</a:t>
                      </a:r>
                      <a:endParaRPr lang="en-US" altLang="zh-CN" sz="1200" b="1" i="0">
                        <a:solidFill>
                          <a:srgbClr val="000000"/>
                        </a:solidFill>
                        <a:latin typeface="Aptos Narrow"/>
                        <a:ea typeface="Aptos Narrow"/>
                      </a:endParaRPr>
                    </a:p>
                  </a:txBody>
                  <a:tcPr marL="6667" marR="6667" marT="6667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 fontAlgn="t"/>
                      <a:r>
                        <a:rPr lang="en-US" altLang="zh-CN" sz="1200" b="1" i="0">
                          <a:solidFill>
                            <a:srgbClr val="000000"/>
                          </a:solidFill>
                          <a:latin typeface="Aptos Narrow"/>
                          <a:ea typeface="Aptos Narrow"/>
                        </a:rPr>
                        <a:t>A Study  on the Use of Reconstructed Radiances from Infrared Sounders for Inter-Calibration</a:t>
                      </a:r>
                      <a:endParaRPr lang="en-US" altLang="zh-CN" sz="1200" b="1" i="0">
                        <a:solidFill>
                          <a:srgbClr val="000000"/>
                        </a:solidFill>
                        <a:latin typeface="Aptos Narrow"/>
                        <a:ea typeface="Aptos Narrow"/>
                      </a:endParaRPr>
                    </a:p>
                  </a:txBody>
                  <a:tcPr marL="6667" marR="6667" marT="6667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 fontAlgn="t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Shin koyamstsu (JMA)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6667" marR="6667" marT="6667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t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5p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6667" marR="6667" marT="6667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 fontAlgn="t"/>
                      <a:r>
                        <a:rPr lang="en-US" altLang="zh-CN" sz="1200" b="1" i="0">
                          <a:solidFill>
                            <a:srgbClr val="000000"/>
                          </a:solidFill>
                          <a:latin typeface="Aptos Narrow"/>
                          <a:ea typeface="Aptos Narrow"/>
                        </a:rPr>
                        <a:t>In person</a:t>
                      </a:r>
                      <a:endParaRPr lang="en-US" altLang="zh-CN" sz="1200" b="1" i="0">
                        <a:solidFill>
                          <a:srgbClr val="000000"/>
                        </a:solidFill>
                        <a:latin typeface="Aptos Narrow"/>
                        <a:ea typeface="Aptos Narrow"/>
                      </a:endParaRPr>
                    </a:p>
                  </a:txBody>
                  <a:tcPr marL="6667" marR="6667" marT="6667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18770">
                <a:tc>
                  <a:txBody>
                    <a:bodyPr/>
                    <a:p>
                      <a:pPr algn="ctr" fontAlgn="t"/>
                      <a:r>
                        <a:rPr lang="en-US" altLang="zh-CN" sz="1200" b="1" i="0">
                          <a:solidFill>
                            <a:srgbClr val="000000"/>
                          </a:solidFill>
                          <a:latin typeface="Aptos Narrow"/>
                          <a:ea typeface="Aptos Narrow"/>
                        </a:rPr>
                        <a:t>10:40</a:t>
                      </a:r>
                      <a:endParaRPr lang="en-US" altLang="zh-CN" sz="1200" b="1" i="0">
                        <a:solidFill>
                          <a:srgbClr val="000000"/>
                        </a:solidFill>
                        <a:latin typeface="Aptos Narrow"/>
                        <a:ea typeface="Aptos Narrow"/>
                      </a:endParaRPr>
                    </a:p>
                  </a:txBody>
                  <a:tcPr marL="6667" marR="6667" marT="6667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 fontAlgn="t"/>
                      <a:r>
                        <a:rPr lang="en-US" altLang="zh-CN" sz="1200" b="1" i="0">
                          <a:solidFill>
                            <a:srgbClr val="000000"/>
                          </a:solidFill>
                          <a:latin typeface="Aptos Narrow"/>
                          <a:ea typeface="Aptos Narrow"/>
                        </a:rPr>
                        <a:t>Discussion</a:t>
                      </a:r>
                      <a:endParaRPr lang="en-US" altLang="zh-CN" sz="1200" b="1" i="0">
                        <a:solidFill>
                          <a:srgbClr val="000000"/>
                        </a:solidFill>
                        <a:latin typeface="Aptos Narrow"/>
                        <a:ea typeface="Aptos Narrow"/>
                      </a:endParaRPr>
                    </a:p>
                  </a:txBody>
                  <a:tcPr marL="6667" marR="6667" marT="6667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 fontAlgn="t"/>
                      <a:endParaRPr sz="1200" b="1" i="0">
                        <a:solidFill>
                          <a:srgbClr val="000000"/>
                        </a:solidFill>
                        <a:latin typeface="Aptos Narrow"/>
                        <a:ea typeface="Aptos Narrow"/>
                      </a:endParaRPr>
                    </a:p>
                  </a:txBody>
                  <a:tcPr marL="6667" marR="6667" marT="6667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t"/>
                      <a:r>
                        <a:rPr lang="en-US" altLang="zh-CN" sz="14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5q</a:t>
                      </a:r>
                      <a:endParaRPr lang="en-US" altLang="zh-CN" sz="14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6667" marR="6667" marT="6667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 fontAlgn="t"/>
                      <a:endParaRPr sz="1200" b="1" i="0">
                        <a:solidFill>
                          <a:srgbClr val="000000"/>
                        </a:solidFill>
                        <a:latin typeface="Aptos Narrow"/>
                        <a:ea typeface="Aptos Narrow"/>
                      </a:endParaRPr>
                    </a:p>
                  </a:txBody>
                  <a:tcPr marL="6667" marR="6667" marT="6667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05740">
                <a:tc>
                  <a:txBody>
                    <a:bodyPr/>
                    <a:p>
                      <a:pPr algn="ctr" fontAlgn="t"/>
                      <a:r>
                        <a:rPr lang="en-US" altLang="zh-CN" sz="12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11:30</a:t>
                      </a:r>
                      <a:endParaRPr lang="en-US" altLang="zh-CN" sz="12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6667" marR="6667" marT="6667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 fontAlgn="t"/>
                      <a:r>
                        <a:rPr lang="en-US" altLang="zh-CN" sz="1200" b="1" i="0">
                          <a:solidFill>
                            <a:srgbClr val="000000"/>
                          </a:solidFill>
                          <a:latin typeface="Aptos Narrow"/>
                          <a:ea typeface="Aptos Narrow"/>
                        </a:rPr>
                        <a:t>Close</a:t>
                      </a:r>
                      <a:endParaRPr lang="en-US" altLang="zh-CN" sz="1200" b="1" i="0">
                        <a:solidFill>
                          <a:srgbClr val="000000"/>
                        </a:solidFill>
                        <a:latin typeface="Aptos Narrow"/>
                        <a:ea typeface="Aptos Narrow"/>
                      </a:endParaRPr>
                    </a:p>
                  </a:txBody>
                  <a:tcPr marL="6667" marR="6667" marT="6667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 fontAlgn="t"/>
                      <a:endParaRPr sz="1200" b="1" i="0">
                        <a:solidFill>
                          <a:srgbClr val="000000"/>
                        </a:solidFill>
                        <a:latin typeface="Aptos Narrow"/>
                        <a:ea typeface="Aptos Narrow"/>
                      </a:endParaRPr>
                    </a:p>
                  </a:txBody>
                  <a:tcPr marL="6667" marR="6667" marT="6667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t"/>
                      <a:endParaRPr sz="14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6667" marR="6667" marT="6667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 fontAlgn="t"/>
                      <a:endParaRPr sz="1200" b="1" i="0">
                        <a:solidFill>
                          <a:srgbClr val="000000"/>
                        </a:solidFill>
                        <a:latin typeface="Aptos Narrow"/>
                        <a:ea typeface="Aptos Narrow"/>
                      </a:endParaRPr>
                    </a:p>
                  </a:txBody>
                  <a:tcPr marL="6667" marR="6667" marT="6667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02895">
                <a:tc>
                  <a:txBody>
                    <a:bodyPr/>
                    <a:p>
                      <a:pPr algn="ctr" fontAlgn="t"/>
                      <a:r>
                        <a:rPr lang="en-US" altLang="zh-CN" sz="1200" b="1" i="0">
                          <a:solidFill>
                            <a:srgbClr val="000000"/>
                          </a:solidFill>
                          <a:latin typeface="Aptos Narrow"/>
                          <a:ea typeface="Aptos Narrow"/>
                        </a:rPr>
                        <a:t>12:00</a:t>
                      </a:r>
                      <a:endParaRPr lang="en-US" altLang="zh-CN" sz="1200" b="1" i="0">
                        <a:solidFill>
                          <a:srgbClr val="000000"/>
                        </a:solidFill>
                        <a:latin typeface="Aptos Narrow"/>
                        <a:ea typeface="Aptos Narrow"/>
                      </a:endParaRPr>
                    </a:p>
                  </a:txBody>
                  <a:tcPr marL="6667" marR="6667" marT="6667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D966"/>
                    </a:solidFill>
                  </a:tcPr>
                </a:tc>
                <a:tc gridSpan="4">
                  <a:txBody>
                    <a:bodyPr/>
                    <a:p>
                      <a:pPr algn="ctr" fontAlgn="t"/>
                      <a:r>
                        <a:rPr lang="en-US" altLang="zh-CN" sz="12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Lunch</a:t>
                      </a:r>
                      <a:endParaRPr lang="en-US" altLang="zh-CN" sz="1200" b="1" i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6667" marR="6667" marT="6667" marB="0" anchor="t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D966"/>
                    </a:solidFill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12" name="文本框 11"/>
          <p:cNvSpPr txBox="1"/>
          <p:nvPr/>
        </p:nvSpPr>
        <p:spPr>
          <a:xfrm>
            <a:off x="234315" y="1605915"/>
            <a:ext cx="308102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>
              <a:buNone/>
            </a:pPr>
            <a:r>
              <a:rPr lang="en-US" altLang="zh-CN" b="1">
                <a:solidFill>
                  <a:srgbClr val="FF0000"/>
                </a:solidFill>
              </a:rPr>
              <a:t>7 talks in second half-day session----- (AM 26 Mar)</a:t>
            </a:r>
            <a:endParaRPr lang="en-US" altLang="zh-CN" b="1">
              <a:solidFill>
                <a:srgbClr val="FF0000"/>
              </a:solidFill>
            </a:endParaRPr>
          </a:p>
          <a:p>
            <a:pPr indent="0">
              <a:buNone/>
            </a:pPr>
            <a:endParaRPr lang="en-US" altLang="zh-CN" b="1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zh-CN" b="1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dirty="0">
                <a:sym typeface="+mn-ea"/>
              </a:rPr>
              <a:t>Two Discussion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 sz="2800" b="1" dirty="0">
                <a:solidFill>
                  <a:srgbClr val="C00000"/>
                </a:solidFill>
                <a:latin typeface="Calibri" panose="020F0502020204030204" charset="0"/>
                <a:sym typeface="+mn-ea"/>
              </a:rPr>
              <a:t>Discussion 1</a:t>
            </a:r>
            <a:r>
              <a:rPr lang="en-US" sz="2800" dirty="0">
                <a:solidFill>
                  <a:srgbClr val="C00000"/>
                </a:solidFill>
                <a:latin typeface="Calibri" panose="020F0502020204030204" charset="0"/>
                <a:sym typeface="+mn-ea"/>
              </a:rPr>
              <a:t>: </a:t>
            </a:r>
            <a:r>
              <a:rPr lang="en-US" altLang="zh-CN" sz="2800" b="1" dirty="0">
                <a:solidFill>
                  <a:srgbClr val="C00000"/>
                </a:solidFill>
                <a:latin typeface="Calibri" panose="020F0502020204030204" charset="0"/>
                <a:sym typeface="+mn-ea"/>
              </a:rPr>
              <a:t>The sub-group needs for the website evolutions</a:t>
            </a:r>
            <a:r>
              <a:rPr lang="en-US" sz="2800" b="1" dirty="0">
                <a:solidFill>
                  <a:srgbClr val="C00000"/>
                </a:solidFill>
                <a:latin typeface="Calibri" panose="020F0502020204030204" charset="0"/>
                <a:sym typeface="+mn-ea"/>
              </a:rPr>
              <a:t> ( PM 24 Mar)</a:t>
            </a:r>
            <a:endParaRPr lang="en-US" sz="2800" b="1" dirty="0">
              <a:latin typeface="Calibri" panose="020F0502020204030204" charset="0"/>
            </a:endParaRPr>
          </a:p>
          <a:p>
            <a:pPr lvl="1"/>
            <a:r>
              <a:rPr lang="en-US" altLang="zh-CN" sz="2800">
                <a:sym typeface="+mn-ea"/>
              </a:rPr>
              <a:t>See https://gsicsweb.eumetsat.int/ ​</a:t>
            </a:r>
            <a:endParaRPr lang="en-US" altLang="zh-CN" sz="2800"/>
          </a:p>
          <a:p>
            <a:pPr lvl="1"/>
            <a:r>
              <a:rPr lang="en-US" altLang="zh-CN" sz="2800">
                <a:sym typeface="+mn-ea"/>
              </a:rPr>
              <a:t>will be summarized in the cross-cutting (item 10j)</a:t>
            </a:r>
            <a:endParaRPr lang="zh-CN" altLang="en-US" sz="2800"/>
          </a:p>
          <a:p>
            <a:pPr lvl="1"/>
            <a:r>
              <a:rPr lang="en-US" sz="2800" dirty="0">
                <a:latin typeface="Calibri" panose="020F0502020204030204" charset="0"/>
                <a:sym typeface="+mn-ea"/>
              </a:rPr>
              <a:t>16:50-17:30</a:t>
            </a:r>
            <a:endParaRPr lang="en-US" sz="2800" dirty="0">
              <a:latin typeface="Calibri" panose="020F0502020204030204" charset="0"/>
            </a:endParaRPr>
          </a:p>
          <a:p>
            <a:pPr lvl="1"/>
            <a:r>
              <a:rPr lang="en-US" sz="2800" dirty="0">
                <a:latin typeface="Calibri" panose="020F0502020204030204" charset="0"/>
                <a:sym typeface="+mn-ea"/>
              </a:rPr>
              <a:t>Hosted by Chengli Qi </a:t>
            </a:r>
            <a:endParaRPr lang="en-US" sz="2800" dirty="0">
              <a:latin typeface="Calibri" panose="020F0502020204030204" charset="0"/>
            </a:endParaRPr>
          </a:p>
          <a:p>
            <a:pPr lvl="1"/>
            <a:endParaRPr lang="en-US" sz="2800" dirty="0">
              <a:latin typeface="Calibri" panose="020F0502020204030204" charset="0"/>
            </a:endParaRPr>
          </a:p>
          <a:p>
            <a:endParaRPr lang="zh-CN" alt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/>
        </p:nvSpPr>
        <p:spPr>
          <a:xfrm>
            <a:off x="524510" y="1520825"/>
            <a:ext cx="11098530" cy="39693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457200" indent="-457200">
              <a:buClr>
                <a:srgbClr val="008CBF"/>
              </a:buClr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C00000"/>
                </a:solidFill>
                <a:latin typeface="Calibri" panose="020F0502020204030204" charset="0"/>
                <a:sym typeface="+mn-ea"/>
              </a:rPr>
              <a:t>Discussion 2</a:t>
            </a:r>
            <a:r>
              <a:rPr lang="en-US" sz="2800" dirty="0">
                <a:solidFill>
                  <a:srgbClr val="C00000"/>
                </a:solidFill>
                <a:latin typeface="Calibri" panose="020F0502020204030204" charset="0"/>
                <a:sym typeface="+mn-ea"/>
              </a:rPr>
              <a:t>: </a:t>
            </a:r>
            <a:r>
              <a:rPr lang="en-US" altLang="zh-CN" sz="2800">
                <a:solidFill>
                  <a:srgbClr val="C00000"/>
                </a:solidFill>
                <a:sym typeface="+mn-ea"/>
              </a:rPr>
              <a:t>The sub-group needs and contribution for the GSICS Dashboard​</a:t>
            </a:r>
            <a:r>
              <a:rPr lang="en-US" sz="2800" b="1" dirty="0">
                <a:solidFill>
                  <a:srgbClr val="C00000"/>
                </a:solidFill>
                <a:latin typeface="Calibri" panose="020F0502020204030204" charset="0"/>
                <a:sym typeface="+mn-ea"/>
              </a:rPr>
              <a:t>( AM 26 Mar)</a:t>
            </a:r>
            <a:endParaRPr lang="en-US" sz="2800" b="1" dirty="0">
              <a:solidFill>
                <a:srgbClr val="C00000"/>
              </a:solidFill>
              <a:latin typeface="Calibri" panose="020F0502020204030204" charset="0"/>
            </a:endParaRPr>
          </a:p>
          <a:p>
            <a:pPr marL="914400" lvl="1" indent="-457200">
              <a:buClr>
                <a:srgbClr val="008CBF"/>
              </a:buClr>
              <a:buFont typeface="Arial" panose="020B0604020202020204" pitchFamily="34" charset="0"/>
              <a:buChar char="•"/>
            </a:pPr>
            <a:r>
              <a:rPr lang="en-US" altLang="zh-CN" sz="2800">
                <a:sym typeface="+mn-ea"/>
              </a:rPr>
              <a:t>See mockup on https://gsicsweb.eumetsat.int/gsics-plotter/​</a:t>
            </a:r>
            <a:endParaRPr lang="en-US" altLang="zh-CN" sz="2800"/>
          </a:p>
          <a:p>
            <a:pPr marL="914400" lvl="1" indent="-457200">
              <a:buClr>
                <a:srgbClr val="008CBF"/>
              </a:buClr>
              <a:buFont typeface="Arial" panose="020B0604020202020204" pitchFamily="34" charset="0"/>
              <a:buChar char="•"/>
            </a:pPr>
            <a:r>
              <a:rPr lang="en-US" altLang="zh-CN" sz="2800">
                <a:sym typeface="+mn-ea"/>
              </a:rPr>
              <a:t>Discussion on the GDWG session (item 7j) for the implementation and data exchange interface.​</a:t>
            </a:r>
            <a:endParaRPr lang="en-US" altLang="zh-CN" sz="2800"/>
          </a:p>
          <a:p>
            <a:pPr marL="914400" lvl="1" indent="-457200">
              <a:buClr>
                <a:srgbClr val="008CBF"/>
              </a:buClr>
              <a:buFont typeface="Arial" panose="020B0604020202020204" pitchFamily="34" charset="0"/>
              <a:buChar char="•"/>
            </a:pPr>
            <a:r>
              <a:rPr lang="en-US" altLang="zh-CN" sz="2800">
                <a:sym typeface="+mn-ea"/>
              </a:rPr>
              <a:t>Will be summarized in the cross-cutting (item 10l)​</a:t>
            </a:r>
            <a:endParaRPr lang="en-US" altLang="zh-CN" sz="2800"/>
          </a:p>
          <a:p>
            <a:pPr marL="914400" lvl="1" indent="-457200">
              <a:buClr>
                <a:srgbClr val="008CBF"/>
              </a:buClr>
              <a:buFont typeface="Arial" panose="020B0604020202020204" pitchFamily="34" charset="0"/>
              <a:buChar char="•"/>
            </a:pPr>
            <a:r>
              <a:rPr lang="en-US" altLang="zh-CN" sz="2800">
                <a:sym typeface="+mn-ea"/>
              </a:rPr>
              <a:t>What to report/discuss in the cross-cutting reports​</a:t>
            </a:r>
            <a:endParaRPr lang="en-US" sz="2800" dirty="0">
              <a:latin typeface="Calibri" panose="020F0502020204030204" charset="0"/>
              <a:sym typeface="+mn-ea"/>
            </a:endParaRPr>
          </a:p>
          <a:p>
            <a:pPr marL="914400" lvl="1" indent="-457200">
              <a:buClr>
                <a:srgbClr val="008CBF"/>
              </a:buClr>
              <a:buFont typeface="Arial" panose="020B0604020202020204" pitchFamily="34" charset="0"/>
              <a:buChar char="•"/>
            </a:pPr>
            <a:r>
              <a:rPr lang="en-US" sz="2800" dirty="0">
                <a:latin typeface="Calibri" panose="020F0502020204030204" charset="0"/>
                <a:sym typeface="+mn-ea"/>
              </a:rPr>
              <a:t>10:40-11:30</a:t>
            </a:r>
            <a:endParaRPr lang="en-US" sz="2800" dirty="0">
              <a:latin typeface="Calibri" panose="020F0502020204030204" charset="0"/>
            </a:endParaRPr>
          </a:p>
          <a:p>
            <a:pPr marL="914400" lvl="1" indent="-457200">
              <a:buClr>
                <a:srgbClr val="008CBF"/>
              </a:buClr>
              <a:buFont typeface="Arial" panose="020B0604020202020204" pitchFamily="34" charset="0"/>
              <a:buChar char="•"/>
            </a:pPr>
            <a:r>
              <a:rPr lang="en-US" sz="2800" dirty="0">
                <a:latin typeface="Calibri" panose="020F0502020204030204" charset="0"/>
                <a:sym typeface="+mn-ea"/>
              </a:rPr>
              <a:t>Hosted by Likun Wang</a:t>
            </a:r>
            <a:endParaRPr lang="en-US" altLang="en-US" sz="2800" dirty="0">
              <a:latin typeface="Calibri" panose="020F0502020204030204" charset="0"/>
              <a:sym typeface="+mn-ea"/>
            </a:endParaRPr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dirty="0">
                <a:sym typeface="+mn-ea"/>
              </a:rPr>
              <a:t>Two Discussion</a:t>
            </a:r>
            <a:endParaRPr lang="zh-CN" alt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835" y="1489075"/>
            <a:ext cx="12192000" cy="387921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2568575" y="61277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eg.</a:t>
            </a:r>
            <a:endParaRPr lang="en-US" altLang="zh-CN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1283335" y="742950"/>
            <a:ext cx="10382250" cy="5622290"/>
          </a:xfrm>
        </p:spPr>
        <p:txBody>
          <a:bodyPr>
            <a:noAutofit/>
          </a:bodyPr>
          <a:lstStyle/>
          <a:p>
            <a:r>
              <a:rPr lang="en-US" sz="1400" b="1" dirty="0"/>
              <a:t>Counterpart of VIS/NIR, Microwave and UV Sub-Groups</a:t>
            </a:r>
            <a:endParaRPr lang="en-US" sz="1400" b="1" dirty="0"/>
          </a:p>
          <a:p>
            <a:pPr lvl="1"/>
            <a:r>
              <a:rPr lang="en-US" sz="1400" b="1" dirty="0"/>
              <a:t>For </a:t>
            </a:r>
            <a:r>
              <a:rPr lang="en-US" altLang="zh-CN" sz="1400" b="1" dirty="0"/>
              <a:t>Detector uniformity correction method</a:t>
            </a:r>
            <a:endParaRPr lang="en-US" altLang="zh-CN" sz="1400" b="1" dirty="0"/>
          </a:p>
          <a:p>
            <a:pPr lvl="1"/>
            <a:r>
              <a:rPr lang="en-US" sz="1400" b="1" dirty="0"/>
              <a:t>For Hyperspectral instruments, spectral CAL/VAL</a:t>
            </a:r>
            <a:endParaRPr lang="en-US" sz="1400" b="1" dirty="0"/>
          </a:p>
          <a:p>
            <a:pPr lvl="1"/>
            <a:endParaRPr lang="en-US" sz="1400" b="1" dirty="0"/>
          </a:p>
          <a:p>
            <a:r>
              <a:rPr lang="en-US" altLang="zh-CN" sz="1400" b="1" dirty="0"/>
              <a:t>Organize special web meetings on:</a:t>
            </a:r>
            <a:endParaRPr lang="en-US" altLang="zh-CN" sz="1400" b="1" dirty="0"/>
          </a:p>
          <a:p>
            <a:pPr marL="440055" indent="184150"/>
            <a:r>
              <a:rPr lang="en-US" altLang="zh-CN" sz="1400" b="1" dirty="0"/>
              <a:t> data compression, uncertainty models</a:t>
            </a:r>
            <a:endParaRPr lang="en-US" altLang="zh-CN" sz="1400" b="1" dirty="0"/>
          </a:p>
          <a:p>
            <a:pPr marL="440055" indent="184150"/>
            <a:r>
              <a:rPr lang="en-US" altLang="zh-CN" sz="1400" b="1" dirty="0"/>
              <a:t> recalibration, radiometric reference transfer</a:t>
            </a:r>
            <a:endParaRPr lang="en-US" altLang="zh-CN" sz="1400" b="1" dirty="0"/>
          </a:p>
          <a:p>
            <a:pPr marL="440055" indent="184150"/>
            <a:r>
              <a:rPr lang="en-US" altLang="zh-CN" sz="1400" b="1" dirty="0"/>
              <a:t> detector uniformity processing.</a:t>
            </a:r>
            <a:endParaRPr lang="en-US" altLang="zh-CN" sz="1400" b="1" dirty="0"/>
          </a:p>
          <a:p>
            <a:endParaRPr lang="en-US" sz="1400" b="1" dirty="0"/>
          </a:p>
          <a:p>
            <a:r>
              <a:rPr lang="en-US" sz="1400" b="1" dirty="0"/>
              <a:t>Cooperate with instrument calibration groups(pre-launch and on-orbit)</a:t>
            </a:r>
            <a:endParaRPr lang="en-US" sz="1400" b="1" dirty="0"/>
          </a:p>
          <a:p>
            <a:pPr lvl="1"/>
            <a:r>
              <a:rPr lang="en-US" sz="1400" b="1" dirty="0"/>
              <a:t>To communicate relevant information to the users</a:t>
            </a:r>
            <a:endParaRPr lang="en-US" sz="1400" b="1" dirty="0"/>
          </a:p>
          <a:p>
            <a:pPr lvl="1"/>
            <a:r>
              <a:rPr lang="en-US" sz="1400" b="1" dirty="0"/>
              <a:t>To help them understand the root cause of observed biases and develop fixes</a:t>
            </a:r>
            <a:endParaRPr lang="en-US" sz="1400" b="1" dirty="0"/>
          </a:p>
          <a:p>
            <a:pPr lvl="1"/>
            <a:endParaRPr lang="en-US" sz="1400" b="1" dirty="0"/>
          </a:p>
          <a:p>
            <a:r>
              <a:rPr lang="en-US" sz="1400" b="1" dirty="0"/>
              <a:t>Review existing, or develop new inter-calibration</a:t>
            </a:r>
            <a:endParaRPr lang="en-US" sz="1400" b="1" dirty="0"/>
          </a:p>
          <a:p>
            <a:pPr lvl="1"/>
            <a:r>
              <a:rPr lang="en-US" sz="1400" b="1" dirty="0"/>
              <a:t> Algorithms, procedures, corrections, collocation, spectral-gap filling etc.</a:t>
            </a:r>
            <a:endParaRPr lang="en-US" sz="1400" b="1" dirty="0"/>
          </a:p>
          <a:p>
            <a:pPr lvl="1"/>
            <a:r>
              <a:rPr lang="en-US" sz="1400" b="1" dirty="0"/>
              <a:t>Using NWP+RTM, ground-based, near-space measurements, etc.   </a:t>
            </a:r>
            <a:br>
              <a:rPr lang="en-US" sz="1400" b="1" dirty="0"/>
            </a:br>
            <a:endParaRPr lang="en-US" sz="1400" b="1" dirty="0"/>
          </a:p>
          <a:p>
            <a:r>
              <a:rPr lang="en-US" sz="1400" b="1" dirty="0"/>
              <a:t>To define and promote calibration standards, tools and datasets, and best practices</a:t>
            </a:r>
            <a:endParaRPr lang="en-US" sz="1400" b="1" dirty="0"/>
          </a:p>
          <a:p>
            <a:pPr lvl="1"/>
            <a:r>
              <a:rPr lang="en-US" sz="1400" b="1" dirty="0"/>
              <a:t>Including selection of inter-calibration reference</a:t>
            </a:r>
            <a:endParaRPr lang="en-US" sz="1400" b="1" dirty="0"/>
          </a:p>
          <a:p>
            <a:pPr lvl="1"/>
            <a:r>
              <a:rPr lang="en-US" altLang="zh-CN" sz="1400" b="1" dirty="0"/>
              <a:t>Threshold values of time/spatial/spectral/angle difference.</a:t>
            </a:r>
            <a:endParaRPr lang="en-US" altLang="zh-CN" sz="1400" b="1" dirty="0"/>
          </a:p>
          <a:p>
            <a:pPr lvl="1"/>
            <a:endParaRPr lang="en-US" sz="1400" b="1" dirty="0"/>
          </a:p>
          <a:p>
            <a:endParaRPr lang="en-US" sz="1400"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4A2E87CC028834B9BA9E2783CC7F26B" ma:contentTypeVersion="12" ma:contentTypeDescription="Create a new document." ma:contentTypeScope="" ma:versionID="bbe5b662eb2e887e3c17af598bd719ba">
  <xsd:schema xmlns:xsd="http://www.w3.org/2001/XMLSchema" xmlns:xs="http://www.w3.org/2001/XMLSchema" xmlns:p="http://schemas.microsoft.com/office/2006/metadata/properties" xmlns:ns2="715fcdb6-58ff-4d84-993c-bb26a5b54815" xmlns:ns3="cfab5f87-ed30-4dbb-a820-4234a14babf6" xmlns:ns4="b872a7c1-ed7f-4c06-9e7d-9181e1c04fc6" targetNamespace="http://schemas.microsoft.com/office/2006/metadata/properties" ma:root="true" ma:fieldsID="f12922e6213c5b8adf0b18a1fa95ef00" ns2:_="" ns3:_="" ns4:_="">
    <xsd:import namespace="715fcdb6-58ff-4d84-993c-bb26a5b54815"/>
    <xsd:import namespace="cfab5f87-ed30-4dbb-a820-4234a14babf6"/>
    <xsd:import namespace="b872a7c1-ed7f-4c06-9e7d-9181e1c04fc6"/>
    <xsd:element name="properties">
      <xsd:complexType>
        <xsd:sequence>
          <xsd:element name="documentManagement">
            <xsd:complexType>
              <xsd:all>
                <xsd:element ref="ns2:WMOWFApprovalStatus" minOccurs="0"/>
                <xsd:element ref="ns3:_dlc_DocId" minOccurs="0"/>
                <xsd:element ref="ns3:_dlc_DocIdUrl" minOccurs="0"/>
                <xsd:element ref="ns3:_dlc_DocIdPersistId" minOccurs="0"/>
                <xsd:element ref="ns4:MediaServiceMetadata" minOccurs="0"/>
                <xsd:element ref="ns4:MediaServiceFastMetadata" minOccurs="0"/>
                <xsd:element ref="ns4:MediaServiceSearchProperties" minOccurs="0"/>
                <xsd:element ref="ns4:MediaServiceDateTaken" minOccurs="0"/>
                <xsd:element ref="ns4:MediaServiceGenerationTime" minOccurs="0"/>
                <xsd:element ref="ns4:MediaServiceEventHashCode" minOccurs="0"/>
                <xsd:element ref="ns4:MediaLengthInSeconds" minOccurs="0"/>
                <xsd:element ref="ns4:MediaServiceBillingMetadata" minOccurs="0"/>
                <xsd:element ref="ns4:lcf76f155ced4ddcb4097134ff3c332f" minOccurs="0"/>
                <xsd:element ref="ns3:TaxCatchAll" minOccurs="0"/>
                <xsd:element ref="ns4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5fcdb6-58ff-4d84-993c-bb26a5b54815" elementFormDefault="qualified">
    <xsd:import namespace="http://schemas.microsoft.com/office/2006/documentManagement/types"/>
    <xsd:import namespace="http://schemas.microsoft.com/office/infopath/2007/PartnerControls"/>
    <xsd:element name="WMOWFApprovalStatus" ma:index="2" nillable="true" ma:displayName="Workflow Approval Status" ma:default="Not Submitted" ma:format="Dropdown" ma:internalName="WMOWFApprovalStatus" ma:readOnly="false">
      <xsd:simpleType>
        <xsd:restriction base="dms:Choice">
          <xsd:enumeration value="Not Submitted"/>
          <xsd:enumeration value="Pending for Review"/>
          <xsd:enumeration value="Pending for Consolidation"/>
          <xsd:enumeration value="Pending for Approval"/>
          <xsd:enumeration value="Approved"/>
          <xsd:enumeration value="Rejected by Approver"/>
          <xsd:enumeration value="Cancelled by Requestor"/>
          <xsd:enumeration value="In Progress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fab5f87-ed30-4dbb-a820-4234a14babf6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TaxCatchAll" ma:index="22" nillable="true" ma:displayName="Taxonomy Catch All Column" ma:hidden="true" ma:list="{fd78e92c-8460-44ab-956c-91a660f35408}" ma:internalName="TaxCatchAll" ma:showField="CatchAllData" ma:web="cfab5f87-ed30-4dbb-a820-4234a14babf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72a7c1-ed7f-4c06-9e7d-9181e1c04fc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2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92a3b380-abf6-46f2-87bb-c2c114de1c9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?mso-contentType ?>
<SharedContentType xmlns="Microsoft.SharePoint.Taxonomy.ContentTypeSync" SourceId="92a3b380-abf6-46f2-87bb-c2c114de1c9e" ContentTypeId="0x01" PreviousValue="false"/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5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fab5f87-ed30-4dbb-a820-4234a14babf6" xsi:nil="true"/>
    <lcf76f155ced4ddcb4097134ff3c332f xmlns="b872a7c1-ed7f-4c06-9e7d-9181e1c04fc6">
      <Terms xmlns="http://schemas.microsoft.com/office/infopath/2007/PartnerControls"/>
    </lcf76f155ced4ddcb4097134ff3c332f>
    <WMOWFApprovalStatus xmlns="715fcdb6-58ff-4d84-993c-bb26a5b54815">Not Submitted</WMOWFApprovalStatus>
    <_dlc_DocId xmlns="cfab5f87-ed30-4dbb-a820-4234a14babf6">X6PPVAVDZMSZ-613157859-13553</_dlc_DocId>
    <_dlc_DocIdUrl xmlns="cfab5f87-ed30-4dbb-a820-4234a14babf6">
      <Url>https://wmoomm.sharepoint.com/sites/Collaboration/_layouts/15/DocIdRedir.aspx?ID=X6PPVAVDZMSZ-613157859-13553</Url>
      <Description>X6PPVAVDZMSZ-613157859-13553</Description>
    </_dlc_DocIdUrl>
  </documentManagement>
</p:properties>
</file>

<file path=customXml/itemProps1.xml><?xml version="1.0" encoding="utf-8"?>
<ds:datastoreItem xmlns:ds="http://schemas.openxmlformats.org/officeDocument/2006/customXml" ds:itemID="{CECF0595-E66F-47E7-934F-DD6314499BD5}"/>
</file>

<file path=customXml/itemProps2.xml><?xml version="1.0" encoding="utf-8"?>
<ds:datastoreItem xmlns:ds="http://schemas.openxmlformats.org/officeDocument/2006/customXml" ds:itemID="{9799276F-3FD4-4467-88FD-048B56EBFB3D}"/>
</file>

<file path=customXml/itemProps3.xml><?xml version="1.0" encoding="utf-8"?>
<ds:datastoreItem xmlns:ds="http://schemas.openxmlformats.org/officeDocument/2006/customXml" ds:itemID="{D2CE9C6C-7495-41B3-B253-710CB6E5C632}"/>
</file>

<file path=customXml/itemProps4.xml><?xml version="1.0" encoding="utf-8"?>
<ds:datastoreItem xmlns:ds="http://schemas.openxmlformats.org/officeDocument/2006/customXml" ds:itemID="{81D37532-EAAE-48EA-94AA-09F4BA54BA66}"/>
</file>

<file path=customXml/itemProps5.xml><?xml version="1.0" encoding="utf-8"?>
<ds:datastoreItem xmlns:ds="http://schemas.openxmlformats.org/officeDocument/2006/customXml" ds:itemID="{DB169A4A-A908-45FD-8D7C-C6E6800FF6E4}"/>
</file>

<file path=docProps/app.xml><?xml version="1.0" encoding="utf-8"?>
<Properties xmlns="http://schemas.openxmlformats.org/officeDocument/2006/extended-properties" xmlns:vt="http://schemas.openxmlformats.org/officeDocument/2006/docPropsVTypes">
  <Template>GSICS presentation template (2026)</Template>
  <TotalTime>0</TotalTime>
  <Words>5191</Words>
  <Application>WPS 演示</Application>
  <PresentationFormat>Widescreen</PresentationFormat>
  <Paragraphs>358</Paragraphs>
  <Slides>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23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32" baseType="lpstr">
      <vt:lpstr>Arial</vt:lpstr>
      <vt:lpstr>宋体</vt:lpstr>
      <vt:lpstr>Wingdings</vt:lpstr>
      <vt:lpstr>Roboto</vt:lpstr>
      <vt:lpstr>Times New Roman</vt:lpstr>
      <vt:lpstr>Calibri</vt:lpstr>
      <vt:lpstr>Calibri</vt:lpstr>
      <vt:lpstr>Arial Narrow</vt:lpstr>
      <vt:lpstr>Wingdings</vt:lpstr>
      <vt:lpstr>黑体</vt:lpstr>
      <vt:lpstr>微软雅黑</vt:lpstr>
      <vt:lpstr>Arial Unicode MS</vt:lpstr>
      <vt:lpstr>Aptos</vt:lpstr>
      <vt:lpstr>Segoe UI</vt:lpstr>
      <vt:lpstr>等线</vt:lpstr>
      <vt:lpstr>Aptos Display</vt:lpstr>
      <vt:lpstr>Yu Gothic</vt:lpstr>
      <vt:lpstr>Baskerville Old Face</vt:lpstr>
      <vt:lpstr>Century</vt:lpstr>
      <vt:lpstr>等线 Light</vt:lpstr>
      <vt:lpstr>Arial</vt:lpstr>
      <vt:lpstr>Aptos Narrow</vt:lpstr>
      <vt:lpstr>Aptos Narrow</vt:lpstr>
      <vt:lpstr>Office Theme</vt:lpstr>
      <vt:lpstr>GSICS 2026 Agency Report  Agency</vt:lpstr>
      <vt:lpstr>PowerPoint 演示文稿</vt:lpstr>
      <vt:lpstr>Outlines</vt:lpstr>
      <vt:lpstr>PowerPoint 演示文稿</vt:lpstr>
      <vt:lpstr>PowerPoint 演示文稿</vt:lpstr>
      <vt:lpstr>Two Discussion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Mounir Lekouara</dc:creator>
  <cp:lastModifiedBy>漆成莉</cp:lastModifiedBy>
  <cp:revision>6</cp:revision>
  <dcterms:created xsi:type="dcterms:W3CDTF">2026-03-11T15:03:00Z</dcterms:created>
  <dcterms:modified xsi:type="dcterms:W3CDTF">2026-03-24T05:37:02Z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2052-12.1.0.25225</vt:lpwstr>
  </property>
  <property fmtid="{D5CDD505-2E9C-101B-9397-08002B2CF9AE}" pid="3" name="ICV">
    <vt:lpwstr>4F8897504E7B4B79BA11E3BA3225DAA4_12</vt:lpwstr>
  </property>
  <property fmtid="{D5CDD505-2E9C-101B-9397-08002B2CF9AE}" pid="4" name="ContentTypeId">
    <vt:lpwstr>0x01010074A2E87CC028834B9BA9E2783CC7F26B</vt:lpwstr>
  </property>
  <property fmtid="{D5CDD505-2E9C-101B-9397-08002B2CF9AE}" pid="5" name="_dlc_DocIdItemGuid">
    <vt:lpwstr>4fb6385a-e0bc-488b-8cc4-ee42531684bc</vt:lpwstr>
  </property>
</Properties>
</file>