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2" r:id="rId4"/>
  </p:sldMasterIdLst>
  <p:notesMasterIdLst>
    <p:notesMasterId r:id="rId45"/>
  </p:notesMasterIdLst>
  <p:handoutMasterIdLst>
    <p:handoutMasterId r:id="rId46"/>
  </p:handoutMasterIdLst>
  <p:sldIdLst>
    <p:sldId id="589" r:id="rId5"/>
    <p:sldId id="695" r:id="rId6"/>
    <p:sldId id="698" r:id="rId7"/>
    <p:sldId id="676" r:id="rId8"/>
    <p:sldId id="679" r:id="rId9"/>
    <p:sldId id="696" r:id="rId10"/>
    <p:sldId id="697" r:id="rId11"/>
    <p:sldId id="680" r:id="rId12"/>
    <p:sldId id="699" r:id="rId13"/>
    <p:sldId id="700" r:id="rId14"/>
    <p:sldId id="688" r:id="rId15"/>
    <p:sldId id="701" r:id="rId16"/>
    <p:sldId id="702" r:id="rId17"/>
    <p:sldId id="645" r:id="rId18"/>
    <p:sldId id="646" r:id="rId19"/>
    <p:sldId id="650" r:id="rId20"/>
    <p:sldId id="677" r:id="rId21"/>
    <p:sldId id="687" r:id="rId22"/>
    <p:sldId id="690" r:id="rId23"/>
    <p:sldId id="703" r:id="rId24"/>
    <p:sldId id="704" r:id="rId25"/>
    <p:sldId id="694" r:id="rId26"/>
    <p:sldId id="709" r:id="rId27"/>
    <p:sldId id="705" r:id="rId28"/>
    <p:sldId id="617" r:id="rId29"/>
    <p:sldId id="623" r:id="rId30"/>
    <p:sldId id="620" r:id="rId31"/>
    <p:sldId id="706" r:id="rId32"/>
    <p:sldId id="707" r:id="rId33"/>
    <p:sldId id="621" r:id="rId34"/>
    <p:sldId id="619" r:id="rId35"/>
    <p:sldId id="711" r:id="rId36"/>
    <p:sldId id="710" r:id="rId37"/>
    <p:sldId id="618" r:id="rId38"/>
    <p:sldId id="624" r:id="rId39"/>
    <p:sldId id="708" r:id="rId40"/>
    <p:sldId id="653" r:id="rId41"/>
    <p:sldId id="647" r:id="rId42"/>
    <p:sldId id="678" r:id="rId43"/>
    <p:sldId id="686" r:id="rId44"/>
  </p:sldIdLst>
  <p:sldSz cx="12192000" cy="6858000"/>
  <p:notesSz cx="9931400" cy="14363700"/>
  <p:custDataLst>
    <p:tags r:id="rId47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4" userDrawn="1">
          <p15:clr>
            <a:srgbClr val="A4A3A4"/>
          </p15:clr>
        </p15:guide>
        <p15:guide id="2" orient="horz" pos="1410" userDrawn="1">
          <p15:clr>
            <a:srgbClr val="A4A3A4"/>
          </p15:clr>
        </p15:guide>
        <p15:guide id="3" orient="horz" pos="2715" userDrawn="1">
          <p15:clr>
            <a:srgbClr val="A4A3A4"/>
          </p15:clr>
        </p15:guide>
        <p15:guide id="4" orient="horz" pos="2389" userDrawn="1">
          <p15:clr>
            <a:srgbClr val="A4A3A4"/>
          </p15:clr>
        </p15:guide>
        <p15:guide id="5" orient="horz" pos="2064" userDrawn="1">
          <p15:clr>
            <a:srgbClr val="A4A3A4"/>
          </p15:clr>
        </p15:guide>
        <p15:guide id="6" orient="horz" pos="1735" userDrawn="1">
          <p15:clr>
            <a:srgbClr val="A4A3A4"/>
          </p15:clr>
        </p15:guide>
        <p15:guide id="7" orient="horz" pos="3369" userDrawn="1">
          <p15:clr>
            <a:srgbClr val="A4A3A4"/>
          </p15:clr>
        </p15:guide>
        <p15:guide id="8" orient="horz" pos="3698" userDrawn="1">
          <p15:clr>
            <a:srgbClr val="A4A3A4"/>
          </p15:clr>
        </p15:guide>
        <p15:guide id="9" pos="5186" userDrawn="1">
          <p15:clr>
            <a:srgbClr val="A4A3A4"/>
          </p15:clr>
        </p15:guide>
        <p15:guide id="10" pos="241" userDrawn="1">
          <p15:clr>
            <a:srgbClr val="A4A3A4"/>
          </p15:clr>
        </p15:guide>
        <p15:guide id="11" pos="1910" userDrawn="1">
          <p15:clr>
            <a:srgbClr val="A4A3A4"/>
          </p15:clr>
        </p15:guide>
        <p15:guide id="12" pos="6005" userDrawn="1">
          <p15:clr>
            <a:srgbClr val="A4A3A4"/>
          </p15:clr>
        </p15:guide>
        <p15:guide id="13" pos="6838" userDrawn="1">
          <p15:clr>
            <a:srgbClr val="A4A3A4"/>
          </p15:clr>
        </p15:guide>
        <p15:guide id="14" pos="2751" userDrawn="1">
          <p15:clr>
            <a:srgbClr val="A4A3A4"/>
          </p15:clr>
        </p15:guide>
        <p15:guide id="15" pos="10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5">
          <p15:clr>
            <a:srgbClr val="A4A3A4"/>
          </p15:clr>
        </p15:guide>
        <p15:guide id="2" pos="31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0299" autoAdjust="0"/>
  </p:normalViewPr>
  <p:slideViewPr>
    <p:cSldViewPr snapToGrid="0">
      <p:cViewPr varScale="1">
        <p:scale>
          <a:sx n="67" d="100"/>
          <a:sy n="67" d="100"/>
        </p:scale>
        <p:origin x="84" y="204"/>
      </p:cViewPr>
      <p:guideLst>
        <p:guide orient="horz" pos="1164"/>
        <p:guide orient="horz" pos="1410"/>
        <p:guide orient="horz" pos="2715"/>
        <p:guide orient="horz" pos="2389"/>
        <p:guide orient="horz" pos="2064"/>
        <p:guide orient="horz" pos="1735"/>
        <p:guide orient="horz" pos="3369"/>
        <p:guide orient="horz" pos="3698"/>
        <p:guide pos="5186"/>
        <p:guide pos="241"/>
        <p:guide pos="1910"/>
        <p:guide pos="6005"/>
        <p:guide pos="6838"/>
        <p:guide pos="2751"/>
        <p:guide pos="10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3096" y="78"/>
      </p:cViewPr>
      <p:guideLst>
        <p:guide orient="horz" pos="4525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3" Type="http://schemas.openxmlformats.org/officeDocument/2006/relationships/customXml" Target="../customXml/item4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customXml" Target="../customXml/item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rothee Coppens" userId="6c3bedbf-ec96-4670-8442-8e1d6a6d7cd1" providerId="ADAL" clId="{DA376AFD-65BE-4D9A-9063-0B826EF69432}"/>
    <pc:docChg chg="undo custSel addSld delSld modSld sldOrd">
      <pc:chgData name="Dorothee Coppens" userId="6c3bedbf-ec96-4670-8442-8e1d6a6d7cd1" providerId="ADAL" clId="{DA376AFD-65BE-4D9A-9063-0B826EF69432}" dt="2026-03-24T02:11:06.398" v="836" actId="20577"/>
      <pc:docMkLst>
        <pc:docMk/>
      </pc:docMkLst>
      <pc:sldChg chg="modAnim">
        <pc:chgData name="Dorothee Coppens" userId="6c3bedbf-ec96-4670-8442-8e1d6a6d7cd1" providerId="ADAL" clId="{DA376AFD-65BE-4D9A-9063-0B826EF69432}" dt="2026-03-24T02:00:13.556" v="769"/>
        <pc:sldMkLst>
          <pc:docMk/>
          <pc:sldMk cId="2649176159" sldId="618"/>
        </pc:sldMkLst>
      </pc:sldChg>
      <pc:sldChg chg="modAnim">
        <pc:chgData name="Dorothee Coppens" userId="6c3bedbf-ec96-4670-8442-8e1d6a6d7cd1" providerId="ADAL" clId="{DA376AFD-65BE-4D9A-9063-0B826EF69432}" dt="2026-03-24T01:59:41.400" v="768"/>
        <pc:sldMkLst>
          <pc:docMk/>
          <pc:sldMk cId="3179640415" sldId="619"/>
        </pc:sldMkLst>
      </pc:sldChg>
      <pc:sldChg chg="modSp">
        <pc:chgData name="Dorothee Coppens" userId="6c3bedbf-ec96-4670-8442-8e1d6a6d7cd1" providerId="ADAL" clId="{DA376AFD-65BE-4D9A-9063-0B826EF69432}" dt="2026-03-23T18:45:55.052" v="692" actId="113"/>
        <pc:sldMkLst>
          <pc:docMk/>
          <pc:sldMk cId="990957874" sldId="623"/>
        </pc:sldMkLst>
        <pc:spChg chg="mod">
          <ac:chgData name="Dorothee Coppens" userId="6c3bedbf-ec96-4670-8442-8e1d6a6d7cd1" providerId="ADAL" clId="{DA376AFD-65BE-4D9A-9063-0B826EF69432}" dt="2026-03-23T18:45:55.052" v="692" actId="113"/>
          <ac:spMkLst>
            <pc:docMk/>
            <pc:sldMk cId="990957874" sldId="623"/>
            <ac:spMk id="2" creationId="{ED92FF9A-12AD-2459-93DD-490AF529E234}"/>
          </ac:spMkLst>
        </pc:spChg>
      </pc:sldChg>
      <pc:sldChg chg="modSp mod modAnim">
        <pc:chgData name="Dorothee Coppens" userId="6c3bedbf-ec96-4670-8442-8e1d6a6d7cd1" providerId="ADAL" clId="{DA376AFD-65BE-4D9A-9063-0B826EF69432}" dt="2026-03-24T02:01:53.760" v="770"/>
        <pc:sldMkLst>
          <pc:docMk/>
          <pc:sldMk cId="2998335546" sldId="624"/>
        </pc:sldMkLst>
        <pc:spChg chg="mod">
          <ac:chgData name="Dorothee Coppens" userId="6c3bedbf-ec96-4670-8442-8e1d6a6d7cd1" providerId="ADAL" clId="{DA376AFD-65BE-4D9A-9063-0B826EF69432}" dt="2026-03-23T18:49:53.023" v="747" actId="20577"/>
          <ac:spMkLst>
            <pc:docMk/>
            <pc:sldMk cId="2998335546" sldId="624"/>
            <ac:spMk id="10" creationId="{E3DBD437-2DEF-0D2C-FFCB-7DAB537BDB14}"/>
          </ac:spMkLst>
        </pc:spChg>
      </pc:sldChg>
      <pc:sldChg chg="modSp mod">
        <pc:chgData name="Dorothee Coppens" userId="6c3bedbf-ec96-4670-8442-8e1d6a6d7cd1" providerId="ADAL" clId="{DA376AFD-65BE-4D9A-9063-0B826EF69432}" dt="2026-03-23T18:33:33.314" v="470" actId="20577"/>
        <pc:sldMkLst>
          <pc:docMk/>
          <pc:sldMk cId="3297466107" sldId="645"/>
        </pc:sldMkLst>
        <pc:spChg chg="mod">
          <ac:chgData name="Dorothee Coppens" userId="6c3bedbf-ec96-4670-8442-8e1d6a6d7cd1" providerId="ADAL" clId="{DA376AFD-65BE-4D9A-9063-0B826EF69432}" dt="2026-03-23T18:33:33.314" v="470" actId="20577"/>
          <ac:spMkLst>
            <pc:docMk/>
            <pc:sldMk cId="3297466107" sldId="645"/>
            <ac:spMk id="2" creationId="{FDAA5D64-418A-9FBD-B668-C29B9405B634}"/>
          </ac:spMkLst>
        </pc:spChg>
      </pc:sldChg>
      <pc:sldChg chg="modSp mod">
        <pc:chgData name="Dorothee Coppens" userId="6c3bedbf-ec96-4670-8442-8e1d6a6d7cd1" providerId="ADAL" clId="{DA376AFD-65BE-4D9A-9063-0B826EF69432}" dt="2026-03-23T08:54:00.083" v="36" actId="20577"/>
        <pc:sldMkLst>
          <pc:docMk/>
          <pc:sldMk cId="3726980717" sldId="646"/>
        </pc:sldMkLst>
        <pc:spChg chg="mod">
          <ac:chgData name="Dorothee Coppens" userId="6c3bedbf-ec96-4670-8442-8e1d6a6d7cd1" providerId="ADAL" clId="{DA376AFD-65BE-4D9A-9063-0B826EF69432}" dt="2026-03-23T08:54:00.083" v="36" actId="20577"/>
          <ac:spMkLst>
            <pc:docMk/>
            <pc:sldMk cId="3726980717" sldId="646"/>
            <ac:spMk id="3" creationId="{7F6453EF-F8EC-FC62-A91C-A5A33F388372}"/>
          </ac:spMkLst>
        </pc:spChg>
      </pc:sldChg>
      <pc:sldChg chg="ord">
        <pc:chgData name="Dorothee Coppens" userId="6c3bedbf-ec96-4670-8442-8e1d6a6d7cd1" providerId="ADAL" clId="{DA376AFD-65BE-4D9A-9063-0B826EF69432}" dt="2026-03-22T10:35:02.221" v="1"/>
        <pc:sldMkLst>
          <pc:docMk/>
          <pc:sldMk cId="1106984969" sldId="647"/>
        </pc:sldMkLst>
      </pc:sldChg>
      <pc:sldChg chg="modSp mod">
        <pc:chgData name="Dorothee Coppens" userId="6c3bedbf-ec96-4670-8442-8e1d6a6d7cd1" providerId="ADAL" clId="{DA376AFD-65BE-4D9A-9063-0B826EF69432}" dt="2026-03-23T18:51:55.909" v="756" actId="27636"/>
        <pc:sldMkLst>
          <pc:docMk/>
          <pc:sldMk cId="1628803030" sldId="650"/>
        </pc:sldMkLst>
        <pc:spChg chg="mod">
          <ac:chgData name="Dorothee Coppens" userId="6c3bedbf-ec96-4670-8442-8e1d6a6d7cd1" providerId="ADAL" clId="{DA376AFD-65BE-4D9A-9063-0B826EF69432}" dt="2026-03-23T18:51:55.909" v="756" actId="27636"/>
          <ac:spMkLst>
            <pc:docMk/>
            <pc:sldMk cId="1628803030" sldId="650"/>
            <ac:spMk id="3" creationId="{E88579F9-FC44-B778-6F61-0E66AEDDF80A}"/>
          </ac:spMkLst>
        </pc:spChg>
      </pc:sldChg>
      <pc:sldChg chg="ord">
        <pc:chgData name="Dorothee Coppens" userId="6c3bedbf-ec96-4670-8442-8e1d6a6d7cd1" providerId="ADAL" clId="{DA376AFD-65BE-4D9A-9063-0B826EF69432}" dt="2026-03-24T02:06:06.439" v="774"/>
        <pc:sldMkLst>
          <pc:docMk/>
          <pc:sldMk cId="189158304" sldId="653"/>
        </pc:sldMkLst>
      </pc:sldChg>
      <pc:sldChg chg="delSp modSp mod">
        <pc:chgData name="Dorothee Coppens" userId="6c3bedbf-ec96-4670-8442-8e1d6a6d7cd1" providerId="ADAL" clId="{DA376AFD-65BE-4D9A-9063-0B826EF69432}" dt="2026-03-23T18:36:54.943" v="501" actId="20577"/>
        <pc:sldMkLst>
          <pc:docMk/>
          <pc:sldMk cId="576579740" sldId="677"/>
        </pc:sldMkLst>
        <pc:spChg chg="mod">
          <ac:chgData name="Dorothee Coppens" userId="6c3bedbf-ec96-4670-8442-8e1d6a6d7cd1" providerId="ADAL" clId="{DA376AFD-65BE-4D9A-9063-0B826EF69432}" dt="2026-03-23T18:36:54.943" v="501" actId="20577"/>
          <ac:spMkLst>
            <pc:docMk/>
            <pc:sldMk cId="576579740" sldId="677"/>
            <ac:spMk id="3" creationId="{4D474A94-CF2A-5135-F52F-7E18E884C34E}"/>
          </ac:spMkLst>
        </pc:spChg>
        <pc:cxnChg chg="del">
          <ac:chgData name="Dorothee Coppens" userId="6c3bedbf-ec96-4670-8442-8e1d6a6d7cd1" providerId="ADAL" clId="{DA376AFD-65BE-4D9A-9063-0B826EF69432}" dt="2026-03-23T18:34:53.823" v="473" actId="478"/>
          <ac:cxnSpMkLst>
            <pc:docMk/>
            <pc:sldMk cId="576579740" sldId="677"/>
            <ac:cxnSpMk id="6" creationId="{DF2934BE-799A-2CF4-1DE0-792E89DD6DA9}"/>
          </ac:cxnSpMkLst>
        </pc:cxnChg>
        <pc:cxnChg chg="del">
          <ac:chgData name="Dorothee Coppens" userId="6c3bedbf-ec96-4670-8442-8e1d6a6d7cd1" providerId="ADAL" clId="{DA376AFD-65BE-4D9A-9063-0B826EF69432}" dt="2026-03-23T18:34:58.853" v="474" actId="478"/>
          <ac:cxnSpMkLst>
            <pc:docMk/>
            <pc:sldMk cId="576579740" sldId="677"/>
            <ac:cxnSpMk id="12" creationId="{48FFD052-4836-3A0B-91CC-D6B10E9D826B}"/>
          </ac:cxnSpMkLst>
        </pc:cxnChg>
      </pc:sldChg>
      <pc:sldChg chg="ord">
        <pc:chgData name="Dorothee Coppens" userId="6c3bedbf-ec96-4670-8442-8e1d6a6d7cd1" providerId="ADAL" clId="{DA376AFD-65BE-4D9A-9063-0B826EF69432}" dt="2026-03-23T18:33:58.108" v="472"/>
        <pc:sldMkLst>
          <pc:docMk/>
          <pc:sldMk cId="912521662" sldId="678"/>
        </pc:sldMkLst>
      </pc:sldChg>
      <pc:sldChg chg="modSp mod">
        <pc:chgData name="Dorothee Coppens" userId="6c3bedbf-ec96-4670-8442-8e1d6a6d7cd1" providerId="ADAL" clId="{DA376AFD-65BE-4D9A-9063-0B826EF69432}" dt="2026-03-23T18:15:20.780" v="47" actId="1036"/>
        <pc:sldMkLst>
          <pc:docMk/>
          <pc:sldMk cId="4290857205" sldId="679"/>
        </pc:sldMkLst>
        <pc:spChg chg="mod">
          <ac:chgData name="Dorothee Coppens" userId="6c3bedbf-ec96-4670-8442-8e1d6a6d7cd1" providerId="ADAL" clId="{DA376AFD-65BE-4D9A-9063-0B826EF69432}" dt="2026-03-23T18:15:15.886" v="45" actId="20577"/>
          <ac:spMkLst>
            <pc:docMk/>
            <pc:sldMk cId="4290857205" sldId="679"/>
            <ac:spMk id="3" creationId="{DD78DAFE-BE64-88CB-F8BB-F1238A9CAEB7}"/>
          </ac:spMkLst>
        </pc:spChg>
        <pc:picChg chg="mod">
          <ac:chgData name="Dorothee Coppens" userId="6c3bedbf-ec96-4670-8442-8e1d6a6d7cd1" providerId="ADAL" clId="{DA376AFD-65BE-4D9A-9063-0B826EF69432}" dt="2026-03-23T18:15:20.780" v="47" actId="1036"/>
          <ac:picMkLst>
            <pc:docMk/>
            <pc:sldMk cId="4290857205" sldId="679"/>
            <ac:picMk id="11" creationId="{411A9D9D-CD90-62CF-5E8A-CB15A9652DE5}"/>
          </ac:picMkLst>
        </pc:picChg>
      </pc:sldChg>
      <pc:sldChg chg="modSp mod">
        <pc:chgData name="Dorothee Coppens" userId="6c3bedbf-ec96-4670-8442-8e1d6a6d7cd1" providerId="ADAL" clId="{DA376AFD-65BE-4D9A-9063-0B826EF69432}" dt="2026-03-24T01:39:52.724" v="758" actId="20577"/>
        <pc:sldMkLst>
          <pc:docMk/>
          <pc:sldMk cId="970088616" sldId="680"/>
        </pc:sldMkLst>
        <pc:spChg chg="mod">
          <ac:chgData name="Dorothee Coppens" userId="6c3bedbf-ec96-4670-8442-8e1d6a6d7cd1" providerId="ADAL" clId="{DA376AFD-65BE-4D9A-9063-0B826EF69432}" dt="2026-03-24T01:39:52.724" v="758" actId="20577"/>
          <ac:spMkLst>
            <pc:docMk/>
            <pc:sldMk cId="970088616" sldId="680"/>
            <ac:spMk id="3" creationId="{E644A8E4-06F3-9089-CA1E-56930AB1F8C5}"/>
          </ac:spMkLst>
        </pc:spChg>
      </pc:sldChg>
      <pc:sldChg chg="del">
        <pc:chgData name="Dorothee Coppens" userId="6c3bedbf-ec96-4670-8442-8e1d6a6d7cd1" providerId="ADAL" clId="{DA376AFD-65BE-4D9A-9063-0B826EF69432}" dt="2026-03-23T18:24:01.552" v="250" actId="47"/>
        <pc:sldMkLst>
          <pc:docMk/>
          <pc:sldMk cId="3936499659" sldId="682"/>
        </pc:sldMkLst>
      </pc:sldChg>
      <pc:sldChg chg="ord">
        <pc:chgData name="Dorothee Coppens" userId="6c3bedbf-ec96-4670-8442-8e1d6a6d7cd1" providerId="ADAL" clId="{DA376AFD-65BE-4D9A-9063-0B826EF69432}" dt="2026-03-22T10:35:38.513" v="3"/>
        <pc:sldMkLst>
          <pc:docMk/>
          <pc:sldMk cId="1698931464" sldId="686"/>
        </pc:sldMkLst>
      </pc:sldChg>
      <pc:sldChg chg="delSp modSp mod">
        <pc:chgData name="Dorothee Coppens" userId="6c3bedbf-ec96-4670-8442-8e1d6a6d7cd1" providerId="ADAL" clId="{DA376AFD-65BE-4D9A-9063-0B826EF69432}" dt="2026-03-24T02:08:06.565" v="784" actId="27636"/>
        <pc:sldMkLst>
          <pc:docMk/>
          <pc:sldMk cId="3606147769" sldId="687"/>
        </pc:sldMkLst>
        <pc:spChg chg="mod">
          <ac:chgData name="Dorothee Coppens" userId="6c3bedbf-ec96-4670-8442-8e1d6a6d7cd1" providerId="ADAL" clId="{DA376AFD-65BE-4D9A-9063-0B826EF69432}" dt="2026-03-24T02:08:06.565" v="784" actId="27636"/>
          <ac:spMkLst>
            <pc:docMk/>
            <pc:sldMk cId="3606147769" sldId="687"/>
            <ac:spMk id="3" creationId="{00000000-0000-0000-0000-000000000000}"/>
          </ac:spMkLst>
        </pc:spChg>
        <pc:picChg chg="mod">
          <ac:chgData name="Dorothee Coppens" userId="6c3bedbf-ec96-4670-8442-8e1d6a6d7cd1" providerId="ADAL" clId="{DA376AFD-65BE-4D9A-9063-0B826EF69432}" dt="2026-03-24T02:07:49.141" v="782" actId="1076"/>
          <ac:picMkLst>
            <pc:docMk/>
            <pc:sldMk cId="3606147769" sldId="687"/>
            <ac:picMk id="4" creationId="{40B30341-D984-7119-71D4-4936E7120335}"/>
          </ac:picMkLst>
        </pc:picChg>
        <pc:picChg chg="mod">
          <ac:chgData name="Dorothee Coppens" userId="6c3bedbf-ec96-4670-8442-8e1d6a6d7cd1" providerId="ADAL" clId="{DA376AFD-65BE-4D9A-9063-0B826EF69432}" dt="2026-03-24T02:07:44.470" v="781" actId="1076"/>
          <ac:picMkLst>
            <pc:docMk/>
            <pc:sldMk cId="3606147769" sldId="687"/>
            <ac:picMk id="5" creationId="{6D0799E4-9952-E226-C2A1-B00AEF8EDCE3}"/>
          </ac:picMkLst>
        </pc:picChg>
        <pc:picChg chg="mod">
          <ac:chgData name="Dorothee Coppens" userId="6c3bedbf-ec96-4670-8442-8e1d6a6d7cd1" providerId="ADAL" clId="{DA376AFD-65BE-4D9A-9063-0B826EF69432}" dt="2026-03-24T02:07:42.196" v="780" actId="1076"/>
          <ac:picMkLst>
            <pc:docMk/>
            <pc:sldMk cId="3606147769" sldId="687"/>
            <ac:picMk id="6" creationId="{BCA07622-0B5A-387C-18C0-B1CC68A019FF}"/>
          </ac:picMkLst>
        </pc:picChg>
        <pc:picChg chg="mod">
          <ac:chgData name="Dorothee Coppens" userId="6c3bedbf-ec96-4670-8442-8e1d6a6d7cd1" providerId="ADAL" clId="{DA376AFD-65BE-4D9A-9063-0B826EF69432}" dt="2026-03-24T02:07:40.383" v="779" actId="1076"/>
          <ac:picMkLst>
            <pc:docMk/>
            <pc:sldMk cId="3606147769" sldId="687"/>
            <ac:picMk id="7" creationId="{C23A1C23-9B0D-1E34-A9B6-F984BD5C4A0A}"/>
          </ac:picMkLst>
        </pc:picChg>
        <pc:picChg chg="del mod">
          <ac:chgData name="Dorothee Coppens" userId="6c3bedbf-ec96-4670-8442-8e1d6a6d7cd1" providerId="ADAL" clId="{DA376AFD-65BE-4D9A-9063-0B826EF69432}" dt="2026-03-24T02:07:31.749" v="775" actId="478"/>
          <ac:picMkLst>
            <pc:docMk/>
            <pc:sldMk cId="3606147769" sldId="687"/>
            <ac:picMk id="8" creationId="{ECA74C55-8FC6-286A-639B-5115060C4050}"/>
          </ac:picMkLst>
        </pc:picChg>
        <pc:picChg chg="del">
          <ac:chgData name="Dorothee Coppens" userId="6c3bedbf-ec96-4670-8442-8e1d6a6d7cd1" providerId="ADAL" clId="{DA376AFD-65BE-4D9A-9063-0B826EF69432}" dt="2026-03-24T02:07:33.454" v="776" actId="478"/>
          <ac:picMkLst>
            <pc:docMk/>
            <pc:sldMk cId="3606147769" sldId="687"/>
            <ac:picMk id="9" creationId="{80FBBEFD-B1CD-E1EC-9E42-7E3680AC102E}"/>
          </ac:picMkLst>
        </pc:picChg>
      </pc:sldChg>
      <pc:sldChg chg="addSp delSp modSp mod modAnim">
        <pc:chgData name="Dorothee Coppens" userId="6c3bedbf-ec96-4670-8442-8e1d6a6d7cd1" providerId="ADAL" clId="{DA376AFD-65BE-4D9A-9063-0B826EF69432}" dt="2026-03-24T01:41:16.746" v="759"/>
        <pc:sldMkLst>
          <pc:docMk/>
          <pc:sldMk cId="2377461963" sldId="688"/>
        </pc:sldMkLst>
        <pc:spChg chg="add del mod">
          <ac:chgData name="Dorothee Coppens" userId="6c3bedbf-ec96-4670-8442-8e1d6a6d7cd1" providerId="ADAL" clId="{DA376AFD-65BE-4D9A-9063-0B826EF69432}" dt="2026-03-23T18:32:00.601" v="402" actId="1076"/>
          <ac:spMkLst>
            <pc:docMk/>
            <pc:sldMk cId="2377461963" sldId="688"/>
            <ac:spMk id="3" creationId="{91E80503-7970-41BF-85B8-5F2B1668660A}"/>
          </ac:spMkLst>
        </pc:spChg>
        <pc:spChg chg="add del mod">
          <ac:chgData name="Dorothee Coppens" userId="6c3bedbf-ec96-4670-8442-8e1d6a6d7cd1" providerId="ADAL" clId="{DA376AFD-65BE-4D9A-9063-0B826EF69432}" dt="2026-03-23T18:30:34.398" v="357" actId="21"/>
          <ac:spMkLst>
            <pc:docMk/>
            <pc:sldMk cId="2377461963" sldId="688"/>
            <ac:spMk id="6" creationId="{3805E3C5-49AF-2835-A5C7-B2837B9B9128}"/>
          </ac:spMkLst>
        </pc:spChg>
        <pc:spChg chg="add mod">
          <ac:chgData name="Dorothee Coppens" userId="6c3bedbf-ec96-4670-8442-8e1d6a6d7cd1" providerId="ADAL" clId="{DA376AFD-65BE-4D9A-9063-0B826EF69432}" dt="2026-03-23T18:31:35.540" v="397" actId="1076"/>
          <ac:spMkLst>
            <pc:docMk/>
            <pc:sldMk cId="2377461963" sldId="688"/>
            <ac:spMk id="8" creationId="{1A9C78CC-5263-35C3-873F-F94CAFA1B9F7}"/>
          </ac:spMkLst>
        </pc:spChg>
        <pc:spChg chg="add">
          <ac:chgData name="Dorothee Coppens" userId="6c3bedbf-ec96-4670-8442-8e1d6a6d7cd1" providerId="ADAL" clId="{DA376AFD-65BE-4D9A-9063-0B826EF69432}" dt="2026-03-23T18:32:09.816" v="403" actId="11529"/>
          <ac:spMkLst>
            <pc:docMk/>
            <pc:sldMk cId="2377461963" sldId="688"/>
            <ac:spMk id="10" creationId="{1AB1DE03-1431-DE92-E831-CA31A58CF204}"/>
          </ac:spMkLst>
        </pc:spChg>
        <pc:spChg chg="add mod">
          <ac:chgData name="Dorothee Coppens" userId="6c3bedbf-ec96-4670-8442-8e1d6a6d7cd1" providerId="ADAL" clId="{DA376AFD-65BE-4D9A-9063-0B826EF69432}" dt="2026-03-23T18:32:17.730" v="405" actId="1076"/>
          <ac:spMkLst>
            <pc:docMk/>
            <pc:sldMk cId="2377461963" sldId="688"/>
            <ac:spMk id="12" creationId="{9D3B67E3-CFF0-322C-B277-E778A6977456}"/>
          </ac:spMkLst>
        </pc:spChg>
      </pc:sldChg>
      <pc:sldChg chg="modSp del mod">
        <pc:chgData name="Dorothee Coppens" userId="6c3bedbf-ec96-4670-8442-8e1d6a6d7cd1" providerId="ADAL" clId="{DA376AFD-65BE-4D9A-9063-0B826EF69432}" dt="2026-03-23T18:30:18.191" v="355" actId="47"/>
        <pc:sldMkLst>
          <pc:docMk/>
          <pc:sldMk cId="848445874" sldId="689"/>
        </pc:sldMkLst>
        <pc:spChg chg="mod">
          <ac:chgData name="Dorothee Coppens" userId="6c3bedbf-ec96-4670-8442-8e1d6a6d7cd1" providerId="ADAL" clId="{DA376AFD-65BE-4D9A-9063-0B826EF69432}" dt="2026-03-23T18:25:34.806" v="257" actId="20577"/>
          <ac:spMkLst>
            <pc:docMk/>
            <pc:sldMk cId="848445874" sldId="689"/>
            <ac:spMk id="3" creationId="{B89A7BAA-CE5E-9924-8977-43CE956D8BF3}"/>
          </ac:spMkLst>
        </pc:spChg>
      </pc:sldChg>
      <pc:sldChg chg="modSp mod modAnim">
        <pc:chgData name="Dorothee Coppens" userId="6c3bedbf-ec96-4670-8442-8e1d6a6d7cd1" providerId="ADAL" clId="{DA376AFD-65BE-4D9A-9063-0B826EF69432}" dt="2026-03-24T02:11:06.398" v="836" actId="20577"/>
        <pc:sldMkLst>
          <pc:docMk/>
          <pc:sldMk cId="2150995101" sldId="690"/>
        </pc:sldMkLst>
        <pc:spChg chg="mod">
          <ac:chgData name="Dorothee Coppens" userId="6c3bedbf-ec96-4670-8442-8e1d6a6d7cd1" providerId="ADAL" clId="{DA376AFD-65BE-4D9A-9063-0B826EF69432}" dt="2026-03-24T02:11:06.398" v="836" actId="20577"/>
          <ac:spMkLst>
            <pc:docMk/>
            <pc:sldMk cId="2150995101" sldId="690"/>
            <ac:spMk id="4" creationId="{094224A3-674C-7863-C018-877D7F057DD6}"/>
          </ac:spMkLst>
        </pc:spChg>
      </pc:sldChg>
      <pc:sldChg chg="new del">
        <pc:chgData name="Dorothee Coppens" userId="6c3bedbf-ec96-4670-8442-8e1d6a6d7cd1" providerId="ADAL" clId="{DA376AFD-65BE-4D9A-9063-0B826EF69432}" dt="2026-03-23T09:05:10.889" v="38" actId="47"/>
        <pc:sldMkLst>
          <pc:docMk/>
          <pc:sldMk cId="1921018602" sldId="71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 flipH="1">
            <a:off x="0" y="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 flipH="1">
            <a:off x="9982200" y="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 flipH="1">
            <a:off x="0" y="1409065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9707563" y="14085888"/>
            <a:ext cx="274637" cy="2667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fld id="{E842FA72-B9ED-494F-A64D-EC1E1901C35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9361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719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9275" y="0"/>
            <a:ext cx="4302125" cy="719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77800" y="1074738"/>
            <a:ext cx="9575800" cy="5386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2388" y="6819900"/>
            <a:ext cx="7286625" cy="64690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44562"/>
            <a:ext cx="4302125" cy="7191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9275" y="13644562"/>
            <a:ext cx="4302125" cy="7191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7FE02029-9BE2-4139-82E8-7E205433FD5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04190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33500"/>
            <a:fld id="{B3123BCD-06C1-4979-A4B6-929E88FE602B}" type="slidenum">
              <a:rPr lang="de-DE" smtClean="0"/>
              <a:pPr defTabSz="1333500"/>
              <a:t>1</a:t>
            </a:fld>
            <a:endParaRPr lang="de-DE"/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77800" y="1074738"/>
            <a:ext cx="9575800" cy="5386387"/>
          </a:xfrm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2205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379" y="1254271"/>
            <a:ext cx="9393251" cy="5322841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B1E87582-D026-203A-9BBE-CB00676C469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6B38FFA-0A00-7FD5-3C4D-9938D347A9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1CE063-C87C-0A18-DEF7-814326DD88C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HQ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2" y="1240251"/>
            <a:ext cx="9386105" cy="531879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99E13975-02CC-D6EC-70D0-1FEBF815AACC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792412E-F0EE-A978-6B0E-573980CE26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DECA89-C807-FD8D-94E8-1CD2839F3821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39313977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 Glob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102" y="1254582"/>
            <a:ext cx="9335283" cy="5289993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24760C-1972-1C7B-D901-0A8AC2BC358B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D4D450C-18F9-43FB-1C8C-0ADDD638F7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565E45-BC8D-B119-8ED2-61578806CC7E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72397572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- 40 ye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0 years graphic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BBB028B2-8594-01B4-DB76-83DE48C42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246" y="873665"/>
            <a:ext cx="10117753" cy="5690949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sp>
        <p:nvSpPr>
          <p:cNvPr id="264" name="Logo box"/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EUM logo"/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  <p:pic>
        <p:nvPicPr>
          <p:cNvPr id="6" name="Picture 5" descr="A white number with a heart in the middle&#10;&#10;AI-generated content may be incorrect.">
            <a:extLst>
              <a:ext uri="{FF2B5EF4-FFF2-40B4-BE49-F238E27FC236}">
                <a16:creationId xmlns:a16="http://schemas.microsoft.com/office/drawing/2014/main" id="{EA442971-9A88-AE38-266B-83EFD12116C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424" y="3806894"/>
            <a:ext cx="2308788" cy="23087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EAC638-434D-CD96-ADA6-A8A31A7F65E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29068454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- 40 ye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0 years graphic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BBB028B2-8594-01B4-DB76-83DE48C42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246" y="873665"/>
            <a:ext cx="10117753" cy="5690949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sp>
        <p:nvSpPr>
          <p:cNvPr id="264" name="Logo box"/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168BE2B-138D-388A-5A54-7DA68A7F1B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883F94-637F-7AD4-143D-485D8A58AAE1}"/>
              </a:ext>
            </a:extLst>
          </p:cNvPr>
          <p:cNvSpPr txBox="1"/>
          <p:nvPr userDrawn="1"/>
        </p:nvSpPr>
        <p:spPr>
          <a:xfrm>
            <a:off x="7674123" y="4783090"/>
            <a:ext cx="3704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</a:t>
            </a:r>
          </a:p>
          <a:p>
            <a:pPr algn="ctr"/>
            <a:r>
              <a:rPr lang="en-US" sz="20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28004701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 Europ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20" y="1240115"/>
            <a:ext cx="9335286" cy="528999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450ADCB7-16EB-B622-638C-A1A4954E3E6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2BC845D-EDCB-49FB-8EA7-B86F49B5F9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89ADF8-1EBB-F2EA-CAD4-829F7E52DF1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57749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E4EFABC4-666E-0E12-FBFB-C5321CC934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" b="3668"/>
          <a:stretch>
            <a:fillRect/>
          </a:stretch>
        </p:blipFill>
        <p:spPr>
          <a:xfrm>
            <a:off x="63690" y="1108378"/>
            <a:ext cx="12055526" cy="5478940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392C0A-DF10-D30F-EF0B-A3B046BCF0A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D277281-68D4-7402-4B74-477146D330A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F3A12D-ABE6-2685-297C-35A400BEF85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54940900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etop/EP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124" y="1210440"/>
            <a:ext cx="9465846" cy="5324538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FB0A5B34-CD22-5471-332A-2BB0E79DB53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514F7FE-53E7-7C2F-D72B-C60357B6A4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421CDD-B50E-22CF-1176-6D423C69DCB4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3986267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EPS-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4"/>
          <a:stretch>
            <a:fillRect/>
          </a:stretch>
        </p:blipFill>
        <p:spPr>
          <a:xfrm>
            <a:off x="125175" y="1249142"/>
            <a:ext cx="10281095" cy="532062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52BAA7E5-AA45-8CC8-A434-4FDF0DF3F348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CC3971B-9FF7-641A-E637-3E8DAF071F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F01C85-380F-6659-4C7D-C31A69DAE05F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86515958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106" y="1122694"/>
            <a:ext cx="9619897" cy="545127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4B0AAA1B-1421-17DE-B4BF-B223B75DE9F1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5F18F6B-5996-4FDB-4CBA-3C363925A11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0C3572-4EAB-966F-2580-59825C4BE64B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97184634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145464"/>
            <a:ext cx="9616414" cy="544930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5320F485-C9D1-F50E-BBD5-B0693DBE73F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56EAB93-8FF6-4A70-A33D-3294E57DF9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B2C236-179D-2AF6-D0E9-935FD2A2FFB0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65434954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CO2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240411"/>
            <a:ext cx="9479236" cy="533415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56B2F4-0B34-32AE-E744-78BF841E5A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25516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Logo box">
            <a:extLst>
              <a:ext uri="{FF2B5EF4-FFF2-40B4-BE49-F238E27FC236}">
                <a16:creationId xmlns:a16="http://schemas.microsoft.com/office/drawing/2014/main" id="{1BFE9D57-D127-805F-6B28-6561E60D2B68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D564E5C-D37A-50D8-CCE0-E76EEEFC1D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4355E2-5E5E-1BD2-A90C-8BC1CFCD3730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67458287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or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398" y="1191201"/>
            <a:ext cx="9421602" cy="533890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B3646FAC-CF52-97F7-560F-F61F4002620B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23D6C2C-ACBF-3ED3-3352-8A2D806B0D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688088-F2F7-0AAB-C01C-80B07FF845AE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81753353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1199"/>
            <a:ext cx="9436548" cy="534737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2EF30257-1967-6570-EB43-02821B02C490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E749021-2A2E-C4D1-EF4D-C145369547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575E3C-B026-EDAA-E326-EC232EC7733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68639574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Atmosphe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058" y="1199921"/>
            <a:ext cx="9406214" cy="533018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91C69168-F063-CFEF-E75F-923C5D29917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C460F7A-3E10-FADA-F010-5CF6432CC4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3D748A-91F8-E795-587F-35D125A6B60D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0166231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9921"/>
            <a:ext cx="9421156" cy="533865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9E84224C-4C73-1526-2E13-7EABF69CB171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00C430E-5B8F-8D64-3D68-63C03CF149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7AF93F-6E70-CD3C-2B50-548D30572A9C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90415101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610" y="1115816"/>
            <a:ext cx="9572000" cy="542413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2F8D1782-09A4-E4EE-9062-989272A21B4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49D061C-DBAD-84FD-050D-DE0C3B3781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610775-6E5F-1479-897C-FAA96D2B806A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64032671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G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913" y="1199921"/>
            <a:ext cx="9463265" cy="536251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9B33E338-9B66-30DC-6ACC-0333EE68817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6AB5C5D-2B53-13DF-9B60-EC2446B4D16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C73E9F-B629-BFD0-BC22-E48014F492D5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70240597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878" y="1178260"/>
            <a:ext cx="9505713" cy="538657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B4880620-B971-CC87-45FE-B58B31E0255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733BCAA-E5CD-7601-F265-95B3169EE5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3B711D-16AD-B6E1-1EA5-A05A455B38C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915438226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E4C975A-D8FD-20D8-1337-4EFFD65ED2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1904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6A40B4-9476-3CC7-1FC9-048DA89B572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50D9AEB-55E7-D78F-89E0-5D9043EE57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12369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EA9A88-C455-E7C7-6727-AB6BAE746E39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7EB373E-9305-7F05-2C7F-6B6E764839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77795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35587F-E5E3-C072-6931-1000911C6A8E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88EA190-1ED4-7718-4AA2-91BF52AF02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3831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6C6A13-D0B2-112F-D4E9-A0818AC63EE5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4E3C7E9-B696-DF37-A1F9-B75CFDE6C3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85859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34FFE1-4D68-C451-C29A-95B93B3980B4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DE914CB-0948-49A5-51BF-A80AEC799A7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86514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0110A3-A2FA-0ED7-51BC-DE1CBE681CC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68E99D9-7E18-FB4C-4098-30FD111D56A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63544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0E88DA-5D62-A14E-BC69-AE25EB34AF4A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79308BB-6CA2-65A0-6D2E-7C45980895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4804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3D84B37-8BB0-CA6D-8B7F-6FA21B7C8B0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975A67A-673B-1D1E-D9EA-A2FBE92D58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32471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75B50D-643C-BEAF-946D-CA5BDCDB9285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8BA6208-16A5-ABE6-DD31-D682752E08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53998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BAFD0F-C436-EB79-93CC-C81D9016CED8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0BFFBB0-45D1-C44C-2322-077B17D69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69883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background">
    <p:bg>
      <p:bgPr>
        <a:solidFill>
          <a:srgbClr val="2539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79" y="-8719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www.eumetsat.int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2" y="1139428"/>
            <a:ext cx="11822493" cy="52626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DD8B77-78AB-30A3-2819-0AD7A8288E5E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462B3FA-722D-E418-91CF-AD733B5D65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015079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ured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3" t="28964" r="31087" b="35710"/>
          <a:stretch>
            <a:fillRect/>
          </a:stretch>
        </p:blipFill>
        <p:spPr>
          <a:xfrm>
            <a:off x="-42530" y="-42530"/>
            <a:ext cx="12227442" cy="69111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347559-999B-94F9-6210-9E45B6B2067F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6BB19EE-C37A-F940-80CE-C5B1FC503D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461238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>
            <a:fillRect/>
          </a:stretch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39207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hyperlink" Target="m-files://show/7235DDED-B8A6-4E3A-A71E-E576E92F5EE1/0-2214521?property=PGF96F14DEC652464883AF30934E62410D" TargetMode="Externa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hyperlink" Target="m-files://show/7235DDED-B8A6-4E3A-A71E-E576E92F5EE1/0-2214521?property=PG287DD6AA5F5449A297586565E64CBBF3" TargetMode="Externa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hyperlink" Target="m-files://show/7235DDED-B8A6-4E3A-A71E-E576E92F5EE1/0-2214521?property=PG65D186EDD28144499B14845D49B5D4CB" TargetMode="Externa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hyperlink" Target="m-files://show/7235DDED-B8A6-4E3A-A71E-E576E92F5EE1/0-2214521?property=PGCE5437D590C04754BEE9A57B4DF061F0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hyperlink" Target="m-files://show/7235DDED-B8A6-4E3A-A71E-E576E92F5EE1/0-2214521?property=PG7957932C1D8B422FA7838BCB926F04D5" TargetMode="Externa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2479" y="4"/>
            <a:ext cx="11399521" cy="6007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36000" rIns="36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970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054" y="1139429"/>
            <a:ext cx="11627339" cy="5262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>
                <a:solidFill>
                  <a:schemeClr val="bg1"/>
                </a:solidFill>
                <a:latin typeface="Bahnschrift SemiLight" panose="020B0502040204020203" pitchFamily="34" charset="0"/>
                <a:ea typeface="Roboto" panose="02000000000000000000" pitchFamily="2" charset="0"/>
              </a:rPr>
              <a:t>www.eumetsat.int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1519350" y="6593586"/>
            <a:ext cx="60913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100" b="0" smtClean="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D20100-422D-809D-958D-C82D59239957}"/>
              </a:ext>
            </a:extLst>
          </p:cNvPr>
          <p:cNvSpPr txBox="1"/>
          <p:nvPr userDrawn="1"/>
        </p:nvSpPr>
        <p:spPr>
          <a:xfrm>
            <a:off x="145053" y="6596390"/>
            <a:ext cx="4629421" cy="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EUM2068568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v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Draft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18 March 2026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6526B0-0085-C373-F3C8-BB3A6BF838E1}"/>
              </a:ext>
            </a:extLst>
          </p:cNvPr>
          <p:cNvSpPr txBox="1"/>
          <p:nvPr userDrawn="1"/>
        </p:nvSpPr>
        <p:spPr>
          <a:xfrm>
            <a:off x="4124189" y="6593586"/>
            <a:ext cx="4088676" cy="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en-IE" sz="1100" b="0" kern="100" spc="-100">
              <a:solidFill>
                <a:srgbClr val="00B0F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670" r:id="rId1"/>
    <p:sldLayoutId id="2147487676" r:id="rId2"/>
    <p:sldLayoutId id="2147487671" r:id="rId3"/>
    <p:sldLayoutId id="2147487742" r:id="rId4"/>
    <p:sldLayoutId id="2147487743" r:id="rId5"/>
    <p:sldLayoutId id="2147487710" r:id="rId6"/>
    <p:sldLayoutId id="2147487741" r:id="rId7"/>
    <p:sldLayoutId id="2147487721" r:id="rId8"/>
    <p:sldLayoutId id="2147487722" r:id="rId9"/>
    <p:sldLayoutId id="2147487723" r:id="rId10"/>
    <p:sldLayoutId id="2147487724" r:id="rId11"/>
    <p:sldLayoutId id="2147487726" r:id="rId12"/>
    <p:sldLayoutId id="2147487727" r:id="rId13"/>
    <p:sldLayoutId id="2147487728" r:id="rId14"/>
    <p:sldLayoutId id="2147487729" r:id="rId15"/>
    <p:sldLayoutId id="2147487730" r:id="rId16"/>
    <p:sldLayoutId id="2147487725" r:id="rId17"/>
    <p:sldLayoutId id="2147487731" r:id="rId18"/>
    <p:sldLayoutId id="2147487732" r:id="rId19"/>
    <p:sldLayoutId id="2147487678" r:id="rId20"/>
    <p:sldLayoutId id="2147487733" r:id="rId21"/>
    <p:sldLayoutId id="2147487735" r:id="rId22"/>
    <p:sldLayoutId id="2147487737" r:id="rId23"/>
    <p:sldLayoutId id="2147487739" r:id="rId24"/>
    <p:sldLayoutId id="2147487679" r:id="rId25"/>
    <p:sldLayoutId id="2147487734" r:id="rId26"/>
    <p:sldLayoutId id="2147487736" r:id="rId27"/>
    <p:sldLayoutId id="2147487738" r:id="rId28"/>
    <p:sldLayoutId id="2147487740" r:id="rId29"/>
    <p:sldLayoutId id="2147487717" r:id="rId30"/>
    <p:sldLayoutId id="2147487720" r:id="rId31"/>
    <p:sldLayoutId id="2147487718" r:id="rId32"/>
    <p:sldLayoutId id="2147487744" r:id="rId33"/>
  </p:sldLayoutIdLst>
  <p:transition/>
  <p:txStyles>
    <p:titleStyle>
      <a:lvl1pPr marL="220791" algn="l" rtl="0" eaLnBrk="1" fontAlgn="base" hangingPunct="1">
        <a:spcBef>
          <a:spcPct val="0"/>
        </a:spcBef>
        <a:spcAft>
          <a:spcPct val="0"/>
        </a:spcAft>
        <a:defRPr sz="3200" b="1" spc="-100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562722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6pPr>
      <a:lvl7pPr marL="1125444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7pPr>
      <a:lvl8pPr marL="1688165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8pPr>
      <a:lvl9pPr marL="2250887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9pPr>
    </p:titleStyle>
    <p:bodyStyle>
      <a:lvl1pPr marL="328254" indent="-32825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431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  <a:lvl2pPr marL="914423" indent="-35170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939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2pPr>
      <a:lvl3pPr marL="1406804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446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3pPr>
      <a:lvl4pPr marL="1969526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954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4pPr>
      <a:lvl5pPr marL="2532248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62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5pPr>
      <a:lvl6pPr marL="3094970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6pPr>
      <a:lvl7pPr marL="3657691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7pPr>
      <a:lvl8pPr marL="4220413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8pPr>
      <a:lvl9pPr marL="4783135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0.xml"/><Relationship Id="rId5" Type="http://schemas.microsoft.com/office/2007/relationships/hdphoto" Target="../media/hdphoto2.wdp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63.gif"/><Relationship Id="rId4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gif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3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0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0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0.png"/><Relationship Id="rId3" Type="http://schemas.openxmlformats.org/officeDocument/2006/relationships/image" Target="../media/image88.png"/><Relationship Id="rId7" Type="http://schemas.openxmlformats.org/officeDocument/2006/relationships/image" Target="../media/image640.png"/><Relationship Id="rId2" Type="http://schemas.openxmlformats.org/officeDocument/2006/relationships/image" Target="../media/image590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630.png"/><Relationship Id="rId5" Type="http://schemas.openxmlformats.org/officeDocument/2006/relationships/image" Target="../media/image89.png"/><Relationship Id="rId4" Type="http://schemas.openxmlformats.org/officeDocument/2006/relationships/image" Target="../media/image87.png"/><Relationship Id="rId9" Type="http://schemas.openxmlformats.org/officeDocument/2006/relationships/image" Target="../media/image66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 title="[DM_DOCNAME]"/>
          <p:cNvSpPr txBox="1"/>
          <p:nvPr/>
        </p:nvSpPr>
        <p:spPr>
          <a:xfrm>
            <a:off x="-1" y="1884152"/>
            <a:ext cx="7745047" cy="2948839"/>
          </a:xfrm>
          <a:prstGeom prst="rect">
            <a:avLst/>
          </a:prstGeom>
          <a:solidFill>
            <a:schemeClr val="bg1"/>
          </a:solidFill>
        </p:spPr>
        <p:txBody>
          <a:bodyPr wrap="square" lIns="288000" tIns="180000" rIns="288000" bIns="180000" rtlCol="0" anchor="t" anchorCtr="0">
            <a:spAutoFit/>
          </a:bodyPr>
          <a:lstStyle/>
          <a:p>
            <a:pPr>
              <a:defRPr/>
            </a:pPr>
            <a:r>
              <a:rPr lang="en-US" sz="3200" spc="-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FY-3E/HIRAS and FY-4B/GIIRS radiometric and spectral performances analysis using IASI</a:t>
            </a:r>
          </a:p>
          <a:p>
            <a:pPr>
              <a:defRPr/>
            </a:pPr>
            <a:endParaRPr lang="en-GB" sz="1800" b="0" kern="0">
              <a:solidFill>
                <a:schemeClr val="tx1"/>
              </a:solidFill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800" b="0" u="sng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Dorothee Coppens</a:t>
            </a:r>
            <a:r>
              <a:rPr lang="en-GB" sz="1800" b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, Guillaume Deschamps, Bertrand Theodore, Pierre Dussarrat</a:t>
            </a:r>
            <a:endParaRPr lang="en-GB" sz="1600" b="0" i="1" kern="0">
              <a:solidFill>
                <a:schemeClr val="tx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endParaRPr lang="en-GB" sz="1800" b="0">
              <a:solidFill>
                <a:schemeClr val="tx1"/>
              </a:solidFill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51023-47A9-4DB7-F2A5-C15BDDA7E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32C74-EFD8-D309-CA3D-9D8B74D57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  <a:endParaRPr lang="en-IE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DAA1061-83F5-3DB8-6B61-15C33F6143B4}"/>
              </a:ext>
            </a:extLst>
          </p:cNvPr>
          <p:cNvSpPr txBox="1"/>
          <p:nvPr/>
        </p:nvSpPr>
        <p:spPr bwMode="auto">
          <a:xfrm>
            <a:off x="6365300" y="1429486"/>
            <a:ext cx="5681647" cy="51644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/>
              <a:t>FY3E-HIRAS </a:t>
            </a:r>
            <a:endParaRPr lang="en-GB" sz="2800" b="0" kern="0" spc="0">
              <a:ea typeface="Roboto Light" panose="02000000000000000000" pitchFamily="2" charset="0"/>
            </a:endParaRP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8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/>
              <a:t>FY4B-GIIRS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lvl="1"/>
            <a:endParaRPr lang="en-GB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26647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AC6E6-F923-BD9D-FF10-9A775CB54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3CC5B-2C5D-1C18-07EC-ED242D273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  <a:endParaRPr lang="en-IE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A1D735CA-0CF2-4319-017A-2A80333C8736}"/>
              </a:ext>
            </a:extLst>
          </p:cNvPr>
          <p:cNvSpPr txBox="1"/>
          <p:nvPr/>
        </p:nvSpPr>
        <p:spPr bwMode="auto">
          <a:xfrm>
            <a:off x="6365300" y="1429486"/>
            <a:ext cx="5681647" cy="51644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>
                <a:solidFill>
                  <a:schemeClr val="accent4"/>
                </a:solidFill>
              </a:rPr>
              <a:t>FY3E-HIRAS</a:t>
            </a:r>
            <a:r>
              <a:rPr lang="en-GB" sz="2800" b="1" kern="0" spc="0"/>
              <a:t> </a:t>
            </a:r>
            <a:endParaRPr lang="en-GB" sz="2800" b="0" kern="0" spc="0">
              <a:ea typeface="Roboto Light" panose="02000000000000000000" pitchFamily="2" charset="0"/>
            </a:endParaRP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8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/>
              <a:t>FY4B-GIIRS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lvl="1"/>
            <a:endParaRPr lang="en-GB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38210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40824-9114-0743-4D60-3E31ADAFE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HIRAS-II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35EE19-7A20-C4BC-7EF1-CF5555D223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07632" y="925487"/>
            <a:ext cx="5164760" cy="5160353"/>
          </a:xfrm>
        </p:spPr>
        <p:txBody>
          <a:bodyPr>
            <a:normAutofit fontScale="62500" lnSpcReduction="20000"/>
          </a:bodyPr>
          <a:lstStyle/>
          <a:p>
            <a:r>
              <a:rPr lang="en-GB" kern="100">
                <a:latin typeface="Bahnschrift Light" panose="020B0502040204020203" pitchFamily="34" charset="0"/>
              </a:rPr>
              <a:t>HIRAS-II is an evolution of HIRAS, that is flown from FY-3E onward.</a:t>
            </a:r>
          </a:p>
          <a:p>
            <a:endParaRPr lang="en-GB" kern="100">
              <a:latin typeface="Bahnschrift Light" panose="020B0502040204020203" pitchFamily="34" charset="0"/>
            </a:endParaRPr>
          </a:p>
          <a:p>
            <a:r>
              <a:rPr lang="en-GB" kern="100">
                <a:latin typeface="Bahnschrift Light" panose="020B0502040204020203" pitchFamily="34" charset="0"/>
              </a:rPr>
              <a:t>The most obvious differences wrt. HIRAS are:</a:t>
            </a:r>
          </a:p>
          <a:p>
            <a:pPr marL="871919" lvl="1" indent="-285750"/>
            <a:r>
              <a:rPr lang="en-GB" kern="100">
                <a:latin typeface="Bahnschrift Light" panose="020B0502040204020203" pitchFamily="34" charset="0"/>
              </a:rPr>
              <a:t>Continuous spectral coverage from 650 to 2550 cm-1 with a sampling of 0.625 cm-1 in 3 bands (no band merging)</a:t>
            </a:r>
          </a:p>
          <a:p>
            <a:pPr marL="871919" lvl="1" indent="-285750"/>
            <a:r>
              <a:rPr lang="en-GB" kern="100">
                <a:latin typeface="Bahnschrift Light" panose="020B0502040204020203" pitchFamily="34" charset="0"/>
              </a:rPr>
              <a:t>3x3 pixels in each FOR, 28 FORs making a scan line</a:t>
            </a:r>
          </a:p>
          <a:p>
            <a:pPr marL="285750" indent="-285750"/>
            <a:endParaRPr lang="en-GB" kern="100">
              <a:latin typeface="Bahnschrift Light" panose="020B0502040204020203" pitchFamily="34" charset="0"/>
            </a:endParaRPr>
          </a:p>
          <a:p>
            <a:r>
              <a:rPr lang="en-GB" kern="100">
                <a:latin typeface="Bahnschrift Light" panose="020B0502040204020203" pitchFamily="34" charset="0"/>
              </a:rPr>
              <a:t>It is currently flying on FY-3E (2021) and we receive and re-distribute the L1 on Eumetcast. </a:t>
            </a:r>
          </a:p>
          <a:p>
            <a:endParaRPr lang="en-GB" kern="100">
              <a:latin typeface="Bahnschrift Light" panose="020B0502040204020203" pitchFamily="34" charset="0"/>
            </a:endParaRPr>
          </a:p>
          <a:p>
            <a:r>
              <a:rPr lang="en-GB" kern="100">
                <a:latin typeface="Bahnschrift Light" panose="020B0502040204020203" pitchFamily="34" charset="0"/>
              </a:rPr>
              <a:t>HIRAS-II is also flying on FY-3F (2023) and FY-3H (2025) and not distributed to EUMETSAT</a:t>
            </a:r>
          </a:p>
          <a:p>
            <a:endParaRPr lang="en-GB" kern="100">
              <a:latin typeface="Bahnschrift Light" panose="020B0502040204020203" pitchFamily="34" charset="0"/>
            </a:endParaRPr>
          </a:p>
          <a:p>
            <a:pPr marL="0" indent="0">
              <a:buNone/>
            </a:pPr>
            <a:endParaRPr lang="en-I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22C017-B00E-0E59-EED4-4CBA25912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413" y="925487"/>
            <a:ext cx="5200957" cy="30922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309371-D34B-F1CC-753D-393BBBF570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986"/>
          <a:stretch>
            <a:fillRect/>
          </a:stretch>
        </p:blipFill>
        <p:spPr>
          <a:xfrm>
            <a:off x="164915" y="4150714"/>
            <a:ext cx="5637952" cy="93982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3A7384A8-1147-01EF-4F25-6424217358A6}"/>
              </a:ext>
            </a:extLst>
          </p:cNvPr>
          <p:cNvSpPr/>
          <p:nvPr/>
        </p:nvSpPr>
        <p:spPr bwMode="auto">
          <a:xfrm>
            <a:off x="4053840" y="3138180"/>
            <a:ext cx="633185" cy="66166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EA5B749-81BE-B0EF-8959-3D974E8ED06C}"/>
              </a:ext>
            </a:extLst>
          </p:cNvPr>
          <p:cNvSpPr/>
          <p:nvPr/>
        </p:nvSpPr>
        <p:spPr bwMode="auto">
          <a:xfrm>
            <a:off x="2723646" y="3249940"/>
            <a:ext cx="633185" cy="661660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835F2CB-21D3-5624-FC3E-F67EADDC3D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48" y="5064508"/>
            <a:ext cx="4683543" cy="1756330"/>
          </a:xfrm>
          <a:prstGeom prst="rect">
            <a:avLst/>
          </a:prstGeom>
        </p:spPr>
      </p:pic>
      <p:pic>
        <p:nvPicPr>
          <p:cNvPr id="12" name="図 7">
            <a:extLst>
              <a:ext uri="{FF2B5EF4-FFF2-40B4-BE49-F238E27FC236}">
                <a16:creationId xmlns:a16="http://schemas.microsoft.com/office/drawing/2014/main" id="{D0033916-BF21-BC93-80C0-86DC01F8A5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650" y="5054348"/>
            <a:ext cx="2398756" cy="1756330"/>
          </a:xfrm>
          <a:prstGeom prst="rect">
            <a:avLst/>
          </a:prstGeom>
        </p:spPr>
      </p:pic>
      <p:pic>
        <p:nvPicPr>
          <p:cNvPr id="10" name="図 5">
            <a:extLst>
              <a:ext uri="{FF2B5EF4-FFF2-40B4-BE49-F238E27FC236}">
                <a16:creationId xmlns:a16="http://schemas.microsoft.com/office/drawing/2014/main" id="{68EFA3E5-8570-CDF5-DD2B-E4C49EBA20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025" y="5064508"/>
            <a:ext cx="1299684" cy="175633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D569CF1-F138-EDD8-5594-AD705E791442}"/>
              </a:ext>
            </a:extLst>
          </p:cNvPr>
          <p:cNvSpPr/>
          <p:nvPr/>
        </p:nvSpPr>
        <p:spPr bwMode="auto">
          <a:xfrm>
            <a:off x="695739" y="5171439"/>
            <a:ext cx="1033669" cy="1454647"/>
          </a:xfrm>
          <a:prstGeom prst="rect">
            <a:avLst/>
          </a:prstGeom>
          <a:solidFill>
            <a:srgbClr val="C00000">
              <a:alpha val="33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FE209A-05F4-5A95-4DA1-7C2D7FDE52D5}"/>
              </a:ext>
            </a:extLst>
          </p:cNvPr>
          <p:cNvSpPr/>
          <p:nvPr/>
        </p:nvSpPr>
        <p:spPr bwMode="auto">
          <a:xfrm>
            <a:off x="1725412" y="5162059"/>
            <a:ext cx="1371471" cy="1454647"/>
          </a:xfrm>
          <a:prstGeom prst="rect">
            <a:avLst/>
          </a:prstGeom>
          <a:solidFill>
            <a:srgbClr val="FFC000">
              <a:alpha val="33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8F40EA-35EF-CAD2-4F49-D493BF9ABC40}"/>
              </a:ext>
            </a:extLst>
          </p:cNvPr>
          <p:cNvSpPr/>
          <p:nvPr/>
        </p:nvSpPr>
        <p:spPr bwMode="auto">
          <a:xfrm>
            <a:off x="3096884" y="5171439"/>
            <a:ext cx="1155940" cy="1454647"/>
          </a:xfrm>
          <a:prstGeom prst="rect">
            <a:avLst/>
          </a:prstGeom>
          <a:solidFill>
            <a:schemeClr val="bg1">
              <a:lumMod val="25000"/>
              <a:lumOff val="75000"/>
              <a:alpha val="33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08974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78DAFE-BE64-88CB-F8BB-F1238A9CAE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3" y="881743"/>
            <a:ext cx="8490947" cy="3472543"/>
          </a:xfrm>
        </p:spPr>
        <p:txBody>
          <a:bodyPr>
            <a:normAutofit fontScale="92500" lnSpcReduction="20000"/>
          </a:bodyPr>
          <a:lstStyle/>
          <a:p>
            <a:r>
              <a:rPr lang="en-GB" sz="1800" kern="100" dirty="0" err="1"/>
              <a:t>Metop</a:t>
            </a:r>
            <a:r>
              <a:rPr lang="en-GB" sz="1800" kern="100" dirty="0"/>
              <a:t> and FY-3E are both on a sun-synchronous orbit but with different LTAN </a:t>
            </a:r>
            <a:r>
              <a:rPr lang="en-GB" sz="1800" kern="100" dirty="0">
                <a:sym typeface="Wingdings" panose="05000000000000000000" pitchFamily="2" charset="2"/>
              </a:rPr>
              <a:t> SNOs only over the polar regions</a:t>
            </a:r>
            <a:endParaRPr lang="en-IE" sz="1800" kern="100" dirty="0"/>
          </a:p>
          <a:p>
            <a:endParaRPr lang="en-GB" sz="1800" kern="100" dirty="0"/>
          </a:p>
          <a:p>
            <a:r>
              <a:rPr lang="en-GB" sz="1800" kern="100" dirty="0"/>
              <a:t>We are storing collocations between HIRAS-II/FY-3E and IASI-B</a:t>
            </a:r>
            <a:r>
              <a:rPr lang="en-GB" sz="1800" dirty="0"/>
              <a:t>/C since May 2025</a:t>
            </a:r>
          </a:p>
          <a:p>
            <a:endParaRPr lang="en-GB" sz="1800" dirty="0"/>
          </a:p>
          <a:p>
            <a:r>
              <a:rPr lang="en-GB" sz="1800" dirty="0"/>
              <a:t>The collocations are selected such that:</a:t>
            </a:r>
          </a:p>
          <a:p>
            <a:pPr lvl="1"/>
            <a:r>
              <a:rPr lang="en-GB" sz="1400" dirty="0"/>
              <a:t>Time difference &lt; 15 minutes</a:t>
            </a:r>
          </a:p>
          <a:p>
            <a:pPr lvl="1"/>
            <a:r>
              <a:rPr lang="en-GB" sz="1400" dirty="0"/>
              <a:t>Inter-pixel distance &lt; 0.5 km</a:t>
            </a:r>
          </a:p>
          <a:p>
            <a:pPr lvl="1"/>
            <a:r>
              <a:rPr lang="en-GB" sz="1400" dirty="0"/>
              <a:t>Secant difference &lt; 1%</a:t>
            </a:r>
          </a:p>
          <a:p>
            <a:pPr marL="586169" lvl="1" indent="0">
              <a:buNone/>
            </a:pPr>
            <a:r>
              <a:rPr lang="en-GB" sz="1400" dirty="0">
                <a:sym typeface="Wingdings" panose="05000000000000000000" pitchFamily="2" charset="2"/>
              </a:rPr>
              <a:t>These strict criteria have been suggested by </a:t>
            </a:r>
            <a:r>
              <a:rPr lang="en-US" sz="1400" dirty="0"/>
              <a:t>Junwei Wang from CMA</a:t>
            </a:r>
            <a:endParaRPr lang="en-GB" sz="1400" dirty="0"/>
          </a:p>
          <a:p>
            <a:pPr marL="0" indent="0">
              <a:buNone/>
            </a:pPr>
            <a:endParaRPr lang="en-GB" sz="1800" dirty="0">
              <a:sym typeface="Wingdings" panose="05000000000000000000" pitchFamily="2" charset="2"/>
            </a:endParaRPr>
          </a:p>
          <a:p>
            <a:r>
              <a:rPr lang="en-GB" sz="1800" dirty="0">
                <a:sym typeface="Wingdings" panose="05000000000000000000" pitchFamily="2" charset="2"/>
              </a:rPr>
              <a:t>This leads to:</a:t>
            </a:r>
          </a:p>
          <a:p>
            <a:pPr lvl="1"/>
            <a:r>
              <a:rPr lang="en-GB" sz="1400" dirty="0">
                <a:sym typeface="Wingdings" panose="05000000000000000000" pitchFamily="2" charset="2"/>
              </a:rPr>
              <a:t>5295 colocations from May 2025 to Feb 2026</a:t>
            </a:r>
          </a:p>
          <a:p>
            <a:pPr lvl="1"/>
            <a:r>
              <a:rPr lang="en-GB" sz="1400" dirty="0">
                <a:sym typeface="Wingdings" panose="05000000000000000000" pitchFamily="2" charset="2"/>
              </a:rPr>
              <a:t>Mostly overcast scenes at nadir</a:t>
            </a:r>
          </a:p>
          <a:p>
            <a:pPr lvl="1"/>
            <a:r>
              <a:rPr lang="en-GB" sz="1400" dirty="0">
                <a:sym typeface="Wingdings" panose="05000000000000000000" pitchFamily="2" charset="2"/>
              </a:rPr>
              <a:t>Under-representation of pixel 7 that is almost always flagged</a:t>
            </a:r>
          </a:p>
          <a:p>
            <a:pPr lvl="1"/>
            <a:endParaRPr lang="en-GB" sz="1400" dirty="0">
              <a:sym typeface="Wingdings" panose="05000000000000000000" pitchFamily="2" charset="2"/>
            </a:endParaRPr>
          </a:p>
          <a:p>
            <a:endParaRPr lang="en-GB" sz="1800" dirty="0"/>
          </a:p>
          <a:p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388D27-DC4D-B9C4-B5CA-5ACD6A598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SNOs HIRAS/IASI</a:t>
            </a:r>
            <a:endParaRPr lang="en-I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8898EA-7983-8FFA-F5C0-B7213CA8F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947" y="640080"/>
            <a:ext cx="3600000" cy="288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332F57-AEA6-8543-E9EB-BE14032E07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947" y="3522104"/>
            <a:ext cx="3600000" cy="288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ACBB81-BC94-3110-2C8F-F9E5212820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3" y="4323223"/>
            <a:ext cx="2880000" cy="23015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11A9D9D-CD90-62CF-5E8A-CB15A9652D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722" y="4340475"/>
            <a:ext cx="2880000" cy="23015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F75592-196F-E37F-9009-6C8BAFAAE6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722" y="4323223"/>
            <a:ext cx="2880000" cy="23015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5B2D21-22CC-B1FB-D7DC-F7CB60DA03F6}"/>
              </a:ext>
            </a:extLst>
          </p:cNvPr>
          <p:cNvSpPr txBox="1"/>
          <p:nvPr/>
        </p:nvSpPr>
        <p:spPr>
          <a:xfrm>
            <a:off x="8937171" y="3341908"/>
            <a:ext cx="26933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Red dots: IASI-B, green: IASI-C</a:t>
            </a:r>
            <a:endParaRPr lang="en-IE" sz="1600" b="0" kern="100" spc="-100" err="1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85720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117F3-7DCB-CCA6-DAB8-3C0B34D87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F94D9-470D-5E16-BAC2-7CBE4FD19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  <a:endParaRPr lang="en-IE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4EAA25B-0A0E-E098-76E1-243EE60631AC}"/>
              </a:ext>
            </a:extLst>
          </p:cNvPr>
          <p:cNvSpPr txBox="1"/>
          <p:nvPr/>
        </p:nvSpPr>
        <p:spPr bwMode="auto">
          <a:xfrm>
            <a:off x="6365300" y="1429486"/>
            <a:ext cx="5681647" cy="51644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>
                <a:solidFill>
                  <a:schemeClr val="accent4"/>
                </a:solidFill>
              </a:rPr>
              <a:t>FY3E-HIRAS </a:t>
            </a:r>
            <a:endParaRPr lang="en-GB" sz="2800" b="0" kern="0" spc="0">
              <a:solidFill>
                <a:schemeClr val="accent4"/>
              </a:solidFill>
              <a:ea typeface="Roboto Light" panose="02000000000000000000" pitchFamily="2" charset="0"/>
            </a:endParaRP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8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/>
              <a:t>FY4B-GIIRS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lvl="1"/>
            <a:endParaRPr lang="en-GB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8340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77EB6-F647-AF29-9000-C21E66D6E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A690B-37D2-1257-75A2-8F16AF7A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  <a:endParaRPr lang="en-IE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DC7C3FB7-E0E8-3DB0-882C-30F06EAEFDA5}"/>
              </a:ext>
            </a:extLst>
          </p:cNvPr>
          <p:cNvSpPr txBox="1"/>
          <p:nvPr/>
        </p:nvSpPr>
        <p:spPr bwMode="auto">
          <a:xfrm>
            <a:off x="6365300" y="1429486"/>
            <a:ext cx="5681647" cy="51644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>
                <a:solidFill>
                  <a:schemeClr val="accent4"/>
                </a:solidFill>
              </a:rPr>
              <a:t>FY3E-HIRAS</a:t>
            </a:r>
            <a:r>
              <a:rPr lang="en-GB" sz="2800" b="1" kern="0" spc="0"/>
              <a:t> </a:t>
            </a:r>
            <a:endParaRPr lang="en-GB" sz="2800" b="0" kern="0" spc="0">
              <a:ea typeface="Roboto Light" panose="02000000000000000000" pitchFamily="2" charset="0"/>
            </a:endParaRPr>
          </a:p>
          <a:p>
            <a:pPr lvl="1"/>
            <a:r>
              <a:rPr lang="en-GB" b="0" kern="0" spc="0">
                <a:solidFill>
                  <a:schemeClr val="accent4"/>
                </a:solidFill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8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/>
              <a:t>FY4B-GIIRS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lvl="1"/>
            <a:endParaRPr lang="en-GB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95652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8EBC3-647E-485C-B296-A11C87CB5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IASI/HIRAS FY-3E : Radiometric offset analysis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44A8E4-06F3-9089-CA1E-56930AB1F8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49658" y="1078302"/>
            <a:ext cx="5758312" cy="5323802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Good results in band 1</a:t>
            </a:r>
          </a:p>
          <a:p>
            <a:r>
              <a:rPr lang="en-GB" dirty="0"/>
              <a:t>Relatively good in band 2 despite a dependency with wavenumber</a:t>
            </a:r>
          </a:p>
          <a:p>
            <a:r>
              <a:rPr lang="en-GB" dirty="0"/>
              <a:t>In band 3, we observe an average difference up to 2K. It is  better when considering only dark scenes (sun zenith angle &gt; 120 </a:t>
            </a:r>
            <a:r>
              <a:rPr lang="en-GB" dirty="0" err="1"/>
              <a:t>deg</a:t>
            </a:r>
            <a:r>
              <a:rPr lang="en-GB" dirty="0"/>
              <a:t>) but the pattern is the same</a:t>
            </a:r>
          </a:p>
          <a:p>
            <a:r>
              <a:rPr lang="en-GB" dirty="0"/>
              <a:t>No band merging for HIRAS </a:t>
            </a:r>
            <a:r>
              <a:rPr lang="en-GB" dirty="0">
                <a:sym typeface="Wingdings" panose="05000000000000000000" pitchFamily="2" charset="2"/>
              </a:rPr>
              <a:t> I</a:t>
            </a:r>
            <a:r>
              <a:rPr lang="en-GB" dirty="0"/>
              <a:t>ssues at the band edges</a:t>
            </a:r>
            <a:endParaRPr lang="en-I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B04260-C0B2-A2DB-09AF-AA5C13A60F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34" y="1139429"/>
            <a:ext cx="2880000" cy="23015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36C7D9-A5F2-2553-3B0A-E579535908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34" y="3981011"/>
            <a:ext cx="2880000" cy="23015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5442F2-B6BD-4698-81C0-2B150C9796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546" y="1139429"/>
            <a:ext cx="2880000" cy="23015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5CA18B-2000-5991-B61A-1BC9798BF9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546" y="3981011"/>
            <a:ext cx="2880000" cy="230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08861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5F734-DEF5-7C95-467F-53C6192AD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E401E-02E4-8495-EFB9-46C1DF163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  <a:endParaRPr lang="en-IE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49DBAC8A-92C3-08F3-65C2-204142ECAA6E}"/>
              </a:ext>
            </a:extLst>
          </p:cNvPr>
          <p:cNvSpPr txBox="1"/>
          <p:nvPr/>
        </p:nvSpPr>
        <p:spPr bwMode="auto">
          <a:xfrm>
            <a:off x="6365300" y="1429486"/>
            <a:ext cx="5681647" cy="51644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>
                <a:solidFill>
                  <a:schemeClr val="accent4"/>
                </a:solidFill>
              </a:rPr>
              <a:t>FY3E-HIRAS</a:t>
            </a:r>
            <a:r>
              <a:rPr lang="en-GB" sz="2800" b="1" kern="0" spc="0"/>
              <a:t> </a:t>
            </a:r>
            <a:endParaRPr lang="en-GB" sz="2800" b="0" kern="0" spc="0">
              <a:ea typeface="Roboto Light" panose="02000000000000000000" pitchFamily="2" charset="0"/>
            </a:endParaRPr>
          </a:p>
          <a:p>
            <a:pPr lvl="1"/>
            <a:r>
              <a:rPr lang="en-GB" b="0" kern="0" spc="0">
                <a:solidFill>
                  <a:schemeClr val="accent4"/>
                </a:solidFill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8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/>
              <a:t>FY4B-GIIRS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lvl="1"/>
            <a:endParaRPr lang="en-GB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29423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F5FD1-6898-00C3-C439-E51FF476E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73845-F898-C551-A325-B51130702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  <a:endParaRPr lang="en-IE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B1FE5ACC-9A4C-C4E3-7A12-A038B843A65D}"/>
              </a:ext>
            </a:extLst>
          </p:cNvPr>
          <p:cNvSpPr txBox="1"/>
          <p:nvPr/>
        </p:nvSpPr>
        <p:spPr bwMode="auto">
          <a:xfrm>
            <a:off x="6365300" y="1429486"/>
            <a:ext cx="5681647" cy="51644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>
                <a:solidFill>
                  <a:schemeClr val="accent4"/>
                </a:solidFill>
              </a:rPr>
              <a:t>FY3E-HIRAS</a:t>
            </a:r>
            <a:r>
              <a:rPr lang="en-GB" sz="2800" b="1" kern="0" spc="0"/>
              <a:t> </a:t>
            </a:r>
            <a:endParaRPr lang="en-GB" sz="2800" b="0" kern="0" spc="0">
              <a:ea typeface="Roboto Light" panose="02000000000000000000" pitchFamily="2" charset="0"/>
            </a:endParaRPr>
          </a:p>
          <a:p>
            <a:pPr lvl="1"/>
            <a:r>
              <a:rPr lang="en-GB" b="0" kern="0" spc="0">
                <a:solidFill>
                  <a:schemeClr val="accent4"/>
                </a:solidFill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solidFill>
                  <a:schemeClr val="accent4"/>
                </a:solidFill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8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/>
              <a:t>FY4B-GIIRS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lvl="1"/>
            <a:endParaRPr lang="en-GB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55609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4E716-2C7B-FDF5-E904-4F419F67D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IASI/HIRAS FY-3E : Spectral calibration pixel/scan dependency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E80503-7970-41BF-85B8-5F2B166866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28672" y="1191552"/>
            <a:ext cx="2637534" cy="2871490"/>
          </a:xfrm>
        </p:spPr>
        <p:txBody>
          <a:bodyPr>
            <a:noAutofit/>
          </a:bodyPr>
          <a:lstStyle/>
          <a:p>
            <a:r>
              <a:rPr lang="en-GB" sz="2000" dirty="0"/>
              <a:t>It is relatively modest in LWIR and MWIR but with a large dispersion</a:t>
            </a:r>
          </a:p>
          <a:p>
            <a:r>
              <a:rPr lang="en-GB" sz="2000" dirty="0"/>
              <a:t>In SWIR, the values obtained is probably affected by many outliers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5BC12C-7A38-A9A3-896C-5D42635996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" y="1127410"/>
            <a:ext cx="2880000" cy="23015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78B536-0BB5-924B-B06B-D9EC0918D7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411" y="1151448"/>
            <a:ext cx="2880000" cy="23015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FAF3101-623A-E481-F0DD-D72DFC5282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411" y="1139429"/>
            <a:ext cx="2880000" cy="23015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7B75B1-36ED-ED3A-6A19-C8CC0931BE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" y="3928349"/>
            <a:ext cx="2880000" cy="23015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10FB972-09CD-E35D-EECD-5ACD0FE18E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374" y="3928349"/>
            <a:ext cx="2880000" cy="23015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6F10726-87D4-A2DE-3A4D-71E050DCEEC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727" y="3928349"/>
            <a:ext cx="2880000" cy="230159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A9C78CC-5263-35C3-873F-F94CAFA1B9F7}"/>
              </a:ext>
            </a:extLst>
          </p:cNvPr>
          <p:cNvSpPr txBox="1">
            <a:spLocks/>
          </p:cNvSpPr>
          <p:nvPr/>
        </p:nvSpPr>
        <p:spPr bwMode="auto">
          <a:xfrm>
            <a:off x="9428672" y="4614515"/>
            <a:ext cx="2600451" cy="11479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000" b="0" kern="0" dirty="0"/>
              <a:t>Clear dependency per pixel - Maybe a gradient along the diagonal ?</a:t>
            </a:r>
            <a:endParaRPr lang="en-IE" sz="2000" b="0" kern="0" dirty="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1AB1DE03-1431-DE92-E831-CA31A58CF204}"/>
              </a:ext>
            </a:extLst>
          </p:cNvPr>
          <p:cNvSpPr/>
          <p:nvPr/>
        </p:nvSpPr>
        <p:spPr bwMode="auto">
          <a:xfrm>
            <a:off x="8678174" y="2290224"/>
            <a:ext cx="638354" cy="461602"/>
          </a:xfrm>
          <a:prstGeom prst="rightArrow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9D3B67E3-CFF0-322C-B277-E778A6977456}"/>
              </a:ext>
            </a:extLst>
          </p:cNvPr>
          <p:cNvSpPr/>
          <p:nvPr/>
        </p:nvSpPr>
        <p:spPr bwMode="auto">
          <a:xfrm>
            <a:off x="8678174" y="4848343"/>
            <a:ext cx="638354" cy="461602"/>
          </a:xfrm>
          <a:prstGeom prst="rightArrow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4619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  <p:bldP spid="10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9C8AD-0D48-6172-4051-4C1AA918E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1459E-DE27-363D-9D52-4A4637862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  <a:endParaRPr lang="en-IE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4B8B6A5-0BCF-8055-B56F-2F91F72B47F1}"/>
              </a:ext>
            </a:extLst>
          </p:cNvPr>
          <p:cNvSpPr txBox="1"/>
          <p:nvPr/>
        </p:nvSpPr>
        <p:spPr bwMode="auto">
          <a:xfrm>
            <a:off x="6365300" y="1429486"/>
            <a:ext cx="5681647" cy="51644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>
                <a:solidFill>
                  <a:schemeClr val="accent4"/>
                </a:solidFill>
              </a:rPr>
              <a:t>FY3E-HIRAS</a:t>
            </a:r>
            <a:r>
              <a:rPr lang="en-GB" sz="2800" b="1" kern="0" spc="0"/>
              <a:t> </a:t>
            </a:r>
            <a:endParaRPr lang="en-GB" sz="2800" b="0" kern="0" spc="0">
              <a:ea typeface="Roboto Light" panose="02000000000000000000" pitchFamily="2" charset="0"/>
            </a:endParaRPr>
          </a:p>
          <a:p>
            <a:pPr lvl="1"/>
            <a:r>
              <a:rPr lang="en-GB" b="0" kern="0" spc="0">
                <a:solidFill>
                  <a:schemeClr val="accent4"/>
                </a:solidFill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solidFill>
                  <a:schemeClr val="accent4"/>
                </a:solidFill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8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/>
              <a:t>FY4B-GIIRS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lvl="1"/>
            <a:endParaRPr lang="en-GB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99842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74C6F-7538-8D2D-75AD-FCE0A5341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61BD2-618C-2BCA-98E2-9F7709999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  <a:endParaRPr lang="en-IE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63C3C63-F73B-DAB3-BAD9-C20F3820D4CE}"/>
              </a:ext>
            </a:extLst>
          </p:cNvPr>
          <p:cNvSpPr txBox="1"/>
          <p:nvPr/>
        </p:nvSpPr>
        <p:spPr bwMode="auto">
          <a:xfrm>
            <a:off x="6365300" y="1429486"/>
            <a:ext cx="5681647" cy="51644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>
                <a:solidFill>
                  <a:schemeClr val="accent4"/>
                </a:solidFill>
              </a:rPr>
              <a:t>FY3E-HIRAS</a:t>
            </a:r>
            <a:r>
              <a:rPr lang="en-GB" sz="2800" b="1" kern="0" spc="0"/>
              <a:t> </a:t>
            </a:r>
            <a:endParaRPr lang="en-GB" sz="2800" b="0" kern="0" spc="0">
              <a:ea typeface="Roboto Light" panose="02000000000000000000" pitchFamily="2" charset="0"/>
            </a:endParaRPr>
          </a:p>
          <a:p>
            <a:pPr lvl="1"/>
            <a:r>
              <a:rPr lang="en-GB" b="0" kern="0" spc="0">
                <a:solidFill>
                  <a:schemeClr val="accent4"/>
                </a:solidFill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solidFill>
                  <a:schemeClr val="accent4"/>
                </a:solidFill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solidFill>
                  <a:schemeClr val="accent4"/>
                </a:solidFill>
                <a:ea typeface="Roboto Light" panose="02000000000000000000" pitchFamily="2" charset="0"/>
              </a:rPr>
              <a:t>Noise computation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8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/>
              <a:t>FY4B-GIIRS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lvl="1"/>
            <a:endParaRPr lang="en-GB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42466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A5D64-418A-9FBD-B668-C29B9405B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Visual inspection using Principal Component Scores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D27CB3-6366-7595-5417-12E8D3756A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1831" y="797663"/>
            <a:ext cx="11627339" cy="1089860"/>
          </a:xfrm>
        </p:spPr>
        <p:txBody>
          <a:bodyPr>
            <a:normAutofit fontScale="85000" lnSpcReduction="20000"/>
          </a:bodyPr>
          <a:lstStyle/>
          <a:p>
            <a:r>
              <a:rPr lang="en-GB">
                <a:latin typeface="+mn-lt"/>
              </a:rPr>
              <a:t>Example of </a:t>
            </a:r>
            <a:r>
              <a:rPr lang="en-GB">
                <a:solidFill>
                  <a:srgbClr val="00B050"/>
                </a:solidFill>
                <a:latin typeface="+mn-lt"/>
              </a:rPr>
              <a:t>well-behaving</a:t>
            </a:r>
            <a:r>
              <a:rPr lang="en-GB">
                <a:latin typeface="+mn-lt"/>
              </a:rPr>
              <a:t> PCS:</a:t>
            </a:r>
          </a:p>
          <a:p>
            <a:pPr lvl="1"/>
            <a:r>
              <a:rPr lang="en-GB">
                <a:latin typeface="+mn-lt"/>
              </a:rPr>
              <a:t>The scores associated to the 1</a:t>
            </a:r>
            <a:r>
              <a:rPr lang="en-GB" baseline="30000">
                <a:latin typeface="+mn-lt"/>
              </a:rPr>
              <a:t>st</a:t>
            </a:r>
            <a:r>
              <a:rPr lang="en-GB">
                <a:latin typeface="+mn-lt"/>
              </a:rPr>
              <a:t>  principal component of the LWIR band represent mainly cloud distributions and surface temperature </a:t>
            </a:r>
            <a:endParaRPr lang="en-IE">
              <a:latin typeface="+mn-lt"/>
            </a:endParaRPr>
          </a:p>
        </p:txBody>
      </p:sp>
      <p:pic>
        <p:nvPicPr>
          <p:cNvPr id="4" name="図 10">
            <a:extLst>
              <a:ext uri="{FF2B5EF4-FFF2-40B4-BE49-F238E27FC236}">
                <a16:creationId xmlns:a16="http://schemas.microsoft.com/office/drawing/2014/main" id="{27EBF72B-CAFE-A3D8-62D2-2F66BC3A4C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692" y="2241265"/>
            <a:ext cx="5935194" cy="431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4661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6D538-A5F5-1482-49C5-E80110562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PCs visual inspection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6453EF-F8EC-FC62-A91C-A5A33F3883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3" y="795481"/>
            <a:ext cx="11627339" cy="1142376"/>
          </a:xfrm>
        </p:spPr>
        <p:txBody>
          <a:bodyPr>
            <a:normAutofit fontScale="85000" lnSpcReduction="20000"/>
          </a:bodyPr>
          <a:lstStyle/>
          <a:p>
            <a:r>
              <a:rPr lang="en-GB" dirty="0">
                <a:latin typeface="+mn-lt"/>
              </a:rPr>
              <a:t>Example of </a:t>
            </a:r>
            <a:r>
              <a:rPr lang="en-GB" dirty="0">
                <a:solidFill>
                  <a:schemeClr val="accent4"/>
                </a:solidFill>
                <a:latin typeface="+mn-lt"/>
              </a:rPr>
              <a:t>unexpected </a:t>
            </a:r>
            <a:r>
              <a:rPr lang="en-GB" dirty="0">
                <a:latin typeface="+mn-lt"/>
              </a:rPr>
              <a:t>PCS behaviour:</a:t>
            </a:r>
          </a:p>
          <a:p>
            <a:pPr lvl="1"/>
            <a:r>
              <a:rPr lang="en-GB" dirty="0">
                <a:latin typeface="+mn-lt"/>
              </a:rPr>
              <a:t>The scores associated to the 15</a:t>
            </a:r>
            <a:r>
              <a:rPr lang="en-GB" baseline="30000" dirty="0">
                <a:latin typeface="+mn-lt"/>
              </a:rPr>
              <a:t>th</a:t>
            </a:r>
            <a:r>
              <a:rPr lang="en-GB" dirty="0">
                <a:latin typeface="+mn-lt"/>
              </a:rPr>
              <a:t> and 21</a:t>
            </a:r>
            <a:r>
              <a:rPr lang="en-GB" baseline="30000" dirty="0">
                <a:latin typeface="+mn-lt"/>
              </a:rPr>
              <a:t>st</a:t>
            </a:r>
            <a:r>
              <a:rPr lang="en-GB" dirty="0">
                <a:latin typeface="+mn-lt"/>
              </a:rPr>
              <a:t> principal components of the LWIR band exhibit checkerboard patterns (mixed with atmospheric signals)</a:t>
            </a:r>
            <a:endParaRPr lang="en-IE" dirty="0">
              <a:latin typeface="+mn-lt"/>
            </a:endParaRPr>
          </a:p>
          <a:p>
            <a:endParaRPr lang="en-IE" dirty="0"/>
          </a:p>
        </p:txBody>
      </p:sp>
      <p:pic>
        <p:nvPicPr>
          <p:cNvPr id="4" name="図 12">
            <a:extLst>
              <a:ext uri="{FF2B5EF4-FFF2-40B4-BE49-F238E27FC236}">
                <a16:creationId xmlns:a16="http://schemas.microsoft.com/office/drawing/2014/main" id="{6B344437-4A4E-8969-FA7B-203225A614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-5610"/>
          <a:stretch>
            <a:fillRect/>
          </a:stretch>
        </p:blipFill>
        <p:spPr>
          <a:xfrm>
            <a:off x="145053" y="2346907"/>
            <a:ext cx="5695154" cy="4068143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5" name="図 14">
            <a:extLst>
              <a:ext uri="{FF2B5EF4-FFF2-40B4-BE49-F238E27FC236}">
                <a16:creationId xmlns:a16="http://schemas.microsoft.com/office/drawing/2014/main" id="{7A6B4764-92A9-02D3-E298-C273429916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686" y="2346907"/>
            <a:ext cx="5551410" cy="3858293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37269807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E3423-14F0-B70C-E388-3F1807288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PCs visual inspection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8579F9-FC44-B778-6F61-0E66AEDDF8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015067"/>
            <a:ext cx="4320330" cy="5549635"/>
          </a:xfrm>
        </p:spPr>
        <p:txBody>
          <a:bodyPr>
            <a:normAutofit fontScale="77500" lnSpcReduction="20000"/>
          </a:bodyPr>
          <a:lstStyle/>
          <a:p>
            <a:r>
              <a:rPr lang="en-GB" dirty="0">
                <a:latin typeface="+mn-lt"/>
              </a:rPr>
              <a:t>Analysis the 15</a:t>
            </a:r>
            <a:r>
              <a:rPr lang="en-GB" baseline="30000" dirty="0">
                <a:latin typeface="+mn-lt"/>
              </a:rPr>
              <a:t>th</a:t>
            </a:r>
            <a:r>
              <a:rPr lang="en-GB" dirty="0">
                <a:latin typeface="+mn-lt"/>
              </a:rPr>
              <a:t> PCS over time on a day provide information about the spectral calibration stability</a:t>
            </a:r>
          </a:p>
          <a:p>
            <a:endParaRPr lang="en-GB" dirty="0">
              <a:latin typeface="+mn-lt"/>
            </a:endParaRPr>
          </a:p>
          <a:p>
            <a:r>
              <a:rPr lang="en-GB" dirty="0">
                <a:latin typeface="+mn-lt"/>
              </a:rPr>
              <a:t>We observe </a:t>
            </a:r>
            <a:r>
              <a:rPr lang="en-GB" b="1" u="sng" dirty="0">
                <a:latin typeface="+mn-lt"/>
              </a:rPr>
              <a:t>oscillations per half-orbits</a:t>
            </a:r>
            <a:r>
              <a:rPr lang="en-GB" dirty="0">
                <a:latin typeface="+mn-lt"/>
              </a:rPr>
              <a:t>, with different offsets, amplitudes and signs for the different pixels</a:t>
            </a:r>
          </a:p>
          <a:p>
            <a:endParaRPr lang="en-GB" dirty="0">
              <a:latin typeface="+mn-lt"/>
            </a:endParaRPr>
          </a:p>
          <a:p>
            <a:r>
              <a:rPr lang="en-GB" dirty="0">
                <a:latin typeface="+mn-lt"/>
              </a:rPr>
              <a:t>Such behaviour is interpreted as </a:t>
            </a:r>
            <a:r>
              <a:rPr lang="en-GB" b="1" u="sng" dirty="0">
                <a:latin typeface="+mn-lt"/>
              </a:rPr>
              <a:t>thermally driven instrument mis-alignments and defocus</a:t>
            </a:r>
            <a:r>
              <a:rPr lang="en-GB" b="1" dirty="0">
                <a:latin typeface="+mn-lt"/>
              </a:rPr>
              <a:t> </a:t>
            </a:r>
            <a:r>
              <a:rPr lang="en-GB" dirty="0">
                <a:latin typeface="+mn-lt"/>
              </a:rPr>
              <a:t>that are not compensated.</a:t>
            </a:r>
            <a:endParaRPr lang="en-IE" dirty="0">
              <a:latin typeface="+mn-lt"/>
            </a:endParaRPr>
          </a:p>
        </p:txBody>
      </p:sp>
      <p:grpSp>
        <p:nvGrpSpPr>
          <p:cNvPr id="4" name="グループ化 28">
            <a:extLst>
              <a:ext uri="{FF2B5EF4-FFF2-40B4-BE49-F238E27FC236}">
                <a16:creationId xmlns:a16="http://schemas.microsoft.com/office/drawing/2014/main" id="{0B2EDBB5-EAB2-D174-86FA-5897945E8488}"/>
              </a:ext>
            </a:extLst>
          </p:cNvPr>
          <p:cNvGrpSpPr/>
          <p:nvPr/>
        </p:nvGrpSpPr>
        <p:grpSpPr>
          <a:xfrm>
            <a:off x="5072857" y="790088"/>
            <a:ext cx="7119143" cy="6012464"/>
            <a:chOff x="4935499" y="792231"/>
            <a:chExt cx="7119143" cy="6012464"/>
          </a:xfrm>
          <a:noFill/>
        </p:grpSpPr>
        <p:pic>
          <p:nvPicPr>
            <p:cNvPr id="5" name="図 26">
              <a:extLst>
                <a:ext uri="{FF2B5EF4-FFF2-40B4-BE49-F238E27FC236}">
                  <a16:creationId xmlns:a16="http://schemas.microsoft.com/office/drawing/2014/main" id="{DD3B5670-79DC-8EFB-95C3-92E90CA2E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09" r="8355"/>
            <a:stretch>
              <a:fillRect/>
            </a:stretch>
          </p:blipFill>
          <p:spPr>
            <a:xfrm>
              <a:off x="4935499" y="5465876"/>
              <a:ext cx="6957350" cy="1338819"/>
            </a:xfrm>
            <a:prstGeom prst="rect">
              <a:avLst/>
            </a:prstGeom>
            <a:noFill/>
          </p:spPr>
        </p:pic>
        <p:pic>
          <p:nvPicPr>
            <p:cNvPr id="6" name="図 13">
              <a:extLst>
                <a:ext uri="{FF2B5EF4-FFF2-40B4-BE49-F238E27FC236}">
                  <a16:creationId xmlns:a16="http://schemas.microsoft.com/office/drawing/2014/main" id="{92898F33-99A4-B99F-237B-343781528F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-349"/>
            <a:stretch>
              <a:fillRect/>
            </a:stretch>
          </p:blipFill>
          <p:spPr>
            <a:xfrm>
              <a:off x="4984044" y="792231"/>
              <a:ext cx="7070598" cy="4591931"/>
            </a:xfrm>
            <a:prstGeom prst="rect">
              <a:avLst/>
            </a:prstGeom>
            <a:grpFill/>
          </p:spPr>
        </p:pic>
      </p:grpSp>
      <p:pic>
        <p:nvPicPr>
          <p:cNvPr id="7" name="図 10">
            <a:extLst>
              <a:ext uri="{FF2B5EF4-FFF2-40B4-BE49-F238E27FC236}">
                <a16:creationId xmlns:a16="http://schemas.microsoft.com/office/drawing/2014/main" id="{EA84ED25-E206-3632-591D-F025D5B735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069" y="915320"/>
            <a:ext cx="1059277" cy="1431455"/>
          </a:xfrm>
          <a:prstGeom prst="rect">
            <a:avLst/>
          </a:prstGeom>
        </p:spPr>
      </p:pic>
      <p:pic>
        <p:nvPicPr>
          <p:cNvPr id="8" name="図 29">
            <a:extLst>
              <a:ext uri="{FF2B5EF4-FFF2-40B4-BE49-F238E27FC236}">
                <a16:creationId xmlns:a16="http://schemas.microsoft.com/office/drawing/2014/main" id="{BE084510-DAFA-9E66-3E88-D539DE95A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09" r="-342"/>
          <a:stretch>
            <a:fillRect/>
          </a:stretch>
        </p:blipFill>
        <p:spPr>
          <a:xfrm>
            <a:off x="4464176" y="5435627"/>
            <a:ext cx="657226" cy="1338819"/>
          </a:xfrm>
          <a:prstGeom prst="rect">
            <a:avLst/>
          </a:prstGeom>
          <a:noFill/>
        </p:spPr>
      </p:pic>
      <p:sp>
        <p:nvSpPr>
          <p:cNvPr id="9" name="テキスト ボックス 30">
            <a:extLst>
              <a:ext uri="{FF2B5EF4-FFF2-40B4-BE49-F238E27FC236}">
                <a16:creationId xmlns:a16="http://schemas.microsoft.com/office/drawing/2014/main" id="{8ADE60FF-4B0B-5683-0407-1EA38BACB772}"/>
              </a:ext>
            </a:extLst>
          </p:cNvPr>
          <p:cNvSpPr txBox="1"/>
          <p:nvPr/>
        </p:nvSpPr>
        <p:spPr>
          <a:xfrm>
            <a:off x="5202346" y="708374"/>
            <a:ext cx="343408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lang="en-US" altLang="ja-JP" sz="1000" b="0" err="1">
                <a:solidFill>
                  <a:schemeClr val="bg1">
                    <a:lumMod val="90000"/>
                    <a:lumOff val="10000"/>
                  </a:schemeClr>
                </a:solidFill>
                <a:latin typeface="Bahnschrift" panose="020B0502040204020203" pitchFamily="34" charset="0"/>
              </a:rPr>
              <a:t>FoV 1</a:t>
            </a:r>
          </a:p>
          <a:p>
            <a:pPr>
              <a:spcAft>
                <a:spcPts val="100"/>
              </a:spcAft>
            </a:pPr>
            <a:endParaRPr lang="en-US" altLang="ja-JP" sz="1000" b="0">
              <a:solidFill>
                <a:schemeClr val="bg1">
                  <a:lumMod val="90000"/>
                  <a:lumOff val="10000"/>
                </a:schemeClr>
              </a:solidFill>
              <a:latin typeface="Bahnschrift" panose="020B0502040204020203" pitchFamily="34" charset="0"/>
            </a:endParaRPr>
          </a:p>
          <a:p>
            <a:pPr>
              <a:spcAft>
                <a:spcPts val="100"/>
              </a:spcAft>
            </a:pPr>
            <a:endParaRPr lang="en-US" altLang="ja-JP" sz="1000" b="0">
              <a:solidFill>
                <a:schemeClr val="bg1">
                  <a:lumMod val="90000"/>
                  <a:lumOff val="10000"/>
                </a:schemeClr>
              </a:solidFill>
              <a:latin typeface="Bahnschrift" panose="020B0502040204020203" pitchFamily="34" charset="0"/>
            </a:endParaRPr>
          </a:p>
          <a:p>
            <a:pPr>
              <a:spcAft>
                <a:spcPts val="100"/>
              </a:spcAft>
            </a:pPr>
            <a:r>
              <a:rPr lang="en-US" altLang="ja-JP" sz="1000" b="0" err="1">
                <a:solidFill>
                  <a:schemeClr val="bg1">
                    <a:lumMod val="90000"/>
                    <a:lumOff val="10000"/>
                  </a:schemeClr>
                </a:solidFill>
                <a:latin typeface="Bahnschrift" panose="020B0502040204020203" pitchFamily="34" charset="0"/>
              </a:rPr>
              <a:t>FoV 2</a:t>
            </a:r>
          </a:p>
          <a:p>
            <a:pPr>
              <a:spcAft>
                <a:spcPts val="100"/>
              </a:spcAft>
            </a:pPr>
            <a:endParaRPr lang="en-US" altLang="ja-JP" sz="1000" b="0">
              <a:solidFill>
                <a:schemeClr val="bg1">
                  <a:lumMod val="90000"/>
                  <a:lumOff val="10000"/>
                </a:schemeClr>
              </a:solidFill>
              <a:latin typeface="Bahnschrift" panose="020B0502040204020203" pitchFamily="34" charset="0"/>
            </a:endParaRPr>
          </a:p>
          <a:p>
            <a:pPr>
              <a:spcAft>
                <a:spcPts val="100"/>
              </a:spcAft>
            </a:pPr>
            <a:endParaRPr lang="en-US" altLang="ja-JP" sz="1000" b="0">
              <a:solidFill>
                <a:schemeClr val="bg1">
                  <a:lumMod val="90000"/>
                  <a:lumOff val="10000"/>
                </a:schemeClr>
              </a:solidFill>
              <a:latin typeface="Bahnschrift" panose="020B0502040204020203" pitchFamily="34" charset="0"/>
            </a:endParaRPr>
          </a:p>
          <a:p>
            <a:pPr>
              <a:spcAft>
                <a:spcPts val="100"/>
              </a:spcAft>
            </a:pPr>
            <a:r>
              <a:rPr lang="en-US" altLang="ja-JP" sz="1000" b="0" err="1">
                <a:solidFill>
                  <a:schemeClr val="bg1">
                    <a:lumMod val="90000"/>
                    <a:lumOff val="10000"/>
                  </a:schemeClr>
                </a:solidFill>
                <a:latin typeface="Bahnschrift" panose="020B0502040204020203" pitchFamily="34" charset="0"/>
              </a:rPr>
              <a:t>FoV 3</a:t>
            </a:r>
          </a:p>
          <a:p>
            <a:pPr>
              <a:spcAft>
                <a:spcPts val="100"/>
              </a:spcAft>
            </a:pPr>
            <a:endParaRPr lang="en-US" altLang="ja-JP" sz="1000" b="0">
              <a:solidFill>
                <a:schemeClr val="bg1">
                  <a:lumMod val="90000"/>
                  <a:lumOff val="10000"/>
                </a:schemeClr>
              </a:solidFill>
              <a:latin typeface="Bahnschrift" panose="020B0502040204020203" pitchFamily="34" charset="0"/>
            </a:endParaRPr>
          </a:p>
          <a:p>
            <a:pPr>
              <a:spcAft>
                <a:spcPts val="100"/>
              </a:spcAft>
            </a:pPr>
            <a:endParaRPr lang="en-US" altLang="ja-JP" sz="1000" b="0">
              <a:solidFill>
                <a:schemeClr val="bg1">
                  <a:lumMod val="90000"/>
                  <a:lumOff val="10000"/>
                </a:schemeClr>
              </a:solidFill>
              <a:latin typeface="Bahnschrift" panose="020B0502040204020203" pitchFamily="34" charset="0"/>
            </a:endParaRPr>
          </a:p>
          <a:p>
            <a:pPr>
              <a:spcAft>
                <a:spcPts val="100"/>
              </a:spcAft>
            </a:pPr>
            <a:r>
              <a:rPr lang="en-US" altLang="ja-JP" sz="1000" b="0" err="1">
                <a:solidFill>
                  <a:schemeClr val="bg1">
                    <a:lumMod val="90000"/>
                    <a:lumOff val="10000"/>
                  </a:schemeClr>
                </a:solidFill>
                <a:latin typeface="Bahnschrift" panose="020B0502040204020203" pitchFamily="34" charset="0"/>
              </a:rPr>
              <a:t>FoV 4</a:t>
            </a:r>
          </a:p>
          <a:p>
            <a:pPr>
              <a:spcAft>
                <a:spcPts val="100"/>
              </a:spcAft>
            </a:pPr>
            <a:endParaRPr lang="en-US" altLang="ja-JP" sz="1000" b="0">
              <a:solidFill>
                <a:schemeClr val="bg1">
                  <a:lumMod val="90000"/>
                  <a:lumOff val="10000"/>
                </a:schemeClr>
              </a:solidFill>
              <a:latin typeface="Bahnschrift" panose="020B0502040204020203" pitchFamily="34" charset="0"/>
            </a:endParaRPr>
          </a:p>
          <a:p>
            <a:pPr>
              <a:spcAft>
                <a:spcPts val="100"/>
              </a:spcAft>
            </a:pPr>
            <a:endParaRPr lang="en-US" altLang="ja-JP" sz="1000" b="0">
              <a:solidFill>
                <a:schemeClr val="bg1">
                  <a:lumMod val="90000"/>
                  <a:lumOff val="10000"/>
                </a:schemeClr>
              </a:solidFill>
              <a:latin typeface="Bahnschrift" panose="020B0502040204020203" pitchFamily="34" charset="0"/>
            </a:endParaRPr>
          </a:p>
          <a:p>
            <a:pPr>
              <a:spcAft>
                <a:spcPts val="100"/>
              </a:spcAft>
            </a:pPr>
            <a:r>
              <a:rPr lang="en-US" altLang="ja-JP" sz="1000" b="0" err="1">
                <a:solidFill>
                  <a:schemeClr val="bg1">
                    <a:lumMod val="90000"/>
                    <a:lumOff val="10000"/>
                  </a:schemeClr>
                </a:solidFill>
                <a:latin typeface="Bahnschrift" panose="020B0502040204020203" pitchFamily="34" charset="0"/>
              </a:rPr>
              <a:t>FoV 5</a:t>
            </a:r>
          </a:p>
          <a:p>
            <a:pPr>
              <a:spcAft>
                <a:spcPts val="100"/>
              </a:spcAft>
            </a:pPr>
            <a:endParaRPr lang="en-US" altLang="ja-JP" sz="1000" b="0">
              <a:solidFill>
                <a:schemeClr val="bg1">
                  <a:lumMod val="90000"/>
                  <a:lumOff val="10000"/>
                </a:schemeClr>
              </a:solidFill>
              <a:latin typeface="Bahnschrift" panose="020B0502040204020203" pitchFamily="34" charset="0"/>
            </a:endParaRPr>
          </a:p>
          <a:p>
            <a:pPr>
              <a:spcAft>
                <a:spcPts val="100"/>
              </a:spcAft>
            </a:pPr>
            <a:endParaRPr lang="en-US" altLang="ja-JP" sz="1000" b="0">
              <a:solidFill>
                <a:schemeClr val="bg1">
                  <a:lumMod val="90000"/>
                  <a:lumOff val="10000"/>
                </a:schemeClr>
              </a:solidFill>
              <a:latin typeface="Bahnschrift" panose="020B0502040204020203" pitchFamily="34" charset="0"/>
            </a:endParaRPr>
          </a:p>
          <a:p>
            <a:pPr>
              <a:spcAft>
                <a:spcPts val="100"/>
              </a:spcAft>
            </a:pPr>
            <a:r>
              <a:rPr lang="en-US" altLang="ja-JP" sz="1000" b="0" err="1">
                <a:solidFill>
                  <a:schemeClr val="bg1">
                    <a:lumMod val="90000"/>
                    <a:lumOff val="10000"/>
                  </a:schemeClr>
                </a:solidFill>
                <a:latin typeface="Bahnschrift" panose="020B0502040204020203" pitchFamily="34" charset="0"/>
              </a:rPr>
              <a:t>FoV 6</a:t>
            </a:r>
          </a:p>
          <a:p>
            <a:pPr>
              <a:spcAft>
                <a:spcPts val="100"/>
              </a:spcAft>
            </a:pPr>
            <a:endParaRPr lang="en-US" altLang="ja-JP" sz="1000" b="0">
              <a:solidFill>
                <a:schemeClr val="bg1">
                  <a:lumMod val="90000"/>
                  <a:lumOff val="10000"/>
                </a:schemeClr>
              </a:solidFill>
              <a:latin typeface="Bahnschrift" panose="020B0502040204020203" pitchFamily="34" charset="0"/>
            </a:endParaRPr>
          </a:p>
          <a:p>
            <a:pPr>
              <a:spcAft>
                <a:spcPts val="100"/>
              </a:spcAft>
            </a:pPr>
            <a:endParaRPr lang="en-US" altLang="ja-JP" sz="1000" b="0">
              <a:solidFill>
                <a:schemeClr val="bg1">
                  <a:lumMod val="90000"/>
                  <a:lumOff val="10000"/>
                </a:schemeClr>
              </a:solidFill>
              <a:latin typeface="Bahnschrift" panose="020B0502040204020203" pitchFamily="34" charset="0"/>
            </a:endParaRPr>
          </a:p>
          <a:p>
            <a:pPr>
              <a:spcAft>
                <a:spcPts val="100"/>
              </a:spcAft>
            </a:pPr>
            <a:r>
              <a:rPr lang="en-US" altLang="ja-JP" sz="1000" b="0" err="1">
                <a:solidFill>
                  <a:schemeClr val="bg1">
                    <a:lumMod val="90000"/>
                    <a:lumOff val="10000"/>
                  </a:schemeClr>
                </a:solidFill>
                <a:latin typeface="Bahnschrift" panose="020B0502040204020203" pitchFamily="34" charset="0"/>
              </a:rPr>
              <a:t>FoV 7</a:t>
            </a:r>
          </a:p>
          <a:p>
            <a:pPr>
              <a:spcAft>
                <a:spcPts val="100"/>
              </a:spcAft>
            </a:pPr>
            <a:endParaRPr lang="en-US" altLang="ja-JP" sz="1000" b="0">
              <a:solidFill>
                <a:schemeClr val="bg1">
                  <a:lumMod val="90000"/>
                  <a:lumOff val="10000"/>
                </a:schemeClr>
              </a:solidFill>
              <a:latin typeface="Bahnschrift" panose="020B0502040204020203" pitchFamily="34" charset="0"/>
            </a:endParaRPr>
          </a:p>
          <a:p>
            <a:pPr>
              <a:spcAft>
                <a:spcPts val="100"/>
              </a:spcAft>
            </a:pPr>
            <a:endParaRPr lang="en-US" altLang="ja-JP" sz="1000" b="0">
              <a:solidFill>
                <a:schemeClr val="bg1">
                  <a:lumMod val="90000"/>
                  <a:lumOff val="10000"/>
                </a:schemeClr>
              </a:solidFill>
              <a:latin typeface="Bahnschrift" panose="020B0502040204020203" pitchFamily="34" charset="0"/>
            </a:endParaRPr>
          </a:p>
          <a:p>
            <a:pPr>
              <a:spcAft>
                <a:spcPts val="100"/>
              </a:spcAft>
            </a:pPr>
            <a:r>
              <a:rPr lang="en-US" altLang="ja-JP" sz="1000" b="0" err="1">
                <a:solidFill>
                  <a:schemeClr val="bg1">
                    <a:lumMod val="90000"/>
                    <a:lumOff val="10000"/>
                  </a:schemeClr>
                </a:solidFill>
                <a:latin typeface="Bahnschrift" panose="020B0502040204020203" pitchFamily="34" charset="0"/>
              </a:rPr>
              <a:t>FoV 8</a:t>
            </a:r>
          </a:p>
          <a:p>
            <a:pPr>
              <a:spcAft>
                <a:spcPts val="100"/>
              </a:spcAft>
            </a:pPr>
            <a:endParaRPr lang="en-US" altLang="ja-JP" sz="1000" b="0">
              <a:solidFill>
                <a:schemeClr val="bg1">
                  <a:lumMod val="90000"/>
                  <a:lumOff val="10000"/>
                </a:schemeClr>
              </a:solidFill>
              <a:latin typeface="Bahnschrift" panose="020B0502040204020203" pitchFamily="34" charset="0"/>
            </a:endParaRPr>
          </a:p>
          <a:p>
            <a:pPr>
              <a:spcAft>
                <a:spcPts val="100"/>
              </a:spcAft>
            </a:pPr>
            <a:endParaRPr lang="en-US" altLang="ja-JP" sz="1000" b="0">
              <a:solidFill>
                <a:schemeClr val="bg1">
                  <a:lumMod val="90000"/>
                  <a:lumOff val="10000"/>
                </a:schemeClr>
              </a:solidFill>
              <a:latin typeface="Bahnschrift" panose="020B0502040204020203" pitchFamily="34" charset="0"/>
            </a:endParaRPr>
          </a:p>
          <a:p>
            <a:pPr>
              <a:spcAft>
                <a:spcPts val="100"/>
              </a:spcAft>
            </a:pPr>
            <a:r>
              <a:rPr lang="en-US" altLang="ja-JP" sz="1000" b="0" err="1">
                <a:solidFill>
                  <a:schemeClr val="bg1">
                    <a:lumMod val="90000"/>
                    <a:lumOff val="10000"/>
                  </a:schemeClr>
                </a:solidFill>
                <a:latin typeface="Bahnschrift" panose="020B0502040204020203" pitchFamily="34" charset="0"/>
              </a:rPr>
              <a:t>FoV 9</a:t>
            </a:r>
          </a:p>
        </p:txBody>
      </p:sp>
    </p:spTree>
    <p:extLst>
      <p:ext uri="{BB962C8B-B14F-4D97-AF65-F5344CB8AC3E}">
        <p14:creationId xmlns:p14="http://schemas.microsoft.com/office/powerpoint/2010/main" val="16288030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66C6F-A152-B428-BF3A-E827CB4EA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Estimation of the noise using PCA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474A94-CF2A-5135-F52F-7E18E884C3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36640" y="1139429"/>
            <a:ext cx="5747512" cy="5576331"/>
          </a:xfrm>
        </p:spPr>
        <p:txBody>
          <a:bodyPr>
            <a:normAutofit fontScale="70000" lnSpcReduction="20000"/>
          </a:bodyPr>
          <a:lstStyle/>
          <a:p>
            <a:r>
              <a:rPr lang="en-IE" dirty="0"/>
              <a:t>Using PCA it s possible to retrieve the total noise (</a:t>
            </a:r>
            <a:r>
              <a:rPr lang="en-IE" dirty="0">
                <a:solidFill>
                  <a:schemeClr val="bg1">
                    <a:lumMod val="50000"/>
                    <a:lumOff val="50000"/>
                  </a:schemeClr>
                </a:solidFill>
              </a:rPr>
              <a:t>blue curve</a:t>
            </a:r>
            <a:r>
              <a:rPr lang="en-IE" dirty="0"/>
              <a:t> on the plot) that appears to be slightly below the figures provided in the products (in black)</a:t>
            </a:r>
          </a:p>
          <a:p>
            <a:endParaRPr lang="en-IE" dirty="0"/>
          </a:p>
          <a:p>
            <a:r>
              <a:rPr lang="en-GB" dirty="0"/>
              <a:t>Noise curve shows a significant bump between 1550 and 1600cm</a:t>
            </a:r>
            <a:r>
              <a:rPr lang="en-GB" baseline="30000" dirty="0"/>
              <a:t>-1 </a:t>
            </a:r>
            <a:r>
              <a:rPr lang="en-GB" dirty="0"/>
              <a:t>: contamination ?</a:t>
            </a:r>
            <a:endParaRPr lang="en-IE" dirty="0"/>
          </a:p>
          <a:p>
            <a:endParaRPr lang="en-IE" dirty="0"/>
          </a:p>
          <a:p>
            <a:r>
              <a:rPr lang="en-IE" dirty="0"/>
              <a:t>Furthermore, we have developed a formalism to estimate the correlated part of the noise (</a:t>
            </a:r>
            <a:r>
              <a:rPr lang="en-IE" dirty="0">
                <a:solidFill>
                  <a:srgbClr val="FF0000"/>
                </a:solidFill>
              </a:rPr>
              <a:t>red curve</a:t>
            </a:r>
            <a:r>
              <a:rPr lang="en-IE" dirty="0"/>
              <a:t>)</a:t>
            </a:r>
          </a:p>
          <a:p>
            <a:pPr marL="0" indent="0">
              <a:buNone/>
            </a:pPr>
            <a:endParaRPr lang="en-IE" dirty="0"/>
          </a:p>
          <a:p>
            <a:r>
              <a:rPr lang="en-IE" dirty="0"/>
              <a:t>For HIRAS/FY-3E, </a:t>
            </a:r>
            <a:r>
              <a:rPr lang="en-IE" b="1" u="sng" dirty="0"/>
              <a:t>the correlated noise is more than 50% of the total noise </a:t>
            </a:r>
            <a:r>
              <a:rPr lang="en-IE" dirty="0"/>
              <a:t>in some spectral regions </a:t>
            </a:r>
            <a:r>
              <a:rPr lang="en-IE" dirty="0">
                <a:sym typeface="Wingdings" panose="05000000000000000000" pitchFamily="2" charset="2"/>
              </a:rPr>
              <a:t> root cause ?</a:t>
            </a:r>
          </a:p>
          <a:p>
            <a:endParaRPr lang="en-IE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IE" dirty="0">
                <a:sym typeface="Wingdings" panose="05000000000000000000" pitchFamily="2" charset="2"/>
              </a:rPr>
              <a:t>(</a:t>
            </a:r>
            <a:r>
              <a:rPr lang="en-IE" dirty="0"/>
              <a:t>IASI: the correlated noise is </a:t>
            </a:r>
            <a:r>
              <a:rPr lang="en-GB" dirty="0"/>
              <a:t>~ </a:t>
            </a:r>
            <a:r>
              <a:rPr lang="en-IE" dirty="0"/>
              <a:t>14% of the total noise)</a:t>
            </a:r>
          </a:p>
          <a:p>
            <a:pPr marL="0" indent="0">
              <a:buNone/>
            </a:pPr>
            <a:endParaRPr lang="en-I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01A27C-1652-C18C-4E75-7747AF345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5039"/>
            <a:ext cx="5902960" cy="544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579740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Imaginary part of the spectrum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8245963" y="895589"/>
            <a:ext cx="3755680" cy="57592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</a:rPr>
              <a:t>We observe an </a:t>
            </a:r>
            <a:r>
              <a:rPr lang="en-GB" u="sng" dirty="0">
                <a:latin typeface="Arial" panose="020B0604020202020204" pitchFamily="34" charset="0"/>
              </a:rPr>
              <a:t>asymmetry</a:t>
            </a:r>
            <a:r>
              <a:rPr lang="en-GB" dirty="0">
                <a:latin typeface="Arial" panose="020B0604020202020204" pitchFamily="34" charset="0"/>
              </a:rPr>
              <a:t> along the swath (problem with reflectivity of the scan mirror?) </a:t>
            </a:r>
            <a:r>
              <a:rPr lang="en-GB" dirty="0"/>
              <a:t>and </a:t>
            </a:r>
            <a:r>
              <a:rPr lang="en-GB" dirty="0">
                <a:latin typeface="Arial" panose="020B0604020202020204" pitchFamily="34" charset="0"/>
              </a:rPr>
              <a:t>a </a:t>
            </a:r>
            <a:r>
              <a:rPr lang="en-GB" u="sng" dirty="0">
                <a:latin typeface="Arial" panose="020B0604020202020204" pitchFamily="34" charset="0"/>
              </a:rPr>
              <a:t>dependency on the corner cube direction</a:t>
            </a:r>
            <a:r>
              <a:rPr lang="en-GB" dirty="0">
                <a:latin typeface="Arial" panose="020B0604020202020204" pitchFamily="34" charset="0"/>
              </a:rPr>
              <a:t> </a:t>
            </a:r>
            <a:endParaRPr lang="en-GB" dirty="0"/>
          </a:p>
          <a:p>
            <a:endParaRPr lang="en-GB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3100" dirty="0"/>
              <a:t>There is a bias of average value of the imaginary signal </a:t>
            </a:r>
            <a:r>
              <a:rPr lang="en-GB" sz="3100" dirty="0">
                <a:sym typeface="Wingdings" panose="05000000000000000000" pitchFamily="2" charset="2"/>
              </a:rPr>
              <a:t> </a:t>
            </a:r>
            <a:r>
              <a:rPr lang="en-GB" sz="3100" dirty="0"/>
              <a:t>ZPD estimation?</a:t>
            </a:r>
            <a:endParaRPr lang="en-GB" dirty="0"/>
          </a:p>
          <a:p>
            <a:endParaRPr lang="en-GB" dirty="0">
              <a:latin typeface="Arial" panose="020B0604020202020204" pitchFamily="34" charset="0"/>
            </a:endParaRPr>
          </a:p>
        </p:txBody>
      </p:sp>
      <p:pic>
        <p:nvPicPr>
          <p:cNvPr id="5" name="Picture 4" descr="A map of the world&#10;&#10;AI-generated content may be incorrect.">
            <a:extLst>
              <a:ext uri="{FF2B5EF4-FFF2-40B4-BE49-F238E27FC236}">
                <a16:creationId xmlns:a16="http://schemas.microsoft.com/office/drawing/2014/main" id="{6D0799E4-9952-E226-C2A1-B00AEF8EDC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57"/>
          <a:stretch>
            <a:fillRect/>
          </a:stretch>
        </p:blipFill>
        <p:spPr>
          <a:xfrm>
            <a:off x="190357" y="1068878"/>
            <a:ext cx="3600000" cy="2325839"/>
          </a:xfrm>
          <a:prstGeom prst="rect">
            <a:avLst/>
          </a:prstGeom>
        </p:spPr>
      </p:pic>
      <p:pic>
        <p:nvPicPr>
          <p:cNvPr id="7" name="Picture 6" descr="A map of the world&#10;&#10;AI-generated content may be incorrect.">
            <a:extLst>
              <a:ext uri="{FF2B5EF4-FFF2-40B4-BE49-F238E27FC236}">
                <a16:creationId xmlns:a16="http://schemas.microsoft.com/office/drawing/2014/main" id="{C23A1C23-9B0D-1E34-A9B6-F984BD5C4A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57"/>
          <a:stretch>
            <a:fillRect/>
          </a:stretch>
        </p:blipFill>
        <p:spPr>
          <a:xfrm>
            <a:off x="4218160" y="1068878"/>
            <a:ext cx="3600000" cy="2325839"/>
          </a:xfrm>
          <a:prstGeom prst="rect">
            <a:avLst/>
          </a:prstGeom>
        </p:spPr>
      </p:pic>
      <p:pic>
        <p:nvPicPr>
          <p:cNvPr id="4" name="Picture 3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40B30341-D984-7119-71D4-4936E71203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07" y="3823515"/>
            <a:ext cx="2880000" cy="2301590"/>
          </a:xfrm>
          <a:prstGeom prst="rect">
            <a:avLst/>
          </a:prstGeom>
        </p:spPr>
      </p:pic>
      <p:pic>
        <p:nvPicPr>
          <p:cNvPr id="6" name="Picture 5" descr="A graph with lines and numbers&#10;&#10;AI-generated content may be incorrect.">
            <a:extLst>
              <a:ext uri="{FF2B5EF4-FFF2-40B4-BE49-F238E27FC236}">
                <a16:creationId xmlns:a16="http://schemas.microsoft.com/office/drawing/2014/main" id="{BCA07622-0B5A-387C-18C0-B1CC68A019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160" y="3823515"/>
            <a:ext cx="2880000" cy="230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14776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FD1E0-3981-1C52-1571-A1CF57898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Conclusion</a:t>
            </a:r>
            <a:endParaRPr lang="en-IE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94224A3-674C-7863-C018-877D7F057D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665" y="931324"/>
            <a:ext cx="11893496" cy="5478102"/>
          </a:xfrm>
        </p:spPr>
        <p:txBody>
          <a:bodyPr>
            <a:normAutofit lnSpcReduction="10000"/>
          </a:bodyPr>
          <a:lstStyle/>
          <a:p>
            <a:r>
              <a:rPr lang="en-GB" kern="100" dirty="0"/>
              <a:t>IASI vs. HIRAS-II</a:t>
            </a:r>
          </a:p>
          <a:p>
            <a:pPr lvl="1"/>
            <a:r>
              <a:rPr lang="en-GB" kern="100" dirty="0"/>
              <a:t>Radiometric differences using IASI show biases in MWIR and especially in SWIR</a:t>
            </a:r>
          </a:p>
          <a:p>
            <a:pPr lvl="1"/>
            <a:r>
              <a:rPr lang="en-GB" kern="100" dirty="0"/>
              <a:t>Spectral calibration was evaluated showing good average shifts in LWIR and MWIR with a spatial gradient</a:t>
            </a:r>
          </a:p>
          <a:p>
            <a:pPr lvl="1"/>
            <a:r>
              <a:rPr lang="en-GB" kern="100" dirty="0"/>
              <a:t>The noise evaluated by PCA is lower than in </a:t>
            </a:r>
            <a:r>
              <a:rPr lang="en-GB" kern="100"/>
              <a:t>the products but </a:t>
            </a:r>
            <a:r>
              <a:rPr lang="en-GB" kern="100" dirty="0"/>
              <a:t>the correlated noise is high</a:t>
            </a:r>
          </a:p>
          <a:p>
            <a:pPr lvl="1"/>
            <a:r>
              <a:rPr lang="en-GB" kern="100" dirty="0"/>
              <a:t>The imaginary signal is not 0 and exhibits a spatial pattern: it depends on the FOR and on the pixel</a:t>
            </a:r>
          </a:p>
          <a:p>
            <a:pPr lvl="1"/>
            <a:endParaRPr lang="en-GB" kern="100" dirty="0"/>
          </a:p>
          <a:p>
            <a:r>
              <a:rPr lang="en-GB" kern="100" dirty="0"/>
              <a:t>FY-3E/HIRAS-II L1 products quality seems to be stable between May 2025 and February 2026</a:t>
            </a:r>
          </a:p>
        </p:txBody>
      </p:sp>
    </p:spTree>
    <p:extLst>
      <p:ext uri="{BB962C8B-B14F-4D97-AF65-F5344CB8AC3E}">
        <p14:creationId xmlns:p14="http://schemas.microsoft.com/office/powerpoint/2010/main" val="2150995101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AC83D-3803-8245-19C7-014593104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94687-2D0C-EC97-3640-71A0411F3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  <a:endParaRPr lang="en-IE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FC1EB70-5310-F180-8512-B430D029160D}"/>
              </a:ext>
            </a:extLst>
          </p:cNvPr>
          <p:cNvSpPr txBox="1"/>
          <p:nvPr/>
        </p:nvSpPr>
        <p:spPr bwMode="auto">
          <a:xfrm>
            <a:off x="6365300" y="1429486"/>
            <a:ext cx="5681647" cy="51644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/>
              <a:t>FY3E-HIRAS </a:t>
            </a:r>
            <a:endParaRPr lang="en-GB" sz="2800" b="0" kern="0" spc="0">
              <a:ea typeface="Roboto Light" panose="02000000000000000000" pitchFamily="2" charset="0"/>
            </a:endParaRP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8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/>
              <a:t>FY4B-GIIRS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lvl="1"/>
            <a:endParaRPr lang="en-GB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825312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86DD3-75C4-B17F-FC6D-2674E8FC9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06C81-7B73-1CE9-D50E-BAAFD14C4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  <a:endParaRPr lang="en-IE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CFAF47EE-9AAC-0736-7E9F-B13FA6D7829F}"/>
              </a:ext>
            </a:extLst>
          </p:cNvPr>
          <p:cNvSpPr txBox="1"/>
          <p:nvPr/>
        </p:nvSpPr>
        <p:spPr bwMode="auto">
          <a:xfrm>
            <a:off x="6365300" y="1429486"/>
            <a:ext cx="5681647" cy="51644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/>
              <a:t>FY3E-HIRAS </a:t>
            </a:r>
            <a:endParaRPr lang="en-GB" sz="2800" b="0" kern="0" spc="0">
              <a:ea typeface="Roboto Light" panose="02000000000000000000" pitchFamily="2" charset="0"/>
            </a:endParaRP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8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>
                <a:solidFill>
                  <a:schemeClr val="accent4"/>
                </a:solidFill>
              </a:rPr>
              <a:t>FY4B-GIIRS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lvl="1"/>
            <a:endParaRPr lang="en-GB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982282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GIIRS-IASI colocations</a:t>
            </a:r>
            <a:endParaRPr lang="en-GB"/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9CBF44C0-7DAE-1284-C38E-5DD8276979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665" y="803603"/>
            <a:ext cx="8163375" cy="1846478"/>
          </a:xfrm>
        </p:spPr>
        <p:txBody>
          <a:bodyPr>
            <a:normAutofit fontScale="62500" lnSpcReduction="20000"/>
          </a:bodyPr>
          <a:lstStyle/>
          <a:p>
            <a:r>
              <a:rPr lang="en-GB"/>
              <a:t>ACROSS tool:</a:t>
            </a:r>
          </a:p>
          <a:p>
            <a:pPr lvl="1"/>
            <a:r>
              <a:rPr lang="en-GB"/>
              <a:t>Automatic collection of collocated acquisitions between different instruments</a:t>
            </a:r>
          </a:p>
          <a:p>
            <a:pPr lvl="1"/>
            <a:r>
              <a:rPr lang="en-GB"/>
              <a:t>Developed for the monitoring of EUM “hyperspectral” instruments: IASI, IASI-NG and MTG-S IRS</a:t>
            </a:r>
          </a:p>
          <a:p>
            <a:pPr lvl="1"/>
            <a:r>
              <a:rPr lang="en-GB"/>
              <a:t>Collocations between FY4-B GIIRS-2 and the Metop IASI (-B and -C) are also generated everyday and stored in a data base</a:t>
            </a:r>
          </a:p>
          <a:p>
            <a:pPr lvl="1"/>
            <a:endParaRPr lang="en-IE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1" name="Table 40">
                <a:extLst>
                  <a:ext uri="{FF2B5EF4-FFF2-40B4-BE49-F238E27FC236}">
                    <a16:creationId xmlns:a16="http://schemas.microsoft.com/office/drawing/2014/main" id="{AFD89E84-988A-395D-1F8D-AA6CC150D3F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40422" y="3000518"/>
              <a:ext cx="3785414" cy="3410013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1509624">
                      <a:extLst>
                        <a:ext uri="{9D8B030D-6E8A-4147-A177-3AD203B41FA5}">
                          <a16:colId xmlns:a16="http://schemas.microsoft.com/office/drawing/2014/main" val="1432052279"/>
                        </a:ext>
                      </a:extLst>
                    </a:gridCol>
                    <a:gridCol w="2275790">
                      <a:extLst>
                        <a:ext uri="{9D8B030D-6E8A-4147-A177-3AD203B41FA5}">
                          <a16:colId xmlns:a16="http://schemas.microsoft.com/office/drawing/2014/main" val="2757442212"/>
                        </a:ext>
                      </a:extLst>
                    </a:gridCol>
                  </a:tblGrid>
                  <a:tr h="24511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/>
                            <a:t>Colocation criteria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40531967"/>
                      </a:ext>
                    </a:extLst>
                  </a:tr>
                  <a:tr h="24511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600">
                              <a:solidFill>
                                <a:schemeClr val="bg1"/>
                              </a:solidFill>
                            </a:rPr>
                            <a:t>Distance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>
                              <a:solidFill>
                                <a:schemeClr val="bg1"/>
                              </a:solidFill>
                            </a:rPr>
                            <a:t>&lt; 10 km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802062222"/>
                      </a:ext>
                    </a:extLst>
                  </a:tr>
                  <a:tr h="24511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600">
                              <a:solidFill>
                                <a:schemeClr val="bg1"/>
                              </a:solidFill>
                            </a:rPr>
                            <a:t>Time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>
                              <a:solidFill>
                                <a:schemeClr val="bg1"/>
                              </a:solidFill>
                            </a:rPr>
                            <a:t>&lt; 10 min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76469255"/>
                      </a:ext>
                    </a:extLst>
                  </a:tr>
                  <a:tr h="24511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600">
                              <a:solidFill>
                                <a:schemeClr val="bg1"/>
                              </a:solidFill>
                            </a:rPr>
                            <a:t>Secant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>
                              <a:solidFill>
                                <a:schemeClr val="bg1"/>
                              </a:solidFill>
                            </a:rPr>
                            <a:t>&lt; 0.01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91210887"/>
                      </a:ext>
                    </a:extLst>
                  </a:tr>
                  <a:tr h="416686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600">
                              <a:solidFill>
                                <a:schemeClr val="bg1"/>
                              </a:solidFill>
                            </a:rPr>
                            <a:t>Period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>
                              <a:solidFill>
                                <a:schemeClr val="bg1"/>
                              </a:solidFill>
                            </a:rPr>
                            <a:t>01/2025 </a:t>
                          </a:r>
                          <a:r>
                            <a:rPr lang="en-GB" sz="1600">
                              <a:solidFill>
                                <a:schemeClr val="bg1"/>
                              </a:solidFill>
                              <a:sym typeface="Wingdings" panose="05000000000000000000" pitchFamily="2" charset="2"/>
                            </a:rPr>
                            <a:t> 01/2026</a:t>
                          </a:r>
                          <a:endParaRPr lang="en-GB" sz="160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83189449"/>
                      </a:ext>
                    </a:extLst>
                  </a:tr>
                  <a:tr h="250933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600" err="1">
                              <a:solidFill>
                                <a:schemeClr val="bg1"/>
                              </a:solidFill>
                            </a:rPr>
                            <a:t>Apodisation</a:t>
                          </a:r>
                          <a:endParaRPr lang="en-GB" sz="160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>
                              <a:solidFill>
                                <a:schemeClr val="bg1"/>
                              </a:solidFill>
                            </a:rPr>
                            <a:t>Hamming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01563025"/>
                      </a:ext>
                    </a:extLst>
                  </a:tr>
                  <a:tr h="594561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600" err="1">
                              <a:solidFill>
                                <a:schemeClr val="bg1"/>
                              </a:solidFill>
                            </a:rPr>
                            <a:t>dT</a:t>
                          </a:r>
                          <a:endParaRPr lang="en-GB" sz="160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16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sz="160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d>
                                        <m:dPr>
                                          <m:begChr m:val="⟨"/>
                                          <m:endChr m:val="⟩"/>
                                          <m:ctrlPr>
                                            <a:rPr lang="en-GB" sz="160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sz="16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GB" sz="1600" b="0" i="1" smtClean="0">
                                                  <a:solidFill>
                                                    <a:schemeClr val="bg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1600" b="0" i="1" smtClean="0">
                                                  <a:solidFill>
                                                    <a:schemeClr val="bg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1600" b="0" i="1" smtClean="0">
                                                  <a:solidFill>
                                                    <a:schemeClr val="bg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𝐿𝑊</m:t>
                                              </m:r>
                                              <m:r>
                                                <a:rPr lang="en-US" sz="1600" b="0" i="1" smtClean="0">
                                                  <a:solidFill>
                                                    <a:schemeClr val="bg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/</m:t>
                                              </m:r>
                                              <m:r>
                                                <a:rPr lang="en-US" sz="1600" b="0" i="1" smtClean="0">
                                                  <a:solidFill>
                                                    <a:schemeClr val="bg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𝑀𝑊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GB" sz="16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r>
                            <a:rPr lang="en-GB" sz="1600">
                              <a:solidFill>
                                <a:schemeClr val="bg1"/>
                              </a:solidFill>
                            </a:rPr>
                            <a:t>&lt; 2K</a:t>
                          </a:r>
                        </a:p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6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𝑚𝑎𝑥</m:t>
                                  </m:r>
                                </m:e>
                                <m:sub>
                                  <m:r>
                                    <a:rPr lang="en-GB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GB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6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GB" sz="16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16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GB" sz="16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𝐿𝑊</m:t>
                                      </m:r>
                                      <m:r>
                                        <a:rPr lang="en-US" sz="16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/</m:t>
                                      </m:r>
                                      <m:r>
                                        <a:rPr lang="en-US" sz="16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𝑀𝑊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GB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r>
                            <a:rPr lang="en-GB" sz="1600">
                              <a:solidFill>
                                <a:schemeClr val="bg1"/>
                              </a:solidFill>
                            </a:rPr>
                            <a:t>&lt; 5K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32300876"/>
                      </a:ext>
                    </a:extLst>
                  </a:tr>
                  <a:tr h="24511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>
                              <a:solidFill>
                                <a:schemeClr val="bg1"/>
                              </a:solidFill>
                            </a:rPr>
                            <a:t>41 184 select spectra</a:t>
                          </a:r>
                        </a:p>
                        <a:p>
                          <a:pPr algn="ctr"/>
                          <a:r>
                            <a:rPr lang="en-GB" sz="1600" b="1">
                              <a:solidFill>
                                <a:schemeClr val="bg1"/>
                              </a:solidFill>
                            </a:rPr>
                            <a:t>out of 320 000 colocations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6213097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1" name="Table 40">
                <a:extLst>
                  <a:ext uri="{FF2B5EF4-FFF2-40B4-BE49-F238E27FC236}">
                    <a16:creationId xmlns:a16="http://schemas.microsoft.com/office/drawing/2014/main" id="{AFD89E84-988A-395D-1F8D-AA6CC150D3F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40422" y="3000518"/>
              <a:ext cx="3785414" cy="3410013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1509624">
                      <a:extLst>
                        <a:ext uri="{9D8B030D-6E8A-4147-A177-3AD203B41FA5}">
                          <a16:colId xmlns:a16="http://schemas.microsoft.com/office/drawing/2014/main" val="1432052279"/>
                        </a:ext>
                      </a:extLst>
                    </a:gridCol>
                    <a:gridCol w="2275790">
                      <a:extLst>
                        <a:ext uri="{9D8B030D-6E8A-4147-A177-3AD203B41FA5}">
                          <a16:colId xmlns:a16="http://schemas.microsoft.com/office/drawing/2014/main" val="2757442212"/>
                        </a:ext>
                      </a:extLst>
                    </a:gridCol>
                  </a:tblGrid>
                  <a:tr h="33528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/>
                            <a:t>Colocation criteria</a:t>
                          </a: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40531967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600">
                              <a:solidFill>
                                <a:schemeClr val="bg1"/>
                              </a:solidFill>
                            </a:rPr>
                            <a:t>Distance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>
                              <a:solidFill>
                                <a:schemeClr val="bg1"/>
                              </a:solidFill>
                            </a:rPr>
                            <a:t>&lt; 10 km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802062222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600">
                              <a:solidFill>
                                <a:schemeClr val="bg1"/>
                              </a:solidFill>
                            </a:rPr>
                            <a:t>Time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>
                              <a:solidFill>
                                <a:schemeClr val="bg1"/>
                              </a:solidFill>
                            </a:rPr>
                            <a:t>&lt; 10 min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476469255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600">
                              <a:solidFill>
                                <a:schemeClr val="bg1"/>
                              </a:solidFill>
                            </a:rPr>
                            <a:t>Secant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>
                              <a:solidFill>
                                <a:schemeClr val="bg1"/>
                              </a:solidFill>
                            </a:rPr>
                            <a:t>&lt; 0.01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91210887"/>
                      </a:ext>
                    </a:extLst>
                  </a:tr>
                  <a:tr h="416686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600">
                              <a:solidFill>
                                <a:schemeClr val="bg1"/>
                              </a:solidFill>
                            </a:rPr>
                            <a:t>Period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>
                              <a:solidFill>
                                <a:schemeClr val="bg1"/>
                              </a:solidFill>
                            </a:rPr>
                            <a:t>01/2025 </a:t>
                          </a:r>
                          <a:r>
                            <a:rPr lang="en-GB" sz="1600">
                              <a:solidFill>
                                <a:schemeClr val="bg1"/>
                              </a:solidFill>
                              <a:sym typeface="Wingdings" panose="05000000000000000000" pitchFamily="2" charset="2"/>
                            </a:rPr>
                            <a:t> 01/2026</a:t>
                          </a:r>
                          <a:endParaRPr lang="en-GB" sz="160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83189449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600" err="1">
                              <a:solidFill>
                                <a:schemeClr val="bg1"/>
                              </a:solidFill>
                            </a:rPr>
                            <a:t>Apodisation</a:t>
                          </a:r>
                          <a:endParaRPr lang="en-GB" sz="160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>
                              <a:solidFill>
                                <a:schemeClr val="bg1"/>
                              </a:solidFill>
                            </a:rPr>
                            <a:t>Hamming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01563025"/>
                      </a:ext>
                    </a:extLst>
                  </a:tr>
                  <a:tr h="737807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600" err="1">
                              <a:solidFill>
                                <a:schemeClr val="bg1"/>
                              </a:solidFill>
                            </a:rPr>
                            <a:t>dT</a:t>
                          </a:r>
                          <a:endParaRPr lang="en-GB" sz="160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66578" t="-286777" r="-1070" b="-892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32300876"/>
                      </a:ext>
                    </a:extLst>
                  </a:tr>
                  <a:tr h="57912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GB" sz="1600" b="1">
                              <a:solidFill>
                                <a:schemeClr val="bg1"/>
                              </a:solidFill>
                            </a:rPr>
                            <a:t>41 184 select spectra</a:t>
                          </a:r>
                        </a:p>
                        <a:p>
                          <a:pPr algn="ctr"/>
                          <a:r>
                            <a:rPr lang="en-GB" sz="1600" b="1">
                              <a:solidFill>
                                <a:schemeClr val="bg1"/>
                              </a:solidFill>
                            </a:rPr>
                            <a:t>out of 320 000 colocations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GB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62130972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46" name="Picture 45">
            <a:extLst>
              <a:ext uri="{FF2B5EF4-FFF2-40B4-BE49-F238E27FC236}">
                <a16:creationId xmlns:a16="http://schemas.microsoft.com/office/drawing/2014/main" id="{4E174DC3-E384-D1F6-5F73-11F004472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1923" y="3245506"/>
            <a:ext cx="6137951" cy="180000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33642057-B35A-D596-379B-6A92F54A45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1090" y="5045506"/>
            <a:ext cx="2910152" cy="180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19C7D62-6D45-E61B-875C-539F2BA7369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1" r="7485" b="7025"/>
          <a:stretch>
            <a:fillRect/>
          </a:stretch>
        </p:blipFill>
        <p:spPr>
          <a:xfrm>
            <a:off x="8321040" y="712163"/>
            <a:ext cx="2651760" cy="228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2144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957EC-7092-4747-A96C-DD96A9164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322DC-52D7-D2BD-DF43-B9430908B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  <a:endParaRPr lang="en-IE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C56A77C-7381-E2BB-91B9-37F4392C9148}"/>
              </a:ext>
            </a:extLst>
          </p:cNvPr>
          <p:cNvSpPr txBox="1"/>
          <p:nvPr/>
        </p:nvSpPr>
        <p:spPr bwMode="auto">
          <a:xfrm>
            <a:off x="6365300" y="1429486"/>
            <a:ext cx="5681647" cy="51644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/>
              <a:t>FY3E-HIRAS </a:t>
            </a:r>
            <a:endParaRPr lang="en-GB" sz="2800" b="0" kern="0" spc="0">
              <a:ea typeface="Roboto Light" panose="02000000000000000000" pitchFamily="2" charset="0"/>
            </a:endParaRP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8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>
                <a:solidFill>
                  <a:schemeClr val="accent4"/>
                </a:solidFill>
              </a:rPr>
              <a:t>FY4B-GIIRS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lvl="1"/>
            <a:endParaRPr lang="en-GB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239263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9BE89-32F8-2B34-1B82-C560E0C57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C06A9-6512-433B-E322-3B6D019D3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  <a:endParaRPr lang="en-IE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E20AF9F-D7DC-593A-A97F-815EFE6D8B5A}"/>
              </a:ext>
            </a:extLst>
          </p:cNvPr>
          <p:cNvSpPr txBox="1"/>
          <p:nvPr/>
        </p:nvSpPr>
        <p:spPr bwMode="auto">
          <a:xfrm>
            <a:off x="6365300" y="1429486"/>
            <a:ext cx="5681647" cy="51644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/>
              <a:t>FY3E-HIRAS </a:t>
            </a:r>
            <a:endParaRPr lang="en-GB" sz="2800" b="0" kern="0" spc="0">
              <a:ea typeface="Roboto Light" panose="02000000000000000000" pitchFamily="2" charset="0"/>
            </a:endParaRP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8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>
                <a:solidFill>
                  <a:schemeClr val="accent4"/>
                </a:solidFill>
              </a:rPr>
              <a:t>FY4B-GIIRS</a:t>
            </a:r>
          </a:p>
          <a:p>
            <a:pPr lvl="1"/>
            <a:r>
              <a:rPr lang="en-GB" b="0" kern="0" spc="0">
                <a:solidFill>
                  <a:schemeClr val="accent4"/>
                </a:solidFill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lvl="1"/>
            <a:endParaRPr lang="en-GB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035910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A148F-A1BD-09D0-3114-6E5ED7DDD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772AF65-AC2D-9DFB-6CE1-0AF8AD48C27F}"/>
              </a:ext>
            </a:extLst>
          </p:cNvPr>
          <p:cNvSpPr txBox="1"/>
          <p:nvPr/>
        </p:nvSpPr>
        <p:spPr bwMode="auto">
          <a:xfrm>
            <a:off x="157665" y="931324"/>
            <a:ext cx="11893496" cy="569019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0000" lnSpcReduction="20000"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b="0" kern="0"/>
              <a:t>Evaluation of the radiometric difference between GIIRS-2 and IASI (B and C)</a:t>
            </a:r>
          </a:p>
          <a:p>
            <a:r>
              <a:rPr lang="en-GB" b="0" kern="0"/>
              <a:t>Converted into a difference in Kelvin at 280K:</a:t>
            </a:r>
          </a:p>
          <a:p>
            <a:endParaRPr lang="en-GB" b="0" kern="0"/>
          </a:p>
          <a:p>
            <a:endParaRPr lang="en-GB" b="0" kern="0"/>
          </a:p>
          <a:p>
            <a:endParaRPr lang="en-GB" b="0" kern="0"/>
          </a:p>
          <a:p>
            <a:pPr marL="0" indent="0">
              <a:buFont typeface="Arial" panose="020B0604020202020204" pitchFamily="34" charset="0"/>
              <a:buNone/>
            </a:pPr>
            <a:endParaRPr lang="en-GB" b="0" kern="0"/>
          </a:p>
          <a:p>
            <a:endParaRPr lang="en-GB" b="0" kern="0"/>
          </a:p>
          <a:p>
            <a:pPr marL="0" indent="0">
              <a:buFont typeface="Arial" panose="020B0604020202020204" pitchFamily="34" charset="0"/>
              <a:buNone/>
            </a:pPr>
            <a:endParaRPr lang="en-GB" b="0" kern="0"/>
          </a:p>
          <a:p>
            <a:pPr marL="0" indent="0">
              <a:buFont typeface="Arial" panose="020B0604020202020204" pitchFamily="34" charset="0"/>
              <a:buNone/>
            </a:pPr>
            <a:endParaRPr lang="en-GB" b="0" kern="0"/>
          </a:p>
          <a:p>
            <a:pPr marL="0" indent="0">
              <a:buFont typeface="Arial" panose="020B0604020202020204" pitchFamily="34" charset="0"/>
              <a:buNone/>
            </a:pPr>
            <a:endParaRPr lang="en-GB" b="0" kern="0"/>
          </a:p>
          <a:p>
            <a:pPr marL="0" indent="0">
              <a:buFont typeface="Arial" panose="020B0604020202020204" pitchFamily="34" charset="0"/>
              <a:buNone/>
            </a:pPr>
            <a:endParaRPr lang="en-GB" b="0" kern="0"/>
          </a:p>
          <a:p>
            <a:endParaRPr lang="en-GB" b="0" kern="0"/>
          </a:p>
          <a:p>
            <a:endParaRPr lang="en-GB" b="0" kern="0"/>
          </a:p>
          <a:p>
            <a:r>
              <a:rPr lang="en-GB" b="0" kern="0"/>
              <a:t>Outcomes:</a:t>
            </a:r>
          </a:p>
          <a:p>
            <a:pPr lvl="1"/>
            <a:r>
              <a:rPr lang="en-GB" b="0" kern="0"/>
              <a:t>Significant bias up to 1K at the beginning of the LWIR band – CO2 region</a:t>
            </a:r>
          </a:p>
          <a:p>
            <a:pPr lvl="1"/>
            <a:r>
              <a:rPr lang="en-GB" b="0" kern="0"/>
              <a:t>Spikes in MWIR (associated to SRF distortions)</a:t>
            </a:r>
          </a:p>
          <a:p>
            <a:pPr lvl="1"/>
            <a:r>
              <a:rPr lang="en-GB" b="0" kern="0"/>
              <a:t>Strong pixel dependency : checkerboard pattern in LWIR and “diamond” shape in MWIR</a:t>
            </a:r>
          </a:p>
          <a:p>
            <a:endParaRPr lang="en-IE" b="0" kern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252F08F-7BA4-A5A1-C05F-B199C1D7B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Radiometric performances</a:t>
            </a:r>
            <a:endParaRPr lang="en-IE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6F80862-9FC7-6D6F-F22A-71AA157C8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460" y="1789513"/>
            <a:ext cx="5917333" cy="33111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0493301-AFFC-F55C-42DE-354D2B4CFB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7109" y="1756725"/>
            <a:ext cx="2948106" cy="3282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104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D5914-744A-9D4E-1E69-5326A54B8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FD7B96E-91F6-3D93-5AE4-90A01F5DD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Radiometric calibration vs. scan</a:t>
            </a:r>
            <a:endParaRPr lang="en-I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2">
                <a:extLst>
                  <a:ext uri="{FF2B5EF4-FFF2-40B4-BE49-F238E27FC236}">
                    <a16:creationId xmlns:a16="http://schemas.microsoft.com/office/drawing/2014/main" id="{ED92FF9A-12AD-2459-93DD-490AF529E234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157665" y="931324"/>
                <a:ext cx="11893496" cy="4782099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GB" dirty="0"/>
                  <a:t>The </a:t>
                </a:r>
                <a:r>
                  <a:rPr lang="en-GB" b="1" u="sng" dirty="0"/>
                  <a:t>large bias </a:t>
                </a:r>
                <a:r>
                  <a:rPr lang="en-GB" dirty="0"/>
                  <a:t>at the beginning of LWIR can be associated to the scan angle of GIIRS-2</a:t>
                </a:r>
              </a:p>
              <a:p>
                <a:r>
                  <a:rPr lang="en-GB" dirty="0"/>
                  <a:t>The radiometric difference is correlated with the horizontal/vertical scan angles, with the sign swapping after yaw flip (every equinox):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r>
                  <a:rPr lang="en-GB" dirty="0"/>
                  <a:t>Such effect is interpreted as a wrong inclusion of the scanning mirrors reflectivity and emissivity as function of their angles in the calibration equation</a:t>
                </a:r>
              </a:p>
              <a:p>
                <a:endParaRPr lang="en-GB" dirty="0"/>
              </a:p>
              <a:p>
                <a:r>
                  <a:rPr lang="en-GB" dirty="0"/>
                  <a:t>Effect was also confirmed by O-B analysis at 742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c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GB" b="0" i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dirty="0"/>
                  <a:t> by ECMWF (from 2023):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endParaRPr lang="en-GB" dirty="0"/>
              </a:p>
              <a:p>
                <a:endParaRPr lang="en-IE" dirty="0"/>
              </a:p>
            </p:txBody>
          </p:sp>
        </mc:Choice>
        <mc:Fallback xmlns="">
          <p:sp>
            <p:nvSpPr>
              <p:cNvPr id="2" name="Text Placeholder 2">
                <a:extLst>
                  <a:ext uri="{FF2B5EF4-FFF2-40B4-BE49-F238E27FC236}">
                    <a16:creationId xmlns:a16="http://schemas.microsoft.com/office/drawing/2014/main" id="{ED92FF9A-12AD-2459-93DD-490AF529E2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157665" y="931324"/>
                <a:ext cx="11893496" cy="4782099"/>
              </a:xfrm>
              <a:blipFill>
                <a:blip r:embed="rId2"/>
                <a:stretch>
                  <a:fillRect l="-615" t="-2168" r="-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Arrow: Right 5">
            <a:extLst>
              <a:ext uri="{FF2B5EF4-FFF2-40B4-BE49-F238E27FC236}">
                <a16:creationId xmlns:a16="http://schemas.microsoft.com/office/drawing/2014/main" id="{4DDAB9B4-F58B-B1C6-ABCA-EEB8060DA4A5}"/>
              </a:ext>
            </a:extLst>
          </p:cNvPr>
          <p:cNvSpPr/>
          <p:nvPr/>
        </p:nvSpPr>
        <p:spPr bwMode="auto">
          <a:xfrm>
            <a:off x="5530544" y="2756526"/>
            <a:ext cx="781970" cy="384679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C47545-D9F3-5EE3-1233-693D76BDCDE4}"/>
              </a:ext>
            </a:extLst>
          </p:cNvPr>
          <p:cNvSpPr txBox="1"/>
          <p:nvPr/>
        </p:nvSpPr>
        <p:spPr>
          <a:xfrm>
            <a:off x="5424606" y="2441627"/>
            <a:ext cx="8963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Yaw-flip</a:t>
            </a:r>
            <a:endParaRPr lang="en-IE" sz="1600" b="0" kern="100" spc="-100" err="1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645EC2-BA33-67A8-EB02-F27618E13A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3915" y="5366515"/>
            <a:ext cx="5787537" cy="1430636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FA7ACDB7-A755-5DED-6724-AD3F0964A805}"/>
              </a:ext>
            </a:extLst>
          </p:cNvPr>
          <p:cNvSpPr/>
          <p:nvPr/>
        </p:nvSpPr>
        <p:spPr bwMode="auto">
          <a:xfrm>
            <a:off x="5481780" y="5925214"/>
            <a:ext cx="781970" cy="384679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C4D33E-ED4F-D94F-9033-83CFB3EA6102}"/>
              </a:ext>
            </a:extLst>
          </p:cNvPr>
          <p:cNvSpPr txBox="1"/>
          <p:nvPr/>
        </p:nvSpPr>
        <p:spPr>
          <a:xfrm>
            <a:off x="5428810" y="5655636"/>
            <a:ext cx="8963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Yaw-flip</a:t>
            </a:r>
            <a:endParaRPr lang="en-IE" sz="1600" b="0" kern="100" spc="-100" err="1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1361F04-517F-8A63-345F-EAAF1060F8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8486" y="1960186"/>
            <a:ext cx="2963869" cy="185241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93A70DD-164D-8744-8A46-96BAF5000A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9425" y="1958604"/>
            <a:ext cx="2812809" cy="18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9578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 animBg="1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C7663-649A-0B76-8EB1-BE5AA1FE0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E7CB901-AB8F-15BA-489C-AF56A1D004C2}"/>
              </a:ext>
            </a:extLst>
          </p:cNvPr>
          <p:cNvSpPr txBox="1"/>
          <p:nvPr/>
        </p:nvSpPr>
        <p:spPr bwMode="auto">
          <a:xfrm>
            <a:off x="11022" y="931324"/>
            <a:ext cx="6381151" cy="569019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GB" sz="2000" b="0" kern="0"/>
              <a:t>Offset &amp; gain errors clearly visible in both bands: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000" b="0" kern="0"/>
              <a:t>Negative slope in most of LWIR channels of a few %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000" b="0" kern="0"/>
              <a:t>Positive slope in most of MWIR channels of a few %</a:t>
            </a:r>
          </a:p>
          <a:p>
            <a:endParaRPr lang="en-GB" sz="2000" b="0" kern="0"/>
          </a:p>
          <a:p>
            <a:endParaRPr lang="en-GB" sz="2000" b="0" kern="0"/>
          </a:p>
          <a:p>
            <a:pPr>
              <a:buFont typeface="Wingdings" panose="05000000000000000000" pitchFamily="2" charset="2"/>
              <a:buChar char="Ø"/>
            </a:pPr>
            <a:r>
              <a:rPr lang="en-GB" sz="2000" b="0" kern="0"/>
              <a:t>Calibration seems very unstable: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000" b="0" kern="0"/>
              <a:t>Large bias of K level jumping between lines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000" b="0" kern="0"/>
              <a:t>No clear temporal pattern observed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000" b="0" kern="0"/>
              <a:t>Related to an issue in the overall instrument calibration coefficient update (offset and gain)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2000" b="0" kern="0"/>
          </a:p>
          <a:p>
            <a:pPr marL="0" indent="0">
              <a:buNone/>
            </a:pPr>
            <a:endParaRPr lang="en-GB" sz="2000" b="0" kern="0"/>
          </a:p>
          <a:p>
            <a:pPr>
              <a:buFont typeface="Wingdings" panose="05000000000000000000" pitchFamily="2" charset="2"/>
              <a:buChar char="Ø"/>
            </a:pPr>
            <a:r>
              <a:rPr lang="en-GB" sz="2000" b="0" kern="0"/>
              <a:t>Straylight &amp; space calibration: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000" b="0" kern="0"/>
              <a:t>Clear straylight residual in LWIR limb views (few %)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000" b="0" kern="0"/>
              <a:t>Strongly negative signal in MWIR space pixels</a:t>
            </a:r>
          </a:p>
          <a:p>
            <a:endParaRPr lang="en-GB" sz="2000" b="0" kern="0"/>
          </a:p>
          <a:p>
            <a:endParaRPr lang="en-GB" sz="2000" b="0" kern="0"/>
          </a:p>
          <a:p>
            <a:endParaRPr lang="en-GB" sz="2000" b="0" kern="0"/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/>
          </a:p>
          <a:p>
            <a:endParaRPr lang="en-GB" sz="2000" b="0" kern="0"/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/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/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/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/>
          </a:p>
          <a:p>
            <a:endParaRPr lang="en-IE" sz="2000" b="0" kern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D4841AC-A196-6AD7-A261-5ACD533ED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radiometric observations</a:t>
            </a:r>
            <a:endParaRPr lang="en-I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B7EE99-A5CE-46CC-FD91-D54A05EEA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2" r="9657" b="7146"/>
          <a:stretch>
            <a:fillRect/>
          </a:stretch>
        </p:blipFill>
        <p:spPr>
          <a:xfrm>
            <a:off x="6502354" y="2558085"/>
            <a:ext cx="5386334" cy="24366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5858D9-1891-1F45-3C81-C53462765D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858"/>
          <a:stretch>
            <a:fillRect/>
          </a:stretch>
        </p:blipFill>
        <p:spPr>
          <a:xfrm>
            <a:off x="6191504" y="5173255"/>
            <a:ext cx="2909354" cy="14273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3C9D6A-9A77-170B-BA04-80BC55B6F6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537" r="4302"/>
          <a:stretch>
            <a:fillRect/>
          </a:stretch>
        </p:blipFill>
        <p:spPr>
          <a:xfrm>
            <a:off x="9118121" y="5194186"/>
            <a:ext cx="2984738" cy="14273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18232E-EE1F-21BB-03F5-4DBF332FAA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7282" y="839512"/>
            <a:ext cx="2586415" cy="1656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A3754AD-6497-391D-60A6-A5ED66E01E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092" y="839512"/>
            <a:ext cx="2586846" cy="16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9344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72AE8-7093-1067-0725-D55177114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7694C-DCD0-E440-0061-4E2F9861C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  <a:endParaRPr lang="en-IE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35EE0A1-95DE-DF60-4EBB-37305F419B40}"/>
              </a:ext>
            </a:extLst>
          </p:cNvPr>
          <p:cNvSpPr txBox="1"/>
          <p:nvPr/>
        </p:nvSpPr>
        <p:spPr bwMode="auto">
          <a:xfrm>
            <a:off x="6365300" y="1429486"/>
            <a:ext cx="5681647" cy="51644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/>
              <a:t>FY3E-HIRAS </a:t>
            </a:r>
            <a:endParaRPr lang="en-GB" sz="2800" b="0" kern="0" spc="0">
              <a:ea typeface="Roboto Light" panose="02000000000000000000" pitchFamily="2" charset="0"/>
            </a:endParaRP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8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>
                <a:solidFill>
                  <a:schemeClr val="accent4"/>
                </a:solidFill>
              </a:rPr>
              <a:t>FY4B-GIIRS</a:t>
            </a:r>
          </a:p>
          <a:p>
            <a:pPr lvl="1"/>
            <a:r>
              <a:rPr lang="en-GB" b="0" kern="0" spc="0">
                <a:solidFill>
                  <a:schemeClr val="accent4"/>
                </a:solidFill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lvl="1"/>
            <a:endParaRPr lang="en-GB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405006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B393E-FC85-6434-D24D-A9E206430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CD66B-C923-8E57-952B-AFAD9A3B9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  <a:endParaRPr lang="en-IE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D902D58-DF2D-D9EA-9557-804E766427A4}"/>
              </a:ext>
            </a:extLst>
          </p:cNvPr>
          <p:cNvSpPr txBox="1"/>
          <p:nvPr/>
        </p:nvSpPr>
        <p:spPr bwMode="auto">
          <a:xfrm>
            <a:off x="6365300" y="1429486"/>
            <a:ext cx="5681647" cy="51644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/>
              <a:t>FY3E-HIRAS </a:t>
            </a:r>
            <a:endParaRPr lang="en-GB" sz="2800" b="0" kern="0" spc="0">
              <a:ea typeface="Roboto Light" panose="02000000000000000000" pitchFamily="2" charset="0"/>
            </a:endParaRP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8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>
                <a:solidFill>
                  <a:schemeClr val="accent4"/>
                </a:solidFill>
              </a:rPr>
              <a:t>FY4B-GIIRS</a:t>
            </a:r>
          </a:p>
          <a:p>
            <a:pPr lvl="1"/>
            <a:r>
              <a:rPr lang="en-GB" b="0" kern="0" spc="0">
                <a:solidFill>
                  <a:schemeClr val="accent4"/>
                </a:solidFill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solidFill>
                  <a:schemeClr val="accent4"/>
                </a:solidFill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marL="562722" lvl="1" indent="0">
              <a:buNone/>
            </a:pPr>
            <a:endParaRPr lang="en-GB" b="0" kern="0" spc="0">
              <a:solidFill>
                <a:schemeClr val="accent4"/>
              </a:solidFill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582093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9062D-CB34-FDF4-ADE3-DDD4030E1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C06920-28F0-2145-82CE-527545DB1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FY4B GIIRS Spectral calibration</a:t>
            </a:r>
            <a:endParaRPr lang="en-IE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E4BBB16-85CA-E9BD-B676-36A9247A1A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665" y="931324"/>
            <a:ext cx="11893496" cy="568388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200" kern="100"/>
              <a:t>Computation of relative spectral “scaling factors” between GIIRS-2 and IASI:</a:t>
            </a:r>
          </a:p>
          <a:p>
            <a:endParaRPr lang="en-GB" sz="2200" kern="100"/>
          </a:p>
          <a:p>
            <a:endParaRPr lang="en-GB" sz="2200" kern="100"/>
          </a:p>
          <a:p>
            <a:endParaRPr lang="en-GB" sz="2200" kern="100"/>
          </a:p>
          <a:p>
            <a:endParaRPr lang="en-GB" sz="2200" kern="100"/>
          </a:p>
          <a:p>
            <a:endParaRPr lang="en-GB" sz="2200" kern="100"/>
          </a:p>
          <a:p>
            <a:endParaRPr lang="en-GB" sz="2200" kern="100"/>
          </a:p>
          <a:p>
            <a:endParaRPr lang="en-GB" sz="2200" kern="100"/>
          </a:p>
          <a:p>
            <a:endParaRPr lang="en-GB" sz="2200" kern="100"/>
          </a:p>
          <a:p>
            <a:endParaRPr lang="en-GB" sz="2200" kern="100"/>
          </a:p>
          <a:p>
            <a:pPr>
              <a:buFont typeface="Wingdings" panose="05000000000000000000" pitchFamily="2" charset="2"/>
              <a:buChar char="Ø"/>
            </a:pPr>
            <a:r>
              <a:rPr lang="en-GB" sz="2200" kern="100"/>
              <a:t>Outcomes: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200" kern="100"/>
              <a:t>Overall </a:t>
            </a:r>
            <a:r>
              <a:rPr lang="en-GB" sz="2200" kern="100">
                <a:solidFill>
                  <a:schemeClr val="accent3"/>
                </a:solidFill>
              </a:rPr>
              <a:t>small difference in average of 1ppm (LWIR) and 2.5ppm (MWIR)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200" kern="100"/>
              <a:t>Large spatial variability: “checkerboard” (electrical issues confirmed by CMA) and “diamond” pattern (straylight ?)</a:t>
            </a:r>
          </a:p>
          <a:p>
            <a:endParaRPr lang="en-IE" sz="22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AD5505A-3B13-3173-FCDC-254555A4D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176" y="1607679"/>
            <a:ext cx="5214446" cy="31507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1EC2DD4-F70A-C72F-9F3A-62B183588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1112" y="1779530"/>
            <a:ext cx="3928888" cy="297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931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93379-A60D-B36B-DBD4-BF63E4C87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A1573A-9CD0-CCD5-FD26-9CC28D3F0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FY4B GIIRS SAF retrieval and correction</a:t>
            </a:r>
            <a:endParaRPr lang="en-IE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69FDB5F-1B77-16A4-446B-B09640233B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665" y="819808"/>
            <a:ext cx="11685992" cy="5795404"/>
          </a:xfrm>
        </p:spPr>
        <p:txBody>
          <a:bodyPr>
            <a:normAutofit fontScale="55000" lnSpcReduction="20000"/>
          </a:bodyPr>
          <a:lstStyle/>
          <a:p>
            <a:r>
              <a:rPr lang="en-GB" kern="100"/>
              <a:t>Computation of the relative “self-apodisation function” (SAF) of the GIIRS pixels wrt. IASI :</a:t>
            </a:r>
          </a:p>
          <a:p>
            <a:pPr lvl="1"/>
            <a:r>
              <a:rPr lang="en-IE">
                <a:solidFill>
                  <a:schemeClr val="accent5"/>
                </a:solidFill>
              </a:rPr>
              <a:t>Dussarrat et al (2024). Spectral Response Function Retrieval of Spaceborne Fourier Transform Spectrometers: Application to Metop-IASI. </a:t>
            </a:r>
            <a:r>
              <a:rPr lang="en-IE" i="1">
                <a:solidFill>
                  <a:schemeClr val="accent5"/>
                </a:solidFill>
              </a:rPr>
              <a:t>Remote Sensing</a:t>
            </a:r>
          </a:p>
          <a:p>
            <a:pPr lvl="1"/>
            <a:r>
              <a:rPr lang="en-IE" sz="2700">
                <a:solidFill>
                  <a:schemeClr val="accent5"/>
                </a:solidFill>
              </a:rPr>
              <a:t>Dussarrat, P., &amp; Deschamps, G. (2025). Relative Spectral Response Function Retrieval of Hyperspectral Instruments in Atmospheric Spectrometry. arXiv preprint arXiv:2504.19708.</a:t>
            </a:r>
            <a:endParaRPr lang="en-GB" sz="2700">
              <a:solidFill>
                <a:schemeClr val="accent5"/>
              </a:solidFill>
            </a:endParaRPr>
          </a:p>
          <a:p>
            <a:endParaRPr lang="en-GB" kern="100"/>
          </a:p>
          <a:p>
            <a:r>
              <a:rPr lang="en-GB" kern="100"/>
              <a:t>We show that the GIIRS MWIR spectra may be re-processed (by SAF/SRF “uniformization”) to reduce the spikes in the difference with IASI (to be further investigated)</a:t>
            </a:r>
          </a:p>
          <a:p>
            <a:endParaRPr lang="en-GB" kern="100"/>
          </a:p>
          <a:p>
            <a:endParaRPr lang="en-GB" kern="100"/>
          </a:p>
          <a:p>
            <a:endParaRPr lang="en-GB" kern="100"/>
          </a:p>
          <a:p>
            <a:endParaRPr lang="en-GB" kern="100"/>
          </a:p>
          <a:p>
            <a:endParaRPr lang="en-GB" kern="100"/>
          </a:p>
          <a:p>
            <a:endParaRPr lang="en-GB" kern="100"/>
          </a:p>
          <a:p>
            <a:endParaRPr lang="en-GB" kern="100"/>
          </a:p>
          <a:p>
            <a:pPr marL="0" indent="0">
              <a:buNone/>
            </a:pPr>
            <a:endParaRPr lang="en-GB" kern="100"/>
          </a:p>
          <a:p>
            <a:endParaRPr lang="en-GB" kern="100"/>
          </a:p>
          <a:p>
            <a:endParaRPr lang="en-GB" kern="100"/>
          </a:p>
          <a:p>
            <a:endParaRPr lang="en-GB" kern="100"/>
          </a:p>
          <a:p>
            <a:endParaRPr lang="en-GB" kern="100"/>
          </a:p>
          <a:p>
            <a:endParaRPr lang="en-GB" kern="100"/>
          </a:p>
          <a:p>
            <a:r>
              <a:rPr lang="en-GB" kern="100"/>
              <a:t>The root cause of these SAF may be related straylight in the MWIR band ? (To be confirmed)</a:t>
            </a:r>
          </a:p>
          <a:p>
            <a:endParaRPr lang="en-GB" kern="100"/>
          </a:p>
          <a:p>
            <a:endParaRPr lang="en-GB" kern="100"/>
          </a:p>
          <a:p>
            <a:endParaRPr lang="en-GB" kern="100"/>
          </a:p>
          <a:p>
            <a:endParaRPr lang="en-GB" kern="100"/>
          </a:p>
          <a:p>
            <a:endParaRPr lang="en-GB" kern="100"/>
          </a:p>
          <a:p>
            <a:endParaRPr lang="en-GB" kern="100"/>
          </a:p>
          <a:p>
            <a:endParaRPr lang="en-I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1F3284-BAB6-FDBC-BECF-F09C9D413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2526" y="2893755"/>
            <a:ext cx="1186357" cy="14579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C4EF76-89FF-EC85-0737-E3077C545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474" y="2795602"/>
            <a:ext cx="3128052" cy="33257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A47836-A8AF-59FB-532D-0B481DE0F0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2689" y="4531427"/>
            <a:ext cx="1298643" cy="14277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B037AC-20B8-3797-6E64-7BB8704742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9335" y="3438998"/>
            <a:ext cx="4276744" cy="197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6404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AFF03-D3C9-466F-29A6-1CEED190E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00BE8-26A7-2492-3315-F3E4B3AD1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  <a:endParaRPr lang="en-IE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688CDFE-AB00-B1CB-8064-0BC965261702}"/>
              </a:ext>
            </a:extLst>
          </p:cNvPr>
          <p:cNvSpPr txBox="1"/>
          <p:nvPr/>
        </p:nvSpPr>
        <p:spPr bwMode="auto">
          <a:xfrm>
            <a:off x="6365300" y="1429486"/>
            <a:ext cx="5681647" cy="51644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/>
              <a:t>FY3E-HIRAS </a:t>
            </a:r>
            <a:endParaRPr lang="en-GB" sz="2800" b="0" kern="0" spc="0">
              <a:ea typeface="Roboto Light" panose="02000000000000000000" pitchFamily="2" charset="0"/>
            </a:endParaRP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8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>
                <a:solidFill>
                  <a:schemeClr val="accent4"/>
                </a:solidFill>
              </a:rPr>
              <a:t>FY4B-GIIRS</a:t>
            </a:r>
          </a:p>
          <a:p>
            <a:pPr lvl="1"/>
            <a:r>
              <a:rPr lang="en-GB" b="0" kern="0" spc="0">
                <a:solidFill>
                  <a:schemeClr val="accent4"/>
                </a:solidFill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solidFill>
                  <a:schemeClr val="accent4"/>
                </a:solidFill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marL="562722" lvl="1" indent="0">
              <a:buNone/>
            </a:pPr>
            <a:endParaRPr lang="en-GB" b="0" kern="0" spc="0">
              <a:solidFill>
                <a:schemeClr val="accent4"/>
              </a:solidFill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016543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5606D-79C8-CC55-443F-D36E205D9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8F332-FC15-9197-B61A-421F20C66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  <a:endParaRPr lang="en-IE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48F0E061-F59B-9D31-FD96-B13F33B05E2E}"/>
              </a:ext>
            </a:extLst>
          </p:cNvPr>
          <p:cNvSpPr txBox="1"/>
          <p:nvPr/>
        </p:nvSpPr>
        <p:spPr bwMode="auto">
          <a:xfrm>
            <a:off x="6365300" y="1429486"/>
            <a:ext cx="5681647" cy="51644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/>
              <a:t>FY3E-HIRAS </a:t>
            </a:r>
            <a:endParaRPr lang="en-GB" sz="2800" b="0" kern="0" spc="0">
              <a:ea typeface="Roboto Light" panose="02000000000000000000" pitchFamily="2" charset="0"/>
            </a:endParaRP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ea typeface="Roboto Light" panose="02000000000000000000" pitchFamily="2" charset="0"/>
              </a:rPr>
              <a:t>Noise computation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8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b="1" kern="0" spc="0">
                <a:solidFill>
                  <a:schemeClr val="accent4"/>
                </a:solidFill>
              </a:rPr>
              <a:t>FY4B-GIIRS</a:t>
            </a:r>
          </a:p>
          <a:p>
            <a:pPr lvl="1"/>
            <a:r>
              <a:rPr lang="en-GB" b="0" kern="0" spc="0">
                <a:solidFill>
                  <a:schemeClr val="accent4"/>
                </a:solidFill>
                <a:ea typeface="Roboto Light" panose="02000000000000000000" pitchFamily="2" charset="0"/>
              </a:rPr>
              <a:t>Radiometric performances</a:t>
            </a:r>
          </a:p>
          <a:p>
            <a:pPr lvl="1"/>
            <a:r>
              <a:rPr lang="en-GB" b="0" kern="0" spc="0">
                <a:solidFill>
                  <a:schemeClr val="accent4"/>
                </a:solidFill>
                <a:ea typeface="Roboto Light" panose="02000000000000000000" pitchFamily="2" charset="0"/>
              </a:rPr>
              <a:t>Spectral performances</a:t>
            </a:r>
          </a:p>
          <a:p>
            <a:pPr lvl="1"/>
            <a:r>
              <a:rPr lang="en-GB" b="0" kern="0" spc="0">
                <a:solidFill>
                  <a:schemeClr val="accent4"/>
                </a:solidFill>
                <a:ea typeface="Roboto Light" panose="02000000000000000000" pitchFamily="2" charset="0"/>
              </a:rPr>
              <a:t>Noise computation</a:t>
            </a:r>
          </a:p>
          <a:p>
            <a:pPr marL="562722" lvl="1" indent="0">
              <a:buNone/>
            </a:pPr>
            <a:endParaRPr lang="en-GB" b="0" kern="0" spc="0">
              <a:solidFill>
                <a:schemeClr val="accent4"/>
              </a:solidFill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kern="0" spc="0"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566317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F9088-6FA0-31D5-F8F2-30306CC55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C5DB123-0108-CD8E-BF48-07D838F4FCF6}"/>
              </a:ext>
            </a:extLst>
          </p:cNvPr>
          <p:cNvSpPr txBox="1"/>
          <p:nvPr/>
        </p:nvSpPr>
        <p:spPr bwMode="auto">
          <a:xfrm>
            <a:off x="157665" y="931324"/>
            <a:ext cx="7247772" cy="569019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GB" sz="2000" b="0" kern="0"/>
              <a:t>Evaluation of GIIRS NEdT using PCA technic over a few days of data in March 2026 (removing acquisitions with raised quality flags)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b="0" kern="0"/>
              <a:t>Noise curve show absorptions around 800cm</a:t>
            </a:r>
            <a:r>
              <a:rPr lang="en-GB" sz="2000" b="0" kern="0" baseline="30000"/>
              <a:t>-1</a:t>
            </a:r>
            <a:r>
              <a:rPr lang="en-GB" sz="2000" b="0" kern="0"/>
              <a:t> and 1050 - 1100cm</a:t>
            </a:r>
            <a:r>
              <a:rPr lang="en-GB" sz="2000" b="0" kern="0" baseline="30000"/>
              <a:t>-1 </a:t>
            </a:r>
            <a:r>
              <a:rPr lang="en-GB" sz="2000" b="0" kern="0"/>
              <a:t>: silicon contamination 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b="0" kern="0"/>
              <a:t>Noise supplied in the products seems to be under-evaluated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b="0" kern="0"/>
              <a:t>~20% of correlated noise common to all pixels in the MWIR band, root cause 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b="0" kern="0"/>
              <a:t>Good pixel homogeneity in MWIR, a few outliers in LWIR</a:t>
            </a:r>
          </a:p>
          <a:p>
            <a:endParaRPr lang="en-IE" sz="2000" b="0" kern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E16B1C-8C95-1234-F6A0-240D01986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FY4B GIIRS Noise</a:t>
            </a:r>
            <a:endParaRPr lang="en-I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1AFD29-2A21-9DE4-ABFD-146388185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258" y="3849137"/>
            <a:ext cx="3761422" cy="28144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1164A7-C444-7705-4E7E-3C143E3CF9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273" y="1473868"/>
            <a:ext cx="4800947" cy="445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176159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4800A-8663-483B-65C0-B467688E4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C935F3-BFA6-380A-18E5-EEF6F0092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</a:t>
            </a:r>
            <a:endParaRPr lang="en-IE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3DBD437-2DEF-0D2C-FFCB-7DAB537BDB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665" y="931324"/>
            <a:ext cx="11893496" cy="5512608"/>
          </a:xfrm>
        </p:spPr>
        <p:txBody>
          <a:bodyPr>
            <a:normAutofit fontScale="92500" lnSpcReduction="20000"/>
          </a:bodyPr>
          <a:lstStyle/>
          <a:p>
            <a:r>
              <a:rPr lang="en-GB" kern="100" dirty="0"/>
              <a:t>IASI vs. GIIRS-2</a:t>
            </a:r>
          </a:p>
          <a:p>
            <a:pPr lvl="1"/>
            <a:r>
              <a:rPr lang="en-GB" kern="100" dirty="0"/>
              <a:t>Radiometric differences show high biases at the beginning of LWIR and spikes in MWIR</a:t>
            </a:r>
          </a:p>
          <a:p>
            <a:pPr lvl="1"/>
            <a:r>
              <a:rPr lang="en-GB" kern="100" dirty="0"/>
              <a:t>Both bands exhibits calibration slopes “gain” significantly different than 1</a:t>
            </a:r>
          </a:p>
          <a:p>
            <a:pPr lvl="1"/>
            <a:r>
              <a:rPr lang="en-GB" kern="100" dirty="0"/>
              <a:t>Calibration seems to be jumping in both bands between scan lines and repeat cycles</a:t>
            </a:r>
          </a:p>
          <a:p>
            <a:pPr lvl="1"/>
            <a:r>
              <a:rPr lang="en-GB" kern="100" dirty="0"/>
              <a:t>Spectral calibration was evaluated showing good average shifts but revealing significant spatial patterns</a:t>
            </a:r>
          </a:p>
          <a:p>
            <a:pPr lvl="1"/>
            <a:r>
              <a:rPr lang="en-GB" kern="100" dirty="0"/>
              <a:t>Relative SAF were computed and may be used to reduce the spikes in the MWIR bands</a:t>
            </a:r>
          </a:p>
          <a:p>
            <a:pPr lvl="1"/>
            <a:r>
              <a:rPr lang="en-GB" kern="100" dirty="0"/>
              <a:t>The noise evaluated by PCA is overall satisfactory, but it appears under-evaluated in the products</a:t>
            </a:r>
          </a:p>
          <a:p>
            <a:pPr lvl="1"/>
            <a:endParaRPr lang="en-GB" kern="100" dirty="0"/>
          </a:p>
          <a:p>
            <a:r>
              <a:rPr lang="en-GB" kern="100" dirty="0"/>
              <a:t>GIIRS-2 quality has been stable between 2024 and 2026</a:t>
            </a:r>
          </a:p>
        </p:txBody>
      </p:sp>
    </p:spTree>
    <p:extLst>
      <p:ext uri="{BB962C8B-B14F-4D97-AF65-F5344CB8AC3E}">
        <p14:creationId xmlns:p14="http://schemas.microsoft.com/office/powerpoint/2010/main" val="2998335546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6CA11-EC4E-D604-C61C-DB670F8AA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4CA0B-BD66-1C60-AE22-26AF57156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B7DAF1D-B883-0577-A7B5-7324509610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/>
          <a:p>
            <a:pPr marL="0" indent="0">
              <a:buNone/>
            </a:pPr>
            <a:r>
              <a:rPr lang="en-GB" sz="2400" b="1" spc="0"/>
              <a:t>Thank you!</a:t>
            </a:r>
          </a:p>
          <a:p>
            <a:pPr marL="0" indent="0">
              <a:buNone/>
            </a:pPr>
            <a:r>
              <a:rPr lang="en-GB" sz="2000" spc="0">
                <a:ea typeface="Roboto Light" panose="02000000000000000000" pitchFamily="2" charset="0"/>
              </a:rPr>
              <a:t>Questions are welcome.</a:t>
            </a:r>
          </a:p>
        </p:txBody>
      </p:sp>
    </p:spTree>
    <p:extLst>
      <p:ext uri="{BB962C8B-B14F-4D97-AF65-F5344CB8AC3E}">
        <p14:creationId xmlns:p14="http://schemas.microsoft.com/office/powerpoint/2010/main" val="2673699237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CE87410B-C4E7-2748-395A-D9BE74C493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167"/>
          <a:stretch>
            <a:fillRect/>
          </a:stretch>
        </p:blipFill>
        <p:spPr>
          <a:xfrm>
            <a:off x="3303309" y="1328311"/>
            <a:ext cx="5165988" cy="5152516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7CEC8FE-09D9-4532-D015-4C60B3A78D9D}"/>
              </a:ext>
            </a:extLst>
          </p:cNvPr>
          <p:cNvSpPr/>
          <p:nvPr/>
        </p:nvSpPr>
        <p:spPr bwMode="auto">
          <a:xfrm>
            <a:off x="3275861" y="1328311"/>
            <a:ext cx="5165988" cy="5529688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ja-JP" altLang="en-US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559AD67-E548-B2B7-8F24-688137E9D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Anomaly Detection</a:t>
            </a:r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EDA8C7C-38FC-A8DD-B5B2-CE71112DC7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8911" y="881976"/>
            <a:ext cx="11014178" cy="5262675"/>
          </a:xfrm>
        </p:spPr>
        <p:txBody>
          <a:bodyPr>
            <a:normAutofit/>
          </a:bodyPr>
          <a:lstStyle/>
          <a:p>
            <a:r>
              <a:rPr lang="en-GB" altLang="ja-JP" sz="2800"/>
              <a:t>Pixel discrepancies are visible in the PCS averages per pixel.</a:t>
            </a:r>
          </a:p>
          <a:p>
            <a:pPr marL="0" indent="0">
              <a:buNone/>
            </a:pPr>
            <a:endParaRPr kumimoji="1" lang="en-US" altLang="ja-JP" sz="2800"/>
          </a:p>
          <a:p>
            <a:endParaRPr kumimoji="1" lang="en-US" altLang="ja-JP" sz="28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5C9AA384-61C0-A74F-D992-A85F19C4B53F}"/>
                  </a:ext>
                </a:extLst>
              </p:cNvPr>
              <p:cNvSpPr txBox="1"/>
              <p:nvPr/>
            </p:nvSpPr>
            <p:spPr>
              <a:xfrm>
                <a:off x="8435312" y="5622850"/>
                <a:ext cx="3434080" cy="8093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ja-JP" sz="1600" b="0">
                    <a:solidFill>
                      <a:schemeClr val="bg2">
                        <a:lumMod val="75000"/>
                      </a:schemeClr>
                    </a:solidFill>
                    <a:latin typeface="Bahnschrift Light" panose="020B0502040204020203" pitchFamily="34" charset="0"/>
                  </a:rPr>
                  <a:t>* PCS averages are normalized by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ja-JP" sz="1200" b="0" i="1" smtClean="0">
                              <a:solidFill>
                                <a:schemeClr val="bg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ja-JP" sz="1200" b="0" i="1">
                              <a:solidFill>
                                <a:schemeClr val="bg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𝑃𝐶𝑆</m:t>
                          </m:r>
                        </m:e>
                      </m:acc>
                      <m:d>
                        <m:dPr>
                          <m:ctrlPr>
                            <a:rPr lang="de-DE" altLang="ja-JP" sz="1200" b="0" i="1" smtClean="0">
                              <a:solidFill>
                                <a:schemeClr val="bg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altLang="ja-JP" sz="1200" b="0" i="1" smtClean="0">
                              <a:solidFill>
                                <a:schemeClr val="bg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de-DE" altLang="ja-JP" sz="1200" b="0" i="1" smtClean="0">
                              <a:solidFill>
                                <a:schemeClr val="bg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altLang="ja-JP" sz="1200" b="0" i="1" smtClean="0">
                              <a:solidFill>
                                <a:schemeClr val="bg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altLang="ja-JP" sz="1200" b="0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sz="1200" b="0" i="1" smtClean="0">
                              <a:solidFill>
                                <a:schemeClr val="bg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sz="1200" b="0" i="1" smtClean="0">
                              <a:solidFill>
                                <a:schemeClr val="bg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𝑚𝑒𝑎𝑛</m:t>
                          </m:r>
                          <m:r>
                            <a:rPr lang="en-US" altLang="ja-JP" sz="1200" b="0" i="1" smtClean="0">
                              <a:solidFill>
                                <a:schemeClr val="bg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ja-JP" sz="1200" b="0" i="1" smtClean="0">
                              <a:solidFill>
                                <a:schemeClr val="bg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𝑃𝐶𝑆</m:t>
                          </m:r>
                          <m:d>
                            <m:dPr>
                              <m:ctrlPr>
                                <a:rPr lang="en-US" altLang="ja-JP" sz="1200" b="0" i="1" smtClean="0">
                                  <a:solidFill>
                                    <a:schemeClr val="bg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ja-JP" sz="1200" b="0" i="1" smtClean="0">
                                  <a:solidFill>
                                    <a:schemeClr val="bg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altLang="ja-JP" sz="1200" b="0" i="1" smtClean="0">
                                  <a:solidFill>
                                    <a:schemeClr val="bg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ja-JP" sz="1200" b="0" i="1" smtClean="0">
                                  <a:solidFill>
                                    <a:schemeClr val="bg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  <m:r>
                            <a:rPr lang="en-US" altLang="ja-JP" sz="1200" b="0" i="1" smtClean="0">
                              <a:solidFill>
                                <a:schemeClr val="bg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ja-JP" sz="1200" b="0" i="1" smtClean="0">
                                  <a:solidFill>
                                    <a:schemeClr val="bg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altLang="ja-JP" sz="1200" b="0" i="1" smtClean="0">
                                      <a:solidFill>
                                        <a:schemeClr val="bg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sz="1200" b="0" i="1" smtClean="0">
                                      <a:solidFill>
                                        <a:schemeClr val="bg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𝑃𝐶𝑆</m:t>
                                  </m:r>
                                  <m:d>
                                    <m:dPr>
                                      <m:ctrlPr>
                                        <a:rPr lang="en-US" altLang="ja-JP" sz="1200" b="0" i="1" smtClean="0">
                                          <a:solidFill>
                                            <a:schemeClr val="bg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ja-JP" sz="1200" b="0" i="1" smtClean="0">
                                          <a:solidFill>
                                            <a:schemeClr val="bg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  <m:r>
                                        <a:rPr lang="en-US" altLang="ja-JP" sz="1200" b="0" i="1" smtClean="0">
                                          <a:solidFill>
                                            <a:schemeClr val="bg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altLang="ja-JP" sz="1200" b="0" i="1" smtClean="0">
                                          <a:solidFill>
                                            <a:schemeClr val="bg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b>
                              <m:r>
                                <a:rPr lang="en-US" altLang="ja-JP" sz="1200" b="0" i="1" smtClean="0">
                                  <a:solidFill>
                                    <a:schemeClr val="bg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altLang="ja-JP" sz="1200" b="0" i="1" smtClean="0">
                              <a:solidFill>
                                <a:schemeClr val="bg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ja-JP" sz="1200" b="0" i="1" smtClean="0">
                                  <a:solidFill>
                                    <a:schemeClr val="bg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altLang="ja-JP" sz="1200" b="0" i="1" smtClean="0">
                                      <a:solidFill>
                                        <a:schemeClr val="bg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sz="1200" b="0" i="1" smtClean="0">
                                      <a:solidFill>
                                        <a:schemeClr val="bg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𝑠𝑡𝑑</m:t>
                                  </m:r>
                                  <m:d>
                                    <m:dPr>
                                      <m:ctrlPr>
                                        <a:rPr lang="en-US" altLang="ja-JP" sz="1200" b="0" i="1" smtClean="0">
                                          <a:solidFill>
                                            <a:schemeClr val="bg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ja-JP" sz="1200" b="0" i="1" smtClean="0">
                                          <a:solidFill>
                                            <a:schemeClr val="bg2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𝑃𝐶𝑆</m:t>
                                      </m:r>
                                      <m:d>
                                        <m:dPr>
                                          <m:ctrlPr>
                                            <a:rPr lang="en-US" altLang="ja-JP" sz="1200" b="0" i="1" smtClean="0">
                                              <a:solidFill>
                                                <a:schemeClr val="bg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ja-JP" sz="1200" b="0" i="1" smtClean="0">
                                              <a:solidFill>
                                                <a:schemeClr val="bg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  <m:r>
                                            <a:rPr lang="en-US" altLang="ja-JP" sz="1200" b="0" i="1" smtClean="0">
                                              <a:solidFill>
                                                <a:schemeClr val="bg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altLang="ja-JP" sz="1200" b="0" i="1" smtClean="0">
                                              <a:solidFill>
                                                <a:schemeClr val="bg2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  <m:sub>
                              <m:r>
                                <a:rPr lang="en-US" altLang="ja-JP" sz="1200" b="0" i="1" smtClean="0">
                                  <a:solidFill>
                                    <a:schemeClr val="bg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ja-JP" sz="1600" b="0">
                  <a:solidFill>
                    <a:schemeClr val="bg2">
                      <a:lumMod val="75000"/>
                    </a:schemeClr>
                  </a:solidFill>
                  <a:latin typeface="Bahnschrift Light" panose="020B0502040204020203" pitchFamily="34" charset="0"/>
                </a:endParaRPr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5C9AA384-61C0-A74F-D992-A85F19C4B5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5312" y="5622850"/>
                <a:ext cx="3434080" cy="809389"/>
              </a:xfrm>
              <a:prstGeom prst="rect">
                <a:avLst/>
              </a:prstGeom>
              <a:blipFill>
                <a:blip r:embed="rId3"/>
                <a:stretch>
                  <a:fillRect l="-1066" t="-225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AF2F6727-6345-44FD-0649-952A4046362F}"/>
              </a:ext>
            </a:extLst>
          </p:cNvPr>
          <p:cNvGrpSpPr/>
          <p:nvPr/>
        </p:nvGrpSpPr>
        <p:grpSpPr>
          <a:xfrm>
            <a:off x="340364" y="1568012"/>
            <a:ext cx="11413616" cy="3880039"/>
            <a:chOff x="322608" y="1434842"/>
            <a:chExt cx="11413616" cy="3880039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C311F70A-6AD6-13B4-2CC6-0667D15DC3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72"/>
            <a:stretch>
              <a:fillRect/>
            </a:stretch>
          </p:blipFill>
          <p:spPr>
            <a:xfrm>
              <a:off x="322608" y="1443720"/>
              <a:ext cx="3530302" cy="3871161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68FAE0D8-F8E7-77F2-4A87-CD85776BE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88"/>
            <a:stretch>
              <a:fillRect/>
            </a:stretch>
          </p:blipFill>
          <p:spPr>
            <a:xfrm>
              <a:off x="4153847" y="1434843"/>
              <a:ext cx="3530302" cy="3871161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1C0B2E3F-18DD-5B29-5D8D-A4B39FD85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0698" y="1434842"/>
              <a:ext cx="3795526" cy="38711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1583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9531B-A7E1-29A3-5D42-42C16CFF7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PCs visual inspection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427FDC-5F99-1296-D2E4-818A88D0FF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15" y="1348735"/>
            <a:ext cx="7069479" cy="3373672"/>
          </a:xfrm>
        </p:spPr>
        <p:txBody>
          <a:bodyPr>
            <a:normAutofit fontScale="62500" lnSpcReduction="20000"/>
          </a:bodyPr>
          <a:lstStyle/>
          <a:p>
            <a:r>
              <a:rPr lang="en-GB">
                <a:latin typeface="+mn-lt"/>
              </a:rPr>
              <a:t>Inspection of the PCS can help diagnosing problem with the products</a:t>
            </a:r>
          </a:p>
          <a:p>
            <a:endParaRPr lang="en-GB" u="sng">
              <a:latin typeface="+mn-lt"/>
            </a:endParaRPr>
          </a:p>
          <a:p>
            <a:r>
              <a:rPr lang="en-GB" u="sng">
                <a:latin typeface="+mn-lt"/>
              </a:rPr>
              <a:t>For example</a:t>
            </a:r>
            <a:r>
              <a:rPr lang="en-GB">
                <a:latin typeface="+mn-lt"/>
              </a:rPr>
              <a:t>, it seems that the </a:t>
            </a:r>
            <a:r>
              <a:rPr lang="en-GB">
                <a:solidFill>
                  <a:srgbClr val="FF0000"/>
                </a:solidFill>
                <a:latin typeface="+mn-lt"/>
              </a:rPr>
              <a:t>15</a:t>
            </a:r>
            <a:r>
              <a:rPr lang="en-GB" baseline="30000">
                <a:solidFill>
                  <a:srgbClr val="FF0000"/>
                </a:solidFill>
                <a:latin typeface="+mn-lt"/>
              </a:rPr>
              <a:t>th</a:t>
            </a:r>
            <a:r>
              <a:rPr lang="en-GB">
                <a:solidFill>
                  <a:srgbClr val="FF0000"/>
                </a:solidFill>
                <a:latin typeface="+mn-lt"/>
              </a:rPr>
              <a:t> PC is related to the spectral calibration</a:t>
            </a:r>
            <a:r>
              <a:rPr lang="en-GB">
                <a:latin typeface="+mn-lt"/>
              </a:rPr>
              <a:t> of the measurements (~ derivative of the radiance)</a:t>
            </a:r>
          </a:p>
          <a:p>
            <a:endParaRPr lang="en-GB">
              <a:latin typeface="+mn-lt"/>
            </a:endParaRPr>
          </a:p>
          <a:p>
            <a:r>
              <a:rPr lang="en-GB">
                <a:latin typeface="+mn-lt"/>
              </a:rPr>
              <a:t>By analysing the distribution of the 15</a:t>
            </a:r>
            <a:r>
              <a:rPr lang="en-GB" baseline="30000">
                <a:latin typeface="+mn-lt"/>
              </a:rPr>
              <a:t>th</a:t>
            </a:r>
            <a:r>
              <a:rPr lang="en-GB">
                <a:latin typeface="+mn-lt"/>
              </a:rPr>
              <a:t> PCS, we study indirectly the spectral calibration of the instrument</a:t>
            </a:r>
          </a:p>
          <a:p>
            <a:endParaRPr lang="en-GB">
              <a:latin typeface="+mn-lt"/>
            </a:endParaRPr>
          </a:p>
          <a:p>
            <a:r>
              <a:rPr lang="en-GB">
                <a:latin typeface="+mn-lt"/>
              </a:rPr>
              <a:t>NB: in general, the association of a PCS to a given instrument or processing flaw is not straightforward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1C854B4-2DB9-A48D-C8B5-873FFC3882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320" y="1348735"/>
            <a:ext cx="4505294" cy="445312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CD0EE7F-B2B3-9D8A-0754-BFC153E3EB35}"/>
              </a:ext>
            </a:extLst>
          </p:cNvPr>
          <p:cNvSpPr/>
          <p:nvPr/>
        </p:nvSpPr>
        <p:spPr bwMode="auto">
          <a:xfrm>
            <a:off x="7587868" y="1386835"/>
            <a:ext cx="4361155" cy="461173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9849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Principal Component Analysis (PCA)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145054" y="839956"/>
                <a:ext cx="6638700" cy="3504313"/>
              </a:xfrm>
            </p:spPr>
            <p:txBody>
              <a:bodyPr>
                <a:normAutofit fontScale="55000" lnSpcReduction="20000"/>
              </a:bodyPr>
              <a:lstStyle/>
              <a:p>
                <a:r>
                  <a:rPr kumimoji="1" lang="en-US" altLang="ja-JP" sz="3300" u="sng">
                    <a:solidFill>
                      <a:schemeClr val="accent4"/>
                    </a:solidFill>
                    <a:latin typeface="Bahnschrift Light" panose="020B0502040204020203" pitchFamily="34" charset="0"/>
                  </a:rPr>
                  <a:t>PCA is foremost a p</a:t>
                </a:r>
                <a:r>
                  <a:rPr kumimoji="1" lang="en-US" sz="3300" u="sng">
                    <a:solidFill>
                      <a:schemeClr val="accent4"/>
                    </a:solidFill>
                    <a:latin typeface="Bahnschrift Light" panose="020B0502040204020203" pitchFamily="34" charset="0"/>
                  </a:rPr>
                  <a:t>opular dimension reduction methodology </a:t>
                </a:r>
                <a:br>
                  <a:rPr kumimoji="1" lang="en-US" sz="3300" u="sng">
                    <a:solidFill>
                      <a:schemeClr val="accent4"/>
                    </a:solidFill>
                    <a:latin typeface="Bahnschrift Light" panose="020B0502040204020203" pitchFamily="34" charset="0"/>
                  </a:rPr>
                </a:br>
                <a:r>
                  <a:rPr kumimoji="1" lang="en-US" sz="3300" u="sng">
                    <a:solidFill>
                      <a:schemeClr val="accent4"/>
                    </a:solidFill>
                    <a:latin typeface="Bahnschrift Light" panose="020B0502040204020203" pitchFamily="34" charset="0"/>
                  </a:rPr>
                  <a:t>= Principal Component Compression (PCC)</a:t>
                </a:r>
              </a:p>
              <a:p>
                <a:endParaRPr kumimoji="1" lang="en-US" sz="3300" u="sng">
                  <a:solidFill>
                    <a:schemeClr val="accent4"/>
                  </a:solidFill>
                  <a:latin typeface="Bahnschrift Light" panose="020B0502040204020203" pitchFamily="34" charset="0"/>
                </a:endParaRPr>
              </a:p>
              <a:p>
                <a:r>
                  <a:rPr kumimoji="1" lang="en-IE" sz="3300">
                    <a:latin typeface="Bahnschrift Light" panose="020B0502040204020203" pitchFamily="34" charset="0"/>
                  </a:rPr>
                  <a:t>Take advantage of the spectral correlations to define the “directions” of the signal and only keep the most significant ones = the principal components (PC)</a:t>
                </a:r>
              </a:p>
              <a:p>
                <a:endParaRPr kumimoji="1" lang="en-US" sz="3300">
                  <a:latin typeface="Bahnschrift Light" panose="020B0502040204020203" pitchFamily="34" charset="0"/>
                </a:endParaRPr>
              </a:p>
              <a:p>
                <a:r>
                  <a:rPr kumimoji="1" lang="en-US" altLang="ja-JP" sz="3300">
                    <a:latin typeface="Bahnschrift Light" panose="020B0502040204020203" pitchFamily="34" charset="0"/>
                  </a:rPr>
                  <a:t>PCA transforms every measurements (the radiance </a:t>
                </a:r>
                <a14:m>
                  <m:oMath xmlns:m="http://schemas.openxmlformats.org/officeDocument/2006/math">
                    <m:r>
                      <a:rPr kumimoji="1" lang="en-GB" altLang="ja-JP" sz="3300" b="1" i="1" smtClean="0"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kumimoji="1" lang="en-US" altLang="ja-JP" sz="3300">
                    <a:latin typeface="Bahnschrift Light" panose="020B0502040204020203" pitchFamily="34" charset="0"/>
                  </a:rPr>
                  <a:t>) into a limited number of weights called the </a:t>
                </a:r>
                <a:r>
                  <a:rPr kumimoji="1" lang="en-US" altLang="ja-JP" sz="3300" u="sng">
                    <a:latin typeface="Bahnschrift Light" panose="020B0502040204020203" pitchFamily="34" charset="0"/>
                  </a:rPr>
                  <a:t>Principal Component Scores (PCS)</a:t>
                </a:r>
                <a:r>
                  <a:rPr kumimoji="1" lang="en-US" altLang="ja-JP" sz="3300">
                    <a:latin typeface="Bahnschrift Light" panose="020B0502040204020203" pitchFamily="34" charset="0"/>
                  </a:rPr>
                  <a:t>.</a:t>
                </a:r>
                <a:endParaRPr kumimoji="1" lang="en-US" sz="3300">
                  <a:latin typeface="Bahnschrift Light" panose="020B0502040204020203" pitchFamily="34" charset="0"/>
                </a:endParaRPr>
              </a:p>
              <a:p>
                <a:endParaRPr kumimoji="1" lang="en-US" sz="3300">
                  <a:latin typeface="Bahnschrift Light" panose="020B0502040204020203" pitchFamily="34" charset="0"/>
                </a:endParaRPr>
              </a:p>
              <a:p>
                <a:r>
                  <a:rPr kumimoji="1" lang="en-GB" sz="3300" u="sng">
                    <a:latin typeface="Bahnschrift Light" panose="020B0502040204020203" pitchFamily="34" charset="0"/>
                  </a:rPr>
                  <a:t>Example</a:t>
                </a:r>
                <a:r>
                  <a:rPr kumimoji="1" lang="en-GB" sz="3300">
                    <a:latin typeface="Bahnschrift Light" panose="020B0502040204020203" pitchFamily="34" charset="0"/>
                  </a:rPr>
                  <a:t>: FY-3E HIRAS LWIR band</a:t>
                </a:r>
              </a:p>
              <a:p>
                <a:endParaRPr lang="en-GB">
                  <a:latin typeface="Arial" panose="020B0604020202020204" pitchFamily="34" charset="0"/>
                </a:endParaRPr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145054" y="839956"/>
                <a:ext cx="6638700" cy="3504313"/>
              </a:xfrm>
              <a:blipFill>
                <a:blip r:embed="rId2"/>
                <a:stretch>
                  <a:fillRect l="-643" t="-2783" r="-1194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図 7">
            <a:extLst>
              <a:ext uri="{FF2B5EF4-FFF2-40B4-BE49-F238E27FC236}">
                <a16:creationId xmlns:a16="http://schemas.microsoft.com/office/drawing/2014/main" id="{F3EC1861-36E2-3CF1-CC9F-4C67C000B7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" t="2388" r="-110" b="10120"/>
          <a:stretch>
            <a:fillRect/>
          </a:stretch>
        </p:blipFill>
        <p:spPr>
          <a:xfrm>
            <a:off x="7405988" y="839957"/>
            <a:ext cx="4533840" cy="119002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4004DE7-D815-C572-4FD7-C232756A24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988" y="2575419"/>
            <a:ext cx="4533839" cy="41266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192A3FE-91F2-E4FC-CE6E-411BEE9FF29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0759"/>
          <a:stretch>
            <a:fillRect/>
          </a:stretch>
        </p:blipFill>
        <p:spPr>
          <a:xfrm>
            <a:off x="2114485" y="3823737"/>
            <a:ext cx="2922995" cy="2532860"/>
          </a:xfrm>
          <a:prstGeom prst="rect">
            <a:avLst/>
          </a:prstGeom>
        </p:spPr>
      </p:pic>
      <p:sp>
        <p:nvSpPr>
          <p:cNvPr id="7" name="Plus Sign 6">
            <a:extLst>
              <a:ext uri="{FF2B5EF4-FFF2-40B4-BE49-F238E27FC236}">
                <a16:creationId xmlns:a16="http://schemas.microsoft.com/office/drawing/2014/main" id="{33A671F9-0C2E-887C-2AA4-2D4C2186AC0C}"/>
              </a:ext>
            </a:extLst>
          </p:cNvPr>
          <p:cNvSpPr/>
          <p:nvPr/>
        </p:nvSpPr>
        <p:spPr bwMode="auto">
          <a:xfrm>
            <a:off x="6558396" y="6066182"/>
            <a:ext cx="225358" cy="242277"/>
          </a:xfrm>
          <a:prstGeom prst="mathPlus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E987D02-AA8D-7D0B-821B-A2D4AF1F15B1}"/>
                  </a:ext>
                </a:extLst>
              </p:cNvPr>
              <p:cNvSpPr txBox="1"/>
              <p:nvPr/>
            </p:nvSpPr>
            <p:spPr>
              <a:xfrm>
                <a:off x="6771509" y="6018043"/>
                <a:ext cx="87395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kern="100" spc="-100">
                    <a:solidFill>
                      <a:schemeClr val="tx2"/>
                    </a:solidFill>
                    <a:latin typeface="Bahnschrift Light" panose="020B0502040204020203" pitchFamily="34" charset="0"/>
                    <a:ea typeface="Roboto" panose="02000000000000000000" pitchFamily="2" charset="0"/>
                  </a:rPr>
                  <a:t>PCS(1) </a:t>
                </a:r>
                <a14:m>
                  <m:oMath xmlns:m="http://schemas.openxmlformats.org/officeDocument/2006/math">
                    <m:r>
                      <a:rPr lang="en-GB" sz="1600" b="1" i="1" kern="100" spc="-10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×</m:t>
                    </m:r>
                  </m:oMath>
                </a14:m>
                <a:endParaRPr lang="en-IE" sz="1600" kern="100" spc="-100" err="1">
                  <a:solidFill>
                    <a:schemeClr val="tx2"/>
                  </a:solidFill>
                  <a:latin typeface="Bahnschrift Light" panose="020B0502040204020203" pitchFamily="34" charset="0"/>
                  <a:ea typeface="Roboto" panose="02000000000000000000" pitchFamily="2" charset="0"/>
                </a:endParaRPr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E987D02-AA8D-7D0B-821B-A2D4AF1F15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1509" y="6018043"/>
                <a:ext cx="873957" cy="338554"/>
              </a:xfrm>
              <a:prstGeom prst="rect">
                <a:avLst/>
              </a:prstGeom>
              <a:blipFill>
                <a:blip r:embed="rId6"/>
                <a:stretch>
                  <a:fillRect l="-4196" t="-5357" b="-21429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Equals 9">
            <a:extLst>
              <a:ext uri="{FF2B5EF4-FFF2-40B4-BE49-F238E27FC236}">
                <a16:creationId xmlns:a16="http://schemas.microsoft.com/office/drawing/2014/main" id="{D9C211E7-3C4D-5251-9A82-ACC9FB05F4F4}"/>
              </a:ext>
            </a:extLst>
          </p:cNvPr>
          <p:cNvSpPr/>
          <p:nvPr/>
        </p:nvSpPr>
        <p:spPr bwMode="auto">
          <a:xfrm>
            <a:off x="9555061" y="2229859"/>
            <a:ext cx="536895" cy="276836"/>
          </a:xfrm>
          <a:prstGeom prst="mathEqual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11" name="Plus Sign 10">
            <a:extLst>
              <a:ext uri="{FF2B5EF4-FFF2-40B4-BE49-F238E27FC236}">
                <a16:creationId xmlns:a16="http://schemas.microsoft.com/office/drawing/2014/main" id="{7169CE8E-28B2-E15D-7999-96FAE588E9C3}"/>
              </a:ext>
            </a:extLst>
          </p:cNvPr>
          <p:cNvSpPr/>
          <p:nvPr/>
        </p:nvSpPr>
        <p:spPr bwMode="auto">
          <a:xfrm>
            <a:off x="6558396" y="5815868"/>
            <a:ext cx="225358" cy="242277"/>
          </a:xfrm>
          <a:prstGeom prst="mathPlus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DB9889B-984D-D16C-5218-CD5A6D9A67AA}"/>
                  </a:ext>
                </a:extLst>
              </p:cNvPr>
              <p:cNvSpPr txBox="1"/>
              <p:nvPr/>
            </p:nvSpPr>
            <p:spPr>
              <a:xfrm>
                <a:off x="6746884" y="5788649"/>
                <a:ext cx="91082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kern="100" spc="-100">
                    <a:solidFill>
                      <a:schemeClr val="tx2"/>
                    </a:solidFill>
                    <a:latin typeface="Bahnschrift Light" panose="020B0502040204020203" pitchFamily="34" charset="0"/>
                    <a:ea typeface="Roboto" panose="02000000000000000000" pitchFamily="2" charset="0"/>
                  </a:rPr>
                  <a:t>PCS(2) </a:t>
                </a:r>
                <a14:m>
                  <m:oMath xmlns:m="http://schemas.openxmlformats.org/officeDocument/2006/math">
                    <m:r>
                      <a:rPr lang="en-GB" sz="1600" b="1" i="1" kern="100" spc="-10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×</m:t>
                    </m:r>
                  </m:oMath>
                </a14:m>
                <a:endParaRPr lang="en-IE" sz="1600" kern="100" spc="-100" err="1">
                  <a:solidFill>
                    <a:schemeClr val="tx2"/>
                  </a:solidFill>
                  <a:latin typeface="Bahnschrift Light" panose="020B0502040204020203" pitchFamily="34" charset="0"/>
                  <a:ea typeface="Roboto" panose="02000000000000000000" pitchFamily="2" charset="0"/>
                </a:endParaRPr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DB9889B-984D-D16C-5218-CD5A6D9A67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6884" y="5788649"/>
                <a:ext cx="910827" cy="338554"/>
              </a:xfrm>
              <a:prstGeom prst="rect">
                <a:avLst/>
              </a:prstGeom>
              <a:blipFill>
                <a:blip r:embed="rId7"/>
                <a:stretch>
                  <a:fillRect l="-4027" t="-5455" b="-23636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Plus Sign 12">
            <a:extLst>
              <a:ext uri="{FF2B5EF4-FFF2-40B4-BE49-F238E27FC236}">
                <a16:creationId xmlns:a16="http://schemas.microsoft.com/office/drawing/2014/main" id="{E0A96664-12A8-3DAD-216C-7FCA17D62C1A}"/>
              </a:ext>
            </a:extLst>
          </p:cNvPr>
          <p:cNvSpPr/>
          <p:nvPr/>
        </p:nvSpPr>
        <p:spPr bwMode="auto">
          <a:xfrm>
            <a:off x="6575675" y="5557601"/>
            <a:ext cx="225358" cy="242277"/>
          </a:xfrm>
          <a:prstGeom prst="mathPlus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D84D1D1-64BF-3B8D-36B3-ADD44E368EC0}"/>
                  </a:ext>
                </a:extLst>
              </p:cNvPr>
              <p:cNvSpPr txBox="1"/>
              <p:nvPr/>
            </p:nvSpPr>
            <p:spPr>
              <a:xfrm>
                <a:off x="6746884" y="5538022"/>
                <a:ext cx="9140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kern="100" spc="-100">
                    <a:solidFill>
                      <a:schemeClr val="tx2"/>
                    </a:solidFill>
                    <a:latin typeface="Bahnschrift Light" panose="020B0502040204020203" pitchFamily="34" charset="0"/>
                    <a:ea typeface="Roboto" panose="02000000000000000000" pitchFamily="2" charset="0"/>
                  </a:rPr>
                  <a:t>PCS(3) </a:t>
                </a:r>
                <a14:m>
                  <m:oMath xmlns:m="http://schemas.openxmlformats.org/officeDocument/2006/math">
                    <m:r>
                      <a:rPr lang="en-GB" sz="1600" b="1" i="1" kern="100" spc="-10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Roboto" panose="02000000000000000000" pitchFamily="2" charset="0"/>
                      </a:rPr>
                      <m:t>×</m:t>
                    </m:r>
                  </m:oMath>
                </a14:m>
                <a:endParaRPr lang="en-IE" sz="1600" kern="100" spc="-100" err="1">
                  <a:solidFill>
                    <a:schemeClr val="tx2"/>
                  </a:solidFill>
                  <a:latin typeface="Bahnschrift Light" panose="020B0502040204020203" pitchFamily="34" charset="0"/>
                  <a:ea typeface="Roboto" panose="02000000000000000000" pitchFamily="2" charset="0"/>
                </a:endParaRPr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D84D1D1-64BF-3B8D-36B3-ADD44E368E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6884" y="5538022"/>
                <a:ext cx="914033" cy="338554"/>
              </a:xfrm>
              <a:prstGeom prst="rect">
                <a:avLst/>
              </a:prstGeom>
              <a:blipFill>
                <a:blip r:embed="rId8"/>
                <a:stretch>
                  <a:fillRect l="-4000" t="-5357" r="0" b="-21429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DA1B9AE-A8EB-0DF9-40B2-B9FA878E2286}"/>
                  </a:ext>
                </a:extLst>
              </p:cNvPr>
              <p:cNvSpPr txBox="1"/>
              <p:nvPr/>
            </p:nvSpPr>
            <p:spPr>
              <a:xfrm>
                <a:off x="6919870" y="5231093"/>
                <a:ext cx="29924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1600" b="0" i="1" kern="100" spc="-10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GB" sz="1600" b="0" kern="100" spc="-100">
                  <a:solidFill>
                    <a:schemeClr val="tx2"/>
                  </a:solidFill>
                  <a:latin typeface="Bahnschrift Light" panose="020B0502040204020203" pitchFamily="34" charset="0"/>
                  <a:ea typeface="Cambria Math" panose="02040503050406030204" pitchFamily="18" charset="0"/>
                </a:endParaRPr>
              </a:p>
              <a:p>
                <a:endParaRPr lang="en-IE" sz="1600" b="0" kern="100" spc="-100" err="1">
                  <a:solidFill>
                    <a:schemeClr val="tx2"/>
                  </a:solidFill>
                  <a:latin typeface="Bahnschrift Light" panose="020B0502040204020203" pitchFamily="34" charset="0"/>
                  <a:ea typeface="Roboto" panose="02000000000000000000" pitchFamily="2" charset="0"/>
                </a:endParaRPr>
              </a:p>
            </p:txBody>
          </p:sp>
        </mc:Choice>
        <mc:Fallback xmlns:p159="http://schemas.microsoft.com/office/powerpoint/2015/09/main" xmlns:p15="http://schemas.microsoft.com/office/powerpoint/2012/main" xmlns:p14="http://schemas.microsoft.com/office/powerpoint/2010/main" xmlns:wp="http://schemas.openxmlformats.org/drawingml/2006/wordprocessingDrawing" xmlns:w="http://schemas.openxmlformats.org/wordprocessingml/2006/main" xmlns:m="http://schemas.openxmlformats.org/officeDocument/2006/math"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DA1B9AE-A8EB-0DF9-40B2-B9FA878E22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9870" y="5231093"/>
                <a:ext cx="299249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25216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 animBg="1"/>
      <p:bldP spid="11" grpId="0" animBg="1"/>
      <p:bldP spid="12" grpId="0"/>
      <p:bldP spid="13" grpId="0" animBg="1"/>
      <p:bldP spid="14" grpId="0"/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0F24B-8283-A303-BD5A-6717BD817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Estimation of the noise using PCA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738F03-485B-8796-695B-D7A11A0A3D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3" y="1139430"/>
            <a:ext cx="11627339" cy="2590774"/>
          </a:xfrm>
        </p:spPr>
        <p:txBody>
          <a:bodyPr>
            <a:normAutofit fontScale="77500" lnSpcReduction="20000"/>
          </a:bodyPr>
          <a:lstStyle/>
          <a:p>
            <a:r>
              <a:rPr lang="en-GB"/>
              <a:t>HIRAS/FY-3E noise has also been estimated per pixel</a:t>
            </a:r>
          </a:p>
          <a:p>
            <a:endParaRPr lang="en-GB"/>
          </a:p>
          <a:p>
            <a:r>
              <a:rPr lang="en-GB"/>
              <a:t>The noise of the central pixel is low conversely to the surrounding, in particular corner, pixels -&gt; Is the calibration adjusted only on the central pixel ?</a:t>
            </a:r>
          </a:p>
          <a:p>
            <a:endParaRPr lang="en-GB"/>
          </a:p>
          <a:p>
            <a:r>
              <a:rPr lang="en-GB"/>
              <a:t>In MWIR2, one corner pixel clearly differs from the others with a noise reaching 5 K i.e. 5 times the average noise</a:t>
            </a:r>
            <a:endParaRPr lang="en-I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381930-F9A0-A5E0-A908-5D6CE98232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297" y="3770937"/>
            <a:ext cx="10358663" cy="308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31464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20348.0"/>
  <p:tag name="AS_RELEASE_DATE" val="2025.05.14"/>
  <p:tag name="AS_TITLE" val="Aspose.Slides for .NET 4.0 Client Profile"/>
  <p:tag name="AS_VERSION" val="25.5"/>
</p:tagLst>
</file>

<file path=ppt/theme/theme1.xml><?xml version="1.0" encoding="utf-8"?>
<a:theme xmlns:a="http://schemas.openxmlformats.org/drawingml/2006/main" name="Title &amp; Seperator Slides">
  <a:themeElements>
    <a:clrScheme name="EUMETSAT">
      <a:dk1>
        <a:srgbClr val="FFFFFF"/>
      </a:dk1>
      <a:lt1>
        <a:srgbClr val="00205B"/>
      </a:lt1>
      <a:dk2>
        <a:srgbClr val="38484E"/>
      </a:dk2>
      <a:lt2>
        <a:srgbClr val="5B7F95"/>
      </a:lt2>
      <a:accent1>
        <a:srgbClr val="00B5E2"/>
      </a:accent1>
      <a:accent2>
        <a:srgbClr val="EAAA00"/>
      </a:accent2>
      <a:accent3>
        <a:srgbClr val="00B2A9"/>
      </a:accent3>
      <a:accent4>
        <a:srgbClr val="FE5000"/>
      </a:accent4>
      <a:accent5>
        <a:srgbClr val="7C7FAB"/>
      </a:accent5>
      <a:accent6>
        <a:srgbClr val="D6D2C4"/>
      </a:accent6>
      <a:hlink>
        <a:srgbClr val="C5B9AC"/>
      </a:hlink>
      <a:folHlink>
        <a:srgbClr val="968C83"/>
      </a:folHlink>
    </a:clrScheme>
    <a:fontScheme name="EUMETSAT Font">
      <a:majorFont>
        <a:latin typeface="Bahnschrift SemiBold"/>
        <a:ea typeface="Bahnschrift SemiBold"/>
        <a:cs typeface="Arial"/>
      </a:majorFont>
      <a:minorFont>
        <a:latin typeface="Bahnschrift Light"/>
        <a:ea typeface="Bahnschrift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600" b="0" kern="100" spc="-100" dirty="0" err="1" smtClean="0">
            <a:solidFill>
              <a:schemeClr val="tx2"/>
            </a:solidFill>
            <a:latin typeface="Bahnschrift Light" panose="020B0502040204020203" pitchFamily="34" charset="0"/>
            <a:ea typeface="Roboto" panose="02000000000000000000" pitchFamily="2" charset="0"/>
          </a:defRPr>
        </a:defPPr>
      </a:lstStyle>
    </a:txDef>
  </a:objectDefaults>
  <a:extraClrSchemeLst>
    <a:extraClrScheme>
      <a:clrScheme name="1_EUM_template_v03 1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F9A00"/>
        </a:accent1>
        <a:accent2>
          <a:srgbClr val="9F2D20"/>
        </a:accent2>
        <a:accent3>
          <a:srgbClr val="FFFFFF"/>
        </a:accent3>
        <a:accent4>
          <a:srgbClr val="001E59"/>
        </a:accent4>
        <a:accent5>
          <a:srgbClr val="FFCAAA"/>
        </a:accent5>
        <a:accent6>
          <a:srgbClr val="90281C"/>
        </a:accent6>
        <a:hlink>
          <a:srgbClr val="7498C0"/>
        </a:hlink>
        <a:folHlink>
          <a:srgbClr val="9294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2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6D0A9"/>
        </a:accent1>
        <a:accent2>
          <a:srgbClr val="EBCAE3"/>
        </a:accent2>
        <a:accent3>
          <a:srgbClr val="FFFFFF"/>
        </a:accent3>
        <a:accent4>
          <a:srgbClr val="001E59"/>
        </a:accent4>
        <a:accent5>
          <a:srgbClr val="FAE4D1"/>
        </a:accent5>
        <a:accent6>
          <a:srgbClr val="D5B7CE"/>
        </a:accent6>
        <a:hlink>
          <a:srgbClr val="4E2029"/>
        </a:hlink>
        <a:folHlink>
          <a:srgbClr val="423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3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5B97B1"/>
        </a:accent1>
        <a:accent2>
          <a:srgbClr val="F39600"/>
        </a:accent2>
        <a:accent3>
          <a:srgbClr val="FFFFFF"/>
        </a:accent3>
        <a:accent4>
          <a:srgbClr val="001E59"/>
        </a:accent4>
        <a:accent5>
          <a:srgbClr val="B5C9D5"/>
        </a:accent5>
        <a:accent6>
          <a:srgbClr val="DC8700"/>
        </a:accent6>
        <a:hlink>
          <a:srgbClr val="FFE4AE"/>
        </a:hlink>
        <a:folHlink>
          <a:srgbClr val="002A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4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003F80"/>
        </a:accent1>
        <a:accent2>
          <a:srgbClr val="BDD7EE"/>
        </a:accent2>
        <a:accent3>
          <a:srgbClr val="FFFFFF"/>
        </a:accent3>
        <a:accent4>
          <a:srgbClr val="001E59"/>
        </a:accent4>
        <a:accent5>
          <a:srgbClr val="AAAFC0"/>
        </a:accent5>
        <a:accent6>
          <a:srgbClr val="ABC3D8"/>
        </a:accent6>
        <a:hlink>
          <a:srgbClr val="FFD350"/>
        </a:hlink>
        <a:folHlink>
          <a:srgbClr val="EB6F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5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C75B12"/>
        </a:accent1>
        <a:accent2>
          <a:srgbClr val="003359"/>
        </a:accent2>
        <a:accent3>
          <a:srgbClr val="FFFFFF"/>
        </a:accent3>
        <a:accent4>
          <a:srgbClr val="001E59"/>
        </a:accent4>
        <a:accent5>
          <a:srgbClr val="E0B5AA"/>
        </a:accent5>
        <a:accent6>
          <a:srgbClr val="002D50"/>
        </a:accent6>
        <a:hlink>
          <a:srgbClr val="92A2BD"/>
        </a:hlink>
        <a:folHlink>
          <a:srgbClr val="C7B3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 Landscape Template (All Designs).pptx" id="{12443F55-906A-4ACB-9A2F-98B2EB5A6081}" vid="{34CB0787-89DC-4D21-9BBE-BF3E5B2193E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X6PPVAVDZMSZ-613157859-13578</_dlc_DocId>
    <_dlc_DocIdUrl xmlns="cfab5f87-ed30-4dbb-a820-4234a14babf6">
      <Url>https://wmoomm.sharepoint.com/sites/Collaboration/_layouts/15/DocIdRedir.aspx?ID=X6PPVAVDZMSZ-613157859-13578</Url>
      <Description>X6PPVAVDZMSZ-613157859-13578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?mso-contentType ?>
<SharedContentType xmlns="Microsoft.SharePoint.Taxonomy.ContentTypeSync" SourceId="92a3b380-abf6-46f2-87bb-c2c114de1c9e" ContentTypeId="0x01" PreviousValue="false"/>
</file>

<file path=customXml/itemProps1.xml><?xml version="1.0" encoding="utf-8"?>
<ds:datastoreItem xmlns:ds="http://schemas.openxmlformats.org/officeDocument/2006/customXml" ds:itemID="{4EDD4E2F-D475-4819-9433-F07FB2FABC04}"/>
</file>

<file path=customXml/itemProps2.xml><?xml version="1.0" encoding="utf-8"?>
<ds:datastoreItem xmlns:ds="http://schemas.openxmlformats.org/officeDocument/2006/customXml" ds:itemID="{A3F162B5-2E6E-4C8D-881A-803D0DC84FC9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3434cde1-f776-4c3f-9525-3f132e87b814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4c0d32b7-afc5-4577-b835-8ee209ff46e1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DEFCFFA2-E922-41DC-860B-821ED93E468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8B8B29D-C0A9-47FA-B020-22D98918AD55}"/>
</file>

<file path=customXml/itemProps5.xml><?xml version="1.0" encoding="utf-8"?>
<ds:datastoreItem xmlns:ds="http://schemas.openxmlformats.org/officeDocument/2006/customXml" ds:itemID="{32C31B88-C559-47E9-BE01-89BF24A87744}"/>
</file>

<file path=docProps/app.xml><?xml version="1.0" encoding="utf-8"?>
<Properties xmlns="http://schemas.openxmlformats.org/officeDocument/2006/extended-properties" xmlns:vt="http://schemas.openxmlformats.org/officeDocument/2006/docPropsVTypes">
  <Template>Presentation Landscape Template (All Designs)</Template>
  <TotalTime>0</TotalTime>
  <Words>1932</Words>
  <Application>Microsoft Office PowerPoint</Application>
  <PresentationFormat>Widescreen</PresentationFormat>
  <Paragraphs>468</Paragraphs>
  <Slides>40</Slides>
  <Notes>1</Notes>
  <HiddenSlides>2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53" baseType="lpstr">
      <vt:lpstr>Arial</vt:lpstr>
      <vt:lpstr>Bahnschrift</vt:lpstr>
      <vt:lpstr>Bahnschrift Light</vt:lpstr>
      <vt:lpstr>Bahnschrift SemiLight</vt:lpstr>
      <vt:lpstr>Cambria Math</vt:lpstr>
      <vt:lpstr>Century Gothic</vt:lpstr>
      <vt:lpstr>Helvetica</vt:lpstr>
      <vt:lpstr>Roboto</vt:lpstr>
      <vt:lpstr>Roboto Light</vt:lpstr>
      <vt:lpstr>Tahoma</vt:lpstr>
      <vt:lpstr>Times New Roman</vt:lpstr>
      <vt:lpstr>Wingdings</vt:lpstr>
      <vt:lpstr>Title &amp; Seperator Slides</vt:lpstr>
      <vt:lpstr>PowerPoint Presentation</vt:lpstr>
      <vt:lpstr>Agenda</vt:lpstr>
      <vt:lpstr>Agenda</vt:lpstr>
      <vt:lpstr>HIRAS-II</vt:lpstr>
      <vt:lpstr>SNOs HIRAS/IASI</vt:lpstr>
      <vt:lpstr>Agenda</vt:lpstr>
      <vt:lpstr>Agenda</vt:lpstr>
      <vt:lpstr>IASI/HIRAS FY-3E : Radiometric offset analysis</vt:lpstr>
      <vt:lpstr>Agenda</vt:lpstr>
      <vt:lpstr>Agenda</vt:lpstr>
      <vt:lpstr>IASI/HIRAS FY-3E : Spectral calibration pixel/scan dependency</vt:lpstr>
      <vt:lpstr>Agenda</vt:lpstr>
      <vt:lpstr>Agenda</vt:lpstr>
      <vt:lpstr>Visual inspection using Principal Component Scores</vt:lpstr>
      <vt:lpstr>PCs visual inspection</vt:lpstr>
      <vt:lpstr>PCs visual inspection</vt:lpstr>
      <vt:lpstr>Estimation of the noise using PCA</vt:lpstr>
      <vt:lpstr>Imaginary part of the spectrum</vt:lpstr>
      <vt:lpstr>Conclusion</vt:lpstr>
      <vt:lpstr>Agenda</vt:lpstr>
      <vt:lpstr>Agenda</vt:lpstr>
      <vt:lpstr>GIIRS-IASI colocations</vt:lpstr>
      <vt:lpstr>Agenda</vt:lpstr>
      <vt:lpstr>Agenda</vt:lpstr>
      <vt:lpstr>Radiometric performances</vt:lpstr>
      <vt:lpstr>Radiometric calibration vs. scan</vt:lpstr>
      <vt:lpstr>Other radiometric observations</vt:lpstr>
      <vt:lpstr>Agenda</vt:lpstr>
      <vt:lpstr>Agenda</vt:lpstr>
      <vt:lpstr>FY4B GIIRS Spectral calibration</vt:lpstr>
      <vt:lpstr>FY4B GIIRS SAF retrieval and correction</vt:lpstr>
      <vt:lpstr>Agenda</vt:lpstr>
      <vt:lpstr>Agenda</vt:lpstr>
      <vt:lpstr>FY4B GIIRS Noise</vt:lpstr>
      <vt:lpstr>Conclusion</vt:lpstr>
      <vt:lpstr>PowerPoint Presentation</vt:lpstr>
      <vt:lpstr>Anomaly Detection</vt:lpstr>
      <vt:lpstr>PCs visual inspection</vt:lpstr>
      <vt:lpstr>Principal Component Analysis (PCA)</vt:lpstr>
      <vt:lpstr>Estimation of the noise using PCA</vt:lpstr>
    </vt:vector>
  </TitlesOfParts>
  <Company>EUMETSAT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Anne-Flore Laloe</dc:creator>
  <cp:lastModifiedBy>Dorothee Coppens</cp:lastModifiedBy>
  <cp:revision>43</cp:revision>
  <cp:lastPrinted>2006-03-06T14:11:17Z</cp:lastPrinted>
  <dcterms:created xsi:type="dcterms:W3CDTF">2024-03-12T14:08:59Z</dcterms:created>
  <dcterms:modified xsi:type="dcterms:W3CDTF">2026-03-24T02:11:48Z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cd9d18de-36ea-4195-81cb-cec7896cb86e</vt:lpwstr>
  </property>
</Properties>
</file>