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23"/>
  </p:notesMasterIdLst>
  <p:sldIdLst>
    <p:sldId id="256" r:id="rId7"/>
    <p:sldId id="259" r:id="rId8"/>
    <p:sldId id="273" r:id="rId9"/>
    <p:sldId id="260" r:id="rId10"/>
    <p:sldId id="275" r:id="rId11"/>
    <p:sldId id="262" r:id="rId12"/>
    <p:sldId id="276" r:id="rId13"/>
    <p:sldId id="277" r:id="rId14"/>
    <p:sldId id="278" r:id="rId15"/>
    <p:sldId id="274" r:id="rId16"/>
    <p:sldId id="279" r:id="rId17"/>
    <p:sldId id="280" r:id="rId18"/>
    <p:sldId id="281" r:id="rId19"/>
    <p:sldId id="282" r:id="rId20"/>
    <p:sldId id="283" r:id="rId21"/>
    <p:sldId id="284" r:id="rId22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047" autoAdjust="0"/>
  </p:normalViewPr>
  <p:slideViewPr>
    <p:cSldViewPr snapToGrid="0">
      <p:cViewPr varScale="1">
        <p:scale>
          <a:sx n="97" d="100"/>
          <a:sy n="97" d="100"/>
        </p:scale>
        <p:origin x="40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25/04/2026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09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8F96B-1059-E08E-E7B3-EA07E97E0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8AF8E73-BEFF-CEC4-136F-84B88904D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67CA4D9-1102-9A9C-B2F3-F9D51773F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475A9D-B622-9950-F64E-B996739F5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043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74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After applying the nonlinearity correction, deviations with respect to target temperature are significantly reduced.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032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1ACAF-3C72-3DF0-0C73-8DDC42369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6E0270B-6A21-BF4F-D43A-E28CD6650D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343E4B3-6B66-AA49-D741-27E16D6C37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4DC96C-C981-E67A-5DD1-1B08AECB36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495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4F46F-9EA3-D9FC-100D-EB5DC0542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06BA2A9-8BE8-8BAB-8255-41D1C0B44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EC0F108-509C-FEFD-1A53-2A4CBBD4D4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After applying the nonlinearity correction, deviations with respect to target temperature are significantly reduced.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621E3D-B38F-EC47-4648-A9BA5C742A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693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CE05B-4357-EB1B-6BA3-92A2B9360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00E200-0D7D-CF7D-8ACB-49FFBA53B0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51C921E-147F-7EFE-4F16-3959B0C1D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713D07-C31A-4ECB-2814-48B9533B6A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232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BAB71-097A-3CF3-3314-371275971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170FD42-D964-1DB8-D92A-F9B46F2B7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9B50F67-8A61-CF7B-112B-824A3036F5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D2FEF6-B1D4-595E-56ED-1F6B3BC20D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665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On-orbit performance assessment of HIRAS-II onboard FY-3H satellite</a:t>
            </a:r>
            <a:endParaRPr lang="en-GB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1555" y="3769678"/>
            <a:ext cx="8748889" cy="1655762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1200"/>
              </a:spcAft>
            </a:pPr>
            <a:r>
              <a:rPr lang="en-GB" sz="2900" dirty="0"/>
              <a:t>Presenter: Junwei Wang</a:t>
            </a:r>
          </a:p>
          <a:p>
            <a:pPr>
              <a:lnSpc>
                <a:spcPct val="120000"/>
              </a:lnSpc>
            </a:pPr>
            <a:r>
              <a:rPr lang="en-US" altLang="zh-CN" sz="2600" i="1" dirty="0"/>
              <a:t>Contributors: Chengli Qi, </a:t>
            </a:r>
            <a:r>
              <a:rPr lang="en-US" altLang="zh-CN" sz="2600" i="1" dirty="0" err="1"/>
              <a:t>Zhichao</a:t>
            </a:r>
            <a:r>
              <a:rPr lang="en-US" altLang="zh-CN" sz="2600" i="1" dirty="0"/>
              <a:t> Guan, </a:t>
            </a:r>
            <a:r>
              <a:rPr lang="en-US" altLang="zh-CN" sz="2600" i="1" dirty="0" err="1"/>
              <a:t>Chunyuan</a:t>
            </a:r>
            <a:r>
              <a:rPr lang="en-US" altLang="zh-CN" sz="2600" i="1" dirty="0"/>
              <a:t> Shao, Han Li, </a:t>
            </a:r>
            <a:r>
              <a:rPr lang="en-US" altLang="zh-CN" sz="2600" i="1" dirty="0" err="1"/>
              <a:t>Mengzhen</a:t>
            </a:r>
            <a:r>
              <a:rPr lang="en-US" altLang="zh-CN" sz="2600" i="1" dirty="0"/>
              <a:t> Xie,  Qian Zhang, </a:t>
            </a:r>
            <a:r>
              <a:rPr lang="en-US" altLang="zh-CN" sz="2600" i="1" dirty="0" err="1"/>
              <a:t>Yanfang</a:t>
            </a:r>
            <a:r>
              <a:rPr lang="en-US" altLang="zh-CN" sz="2600" i="1" dirty="0"/>
              <a:t> </a:t>
            </a:r>
            <a:r>
              <a:rPr lang="en-US" altLang="zh-CN" sz="2600" i="1" dirty="0" err="1"/>
              <a:t>Lv</a:t>
            </a:r>
            <a:br>
              <a:rPr lang="en-GB" dirty="0"/>
            </a:br>
            <a:br>
              <a:rPr lang="en-GB" dirty="0"/>
            </a:br>
            <a:r>
              <a:rPr lang="en-GB" dirty="0"/>
              <a:t>NSMC, </a:t>
            </a:r>
            <a:r>
              <a:rPr lang="en-US" altLang="zh-CN" dirty="0"/>
              <a:t>China Meteorological Administration (CMA)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3ED968-DD2B-B45B-C1F0-B10388231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FY-3H satellite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42D3911-4279-D14F-8DA0-0F95AE029114}"/>
              </a:ext>
            </a:extLst>
          </p:cNvPr>
          <p:cNvSpPr txBox="1"/>
          <p:nvPr/>
        </p:nvSpPr>
        <p:spPr>
          <a:xfrm>
            <a:off x="457200" y="1264258"/>
            <a:ext cx="11555185" cy="1711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cs typeface="Arial" panose="020B0604020202020204" pitchFamily="34" charset="0"/>
              </a:rPr>
              <a:t>FY-3H is an afternoon-orbit satellite and the successor to FY-3D, enhancing the capability of high-precision monitoring of global greenhouse gases.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cs typeface="Arial" panose="020B0604020202020204" pitchFamily="34" charset="0"/>
              </a:rPr>
              <a:t>After assimilating FY-3H, the contribution of FY-series satellites in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cs typeface="Arial" panose="020B0604020202020204" pitchFamily="34" charset="0"/>
              </a:rPr>
              <a:t>    the CMA-GFS numerical forecasting system has further increased.</a:t>
            </a:r>
            <a:endParaRPr lang="zh-CN" altLang="en-US" dirty="0">
              <a:cs typeface="Arial" panose="020B0604020202020204" pitchFamily="34" charset="0"/>
            </a:endParaRPr>
          </a:p>
        </p:txBody>
      </p:sp>
      <p:sp>
        <p:nvSpPr>
          <p:cNvPr id="26" name="AutoShape 2">
            <a:extLst>
              <a:ext uri="{FF2B5EF4-FFF2-40B4-BE49-F238E27FC236}">
                <a16:creationId xmlns:a16="http://schemas.microsoft.com/office/drawing/2014/main" id="{E043F457-C88C-43E7-2617-DE36F34477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D67F2714-38FE-AA4D-8470-84C2DB052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577" y="3040987"/>
            <a:ext cx="5452163" cy="38777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1088110F-35AE-E61A-95ED-13B9F0BF64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041456"/>
              </p:ext>
            </p:extLst>
          </p:nvPr>
        </p:nvGraphicFramePr>
        <p:xfrm>
          <a:off x="7682799" y="1884604"/>
          <a:ext cx="3703717" cy="11930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25913">
                  <a:extLst>
                    <a:ext uri="{9D8B030D-6E8A-4147-A177-3AD203B41FA5}">
                      <a16:colId xmlns:a16="http://schemas.microsoft.com/office/drawing/2014/main" val="4276735006"/>
                    </a:ext>
                  </a:extLst>
                </a:gridCol>
                <a:gridCol w="2777804">
                  <a:extLst>
                    <a:ext uri="{9D8B030D-6E8A-4147-A177-3AD203B41FA5}">
                      <a16:colId xmlns:a16="http://schemas.microsoft.com/office/drawing/2014/main" val="2517047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</a:rPr>
                        <a:t>Orbit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214" marR="27214" marT="27214" marB="272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+mn-lt"/>
                        </a:rPr>
                        <a:t>Sunsynchronous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</a:rPr>
                        <a:t> orbit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214" marR="27214" marT="27214" marB="272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361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</a:rPr>
                        <a:t>Altitude</a:t>
                      </a:r>
                      <a:endParaRPr 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214" marR="27214" marT="27214" marB="272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</a:rPr>
                        <a:t>836 km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214" marR="27214" marT="27214" marB="272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6022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</a:rPr>
                        <a:t>ECT</a:t>
                      </a:r>
                      <a:endParaRPr 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214" marR="27214" marT="27214" marB="272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</a:rPr>
                        <a:t>14:00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latin typeface="+mn-lt"/>
                        </a:rPr>
                        <a:t>asc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214" marR="27214" marT="27214" marB="272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814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</a:rPr>
                        <a:t>Launch</a:t>
                      </a:r>
                      <a:endParaRPr lang="en-US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214" marR="27214" marT="27214" marB="272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+mn-lt"/>
                        </a:rPr>
                        <a:t>2025-09-27</a:t>
                      </a:r>
                      <a:endParaRPr lang="en-US" altLang="zh-CN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214" marR="27214" marT="27214" marB="272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650818"/>
                  </a:ext>
                </a:extLst>
              </a:tr>
            </a:tbl>
          </a:graphicData>
        </a:graphic>
      </p:graphicFrame>
      <p:pic>
        <p:nvPicPr>
          <p:cNvPr id="28" name="图片 27">
            <a:extLst>
              <a:ext uri="{FF2B5EF4-FFF2-40B4-BE49-F238E27FC236}">
                <a16:creationId xmlns:a16="http://schemas.microsoft.com/office/drawing/2014/main" id="{E7D76547-57EA-399B-8126-F9BC990F3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077676"/>
            <a:ext cx="6381107" cy="3129972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5DAC6B5B-B11F-8CBB-3DAF-811AABA9B3D6}"/>
              </a:ext>
            </a:extLst>
          </p:cNvPr>
          <p:cNvSpPr txBox="1"/>
          <p:nvPr/>
        </p:nvSpPr>
        <p:spPr>
          <a:xfrm>
            <a:off x="142553" y="6252683"/>
            <a:ext cx="7010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Global coverage of polar-orbiting satellites within a 30-minute assimilation time window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922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1CAB2-216F-56D2-901B-0269F210E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2A6279-4EA7-C68C-6B8C-15BAEE43D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HIRAS onboard the FY-3 satellites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23BF732-C2AA-6EF0-0C85-5736F9A68C3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032" y="1037264"/>
            <a:ext cx="5400000" cy="3013006"/>
          </a:xfrm>
          <a:prstGeom prst="rect">
            <a:avLst/>
          </a:prstGeom>
        </p:spPr>
      </p:pic>
      <p:graphicFrame>
        <p:nvGraphicFramePr>
          <p:cNvPr id="8" name="Group 41">
            <a:extLst>
              <a:ext uri="{FF2B5EF4-FFF2-40B4-BE49-F238E27FC236}">
                <a16:creationId xmlns:a16="http://schemas.microsoft.com/office/drawing/2014/main" id="{98979425-7A55-FC93-9FDB-65F4C3E66C7D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68645405"/>
              </p:ext>
            </p:extLst>
          </p:nvPr>
        </p:nvGraphicFramePr>
        <p:xfrm>
          <a:off x="667119" y="4047238"/>
          <a:ext cx="11187680" cy="2506664"/>
        </p:xfrm>
        <a:graphic>
          <a:graphicData uri="http://schemas.openxmlformats.org/drawingml/2006/table">
            <a:tbl>
              <a:tblPr/>
              <a:tblGrid>
                <a:gridCol w="738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61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64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58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014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28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5057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39713">
                <a:tc rowSpan="2"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Band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Spectral Range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(cm</a:t>
                      </a:r>
                      <a:r>
                        <a:rPr kumimoji="0" lang="en-US" altLang="zh-CN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Spectral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Resolution</a:t>
                      </a:r>
                      <a:endParaRPr kumimoji="0" lang="zh-CN" alt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(cm</a:t>
                      </a:r>
                      <a:r>
                        <a:rPr kumimoji="0" lang="en-US" altLang="zh-CN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Sensitivity (NE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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T@280K)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Radiometric Accuracy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Spectral Uncertainty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76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FY-3D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FY-3E/3F/3H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FY-3D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FY-3E</a:t>
                      </a:r>
                      <a:r>
                        <a:rPr lang="en-US" altLang="zh-CN" sz="1400" b="1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/3F/3H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FY-3D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FY-3E</a:t>
                      </a:r>
                      <a:r>
                        <a:rPr lang="en-US" altLang="zh-CN" sz="1400" b="1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/3F/3H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LWIR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650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1168.125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15.38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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8.56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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0.625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0.4 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650 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667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cm</a:t>
                      </a:r>
                      <a:r>
                        <a:rPr kumimoji="0" lang="en-US" altLang="zh-CN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-1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0.8 K</a:t>
                      </a:r>
                      <a:endParaRPr kumimoji="0" 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0.7 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1.0 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 ppm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 ppm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7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667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689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cm</a:t>
                      </a:r>
                      <a:r>
                        <a:rPr kumimoji="0" lang="en-US" altLang="zh-CN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-1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0.4 K</a:t>
                      </a:r>
                      <a:endParaRPr kumimoji="0" 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 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7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689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1000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cm</a:t>
                      </a:r>
                      <a:r>
                        <a:rPr kumimoji="0" lang="en-US" altLang="zh-CN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-1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 K</a:t>
                      </a:r>
                      <a:endParaRPr kumimoji="0" 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 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45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1000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1136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cm</a:t>
                      </a:r>
                      <a:r>
                        <a:rPr kumimoji="0" lang="en-US" altLang="zh-CN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-1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0.4 K</a:t>
                      </a:r>
                      <a:endParaRPr kumimoji="0" 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 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MWIR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1168.75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1920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8.55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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5.21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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0.625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0.7K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1210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1538 cm</a:t>
                      </a:r>
                      <a:r>
                        <a:rPr kumimoji="0" lang="en-US" altLang="zh-CN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-1</a:t>
                      </a:r>
                      <a:endParaRPr kumimoji="0" 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 K</a:t>
                      </a:r>
                      <a:endParaRPr kumimoji="0" 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0.7 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0.4 K</a:t>
                      </a:r>
                      <a:endParaRPr kumimoji="0" 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12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1538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1750 cm</a:t>
                      </a:r>
                      <a:r>
                        <a:rPr kumimoji="0" lang="en-US" altLang="zh-CN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-1</a:t>
                      </a:r>
                      <a:endParaRPr kumimoji="0" 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0.3 K</a:t>
                      </a:r>
                      <a:endParaRPr kumimoji="0" 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0.5 K</a:t>
                      </a:r>
                      <a:endParaRPr kumimoji="0" 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0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SWIR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1920.625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2550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5.21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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3.92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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152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0.625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1.2 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2155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2300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cm</a:t>
                      </a:r>
                      <a:r>
                        <a:rPr kumimoji="0" lang="en-US" altLang="zh-CN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0.3 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0.7 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0.5 K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9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2300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2550 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cm</a:t>
                      </a:r>
                      <a:r>
                        <a:rPr kumimoji="0" lang="en-US" altLang="zh-CN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-1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0.5 K</a:t>
                      </a:r>
                      <a:endParaRPr kumimoji="0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0.6 K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" name="图片 8">
            <a:extLst>
              <a:ext uri="{FF2B5EF4-FFF2-40B4-BE49-F238E27FC236}">
                <a16:creationId xmlns:a16="http://schemas.microsoft.com/office/drawing/2014/main" id="{1CB4247D-A85E-01CE-BF87-CE45468CD87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26"/>
          <a:stretch>
            <a:fillRect/>
          </a:stretch>
        </p:blipFill>
        <p:spPr>
          <a:xfrm>
            <a:off x="899576" y="1244563"/>
            <a:ext cx="5040000" cy="249924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13344C5-9D45-ECE4-2A03-4A635D1D5FA8}"/>
              </a:ext>
            </a:extLst>
          </p:cNvPr>
          <p:cNvSpPr txBox="1"/>
          <p:nvPr/>
        </p:nvSpPr>
        <p:spPr>
          <a:xfrm>
            <a:off x="1540933" y="3635071"/>
            <a:ext cx="16989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FY-3D FOV layout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A34DA44-1710-E12D-7EA9-C07E4F6C17F0}"/>
              </a:ext>
            </a:extLst>
          </p:cNvPr>
          <p:cNvSpPr txBox="1"/>
          <p:nvPr/>
        </p:nvSpPr>
        <p:spPr>
          <a:xfrm>
            <a:off x="3814766" y="3699566"/>
            <a:ext cx="20327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FY-3E/F/H FOV layout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732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E6A99-D2BA-863E-7D5A-94520B81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427C1A-069D-78D0-B327-F5B251804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Schedule for FY-3H/HIRAS-II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645E502-9325-4A3C-39B9-1D07E66B5C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893" y="1608431"/>
            <a:ext cx="6778617" cy="406717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75B7B03-2757-F26E-2C96-15307DBB1940}"/>
              </a:ext>
            </a:extLst>
          </p:cNvPr>
          <p:cNvSpPr txBox="1"/>
          <p:nvPr/>
        </p:nvSpPr>
        <p:spPr>
          <a:xfrm>
            <a:off x="6676106" y="5826314"/>
            <a:ext cx="4820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NEdT@280K during pre-launch calibration</a:t>
            </a:r>
            <a:endParaRPr lang="zh-CN" altLang="en-US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CD50557-4222-B06B-5D3A-1E1454FA6DB4}"/>
              </a:ext>
            </a:extLst>
          </p:cNvPr>
          <p:cNvSpPr txBox="1"/>
          <p:nvPr/>
        </p:nvSpPr>
        <p:spPr>
          <a:xfrm>
            <a:off x="387730" y="1263603"/>
            <a:ext cx="5305147" cy="5113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Schedule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2025.09.27 satellite launch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             ⋮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     bake-out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             ⋮</a:t>
            </a:r>
            <a:endParaRPr lang="en-US" altLang="zh-CN" sz="20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2025.12.23 Instrument Powered On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            ⋮</a:t>
            </a:r>
            <a:endParaRPr lang="en-US" altLang="zh-CN" sz="20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On-Orbit Cal/Val </a:t>
            </a:r>
            <a:r>
              <a:rPr lang="en-US" altLang="zh-CN" sz="2000" dirty="0" err="1"/>
              <a:t>compaings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            ⋮</a:t>
            </a:r>
            <a:endParaRPr lang="en-US" altLang="zh-CN" sz="24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2026.04. pre-release calibration data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2026.07. Public Data Release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14306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D52BE-CBB8-F617-AF71-D2276D25D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3808CA-6E4A-A654-75AA-EDAE8E8C3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Noise characteristics of FY-3H/HIRAS-II</a:t>
            </a:r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651D563-883A-5694-85A4-4F14256498D0}"/>
              </a:ext>
            </a:extLst>
          </p:cNvPr>
          <p:cNvGrpSpPr/>
          <p:nvPr/>
        </p:nvGrpSpPr>
        <p:grpSpPr>
          <a:xfrm>
            <a:off x="2960212" y="1104501"/>
            <a:ext cx="4507164" cy="2704299"/>
            <a:chOff x="10035" y="1582665"/>
            <a:chExt cx="5819999" cy="34920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18A3D0A1-3973-A079-1BF3-0E42977D2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5" y="1582665"/>
              <a:ext cx="5819999" cy="3492000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4211DAD1-5B72-2538-464A-D0906D221BAE}"/>
                </a:ext>
              </a:extLst>
            </p:cNvPr>
            <p:cNvSpPr txBox="1"/>
            <p:nvPr/>
          </p:nvSpPr>
          <p:spPr>
            <a:xfrm>
              <a:off x="423140" y="1940254"/>
              <a:ext cx="2467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</a:rPr>
                <a:t>Prelaunch, blackbody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E7D20856-C7D3-094F-288A-F574B1A45A4C}"/>
              </a:ext>
            </a:extLst>
          </p:cNvPr>
          <p:cNvGrpSpPr/>
          <p:nvPr/>
        </p:nvGrpSpPr>
        <p:grpSpPr>
          <a:xfrm>
            <a:off x="7607545" y="1104505"/>
            <a:ext cx="4507157" cy="2704295"/>
            <a:chOff x="6096001" y="3345435"/>
            <a:chExt cx="5819991" cy="349199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10F22358-AD6C-46C8-4626-1B8AEEA30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1" y="3345435"/>
              <a:ext cx="5819991" cy="3491995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0E58BF8-B1B9-9D48-DC26-6BBB69C30FB3}"/>
                </a:ext>
              </a:extLst>
            </p:cNvPr>
            <p:cNvSpPr txBox="1"/>
            <p:nvPr/>
          </p:nvSpPr>
          <p:spPr>
            <a:xfrm>
              <a:off x="6454833" y="3713364"/>
              <a:ext cx="2937633" cy="476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</a:rPr>
                <a:t>On-orbit, blackbody</a:t>
              </a:r>
              <a:endParaRPr lang="en-US" altLang="zh-CN" dirty="0"/>
            </a:p>
          </p:txBody>
        </p:sp>
      </p:grp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8470DDC-6921-D0AC-2386-DA20D8BDC419}"/>
              </a:ext>
            </a:extLst>
          </p:cNvPr>
          <p:cNvCxnSpPr>
            <a:cxnSpLocks/>
          </p:cNvCxnSpPr>
          <p:nvPr/>
        </p:nvCxnSpPr>
        <p:spPr>
          <a:xfrm>
            <a:off x="3237192" y="3086700"/>
            <a:ext cx="8740319" cy="0"/>
          </a:xfrm>
          <a:prstGeom prst="line">
            <a:avLst/>
          </a:prstGeom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88EE15A-F3BC-935D-30F6-E608E9FDB078}"/>
              </a:ext>
            </a:extLst>
          </p:cNvPr>
          <p:cNvGrpSpPr/>
          <p:nvPr/>
        </p:nvGrpSpPr>
        <p:grpSpPr>
          <a:xfrm>
            <a:off x="2960815" y="3789275"/>
            <a:ext cx="4505998" cy="2703600"/>
            <a:chOff x="1448104" y="4095312"/>
            <a:chExt cx="4505998" cy="270360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1A307078-A99C-BAB7-9616-495055ECC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48104" y="4095312"/>
              <a:ext cx="4505998" cy="2703600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F5B54FE-43E6-00FF-9FD2-2AC54E2FFF14}"/>
                </a:ext>
              </a:extLst>
            </p:cNvPr>
            <p:cNvSpPr txBox="1"/>
            <p:nvPr/>
          </p:nvSpPr>
          <p:spPr>
            <a:xfrm>
              <a:off x="1724481" y="4345022"/>
              <a:ext cx="27495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</a:rPr>
                <a:t>Prelaunch, dark space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75CDE07-1E07-E14C-3F89-FA1A6047D1BB}"/>
              </a:ext>
            </a:extLst>
          </p:cNvPr>
          <p:cNvGrpSpPr/>
          <p:nvPr/>
        </p:nvGrpSpPr>
        <p:grpSpPr>
          <a:xfrm>
            <a:off x="7607545" y="3789275"/>
            <a:ext cx="4507198" cy="2703600"/>
            <a:chOff x="6094834" y="4095312"/>
            <a:chExt cx="4507198" cy="2703600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121B92F-1337-F9FA-2E6F-B4E9A3B86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4834" y="4095312"/>
              <a:ext cx="4507198" cy="2703600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153D0DE-D5E4-0256-98B8-D3F16D1E846B}"/>
                </a:ext>
              </a:extLst>
            </p:cNvPr>
            <p:cNvSpPr txBox="1"/>
            <p:nvPr/>
          </p:nvSpPr>
          <p:spPr>
            <a:xfrm>
              <a:off x="6373889" y="4345022"/>
              <a:ext cx="2329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</a:rPr>
                <a:t>On-orbit, dark space</a:t>
              </a:r>
              <a:endParaRPr lang="en-US" altLang="zh-CN" dirty="0"/>
            </a:p>
          </p:txBody>
        </p:sp>
      </p:grp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8554E95-7D58-52D7-F850-8822E02CD2B3}"/>
              </a:ext>
            </a:extLst>
          </p:cNvPr>
          <p:cNvCxnSpPr>
            <a:cxnSpLocks/>
          </p:cNvCxnSpPr>
          <p:nvPr/>
        </p:nvCxnSpPr>
        <p:spPr>
          <a:xfrm>
            <a:off x="3237192" y="3312113"/>
            <a:ext cx="8740319" cy="0"/>
          </a:xfrm>
          <a:prstGeom prst="line">
            <a:avLst/>
          </a:prstGeom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F1C119D8-545F-9EEE-4965-B10FDF0305BE}"/>
              </a:ext>
            </a:extLst>
          </p:cNvPr>
          <p:cNvCxnSpPr>
            <a:cxnSpLocks/>
          </p:cNvCxnSpPr>
          <p:nvPr/>
        </p:nvCxnSpPr>
        <p:spPr>
          <a:xfrm>
            <a:off x="3237191" y="5773455"/>
            <a:ext cx="8740319" cy="0"/>
          </a:xfrm>
          <a:prstGeom prst="line">
            <a:avLst/>
          </a:prstGeom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D5850325-DE3C-3E65-D870-0E0649A45EA1}"/>
              </a:ext>
            </a:extLst>
          </p:cNvPr>
          <p:cNvCxnSpPr>
            <a:cxnSpLocks/>
          </p:cNvCxnSpPr>
          <p:nvPr/>
        </p:nvCxnSpPr>
        <p:spPr>
          <a:xfrm>
            <a:off x="3237191" y="6111757"/>
            <a:ext cx="8740319" cy="0"/>
          </a:xfrm>
          <a:prstGeom prst="line">
            <a:avLst/>
          </a:prstGeom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CDB7E821-DC40-9BE3-A19D-9E8A438FB0BC}"/>
              </a:ext>
            </a:extLst>
          </p:cNvPr>
          <p:cNvSpPr txBox="1"/>
          <p:nvPr/>
        </p:nvSpPr>
        <p:spPr>
          <a:xfrm>
            <a:off x="0" y="1389439"/>
            <a:ext cx="3237191" cy="3667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The pre-launch measured noise is consistent with the in-orbit instrument noise.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The noise levels for the blackbody and dark space are generally consistent; in the MWIR and SWIR bands, the cold-space noise is slightly lower than that of the blackbody.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958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50C49E-DF48-C276-2F18-3FC519D68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Noise characteristics of FY-3H/HIRAS-II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8FE5318-EB80-BAD8-2B61-08DE78BBD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078" y="1382348"/>
            <a:ext cx="5292000" cy="2646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40BEA63-C3C5-E329-2CF5-BF9DC71F07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1382348"/>
            <a:ext cx="5292000" cy="2646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CE4C56F-B824-8E9E-6ED6-82761E0ECC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078" y="3977685"/>
            <a:ext cx="5292000" cy="2646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30C2D9C-AAAC-4A8F-C2E9-FF5BDBF779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3977685"/>
            <a:ext cx="5292000" cy="2646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9C51498-FD36-2427-26F1-CF8899308C5E}"/>
              </a:ext>
            </a:extLst>
          </p:cNvPr>
          <p:cNvSpPr txBox="1"/>
          <p:nvPr/>
        </p:nvSpPr>
        <p:spPr>
          <a:xfrm>
            <a:off x="934592" y="1327000"/>
            <a:ext cx="486408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Random noise vs correlated noise </a:t>
            </a:r>
            <a:r>
              <a:rPr lang="en-US" altLang="zh-CN" sz="1400" b="1" dirty="0">
                <a:solidFill>
                  <a:srgbClr val="C00000"/>
                </a:solidFill>
              </a:rPr>
              <a:t>(Prelaunch, blackbody)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89ED025-FBEE-1294-7898-D195F02E829C}"/>
              </a:ext>
            </a:extLst>
          </p:cNvPr>
          <p:cNvSpPr txBox="1"/>
          <p:nvPr/>
        </p:nvSpPr>
        <p:spPr>
          <a:xfrm>
            <a:off x="6309956" y="1327000"/>
            <a:ext cx="468506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Random noise vs correlated noise </a:t>
            </a:r>
            <a:r>
              <a:rPr lang="en-US" altLang="zh-CN" sz="1400" b="1" dirty="0">
                <a:solidFill>
                  <a:srgbClr val="C00000"/>
                </a:solidFill>
              </a:rPr>
              <a:t>(on-orbit, blackbody)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5C94BA9-D53E-2AE1-BA4B-7534D8C281A9}"/>
              </a:ext>
            </a:extLst>
          </p:cNvPr>
          <p:cNvSpPr txBox="1"/>
          <p:nvPr/>
        </p:nvSpPr>
        <p:spPr>
          <a:xfrm>
            <a:off x="994825" y="3933654"/>
            <a:ext cx="487011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Random noise vs correlated noise </a:t>
            </a:r>
            <a:r>
              <a:rPr lang="en-US" altLang="zh-CN" sz="1400" b="1" dirty="0">
                <a:solidFill>
                  <a:srgbClr val="C00000"/>
                </a:solidFill>
              </a:rPr>
              <a:t>(Prelaunch, dark space)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B7DB1C4-1D09-93EA-FF51-F56AB9127BAC}"/>
              </a:ext>
            </a:extLst>
          </p:cNvPr>
          <p:cNvSpPr txBox="1"/>
          <p:nvPr/>
        </p:nvSpPr>
        <p:spPr>
          <a:xfrm>
            <a:off x="6370189" y="3933654"/>
            <a:ext cx="469109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Random noise vs correlated noise </a:t>
            </a:r>
            <a:r>
              <a:rPr lang="en-US" altLang="zh-CN" sz="1400" b="1" dirty="0">
                <a:solidFill>
                  <a:srgbClr val="C00000"/>
                </a:solidFill>
              </a:rPr>
              <a:t>(on-orbit, dark space)</a:t>
            </a:r>
          </a:p>
        </p:txBody>
      </p:sp>
    </p:spTree>
    <p:extLst>
      <p:ext uri="{BB962C8B-B14F-4D97-AF65-F5344CB8AC3E}">
        <p14:creationId xmlns:p14="http://schemas.microsoft.com/office/powerpoint/2010/main" val="2882636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466AA-C062-7B4F-69E8-CFD4ABDF4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8E7E759-F9D2-80C4-1B12-AA0728A1BE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" t="7105" r="3778" b="6538"/>
          <a:stretch>
            <a:fillRect/>
          </a:stretch>
        </p:blipFill>
        <p:spPr>
          <a:xfrm>
            <a:off x="1067539" y="3010232"/>
            <a:ext cx="5388001" cy="30599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9D0B6AE-0F5C-52DB-1A8B-78740B1A91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t="7366" r="3489" b="6015"/>
          <a:stretch>
            <a:fillRect/>
          </a:stretch>
        </p:blipFill>
        <p:spPr>
          <a:xfrm>
            <a:off x="6506836" y="3010232"/>
            <a:ext cx="5547194" cy="311331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DD827FB-49AB-1FB2-947F-85A370CA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Noise characteristics of FY-3H/HIRAS-II</a:t>
            </a:r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3CD6D2E-080C-225D-7D98-157D2331290F}"/>
              </a:ext>
            </a:extLst>
          </p:cNvPr>
          <p:cNvCxnSpPr>
            <a:cxnSpLocks/>
          </p:cNvCxnSpPr>
          <p:nvPr/>
        </p:nvCxnSpPr>
        <p:spPr>
          <a:xfrm>
            <a:off x="185057" y="4509471"/>
            <a:ext cx="12108948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C429A593-4707-0C21-2E3A-54D55C7AFEC3}"/>
              </a:ext>
            </a:extLst>
          </p:cNvPr>
          <p:cNvSpPr txBox="1"/>
          <p:nvPr/>
        </p:nvSpPr>
        <p:spPr>
          <a:xfrm>
            <a:off x="3163426" y="6123543"/>
            <a:ext cx="1196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prelaunch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13A06E8-C35F-FAAA-3FBD-6F4031D4D4B9}"/>
              </a:ext>
            </a:extLst>
          </p:cNvPr>
          <p:cNvSpPr txBox="1"/>
          <p:nvPr/>
        </p:nvSpPr>
        <p:spPr>
          <a:xfrm>
            <a:off x="0" y="5120574"/>
            <a:ext cx="1157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dark space</a:t>
            </a:r>
            <a:endParaRPr lang="zh-CN" altLang="en-US" sz="16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E9CEDA7-3AEC-C30F-2F15-5DAF885F135F}"/>
              </a:ext>
            </a:extLst>
          </p:cNvPr>
          <p:cNvSpPr txBox="1"/>
          <p:nvPr/>
        </p:nvSpPr>
        <p:spPr>
          <a:xfrm>
            <a:off x="25647" y="3548929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blackbody</a:t>
            </a:r>
            <a:endParaRPr lang="zh-CN" altLang="en-US" sz="16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8FE34FD-73CC-BD0F-0E69-E011B068E464}"/>
              </a:ext>
            </a:extLst>
          </p:cNvPr>
          <p:cNvSpPr txBox="1"/>
          <p:nvPr/>
        </p:nvSpPr>
        <p:spPr>
          <a:xfrm>
            <a:off x="8682320" y="6123543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on-orbit</a:t>
            </a:r>
            <a:endParaRPr lang="zh-CN" altLang="en-US" dirty="0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F4E07ED-9012-FBA0-BFF0-90FA4F90B35B}"/>
              </a:ext>
            </a:extLst>
          </p:cNvPr>
          <p:cNvCxnSpPr>
            <a:cxnSpLocks/>
          </p:cNvCxnSpPr>
          <p:nvPr/>
        </p:nvCxnSpPr>
        <p:spPr>
          <a:xfrm>
            <a:off x="6485376" y="3010232"/>
            <a:ext cx="0" cy="317751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F1EF18B0-BBE2-A665-2C04-23B0F2C3B3E8}"/>
              </a:ext>
            </a:extLst>
          </p:cNvPr>
          <p:cNvSpPr txBox="1"/>
          <p:nvPr/>
        </p:nvSpPr>
        <p:spPr>
          <a:xfrm>
            <a:off x="185057" y="1317719"/>
            <a:ext cx="11500757" cy="1506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From the noise correlation matrix of the blackbody, the correlated noise dominates in the MWIR region (1200–1400 cm⁻¹), and the pattern is consistent between pre-launch and on-orbit measurements.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The correlated noise in the MWIR region is relatively high, and the dark space noise is lower than that of the blackbody; the underlying reasons require further analysis.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012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D9176-EBF7-EDCF-0D51-CC95D2B46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C00DA6-3E67-B4D9-15BE-ED1375D88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Noise characteristics of FY-3H/HIRAS-II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EEB80E3-6A56-8238-1149-7E7C21CEEBCC}"/>
              </a:ext>
            </a:extLst>
          </p:cNvPr>
          <p:cNvSpPr txBox="1"/>
          <p:nvPr/>
        </p:nvSpPr>
        <p:spPr>
          <a:xfrm>
            <a:off x="185057" y="1317719"/>
            <a:ext cx="4844143" cy="114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The instrument noise can also be estimated from Earth observation targets using PCA techniques.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C932A16-7E77-A6C5-43D5-A43C48FECF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470" y="3598148"/>
            <a:ext cx="9629773" cy="3006636"/>
          </a:xfrm>
          <a:prstGeom prst="rect">
            <a:avLst/>
          </a:prstGeom>
        </p:spPr>
      </p:pic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574E5749-FCE2-1EBE-5FCC-9F4393032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451160"/>
              </p:ext>
            </p:extLst>
          </p:nvPr>
        </p:nvGraphicFramePr>
        <p:xfrm>
          <a:off x="5206093" y="1609771"/>
          <a:ext cx="6915150" cy="192024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163710327"/>
                    </a:ext>
                  </a:extLst>
                </a:gridCol>
                <a:gridCol w="624840">
                  <a:extLst>
                    <a:ext uri="{9D8B030D-6E8A-4147-A177-3AD203B41FA5}">
                      <a16:colId xmlns:a16="http://schemas.microsoft.com/office/drawing/2014/main" val="185709352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65602994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373747478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41194351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3716656063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2472785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1265400736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1553257449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6973967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dirty="0"/>
                        <a:t>时间</a:t>
                      </a:r>
                      <a:r>
                        <a:rPr lang="en-US" altLang="zh-CN" sz="1200" dirty="0"/>
                        <a:t>x</a:t>
                      </a:r>
                      <a:endParaRPr lang="zh-CN" altLang="en-US" sz="1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FOV1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FOV2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FOV3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FOV4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FOV5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FOV6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FOV7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FOV8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FOV9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677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2026-02-25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20076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21221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19613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17865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19072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17934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15857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18534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16756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802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2026-02-27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17574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18638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17256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15748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16693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15893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14249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16548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14850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0661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2026-02-28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19995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21134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19695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17978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19098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18106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16343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18657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17039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96066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2026-03-01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20650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21707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20220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18514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19685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18558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16559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19190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17426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124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2026-03-02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18406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19404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17943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16229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17496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16467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14531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17026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15423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929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2026-03-03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16956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17948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16480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14994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16070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15037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13430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/>
                        <a:t>15690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dirty="0"/>
                        <a:t>14040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111377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8FF02C65-F49C-F937-21C2-A4B5A0850E6B}"/>
              </a:ext>
            </a:extLst>
          </p:cNvPr>
          <p:cNvSpPr/>
          <p:nvPr/>
        </p:nvSpPr>
        <p:spPr>
          <a:xfrm>
            <a:off x="488717" y="2751076"/>
            <a:ext cx="1809750" cy="4953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HIRAS L1 spectrum</a:t>
            </a:r>
            <a:endParaRPr lang="zh-CN" altLang="en-US" sz="1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8D71E68-96D8-462E-776A-133CF808E7D7}"/>
              </a:ext>
            </a:extLst>
          </p:cNvPr>
          <p:cNvSpPr/>
          <p:nvPr/>
        </p:nvSpPr>
        <p:spPr>
          <a:xfrm>
            <a:off x="488717" y="3530011"/>
            <a:ext cx="1809750" cy="4953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Clear sky, ocean samples filtering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74ED22E-4CC4-6007-5ADA-8D6CFBB1861D}"/>
              </a:ext>
            </a:extLst>
          </p:cNvPr>
          <p:cNvSpPr/>
          <p:nvPr/>
        </p:nvSpPr>
        <p:spPr>
          <a:xfrm>
            <a:off x="488717" y="4308946"/>
            <a:ext cx="1809750" cy="4953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Construct dataset for PCA 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1FB6727-6779-F9A6-3DD7-195EB52A2FCF}"/>
              </a:ext>
            </a:extLst>
          </p:cNvPr>
          <p:cNvSpPr/>
          <p:nvPr/>
        </p:nvSpPr>
        <p:spPr>
          <a:xfrm>
            <a:off x="488717" y="5087881"/>
            <a:ext cx="1809750" cy="4953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PCA decomposition and reconstruction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8CDA1D3-B926-EEE7-5A80-706418C01301}"/>
              </a:ext>
            </a:extLst>
          </p:cNvPr>
          <p:cNvSpPr/>
          <p:nvPr/>
        </p:nvSpPr>
        <p:spPr>
          <a:xfrm>
            <a:off x="488717" y="5866816"/>
            <a:ext cx="1809750" cy="4953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Residual statistics and noise estimation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53D50CA9-03CB-D0EA-D061-1BAD39BE2674}"/>
              </a:ext>
            </a:extLst>
          </p:cNvPr>
          <p:cNvCxnSpPr>
            <a:stCxn id="9" idx="2"/>
            <a:endCxn id="14" idx="0"/>
          </p:cNvCxnSpPr>
          <p:nvPr/>
        </p:nvCxnSpPr>
        <p:spPr>
          <a:xfrm>
            <a:off x="1393592" y="3246376"/>
            <a:ext cx="0" cy="2836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0DE62CFD-DED4-16E4-7EE7-F154A39F0CE5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1393592" y="3844579"/>
            <a:ext cx="0" cy="4643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F1E956C4-7360-2300-B816-3358B2FF7474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1393592" y="4804246"/>
            <a:ext cx="0" cy="2836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5580BA01-14A2-C29E-2FA2-AB912735CEF0}"/>
              </a:ext>
            </a:extLst>
          </p:cNvPr>
          <p:cNvCxnSpPr>
            <a:cxnSpLocks/>
            <a:stCxn id="17" idx="2"/>
            <a:endCxn id="19" idx="0"/>
          </p:cNvCxnSpPr>
          <p:nvPr/>
        </p:nvCxnSpPr>
        <p:spPr>
          <a:xfrm>
            <a:off x="1393592" y="5583181"/>
            <a:ext cx="0" cy="2836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AE8B6B44-2724-24C9-47CD-076BDDB79EF8}"/>
              </a:ext>
            </a:extLst>
          </p:cNvPr>
          <p:cNvSpPr txBox="1"/>
          <p:nvPr/>
        </p:nvSpPr>
        <p:spPr>
          <a:xfrm>
            <a:off x="6150429" y="1264082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Number of samples after clear-sky ocean pixel filtering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450062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C46FE-7BED-D6FA-1F09-583FAD2CC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369D6D-D71F-6AA7-51A9-69A3D70ED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Noise characteristics of FY-3H/HIRAS-II</a:t>
            </a:r>
            <a:endParaRPr lang="zh-CN" altLang="en-US" dirty="0"/>
          </a:p>
        </p:txBody>
      </p:sp>
      <p:pic>
        <p:nvPicPr>
          <p:cNvPr id="4" name="图片 3" descr="图表, 折线图&#10;&#10;AI 生成的内容可能不正确。">
            <a:extLst>
              <a:ext uri="{FF2B5EF4-FFF2-40B4-BE49-F238E27FC236}">
                <a16:creationId xmlns:a16="http://schemas.microsoft.com/office/drawing/2014/main" id="{E8973516-47B3-434F-FF60-6F0539BDE8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4"/>
          <a:stretch>
            <a:fillRect/>
          </a:stretch>
        </p:blipFill>
        <p:spPr>
          <a:xfrm>
            <a:off x="3604270" y="1243844"/>
            <a:ext cx="8347143" cy="5249031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C20F7C85-358F-E3C3-66DA-579AD81A619C}"/>
              </a:ext>
            </a:extLst>
          </p:cNvPr>
          <p:cNvSpPr txBox="1"/>
          <p:nvPr/>
        </p:nvSpPr>
        <p:spPr>
          <a:xfrm>
            <a:off x="0" y="1344933"/>
            <a:ext cx="3358243" cy="3307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The </a:t>
            </a:r>
            <a:r>
              <a:rPr lang="en-US" altLang="zh-CN" dirty="0" err="1"/>
              <a:t>NEdT</a:t>
            </a:r>
            <a:r>
              <a:rPr lang="en-US" altLang="zh-CN" dirty="0"/>
              <a:t> results based on Earth targets are consistent with those obtained from blackbody.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however, since these are results after spectral calibration, off-axis detectors in the shortwave region may exceed the requirements.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1064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630D-257F-36FB-6390-D964B47A9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7D7A3C-23E3-79D9-159E-3BA55267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Spectral calibration evaluation of FY-3H/HIRAS-II</a:t>
            </a:r>
            <a:endParaRPr lang="zh-CN" altLang="en-US" dirty="0"/>
          </a:p>
        </p:txBody>
      </p:sp>
      <p:pic>
        <p:nvPicPr>
          <p:cNvPr id="3" name="图片 2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82855CB6-7789-4A68-9A1A-70142643DD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" r="6494" b="26241"/>
          <a:stretch>
            <a:fillRect/>
          </a:stretch>
        </p:blipFill>
        <p:spPr>
          <a:xfrm>
            <a:off x="8123153" y="2581801"/>
            <a:ext cx="4068847" cy="4276199"/>
          </a:xfrm>
          <a:prstGeom prst="rect">
            <a:avLst/>
          </a:prstGeom>
        </p:spPr>
      </p:pic>
      <p:pic>
        <p:nvPicPr>
          <p:cNvPr id="4" name="图片 3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98B0574A-FDE4-8D4C-3334-A3918BD09B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" r="6212" b="26241"/>
          <a:stretch>
            <a:fillRect/>
          </a:stretch>
        </p:blipFill>
        <p:spPr>
          <a:xfrm>
            <a:off x="59206" y="2581801"/>
            <a:ext cx="4068847" cy="4276199"/>
          </a:xfrm>
          <a:prstGeom prst="rect">
            <a:avLst/>
          </a:prstGeom>
        </p:spPr>
      </p:pic>
      <p:pic>
        <p:nvPicPr>
          <p:cNvPr id="5" name="图片 4" descr="图形用户界面, 应用程序, Word&#10;&#10;AI 生成的内容可能不正确。">
            <a:extLst>
              <a:ext uri="{FF2B5EF4-FFF2-40B4-BE49-F238E27FC236}">
                <a16:creationId xmlns:a16="http://schemas.microsoft.com/office/drawing/2014/main" id="{2A784779-0036-0467-D8C3-18B7AA65CB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0" r="6487" b="26241"/>
          <a:stretch>
            <a:fillRect/>
          </a:stretch>
        </p:blipFill>
        <p:spPr>
          <a:xfrm>
            <a:off x="4091179" y="2581801"/>
            <a:ext cx="4068847" cy="427619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FB3ACE4-E79B-3B6B-7788-45E941F9248C}"/>
              </a:ext>
            </a:extLst>
          </p:cNvPr>
          <p:cNvSpPr txBox="1"/>
          <p:nvPr/>
        </p:nvSpPr>
        <p:spPr>
          <a:xfrm>
            <a:off x="-73813" y="1279554"/>
            <a:ext cx="5941212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The spectral calibration accuracy of HIRAS is evaluated by comparing the measured spectra with the spectra simulated using LBL RTM.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The spectral bias RMSE in all three bands remains below 4 ppm and stable.</a:t>
            </a:r>
            <a:endParaRPr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EEFFE8E-77B8-A18B-F8C7-FA5EDF5A9D79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62004490"/>
              </p:ext>
            </p:extLst>
          </p:nvPr>
        </p:nvGraphicFramePr>
        <p:xfrm>
          <a:off x="5728630" y="983825"/>
          <a:ext cx="6404164" cy="181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3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3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34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41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34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38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34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41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34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bias/ppm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FOV1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FOV2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FOV3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FOV4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FOV5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FOV6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FOV7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FOV8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FOV9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648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Bias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-0.01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64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-1.13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-2.42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-0.93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-0.6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64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-0.04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648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1.51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64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2.02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64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2.85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A4A407C9-5DB4-30A2-B6C4-E8F60E9A5459}"/>
              </a:ext>
            </a:extLst>
          </p:cNvPr>
          <p:cNvSpPr txBox="1"/>
          <p:nvPr/>
        </p:nvSpPr>
        <p:spPr>
          <a:xfrm>
            <a:off x="1746611" y="6232071"/>
            <a:ext cx="69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LWIR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DE6BDB5-32FB-8CB5-7A42-9204719B7CE6}"/>
              </a:ext>
            </a:extLst>
          </p:cNvPr>
          <p:cNvSpPr txBox="1"/>
          <p:nvPr/>
        </p:nvSpPr>
        <p:spPr>
          <a:xfrm>
            <a:off x="5828540" y="6232071"/>
            <a:ext cx="69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LWIR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7A74D63-60BF-88FF-C42B-BACB57BC2C75}"/>
              </a:ext>
            </a:extLst>
          </p:cNvPr>
          <p:cNvSpPr txBox="1"/>
          <p:nvPr/>
        </p:nvSpPr>
        <p:spPr>
          <a:xfrm>
            <a:off x="9847357" y="6232071"/>
            <a:ext cx="69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LWIR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1859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65C3A-860F-60A6-A141-E836873AB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2D1B81-63BB-D3F2-D666-496BA5180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Radiometric calibration evaluation of FY-3H/HIRAS-II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6B73147-6C09-3941-FCFA-10558B86B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326" y="2854018"/>
            <a:ext cx="5224769" cy="341495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B8A7AF9-75D3-6760-4735-AF0B17F6CBD8}"/>
              </a:ext>
            </a:extLst>
          </p:cNvPr>
          <p:cNvSpPr txBox="1"/>
          <p:nvPr/>
        </p:nvSpPr>
        <p:spPr>
          <a:xfrm>
            <a:off x="7834178" y="6277978"/>
            <a:ext cx="310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SNO-X with JPSS-1/</a:t>
            </a:r>
            <a:r>
              <a:rPr lang="en-US" altLang="zh-CN" dirty="0" err="1"/>
              <a:t>CrIS</a:t>
            </a:r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26DA8AC-B92B-D1BB-C9A7-4AFB02C23D29}"/>
              </a:ext>
            </a:extLst>
          </p:cNvPr>
          <p:cNvGrpSpPr/>
          <p:nvPr/>
        </p:nvGrpSpPr>
        <p:grpSpPr>
          <a:xfrm>
            <a:off x="113794" y="3009152"/>
            <a:ext cx="5951160" cy="3299057"/>
            <a:chOff x="7760780" y="911709"/>
            <a:chExt cx="4370717" cy="2622431"/>
          </a:xfrm>
        </p:grpSpPr>
        <p:pic>
          <p:nvPicPr>
            <p:cNvPr id="17" name="图片 16" descr="图表&#10;&#10;AI 生成的内容可能不正确。">
              <a:extLst>
                <a:ext uri="{FF2B5EF4-FFF2-40B4-BE49-F238E27FC236}">
                  <a16:creationId xmlns:a16="http://schemas.microsoft.com/office/drawing/2014/main" id="{876160C1-77FD-F25D-C95B-2B932EB5F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780" y="911709"/>
              <a:ext cx="4370717" cy="2622431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C4E2D82-B72C-8C1D-66F9-7EFD3AD57F2B}"/>
                </a:ext>
              </a:extLst>
            </p:cNvPr>
            <p:cNvSpPr txBox="1"/>
            <p:nvPr/>
          </p:nvSpPr>
          <p:spPr>
            <a:xfrm>
              <a:off x="8213271" y="1199408"/>
              <a:ext cx="10646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/>
                <a:t>Before NLC</a:t>
              </a:r>
              <a:endParaRPr lang="zh-CN" altLang="en-US" sz="1400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F180660-1473-66F4-373F-1BC9160EE372}"/>
                </a:ext>
              </a:extLst>
            </p:cNvPr>
            <p:cNvSpPr txBox="1"/>
            <p:nvPr/>
          </p:nvSpPr>
          <p:spPr>
            <a:xfrm>
              <a:off x="8213271" y="3005653"/>
              <a:ext cx="9300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/>
                <a:t>After NLC</a:t>
              </a:r>
              <a:endParaRPr lang="zh-CN" altLang="en-US" sz="1400" dirty="0"/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50B2809A-6EAD-1E3A-E067-FA6CCF97AAA2}"/>
              </a:ext>
            </a:extLst>
          </p:cNvPr>
          <p:cNvSpPr txBox="1"/>
          <p:nvPr/>
        </p:nvSpPr>
        <p:spPr>
          <a:xfrm>
            <a:off x="-1" y="1439492"/>
            <a:ext cx="11825112" cy="15066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The nonlinearity correction(NLC) coefficients are evaluated by heating and then cooling the on-board blackbody. 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Radiometric calibration accuracy is evaluated through inter-comparison with SNO and </a:t>
            </a:r>
            <a:r>
              <a:rPr lang="en-US" altLang="zh-CN" dirty="0" err="1"/>
              <a:t>SNOx</a:t>
            </a:r>
            <a:r>
              <a:rPr lang="en-US" altLang="zh-CN" dirty="0"/>
              <a:t> data from other instruments. It can be observed that </a:t>
            </a:r>
            <a:r>
              <a:rPr lang="en-US" altLang="zh-CN" b="1" dirty="0"/>
              <a:t>deviations are larger for upper-atmospheric channels</a:t>
            </a:r>
            <a:r>
              <a:rPr lang="en-US" altLang="zh-CN" dirty="0"/>
              <a:t>, indicating that the nonlinearity coefficients still require fine-tuning.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4869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F04E2-9A8E-142B-74EA-0441681FE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E6E88B-C93B-FB09-48E9-4F4D8BDF0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Radiometric calibration evaluation of FY-3H/HIRAS-II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8DA2E2-4259-D261-2F30-A8525118991C}"/>
              </a:ext>
            </a:extLst>
          </p:cNvPr>
          <p:cNvSpPr txBox="1"/>
          <p:nvPr/>
        </p:nvSpPr>
        <p:spPr>
          <a:xfrm>
            <a:off x="-1" y="1439492"/>
            <a:ext cx="6816805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The radiometric calibration can also be evaluated using OMB analysis based on RTTOV radiative simulations.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It can be seen that biases increase significantly for upper-atmospheric channels, indicating that the nonlinearity coefficients still need adjustment for low-temperature targets.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040791B-C1CB-E39F-92E2-E1C116353E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804" y="3690836"/>
            <a:ext cx="5279120" cy="29432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48F0A90-2623-F086-8B02-9251FA2518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7"/>
          <a:stretch>
            <a:fillRect/>
          </a:stretch>
        </p:blipFill>
        <p:spPr>
          <a:xfrm>
            <a:off x="6893668" y="973431"/>
            <a:ext cx="5202256" cy="271740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4962D08-438B-BF66-7FC9-538243C908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4" y="3145121"/>
            <a:ext cx="5667633" cy="334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84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2D3AD-8E68-5582-7136-C363B4C57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4952FB-4358-EAA6-3AE2-E7FD2405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Radiometric calibration evaluation of FY-3H/HIRAS-II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3A12CC2-E22B-C1E9-13B1-AEBE9A1EE73E}"/>
              </a:ext>
            </a:extLst>
          </p:cNvPr>
          <p:cNvSpPr txBox="1"/>
          <p:nvPr/>
        </p:nvSpPr>
        <p:spPr>
          <a:xfrm>
            <a:off x="2696913" y="6209548"/>
            <a:ext cx="69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LWIR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62DACAF-C386-F2D6-D929-50886E57D38F}"/>
              </a:ext>
            </a:extLst>
          </p:cNvPr>
          <p:cNvSpPr txBox="1"/>
          <p:nvPr/>
        </p:nvSpPr>
        <p:spPr>
          <a:xfrm>
            <a:off x="8744453" y="620954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MWIR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33AA225-643C-2E0D-A253-7560A76EF1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5475"/>
            <a:ext cx="6087862" cy="3240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6494EB5-5A30-22AA-1062-4CB1830BD7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892" y="2915475"/>
            <a:ext cx="6110489" cy="3240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AB72860-6BC9-6A2B-126B-0FD385D6EBB1}"/>
              </a:ext>
            </a:extLst>
          </p:cNvPr>
          <p:cNvSpPr txBox="1"/>
          <p:nvPr/>
        </p:nvSpPr>
        <p:spPr>
          <a:xfrm>
            <a:off x="414997" y="1301182"/>
            <a:ext cx="1057883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Variation of O–B biases with scan angle based on RTTOV radiative simulations.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Consistent with FY-3E/3F, upper-level channels still exhibit pronounced scan-angle-dependent biases with similar patterns (least evident for FOV 1,4,7, most evident for FOV 3,6,9).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We attribute this to polarization effects and are working on mitigation approaches, including for HIRAS on FY-3E/3F.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6215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27899-A3FD-56C0-176A-601EB3CF1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18349C-A13A-80C1-B244-58A376ED1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Geolocation evaluation of FY-3H/HIRAS-II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32800C8-8F4C-5F72-FDEC-3A408AE29D61}"/>
              </a:ext>
            </a:extLst>
          </p:cNvPr>
          <p:cNvSpPr txBox="1"/>
          <p:nvPr/>
        </p:nvSpPr>
        <p:spPr>
          <a:xfrm>
            <a:off x="414998" y="1301182"/>
            <a:ext cx="67536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The geolocation accuracy of HIRAS is evaluated by matching with the co-platform MERSI,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The actual footprint location determined by identifying the position with the minimum bias.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All FORs were evaluated, and the geolocation accuracy at nadir is consistent with that at the swath edges.</a:t>
            </a:r>
            <a:endParaRPr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802EFCAE-73BE-85C5-4947-26876C7482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823661"/>
              </p:ext>
            </p:extLst>
          </p:nvPr>
        </p:nvGraphicFramePr>
        <p:xfrm>
          <a:off x="7088753" y="988721"/>
          <a:ext cx="4676527" cy="559015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12000">
                  <a:extLst>
                    <a:ext uri="{9D8B030D-6E8A-4147-A177-3AD203B41FA5}">
                      <a16:colId xmlns:a16="http://schemas.microsoft.com/office/drawing/2014/main" val="891266615"/>
                    </a:ext>
                  </a:extLst>
                </a:gridCol>
                <a:gridCol w="464527">
                  <a:extLst>
                    <a:ext uri="{9D8B030D-6E8A-4147-A177-3AD203B41FA5}">
                      <a16:colId xmlns:a16="http://schemas.microsoft.com/office/drawing/2014/main" val="348105158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13318783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431697045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13987525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882562653"/>
                    </a:ext>
                  </a:extLst>
                </a:gridCol>
              </a:tblGrid>
              <a:tr h="611931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altLang="zh-CN" sz="1050" kern="100" dirty="0">
                          <a:effectLst/>
                        </a:rPr>
                        <a:t>channel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05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FOR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050" kern="100" dirty="0">
                          <a:effectLst/>
                        </a:rPr>
                        <a:t>Along-track</a:t>
                      </a:r>
                      <a:endParaRPr lang="zh-CN" sz="1050" kern="100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BIAS(pixel)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Along-track</a:t>
                      </a:r>
                    </a:p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STD(pixel)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050" kern="100" dirty="0">
                          <a:effectLst/>
                        </a:rPr>
                        <a:t>cross-track</a:t>
                      </a:r>
                      <a:endParaRPr lang="zh-CN" altLang="zh-CN" sz="1050" kern="100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BIAS(pixel)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050" kern="100" dirty="0">
                          <a:effectLst/>
                        </a:rPr>
                        <a:t>cross-track</a:t>
                      </a:r>
                      <a:endParaRPr lang="zh-CN" altLang="zh-CN" sz="1050" kern="100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STD(pixel)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33136"/>
                  </a:ext>
                </a:extLst>
              </a:tr>
              <a:tr h="160588">
                <a:tc rowSpan="31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HIRAS collocated with </a:t>
                      </a:r>
                      <a:endParaRPr lang="zh-CN" sz="1050" kern="100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MERSI CH22</a:t>
                      </a:r>
                      <a:endParaRPr lang="zh-CN" sz="1050" kern="100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(7.2</a:t>
                      </a:r>
                      <a:r>
                        <a:rPr lang="zh-CN" sz="1050" kern="100" dirty="0">
                          <a:effectLst/>
                        </a:rPr>
                        <a:t>μ</a:t>
                      </a:r>
                      <a:r>
                        <a:rPr lang="en-US" sz="1050" kern="100" dirty="0">
                          <a:effectLst/>
                        </a:rPr>
                        <a:t>m)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-0.0027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0.1892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-0.0352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0.1893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3841994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-0.0020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0.1865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-0.0310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0.1880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221021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0.0011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0.1893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-0.0131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0.2154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372612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-0.0025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0.1802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-0.0145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0.2052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555208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-0.0002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0.1562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-0.0163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0.2025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6389579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-0.0028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0.1513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-0.0069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0.2023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9447009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7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-0.0027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0.1476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-0.0084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0.2117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616079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8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-0.0002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0.1519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-0.0254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0.2048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901426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0.0009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0.1526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-0.0112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0.2070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821259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10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-0.0009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0.1600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-0.0091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0.2155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6298976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11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-0.0005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0.1520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-0.0159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0.2064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3726928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12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-0.0001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0.1467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-0.0062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0.2315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96014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13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-0.0030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0.1582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0.0012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0.2238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760555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14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-0.0007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0.1447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-0.0058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0.2203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3327342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15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-0.0015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0.1449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0.0001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0.2321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9115665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16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-0.0025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0.1722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0.0057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0.2266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8187547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17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0.0006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0.1553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0.0015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0.2441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9328840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18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0.0009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0.1501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0.0047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0.2190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3391350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19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-0.0010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0.1612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0.0188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0.2183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867863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20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-0.0013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0.1582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0.0044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0.2241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6111845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21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-0.0016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0.1793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0.0050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0.2453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5385614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22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0.0009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0.1617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0.0186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0.2201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354419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23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0.0012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0.1723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0.0121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0.2202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9504125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24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-0.0021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0.1815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0.0087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0.2244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322428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25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-0.0014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0.1953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0.0273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0.2435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0708358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26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-0.0021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0.2051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0.0239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0.2513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188692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27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0.0005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0.1956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0.0245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0.2392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6351573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28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-0.0017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0.2176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>
                          <a:effectLst/>
                        </a:rPr>
                        <a:t>0.0451</a:t>
                      </a:r>
                      <a:endParaRPr lang="zh-CN" sz="105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kern="100" dirty="0">
                          <a:effectLst/>
                        </a:rPr>
                        <a:t>0.2326</a:t>
                      </a:r>
                      <a:endParaRPr lang="zh-CN" sz="105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079620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 dirty="0">
                          <a:effectLst/>
                        </a:rPr>
                        <a:t>Min</a:t>
                      </a:r>
                      <a:endParaRPr lang="zh-CN" sz="105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 dirty="0">
                          <a:effectLst/>
                        </a:rPr>
                        <a:t>0.0001</a:t>
                      </a:r>
                      <a:endParaRPr lang="zh-CN" sz="105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>
                          <a:effectLst/>
                        </a:rPr>
                        <a:t>0.1447</a:t>
                      </a:r>
                      <a:endParaRPr lang="zh-CN" sz="105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>
                          <a:effectLst/>
                        </a:rPr>
                        <a:t>0.0001</a:t>
                      </a:r>
                      <a:endParaRPr lang="zh-CN" sz="105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 dirty="0">
                          <a:effectLst/>
                        </a:rPr>
                        <a:t>0.188</a:t>
                      </a:r>
                      <a:endParaRPr lang="zh-CN" sz="105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0773539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>
                          <a:effectLst/>
                        </a:rPr>
                        <a:t>Max</a:t>
                      </a:r>
                      <a:endParaRPr lang="zh-CN" sz="105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 dirty="0">
                          <a:effectLst/>
                        </a:rPr>
                        <a:t>0.003</a:t>
                      </a:r>
                      <a:endParaRPr lang="zh-CN" sz="105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 dirty="0">
                          <a:effectLst/>
                        </a:rPr>
                        <a:t>0.2176</a:t>
                      </a:r>
                      <a:endParaRPr lang="zh-CN" sz="105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 dirty="0">
                          <a:effectLst/>
                        </a:rPr>
                        <a:t>0.0451</a:t>
                      </a:r>
                      <a:endParaRPr lang="zh-CN" sz="105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 dirty="0">
                          <a:effectLst/>
                        </a:rPr>
                        <a:t>0.2513</a:t>
                      </a:r>
                      <a:endParaRPr lang="zh-CN" sz="105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766727"/>
                  </a:ext>
                </a:extLst>
              </a:tr>
              <a:tr h="1605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>
                          <a:effectLst/>
                        </a:rPr>
                        <a:t>Mean</a:t>
                      </a:r>
                      <a:endParaRPr lang="zh-CN" sz="105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 dirty="0">
                          <a:effectLst/>
                        </a:rPr>
                        <a:t>-0.0010</a:t>
                      </a:r>
                      <a:endParaRPr lang="zh-CN" sz="105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 dirty="0">
                          <a:effectLst/>
                        </a:rPr>
                        <a:t>0.1685</a:t>
                      </a:r>
                      <a:endParaRPr lang="zh-CN" sz="105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 dirty="0">
                          <a:effectLst/>
                        </a:rPr>
                        <a:t>0.0001</a:t>
                      </a:r>
                      <a:endParaRPr lang="zh-CN" sz="105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kern="100" dirty="0">
                          <a:effectLst/>
                        </a:rPr>
                        <a:t>0.2201</a:t>
                      </a:r>
                      <a:endParaRPr lang="zh-CN" sz="105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763846"/>
                  </a:ext>
                </a:extLst>
              </a:tr>
            </a:tbl>
          </a:graphicData>
        </a:graphic>
      </p:graphicFrame>
      <p:pic>
        <p:nvPicPr>
          <p:cNvPr id="8" name="图片 7">
            <a:extLst>
              <a:ext uri="{FF2B5EF4-FFF2-40B4-BE49-F238E27FC236}">
                <a16:creationId xmlns:a16="http://schemas.microsoft.com/office/drawing/2014/main" id="{9A35C160-EEB4-542B-B7C8-34A680265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37" y="3290711"/>
            <a:ext cx="2989940" cy="311452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3EFC10F-2F6D-65CC-0A91-85486084BA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2" r="7657"/>
          <a:stretch>
            <a:fillRect/>
          </a:stretch>
        </p:blipFill>
        <p:spPr bwMode="auto">
          <a:xfrm>
            <a:off x="3357177" y="3446612"/>
            <a:ext cx="3407007" cy="2927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0801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D2192-0543-4A7C-23F9-050CBDEDA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0D919E-D2A6-6820-7954-262D59DC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E37DE2-30C2-6841-3E9B-AAABD581B3F4}"/>
              </a:ext>
            </a:extLst>
          </p:cNvPr>
          <p:cNvSpPr txBox="1"/>
          <p:nvPr/>
        </p:nvSpPr>
        <p:spPr>
          <a:xfrm>
            <a:off x="414998" y="1301182"/>
            <a:ext cx="1096984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en-US" altLang="zh-CN" sz="2400" dirty="0"/>
              <a:t>All performance metrics of FY-3H meet operational requirements, and its noise performance is overall better than that of FY-3E/3F.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en-US" altLang="zh-CN" sz="2400" dirty="0"/>
              <a:t>FY-3H still exhibits some degree of nonlinearity, and further fine-tuning is needed to achieve higher radiometric calibration accuracy for low-temperature targets and upper-atmospheric channels.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en-US" altLang="zh-CN" sz="2400" dirty="0"/>
              <a:t>FY-3H still exhibits scan-angle-dependent biases, which are presumed to be caused by polarization effects. Subsequent work will focus on polarization correction, including for HIRAS on FY-3E/3F.</a:t>
            </a:r>
          </a:p>
          <a:p>
            <a:pPr marL="342900" indent="-342900">
              <a:buFont typeface="Wingdings" panose="05000000000000000000" pitchFamily="2" charset="2"/>
              <a:buChar char="n"/>
            </a:pP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2158722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2FCD119-A721-325E-BE08-D79F49800699}"/>
              </a:ext>
            </a:extLst>
          </p:cNvPr>
          <p:cNvSpPr txBox="1"/>
          <p:nvPr/>
        </p:nvSpPr>
        <p:spPr>
          <a:xfrm>
            <a:off x="2610555" y="2161822"/>
            <a:ext cx="69708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/>
              <a:t>Thank you !</a:t>
            </a:r>
          </a:p>
          <a:p>
            <a:pPr algn="ctr"/>
            <a:r>
              <a:rPr lang="en-US" altLang="zh-CN" sz="8000" dirty="0"/>
              <a:t> </a:t>
            </a:r>
            <a:endParaRPr lang="zh-CN" altLang="en-US" sz="8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1F68F7D-DB15-72F2-3F2C-39314A1AA78E}"/>
              </a:ext>
            </a:extLst>
          </p:cNvPr>
          <p:cNvSpPr txBox="1"/>
          <p:nvPr/>
        </p:nvSpPr>
        <p:spPr>
          <a:xfrm>
            <a:off x="4152903" y="3522135"/>
            <a:ext cx="3886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Email: wangjw@cma.gov.cn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762780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eaf67e3-1ecc-47bc-aff8-858edc8caabd}"/>
  <p:tag name="TABLE_ENDDRAG_ORIGIN_RECT" val="851*183"/>
  <p:tag name="TABLE_ENDDRAG_RECT" val="43*330*851*183"/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92a3b380-abf6-46f2-87bb-c2c114de1c9e" ContentTypeId="0x01" PreviousValue="false"/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X6PPVAVDZMSZ-613157859-13598</_dlc_DocId>
    <_dlc_DocIdUrl xmlns="cfab5f87-ed30-4dbb-a820-4234a14babf6">
      <Url>https://wmoomm.sharepoint.com/sites/Collaboration/_layouts/15/DocIdRedir.aspx?ID=X6PPVAVDZMSZ-613157859-13598</Url>
      <Description>X6PPVAVDZMSZ-613157859-13598</Description>
    </_dlc_DocIdUrl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961F92-25F8-45B8-830B-B180FA22A216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0BA58F92-4597-4E12-8F42-5C8CA64CCDF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713CC2C7-DF2E-4609-8CD4-89DCA5B3E7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B990577-D429-4F00-B87A-94D4A63F2C3E}">
  <ds:schemaRefs>
    <ds:schemaRef ds:uri="http://schemas.microsoft.com/office/2006/metadata/properties"/>
    <ds:schemaRef ds:uri="http://schemas.microsoft.com/office/infopath/2007/PartnerControls"/>
    <ds:schemaRef ds:uri="cfab5f87-ed30-4dbb-a820-4234a14babf6"/>
    <ds:schemaRef ds:uri="b872a7c1-ed7f-4c06-9e7d-9181e1c04fc6"/>
    <ds:schemaRef ds:uri="715fcdb6-58ff-4d84-993c-bb26a5b54815"/>
  </ds:schemaRefs>
</ds:datastoreItem>
</file>

<file path=customXml/itemProps5.xml><?xml version="1.0" encoding="utf-8"?>
<ds:datastoreItem xmlns:ds="http://schemas.openxmlformats.org/officeDocument/2006/customXml" ds:itemID="{379B243B-30A7-413D-8D3E-13E907E205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814</TotalTime>
  <Words>1412</Words>
  <Application>Microsoft Office PowerPoint</Application>
  <PresentationFormat>宽屏</PresentationFormat>
  <Paragraphs>474</Paragraphs>
  <Slides>16</Slides>
  <Notes>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Theme</vt:lpstr>
      <vt:lpstr>On-orbit performance assessment of HIRAS-II onboard FY-3H satellite</vt:lpstr>
      <vt:lpstr>Overview of FY-3H satellite</vt:lpstr>
      <vt:lpstr>HIRAS onboard the FY-3 satellites</vt:lpstr>
      <vt:lpstr>Schedule for FY-3H/HIRAS-II</vt:lpstr>
      <vt:lpstr>Noise characteristics of FY-3H/HIRAS-II</vt:lpstr>
      <vt:lpstr>Noise characteristics of FY-3H/HIRAS-II</vt:lpstr>
      <vt:lpstr>Noise characteristics of FY-3H/HIRAS-II</vt:lpstr>
      <vt:lpstr>Noise characteristics of FY-3H/HIRAS-II</vt:lpstr>
      <vt:lpstr>Noise characteristics of FY-3H/HIRAS-II</vt:lpstr>
      <vt:lpstr>Spectral calibration evaluation of FY-3H/HIRAS-II</vt:lpstr>
      <vt:lpstr>Radiometric calibration evaluation of FY-3H/HIRAS-II</vt:lpstr>
      <vt:lpstr>Radiometric calibration evaluation of FY-3H/HIRAS-II</vt:lpstr>
      <vt:lpstr>Radiometric calibration evaluation of FY-3H/HIRAS-II</vt:lpstr>
      <vt:lpstr>Geolocation evaluation of FY-3H/HIRAS-II</vt:lpstr>
      <vt:lpstr>Summary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lastModifiedBy>jw w</cp:lastModifiedBy>
  <cp:revision>34</cp:revision>
  <dcterms:created xsi:type="dcterms:W3CDTF">2026-03-11T15:03:46Z</dcterms:created>
  <dcterms:modified xsi:type="dcterms:W3CDTF">2026-04-25T15:04:17Z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d4826dd6-b14f-4c99-bb70-d111b2b77429</vt:lpwstr>
  </property>
  <property fmtid="{D5CDD505-2E9C-101B-9397-08002B2CF9AE}" pid="4" name="MediaServiceImageTags">
    <vt:lpwstr/>
  </property>
</Properties>
</file>